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841" r:id="rId1"/>
    <p:sldMasterId id="2147484865" r:id="rId2"/>
  </p:sldMasterIdLst>
  <p:notesMasterIdLst>
    <p:notesMasterId r:id="rId59"/>
  </p:notesMasterIdLst>
  <p:handoutMasterIdLst>
    <p:handoutMasterId r:id="rId60"/>
  </p:handoutMasterIdLst>
  <p:sldIdLst>
    <p:sldId id="1242" r:id="rId3"/>
    <p:sldId id="1202" r:id="rId4"/>
    <p:sldId id="1204" r:id="rId5"/>
    <p:sldId id="1205" r:id="rId6"/>
    <p:sldId id="1227" r:id="rId7"/>
    <p:sldId id="1207" r:id="rId8"/>
    <p:sldId id="1209" r:id="rId9"/>
    <p:sldId id="1031" r:id="rId10"/>
    <p:sldId id="1151" r:id="rId11"/>
    <p:sldId id="1167" r:id="rId12"/>
    <p:sldId id="1168" r:id="rId13"/>
    <p:sldId id="1263" r:id="rId14"/>
    <p:sldId id="1169" r:id="rId15"/>
    <p:sldId id="1264" r:id="rId16"/>
    <p:sldId id="1197" r:id="rId17"/>
    <p:sldId id="1199" r:id="rId18"/>
    <p:sldId id="1194" r:id="rId19"/>
    <p:sldId id="1243" r:id="rId20"/>
    <p:sldId id="1183" r:id="rId21"/>
    <p:sldId id="1184" r:id="rId22"/>
    <p:sldId id="1196" r:id="rId23"/>
    <p:sldId id="1265" r:id="rId24"/>
    <p:sldId id="1210" r:id="rId25"/>
    <p:sldId id="1226" r:id="rId26"/>
    <p:sldId id="1216" r:id="rId27"/>
    <p:sldId id="1217" r:id="rId28"/>
    <p:sldId id="1244" r:id="rId29"/>
    <p:sldId id="1219" r:id="rId30"/>
    <p:sldId id="1246" r:id="rId31"/>
    <p:sldId id="1247" r:id="rId32"/>
    <p:sldId id="1222" r:id="rId33"/>
    <p:sldId id="1248" r:id="rId34"/>
    <p:sldId id="1228" r:id="rId35"/>
    <p:sldId id="1148" r:id="rId36"/>
    <p:sldId id="1229" r:id="rId37"/>
    <p:sldId id="1261" r:id="rId38"/>
    <p:sldId id="1262" r:id="rId39"/>
    <p:sldId id="1230" r:id="rId40"/>
    <p:sldId id="1223" r:id="rId41"/>
    <p:sldId id="1236" r:id="rId42"/>
    <p:sldId id="1237" r:id="rId43"/>
    <p:sldId id="1238" r:id="rId44"/>
    <p:sldId id="1239" r:id="rId45"/>
    <p:sldId id="1240" r:id="rId46"/>
    <p:sldId id="1241" r:id="rId47"/>
    <p:sldId id="1185" r:id="rId48"/>
    <p:sldId id="1253" r:id="rId49"/>
    <p:sldId id="1254" r:id="rId50"/>
    <p:sldId id="1258" r:id="rId51"/>
    <p:sldId id="1256" r:id="rId52"/>
    <p:sldId id="1257" r:id="rId53"/>
    <p:sldId id="1260" r:id="rId54"/>
    <p:sldId id="1193" r:id="rId55"/>
    <p:sldId id="1250" r:id="rId56"/>
    <p:sldId id="1235" r:id="rId57"/>
    <p:sldId id="1234"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smeen Zahar" initials="YZ" lastIdx="18" clrIdx="0">
    <p:extLst>
      <p:ext uri="{19B8F6BF-5375-455C-9EA6-DF929625EA0E}">
        <p15:presenceInfo xmlns:p15="http://schemas.microsoft.com/office/powerpoint/2012/main" userId="9ed72f020a06b6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FF"/>
    <a:srgbClr val="1B6460"/>
    <a:srgbClr val="5B9BD5"/>
    <a:srgbClr val="990409"/>
    <a:srgbClr val="114C8A"/>
    <a:srgbClr val="27A9E1"/>
    <a:srgbClr val="3399FF"/>
    <a:srgbClr val="E5A093"/>
    <a:srgbClr val="C0504D"/>
    <a:srgbClr val="5DA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16" autoAdjust="0"/>
    <p:restoredTop sz="72418" autoAdjust="0"/>
  </p:normalViewPr>
  <p:slideViewPr>
    <p:cSldViewPr>
      <p:cViewPr varScale="1">
        <p:scale>
          <a:sx n="62" d="100"/>
          <a:sy n="62" d="100"/>
        </p:scale>
        <p:origin x="1469"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9ed72f020a06b689/CI/Climate%20Financ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t-EE" sz="1800" b="1" baseline="0" dirty="0">
                <a:latin typeface="Century Gothic" panose="020B0502020202020204" pitchFamily="34" charset="0"/>
              </a:rPr>
              <a:t>Fondile on antud </a:t>
            </a:r>
            <a:r>
              <a:rPr lang="en-US" sz="1800" b="1" baseline="0" dirty="0">
                <a:latin typeface="Century Gothic" panose="020B0502020202020204" pitchFamily="34" charset="0"/>
              </a:rPr>
              <a:t>10.2 </a:t>
            </a:r>
            <a:r>
              <a:rPr lang="et-EE" sz="1800" b="1" baseline="0" dirty="0">
                <a:latin typeface="Century Gothic" panose="020B0502020202020204" pitchFamily="34" charset="0"/>
              </a:rPr>
              <a:t>miljardit dollarit</a:t>
            </a:r>
            <a:endParaRPr lang="en-US" sz="1800" b="1" baseline="0"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dirty="0"/>
                      <a:t>$</a:t>
                    </a:r>
                    <a:fld id="{F45E2677-C6C0-4F07-985A-77FB2BCFC83A}" type="VALUE">
                      <a:rPr lang="en-US" smtClean="0"/>
                      <a:pPr/>
                      <a:t>[VALUE]</a:t>
                    </a:fld>
                    <a:r>
                      <a:rPr lang="en-US" baseline="0" dirty="0"/>
                      <a:t> </a:t>
                    </a:r>
                    <a:r>
                      <a:rPr lang="en-US" baseline="0" dirty="0" err="1"/>
                      <a:t>mld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56F-4DA8-BC8A-E24F9F0238E1}"/>
                </c:ext>
              </c:extLst>
            </c:dLbl>
            <c:dLbl>
              <c:idx val="1"/>
              <c:tx>
                <c:rich>
                  <a:bodyPr/>
                  <a:lstStyle/>
                  <a:p>
                    <a:r>
                      <a:rPr lang="en-US" dirty="0"/>
                      <a:t>$</a:t>
                    </a:r>
                    <a:fld id="{EE83AF1F-0B4C-4650-B96D-3A627E239596}" type="VALUE">
                      <a:rPr lang="en-US" smtClean="0"/>
                      <a:pPr/>
                      <a:t>[VALUE]</a:t>
                    </a:fld>
                    <a:r>
                      <a:rPr lang="en-US" dirty="0"/>
                      <a:t>.0</a:t>
                    </a:r>
                    <a:r>
                      <a:rPr lang="en-US" baseline="0" dirty="0"/>
                      <a:t> </a:t>
                    </a:r>
                    <a:r>
                      <a:rPr lang="en-US" baseline="0" dirty="0" err="1"/>
                      <a:t>mld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6F-4DA8-BC8A-E24F9F0238E1}"/>
                </c:ext>
              </c:extLst>
            </c:dLbl>
            <c:dLbl>
              <c:idx val="2"/>
              <c:tx>
                <c:rich>
                  <a:bodyPr/>
                  <a:lstStyle/>
                  <a:p>
                    <a:r>
                      <a:rPr lang="en-US" dirty="0"/>
                      <a:t>$</a:t>
                    </a:r>
                    <a:fld id="{7DBA6FF9-BB28-4347-BA1B-210CD5707FF2}" type="VALUE">
                      <a:rPr lang="en-US" smtClean="0"/>
                      <a:pPr/>
                      <a:t>[VALUE]</a:t>
                    </a:fld>
                    <a:r>
                      <a:rPr lang="en-US" baseline="0" dirty="0"/>
                      <a:t> </a:t>
                    </a:r>
                    <a:r>
                      <a:rPr lang="en-US" baseline="0" dirty="0" err="1"/>
                      <a:t>mld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56F-4DA8-BC8A-E24F9F0238E1}"/>
                </c:ext>
              </c:extLst>
            </c:dLbl>
            <c:dLbl>
              <c:idx val="3"/>
              <c:tx>
                <c:rich>
                  <a:bodyPr/>
                  <a:lstStyle/>
                  <a:p>
                    <a:r>
                      <a:rPr lang="en-US" dirty="0"/>
                      <a:t>$</a:t>
                    </a:r>
                    <a:fld id="{D1756F28-F356-4D05-9567-9F4EE0E29A5B}" type="VALUE">
                      <a:rPr lang="en-US" smtClean="0"/>
                      <a:pPr/>
                      <a:t>[VALUE]</a:t>
                    </a:fld>
                    <a:r>
                      <a:rPr lang="en-US" baseline="0" dirty="0"/>
                      <a:t> </a:t>
                    </a:r>
                    <a:r>
                      <a:rPr lang="en-US" baseline="0" dirty="0" err="1"/>
                      <a:t>mld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6F-4DA8-BC8A-E24F9F0238E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Century Gothic" panose="020B0502020202020204" pitchFamily="34" charset="0"/>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'[Climate Finance.xlsx]Sheet1'!$A$1:$A$4</c:f>
              <c:strCache>
                <c:ptCount val="4"/>
                <c:pt idx="0">
                  <c:v>European Union</c:v>
                </c:pt>
                <c:pt idx="1">
                  <c:v>United States</c:v>
                </c:pt>
                <c:pt idx="2">
                  <c:v>Other Developed</c:v>
                </c:pt>
                <c:pt idx="3">
                  <c:v>Other Developing</c:v>
                </c:pt>
              </c:strCache>
            </c:strRef>
          </c:cat>
          <c:val>
            <c:numRef>
              <c:f>'[Climate Finance.xlsx]Sheet1'!$B$1:$B$4</c:f>
              <c:numCache>
                <c:formatCode>General</c:formatCode>
                <c:ptCount val="4"/>
                <c:pt idx="0">
                  <c:v>4.8</c:v>
                </c:pt>
                <c:pt idx="1">
                  <c:v>3</c:v>
                </c:pt>
                <c:pt idx="2">
                  <c:v>2.2999999999999998</c:v>
                </c:pt>
                <c:pt idx="3">
                  <c:v>0.1</c:v>
                </c:pt>
              </c:numCache>
            </c:numRef>
          </c:val>
          <c:extLst>
            <c:ext xmlns:c16="http://schemas.microsoft.com/office/drawing/2014/chart" uri="{C3380CC4-5D6E-409C-BE32-E72D297353CC}">
              <c16:uniqueId val="{00000004-B56F-4DA8-BC8A-E24F9F0238E1}"/>
            </c:ext>
          </c:extLst>
        </c:ser>
        <c:dLbls>
          <c:showLegendKey val="0"/>
          <c:showVal val="0"/>
          <c:showCatName val="0"/>
          <c:showSerName val="0"/>
          <c:showPercent val="0"/>
          <c:showBubbleSize val="0"/>
        </c:dLbls>
        <c:gapWidth val="219"/>
        <c:overlap val="-27"/>
        <c:axId val="492617976"/>
        <c:axId val="492618960"/>
      </c:barChart>
      <c:catAx>
        <c:axId val="492617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t-EE"/>
          </a:p>
        </c:txPr>
        <c:crossAx val="492618960"/>
        <c:crosses val="autoZero"/>
        <c:auto val="1"/>
        <c:lblAlgn val="ctr"/>
        <c:lblOffset val="100"/>
        <c:noMultiLvlLbl val="0"/>
      </c:catAx>
      <c:valAx>
        <c:axId val="4926189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92617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966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966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1966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85DC570-773F-0843-9B9B-B52366145834}" type="slidenum">
              <a:rPr lang="en-US" altLang="en-US"/>
              <a:pPr/>
              <a:t>‹#›</a:t>
            </a:fld>
            <a:endParaRPr lang="en-US" altLang="en-US"/>
          </a:p>
        </p:txBody>
      </p:sp>
    </p:spTree>
    <p:extLst>
      <p:ext uri="{BB962C8B-B14F-4D97-AF65-F5344CB8AC3E}">
        <p14:creationId xmlns:p14="http://schemas.microsoft.com/office/powerpoint/2010/main" val="1116688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89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89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1E2F544-3471-ED42-A022-DD13BA26F123}" type="slidenum">
              <a:rPr lang="en-US" altLang="en-US"/>
              <a:pPr/>
              <a:t>‹#›</a:t>
            </a:fld>
            <a:endParaRPr lang="en-US" altLang="en-US"/>
          </a:p>
        </p:txBody>
      </p:sp>
    </p:spTree>
    <p:extLst>
      <p:ext uri="{BB962C8B-B14F-4D97-AF65-F5344CB8AC3E}">
        <p14:creationId xmlns:p14="http://schemas.microsoft.com/office/powerpoint/2010/main" val="769516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9"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Siin on informatsioon korraldajale.</a:t>
            </a:r>
          </a:p>
          <a:p>
            <a:r>
              <a:rPr lang="et-EE" dirty="0"/>
              <a:t>Vaata märkmeid ja käsikirja siit!</a:t>
            </a: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a:t>
            </a:fld>
            <a:endParaRPr lang="en-US" altLang="en-US"/>
          </a:p>
        </p:txBody>
      </p:sp>
    </p:spTree>
    <p:extLst>
      <p:ext uri="{BB962C8B-B14F-4D97-AF65-F5344CB8AC3E}">
        <p14:creationId xmlns:p14="http://schemas.microsoft.com/office/powerpoint/2010/main" val="156141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t-EE" i="1" dirty="0"/>
              <a:t>Käsikiri</a:t>
            </a:r>
            <a:r>
              <a:rPr lang="en-US" dirty="0"/>
              <a:t>:</a:t>
            </a:r>
            <a:r>
              <a:rPr lang="en-US" baseline="0" dirty="0"/>
              <a:t> </a:t>
            </a:r>
            <a:r>
              <a:rPr lang="et-EE" baseline="0" dirty="0"/>
              <a:t>Heidame pilgu sellele väljakutsele. Mauna Loa observatoorium Hawaiil, USAs on mõõtnud süsinik dioksiidi kontsentratsiooni atmosfääris üle 60 aasta. See graafik algab aastast 1955. Nagu on näha, siis on toimunud ühtlane tõus, mistõttu on CO2 õhus üle 400 osakese miljonis (</a:t>
            </a:r>
            <a:r>
              <a:rPr lang="et-EE" baseline="0" dirty="0" err="1"/>
              <a:t>ppm</a:t>
            </a:r>
            <a:r>
              <a:rPr lang="et-EE" baseline="0" dirty="0"/>
              <a:t>).</a:t>
            </a:r>
            <a:endParaRPr lang="en-US" dirty="0"/>
          </a:p>
        </p:txBody>
      </p:sp>
      <p:sp>
        <p:nvSpPr>
          <p:cNvPr id="4" name="Slide Number Placeholder 3"/>
          <p:cNvSpPr>
            <a:spLocks noGrp="1"/>
          </p:cNvSpPr>
          <p:nvPr>
            <p:ph type="sldNum" sz="quarter" idx="10"/>
          </p:nvPr>
        </p:nvSpPr>
        <p:spPr/>
        <p:txBody>
          <a:bodyPr/>
          <a:lstStyle/>
          <a:p>
            <a:fld id="{ABA245A8-C2EA-3044-948A-2138C6AB82A2}" type="slidenum">
              <a:rPr lang="en-US" smtClean="0"/>
              <a:t>10</a:t>
            </a:fld>
            <a:endParaRPr lang="en-US"/>
          </a:p>
        </p:txBody>
      </p:sp>
    </p:spTree>
    <p:extLst>
      <p:ext uri="{BB962C8B-B14F-4D97-AF65-F5344CB8AC3E}">
        <p14:creationId xmlns:p14="http://schemas.microsoft.com/office/powerpoint/2010/main" val="101571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Teadlased on oma CO2 uurimustes saanud minna ajas tagasi 650 000 aastat. Selle aja jooksul on tasemed kõikunud, aga mitte kunagi olnud üle 300 </a:t>
            </a:r>
            <a:r>
              <a:rPr lang="et-EE" dirty="0" err="1"/>
              <a:t>ppm</a:t>
            </a:r>
            <a:r>
              <a:rPr lang="et-EE" dirty="0"/>
              <a:t>, mis ületati 1950. aastal. Tänaseks hetkeks oleme me üle 400 osakest miljoni kohta ja CO2 kontsentratsioonid on tõusuteel, kui me midagi ette ei võta. Mis hetkel toimub on ettenägematu.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11</a:t>
            </a:fld>
            <a:endParaRPr lang="en-US" altLang="en-US"/>
          </a:p>
        </p:txBody>
      </p:sp>
    </p:spTree>
    <p:extLst>
      <p:ext uri="{BB962C8B-B14F-4D97-AF65-F5344CB8AC3E}">
        <p14:creationId xmlns:p14="http://schemas.microsoft.com/office/powerpoint/2010/main" val="77440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 </a:t>
            </a:r>
            <a:r>
              <a:rPr lang="et-EE" i="0" dirty="0"/>
              <a:t>Aga kust kogu CO2 tuleb? On teil ideid? See graafik näitab CO2 allikaid aastatel 1860-2016. Nagu näha on suur tõus olnud kivisöe, nafta ja gaasi kasutamises. Vastukaaluks näiteks maakasutuse muutus, mis on tekkinud peamiselt raietest, ei ole eriti kasvanud ja näitab isegi vähenemise märke. Peamine CO2 tootja on fossiilkütused – kivisüsi, nafta ja gaas.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12</a:t>
            </a:fld>
            <a:endParaRPr lang="en-US" altLang="en-US"/>
          </a:p>
        </p:txBody>
      </p:sp>
    </p:spTree>
    <p:extLst>
      <p:ext uri="{BB962C8B-B14F-4D97-AF65-F5344CB8AC3E}">
        <p14:creationId xmlns:p14="http://schemas.microsoft.com/office/powerpoint/2010/main" val="104004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sz="1200" i="1" dirty="0">
                <a:solidFill>
                  <a:schemeClr val="bg1"/>
                </a:solidFill>
              </a:rPr>
              <a:t>Käsikiri: </a:t>
            </a:r>
            <a:r>
              <a:rPr lang="et-EE" sz="1200" i="0" dirty="0">
                <a:solidFill>
                  <a:schemeClr val="bg1"/>
                </a:solidFill>
              </a:rPr>
              <a:t>CO2 ei ole ainuke gaas, mis kliimamuutustesse panustab. Siin graafikul on näidatud relatiivne panus teiste kasvuhoonegaaside poolt. Oranži ja punasega on märgitud CO2, mis tekib fossiilkütuste ja maakasutuse muutuste (FOLU –metsandus ja maakasutus) käigus, helesinisega on märgitud metaan (CH4), siis lämmastikoksiid (N2O) ja F-gaasid. Põllumajandus panustab 50% globaalsetest metaani emissioonidest ja 60% lämmastikoksiididest. Rasketööstus, töötlev tööstus ja tarbekaubad on lämmastikoksiidi ja F-gaaside allikas.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13</a:t>
            </a:fld>
            <a:endParaRPr lang="en-US" altLang="en-US"/>
          </a:p>
        </p:txBody>
      </p:sp>
    </p:spTree>
    <p:extLst>
      <p:ext uri="{BB962C8B-B14F-4D97-AF65-F5344CB8AC3E}">
        <p14:creationId xmlns:p14="http://schemas.microsoft.com/office/powerpoint/2010/main" val="67680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 </a:t>
            </a:r>
            <a:r>
              <a:rPr lang="et-EE" i="0" dirty="0"/>
              <a:t>Kuigi 4,5 kraadise tõusu juures oodatakse väga laastavaid mõjusid, siis kliimamuutuste tulemusi on näha ka juba praegu. Näiteks siin on satelliitpildid Tšaadi järvest Kesk-Aafrikas. 1960. aastal oli järve suurus 26 000 ruutkilomeetrit ehk põhimõtteliselt pool Eestit. Alates sellest on järve pindala vähenenud 95% ja seda pidevate põudade tõttu. Tänaseks on selle pindala 1350 ruutkilomeetrit ehk natukene suurem kui Hiiumaa. </a:t>
            </a:r>
            <a:r>
              <a:rPr lang="en-US" baseline="0" dirty="0"/>
              <a:t>&lt;&lt;</a:t>
            </a:r>
            <a:r>
              <a:rPr lang="et-EE" baseline="0" dirty="0"/>
              <a:t>Tšaadi järve kadumisest video</a:t>
            </a:r>
            <a:r>
              <a:rPr lang="en-US" baseline="0" dirty="0"/>
              <a:t>- https://www.youtube.com/watch?v=N9oLTOKnDnY&gt;&gt;</a:t>
            </a:r>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15</a:t>
            </a:fld>
            <a:endParaRPr lang="en-US" altLang="en-US"/>
          </a:p>
        </p:txBody>
      </p:sp>
    </p:spTree>
    <p:extLst>
      <p:ext uri="{BB962C8B-B14F-4D97-AF65-F5344CB8AC3E}">
        <p14:creationId xmlns:p14="http://schemas.microsoft.com/office/powerpoint/2010/main" val="250891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Isegi Ameerika Ühendriikide Kaitseministeerium on märganud häireid, mis võivad tekkida kliimamuutuste tulles, ja hoiatab, et sellel on märkimisväärsed geopoliitilised tagajärjed, mis võivad nõrgestada õrnasid valitsusi ja kannustada massilist migratsiooni.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16</a:t>
            </a:fld>
            <a:endParaRPr lang="en-US" altLang="en-US"/>
          </a:p>
        </p:txBody>
      </p:sp>
    </p:spTree>
    <p:extLst>
      <p:ext uri="{BB962C8B-B14F-4D97-AF65-F5344CB8AC3E}">
        <p14:creationId xmlns:p14="http://schemas.microsoft.com/office/powerpoint/2010/main" val="122924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 </a:t>
            </a:r>
            <a:r>
              <a:rPr lang="et-EE" i="0" dirty="0"/>
              <a:t>Kui me ei alusta kliimamuutustega tegelemist, siis sajandi lõpuks võib eeldada 4,5 kraadist temperatuuri tõusu. Siin on näha graafik, kus on toodud kasvuhoonegaaside emissioonid aastast 2000 kuni 2100. Iga joon on ühe teie grupi kohta. Ülemine joon on „teiste arengumaade“ joon, kui nad jätkavad süsiniku tootmist kõrgel tasemel. Helesinisega on toodud Hiina, kollasega „teised arenenud riigid“ ehk Jaapan, Kanada, Austraalia ja Venemaa. Punasega on USA, roosaga on India ja rohelisega on toodud Euroopa Liit.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17</a:t>
            </a:fld>
            <a:endParaRPr lang="en-US" altLang="en-US"/>
          </a:p>
        </p:txBody>
      </p:sp>
    </p:spTree>
    <p:extLst>
      <p:ext uri="{BB962C8B-B14F-4D97-AF65-F5344CB8AC3E}">
        <p14:creationId xmlns:p14="http://schemas.microsoft.com/office/powerpoint/2010/main" val="109814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sz="1200" i="1" kern="1200" dirty="0">
                <a:solidFill>
                  <a:schemeClr val="tx1"/>
                </a:solidFill>
                <a:effectLst/>
                <a:latin typeface="Times" pitchFamily="-109" charset="0"/>
                <a:ea typeface="ＭＳ Ｐゴシック" pitchFamily="-65" charset="-128"/>
                <a:cs typeface="ＭＳ Ｐゴシック" pitchFamily="-65" charset="-128"/>
              </a:rPr>
              <a:t>Käsikiri</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a:t>
            </a:r>
            <a:r>
              <a:rPr lang="et-EE" sz="1200" kern="1200" baseline="0" dirty="0">
                <a:solidFill>
                  <a:schemeClr val="tx1"/>
                </a:solidFill>
                <a:effectLst/>
                <a:latin typeface="Times" pitchFamily="-109" charset="0"/>
                <a:ea typeface="ＭＳ Ｐゴシック" pitchFamily="-65" charset="-128"/>
                <a:cs typeface="ＭＳ Ｐゴシック" pitchFamily="-65" charset="-128"/>
              </a:rPr>
              <a:t>Kui me ei vähenda fossiilkütuste kasutamist, võime me sajandi lõpuks näha tõsiseid tagajärgi. Näiteks…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latin typeface="Times" panose="02020603050405020304" pitchFamily="18" charset="0"/>
            </a:endParaRPr>
          </a:p>
          <a:p>
            <a:r>
              <a:rPr lang="en-US" altLang="en-US" b="1" dirty="0">
                <a:latin typeface="Times" panose="02020603050405020304" pitchFamily="18" charset="0"/>
              </a:rPr>
              <a:t>5. </a:t>
            </a: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r>
              <a:rPr lang="en-US" altLang="en-US" b="1" dirty="0">
                <a:latin typeface="Times" panose="02020603050405020304" pitchFamily="18" charset="0"/>
              </a:rPr>
              <a:t>6. </a:t>
            </a: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endParaRPr lang="en-US" altLang="en-US" dirty="0">
              <a:latin typeface="Times" panose="02020603050405020304" pitchFamily="18" charset="0"/>
            </a:endParaRPr>
          </a:p>
          <a:p>
            <a:r>
              <a:rPr lang="en-US" altLang="en-US" b="1" dirty="0">
                <a:latin typeface="Times" panose="02020603050405020304" pitchFamily="18" charset="0"/>
              </a:rPr>
              <a:t>7. </a:t>
            </a: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r>
              <a:rPr lang="en-US" altLang="en-US" b="1" dirty="0">
                <a:latin typeface="Times" panose="02020603050405020304" pitchFamily="18" charset="0"/>
              </a:rPr>
              <a:t>8. </a:t>
            </a: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r>
              <a:rPr lang="en-US" altLang="en-US" b="1" dirty="0">
                <a:latin typeface="Times" panose="02020603050405020304" pitchFamily="18" charset="0"/>
              </a:rPr>
              <a:t>9. </a:t>
            </a: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18</a:t>
            </a:fld>
            <a:endParaRPr lang="en-US" altLang="en-US" sz="1200"/>
          </a:p>
        </p:txBody>
      </p:sp>
    </p:spTree>
    <p:extLst>
      <p:ext uri="{BB962C8B-B14F-4D97-AF65-F5344CB8AC3E}">
        <p14:creationId xmlns:p14="http://schemas.microsoft.com/office/powerpoint/2010/main" val="17983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Nii näeks Suurbritannia parlamendihoone ja </a:t>
            </a:r>
            <a:r>
              <a:rPr lang="et-EE" dirty="0" err="1"/>
              <a:t>Big</a:t>
            </a:r>
            <a:r>
              <a:rPr lang="et-EE" dirty="0"/>
              <a:t> Ben välja, kui maakera soojeneks 4 kraadi.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19</a:t>
            </a:fld>
            <a:endParaRPr lang="en-US" altLang="en-US"/>
          </a:p>
        </p:txBody>
      </p:sp>
    </p:spTree>
    <p:extLst>
      <p:ext uri="{BB962C8B-B14F-4D97-AF65-F5344CB8AC3E}">
        <p14:creationId xmlns:p14="http://schemas.microsoft.com/office/powerpoint/2010/main" val="109920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Ja nii näeks välja Shanghai keskus 4 kraadise soojenemise järel. </a:t>
            </a:r>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20</a:t>
            </a:fld>
            <a:endParaRPr lang="en-US" altLang="en-US"/>
          </a:p>
        </p:txBody>
      </p:sp>
    </p:spTree>
    <p:extLst>
      <p:ext uri="{BB962C8B-B14F-4D97-AF65-F5344CB8AC3E}">
        <p14:creationId xmlns:p14="http://schemas.microsoft.com/office/powerpoint/2010/main" val="105779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t-EE" dirty="0">
                <a:latin typeface="Times" charset="0"/>
                <a:ea typeface="ＭＳ Ｐゴシック" charset="0"/>
                <a:cs typeface="ＭＳ Ｐゴシック" charset="0"/>
              </a:rPr>
              <a:t>Tere tulemast! Tutvusta ennast ja enda abilisi. </a:t>
            </a:r>
            <a:endParaRPr lang="en-US" baseline="0" dirty="0">
              <a:latin typeface="Times" charset="0"/>
              <a:ea typeface="ＭＳ Ｐゴシック" charset="0"/>
              <a:cs typeface="ＭＳ Ｐゴシック" charset="0"/>
            </a:endParaRPr>
          </a:p>
          <a:p>
            <a:pPr eaLnBrk="1" hangingPunct="1"/>
            <a:r>
              <a:rPr lang="et-EE" i="1" baseline="0" dirty="0">
                <a:latin typeface="Times" charset="0"/>
                <a:ea typeface="ＭＳ Ｐゴシック" charset="0"/>
                <a:cs typeface="ＭＳ Ｐゴシック" charset="0"/>
              </a:rPr>
              <a:t>Käsikiri</a:t>
            </a:r>
            <a:r>
              <a:rPr lang="en-US" baseline="0" dirty="0">
                <a:latin typeface="Times" charset="0"/>
                <a:ea typeface="ＭＳ Ｐゴシック" charset="0"/>
                <a:cs typeface="ＭＳ Ｐゴシック" charset="0"/>
              </a:rPr>
              <a:t>: </a:t>
            </a:r>
            <a:r>
              <a:rPr lang="et-EE" baseline="0" dirty="0">
                <a:latin typeface="Times" charset="0"/>
                <a:ea typeface="ＭＳ Ｐゴシック" charset="0"/>
                <a:cs typeface="ＭＳ Ｐゴシック" charset="0"/>
              </a:rPr>
              <a:t>Kohe algab World </a:t>
            </a:r>
            <a:r>
              <a:rPr lang="et-EE" baseline="0" dirty="0" err="1">
                <a:latin typeface="Times" charset="0"/>
                <a:ea typeface="ＭＳ Ｐゴシック" charset="0"/>
                <a:cs typeface="ＭＳ Ｐゴシック" charset="0"/>
              </a:rPr>
              <a:t>Climate</a:t>
            </a:r>
            <a:r>
              <a:rPr lang="et-EE" baseline="0" dirty="0">
                <a:latin typeface="Times" charset="0"/>
                <a:ea typeface="ＭＳ Ｐゴシック" charset="0"/>
                <a:cs typeface="ＭＳ Ｐゴシック" charset="0"/>
              </a:rPr>
              <a:t> </a:t>
            </a:r>
            <a:r>
              <a:rPr lang="et-EE" baseline="0" dirty="0" err="1">
                <a:latin typeface="Times" charset="0"/>
                <a:ea typeface="ＭＳ Ｐゴシック" charset="0"/>
                <a:cs typeface="ＭＳ Ｐゴシック" charset="0"/>
              </a:rPr>
              <a:t>Simulation</a:t>
            </a:r>
            <a:r>
              <a:rPr lang="et-EE" baseline="0" dirty="0">
                <a:latin typeface="Times" charset="0"/>
                <a:ea typeface="ＭＳ Ｐゴシック" charset="0"/>
                <a:cs typeface="ＭＳ Ｐゴシック" charset="0"/>
              </a:rPr>
              <a:t>. Sinu rolliks saab ÜRO kliimamuutuste läbirääkimistel osaleja. Selle simulatsiooni lõi </a:t>
            </a:r>
            <a:r>
              <a:rPr lang="et-EE" baseline="0" dirty="0" err="1">
                <a:latin typeface="Times" charset="0"/>
                <a:ea typeface="ＭＳ Ｐゴシック" charset="0"/>
                <a:cs typeface="ＭＳ Ｐゴシック" charset="0"/>
              </a:rPr>
              <a:t>Climate</a:t>
            </a:r>
            <a:r>
              <a:rPr lang="et-EE" baseline="0" dirty="0">
                <a:latin typeface="Times" charset="0"/>
                <a:ea typeface="ＭＳ Ｐゴシック" charset="0"/>
                <a:cs typeface="ＭＳ Ｐゴシック" charset="0"/>
              </a:rPr>
              <a:t> Interactive koostöös MIT </a:t>
            </a:r>
            <a:r>
              <a:rPr lang="et-EE" baseline="0" dirty="0" err="1">
                <a:latin typeface="Times" charset="0"/>
                <a:ea typeface="ＭＳ Ｐゴシック" charset="0"/>
                <a:cs typeface="ＭＳ Ｐゴシック" charset="0"/>
              </a:rPr>
              <a:t>Sloan</a:t>
            </a:r>
            <a:r>
              <a:rPr lang="et-EE" baseline="0" dirty="0">
                <a:latin typeface="Times" charset="0"/>
                <a:ea typeface="ＭＳ Ｐゴシック" charset="0"/>
                <a:cs typeface="ＭＳ Ｐゴシック" charset="0"/>
              </a:rPr>
              <a:t> School of Managementiga ja </a:t>
            </a:r>
            <a:r>
              <a:rPr lang="et-EE" baseline="0" dirty="0" err="1">
                <a:latin typeface="Times" charset="0"/>
                <a:ea typeface="ＭＳ Ｐゴシック" charset="0"/>
                <a:cs typeface="ＭＳ Ｐゴシック" charset="0"/>
              </a:rPr>
              <a:t>Umass</a:t>
            </a:r>
            <a:r>
              <a:rPr lang="et-EE" baseline="0" dirty="0">
                <a:latin typeface="Times" charset="0"/>
                <a:ea typeface="ＭＳ Ｐゴシック" charset="0"/>
                <a:cs typeface="ＭＳ Ｐゴシック" charset="0"/>
              </a:rPr>
              <a:t> </a:t>
            </a:r>
            <a:r>
              <a:rPr lang="et-EE" baseline="0" dirty="0" err="1">
                <a:latin typeface="Times" charset="0"/>
                <a:ea typeface="ＭＳ Ｐゴシック" charset="0"/>
                <a:cs typeface="ＭＳ Ｐゴシック" charset="0"/>
              </a:rPr>
              <a:t>Lowell</a:t>
            </a:r>
            <a:r>
              <a:rPr lang="et-EE" baseline="0" dirty="0">
                <a:latin typeface="Times" charset="0"/>
                <a:ea typeface="ＭＳ Ｐゴシック" charset="0"/>
                <a:cs typeface="ＭＳ Ｐゴシック" charset="0"/>
              </a:rPr>
              <a:t> </a:t>
            </a:r>
            <a:r>
              <a:rPr lang="et-EE" baseline="0" dirty="0" err="1">
                <a:latin typeface="Times" charset="0"/>
                <a:ea typeface="ＭＳ Ｐゴシック" charset="0"/>
                <a:cs typeface="ＭＳ Ｐゴシック" charset="0"/>
              </a:rPr>
              <a:t>Climate</a:t>
            </a:r>
            <a:r>
              <a:rPr lang="et-EE" baseline="0" dirty="0">
                <a:latin typeface="Times" charset="0"/>
                <a:ea typeface="ＭＳ Ｐゴシック" charset="0"/>
                <a:cs typeface="ＭＳ Ｐゴシック" charset="0"/>
              </a:rPr>
              <a:t> </a:t>
            </a:r>
            <a:r>
              <a:rPr lang="et-EE" baseline="0" dirty="0" err="1">
                <a:latin typeface="Times" charset="0"/>
                <a:ea typeface="ＭＳ Ｐゴシック" charset="0"/>
                <a:cs typeface="ＭＳ Ｐゴシック" charset="0"/>
              </a:rPr>
              <a:t>Change</a:t>
            </a:r>
            <a:r>
              <a:rPr lang="et-EE" baseline="0" dirty="0">
                <a:latin typeface="Times" charset="0"/>
                <a:ea typeface="ＭＳ Ｐゴシック" charset="0"/>
                <a:cs typeface="ＭＳ Ｐゴシック" charset="0"/>
              </a:rPr>
              <a:t> </a:t>
            </a:r>
            <a:r>
              <a:rPr lang="et-EE" baseline="0" dirty="0" err="1">
                <a:latin typeface="Times" charset="0"/>
                <a:ea typeface="ＭＳ Ｐゴシック" charset="0"/>
                <a:cs typeface="ＭＳ Ｐゴシック" charset="0"/>
              </a:rPr>
              <a:t>Initiative</a:t>
            </a:r>
            <a:r>
              <a:rPr lang="et-EE" baseline="0" dirty="0">
                <a:latin typeface="Times" charset="0"/>
                <a:ea typeface="ＭＳ Ｐゴシック" charset="0"/>
                <a:cs typeface="ＭＳ Ｐゴシック" charset="0"/>
              </a:rPr>
              <a:t> grupiga. </a:t>
            </a:r>
            <a:endParaRPr lang="en-US" dirty="0">
              <a:latin typeface="Times"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a:t>
            </a:fld>
            <a:endParaRPr lang="en-US" altLang="en-US"/>
          </a:p>
        </p:txBody>
      </p:sp>
    </p:spTree>
    <p:extLst>
      <p:ext uri="{BB962C8B-B14F-4D97-AF65-F5344CB8AC3E}">
        <p14:creationId xmlns:p14="http://schemas.microsoft.com/office/powerpoint/2010/main" val="131172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Aastaks 2020 võib mõnedes riikides </a:t>
            </a:r>
            <a:r>
              <a:rPr lang="et-EE" b="1" dirty="0"/>
              <a:t>vihmatoiteliste viljade toodang langeda kuni 50%</a:t>
            </a:r>
            <a:r>
              <a:rPr lang="et-EE" dirty="0"/>
              <a:t>. Mitmetes Aafrika riikides eeldatakse põllumajandusliku toodangu, kaasaarvatud toidule ligipääsu, optimaalse toimimise suurt langust. See mõjutaks ebasoodsalt toiduga kindlustatust ja halvendaks alatoitumuse olukorda. </a:t>
            </a:r>
            <a:r>
              <a:rPr lang="en-US" dirty="0"/>
              <a:t>&lt;Read from the slide&gt;</a:t>
            </a: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21</a:t>
            </a:fld>
            <a:endParaRPr lang="en-US" altLang="en-US"/>
          </a:p>
        </p:txBody>
      </p:sp>
    </p:spTree>
    <p:extLst>
      <p:ext uri="{BB962C8B-B14F-4D97-AF65-F5344CB8AC3E}">
        <p14:creationId xmlns:p14="http://schemas.microsoft.com/office/powerpoint/2010/main" val="182809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t-EE" i="1" dirty="0">
                <a:latin typeface="Times" charset="0"/>
                <a:ea typeface="ＭＳ Ｐゴシック" charset="0"/>
                <a:cs typeface="ＭＳ Ｐゴシック" charset="0"/>
              </a:rPr>
              <a:t>Käsikiri</a:t>
            </a:r>
            <a:r>
              <a:rPr lang="en-US" dirty="0">
                <a:latin typeface="Times" charset="0"/>
                <a:ea typeface="ＭＳ Ｐゴシック" charset="0"/>
                <a:cs typeface="ＭＳ Ｐゴシック" charset="0"/>
              </a:rPr>
              <a:t>: </a:t>
            </a:r>
            <a:r>
              <a:rPr lang="et-EE" dirty="0">
                <a:latin typeface="Times" charset="0"/>
                <a:ea typeface="ＭＳ Ｐゴシック" charset="0"/>
                <a:cs typeface="ＭＳ Ｐゴシック" charset="0"/>
              </a:rPr>
              <a:t>Delegaadid, teie tänane ülesanne on a</a:t>
            </a:r>
            <a:r>
              <a:rPr lang="et-EE" dirty="0"/>
              <a:t>landada kasvuhoonegaase 2100. aastaks tasemele, mis </a:t>
            </a:r>
            <a:r>
              <a:rPr lang="et-EE" b="0" dirty="0"/>
              <a:t>hoiaks kliimasoojenemise alla</a:t>
            </a:r>
            <a:r>
              <a:rPr lang="en-US" b="0" dirty="0"/>
              <a:t> 2°C</a:t>
            </a:r>
            <a:r>
              <a:rPr lang="et-EE" b="0" dirty="0"/>
              <a:t> </a:t>
            </a:r>
            <a:r>
              <a:rPr lang="et-EE" dirty="0"/>
              <a:t>võrreldes industriaalühiskonna eelse ajaga.</a:t>
            </a:r>
            <a:r>
              <a:rPr lang="et-EE" b="1" dirty="0"/>
              <a:t> </a:t>
            </a:r>
            <a:r>
              <a:rPr lang="et-EE" b="0" dirty="0"/>
              <a:t>Selleks palun saage kokkuleppele, et te jagate rahalisi kulutusi, mis sellel väljakutsel tekivad, et aidata vähem arenenud riike. </a:t>
            </a:r>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23</a:t>
            </a:fld>
            <a:endParaRPr lang="en-US" altLang="en-US"/>
          </a:p>
        </p:txBody>
      </p:sp>
    </p:spTree>
    <p:extLst>
      <p:ext uri="{BB962C8B-B14F-4D97-AF65-F5344CB8AC3E}">
        <p14:creationId xmlns:p14="http://schemas.microsoft.com/office/powerpoint/2010/main" val="1478413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6B642A3A-A32A-F24C-9AFC-F35BDB379D67}" type="slidenum">
              <a:rPr lang="en-US" altLang="en-US" sz="1200">
                <a:solidFill>
                  <a:srgbClr val="000000"/>
                </a:solidFill>
              </a:rPr>
              <a:pPr/>
              <a:t>24</a:t>
            </a:fld>
            <a:endParaRPr lang="en-US" altLang="en-US" sz="1200">
              <a:solidFill>
                <a:srgbClr val="000000"/>
              </a:solidFill>
            </a:endParaRPr>
          </a:p>
        </p:txBody>
      </p:sp>
      <p:sp>
        <p:nvSpPr>
          <p:cNvPr id="21506" name="Rectangle 2"/>
          <p:cNvSpPr>
            <a:spLocks noGrp="1" noRot="1" noChangeAspect="1" noChangeArrowheads="1"/>
          </p:cNvSpPr>
          <p:nvPr>
            <p:ph type="sldImg"/>
          </p:nvPr>
        </p:nvSpPr>
        <p:spPr>
          <a:xfrm>
            <a:off x="1143000" y="685800"/>
            <a:ext cx="4572000" cy="3429000"/>
          </a:xfrm>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t-EE" altLang="en-US" i="1" dirty="0">
                <a:latin typeface="Times" charset="0"/>
                <a:ea typeface="ＭＳ Ｐゴシック" charset="-128"/>
              </a:rPr>
              <a:t>Käsikiri</a:t>
            </a:r>
            <a:r>
              <a:rPr lang="en-US" altLang="en-US" dirty="0">
                <a:latin typeface="Times" charset="0"/>
                <a:ea typeface="ＭＳ Ｐゴシック" charset="-128"/>
              </a:rPr>
              <a:t>: </a:t>
            </a:r>
            <a:r>
              <a:rPr lang="et-EE" altLang="en-US" dirty="0">
                <a:latin typeface="Times" charset="0"/>
                <a:ea typeface="ＭＳ Ｐゴシック" charset="-128"/>
              </a:rPr>
              <a:t>Oma eesmärkide saavutamiseks annate te lubadused, mis kinnitavad, millal teie regiooni kasvuhoonegaasid on oma tipus, millal hakkavad vähenema ja kui kiiresti langema (kui te seda muidugi soovite). Esimese otsusena panete te paika, mis aastal teie emissioonid lõpetavad kasvamise. Siis otsustate te, millal teie emissioonid hakkavad langema (kui üldse). Ning siis valite, mis kiirusega need igal aastal langevad (protsentuaalselt). Siin on teile näide. </a:t>
            </a:r>
            <a:endParaRPr lang="en-US" altLang="en-US" dirty="0">
              <a:latin typeface="Times" charset="0"/>
              <a:ea typeface="ＭＳ Ｐゴシック" charset="-128"/>
            </a:endParaRPr>
          </a:p>
        </p:txBody>
      </p:sp>
    </p:spTree>
    <p:extLst>
      <p:ext uri="{BB962C8B-B14F-4D97-AF65-F5344CB8AC3E}">
        <p14:creationId xmlns:p14="http://schemas.microsoft.com/office/powerpoint/2010/main" val="86288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Nüüd panete te paika, kuidas teie regioon suhtub raietesse ja metsade istutamisesse. Te valite numbri 0 ja 100% vahel, kus 100% tähendab maksimaalset panust, mis teie regioon nendesse teemadesse suunab. </a:t>
            </a:r>
            <a:endParaRPr lang="en-US" sz="1200" dirty="0">
              <a:solidFill>
                <a:schemeClr val="bg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25</a:t>
            </a:fld>
            <a:endParaRPr lang="en-US" altLang="en-US"/>
          </a:p>
        </p:txBody>
      </p:sp>
    </p:spTree>
    <p:extLst>
      <p:ext uri="{BB962C8B-B14F-4D97-AF65-F5344CB8AC3E}">
        <p14:creationId xmlns:p14="http://schemas.microsoft.com/office/powerpoint/2010/main" val="134437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latin typeface="Times" charset="0"/>
                <a:ea typeface="ＭＳ Ｐゴシック" charset="0"/>
                <a:cs typeface="ＭＳ Ｐゴシック" charset="0"/>
              </a:rPr>
              <a:t>Käsikiri</a:t>
            </a:r>
            <a:r>
              <a:rPr lang="en-US" dirty="0">
                <a:latin typeface="Times" charset="0"/>
                <a:ea typeface="ＭＳ Ｐゴシック" charset="0"/>
                <a:cs typeface="ＭＳ Ｐゴシック" charset="0"/>
              </a:rPr>
              <a:t>: </a:t>
            </a:r>
            <a:r>
              <a:rPr lang="et-EE" dirty="0">
                <a:latin typeface="Times" charset="0"/>
                <a:ea typeface="ＭＳ Ｐゴシック" charset="0"/>
                <a:cs typeface="ＭＳ Ｐゴシック" charset="0"/>
              </a:rPr>
              <a:t>Viimane otsus, mis teie grupp peab vastu võtma, on kliimamuutustega kohanemise finantseerimine. Eelmistel kliimakõnelustel on läbirääkijad pannud eesmärgiks koguda selle jaoks 100 miljardit dollarit aastas. Tehke kindlaks, kas te panustate sellesse fondi või soovite fondilt rahalist abi ja kui palju.</a:t>
            </a:r>
            <a:endParaRPr lang="en-US" dirty="0">
              <a:latin typeface="Time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26</a:t>
            </a:fld>
            <a:endParaRPr lang="en-US" altLang="en-US"/>
          </a:p>
        </p:txBody>
      </p:sp>
    </p:spTree>
    <p:extLst>
      <p:ext uri="{BB962C8B-B14F-4D97-AF65-F5344CB8AC3E}">
        <p14:creationId xmlns:p14="http://schemas.microsoft.com/office/powerpoint/2010/main" val="1316940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&lt;</a:t>
            </a:r>
            <a:r>
              <a:rPr lang="et-EE" dirty="0"/>
              <a:t>Igal grupil peaks olema selline leht täitmiseks</a:t>
            </a:r>
            <a:r>
              <a:rPr lang="en-US" baseline="0" dirty="0"/>
              <a:t>.&gt;</a:t>
            </a:r>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27</a:t>
            </a:fld>
            <a:endParaRPr lang="en-US" altLang="en-US"/>
          </a:p>
        </p:txBody>
      </p:sp>
    </p:spTree>
    <p:extLst>
      <p:ext uri="{BB962C8B-B14F-4D97-AF65-F5344CB8AC3E}">
        <p14:creationId xmlns:p14="http://schemas.microsoft.com/office/powerpoint/2010/main" val="3072829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altLang="en-US" i="1" dirty="0">
                <a:latin typeface="Times" charset="0"/>
                <a:ea typeface="ＭＳ Ｐゴシック" charset="-128"/>
              </a:rPr>
              <a:t>Käsikiri</a:t>
            </a:r>
            <a:r>
              <a:rPr lang="en-US" altLang="en-US" dirty="0">
                <a:latin typeface="Times" charset="0"/>
                <a:ea typeface="ＭＳ Ｐゴシック" charset="-128"/>
              </a:rPr>
              <a:t>: </a:t>
            </a:r>
            <a:r>
              <a:rPr lang="et-EE" altLang="en-US" dirty="0">
                <a:latin typeface="Times" charset="0"/>
                <a:ea typeface="ＭＳ Ｐゴシック" charset="-128"/>
              </a:rPr>
              <a:t>Pärast esimest läbirääkimiste ringi on igal grupil võimalus esitleda oma otsuseid 2 minuti jooksul, kus tuleks välja tuua põhjendused, miks nad sellised otsused tegid. Palun määrake endi seast esindaja. Edu!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28</a:t>
            </a:fld>
            <a:endParaRPr lang="en-US" altLang="en-US"/>
          </a:p>
        </p:txBody>
      </p:sp>
    </p:spTree>
    <p:extLst>
      <p:ext uri="{BB962C8B-B14F-4D97-AF65-F5344CB8AC3E}">
        <p14:creationId xmlns:p14="http://schemas.microsoft.com/office/powerpoint/2010/main" val="1296257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charset="0"/>
                <a:ea typeface="ＭＳ Ｐゴシック" charset="-128"/>
              </a:rPr>
              <a:t>&lt;</a:t>
            </a:r>
            <a:r>
              <a:rPr lang="et-EE" altLang="en-US" dirty="0">
                <a:latin typeface="Times" charset="0"/>
                <a:ea typeface="ＭＳ Ｐゴシック" charset="-128"/>
              </a:rPr>
              <a:t>palun pange see osalejate silme ette kas projektsioonina või paberil/tahvlil</a:t>
            </a:r>
            <a:r>
              <a:rPr lang="en-US" altLang="en-US" baseline="0" dirty="0">
                <a:latin typeface="Times" charset="0"/>
                <a:ea typeface="ＭＳ Ｐゴシック" charset="-128"/>
              </a:rPr>
              <a:t>&gt;</a:t>
            </a:r>
            <a:endParaRPr lang="en-US" altLang="en-US" dirty="0">
              <a:latin typeface="Times" charset="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29</a:t>
            </a:fld>
            <a:endParaRPr lang="en-US" altLang="en-US"/>
          </a:p>
        </p:txBody>
      </p:sp>
    </p:spTree>
    <p:extLst>
      <p:ext uri="{BB962C8B-B14F-4D97-AF65-F5344CB8AC3E}">
        <p14:creationId xmlns:p14="http://schemas.microsoft.com/office/powerpoint/2010/main" val="334621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31</a:t>
            </a:fld>
            <a:endParaRPr lang="en-US" altLang="en-US"/>
          </a:p>
        </p:txBody>
      </p:sp>
    </p:spTree>
    <p:extLst>
      <p:ext uri="{BB962C8B-B14F-4D97-AF65-F5344CB8AC3E}">
        <p14:creationId xmlns:p14="http://schemas.microsoft.com/office/powerpoint/2010/main" val="1177548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t>
            </a:r>
            <a:r>
              <a:rPr lang="et-EE" dirty="0"/>
              <a:t>kasuta seda slaidi pärast esimese vooru esitluste tegemist ja enne lubaduste sisestamist C-</a:t>
            </a:r>
            <a:r>
              <a:rPr lang="et-EE" dirty="0" err="1"/>
              <a:t>ROADS’i</a:t>
            </a:r>
            <a:r>
              <a:rPr lang="et-EE" dirty="0"/>
              <a:t>&gt;</a:t>
            </a:r>
          </a:p>
          <a:p>
            <a:r>
              <a:rPr lang="et-EE" i="1" baseline="0" dirty="0"/>
              <a:t>Käsikiri</a:t>
            </a:r>
            <a:r>
              <a:rPr lang="en-US" baseline="0" dirty="0"/>
              <a:t>: </a:t>
            </a:r>
            <a:r>
              <a:rPr lang="et-EE" baseline="0" dirty="0"/>
              <a:t>Aitäh delegaatidele. Me kasutame C-ROADS kliimapoliitika simulaatorit, et teha selgeks, kuidas teie otsused olukorda mõjutavad. Aga enne seda tahan ma, et te kasutaksite simulaatorit oma kahe kõrva vahel – oma aju. Vaadates lubadusi, mis välja anti, kui lähedale me oma eesmärgile oleme jõudnud? </a:t>
            </a:r>
          </a:p>
          <a:p>
            <a:r>
              <a:rPr lang="et-EE" baseline="0" dirty="0"/>
              <a:t>Tõstke käsi, kui te arvate, et me oleme suutnud kliimat natukene mõjutada ja oleme natukene allpool kõige karmimat ehk Business As </a:t>
            </a:r>
            <a:r>
              <a:rPr lang="et-EE" baseline="0" dirty="0" err="1"/>
              <a:t>Usual</a:t>
            </a:r>
            <a:r>
              <a:rPr lang="et-EE" baseline="0" dirty="0"/>
              <a:t> joont?</a:t>
            </a:r>
            <a:endParaRPr lang="en-US" baseline="0" dirty="0"/>
          </a:p>
          <a:p>
            <a:r>
              <a:rPr lang="et-EE" baseline="0" dirty="0"/>
              <a:t>Tõstke käsi, kui te arvate, et me oleme alla </a:t>
            </a:r>
            <a:r>
              <a:rPr lang="en-US" baseline="0" dirty="0"/>
              <a:t>3</a:t>
            </a:r>
            <a:r>
              <a:rPr lang="en-US" sz="1200" baseline="0" dirty="0">
                <a:latin typeface="Arial" charset="0"/>
              </a:rPr>
              <a:t>.5</a:t>
            </a:r>
            <a:r>
              <a:rPr lang="en-US" sz="1200" b="0" dirty="0">
                <a:latin typeface="Arial" charset="0"/>
              </a:rPr>
              <a:t>°C</a:t>
            </a:r>
            <a:r>
              <a:rPr lang="et-EE" sz="1200" b="0" dirty="0">
                <a:latin typeface="Arial" charset="0"/>
              </a:rPr>
              <a:t>?</a:t>
            </a:r>
            <a:endParaRPr lang="et-EE" baseline="0" dirty="0"/>
          </a:p>
          <a:p>
            <a:r>
              <a:rPr lang="et-EE" sz="1200" b="0" dirty="0">
                <a:latin typeface="Arial" charset="0"/>
              </a:rPr>
              <a:t>Kes arvab, et alla </a:t>
            </a:r>
            <a:r>
              <a:rPr lang="en-US" sz="1200" b="0" dirty="0">
                <a:latin typeface="Arial" charset="0"/>
              </a:rPr>
              <a:t>2.6°C</a:t>
            </a:r>
            <a:r>
              <a:rPr lang="en-US" sz="1200" b="0" baseline="0" dirty="0">
                <a:latin typeface="Arial" charset="0"/>
              </a:rPr>
              <a:t>? </a:t>
            </a:r>
          </a:p>
          <a:p>
            <a:r>
              <a:rPr lang="et-EE" sz="1200" b="0" baseline="0" dirty="0">
                <a:latin typeface="Arial" charset="0"/>
              </a:rPr>
              <a:t>Kas keegi pakub ka, et oleme alla </a:t>
            </a:r>
            <a:r>
              <a:rPr lang="en-US" sz="1200" b="0" baseline="0" dirty="0">
                <a:latin typeface="Arial" charset="0"/>
              </a:rPr>
              <a:t>2</a:t>
            </a:r>
            <a:r>
              <a:rPr lang="en-US" sz="1200" b="0" dirty="0">
                <a:latin typeface="Arial" charset="0"/>
              </a:rPr>
              <a:t>°C, ? </a:t>
            </a:r>
            <a:r>
              <a:rPr lang="et-EE" sz="1200" b="0" dirty="0">
                <a:latin typeface="Arial" charset="0"/>
              </a:rPr>
              <a:t>või</a:t>
            </a:r>
            <a:r>
              <a:rPr lang="en-US" sz="1200" b="0" dirty="0">
                <a:latin typeface="Arial" charset="0"/>
              </a:rPr>
              <a:t> 1.5°C? </a:t>
            </a:r>
            <a:r>
              <a:rPr lang="et-EE" sz="1200" b="0" dirty="0">
                <a:latin typeface="Arial" charset="0"/>
              </a:rPr>
              <a:t>Aitäh!</a:t>
            </a:r>
            <a:r>
              <a:rPr lang="en-US" sz="1200" b="0" baseline="0" dirty="0">
                <a:latin typeface="Arial" charset="0"/>
              </a:rPr>
              <a:t> </a:t>
            </a:r>
          </a:p>
          <a:p>
            <a:r>
              <a:rPr lang="et-EE" sz="1200" b="0" baseline="0" dirty="0">
                <a:latin typeface="Arial" charset="0"/>
              </a:rPr>
              <a:t>Heidame nüüd pilgu simulaatorile ja vaatame, kuhu me tegelikult oleme jõudnud.</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33</a:t>
            </a:fld>
            <a:endParaRPr lang="en-US" altLang="en-US"/>
          </a:p>
        </p:txBody>
      </p:sp>
    </p:spTree>
    <p:extLst>
      <p:ext uri="{BB962C8B-B14F-4D97-AF65-F5344CB8AC3E}">
        <p14:creationId xmlns:p14="http://schemas.microsoft.com/office/powerpoint/2010/main" val="19257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Simulatsioon sisaldab lühikest sissejuhatust, rollide kirjeldust, 2 või 3 ringi läbirääkimisi ja kokkuvõtet, kus vaadatakse simulatsioonile tagasi ja peegeldatakse kogemusi.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3</a:t>
            </a:fld>
            <a:endParaRPr lang="en-US" altLang="en-US"/>
          </a:p>
        </p:txBody>
      </p:sp>
    </p:spTree>
    <p:extLst>
      <p:ext uri="{BB962C8B-B14F-4D97-AF65-F5344CB8AC3E}">
        <p14:creationId xmlns:p14="http://schemas.microsoft.com/office/powerpoint/2010/main" val="663576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t-EE" sz="1200" i="0" kern="1200" dirty="0">
                <a:solidFill>
                  <a:schemeClr val="tx1"/>
                </a:solidFill>
                <a:effectLst/>
                <a:latin typeface="Times" pitchFamily="-109" charset="0"/>
                <a:ea typeface="ＭＳ Ｐゴシック" pitchFamily="-65" charset="-128"/>
                <a:cs typeface="ＭＳ Ｐゴシック" pitchFamily="-65" charset="-128"/>
              </a:rPr>
              <a:t>Käsikiri: Proovin</a:t>
            </a:r>
            <a:r>
              <a:rPr lang="et-EE" sz="1200" kern="1200" dirty="0">
                <a:solidFill>
                  <a:schemeClr val="tx1"/>
                </a:solidFill>
                <a:effectLst/>
                <a:latin typeface="Times" pitchFamily="-109" charset="0"/>
                <a:ea typeface="ＭＳ Ｐゴシック" pitchFamily="-65" charset="-128"/>
                <a:cs typeface="ＭＳ Ｐゴシック" pitchFamily="-65" charset="-128"/>
              </a:rPr>
              <a:t> teile selgitada, kuidas CO2 atmosfääris toimib selle vanniskeemi abil. Vann on kogu atmosfäär, kraanist tuleb juurde emissioone ja vannis olevast äravoolust lähevad emissioonid välja. Nagu me alguses rääkisime, siis CO2 tuleb fossiilkütustest ja maapinna muutustest, näiteks metsade maha raiumisest.  CO</a:t>
            </a:r>
            <a:r>
              <a:rPr lang="et-EE" sz="1200" kern="1200" baseline="-25000" dirty="0">
                <a:solidFill>
                  <a:schemeClr val="tx1"/>
                </a:solidFill>
                <a:effectLst/>
                <a:latin typeface="Times" pitchFamily="-109" charset="0"/>
                <a:ea typeface="ＭＳ Ｐゴシック" pitchFamily="-65" charset="-128"/>
                <a:cs typeface="ＭＳ Ｐゴシック" pitchFamily="-65" charset="-128"/>
              </a:rPr>
              <a:t>2</a:t>
            </a:r>
            <a:r>
              <a:rPr lang="et-EE" sz="1200" kern="1200" dirty="0">
                <a:solidFill>
                  <a:schemeClr val="tx1"/>
                </a:solidFill>
                <a:effectLst/>
                <a:latin typeface="Times" pitchFamily="-109" charset="0"/>
                <a:ea typeface="ＭＳ Ｐゴシック" pitchFamily="-65" charset="-128"/>
                <a:cs typeface="ＭＳ Ｐゴシック" pitchFamily="-65" charset="-128"/>
              </a:rPr>
              <a:t> lahkub atmosfäärist neto äravoolu kaudu, mille analoogiks on vanni äravool. Kuhu CO</a:t>
            </a:r>
            <a:r>
              <a:rPr lang="et-EE" sz="1200" kern="1200" baseline="-25000" dirty="0">
                <a:solidFill>
                  <a:schemeClr val="tx1"/>
                </a:solidFill>
                <a:effectLst/>
                <a:latin typeface="Times" pitchFamily="-109" charset="0"/>
                <a:ea typeface="ＭＳ Ｐゴシック" pitchFamily="-65" charset="-128"/>
                <a:cs typeface="ＭＳ Ｐゴシック" pitchFamily="-65" charset="-128"/>
              </a:rPr>
              <a:t>2</a:t>
            </a:r>
            <a:r>
              <a:rPr lang="et-EE" sz="1200" kern="1200" dirty="0">
                <a:solidFill>
                  <a:schemeClr val="tx1"/>
                </a:solidFill>
                <a:effectLst/>
                <a:latin typeface="Times" pitchFamily="-109" charset="0"/>
                <a:ea typeface="ＭＳ Ｐゴシック" pitchFamily="-65" charset="-128"/>
                <a:cs typeface="ＭＳ Ｐゴシック" pitchFamily="-65" charset="-128"/>
              </a:rPr>
              <a:t> jõuab, kui see atmosfäärist lahkub?” &lt;vastus: puud, taimed, muld, ookean&gt;. Öeldakse ‘neto’, kuna suur osa süsinikust on pidevas ringluses </a:t>
            </a:r>
            <a:r>
              <a:rPr lang="et-EE" sz="1200" kern="1200" dirty="0" err="1">
                <a:solidFill>
                  <a:schemeClr val="tx1"/>
                </a:solidFill>
                <a:effectLst/>
                <a:latin typeface="Times" pitchFamily="-109" charset="0"/>
                <a:ea typeface="ＭＳ Ｐゴシック" pitchFamily="-65" charset="-128"/>
                <a:cs typeface="ＭＳ Ｐゴシック" pitchFamily="-65" charset="-128"/>
              </a:rPr>
              <a:t>biomassi</a:t>
            </a:r>
            <a:r>
              <a:rPr lang="et-EE" sz="1200" kern="1200" dirty="0">
                <a:solidFill>
                  <a:schemeClr val="tx1"/>
                </a:solidFill>
                <a:effectLst/>
                <a:latin typeface="Times" pitchFamily="-109" charset="0"/>
                <a:ea typeface="ＭＳ Ｐゴシック" pitchFamily="-65" charset="-128"/>
                <a:cs typeface="ＭＳ Ｐゴシック" pitchFamily="-65" charset="-128"/>
              </a:rPr>
              <a:t>, ookeanide ja atmosfääri vahel. Nüüd näitan ma teile seda ka simulatsioonis &lt;Kasutades simulaatorina C-</a:t>
            </a:r>
            <a:r>
              <a:rPr lang="et-EE" sz="1200" kern="1200" dirty="0" err="1">
                <a:solidFill>
                  <a:schemeClr val="tx1"/>
                </a:solidFill>
                <a:effectLst/>
                <a:latin typeface="Times" pitchFamily="-109" charset="0"/>
                <a:ea typeface="ＭＳ Ｐゴシック" pitchFamily="-65" charset="-128"/>
                <a:cs typeface="ＭＳ Ｐゴシック" pitchFamily="-65" charset="-128"/>
              </a:rPr>
              <a:t>Learni</a:t>
            </a:r>
            <a:r>
              <a:rPr lang="et-EE" sz="1200" kern="1200" dirty="0">
                <a:solidFill>
                  <a:schemeClr val="tx1"/>
                </a:solidFill>
                <a:effectLst/>
                <a:latin typeface="Times" pitchFamily="-109" charset="0"/>
                <a:ea typeface="ＭＳ Ｐゴシック" pitchFamily="-65" charset="-128"/>
                <a:cs typeface="ＭＳ Ｐゴシック" pitchFamily="-65" charset="-128"/>
              </a:rPr>
              <a:t>, on “</a:t>
            </a:r>
            <a:r>
              <a:rPr lang="et-EE" sz="1200" kern="1200" dirty="0" err="1">
                <a:solidFill>
                  <a:schemeClr val="tx1"/>
                </a:solidFill>
                <a:effectLst/>
                <a:latin typeface="Times" pitchFamily="-109" charset="0"/>
                <a:ea typeface="ＭＳ Ｐゴシック" pitchFamily="-65" charset="-128"/>
                <a:cs typeface="ＭＳ Ｐゴシック" pitchFamily="-65" charset="-128"/>
              </a:rPr>
              <a:t>Bathtub</a:t>
            </a:r>
            <a:r>
              <a:rPr lang="et-EE" sz="1200" kern="1200" dirty="0">
                <a:solidFill>
                  <a:schemeClr val="tx1"/>
                </a:solidFill>
                <a:effectLst/>
                <a:latin typeface="Times" pitchFamily="-109" charset="0"/>
                <a:ea typeface="ＭＳ Ｐゴシック" pitchFamily="-65" charset="-128"/>
                <a:cs typeface="ＭＳ Ｐゴシック" pitchFamily="-65" charset="-128"/>
              </a:rPr>
              <a:t>” vaade üleval paremal nurgas. C-</a:t>
            </a:r>
            <a:r>
              <a:rPr lang="et-EE" sz="1200" kern="1200" dirty="0" err="1">
                <a:solidFill>
                  <a:schemeClr val="tx1"/>
                </a:solidFill>
                <a:effectLst/>
                <a:latin typeface="Times" pitchFamily="-109" charset="0"/>
                <a:ea typeface="ＭＳ Ｐゴシック" pitchFamily="-65" charset="-128"/>
                <a:cs typeface="ＭＳ Ｐゴシック" pitchFamily="-65" charset="-128"/>
              </a:rPr>
              <a:t>ROADSis</a:t>
            </a:r>
            <a:r>
              <a:rPr lang="et-EE" sz="1200" kern="1200" dirty="0">
                <a:solidFill>
                  <a:schemeClr val="tx1"/>
                </a:solidFill>
                <a:effectLst/>
                <a:latin typeface="Times" pitchFamily="-109" charset="0"/>
                <a:ea typeface="ＭＳ Ｐゴシック" pitchFamily="-65" charset="-128"/>
                <a:cs typeface="ＭＳ Ｐゴシック" pitchFamily="-65" charset="-128"/>
              </a:rPr>
              <a:t> kasuta CO</a:t>
            </a:r>
            <a:r>
              <a:rPr lang="et-EE" sz="1200" kern="1200" baseline="-25000" dirty="0">
                <a:solidFill>
                  <a:schemeClr val="tx1"/>
                </a:solidFill>
                <a:effectLst/>
                <a:latin typeface="Times" pitchFamily="-109" charset="0"/>
                <a:ea typeface="ＭＳ Ｐゴシック" pitchFamily="-65" charset="-128"/>
                <a:cs typeface="ＭＳ Ｐゴシック" pitchFamily="-65" charset="-128"/>
              </a:rPr>
              <a:t>2 </a:t>
            </a:r>
            <a:r>
              <a:rPr lang="et-EE" sz="1200" kern="1200" dirty="0">
                <a:solidFill>
                  <a:schemeClr val="tx1"/>
                </a:solidFill>
                <a:effectLst/>
                <a:latin typeface="Times" pitchFamily="-109" charset="0"/>
                <a:ea typeface="ＭＳ Ｐゴシック" pitchFamily="-65" charset="-128"/>
                <a:cs typeface="ＭＳ Ｐゴシック" pitchFamily="-65" charset="-128"/>
              </a:rPr>
              <a:t>emissioonide ja eemaldumiste graafikut (“CO</a:t>
            </a:r>
            <a:r>
              <a:rPr lang="et-EE" sz="1200" kern="1200" baseline="-25000" dirty="0">
                <a:solidFill>
                  <a:schemeClr val="tx1"/>
                </a:solidFill>
                <a:effectLst/>
                <a:latin typeface="Times" pitchFamily="-109" charset="0"/>
                <a:ea typeface="ＭＳ Ｐゴシック" pitchFamily="-65" charset="-128"/>
                <a:cs typeface="ＭＳ Ｐゴシック" pitchFamily="-65" charset="-128"/>
              </a:rPr>
              <a:t>2</a:t>
            </a:r>
            <a:r>
              <a:rPr lang="et-EE" sz="1200" kern="1200" dirty="0">
                <a:solidFill>
                  <a:schemeClr val="tx1"/>
                </a:solidFill>
                <a:effectLst/>
                <a:latin typeface="Times" pitchFamily="-109" charset="0"/>
                <a:ea typeface="ＭＳ Ｐゴシック" pitchFamily="-65" charset="-128"/>
                <a:cs typeface="ＭＳ Ｐゴシック" pitchFamily="-65" charset="-128"/>
              </a:rPr>
              <a:t> </a:t>
            </a:r>
            <a:r>
              <a:rPr lang="et-EE" sz="1200" kern="1200" dirty="0" err="1">
                <a:solidFill>
                  <a:schemeClr val="tx1"/>
                </a:solidFill>
                <a:effectLst/>
                <a:latin typeface="Times" pitchFamily="-109" charset="0"/>
                <a:ea typeface="ＭＳ Ｐゴシック" pitchFamily="-65" charset="-128"/>
                <a:cs typeface="ＭＳ Ｐゴシック" pitchFamily="-65" charset="-128"/>
              </a:rPr>
              <a:t>Emissions</a:t>
            </a:r>
            <a:r>
              <a:rPr lang="et-EE" sz="1200" kern="1200" dirty="0">
                <a:solidFill>
                  <a:schemeClr val="tx1"/>
                </a:solidFill>
                <a:effectLst/>
                <a:latin typeface="Times" pitchFamily="-109" charset="0"/>
                <a:ea typeface="ＭＳ Ｐゴシック" pitchFamily="-65" charset="-128"/>
                <a:cs typeface="ＭＳ Ｐゴシック" pitchFamily="-65" charset="-128"/>
              </a:rPr>
              <a:t> &amp; </a:t>
            </a:r>
            <a:r>
              <a:rPr lang="et-EE" sz="1200" kern="1200" dirty="0" err="1">
                <a:solidFill>
                  <a:schemeClr val="tx1"/>
                </a:solidFill>
                <a:effectLst/>
                <a:latin typeface="Times" pitchFamily="-109" charset="0"/>
                <a:ea typeface="ＭＳ Ｐゴシック" pitchFamily="-65" charset="-128"/>
                <a:cs typeface="ＭＳ Ｐゴシック" pitchFamily="-65" charset="-128"/>
              </a:rPr>
              <a:t>Removals</a:t>
            </a:r>
            <a:r>
              <a:rPr lang="et-EE" sz="1200" kern="1200" dirty="0">
                <a:solidFill>
                  <a:schemeClr val="tx1"/>
                </a:solidFill>
                <a:effectLst/>
                <a:latin typeface="Times" pitchFamily="-109" charset="0"/>
                <a:ea typeface="ＭＳ Ｐゴシック" pitchFamily="-65" charset="-128"/>
                <a:cs typeface="ＭＳ Ｐゴシック" pitchFamily="-65" charset="-128"/>
              </a:rPr>
              <a:t>”), mis on leitav esimesest rippmenüüst&gt;</a:t>
            </a:r>
          </a:p>
          <a:p>
            <a:r>
              <a:rPr lang="et-EE" sz="1200" kern="1200" dirty="0">
                <a:solidFill>
                  <a:schemeClr val="tx1"/>
                </a:solidFill>
                <a:effectLst/>
                <a:latin typeface="Times" pitchFamily="-109" charset="0"/>
                <a:ea typeface="ＭＳ Ｐゴシック" pitchFamily="-65" charset="-128"/>
                <a:cs typeface="ＭＳ Ｐゴシック" pitchFamily="-65" charset="-128"/>
              </a:rPr>
              <a:t>Kui me piirame emissioone hetkel, kui neid tekib rohkem kui eemaldub, siis CO</a:t>
            </a:r>
            <a:r>
              <a:rPr lang="et-EE" sz="1200" kern="1200" baseline="-25000" dirty="0">
                <a:solidFill>
                  <a:schemeClr val="tx1"/>
                </a:solidFill>
                <a:effectLst/>
                <a:latin typeface="Times" pitchFamily="-109" charset="0"/>
                <a:ea typeface="ＭＳ Ｐゴシック" pitchFamily="-65" charset="-128"/>
                <a:cs typeface="ＭＳ Ｐゴシック" pitchFamily="-65" charset="-128"/>
              </a:rPr>
              <a:t>2</a:t>
            </a:r>
            <a:r>
              <a:rPr lang="et-EE" sz="1200" kern="1200" dirty="0">
                <a:solidFill>
                  <a:schemeClr val="tx1"/>
                </a:solidFill>
                <a:effectLst/>
                <a:latin typeface="Times" pitchFamily="-109" charset="0"/>
                <a:ea typeface="ＭＳ Ｐゴシック" pitchFamily="-65" charset="-128"/>
                <a:cs typeface="ＭＳ Ｐゴシック" pitchFamily="-65" charset="-128"/>
              </a:rPr>
              <a:t> kontsentratsioon atmosfääris jätkab tõusmist.</a:t>
            </a:r>
          </a:p>
          <a:p>
            <a:endParaRPr lang="et-EE" dirty="0"/>
          </a:p>
        </p:txBody>
      </p:sp>
      <p:sp>
        <p:nvSpPr>
          <p:cNvPr id="4" name="Slide Number Placeholder 3"/>
          <p:cNvSpPr>
            <a:spLocks noGrp="1"/>
          </p:cNvSpPr>
          <p:nvPr>
            <p:ph type="sldNum" sz="quarter" idx="5"/>
          </p:nvPr>
        </p:nvSpPr>
        <p:spPr/>
        <p:txBody>
          <a:bodyPr/>
          <a:lstStyle/>
          <a:p>
            <a:fld id="{41E2F544-3471-ED42-A022-DD13BA26F123}" type="slidenum">
              <a:rPr lang="en-US" altLang="en-US" smtClean="0"/>
              <a:pPr/>
              <a:t>34</a:t>
            </a:fld>
            <a:endParaRPr lang="en-US" altLang="en-US"/>
          </a:p>
        </p:txBody>
      </p:sp>
    </p:spTree>
    <p:extLst>
      <p:ext uri="{BB962C8B-B14F-4D97-AF65-F5344CB8AC3E}">
        <p14:creationId xmlns:p14="http://schemas.microsoft.com/office/powerpoint/2010/main" val="2082489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i="0" dirty="0"/>
              <a:t>Käsikiri: Mida saad sina teha? Elise Arnel on teinud hea skeemi, kus on toodud tegutsemine kultuurilisest tasandist personaalseni. Kultuuriliselt saaksime me muuta norme, süsteeme, lugusid ja sümboleid. Avalikult saaksime me kandideerida avalikku elu mõjutavatele ametikohtadele, luua seadusi, organiseerida, hääletada ja protestida. Organisatoorsel tasandil saaksime me jagada ideid, muuta protsesse ja protseduure, luua vastupidavaid produkte. Sotsiaalvõrgustiku tasandil on meil võimalus jagada materiaalseid vahendeid nagu maa, mets, ehitis, mööbel jne, õpetada, veenda, toetada teisi, olla liider. Privaatsel ja personaalsel tasandil saame me õppida, annetada raha ja aega, kõndida, vähendada ja taaskasutada.</a:t>
            </a:r>
          </a:p>
          <a:p>
            <a:endParaRPr lang="et-EE" i="0" dirty="0"/>
          </a:p>
          <a:p>
            <a:r>
              <a:rPr lang="et-EE" i="0" dirty="0"/>
              <a:t>Allikas</a:t>
            </a:r>
            <a:r>
              <a:rPr lang="en-US" dirty="0"/>
              <a:t>: https://www.theguardian.com/environment/climate-consensus-97-per-cent/2017/may/19/study-inspiring-action-on-climate-change-is-more-complex-than-you-might-think</a:t>
            </a: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36</a:t>
            </a:fld>
            <a:endParaRPr lang="en-US" altLang="en-US"/>
          </a:p>
        </p:txBody>
      </p:sp>
    </p:spTree>
    <p:extLst>
      <p:ext uri="{BB962C8B-B14F-4D97-AF65-F5344CB8AC3E}">
        <p14:creationId xmlns:p14="http://schemas.microsoft.com/office/powerpoint/2010/main" val="954979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„See ei saa olema lihtne, aga see saab olema seda väärt“</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37</a:t>
            </a:fld>
            <a:endParaRPr lang="en-US" altLang="en-US"/>
          </a:p>
        </p:txBody>
      </p:sp>
    </p:spTree>
    <p:extLst>
      <p:ext uri="{BB962C8B-B14F-4D97-AF65-F5344CB8AC3E}">
        <p14:creationId xmlns:p14="http://schemas.microsoft.com/office/powerpoint/2010/main" val="1293022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20603050405020304" pitchFamily="18" charset="0"/>
              </a:rPr>
              <a:t>1. </a:t>
            </a:r>
            <a:r>
              <a:rPr lang="en-US" altLang="en-US">
                <a:latin typeface="Times" panose="02020603050405020304" pitchFamily="18" charset="0"/>
              </a:rPr>
              <a:t>Shindell, Drew T., Yunha Lee, and Greg Faluvegi. "Climate and Health Impacts of US Emissions Reductions Consistent with 2 °C." </a:t>
            </a:r>
            <a:r>
              <a:rPr lang="en-US" altLang="en-US" i="1">
                <a:latin typeface="Times" panose="02020603050405020304" pitchFamily="18" charset="0"/>
              </a:rPr>
              <a:t>Nature Climate Change Nature Climate Change</a:t>
            </a:r>
            <a:r>
              <a:rPr lang="en-US" altLang="en-US">
                <a:latin typeface="Times" panose="02020603050405020304" pitchFamily="18" charset="0"/>
              </a:rPr>
              <a:t> 6.5 (2016): 503-507. </a:t>
            </a:r>
          </a:p>
          <a:p>
            <a:r>
              <a:rPr lang="en-US" altLang="en-US" b="1">
                <a:latin typeface="Times" panose="02020603050405020304" pitchFamily="18" charset="0"/>
              </a:rPr>
              <a:t>2. </a:t>
            </a:r>
            <a:r>
              <a:rPr lang="en-US" altLang="en-US">
                <a:latin typeface="Times" panose="02020603050405020304" pitchFamily="18" charset="0"/>
              </a:rPr>
              <a:t>"Human Health." </a:t>
            </a:r>
            <a:r>
              <a:rPr lang="en-US" altLang="en-US" i="1">
                <a:latin typeface="Times" panose="02020603050405020304" pitchFamily="18" charset="0"/>
              </a:rPr>
              <a:t>Climate Impacts on Human Health</a:t>
            </a:r>
            <a:r>
              <a:rPr lang="en-US" altLang="en-US">
                <a:latin typeface="Times" panose="02020603050405020304" pitchFamily="18" charset="0"/>
              </a:rPr>
              <a:t>. EPA. </a:t>
            </a:r>
          </a:p>
          <a:p>
            <a:endParaRPr lang="en-US" altLang="en-US">
              <a:latin typeface="Times" panose="02020603050405020304" pitchFamily="18" charset="0"/>
            </a:endParaRPr>
          </a:p>
        </p:txBody>
      </p:sp>
      <p:sp>
        <p:nvSpPr>
          <p:cNvPr id="8192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D6EB331-7594-40D7-BF2A-72A1857A9947}" type="slidenum">
              <a:rPr lang="en-US" altLang="en-US" sz="1200" smtClean="0"/>
              <a:pPr/>
              <a:t>40</a:t>
            </a:fld>
            <a:endParaRPr lang="en-US" altLang="en-US" sz="1200"/>
          </a:p>
        </p:txBody>
      </p:sp>
    </p:spTree>
    <p:extLst>
      <p:ext uri="{BB962C8B-B14F-4D97-AF65-F5344CB8AC3E}">
        <p14:creationId xmlns:p14="http://schemas.microsoft.com/office/powerpoint/2010/main" val="2262052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en-US" sz="1050" b="1" dirty="0"/>
              <a:t>3.  </a:t>
            </a:r>
            <a:r>
              <a:rPr lang="en-US" sz="1050" dirty="0" err="1"/>
              <a:t>Schleussner</a:t>
            </a:r>
            <a:r>
              <a:rPr lang="en-US" sz="1050" dirty="0"/>
              <a:t>, C.-F., T. K. </a:t>
            </a:r>
            <a:r>
              <a:rPr lang="en-US" sz="1050" dirty="0" err="1"/>
              <a:t>Lissner</a:t>
            </a:r>
            <a:r>
              <a:rPr lang="en-US" sz="1050" dirty="0"/>
              <a:t>, E. M. Fischer, J. </a:t>
            </a:r>
            <a:r>
              <a:rPr lang="en-US" sz="1050" dirty="0" err="1"/>
              <a:t>Wohland</a:t>
            </a:r>
            <a:r>
              <a:rPr lang="en-US" sz="1050" dirty="0"/>
              <a:t>, M. </a:t>
            </a:r>
            <a:r>
              <a:rPr lang="en-US" sz="1050" dirty="0" err="1"/>
              <a:t>Perrette</a:t>
            </a:r>
            <a:r>
              <a:rPr lang="en-US" sz="1050" dirty="0"/>
              <a:t>, A. Golly, J. </a:t>
            </a:r>
            <a:r>
              <a:rPr lang="en-US" sz="1050" dirty="0" err="1"/>
              <a:t>Rogelj</a:t>
            </a:r>
            <a:r>
              <a:rPr lang="en-US" sz="1050" dirty="0"/>
              <a:t>, K. Childers, J. </a:t>
            </a:r>
            <a:r>
              <a:rPr lang="en-US" sz="1050" dirty="0" err="1"/>
              <a:t>Schewe</a:t>
            </a:r>
            <a:r>
              <a:rPr lang="en-US" sz="1050" dirty="0"/>
              <a:t>, K. </a:t>
            </a:r>
            <a:r>
              <a:rPr lang="en-US" sz="1050" dirty="0" err="1"/>
              <a:t>Frieler</a:t>
            </a:r>
            <a:r>
              <a:rPr lang="en-US" sz="1050" dirty="0"/>
              <a:t>, M. </a:t>
            </a:r>
            <a:r>
              <a:rPr lang="en-US" sz="1050" dirty="0" err="1"/>
              <a:t>Mengel</a:t>
            </a:r>
            <a:r>
              <a:rPr lang="en-US" sz="1050" dirty="0"/>
              <a:t>, W. Hare, and M. Schaeffer. "Differential Climate Impacts for Policy-relevant Limits to Global Warming: The Case of 1.5 °C and 2 °C." </a:t>
            </a:r>
            <a:r>
              <a:rPr lang="en-US" sz="1050" i="1" dirty="0"/>
              <a:t>Earth Syst. </a:t>
            </a:r>
            <a:r>
              <a:rPr lang="en-US" sz="1050" i="1" dirty="0" err="1"/>
              <a:t>Dynam</a:t>
            </a:r>
            <a:r>
              <a:rPr lang="en-US" sz="1050" i="1" dirty="0"/>
              <a:t>. Discuss. Earth System Dynamics Discussions</a:t>
            </a:r>
            <a:r>
              <a:rPr lang="en-US" sz="1050" dirty="0"/>
              <a:t> 6.2 (2015): 2447-2505.</a:t>
            </a:r>
          </a:p>
          <a:p>
            <a:pPr>
              <a:defRPr/>
            </a:pPr>
            <a:endParaRPr lang="en-US" sz="1050" dirty="0"/>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41</a:t>
            </a:fld>
            <a:endParaRPr lang="en-US" altLang="en-US" sz="1200"/>
          </a:p>
        </p:txBody>
      </p:sp>
    </p:spTree>
    <p:extLst>
      <p:ext uri="{BB962C8B-B14F-4D97-AF65-F5344CB8AC3E}">
        <p14:creationId xmlns:p14="http://schemas.microsoft.com/office/powerpoint/2010/main" val="3911847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panose="02020603050405020304" pitchFamily="18" charset="0"/>
              </a:rPr>
              <a:t>3.  </a:t>
            </a:r>
            <a:r>
              <a:rPr lang="en-US" altLang="en-US" dirty="0" err="1">
                <a:latin typeface="Times" panose="02020603050405020304" pitchFamily="18" charset="0"/>
              </a:rPr>
              <a:t>Schleussner</a:t>
            </a:r>
            <a:r>
              <a:rPr lang="en-US" altLang="en-US" dirty="0">
                <a:latin typeface="Times" panose="02020603050405020304" pitchFamily="18" charset="0"/>
              </a:rPr>
              <a:t>, C.-F., T. K. </a:t>
            </a:r>
            <a:r>
              <a:rPr lang="en-US" altLang="en-US" dirty="0" err="1">
                <a:latin typeface="Times" panose="02020603050405020304" pitchFamily="18" charset="0"/>
              </a:rPr>
              <a:t>Lissner</a:t>
            </a:r>
            <a:r>
              <a:rPr lang="en-US" altLang="en-US" dirty="0">
                <a:latin typeface="Times" panose="02020603050405020304" pitchFamily="18" charset="0"/>
              </a:rPr>
              <a:t>, E. M. Fischer, J. </a:t>
            </a:r>
            <a:r>
              <a:rPr lang="en-US" altLang="en-US" dirty="0" err="1">
                <a:latin typeface="Times" panose="02020603050405020304" pitchFamily="18" charset="0"/>
              </a:rPr>
              <a:t>Wohland</a:t>
            </a:r>
            <a:r>
              <a:rPr lang="en-US" altLang="en-US" dirty="0">
                <a:latin typeface="Times" panose="02020603050405020304" pitchFamily="18" charset="0"/>
              </a:rPr>
              <a:t>, M. </a:t>
            </a:r>
            <a:r>
              <a:rPr lang="en-US" altLang="en-US" dirty="0" err="1">
                <a:latin typeface="Times" panose="02020603050405020304" pitchFamily="18" charset="0"/>
              </a:rPr>
              <a:t>Perrette</a:t>
            </a:r>
            <a:r>
              <a:rPr lang="en-US" altLang="en-US" dirty="0">
                <a:latin typeface="Times" panose="02020603050405020304" pitchFamily="18" charset="0"/>
              </a:rPr>
              <a:t>, A. Golly, J. </a:t>
            </a:r>
            <a:r>
              <a:rPr lang="en-US" altLang="en-US" dirty="0" err="1">
                <a:latin typeface="Times" panose="02020603050405020304" pitchFamily="18" charset="0"/>
              </a:rPr>
              <a:t>Rogelj</a:t>
            </a:r>
            <a:r>
              <a:rPr lang="en-US" altLang="en-US" dirty="0">
                <a:latin typeface="Times" panose="02020603050405020304" pitchFamily="18" charset="0"/>
              </a:rPr>
              <a:t>, K. Childers, J. </a:t>
            </a:r>
            <a:r>
              <a:rPr lang="en-US" altLang="en-US" dirty="0" err="1">
                <a:latin typeface="Times" panose="02020603050405020304" pitchFamily="18" charset="0"/>
              </a:rPr>
              <a:t>Schewe</a:t>
            </a:r>
            <a:r>
              <a:rPr lang="en-US" altLang="en-US" dirty="0">
                <a:latin typeface="Times" panose="02020603050405020304" pitchFamily="18" charset="0"/>
              </a:rPr>
              <a:t>, K. </a:t>
            </a:r>
            <a:r>
              <a:rPr lang="en-US" altLang="en-US" dirty="0" err="1">
                <a:latin typeface="Times" panose="02020603050405020304" pitchFamily="18" charset="0"/>
              </a:rPr>
              <a:t>Frieler</a:t>
            </a:r>
            <a:r>
              <a:rPr lang="en-US" altLang="en-US" dirty="0">
                <a:latin typeface="Times" panose="02020603050405020304" pitchFamily="18" charset="0"/>
              </a:rPr>
              <a:t>, M. </a:t>
            </a:r>
            <a:r>
              <a:rPr lang="en-US" altLang="en-US" dirty="0" err="1">
                <a:latin typeface="Times" panose="02020603050405020304" pitchFamily="18" charset="0"/>
              </a:rPr>
              <a:t>Mengel</a:t>
            </a:r>
            <a:r>
              <a:rPr lang="en-US" altLang="en-US" dirty="0">
                <a:latin typeface="Times" panose="02020603050405020304" pitchFamily="18" charset="0"/>
              </a:rPr>
              <a:t>, W. Hare, and M. Schaeffer. "Differential Climate Impacts for Policy-relevant Limits to Global Warming: The Case of 1.5 °C and 2 °C." </a:t>
            </a:r>
            <a:r>
              <a:rPr lang="en-US" altLang="en-US" i="1" dirty="0">
                <a:latin typeface="Times" panose="02020603050405020304" pitchFamily="18" charset="0"/>
              </a:rPr>
              <a:t>Earth Syst. </a:t>
            </a:r>
            <a:r>
              <a:rPr lang="en-US" altLang="en-US" i="1" dirty="0" err="1">
                <a:latin typeface="Times" panose="02020603050405020304" pitchFamily="18" charset="0"/>
              </a:rPr>
              <a:t>Dynam</a:t>
            </a:r>
            <a:r>
              <a:rPr lang="en-US" altLang="en-US" i="1" dirty="0">
                <a:latin typeface="Times" panose="02020603050405020304" pitchFamily="18" charset="0"/>
              </a:rPr>
              <a:t>. Discuss. Earth System Dynamics Discussions</a:t>
            </a:r>
            <a:r>
              <a:rPr lang="en-US" altLang="en-US" dirty="0">
                <a:latin typeface="Times" panose="02020603050405020304" pitchFamily="18" charset="0"/>
              </a:rPr>
              <a:t> 6.2 (2015): 2447-2505.</a:t>
            </a:r>
          </a:p>
          <a:p>
            <a:r>
              <a:rPr lang="en-US" altLang="en-US" b="1" dirty="0">
                <a:latin typeface="Times" panose="02020603050405020304" pitchFamily="18" charset="0"/>
              </a:rPr>
              <a:t>6. </a:t>
            </a: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multimillennial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endParaRPr lang="en-US" altLang="en-US" dirty="0">
              <a:latin typeface="Times" panose="02020603050405020304" pitchFamily="18" charset="0"/>
            </a:endParaRPr>
          </a:p>
        </p:txBody>
      </p:sp>
      <p:sp>
        <p:nvSpPr>
          <p:cNvPr id="860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1F817A1-BCEA-480D-888B-9E37206D114B}" type="slidenum">
              <a:rPr lang="en-US" altLang="en-US" sz="1200" smtClean="0"/>
              <a:pPr/>
              <a:t>42</a:t>
            </a:fld>
            <a:endParaRPr lang="en-US" altLang="en-US" sz="1200"/>
          </a:p>
        </p:txBody>
      </p:sp>
    </p:spTree>
    <p:extLst>
      <p:ext uri="{BB962C8B-B14F-4D97-AF65-F5344CB8AC3E}">
        <p14:creationId xmlns:p14="http://schemas.microsoft.com/office/powerpoint/2010/main" val="244356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20603050405020304" pitchFamily="18" charset="0"/>
              </a:rPr>
              <a:t>10. </a:t>
            </a:r>
            <a:r>
              <a:rPr lang="en-US" altLang="en-US">
                <a:latin typeface="Times" panose="02020603050405020304" pitchFamily="18" charset="0"/>
              </a:rPr>
              <a:t>F. Ackerman, E. A. Stanton, </a:t>
            </a:r>
            <a:r>
              <a:rPr lang="en-US" altLang="en-US" i="1">
                <a:latin typeface="Times" panose="02020603050405020304" pitchFamily="18" charset="0"/>
              </a:rPr>
              <a:t>Climate Economics:  The State of the Art</a:t>
            </a:r>
            <a:r>
              <a:rPr lang="en-US" altLang="en-US">
                <a:latin typeface="Times" panose="02020603050405020304" pitchFamily="18" charset="0"/>
              </a:rPr>
              <a:t>.  (Routledge, New York, NY, 2013), pp. 187.</a:t>
            </a:r>
          </a:p>
          <a:p>
            <a:r>
              <a:rPr lang="en-US" altLang="en-US" b="1">
                <a:latin typeface="Times" panose="02020603050405020304" pitchFamily="18" charset="0"/>
              </a:rPr>
              <a:t>11. </a:t>
            </a:r>
            <a:r>
              <a:rPr lang="en-US" altLang="en-US">
                <a:latin typeface="Times" panose="02020603050405020304" pitchFamily="18" charset="0"/>
              </a:rPr>
              <a:t>Cox, Peter M., Phil P. Harris, Chris Huntingford, Richard A. Betts, Matthew Collins, Chris D. Jones, Tim E. Jupp, José A. Marengo, and Carlos A. Nobre. "Increasing Risk of Amazonian Drought Due to Decreasing Aerosol Pollution." </a:t>
            </a:r>
            <a:r>
              <a:rPr lang="en-US" altLang="en-US" i="1">
                <a:latin typeface="Times" panose="02020603050405020304" pitchFamily="18" charset="0"/>
              </a:rPr>
              <a:t>Nature</a:t>
            </a:r>
            <a:r>
              <a:rPr lang="en-US" altLang="en-US">
                <a:latin typeface="Times" panose="02020603050405020304" pitchFamily="18" charset="0"/>
              </a:rPr>
              <a:t> 453.7192 (2008): 212-15. Web.</a:t>
            </a:r>
          </a:p>
          <a:p>
            <a:r>
              <a:rPr lang="en-US" altLang="en-US">
                <a:latin typeface="Times" panose="02020603050405020304" pitchFamily="18" charset="0"/>
              </a:rPr>
              <a:t> </a:t>
            </a:r>
          </a:p>
          <a:p>
            <a:endParaRPr lang="en-US" altLang="en-US">
              <a:latin typeface="Times" panose="02020603050405020304" pitchFamily="18" charset="0"/>
            </a:endParaRPr>
          </a:p>
          <a:p>
            <a:endParaRPr lang="en-US" altLang="en-US">
              <a:latin typeface="Times" panose="02020603050405020304" pitchFamily="18" charset="0"/>
            </a:endParaRPr>
          </a:p>
        </p:txBody>
      </p:sp>
      <p:sp>
        <p:nvSpPr>
          <p:cNvPr id="890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0274B43-6B7F-44FC-AD37-BBBC914D4FE2}" type="slidenum">
              <a:rPr lang="en-US" altLang="en-US" sz="1200" smtClean="0"/>
              <a:pPr/>
              <a:t>44</a:t>
            </a:fld>
            <a:endParaRPr lang="en-US" altLang="en-US" sz="1200"/>
          </a:p>
        </p:txBody>
      </p:sp>
    </p:spTree>
    <p:extLst>
      <p:ext uri="{BB962C8B-B14F-4D97-AF65-F5344CB8AC3E}">
        <p14:creationId xmlns:p14="http://schemas.microsoft.com/office/powerpoint/2010/main" val="299427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panose="02020603050405020304" pitchFamily="18" charset="0"/>
              </a:rPr>
              <a:t>5. </a:t>
            </a: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r>
              <a:rPr lang="en-US" altLang="en-US" b="1" dirty="0">
                <a:latin typeface="Times" panose="02020603050405020304" pitchFamily="18" charset="0"/>
              </a:rPr>
              <a:t>6. </a:t>
            </a: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endParaRPr lang="en-US" altLang="en-US" dirty="0">
              <a:latin typeface="Times" panose="02020603050405020304" pitchFamily="18" charset="0"/>
            </a:endParaRPr>
          </a:p>
          <a:p>
            <a:r>
              <a:rPr lang="en-US" altLang="en-US" b="1" dirty="0">
                <a:latin typeface="Times" panose="02020603050405020304" pitchFamily="18" charset="0"/>
              </a:rPr>
              <a:t>7. </a:t>
            </a: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r>
              <a:rPr lang="en-US" altLang="en-US" b="1" dirty="0">
                <a:latin typeface="Times" panose="02020603050405020304" pitchFamily="18" charset="0"/>
              </a:rPr>
              <a:t>8. </a:t>
            </a: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r>
              <a:rPr lang="en-US" altLang="en-US" b="1" dirty="0">
                <a:latin typeface="Times" panose="02020603050405020304" pitchFamily="18" charset="0"/>
              </a:rPr>
              <a:t>9. </a:t>
            </a: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45</a:t>
            </a:fld>
            <a:endParaRPr lang="en-US" altLang="en-US" sz="1200"/>
          </a:p>
        </p:txBody>
      </p:sp>
    </p:spTree>
    <p:extLst>
      <p:ext uri="{BB962C8B-B14F-4D97-AF65-F5344CB8AC3E}">
        <p14:creationId xmlns:p14="http://schemas.microsoft.com/office/powerpoint/2010/main" val="3156780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dirty="0"/>
              <a:t>Kokkuvõtteks: tee ülevaade lubadustest, mis Pariisist tulid</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46</a:t>
            </a:fld>
            <a:endParaRPr lang="en-US" dirty="0"/>
          </a:p>
        </p:txBody>
      </p:sp>
    </p:spTree>
    <p:extLst>
      <p:ext uri="{BB962C8B-B14F-4D97-AF65-F5344CB8AC3E}">
        <p14:creationId xmlns:p14="http://schemas.microsoft.com/office/powerpoint/2010/main" val="1032719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Kui vaadata Pariisis tehtud kokkuleppeid, siis sellega jõuaks maailm 3,5 kraadise soojenemiseni</a:t>
            </a:r>
            <a:r>
              <a:rPr lang="en-US" b="0" dirty="0">
                <a:solidFill>
                  <a:sysClr val="windowText" lastClr="000000"/>
                </a:solidFill>
                <a:latin typeface="Century Gothic"/>
              </a:rPr>
              <a:t>.</a:t>
            </a:r>
            <a:r>
              <a:rPr lang="et-EE" b="0" dirty="0">
                <a:solidFill>
                  <a:sysClr val="windowText" lastClr="000000"/>
                </a:solidFill>
                <a:latin typeface="Century Gothic"/>
              </a:rPr>
              <a:t> Väikene progress, aga ikkagi üle plaanitud 2 kraadi.</a:t>
            </a:r>
            <a:r>
              <a:rPr lang="en-US" b="0" dirty="0">
                <a:solidFill>
                  <a:sysClr val="windowText" lastClr="000000"/>
                </a:solidFill>
                <a:latin typeface="Century Gothic"/>
              </a:rPr>
              <a:t> </a:t>
            </a:r>
            <a:r>
              <a:rPr lang="et-EE" b="0" dirty="0">
                <a:solidFill>
                  <a:sysClr val="windowText" lastClr="000000"/>
                </a:solidFill>
                <a:latin typeface="Century Gothic"/>
              </a:rPr>
              <a:t>Tähelepanek – enamik riike on teinud plaanid ainult aastani 2030. USA, EL ja teised arenenud riigid plaanivad juba emissioonide vähendamist ja Hiina on lubanud enda CO2 emissioonide tipuks 2030. aasta. &lt;</a:t>
            </a:r>
            <a:r>
              <a:rPr lang="et-EE" b="0" i="1" dirty="0">
                <a:solidFill>
                  <a:sysClr val="windowText" lastClr="000000"/>
                </a:solidFill>
                <a:latin typeface="Century Gothic"/>
              </a:rPr>
              <a:t>vajuta selle ja eelmise slaidi vahel, et aidata publikul näha vahet</a:t>
            </a:r>
            <a:r>
              <a:rPr lang="et-EE" b="0" dirty="0">
                <a:solidFill>
                  <a:sysClr val="windowText" lastClr="000000"/>
                </a:solidFill>
                <a:latin typeface="Century Gothic"/>
              </a:rPr>
              <a:t>&gt;</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48</a:t>
            </a:fld>
            <a:endParaRPr lang="en-US" altLang="en-US"/>
          </a:p>
        </p:txBody>
      </p:sp>
    </p:spTree>
    <p:extLst>
      <p:ext uri="{BB962C8B-B14F-4D97-AF65-F5344CB8AC3E}">
        <p14:creationId xmlns:p14="http://schemas.microsoft.com/office/powerpoint/2010/main" val="194822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t-EE" altLang="en-US" dirty="0">
                <a:latin typeface="Times" charset="0"/>
                <a:ea typeface="ＭＳ Ｐゴシック" charset="-128"/>
              </a:rPr>
              <a:t>Kasuta seda slaidi 3-regiooniga läbirääkimistel. </a:t>
            </a:r>
          </a:p>
          <a:p>
            <a:pPr eaLnBrk="1" hangingPunct="1"/>
            <a:r>
              <a:rPr lang="et-EE" altLang="en-US" i="1" baseline="0" dirty="0">
                <a:latin typeface="Times" charset="0"/>
                <a:ea typeface="ＭＳ Ｐゴシック" charset="-128"/>
              </a:rPr>
              <a:t>Käsikiri</a:t>
            </a:r>
            <a:r>
              <a:rPr lang="en-US" altLang="en-US" baseline="0" dirty="0">
                <a:latin typeface="Times" charset="0"/>
                <a:ea typeface="ＭＳ Ｐゴシック" charset="-128"/>
              </a:rPr>
              <a:t>: </a:t>
            </a:r>
            <a:r>
              <a:rPr lang="et-EE" altLang="en-US" baseline="0" dirty="0">
                <a:latin typeface="Times" charset="0"/>
                <a:ea typeface="ＭＳ Ｐゴシック" charset="-128"/>
              </a:rPr>
              <a:t>Meil tuleb kolm erinevat gruppi… &lt;gruppe ette lugedes näita, kus nad ruumis asuvad&gt;</a:t>
            </a:r>
            <a:endParaRPr lang="en-US" altLang="en-US" dirty="0">
              <a:latin typeface="Times" charset="0"/>
              <a:ea typeface="ＭＳ Ｐゴシック" charset="-128"/>
            </a:endParaRP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4</a:t>
            </a:fld>
            <a:endParaRPr lang="en-US" altLang="en-US"/>
          </a:p>
        </p:txBody>
      </p:sp>
    </p:spTree>
    <p:extLst>
      <p:ext uri="{BB962C8B-B14F-4D97-AF65-F5344CB8AC3E}">
        <p14:creationId xmlns:p14="http://schemas.microsoft.com/office/powerpoint/2010/main" val="654745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41E2F544-3471-ED42-A022-DD13BA26F123}" type="slidenum">
              <a:rPr lang="en-US" altLang="en-US" smtClean="0"/>
              <a:pPr/>
              <a:t>49</a:t>
            </a:fld>
            <a:endParaRPr lang="en-US" altLang="en-US"/>
          </a:p>
        </p:txBody>
      </p:sp>
    </p:spTree>
    <p:extLst>
      <p:ext uri="{BB962C8B-B14F-4D97-AF65-F5344CB8AC3E}">
        <p14:creationId xmlns:p14="http://schemas.microsoft.com/office/powerpoint/2010/main" val="4042490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Et püsida alla 1,5 kraadise tõusu, mis on see tase, mida enamik haavatavaid riike palub, peab tegutsema emissioonide vähendamise nimel kohe ja kiiresti. </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51</a:t>
            </a:fld>
            <a:endParaRPr lang="en-US" altLang="en-US"/>
          </a:p>
        </p:txBody>
      </p:sp>
    </p:spTree>
    <p:extLst>
      <p:ext uri="{BB962C8B-B14F-4D97-AF65-F5344CB8AC3E}">
        <p14:creationId xmlns:p14="http://schemas.microsoft.com/office/powerpoint/2010/main" val="1941620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i="1" dirty="0"/>
              <a:t>Käsikiri</a:t>
            </a:r>
            <a:r>
              <a:rPr lang="en-US" i="1" dirty="0"/>
              <a:t>: </a:t>
            </a:r>
            <a:r>
              <a:rPr lang="et-EE" i="0" dirty="0"/>
              <a:t>Roheline Kliimafond on üks viis, kuidas riigid saavad panustada 100 miljardi dollari eesmärgi saavutamisesse. Siiamaani on valitsused üle maailma panustanud 10,2 miljardit dollarit. 2017. aastal investeerisid erinevad arengupangad nagu Maailmapank</a:t>
            </a:r>
            <a:r>
              <a:rPr lang="et-EE" i="1" dirty="0"/>
              <a:t> </a:t>
            </a:r>
            <a:r>
              <a:rPr lang="et-EE" i="0" dirty="0"/>
              <a:t>35,2 miljardit dollarit kliimamuutustega tegelemise finantseeringuks. Ka erasektori investeeringud ja  toetused on panus sellesse fondi. </a:t>
            </a:r>
            <a:endParaRPr lang="en-US" i="1"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52</a:t>
            </a:fld>
            <a:endParaRPr lang="en-US" altLang="en-US"/>
          </a:p>
        </p:txBody>
      </p:sp>
    </p:spTree>
    <p:extLst>
      <p:ext uri="{BB962C8B-B14F-4D97-AF65-F5344CB8AC3E}">
        <p14:creationId xmlns:p14="http://schemas.microsoft.com/office/powerpoint/2010/main" val="4132141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INDC= </a:t>
            </a:r>
            <a:r>
              <a:rPr lang="et-EE" dirty="0" err="1"/>
              <a:t>intended</a:t>
            </a:r>
            <a:r>
              <a:rPr lang="et-EE" dirty="0"/>
              <a:t> </a:t>
            </a:r>
            <a:r>
              <a:rPr lang="et-EE" dirty="0" err="1"/>
              <a:t>nationally</a:t>
            </a:r>
            <a:r>
              <a:rPr lang="et-EE" dirty="0"/>
              <a:t> </a:t>
            </a:r>
            <a:r>
              <a:rPr lang="et-EE" dirty="0" err="1"/>
              <a:t>determined</a:t>
            </a:r>
            <a:r>
              <a:rPr lang="et-EE" dirty="0"/>
              <a:t> </a:t>
            </a:r>
            <a:r>
              <a:rPr lang="et-EE" dirty="0" err="1"/>
              <a:t>contribution</a:t>
            </a:r>
            <a:r>
              <a:rPr lang="et-EE" dirty="0"/>
              <a:t> ehk kavatsetud riiklikult kinnitatud panus</a:t>
            </a:r>
            <a:endParaRPr lang="en-US" dirty="0"/>
          </a:p>
        </p:txBody>
      </p:sp>
      <p:sp>
        <p:nvSpPr>
          <p:cNvPr id="4" name="Slide Number Placeholder 3"/>
          <p:cNvSpPr>
            <a:spLocks noGrp="1"/>
          </p:cNvSpPr>
          <p:nvPr>
            <p:ph type="sldNum" sz="quarter" idx="10"/>
          </p:nvPr>
        </p:nvSpPr>
        <p:spPr/>
        <p:txBody>
          <a:bodyPr/>
          <a:lstStyle/>
          <a:p>
            <a:fld id="{693BE8E7-86EC-F544-AF9C-3BD63DD91339}" type="slidenum">
              <a:rPr lang="en-US" smtClean="0"/>
              <a:t>53</a:t>
            </a:fld>
            <a:endParaRPr lang="en-US"/>
          </a:p>
        </p:txBody>
      </p:sp>
    </p:spTree>
    <p:extLst>
      <p:ext uri="{BB962C8B-B14F-4D97-AF65-F5344CB8AC3E}">
        <p14:creationId xmlns:p14="http://schemas.microsoft.com/office/powerpoint/2010/main" val="461947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54</a:t>
            </a:fld>
            <a:endParaRPr lang="en-US" altLang="en-US"/>
          </a:p>
        </p:txBody>
      </p:sp>
    </p:spTree>
    <p:extLst>
      <p:ext uri="{BB962C8B-B14F-4D97-AF65-F5344CB8AC3E}">
        <p14:creationId xmlns:p14="http://schemas.microsoft.com/office/powerpoint/2010/main" val="3070443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55</a:t>
            </a:fld>
            <a:endParaRPr lang="en-US" altLang="en-US"/>
          </a:p>
        </p:txBody>
      </p:sp>
    </p:spTree>
    <p:extLst>
      <p:ext uri="{BB962C8B-B14F-4D97-AF65-F5344CB8AC3E}">
        <p14:creationId xmlns:p14="http://schemas.microsoft.com/office/powerpoint/2010/main" val="82361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9D16C53-8AB1-4DB0-B34E-871DC5108AD8}" type="slidenum">
              <a:rPr lang="en-US" altLang="en-US" sz="1200" smtClean="0"/>
              <a:pPr/>
              <a:t>56</a:t>
            </a:fld>
            <a:endParaRPr lang="en-US" altLang="en-US" sz="1200"/>
          </a:p>
        </p:txBody>
      </p:sp>
    </p:spTree>
    <p:extLst>
      <p:ext uri="{BB962C8B-B14F-4D97-AF65-F5344CB8AC3E}">
        <p14:creationId xmlns:p14="http://schemas.microsoft.com/office/powerpoint/2010/main" val="36002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t-EE" altLang="en-US" dirty="0">
                <a:latin typeface="Times" charset="0"/>
                <a:ea typeface="ＭＳ Ｐゴシック" charset="-128"/>
              </a:rPr>
              <a:t>Kasuta seda slaidi 6-regiooniga läbirääkimistel.</a:t>
            </a:r>
          </a:p>
          <a:p>
            <a:pPr eaLnBrk="1" hangingPunct="1"/>
            <a:r>
              <a:rPr lang="et-EE" altLang="en-US" i="1" baseline="0" dirty="0">
                <a:latin typeface="Times" charset="0"/>
                <a:ea typeface="ＭＳ Ｐゴシック" charset="-128"/>
              </a:rPr>
              <a:t>Käsikiri</a:t>
            </a:r>
            <a:r>
              <a:rPr lang="en-US" altLang="en-US" baseline="0" dirty="0">
                <a:latin typeface="Times" charset="0"/>
                <a:ea typeface="ＭＳ Ｐゴシック" charset="-128"/>
              </a:rPr>
              <a:t>: </a:t>
            </a:r>
            <a:r>
              <a:rPr lang="et-EE" altLang="en-US" baseline="0" dirty="0">
                <a:latin typeface="Times" charset="0"/>
                <a:ea typeface="ＭＳ Ｐゴシック" charset="-128"/>
              </a:rPr>
              <a:t>Meil tuleb 6 erinevat rühma … &lt;gruppe ette lugedes näita, kus nad ruumis asuvad&gt;</a:t>
            </a:r>
            <a:endParaRPr lang="en-US" altLang="en-US" dirty="0">
              <a:latin typeface="Times" charset="0"/>
              <a:ea typeface="ＭＳ Ｐゴシック" charset="-128"/>
            </a:endParaRP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a:t>
            </a:fld>
            <a:endParaRPr lang="en-US" altLang="en-US"/>
          </a:p>
        </p:txBody>
      </p:sp>
    </p:spTree>
    <p:extLst>
      <p:ext uri="{BB962C8B-B14F-4D97-AF65-F5344CB8AC3E}">
        <p14:creationId xmlns:p14="http://schemas.microsoft.com/office/powerpoint/2010/main" val="202128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altLang="en-US" i="1" dirty="0">
                <a:latin typeface="Times" charset="0"/>
                <a:ea typeface="ＭＳ Ｐゴシック" charset="-128"/>
              </a:rPr>
              <a:t>Käsikiri</a:t>
            </a:r>
            <a:r>
              <a:rPr lang="en-US" altLang="en-US" dirty="0">
                <a:latin typeface="Times" charset="0"/>
                <a:ea typeface="ＭＳ Ｐゴシック" charset="-128"/>
              </a:rPr>
              <a:t>:</a:t>
            </a:r>
            <a:r>
              <a:rPr lang="en-US" altLang="en-US" baseline="0" dirty="0">
                <a:latin typeface="Times" charset="0"/>
                <a:ea typeface="ＭＳ Ｐゴシック" charset="-128"/>
              </a:rPr>
              <a:t> </a:t>
            </a:r>
            <a:r>
              <a:rPr lang="et-EE" altLang="en-US" baseline="0" dirty="0">
                <a:latin typeface="Times" charset="0"/>
                <a:ea typeface="ＭＳ Ｐゴシック" charset="-128"/>
              </a:rPr>
              <a:t>Nüüd võtke paar minutit, et lugeda läbi enda regioonide sissejuhatused. Seejärel antakse teile aega, et formuleerida enda rühma läbirääkimiste strateegia. Nii kui läbirääkimised algavad on teil õigus rääkida ka teiste rühmadega, et saavutada enda jaoks parim otsus. &lt;</a:t>
            </a:r>
            <a:r>
              <a:rPr lang="et-EE" altLang="en-US" i="1" baseline="0" dirty="0">
                <a:latin typeface="Times" charset="0"/>
                <a:ea typeface="ＭＳ Ｐゴシック" charset="-128"/>
              </a:rPr>
              <a:t>anna osalistele aega sissejuhatuse lugemiseks ja samal ajal pane selga midagi formaalsemat ning muuda oma hoiak ÜRO peasekretäri omaks, ole valmis pidama avakõne – 10 minutit&gt;</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6</a:t>
            </a:fld>
            <a:endParaRPr lang="en-US" altLang="en-US"/>
          </a:p>
        </p:txBody>
      </p:sp>
    </p:spTree>
    <p:extLst>
      <p:ext uri="{BB962C8B-B14F-4D97-AF65-F5344CB8AC3E}">
        <p14:creationId xmlns:p14="http://schemas.microsoft.com/office/powerpoint/2010/main" val="5765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EE" i="1" dirty="0"/>
              <a:t>Käsikiri</a:t>
            </a:r>
            <a:r>
              <a:rPr lang="en-US" dirty="0"/>
              <a:t>: </a:t>
            </a:r>
            <a:r>
              <a:rPr lang="et-EE" dirty="0"/>
              <a:t>World </a:t>
            </a:r>
            <a:r>
              <a:rPr lang="et-EE" dirty="0" err="1"/>
              <a:t>Climate’i</a:t>
            </a:r>
            <a:r>
              <a:rPr lang="et-EE" dirty="0"/>
              <a:t> juures on unikaalne see, et mäng kasutab teie valitud poliitikate mõju leidmiseks poliitikasimulaatorit C-ROADS. Seda kasutatakse ka päris ÜRO tehtud otsuste analüüsimiseks ja seda usaldavad tipus olevad otsusetegijad üle maailma. Väline teaduslik uuring leidis, et C-ROADS on konstantselt andnud samu tulemusi kui IPCC (</a:t>
            </a:r>
            <a:r>
              <a:rPr lang="et-EE" dirty="0" err="1"/>
              <a:t>valitsustevaheline</a:t>
            </a:r>
            <a:r>
              <a:rPr lang="et-EE" dirty="0"/>
              <a:t> kliimamuutuste paneel).</a:t>
            </a:r>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7</a:t>
            </a:fld>
            <a:endParaRPr lang="en-US" altLang="en-US"/>
          </a:p>
        </p:txBody>
      </p:sp>
    </p:spTree>
    <p:extLst>
      <p:ext uri="{BB962C8B-B14F-4D97-AF65-F5344CB8AC3E}">
        <p14:creationId xmlns:p14="http://schemas.microsoft.com/office/powerpoint/2010/main" val="298354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Käsikiri: siin on vaade C-ROADS simulaatorile, millega tegeleme hiljem rohkem</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8</a:t>
            </a:fld>
            <a:endParaRPr lang="en-US" altLang="en-US"/>
          </a:p>
        </p:txBody>
      </p:sp>
    </p:spTree>
    <p:extLst>
      <p:ext uri="{BB962C8B-B14F-4D97-AF65-F5344CB8AC3E}">
        <p14:creationId xmlns:p14="http://schemas.microsoft.com/office/powerpoint/2010/main" val="121169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i="0" baseline="0" dirty="0"/>
              <a:t>Lase kellelgi tutvustada end ÜRO peasekretärina või ilmu ise rühma ette nähes välja ametlik nii välimuselt kui käitumiselt, ning palu ruumi tähelepanu. </a:t>
            </a:r>
            <a:endParaRPr lang="en-US" i="0" baseline="0" dirty="0"/>
          </a:p>
          <a:p>
            <a:r>
              <a:rPr lang="et-EE" i="1" baseline="0" dirty="0"/>
              <a:t>Käsikiri</a:t>
            </a:r>
            <a:r>
              <a:rPr lang="en-US" baseline="0" dirty="0"/>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Lugupeetud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delegaadid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Tervitan</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suure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uhkusega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meie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Ühinenud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Rahvaste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Organistasiooni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Kliimamuutuste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Raamkonventsiooni</a:t>
            </a:r>
            <a:r>
              <a:rPr lang="en-US" sz="1200" i="1" kern="1200" dirty="0">
                <a:solidFill>
                  <a:schemeClr val="tx1"/>
                </a:solidFill>
                <a:effectLst/>
                <a:latin typeface="Times" pitchFamily="-109" charset="0"/>
                <a:ea typeface="ＭＳ Ｐゴシック" pitchFamily="-65" charset="-128"/>
                <a:cs typeface="ＭＳ Ｐゴシック" pitchFamily="-65" charset="-128"/>
              </a:rPr>
              <a:t> (UNFCCC) </a:t>
            </a:r>
            <a:r>
              <a:rPr lang="en-US" sz="1200" i="1" kern="1200" dirty="0" err="1">
                <a:solidFill>
                  <a:schemeClr val="tx1"/>
                </a:solidFill>
                <a:effectLst/>
                <a:latin typeface="Times" pitchFamily="-109" charset="0"/>
                <a:ea typeface="ＭＳ Ｐゴシック" pitchFamily="-65" charset="-128"/>
                <a:cs typeface="ＭＳ Ｐゴシック" pitchFamily="-65" charset="-128"/>
              </a:rPr>
              <a:t>Osapoolte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Konverentsil</a:t>
            </a:r>
            <a:r>
              <a:rPr lang="en-US" sz="1200" i="1" kern="1200" dirty="0">
                <a:solidFill>
                  <a:schemeClr val="tx1"/>
                </a:solidFill>
                <a:effectLst/>
                <a:latin typeface="Times" pitchFamily="-109" charset="0"/>
                <a:ea typeface="ＭＳ Ｐゴシック" pitchFamily="-65" charset="-128"/>
                <a:cs typeface="ＭＳ Ｐゴシック" pitchFamily="-65" charset="-128"/>
              </a:rPr>
              <a:t>. ÜRO </a:t>
            </a:r>
            <a:r>
              <a:rPr lang="en-US" sz="1200" i="1" kern="1200" dirty="0" err="1">
                <a:solidFill>
                  <a:schemeClr val="tx1"/>
                </a:solidFill>
                <a:effectLst/>
                <a:latin typeface="Times" pitchFamily="-109" charset="0"/>
                <a:ea typeface="ＭＳ Ｐゴシック" pitchFamily="-65" charset="-128"/>
                <a:cs typeface="ＭＳ Ｐゴシック" pitchFamily="-65" charset="-128"/>
              </a:rPr>
              <a:t>peasekretär</a:t>
            </a:r>
            <a:r>
              <a:rPr lang="et-EE" sz="1200" i="1" kern="1200" dirty="0" err="1">
                <a:solidFill>
                  <a:schemeClr val="tx1"/>
                </a:solidFill>
                <a:effectLst/>
                <a:latin typeface="Times" pitchFamily="-109" charset="0"/>
                <a:ea typeface="ＭＳ Ｐゴシック" pitchFamily="-65" charset="-128"/>
                <a:cs typeface="ＭＳ Ｐゴシック" pitchFamily="-65" charset="-128"/>
              </a:rPr>
              <a:t>ina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või</a:t>
            </a:r>
            <a:r>
              <a:rPr lang="en-US" sz="1200" i="1" kern="1200" dirty="0">
                <a:solidFill>
                  <a:schemeClr val="tx1"/>
                </a:solidFill>
                <a:effectLst/>
                <a:latin typeface="Times" pitchFamily="-109" charset="0"/>
                <a:ea typeface="ＭＳ Ｐゴシック" pitchFamily="-65" charset="-128"/>
                <a:cs typeface="ＭＳ Ｐゴシック" pitchFamily="-65" charset="-128"/>
              </a:rPr>
              <a:t> ÜRO </a:t>
            </a:r>
            <a:r>
              <a:rPr lang="en-US" sz="1200" i="1" kern="1200" dirty="0" err="1">
                <a:solidFill>
                  <a:schemeClr val="tx1"/>
                </a:solidFill>
                <a:effectLst/>
                <a:latin typeface="Times" pitchFamily="-109" charset="0"/>
                <a:ea typeface="ＭＳ Ｐゴシック" pitchFamily="-65" charset="-128"/>
                <a:cs typeface="ＭＳ Ｐゴシック" pitchFamily="-65" charset="-128"/>
              </a:rPr>
              <a:t>Kliimamuutuste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Raamkonventsiooni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täitevsekretär</a:t>
            </a:r>
            <a:r>
              <a:rPr lang="et-EE" sz="1200" i="1" kern="1200" dirty="0" err="1">
                <a:solidFill>
                  <a:schemeClr val="tx1"/>
                </a:solidFill>
                <a:effectLst/>
                <a:latin typeface="Times" pitchFamily="-109" charset="0"/>
                <a:ea typeface="ＭＳ Ｐゴシック" pitchFamily="-65" charset="-128"/>
                <a:cs typeface="ＭＳ Ｐゴシック" pitchFamily="-65" charset="-128"/>
              </a:rPr>
              <a:t>ina</a:t>
            </a:r>
            <a:r>
              <a:rPr lang="en-US" sz="1200" i="1" kern="1200" dirty="0">
                <a:solidFill>
                  <a:schemeClr val="tx1"/>
                </a:solidFill>
                <a:effectLst/>
                <a:latin typeface="Times" pitchFamily="-109" charset="0"/>
                <a:ea typeface="ＭＳ Ｐゴシック" pitchFamily="-65" charset="-128"/>
                <a:cs typeface="ＭＳ Ｐゴシック" pitchFamily="-65" charset="-128"/>
              </a:rPr>
              <a:t>)</a:t>
            </a:r>
            <a:r>
              <a:rPr lang="et-EE"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tahan</a:t>
            </a:r>
            <a:r>
              <a:rPr lang="en-US" sz="1200" i="1" kern="1200" dirty="0">
                <a:solidFill>
                  <a:schemeClr val="tx1"/>
                </a:solidFill>
                <a:effectLst/>
                <a:latin typeface="Times" pitchFamily="-109" charset="0"/>
                <a:ea typeface="ＭＳ Ｐゴシック" pitchFamily="-65" charset="-128"/>
                <a:cs typeface="ＭＳ Ｐゴシック" pitchFamily="-65" charset="-128"/>
              </a:rPr>
              <a:t> ma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õnnitleda</a:t>
            </a:r>
            <a:r>
              <a:rPr lang="en-US" sz="1200" i="1" kern="1200" dirty="0">
                <a:solidFill>
                  <a:schemeClr val="tx1"/>
                </a:solidFill>
                <a:effectLst/>
                <a:latin typeface="Times" pitchFamily="-109" charset="0"/>
                <a:ea typeface="ＭＳ Ｐゴシック" pitchFamily="-65" charset="-128"/>
                <a:cs typeface="ＭＳ Ｐゴシック" pitchFamily="-65" charset="-128"/>
              </a:rPr>
              <a:t>, et </a:t>
            </a:r>
            <a:r>
              <a:rPr lang="en-US" sz="1200" i="1" kern="1200" dirty="0" err="1">
                <a:solidFill>
                  <a:schemeClr val="tx1"/>
                </a:solidFill>
                <a:effectLst/>
                <a:latin typeface="Times" pitchFamily="-109" charset="0"/>
                <a:ea typeface="ＭＳ Ｐゴシック" pitchFamily="-65" charset="-128"/>
                <a:cs typeface="ＭＳ Ｐゴシック" pitchFamily="-65" charset="-128"/>
              </a:rPr>
              <a:t>oleme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taganud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Pariisi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kliimakokkuleppe</a:t>
            </a:r>
            <a:r>
              <a:rPr lang="en-US" sz="1200" i="1" kern="1200" dirty="0">
                <a:solidFill>
                  <a:schemeClr val="tx1"/>
                </a:solidFill>
                <a:effectLst/>
                <a:latin typeface="Times" pitchFamily="-109" charset="0"/>
                <a:ea typeface="ＭＳ Ｐゴシック" pitchFamily="-65" charset="-128"/>
                <a:cs typeface="ＭＳ Ｐゴシック" pitchFamily="-65" charset="-128"/>
              </a:rPr>
              <a:t>, mis </a:t>
            </a:r>
            <a:r>
              <a:rPr lang="en-US" sz="1200" i="1" kern="1200" dirty="0" err="1">
                <a:solidFill>
                  <a:schemeClr val="tx1"/>
                </a:solidFill>
                <a:effectLst/>
                <a:latin typeface="Times" pitchFamily="-109" charset="0"/>
                <a:ea typeface="ＭＳ Ｐゴシック" pitchFamily="-65" charset="-128"/>
                <a:cs typeface="ＭＳ Ｐゴシック" pitchFamily="-65" charset="-128"/>
              </a:rPr>
              <a:t>juhatab</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meid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teel</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täitmaks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globaalset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eesmärki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hoida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temperatuuri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tõus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alla</a:t>
            </a:r>
            <a:r>
              <a:rPr lang="en-US" sz="1200" i="1" kern="1200" dirty="0">
                <a:solidFill>
                  <a:schemeClr val="tx1"/>
                </a:solidFill>
                <a:effectLst/>
                <a:latin typeface="Times" pitchFamily="-109" charset="0"/>
                <a:ea typeface="ＭＳ Ｐゴシック" pitchFamily="-65" charset="-128"/>
                <a:cs typeface="ＭＳ Ｐゴシック" pitchFamily="-65" charset="-128"/>
              </a:rPr>
              <a:t> 2 </a:t>
            </a:r>
            <a:r>
              <a:rPr lang="en-US" sz="1200" i="1" kern="1200" dirty="0" err="1">
                <a:solidFill>
                  <a:schemeClr val="tx1"/>
                </a:solidFill>
                <a:effectLst/>
                <a:latin typeface="Times" pitchFamily="-109" charset="0"/>
                <a:ea typeface="ＭＳ Ｐゴシック" pitchFamily="-65" charset="-128"/>
                <a:cs typeface="ＭＳ Ｐゴシック" pitchFamily="-65" charset="-128"/>
              </a:rPr>
              <a:t>kraadi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Celsiuse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skaalal</a:t>
            </a:r>
            <a:r>
              <a:rPr lang="en-US" sz="1200" i="1" kern="1200" dirty="0">
                <a:solidFill>
                  <a:schemeClr val="tx1"/>
                </a:solidFill>
                <a:effectLst/>
                <a:latin typeface="Times" pitchFamily="-109" charset="0"/>
                <a:ea typeface="ＭＳ Ｐゴシック" pitchFamily="-65" charset="-128"/>
                <a:cs typeface="ＭＳ Ｐゴシック" pitchFamily="-65" charset="-128"/>
              </a:rPr>
              <a:t>.</a:t>
            </a:r>
            <a:endParaRPr lang="en-US" i="0" dirty="0"/>
          </a:p>
          <a:p>
            <a:r>
              <a:rPr lang="en-US" sz="1200" i="1" kern="1200" dirty="0" err="1">
                <a:solidFill>
                  <a:schemeClr val="tx1"/>
                </a:solidFill>
                <a:effectLst/>
                <a:latin typeface="Times" pitchFamily="-109" charset="0"/>
                <a:ea typeface="ＭＳ Ｐゴシック" pitchFamily="-65" charset="-128"/>
                <a:cs typeface="ＭＳ Ｐゴシック" pitchFamily="-65" charset="-128"/>
              </a:rPr>
              <a:t>Vaadates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täna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ruumis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ringi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näen</a:t>
            </a:r>
            <a:r>
              <a:rPr lang="en-US" sz="1200" i="1" kern="1200" dirty="0">
                <a:solidFill>
                  <a:schemeClr val="tx1"/>
                </a:solidFill>
                <a:effectLst/>
                <a:latin typeface="Times" pitchFamily="-109" charset="0"/>
                <a:ea typeface="ＭＳ Ｐゴシック" pitchFamily="-65" charset="-128"/>
                <a:cs typeface="ＭＳ Ｐゴシック" pitchFamily="-65" charset="-128"/>
              </a:rPr>
              <a:t> ma delegate, </a:t>
            </a:r>
            <a:r>
              <a:rPr lang="en-US" sz="1200" i="1" kern="1200" dirty="0" err="1">
                <a:solidFill>
                  <a:schemeClr val="tx1"/>
                </a:solidFill>
                <a:effectLst/>
                <a:latin typeface="Times" pitchFamily="-109" charset="0"/>
                <a:ea typeface="ＭＳ Ｐゴシック" pitchFamily="-65" charset="-128"/>
                <a:cs typeface="ＭＳ Ｐゴシック" pitchFamily="-65" charset="-128"/>
              </a:rPr>
              <a:t>kes</a:t>
            </a:r>
            <a:r>
              <a:rPr lang="en-US" sz="1200" i="1" kern="1200" dirty="0">
                <a:solidFill>
                  <a:schemeClr val="tx1"/>
                </a:solidFill>
                <a:effectLst/>
                <a:latin typeface="Times" pitchFamily="-109" charset="0"/>
                <a:ea typeface="ＭＳ Ｐゴシック" pitchFamily="-65" charset="-128"/>
                <a:cs typeface="ＭＳ Ｐゴシック" pitchFamily="-65" charset="-128"/>
              </a:rPr>
              <a:t> on </a:t>
            </a:r>
            <a:r>
              <a:rPr lang="en-US" sz="1200" i="1" kern="1200" dirty="0" err="1">
                <a:solidFill>
                  <a:schemeClr val="tx1"/>
                </a:solidFill>
                <a:effectLst/>
                <a:latin typeface="Times" pitchFamily="-109" charset="0"/>
                <a:ea typeface="ＭＳ Ｐゴシック" pitchFamily="-65" charset="-128"/>
                <a:cs typeface="ＭＳ Ｐゴシック" pitchFamily="-65" charset="-128"/>
              </a:rPr>
              <a:t>minust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nooremad</a:t>
            </a:r>
            <a:r>
              <a:rPr lang="en-US" sz="1200" i="1" kern="1200" dirty="0">
                <a:solidFill>
                  <a:schemeClr val="tx1"/>
                </a:solidFill>
                <a:effectLst/>
                <a:latin typeface="Times" pitchFamily="-109" charset="0"/>
                <a:ea typeface="ＭＳ Ｐゴシック" pitchFamily="-65" charset="-128"/>
                <a:cs typeface="ＭＳ Ｐゴシック" pitchFamily="-65" charset="-128"/>
              </a:rPr>
              <a:t> ja </a:t>
            </a:r>
            <a:r>
              <a:rPr lang="en-US" sz="1200" i="1" kern="1200" dirty="0" err="1">
                <a:solidFill>
                  <a:schemeClr val="tx1"/>
                </a:solidFill>
                <a:effectLst/>
                <a:latin typeface="Times" pitchFamily="-109" charset="0"/>
                <a:ea typeface="ＭＳ Ｐゴシック" pitchFamily="-65" charset="-128"/>
                <a:cs typeface="ＭＳ Ｐゴシック" pitchFamily="-65" charset="-128"/>
              </a:rPr>
              <a:t>kes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oma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eluea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ning</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kindlasti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teie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laste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eluea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jooksul</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näevad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täna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tehtud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otsuste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tagajärgi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a:solidFill>
                  <a:schemeClr val="tx1"/>
                </a:solidFill>
                <a:effectLst/>
                <a:latin typeface="Times" pitchFamily="-109" charset="0"/>
                <a:ea typeface="ＭＳ Ｐゴシック" pitchFamily="-65" charset="-128"/>
                <a:cs typeface="ＭＳ Ｐゴシック" pitchFamily="-65" charset="-128"/>
              </a:rPr>
              <a:t>Ma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ei</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palu</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teilt</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täna</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midagi</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rohkemat</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kui</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seda</a:t>
            </a:r>
            <a:r>
              <a:rPr lang="en-US" sz="1200" b="1" i="1" kern="1200" dirty="0">
                <a:solidFill>
                  <a:schemeClr val="tx1"/>
                </a:solidFill>
                <a:effectLst/>
                <a:latin typeface="Times" pitchFamily="-109" charset="0"/>
                <a:ea typeface="ＭＳ Ｐゴシック" pitchFamily="-65" charset="-128"/>
                <a:cs typeface="ＭＳ Ｐゴシック" pitchFamily="-65" charset="-128"/>
              </a:rPr>
              <a:t>, et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te</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tunneksite</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oma</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otsuste</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olulisust</a:t>
            </a:r>
            <a:r>
              <a:rPr lang="en-US" sz="1200" b="1" i="1" kern="1200" dirty="0">
                <a:solidFill>
                  <a:schemeClr val="tx1"/>
                </a:solidFill>
                <a:effectLst/>
                <a:latin typeface="Times" pitchFamily="-109" charset="0"/>
                <a:ea typeface="ＭＳ Ｐゴシック" pitchFamily="-65" charset="-128"/>
                <a:cs typeface="ＭＳ Ｐゴシック" pitchFamily="-65" charset="-128"/>
              </a:rPr>
              <a:t>, mis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määravad</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teie</a:t>
            </a:r>
            <a:r>
              <a:rPr lang="en-US" sz="1200" b="1" i="1" kern="1200" dirty="0">
                <a:solidFill>
                  <a:schemeClr val="tx1"/>
                </a:solidFill>
                <a:effectLst/>
                <a:latin typeface="Times" pitchFamily="-109" charset="0"/>
                <a:ea typeface="ＭＳ Ｐゴシック" pitchFamily="-65" charset="-128"/>
                <a:cs typeface="ＭＳ Ｐゴシック" pitchFamily="-65" charset="-128"/>
              </a:rPr>
              <a:t> ja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tulevaste</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põlvede</a:t>
            </a:r>
            <a:r>
              <a:rPr lang="en-US" sz="1200" b="1" i="1" kern="1200" dirty="0">
                <a:solidFill>
                  <a:schemeClr val="tx1"/>
                </a:solidFill>
                <a:effectLst/>
                <a:latin typeface="Times" pitchFamily="-109" charset="0"/>
                <a:ea typeface="ＭＳ Ｐゴシック" pitchFamily="-65" charset="-128"/>
                <a:cs typeface="ＭＳ Ｐゴシック" pitchFamily="-65" charset="-128"/>
              </a:rPr>
              <a:t> </a:t>
            </a:r>
            <a:r>
              <a:rPr lang="en-US" sz="1200" b="1" i="1" kern="1200" dirty="0" err="1">
                <a:solidFill>
                  <a:schemeClr val="tx1"/>
                </a:solidFill>
                <a:effectLst/>
                <a:latin typeface="Times" pitchFamily="-109" charset="0"/>
                <a:ea typeface="ＭＳ Ｐゴシック" pitchFamily="-65" charset="-128"/>
                <a:cs typeface="ＭＳ Ｐゴシック" pitchFamily="-65" charset="-128"/>
              </a:rPr>
              <a:t>tuleviku</a:t>
            </a:r>
            <a:r>
              <a:rPr lang="en-US" sz="1200" b="1" i="1" kern="1200" dirty="0">
                <a:solidFill>
                  <a:schemeClr val="tx1"/>
                </a:solidFill>
                <a:effectLst/>
                <a:latin typeface="Times" pitchFamily="-109" charset="0"/>
                <a:ea typeface="ＭＳ Ｐゴシック" pitchFamily="-65" charset="-128"/>
                <a:cs typeface="ＭＳ Ｐゴシック" pitchFamily="-65" charset="-128"/>
              </a:rPr>
              <a: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Milline</a:t>
            </a:r>
            <a:r>
              <a:rPr lang="en-US" sz="1200" i="1" kern="1200" dirty="0">
                <a:solidFill>
                  <a:schemeClr val="tx1"/>
                </a:solidFill>
                <a:effectLst/>
                <a:latin typeface="Times" pitchFamily="-109" charset="0"/>
                <a:ea typeface="ＭＳ Ｐゴシック" pitchFamily="-65" charset="-128"/>
                <a:cs typeface="ＭＳ Ｐゴシック" pitchFamily="-65" charset="-128"/>
              </a:rPr>
              <a:t> on see </a:t>
            </a:r>
            <a:r>
              <a:rPr lang="en-US" sz="1200" i="1" kern="1200" dirty="0" err="1">
                <a:solidFill>
                  <a:schemeClr val="tx1"/>
                </a:solidFill>
                <a:effectLst/>
                <a:latin typeface="Times" pitchFamily="-109" charset="0"/>
                <a:ea typeface="ＭＳ Ｐゴシック" pitchFamily="-65" charset="-128"/>
                <a:cs typeface="ＭＳ Ｐゴシック" pitchFamily="-65" charset="-128"/>
              </a:rPr>
              <a:t>maailm</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mille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tulevikule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jätate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endParaRPr lang="et-EE" sz="1200" i="1" kern="1200" dirty="0">
              <a:solidFill>
                <a:schemeClr val="tx1"/>
              </a:solidFill>
              <a:effectLst/>
              <a:latin typeface="Times" pitchFamily="-109" charset="0"/>
              <a:ea typeface="ＭＳ Ｐゴシック" pitchFamily="-65" charset="-128"/>
              <a:cs typeface="ＭＳ Ｐゴシック" pitchFamily="-65" charset="-128"/>
            </a:endParaRPr>
          </a:p>
          <a:p>
            <a:r>
              <a:rPr lang="en-US" sz="1200" i="1" kern="1200" dirty="0" err="1">
                <a:solidFill>
                  <a:schemeClr val="tx1"/>
                </a:solidFill>
                <a:effectLst/>
                <a:latin typeface="Times" pitchFamily="-109" charset="0"/>
                <a:ea typeface="ＭＳ Ｐゴシック" pitchFamily="-65" charset="-128"/>
                <a:cs typeface="ＭＳ Ｐゴシック" pitchFamily="-65" charset="-128"/>
              </a:rPr>
              <a:t>Teie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ülesanne</a:t>
            </a:r>
            <a:r>
              <a:rPr lang="en-US" sz="1200" i="1" kern="1200" dirty="0">
                <a:solidFill>
                  <a:schemeClr val="tx1"/>
                </a:solidFill>
                <a:effectLst/>
                <a:latin typeface="Times" pitchFamily="-109" charset="0"/>
                <a:ea typeface="ＭＳ Ｐゴシック" pitchFamily="-65" charset="-128"/>
                <a:cs typeface="ＭＳ Ｐゴシック" pitchFamily="-65" charset="-128"/>
              </a:rPr>
              <a:t> on </a:t>
            </a:r>
            <a:r>
              <a:rPr lang="en-US" sz="1200" i="1" kern="1200" dirty="0" err="1">
                <a:solidFill>
                  <a:schemeClr val="tx1"/>
                </a:solidFill>
                <a:effectLst/>
                <a:latin typeface="Times" pitchFamily="-109" charset="0"/>
                <a:ea typeface="ＭＳ Ｐゴシック" pitchFamily="-65" charset="-128"/>
                <a:cs typeface="ＭＳ Ｐゴシック" pitchFamily="-65" charset="-128"/>
              </a:rPr>
              <a:t>on</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selge</a:t>
            </a:r>
            <a:r>
              <a:rPr lang="en-US" sz="1200" i="1" kern="1200" dirty="0">
                <a:solidFill>
                  <a:schemeClr val="tx1"/>
                </a:solidFill>
                <a:effectLst/>
                <a:latin typeface="Times" pitchFamily="-109" charset="0"/>
                <a:ea typeface="ＭＳ Ｐゴシック" pitchFamily="-65" charset="-128"/>
                <a:cs typeface="ＭＳ Ｐゴシック" pitchFamily="-65" charset="-128"/>
              </a:rPr>
              <a:t>: et </a:t>
            </a:r>
            <a:r>
              <a:rPr lang="en-US" sz="1200" i="1" kern="1200" dirty="0" err="1">
                <a:solidFill>
                  <a:schemeClr val="tx1"/>
                </a:solidFill>
                <a:effectLst/>
                <a:latin typeface="Times" pitchFamily="-109" charset="0"/>
                <a:ea typeface="ＭＳ Ｐゴシック" pitchFamily="-65" charset="-128"/>
                <a:cs typeface="ＭＳ Ｐゴシック" pitchFamily="-65" charset="-128"/>
              </a:rPr>
              <a:t>ära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hoida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ohtlikud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kliima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muutused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peate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alandama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emissioonid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tasemele</a:t>
            </a:r>
            <a:r>
              <a:rPr lang="en-US" sz="1200" i="1" kern="1200" dirty="0">
                <a:solidFill>
                  <a:schemeClr val="tx1"/>
                </a:solidFill>
                <a:effectLst/>
                <a:latin typeface="Times" pitchFamily="-109" charset="0"/>
                <a:ea typeface="ＭＳ Ｐゴシック" pitchFamily="-65" charset="-128"/>
                <a:cs typeface="ＭＳ Ｐゴシック" pitchFamily="-65" charset="-128"/>
              </a:rPr>
              <a:t>, mis </a:t>
            </a:r>
            <a:r>
              <a:rPr lang="en-US" sz="1200" i="1" kern="1200" dirty="0" err="1">
                <a:solidFill>
                  <a:schemeClr val="tx1"/>
                </a:solidFill>
                <a:effectLst/>
                <a:latin typeface="Times" pitchFamily="-109" charset="0"/>
                <a:ea typeface="ＭＳ Ｐゴシック" pitchFamily="-65" charset="-128"/>
                <a:cs typeface="ＭＳ Ｐゴシック" pitchFamily="-65" charset="-128"/>
              </a:rPr>
              <a:t>stabiliseeriks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temperatuuri</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tõusu</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allpool</a:t>
            </a:r>
            <a:r>
              <a:rPr lang="en-US" sz="1200" i="1" kern="1200" dirty="0">
                <a:solidFill>
                  <a:schemeClr val="tx1"/>
                </a:solidFill>
                <a:effectLst/>
                <a:latin typeface="Times" pitchFamily="-109" charset="0"/>
                <a:ea typeface="ＭＳ Ｐゴシック" pitchFamily="-65" charset="-128"/>
                <a:cs typeface="ＭＳ Ｐゴシック" pitchFamily="-65" charset="-128"/>
              </a:rPr>
              <a:t> 2 ˚C </a:t>
            </a:r>
            <a:r>
              <a:rPr lang="en-US" sz="1200" i="1" kern="1200" dirty="0" err="1">
                <a:solidFill>
                  <a:schemeClr val="tx1"/>
                </a:solidFill>
                <a:effectLst/>
                <a:latin typeface="Times" pitchFamily="-109" charset="0"/>
                <a:ea typeface="ＭＳ Ｐゴシック" pitchFamily="-65" charset="-128"/>
                <a:cs typeface="ＭＳ Ｐゴシック" pitchFamily="-65" charset="-128"/>
              </a:rPr>
              <a:t>idustriaalühiskonna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eelsest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tasemest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ning</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eraldama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kliima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finantseeringuteks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vähemalt</a:t>
            </a:r>
            <a:r>
              <a:rPr lang="en-US" sz="1200" i="1" kern="1200" dirty="0">
                <a:solidFill>
                  <a:schemeClr val="tx1"/>
                </a:solidFill>
                <a:effectLst/>
                <a:latin typeface="Times" pitchFamily="-109" charset="0"/>
                <a:ea typeface="ＭＳ Ｐゴシック" pitchFamily="-65" charset="-128"/>
                <a:cs typeface="ＭＳ Ｐゴシック" pitchFamily="-65" charset="-128"/>
              </a:rPr>
              <a:t> 100 </a:t>
            </a:r>
            <a:r>
              <a:rPr lang="en-US" sz="1200" i="1" kern="1200" dirty="0" err="1">
                <a:solidFill>
                  <a:schemeClr val="tx1"/>
                </a:solidFill>
                <a:effectLst/>
                <a:latin typeface="Times" pitchFamily="-109" charset="0"/>
                <a:ea typeface="ＭＳ Ｐゴシック" pitchFamily="-65" charset="-128"/>
                <a:cs typeface="ＭＳ Ｐゴシック" pitchFamily="-65" charset="-128"/>
              </a:rPr>
              <a:t>miljardit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dollarit</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aastas</a:t>
            </a:r>
            <a:r>
              <a:rPr lang="en-US" sz="1200" i="1" kern="1200" dirty="0">
                <a:solidFill>
                  <a:schemeClr val="tx1"/>
                </a:solidFill>
                <a:effectLst/>
                <a:latin typeface="Times" pitchFamily="-109" charset="0"/>
                <a:ea typeface="ＭＳ Ｐゴシック" pitchFamily="-65" charset="-128"/>
                <a:cs typeface="ＭＳ Ｐゴシック" pitchFamily="-65" charset="-128"/>
              </a:rPr>
              <a:t>, et </a:t>
            </a:r>
            <a:r>
              <a:rPr lang="en-US" sz="1200" i="1" kern="1200" dirty="0" err="1">
                <a:solidFill>
                  <a:schemeClr val="tx1"/>
                </a:solidFill>
                <a:effectLst/>
                <a:latin typeface="Times" pitchFamily="-109" charset="0"/>
                <a:ea typeface="ＭＳ Ｐゴシック" pitchFamily="-65" charset="-128"/>
                <a:cs typeface="ＭＳ Ｐゴシック" pitchFamily="-65" charset="-128"/>
              </a:rPr>
              <a:t>aidata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neid</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kes</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seda</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enim</a:t>
            </a:r>
            <a:r>
              <a:rPr lang="en-US" sz="1200" i="1" kern="1200" dirty="0">
                <a:solidFill>
                  <a:schemeClr val="tx1"/>
                </a:solidFill>
                <a:effectLst/>
                <a:latin typeface="Times" pitchFamily="-109" charset="0"/>
                <a:ea typeface="ＭＳ Ｐゴシック" pitchFamily="-65" charset="-128"/>
                <a:cs typeface="ＭＳ Ｐゴシック" pitchFamily="-65" charset="-128"/>
              </a:rPr>
              <a:t> </a:t>
            </a:r>
            <a:r>
              <a:rPr lang="en-US" sz="1200" i="1" kern="1200" dirty="0" err="1">
                <a:solidFill>
                  <a:schemeClr val="tx1"/>
                </a:solidFill>
                <a:effectLst/>
                <a:latin typeface="Times" pitchFamily="-109" charset="0"/>
                <a:ea typeface="ＭＳ Ｐゴシック" pitchFamily="-65" charset="-128"/>
                <a:cs typeface="ＭＳ Ｐゴシック" pitchFamily="-65" charset="-128"/>
              </a:rPr>
              <a:t>vajavad</a:t>
            </a:r>
            <a:r>
              <a:rPr lang="et-EE" sz="1200" i="1" kern="1200" dirty="0">
                <a:solidFill>
                  <a:schemeClr val="tx1"/>
                </a:solidFill>
                <a:effectLst/>
                <a:latin typeface="Times" pitchFamily="-109" charset="0"/>
                <a:ea typeface="ＭＳ Ｐゴシック" pitchFamily="-65" charset="-128"/>
                <a:cs typeface="ＭＳ Ｐゴシック" pitchFamily="-65" charset="-128"/>
              </a:rPr>
              <a:t>.</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9</a:t>
            </a:fld>
            <a:endParaRPr lang="en-US" altLang="en-US"/>
          </a:p>
        </p:txBody>
      </p:sp>
    </p:spTree>
    <p:extLst>
      <p:ext uri="{BB962C8B-B14F-4D97-AF65-F5344CB8AC3E}">
        <p14:creationId xmlns:p14="http://schemas.microsoft.com/office/powerpoint/2010/main" val="53503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WCS front page title">
    <p:bg>
      <p:bgPr>
        <a:solidFill>
          <a:srgbClr val="114C8A"/>
        </a:solidFill>
        <a:effectLst/>
      </p:bgPr>
    </p:bg>
    <p:spTree>
      <p:nvGrpSpPr>
        <p:cNvPr id="1" name=""/>
        <p:cNvGrpSpPr/>
        <p:nvPr/>
      </p:nvGrpSpPr>
      <p:grpSpPr>
        <a:xfrm>
          <a:off x="0" y="0"/>
          <a:ext cx="0" cy="0"/>
          <a:chOff x="0" y="0"/>
          <a:chExt cx="0" cy="0"/>
        </a:xfrm>
      </p:grpSpPr>
      <p:sp>
        <p:nvSpPr>
          <p:cNvPr id="3" name="Rectangle 2"/>
          <p:cNvSpPr/>
          <p:nvPr/>
        </p:nvSpPr>
        <p:spPr>
          <a:xfrm>
            <a:off x="3292098" y="1219200"/>
            <a:ext cx="5867400" cy="1066800"/>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5" name="Rectangle 4"/>
          <p:cNvSpPr/>
          <p:nvPr/>
        </p:nvSpPr>
        <p:spPr>
          <a:xfrm>
            <a:off x="0" y="1219200"/>
            <a:ext cx="977369" cy="1066800"/>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934" y="533400"/>
            <a:ext cx="2438400" cy="2438400"/>
          </a:xfrm>
          <a:prstGeom prst="rect">
            <a:avLst/>
          </a:prstGeom>
        </p:spPr>
      </p:pic>
      <p:sp>
        <p:nvSpPr>
          <p:cNvPr id="2" name="Title 1"/>
          <p:cNvSpPr>
            <a:spLocks noGrp="1"/>
          </p:cNvSpPr>
          <p:nvPr>
            <p:ph type="title" hasCustomPrompt="1"/>
          </p:nvPr>
        </p:nvSpPr>
        <p:spPr>
          <a:xfrm>
            <a:off x="3962400" y="1600200"/>
            <a:ext cx="4610100" cy="367031"/>
          </a:xfrm>
        </p:spPr>
        <p:txBody>
          <a:bodyPr>
            <a:noAutofit/>
          </a:bodyPr>
          <a:lstStyle>
            <a:lvl1pPr>
              <a:defRPr sz="2400" spc="0" baseline="0">
                <a:solidFill>
                  <a:schemeClr val="bg1"/>
                </a:solidFill>
                <a:latin typeface="Century Gothic" panose="020B0502020202020204" pitchFamily="34" charset="0"/>
              </a:defRPr>
            </a:lvl1pPr>
          </a:lstStyle>
          <a:p>
            <a:r>
              <a:rPr lang="en-US" dirty="0"/>
              <a:t>Title Placeholder</a:t>
            </a:r>
          </a:p>
        </p:txBody>
      </p:sp>
    </p:spTree>
    <p:extLst>
      <p:ext uri="{BB962C8B-B14F-4D97-AF65-F5344CB8AC3E}">
        <p14:creationId xmlns:p14="http://schemas.microsoft.com/office/powerpoint/2010/main" val="41836291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ght Background w Text">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28650" y="1524000"/>
            <a:ext cx="7886700" cy="4495800"/>
          </a:xfrm>
          <a:noFill/>
        </p:spPr>
        <p:txBody>
          <a:bodyPr/>
          <a:lstStyle>
            <a:lvl1pPr>
              <a:defRPr>
                <a:solidFill>
                  <a:schemeClr val="tx1"/>
                </a:solidFill>
              </a:defRPr>
            </a:lvl1pPr>
            <a:lvl2pPr>
              <a:defRPr>
                <a:solidFill>
                  <a:schemeClr val="tx1"/>
                </a:solidFill>
              </a:defRPr>
            </a:lvl2pPr>
          </a:lstStyle>
          <a:p>
            <a:pPr lvl="0"/>
            <a:r>
              <a:rPr lang="en-US" dirty="0"/>
              <a:t>Click to edit Master text styles</a:t>
            </a:r>
          </a:p>
          <a:p>
            <a:pPr lvl="1"/>
            <a:r>
              <a:rPr lang="en-US" dirty="0"/>
              <a:t>Second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608366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Blue Background/Text Cent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85800" y="1129703"/>
            <a:ext cx="7772400" cy="1500187"/>
          </a:xfrm>
        </p:spPr>
        <p:txBody>
          <a:bodyPr/>
          <a:lstStyle>
            <a:lvl1pPr>
              <a:lnSpc>
                <a:spcPct val="100000"/>
              </a:lnSpc>
              <a:defRPr>
                <a:solidFill>
                  <a:srgbClr val="FFFFFF"/>
                </a:solidFill>
              </a:defRPr>
            </a:lvl1pPr>
          </a:lstStyle>
          <a:p>
            <a:pPr lvl="0"/>
            <a:r>
              <a:rPr lang="en-US">
                <a:solidFill>
                  <a:schemeClr val="bg1"/>
                </a:solidFill>
              </a:rPr>
              <a:t>Click to edit Master text styles</a:t>
            </a:r>
          </a:p>
        </p:txBody>
      </p:sp>
    </p:spTree>
    <p:extLst>
      <p:ext uri="{BB962C8B-B14F-4D97-AF65-F5344CB8AC3E}">
        <p14:creationId xmlns:p14="http://schemas.microsoft.com/office/powerpoint/2010/main" val="111040806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4859DB3-1134-49CF-BB60-64146E4FB1BC}" type="datetimeFigureOut">
              <a:rPr lang="en-US" smtClean="0"/>
              <a:t>10/30/2020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595430C-CFF2-4507-8198-B040393D3212}" type="slidenum">
              <a:rPr lang="en-US" smtClean="0"/>
              <a:t>‹#›</a:t>
            </a:fld>
            <a:endParaRPr lang="en-US"/>
          </a:p>
        </p:txBody>
      </p:sp>
    </p:spTree>
    <p:extLst>
      <p:ext uri="{BB962C8B-B14F-4D97-AF65-F5344CB8AC3E}">
        <p14:creationId xmlns:p14="http://schemas.microsoft.com/office/powerpoint/2010/main" val="179575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4859DB3-1134-49CF-BB60-64146E4FB1BC}" type="datetimeFigureOut">
              <a:rPr lang="en-US" smtClean="0"/>
              <a:t>10/30/2020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595430C-CFF2-4507-8198-B040393D3212}" type="slidenum">
              <a:rPr lang="en-US" smtClean="0"/>
              <a:t>‹#›</a:t>
            </a:fld>
            <a:endParaRPr lang="en-US"/>
          </a:p>
        </p:txBody>
      </p:sp>
    </p:spTree>
    <p:extLst>
      <p:ext uri="{BB962C8B-B14F-4D97-AF65-F5344CB8AC3E}">
        <p14:creationId xmlns:p14="http://schemas.microsoft.com/office/powerpoint/2010/main" val="180172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74520"/>
            <a:ext cx="7772400" cy="1636776"/>
          </a:xfrm>
          <a:prstGeom prst="rect">
            <a:avLst/>
          </a:prstGeom>
        </p:spPr>
        <p:txBody>
          <a:bodyPr anchor="b">
            <a:normAutofit/>
          </a:bodyPr>
          <a:lstStyle>
            <a:lvl1pPr algn="ctr">
              <a:lnSpc>
                <a:spcPct val="100000"/>
              </a:lnSpc>
              <a:defRPr sz="3600">
                <a:solidFill>
                  <a:srgbClr val="0C4E8B"/>
                </a:solidFill>
                <a:latin typeface="Century Gothic"/>
                <a:cs typeface="Century Gothic"/>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lnSpc>
                <a:spcPct val="100000"/>
              </a:lnSpc>
              <a:buNone/>
              <a:defRPr sz="2400">
                <a:solidFill>
                  <a:srgbClr val="0C4E8B"/>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711952"/>
            <a:ext cx="9144000" cy="1146048"/>
          </a:xfrm>
          <a:prstGeom prst="rect">
            <a:avLst/>
          </a:prstGeom>
        </p:spPr>
      </p:pic>
      <p:pic>
        <p:nvPicPr>
          <p:cNvPr id="8" name="Picture 7" descr="header no 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700"/>
            <a:ext cx="9144000" cy="1569720"/>
          </a:xfrm>
          <a:prstGeom prst="rect">
            <a:avLst/>
          </a:prstGeom>
        </p:spPr>
      </p:pic>
      <p:pic>
        <p:nvPicPr>
          <p:cNvPr id="9" name="Picture 8" descr="CI_logos_transparent_300dpi-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8300" y="-190500"/>
            <a:ext cx="2768600" cy="2768600"/>
          </a:xfrm>
          <a:prstGeom prst="rect">
            <a:avLst/>
          </a:prstGeom>
        </p:spPr>
      </p:pic>
    </p:spTree>
    <p:extLst>
      <p:ext uri="{BB962C8B-B14F-4D97-AF65-F5344CB8AC3E}">
        <p14:creationId xmlns:p14="http://schemas.microsoft.com/office/powerpoint/2010/main" val="3588583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100584" y="54864"/>
            <a:ext cx="6254496" cy="356616"/>
          </a:xfrm>
          <a:prstGeom prst="rect">
            <a:avLst/>
          </a:prstGeom>
        </p:spPr>
        <p:txBody>
          <a:bodyPr anchor="b">
            <a:noAutofit/>
          </a:bodyPr>
          <a:lstStyle>
            <a:lvl1pPr algn="l">
              <a:defRPr sz="2000" b="1">
                <a:solidFill>
                  <a:srgbClr val="FFFFFF"/>
                </a:solidFill>
                <a:latin typeface="Century Gothic"/>
                <a:cs typeface="Century Gothic"/>
              </a:defRPr>
            </a:lvl1pPr>
          </a:lstStyle>
          <a:p>
            <a:r>
              <a:rPr lang="en-US"/>
              <a:t>Click to edit Master title style</a:t>
            </a:r>
            <a:endParaRPr lang="en-US" dirty="0"/>
          </a:p>
        </p:txBody>
      </p:sp>
      <p:sp>
        <p:nvSpPr>
          <p:cNvPr id="5" name="Content Placeholder 2"/>
          <p:cNvSpPr>
            <a:spLocks noGrp="1"/>
          </p:cNvSpPr>
          <p:nvPr>
            <p:ph idx="1"/>
          </p:nvPr>
        </p:nvSpPr>
        <p:spPr>
          <a:xfrm>
            <a:off x="407072" y="818866"/>
            <a:ext cx="8348443" cy="5364405"/>
          </a:xfrm>
        </p:spPr>
        <p:txBody>
          <a:bodyPr/>
          <a:lstStyle>
            <a:lvl1pPr>
              <a:lnSpc>
                <a:spcPct val="100000"/>
              </a:lnSpc>
              <a:defRPr>
                <a:solidFill>
                  <a:schemeClr val="accent5">
                    <a:lumMod val="75000"/>
                  </a:schemeClr>
                </a:solidFill>
              </a:defRPr>
            </a:lvl1pPr>
            <a:lvl2pPr>
              <a:lnSpc>
                <a:spcPct val="100000"/>
              </a:lnSpc>
              <a:defRPr>
                <a:solidFill>
                  <a:schemeClr val="accent5">
                    <a:lumMod val="75000"/>
                  </a:schemeClr>
                </a:solidFill>
              </a:defRPr>
            </a:lvl2pPr>
            <a:lvl3pPr>
              <a:lnSpc>
                <a:spcPct val="100000"/>
              </a:lnSpc>
              <a:defRPr>
                <a:solidFill>
                  <a:schemeClr val="accent5">
                    <a:lumMod val="75000"/>
                  </a:schemeClr>
                </a:solidFill>
              </a:defRPr>
            </a:lvl3pPr>
            <a:lvl4pPr>
              <a:lnSpc>
                <a:spcPct val="100000"/>
              </a:lnSpc>
              <a:defRPr>
                <a:solidFill>
                  <a:schemeClr val="accent5">
                    <a:lumMod val="75000"/>
                  </a:schemeClr>
                </a:solidFill>
              </a:defRPr>
            </a:lvl4pPr>
            <a:lvl5pPr>
              <a:lnSpc>
                <a:spcPct val="100000"/>
              </a:lnSpc>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74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ee Text with Title">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85800" y="763778"/>
            <a:ext cx="7772400" cy="5330444"/>
          </a:xfrm>
        </p:spPr>
        <p:txBody>
          <a:bodyPr>
            <a:normAutofit/>
          </a:bodyPr>
          <a:lstStyle>
            <a:lvl1pPr marL="0" indent="0" algn="l">
              <a:lnSpc>
                <a:spcPct val="100000"/>
              </a:lnSpc>
              <a:buNone/>
              <a:defRPr sz="1800">
                <a:solidFill>
                  <a:srgbClr val="0C4E8B"/>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text</a:t>
            </a:r>
          </a:p>
        </p:txBody>
      </p:sp>
      <p:sp>
        <p:nvSpPr>
          <p:cNvPr id="10" name="Title 1"/>
          <p:cNvSpPr>
            <a:spLocks noGrp="1"/>
          </p:cNvSpPr>
          <p:nvPr>
            <p:ph type="ctrTitle"/>
          </p:nvPr>
        </p:nvSpPr>
        <p:spPr>
          <a:xfrm>
            <a:off x="100584" y="54864"/>
            <a:ext cx="6254496" cy="356616"/>
          </a:xfrm>
          <a:prstGeom prst="rect">
            <a:avLst/>
          </a:prstGeom>
        </p:spPr>
        <p:txBody>
          <a:bodyPr anchor="b">
            <a:noAutofit/>
          </a:bodyPr>
          <a:lstStyle>
            <a:lvl1pPr algn="l">
              <a:defRPr sz="2000" b="1">
                <a:solidFill>
                  <a:srgbClr val="FFFFFF"/>
                </a:solidFill>
                <a:latin typeface="Century Gothic"/>
                <a:cs typeface="Century Gothic"/>
              </a:defRPr>
            </a:lvl1pPr>
          </a:lstStyle>
          <a:p>
            <a:r>
              <a:rPr lang="en-US"/>
              <a:t>Click to edit Master title style</a:t>
            </a:r>
            <a:endParaRPr lang="en-US" dirty="0"/>
          </a:p>
        </p:txBody>
      </p:sp>
    </p:spTree>
    <p:extLst>
      <p:ext uri="{BB962C8B-B14F-4D97-AF65-F5344CB8AC3E}">
        <p14:creationId xmlns:p14="http://schemas.microsoft.com/office/powerpoint/2010/main" val="823284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 Background/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2"/>
          <p:cNvSpPr>
            <a:spLocks noGrp="1"/>
          </p:cNvSpPr>
          <p:nvPr>
            <p:ph idx="1" hasCustomPrompt="1"/>
          </p:nvPr>
        </p:nvSpPr>
        <p:spPr>
          <a:xfrm>
            <a:off x="4839037" y="990600"/>
            <a:ext cx="3676312" cy="4876800"/>
          </a:xfrm>
        </p:spPr>
        <p:txBody>
          <a:bodyPr>
            <a:normAutofit/>
          </a:bodyPr>
          <a:lstStyle>
            <a:lvl1pPr marL="0" indent="0">
              <a:lnSpc>
                <a:spcPct val="100000"/>
              </a:lnSpc>
              <a:defRPr baseline="0"/>
            </a:lvl1pPr>
          </a:lstStyle>
          <a:p>
            <a:pPr marL="0" indent="0">
              <a:buNone/>
            </a:pPr>
            <a:r>
              <a:rPr lang="en-US" sz="2400" dirty="0">
                <a:solidFill>
                  <a:schemeClr val="bg1"/>
                </a:solidFill>
                <a:cs typeface="Century Gothic"/>
              </a:rPr>
              <a:t>Click to add text</a:t>
            </a:r>
          </a:p>
        </p:txBody>
      </p:sp>
    </p:spTree>
    <p:extLst>
      <p:ext uri="{BB962C8B-B14F-4D97-AF65-F5344CB8AC3E}">
        <p14:creationId xmlns:p14="http://schemas.microsoft.com/office/powerpoint/2010/main" val="15130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ue &amp; White/Text Cent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953"/>
            <a:ext cx="9144000" cy="2865120"/>
          </a:xfrm>
          <a:prstGeom prst="rect">
            <a:avLst/>
          </a:prstGeom>
        </p:spPr>
      </p:pic>
      <p:sp>
        <p:nvSpPr>
          <p:cNvPr id="4" name="Text Placeholder 2"/>
          <p:cNvSpPr>
            <a:spLocks noGrp="1"/>
          </p:cNvSpPr>
          <p:nvPr>
            <p:ph type="body" idx="1"/>
          </p:nvPr>
        </p:nvSpPr>
        <p:spPr>
          <a:xfrm>
            <a:off x="685800" y="530892"/>
            <a:ext cx="7772400" cy="1783430"/>
          </a:xfrm>
        </p:spPr>
        <p:txBody>
          <a:bodyPr/>
          <a:lstStyle>
            <a:lvl1pPr>
              <a:lnSpc>
                <a:spcPct val="100000"/>
              </a:lnSpc>
              <a:defRPr>
                <a:solidFill>
                  <a:srgbClr val="FFFFFF"/>
                </a:solidFill>
              </a:defRPr>
            </a:lvl1pPr>
          </a:lstStyle>
          <a:p>
            <a:pPr lvl="0"/>
            <a:r>
              <a:rPr lang="en-US">
                <a:solidFill>
                  <a:schemeClr val="bg1"/>
                </a:solidFill>
              </a:rPr>
              <a:t>Click to edit Master text styles</a:t>
            </a:r>
          </a:p>
        </p:txBody>
      </p:sp>
    </p:spTree>
    <p:extLst>
      <p:ext uri="{BB962C8B-B14F-4D97-AF65-F5344CB8AC3E}">
        <p14:creationId xmlns:p14="http://schemas.microsoft.com/office/powerpoint/2010/main" val="3719501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Background/Text Cent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 Placeholder 2"/>
          <p:cNvSpPr>
            <a:spLocks noGrp="1"/>
          </p:cNvSpPr>
          <p:nvPr>
            <p:ph type="body" idx="1"/>
          </p:nvPr>
        </p:nvSpPr>
        <p:spPr>
          <a:xfrm>
            <a:off x="685800" y="1129703"/>
            <a:ext cx="7772400" cy="1500187"/>
          </a:xfrm>
        </p:spPr>
        <p:txBody>
          <a:bodyPr/>
          <a:lstStyle>
            <a:lvl1pPr>
              <a:lnSpc>
                <a:spcPct val="100000"/>
              </a:lnSpc>
              <a:defRPr>
                <a:solidFill>
                  <a:srgbClr val="FFFFFF"/>
                </a:solidFill>
              </a:defRPr>
            </a:lvl1pPr>
          </a:lstStyle>
          <a:p>
            <a:pPr lvl="0"/>
            <a:r>
              <a:rPr lang="en-US">
                <a:solidFill>
                  <a:schemeClr val="bg1"/>
                </a:solidFill>
              </a:rPr>
              <a:t>Click to edit Master text styles</a:t>
            </a:r>
          </a:p>
        </p:txBody>
      </p:sp>
    </p:spTree>
    <p:extLst>
      <p:ext uri="{BB962C8B-B14F-4D97-AF65-F5344CB8AC3E}">
        <p14:creationId xmlns:p14="http://schemas.microsoft.com/office/powerpoint/2010/main" val="248729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Page with text">
    <p:spTree>
      <p:nvGrpSpPr>
        <p:cNvPr id="1" name=""/>
        <p:cNvGrpSpPr/>
        <p:nvPr/>
      </p:nvGrpSpPr>
      <p:grpSpPr>
        <a:xfrm>
          <a:off x="0" y="0"/>
          <a:ext cx="0" cy="0"/>
          <a:chOff x="0" y="0"/>
          <a:chExt cx="0" cy="0"/>
        </a:xfrm>
      </p:grpSpPr>
      <p:sp>
        <p:nvSpPr>
          <p:cNvPr id="6" name="Rectangle 5"/>
          <p:cNvSpPr/>
          <p:nvPr/>
        </p:nvSpPr>
        <p:spPr>
          <a:xfrm>
            <a:off x="0" y="228600"/>
            <a:ext cx="6705600" cy="381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14736" y="228600"/>
            <a:ext cx="1429264" cy="381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05600"/>
            <a:ext cx="9144000" cy="1524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Title 9"/>
          <p:cNvSpPr>
            <a:spLocks noGrp="1"/>
          </p:cNvSpPr>
          <p:nvPr>
            <p:ph type="title"/>
          </p:nvPr>
        </p:nvSpPr>
        <p:spPr/>
        <p:txBody>
          <a:bodyPr/>
          <a:lstStyle>
            <a:lvl1pPr>
              <a:defRPr>
                <a:solidFill>
                  <a:srgbClr val="114C8A"/>
                </a:solidFill>
              </a:defRPr>
            </a:lvl1pPr>
          </a:lstStyle>
          <a:p>
            <a:r>
              <a:rPr lang="en-US" dirty="0"/>
              <a:t>Click to edit Master title style</a:t>
            </a:r>
          </a:p>
        </p:txBody>
      </p:sp>
      <p:sp>
        <p:nvSpPr>
          <p:cNvPr id="14" name="Text Placeholder 13"/>
          <p:cNvSpPr>
            <a:spLocks noGrp="1"/>
          </p:cNvSpPr>
          <p:nvPr>
            <p:ph type="body" sz="quarter" idx="10"/>
          </p:nvPr>
        </p:nvSpPr>
        <p:spPr>
          <a:xfrm>
            <a:off x="628650" y="1752600"/>
            <a:ext cx="7886700" cy="4495800"/>
          </a:xfrm>
        </p:spPr>
        <p:txBody>
          <a:bodyPr/>
          <a:lstStyle>
            <a:lvl1pPr marL="457200" indent="-457200">
              <a:buFont typeface="+mj-lt"/>
              <a:buAutoNum type="arabicPeriod"/>
              <a:defRPr sz="2400">
                <a:solidFill>
                  <a:srgbClr val="114C8A"/>
                </a:solidFill>
              </a:defRPr>
            </a:lvl1pPr>
            <a:lvl2pPr marL="457200" indent="0">
              <a:buFont typeface="+mj-lt"/>
              <a:buNone/>
              <a:defRPr sz="1800">
                <a:solidFill>
                  <a:schemeClr val="tx1"/>
                </a:solidFill>
              </a:defRPr>
            </a:lvl2pPr>
            <a:lvl3pPr marL="1200150" indent="-285750">
              <a:buFont typeface="Arial" charset="0"/>
              <a:buChar cha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05457" y="14287"/>
            <a:ext cx="1009279" cy="776178"/>
          </a:xfrm>
          <a:prstGeom prst="rect">
            <a:avLst/>
          </a:prstGeom>
        </p:spPr>
      </p:pic>
    </p:spTree>
    <p:extLst>
      <p:ext uri="{BB962C8B-B14F-4D97-AF65-F5344CB8AC3E}">
        <p14:creationId xmlns:p14="http://schemas.microsoft.com/office/powerpoint/2010/main" val="56405212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ue &amp; White/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1504" y="0"/>
            <a:ext cx="5492496" cy="6858000"/>
          </a:xfrm>
          <a:prstGeom prst="rect">
            <a:avLst/>
          </a:prstGeom>
        </p:spPr>
      </p:pic>
      <p:sp>
        <p:nvSpPr>
          <p:cNvPr id="10" name="Text Placeholder 9"/>
          <p:cNvSpPr>
            <a:spLocks noGrp="1"/>
          </p:cNvSpPr>
          <p:nvPr>
            <p:ph type="body" sz="quarter" idx="10"/>
          </p:nvPr>
        </p:nvSpPr>
        <p:spPr>
          <a:xfrm>
            <a:off x="4159250" y="827088"/>
            <a:ext cx="4470400" cy="2617787"/>
          </a:xfrm>
        </p:spPr>
        <p:txBody>
          <a:bodyPr/>
          <a:lstStyle>
            <a:lvl1pPr>
              <a:defRPr baseline="0">
                <a:solidFill>
                  <a:schemeClr val="bg1"/>
                </a:solidFill>
              </a:defRPr>
            </a:lvl1pPr>
            <a:lvl2pPr>
              <a:defRPr baseline="0">
                <a:solidFill>
                  <a:schemeClr val="bg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43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eaLnBrk="1" fontAlgn="auto" hangingPunct="1">
              <a:spcBef>
                <a:spcPts val="0"/>
              </a:spcBef>
              <a:spcAft>
                <a:spcPts val="0"/>
              </a:spcAft>
            </a:pPr>
            <a:fld id="{1CDF66F2-3C28-3E49-B3AD-1A6C7F63BF70}" type="datetimeFigureOut">
              <a:rPr lang="en-US" sz="1800" smtClean="0">
                <a:solidFill>
                  <a:prstClr val="black"/>
                </a:solidFill>
                <a:latin typeface="Calibri"/>
                <a:ea typeface="+mn-ea"/>
              </a:rPr>
              <a:pPr eaLnBrk="1" fontAlgn="auto" hangingPunct="1">
                <a:spcBef>
                  <a:spcPts val="0"/>
                </a:spcBef>
                <a:spcAft>
                  <a:spcPts val="0"/>
                </a:spcAft>
              </a:pPr>
              <a:t>10/30/2020</a:t>
            </a:fld>
            <a:endParaRPr lang="en-US" sz="1800">
              <a:solidFill>
                <a:prstClr val="black"/>
              </a:solidFill>
              <a:latin typeface="Calibri"/>
              <a:ea typeface="+mn-ea"/>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a typeface="+mn-ea"/>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eaLnBrk="1" fontAlgn="auto" hangingPunct="1">
              <a:spcBef>
                <a:spcPts val="0"/>
              </a:spcBef>
              <a:spcAft>
                <a:spcPts val="0"/>
              </a:spcAft>
            </a:pPr>
            <a:fld id="{4E55F670-2E3A-B644-AEAA-9DA90D399314}" type="slidenum">
              <a:rPr lang="en-US" sz="1800" smtClean="0">
                <a:solidFill>
                  <a:prstClr val="black"/>
                </a:solidFill>
                <a:latin typeface="Calibri"/>
                <a:ea typeface="+mn-ea"/>
              </a:rPr>
              <a:pPr eaLnBrk="1" fontAlgn="auto" hangingPunct="1">
                <a:spcBef>
                  <a:spcPts val="0"/>
                </a:spcBef>
                <a:spcAft>
                  <a:spcPts val="0"/>
                </a:spcAft>
              </a:pPr>
              <a:t>‹#›</a:t>
            </a:fld>
            <a:endParaRPr lang="en-US" sz="1800">
              <a:solidFill>
                <a:prstClr val="black"/>
              </a:solidFill>
              <a:latin typeface="Calibri"/>
              <a:ea typeface="+mn-ea"/>
            </a:endParaRPr>
          </a:p>
        </p:txBody>
      </p:sp>
    </p:spTree>
    <p:extLst>
      <p:ext uri="{BB962C8B-B14F-4D97-AF65-F5344CB8AC3E}">
        <p14:creationId xmlns:p14="http://schemas.microsoft.com/office/powerpoint/2010/main" val="152003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499F9E16-ABD6-F74A-817C-F83306615DAB}" type="datetimeFigureOut">
              <a:rPr lang="en-US" sz="1800" smtClean="0">
                <a:solidFill>
                  <a:prstClr val="black">
                    <a:tint val="75000"/>
                  </a:prstClr>
                </a:solidFill>
                <a:latin typeface="Calibri"/>
                <a:ea typeface="+mn-ea"/>
              </a:rPr>
              <a:pPr eaLnBrk="1" fontAlgn="auto" hangingPunct="1">
                <a:spcBef>
                  <a:spcPts val="0"/>
                </a:spcBef>
                <a:spcAft>
                  <a:spcPts val="0"/>
                </a:spcAft>
              </a:pPr>
              <a:t>10/30/2020</a:t>
            </a:fld>
            <a:endParaRPr lang="en-US" sz="1800">
              <a:solidFill>
                <a:prstClr val="black">
                  <a:tint val="75000"/>
                </a:prstClr>
              </a:solidFill>
              <a:latin typeface="Calibr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tint val="75000"/>
                </a:prstClr>
              </a:solidFill>
              <a:latin typeface="Calibr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9A6CA530-BCCD-7848-A01D-207879B14C71}" type="slidenum">
              <a:rPr lang="en-US" sz="1800" smtClean="0">
                <a:solidFill>
                  <a:prstClr val="black">
                    <a:tint val="75000"/>
                  </a:prstClr>
                </a:solidFill>
                <a:latin typeface="Calibri"/>
                <a:ea typeface="+mn-ea"/>
              </a:rPr>
              <a:pPr eaLnBrk="1" fontAlgn="auto" hangingPunct="1">
                <a:spcBef>
                  <a:spcPts val="0"/>
                </a:spcBef>
                <a:spcAft>
                  <a:spcPts val="0"/>
                </a:spcAft>
              </a:pPr>
              <a:t>‹#›</a:t>
            </a:fld>
            <a:endParaRPr lang="en-US" sz="1800">
              <a:solidFill>
                <a:prstClr val="black">
                  <a:tint val="75000"/>
                </a:prstClr>
              </a:solidFill>
              <a:latin typeface="Calibri"/>
              <a:ea typeface="+mn-ea"/>
            </a:endParaRPr>
          </a:p>
        </p:txBody>
      </p:sp>
    </p:spTree>
    <p:extLst>
      <p:ext uri="{BB962C8B-B14F-4D97-AF65-F5344CB8AC3E}">
        <p14:creationId xmlns:p14="http://schemas.microsoft.com/office/powerpoint/2010/main" val="1308259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ark title and text">
    <p:bg>
      <p:bgPr>
        <a:solidFill>
          <a:srgbClr val="114C8A"/>
        </a:solidFill>
        <a:effectLst/>
      </p:bgPr>
    </p:bg>
    <p:spTree>
      <p:nvGrpSpPr>
        <p:cNvPr id="1" name=""/>
        <p:cNvGrpSpPr/>
        <p:nvPr/>
      </p:nvGrpSpPr>
      <p:grpSpPr>
        <a:xfrm>
          <a:off x="0" y="0"/>
          <a:ext cx="0" cy="0"/>
          <a:chOff x="0" y="0"/>
          <a:chExt cx="0" cy="0"/>
        </a:xfrm>
      </p:grpSpPr>
      <p:sp>
        <p:nvSpPr>
          <p:cNvPr id="60" name="Shape 60"/>
          <p:cNvSpPr/>
          <p:nvPr/>
        </p:nvSpPr>
        <p:spPr>
          <a:xfrm>
            <a:off x="0" y="0"/>
            <a:ext cx="9144000" cy="1066800"/>
          </a:xfrm>
          <a:prstGeom prst="rect">
            <a:avLst/>
          </a:prstGeom>
          <a:solidFill>
            <a:srgbClr val="114C8A"/>
          </a:solidFill>
          <a:ln w="12700">
            <a:miter lim="400000"/>
          </a:ln>
        </p:spPr>
        <p:txBody>
          <a:bodyPr lIns="45719" rIns="45719" anchor="ctr"/>
          <a:lstStyle/>
          <a:p>
            <a:pPr algn="ctr" eaLnBrk="1" fontAlgn="auto" hangingPunct="1">
              <a:spcBef>
                <a:spcPts val="0"/>
              </a:spcBef>
              <a:spcAft>
                <a:spcPts val="0"/>
              </a:spcAft>
              <a:defRPr>
                <a:solidFill>
                  <a:srgbClr val="FFFFFF"/>
                </a:solidFill>
              </a:defRPr>
            </a:pPr>
            <a:endParaRPr sz="1800">
              <a:solidFill>
                <a:srgbClr val="FFFFFF"/>
              </a:solidFill>
              <a:latin typeface="Calibri"/>
              <a:ea typeface="+mn-ea"/>
            </a:endParaRPr>
          </a:p>
        </p:txBody>
      </p:sp>
      <p:sp>
        <p:nvSpPr>
          <p:cNvPr id="61" name="Shape 61"/>
          <p:cNvSpPr/>
          <p:nvPr/>
        </p:nvSpPr>
        <p:spPr>
          <a:xfrm>
            <a:off x="0" y="2971800"/>
            <a:ext cx="9144000" cy="3886200"/>
          </a:xfrm>
          <a:prstGeom prst="rect">
            <a:avLst/>
          </a:prstGeom>
          <a:solidFill>
            <a:srgbClr val="114C8A"/>
          </a:solidFill>
          <a:ln w="12700">
            <a:miter lim="400000"/>
          </a:ln>
        </p:spPr>
        <p:txBody>
          <a:bodyPr lIns="45719" rIns="45719" anchor="ctr"/>
          <a:lstStyle/>
          <a:p>
            <a:pPr algn="ctr" eaLnBrk="1" fontAlgn="auto" hangingPunct="1">
              <a:spcBef>
                <a:spcPts val="0"/>
              </a:spcBef>
              <a:spcAft>
                <a:spcPts val="0"/>
              </a:spcAft>
              <a:defRPr>
                <a:solidFill>
                  <a:srgbClr val="FFFFFF"/>
                </a:solidFill>
              </a:defRPr>
            </a:pPr>
            <a:endParaRPr sz="1800">
              <a:solidFill>
                <a:srgbClr val="FFFFFF"/>
              </a:solidFill>
              <a:latin typeface="Calibri"/>
              <a:ea typeface="+mn-ea"/>
            </a:endParaRPr>
          </a:p>
        </p:txBody>
      </p:sp>
      <p:sp>
        <p:nvSpPr>
          <p:cNvPr id="62" name="Shape 62"/>
          <p:cNvSpPr/>
          <p:nvPr/>
        </p:nvSpPr>
        <p:spPr>
          <a:xfrm>
            <a:off x="0" y="0"/>
            <a:ext cx="9144000" cy="1066800"/>
          </a:xfrm>
          <a:prstGeom prst="rect">
            <a:avLst/>
          </a:prstGeom>
          <a:solidFill>
            <a:srgbClr val="114C8A"/>
          </a:solidFill>
          <a:ln w="12700">
            <a:miter lim="400000"/>
          </a:ln>
        </p:spPr>
        <p:txBody>
          <a:bodyPr lIns="45719" rIns="45719" anchor="ctr"/>
          <a:lstStyle/>
          <a:p>
            <a:pPr algn="ctr" eaLnBrk="1" fontAlgn="auto" hangingPunct="1">
              <a:spcBef>
                <a:spcPts val="0"/>
              </a:spcBef>
              <a:spcAft>
                <a:spcPts val="0"/>
              </a:spcAft>
              <a:defRPr>
                <a:solidFill>
                  <a:srgbClr val="FFFFFF"/>
                </a:solidFill>
              </a:defRPr>
            </a:pPr>
            <a:endParaRPr sz="1800">
              <a:solidFill>
                <a:srgbClr val="FFFFFF"/>
              </a:solidFill>
              <a:latin typeface="Calibri"/>
              <a:ea typeface="+mn-ea"/>
            </a:endParaRPr>
          </a:p>
        </p:txBody>
      </p:sp>
      <p:sp>
        <p:nvSpPr>
          <p:cNvPr id="63" name="Shape 63"/>
          <p:cNvSpPr>
            <a:spLocks noGrp="1"/>
          </p:cNvSpPr>
          <p:nvPr>
            <p:ph type="title"/>
          </p:nvPr>
        </p:nvSpPr>
        <p:spPr>
          <a:xfrm>
            <a:off x="628650" y="671512"/>
            <a:ext cx="7886700" cy="623888"/>
          </a:xfrm>
          <a:prstGeom prst="rect">
            <a:avLst/>
          </a:prstGeom>
        </p:spPr>
        <p:txBody>
          <a:bodyPr/>
          <a:lstStyle>
            <a:lvl1pPr>
              <a:defRPr>
                <a:solidFill>
                  <a:srgbClr val="FFFFFF"/>
                </a:solidFill>
              </a:defRPr>
            </a:lvl1pPr>
          </a:lstStyle>
          <a:p>
            <a:r>
              <a:t>Title Text</a:t>
            </a:r>
          </a:p>
        </p:txBody>
      </p:sp>
      <p:sp>
        <p:nvSpPr>
          <p:cNvPr id="64" name="Shape 64"/>
          <p:cNvSpPr>
            <a:spLocks noGrp="1"/>
          </p:cNvSpPr>
          <p:nvPr>
            <p:ph type="body" idx="1"/>
          </p:nvPr>
        </p:nvSpPr>
        <p:spPr>
          <a:xfrm>
            <a:off x="628650" y="1600200"/>
            <a:ext cx="7886700" cy="4724400"/>
          </a:xfrm>
          <a:prstGeom prst="rect">
            <a:avLst/>
          </a:prstGeom>
        </p:spPr>
        <p:txBody>
          <a:bodyPr/>
          <a:lstStyle>
            <a:lvl1pPr marL="228600" indent="-228600">
              <a:buFont typeface="Arial"/>
              <a:buChar char="•"/>
              <a:defRPr sz="2800">
                <a:solidFill>
                  <a:srgbClr val="FFFFFF"/>
                </a:solidFill>
              </a:defRPr>
            </a:lvl1pPr>
            <a:lvl2pPr marL="723900" indent="-266700">
              <a:buSzPct val="100000"/>
              <a:buFont typeface="Arial"/>
              <a:buChar char="•"/>
              <a:defRPr sz="2800">
                <a:solidFill>
                  <a:srgbClr val="FFFFFF"/>
                </a:solidFill>
              </a:defRPr>
            </a:lvl2pPr>
            <a:lvl3pPr marL="1234439" indent="-320039">
              <a:buFont typeface="Arial"/>
              <a:defRPr sz="2800">
                <a:solidFill>
                  <a:srgbClr val="FFFFFF"/>
                </a:solidFill>
              </a:defRPr>
            </a:lvl3pPr>
            <a:lvl4pPr marL="1727200" indent="-355600">
              <a:buFont typeface="Arial"/>
              <a:defRPr sz="2800">
                <a:solidFill>
                  <a:srgbClr val="FFFFFF"/>
                </a:solidFill>
              </a:defRPr>
            </a:lvl4pPr>
            <a:lvl5pPr marL="2184400" indent="-355600">
              <a:buFont typeface="Arial"/>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xfrm>
            <a:off x="4419600" y="6172200"/>
            <a:ext cx="2133600" cy="368301"/>
          </a:xfrm>
          <a:prstGeom prst="rect">
            <a:avLst/>
          </a:prstGeom>
        </p:spPr>
        <p:txBody>
          <a:bodyPr/>
          <a:lstStyle/>
          <a:p>
            <a:pPr eaLnBrk="1" fontAlgn="auto" hangingPunct="1">
              <a:spcBef>
                <a:spcPts val="0"/>
              </a:spcBef>
              <a:spcAft>
                <a:spcPts val="0"/>
              </a:spcAft>
            </a:pPr>
            <a:fld id="{86CB4B4D-7CA3-9044-876B-883B54F8677D}" type="slidenum">
              <a:rPr sz="1800">
                <a:solidFill>
                  <a:prstClr val="black"/>
                </a:solidFill>
                <a:latin typeface="Calibri"/>
                <a:ea typeface="+mn-ea"/>
              </a:rPr>
              <a:pPr eaLnBrk="1" fontAlgn="auto" hangingPunct="1">
                <a:spcBef>
                  <a:spcPts val="0"/>
                </a:spcBef>
                <a:spcAft>
                  <a:spcPts val="0"/>
                </a:spcAft>
              </a:pPr>
              <a:t>‹#›</a:t>
            </a:fld>
            <a:endParaRPr sz="1800">
              <a:solidFill>
                <a:prstClr val="black"/>
              </a:solidFill>
              <a:latin typeface="Calibri"/>
              <a:ea typeface="+mn-ea"/>
            </a:endParaRPr>
          </a:p>
        </p:txBody>
      </p:sp>
    </p:spTree>
    <p:extLst>
      <p:ext uri="{BB962C8B-B14F-4D97-AF65-F5344CB8AC3E}">
        <p14:creationId xmlns:p14="http://schemas.microsoft.com/office/powerpoint/2010/main" val="57513244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Layout">
    <p:spTree>
      <p:nvGrpSpPr>
        <p:cNvPr id="1" name=""/>
        <p:cNvGrpSpPr/>
        <p:nvPr/>
      </p:nvGrpSpPr>
      <p:grpSpPr>
        <a:xfrm>
          <a:off x="0" y="0"/>
          <a:ext cx="0" cy="0"/>
          <a:chOff x="0" y="0"/>
          <a:chExt cx="0" cy="0"/>
        </a:xfrm>
      </p:grpSpPr>
      <p:sp>
        <p:nvSpPr>
          <p:cNvPr id="44" name="Shape 44"/>
          <p:cNvSpPr>
            <a:spLocks noGrp="1"/>
          </p:cNvSpPr>
          <p:nvPr>
            <p:ph type="sldNum" sz="quarter" idx="2"/>
          </p:nvPr>
        </p:nvSpPr>
        <p:spPr>
          <a:xfrm>
            <a:off x="4419600" y="6172200"/>
            <a:ext cx="2133600" cy="368301"/>
          </a:xfrm>
          <a:prstGeom prst="rect">
            <a:avLst/>
          </a:prstGeom>
        </p:spPr>
        <p:txBody>
          <a:bodyPr/>
          <a:lstStyle/>
          <a:p>
            <a:pPr eaLnBrk="1" fontAlgn="auto" hangingPunct="1">
              <a:spcBef>
                <a:spcPts val="0"/>
              </a:spcBef>
              <a:spcAft>
                <a:spcPts val="0"/>
              </a:spcAft>
            </a:pPr>
            <a:fld id="{86CB4B4D-7CA3-9044-876B-883B54F8677D}" type="slidenum">
              <a:rPr sz="1800">
                <a:solidFill>
                  <a:prstClr val="black"/>
                </a:solidFill>
                <a:latin typeface="Calibri"/>
                <a:ea typeface="+mn-ea"/>
              </a:rPr>
              <a:pPr eaLnBrk="1" fontAlgn="auto" hangingPunct="1">
                <a:spcBef>
                  <a:spcPts val="0"/>
                </a:spcBef>
                <a:spcAft>
                  <a:spcPts val="0"/>
                </a:spcAft>
              </a:pPr>
              <a:t>‹#›</a:t>
            </a:fld>
            <a:endParaRPr sz="1800">
              <a:solidFill>
                <a:prstClr val="black"/>
              </a:solidFill>
              <a:latin typeface="Calibri"/>
              <a:ea typeface="+mn-ea"/>
            </a:endParaRPr>
          </a:p>
        </p:txBody>
      </p:sp>
    </p:spTree>
    <p:extLst>
      <p:ext uri="{BB962C8B-B14F-4D97-AF65-F5344CB8AC3E}">
        <p14:creationId xmlns:p14="http://schemas.microsoft.com/office/powerpoint/2010/main" val="6873939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ith Title">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85800" y="763778"/>
            <a:ext cx="7772400" cy="5330444"/>
          </a:xfrm>
        </p:spPr>
        <p:txBody>
          <a:bodyPr>
            <a:normAutofit/>
          </a:bodyPr>
          <a:lstStyle>
            <a:lvl1pPr marL="0" indent="0" algn="l">
              <a:buNone/>
              <a:defRPr sz="1800">
                <a:solidFill>
                  <a:srgbClr val="0C4E8B"/>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text</a:t>
            </a:r>
          </a:p>
        </p:txBody>
      </p:sp>
      <p:sp>
        <p:nvSpPr>
          <p:cNvPr id="10" name="Title 1"/>
          <p:cNvSpPr>
            <a:spLocks noGrp="1"/>
          </p:cNvSpPr>
          <p:nvPr>
            <p:ph type="ctrTitle"/>
          </p:nvPr>
        </p:nvSpPr>
        <p:spPr>
          <a:xfrm>
            <a:off x="100584" y="54864"/>
            <a:ext cx="6254496" cy="356616"/>
          </a:xfrm>
          <a:prstGeom prst="rect">
            <a:avLst/>
          </a:prstGeom>
        </p:spPr>
        <p:txBody>
          <a:bodyPr anchor="b">
            <a:noAutofit/>
          </a:bodyPr>
          <a:lstStyle>
            <a:lvl1pPr algn="l">
              <a:defRPr sz="2000" b="1">
                <a:solidFill>
                  <a:srgbClr val="FFFFFF"/>
                </a:solidFill>
                <a:latin typeface="Century Gothic"/>
                <a:cs typeface="Century Gothic"/>
              </a:defRPr>
            </a:lvl1pPr>
          </a:lstStyle>
          <a:p>
            <a:r>
              <a:rPr lang="en-US"/>
              <a:t>Click to edit Master title style</a:t>
            </a:r>
            <a:endParaRPr lang="en-US" dirty="0"/>
          </a:p>
        </p:txBody>
      </p:sp>
    </p:spTree>
    <p:extLst>
      <p:ext uri="{BB962C8B-B14F-4D97-AF65-F5344CB8AC3E}">
        <p14:creationId xmlns:p14="http://schemas.microsoft.com/office/powerpoint/2010/main" val="3172103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eaLnBrk="1" fontAlgn="auto" hangingPunct="1">
              <a:spcBef>
                <a:spcPts val="0"/>
              </a:spcBef>
              <a:spcAft>
                <a:spcPts val="0"/>
              </a:spcAft>
            </a:pPr>
            <a:fld id="{46DD0847-2D92-E248-85B2-C5FB263FC31D}" type="datetimeFigureOut">
              <a:rPr lang="en-US" sz="1800" smtClean="0">
                <a:solidFill>
                  <a:prstClr val="black"/>
                </a:solidFill>
                <a:latin typeface="Calibri"/>
                <a:ea typeface="+mn-ea"/>
              </a:rPr>
              <a:pPr eaLnBrk="1" fontAlgn="auto" hangingPunct="1">
                <a:spcBef>
                  <a:spcPts val="0"/>
                </a:spcBef>
                <a:spcAft>
                  <a:spcPts val="0"/>
                </a:spcAft>
              </a:pPr>
              <a:t>10/30/2020</a:t>
            </a:fld>
            <a:endParaRPr lang="en-US" sz="1800">
              <a:solidFill>
                <a:prstClr val="black"/>
              </a:solidFill>
              <a:latin typeface="Calibri"/>
              <a:ea typeface="+mn-ea"/>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a typeface="+mn-ea"/>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eaLnBrk="1" fontAlgn="auto" hangingPunct="1">
              <a:spcBef>
                <a:spcPts val="0"/>
              </a:spcBef>
              <a:spcAft>
                <a:spcPts val="0"/>
              </a:spcAft>
            </a:pPr>
            <a:fld id="{54049D70-9194-A042-B47E-445A04AD652A}" type="slidenum">
              <a:rPr lang="en-US" sz="1800" smtClean="0">
                <a:solidFill>
                  <a:prstClr val="black"/>
                </a:solidFill>
                <a:latin typeface="Calibri"/>
                <a:ea typeface="+mn-ea"/>
              </a:rPr>
              <a:pPr eaLnBrk="1" fontAlgn="auto" hangingPunct="1">
                <a:spcBef>
                  <a:spcPts val="0"/>
                </a:spcBef>
                <a:spcAft>
                  <a:spcPts val="0"/>
                </a:spcAft>
              </a:pPr>
              <a:t>‹#›</a:t>
            </a:fld>
            <a:endParaRPr lang="en-US" sz="1800">
              <a:solidFill>
                <a:prstClr val="black"/>
              </a:solidFill>
              <a:latin typeface="Calibri"/>
              <a:ea typeface="+mn-ea"/>
            </a:endParaRPr>
          </a:p>
        </p:txBody>
      </p:sp>
    </p:spTree>
    <p:extLst>
      <p:ext uri="{BB962C8B-B14F-4D97-AF65-F5344CB8AC3E}">
        <p14:creationId xmlns:p14="http://schemas.microsoft.com/office/powerpoint/2010/main" val="738447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bwMode="white">
          <a:xfrm>
            <a:off x="76200" y="64008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lnSpc>
                <a:spcPct val="100000"/>
              </a:lnSpc>
              <a:spcBef>
                <a:spcPct val="0"/>
              </a:spcBef>
              <a:buClrTx/>
              <a:defRPr sz="1000">
                <a:solidFill>
                  <a:schemeClr val="bg1"/>
                </a:solidFill>
                <a:latin typeface="Lucida Sans" charset="0"/>
                <a:cs typeface="+mn-cs"/>
              </a:defRPr>
            </a:lvl1pPr>
          </a:lstStyle>
          <a:p>
            <a:pPr fontAlgn="auto">
              <a:spcAft>
                <a:spcPts val="0"/>
              </a:spcAft>
              <a:defRPr/>
            </a:pPr>
            <a:fld id="{3EAB0A81-D734-EE46-81E1-EA07D1CD7F5A}" type="slidenum">
              <a:rPr lang="en-US">
                <a:solidFill>
                  <a:prstClr val="white"/>
                </a:solidFill>
                <a:ea typeface="+mn-ea"/>
              </a:rPr>
              <a:pPr fontAlgn="auto">
                <a:spcAft>
                  <a:spcPts val="0"/>
                </a:spcAft>
                <a:defRPr/>
              </a:pPr>
              <a:t>‹#›</a:t>
            </a:fld>
            <a:endParaRPr lang="en-US">
              <a:solidFill>
                <a:prstClr val="white"/>
              </a:solidFill>
              <a:ea typeface="+mn-ea"/>
            </a:endParaRPr>
          </a:p>
        </p:txBody>
      </p:sp>
    </p:spTree>
    <p:extLst>
      <p:ext uri="{BB962C8B-B14F-4D97-AF65-F5344CB8AC3E}">
        <p14:creationId xmlns:p14="http://schemas.microsoft.com/office/powerpoint/2010/main" val="2715169512"/>
      </p:ext>
    </p:extLst>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label">
    <p:spTree>
      <p:nvGrpSpPr>
        <p:cNvPr id="1" name=""/>
        <p:cNvGrpSpPr/>
        <p:nvPr/>
      </p:nvGrpSpPr>
      <p:grpSpPr>
        <a:xfrm>
          <a:off x="0" y="0"/>
          <a:ext cx="0" cy="0"/>
          <a:chOff x="0" y="0"/>
          <a:chExt cx="0" cy="0"/>
        </a:xfrm>
      </p:grpSpPr>
      <p:sp>
        <p:nvSpPr>
          <p:cNvPr id="4" name="Rectangle 3"/>
          <p:cNvSpPr/>
          <p:nvPr/>
        </p:nvSpPr>
        <p:spPr>
          <a:xfrm>
            <a:off x="0" y="-16476"/>
            <a:ext cx="9144000"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294"/>
            <a:ext cx="7886700" cy="396875"/>
          </a:xfrm>
        </p:spPr>
        <p:txBody>
          <a:bodyPr>
            <a:noAutofit/>
          </a:bodyPr>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333062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8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5" name="Rectangle 4"/>
          <p:cNvSpPr/>
          <p:nvPr/>
        </p:nvSpPr>
        <p:spPr>
          <a:xfrm>
            <a:off x="4343400" y="0"/>
            <a:ext cx="4800600" cy="6858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p:cNvSpPr>
            <a:spLocks noGrp="1"/>
          </p:cNvSpPr>
          <p:nvPr>
            <p:ph type="body" sz="quarter" idx="4294967295" hasCustomPrompt="1"/>
          </p:nvPr>
        </p:nvSpPr>
        <p:spPr>
          <a:xfrm>
            <a:off x="4814888" y="457200"/>
            <a:ext cx="4024312" cy="6172200"/>
          </a:xfrm>
          <a:noFill/>
        </p:spPr>
        <p:txBody>
          <a:bodyPr>
            <a:normAutofit fontScale="85000" lnSpcReduction="10000"/>
          </a:bodyPr>
          <a:lstStyle>
            <a:lvl1pPr>
              <a:defRPr sz="2400">
                <a:solidFill>
                  <a:schemeClr val="bg1"/>
                </a:solidFill>
              </a:defRPr>
            </a:lvl1pPr>
          </a:lstStyle>
          <a:p>
            <a:pPr marL="0" lvl="0" indent="0">
              <a:lnSpc>
                <a:spcPct val="130000"/>
              </a:lnSpc>
              <a:spcBef>
                <a:spcPts val="0"/>
              </a:spcBef>
              <a:buNone/>
              <a:defRPr/>
            </a:pPr>
            <a:r>
              <a:rPr lang="en-US" altLang="fr-FR" dirty="0">
                <a:latin typeface="Century Gothic" panose="020B0502020202020204" pitchFamily="34" charset="0"/>
              </a:rPr>
              <a:t>Text here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363577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title and text">
    <p:bg>
      <p:bgPr>
        <a:solidFill>
          <a:srgbClr val="114C8A"/>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0668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971800"/>
            <a:ext cx="9144000" cy="38862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0"/>
            <a:ext cx="9144000" cy="10668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28650" y="1600200"/>
            <a:ext cx="7886700" cy="4724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5028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norama with title and text">
    <p:bg>
      <p:bgPr>
        <a:solidFill>
          <a:srgbClr val="114C8A"/>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0668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971800"/>
            <a:ext cx="9144000" cy="38862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0"/>
            <a:ext cx="9144000" cy="10668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90512"/>
            <a:ext cx="7886700" cy="623888"/>
          </a:xfrm>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28650" y="3276600"/>
            <a:ext cx="7886700" cy="304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15494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14400" y="685800"/>
            <a:ext cx="7391400" cy="51054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263521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lank">
    <p:bg>
      <p:bgPr>
        <a:solidFill>
          <a:srgbClr val="114C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35549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jpe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71512"/>
            <a:ext cx="7886700" cy="6238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510481"/>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9" r:id="rId3"/>
    <p:sldLayoutId id="2147484844" r:id="rId4"/>
    <p:sldLayoutId id="2147484846" r:id="rId5"/>
    <p:sldLayoutId id="2147484845" r:id="rId6"/>
    <p:sldLayoutId id="2147484863" r:id="rId7"/>
    <p:sldLayoutId id="2147484851" r:id="rId8"/>
    <p:sldLayoutId id="2147484864" r:id="rId9"/>
    <p:sldLayoutId id="2147484852" r:id="rId10"/>
    <p:sldLayoutId id="2147484854" r:id="rId11"/>
    <p:sldLayoutId id="2147484880" r:id="rId12"/>
    <p:sldLayoutId id="2147484881" r:id="rId13"/>
  </p:sldLayoutIdLst>
  <p:hf hdr="0" ftr="0" dt="0"/>
  <p:txStyles>
    <p:titleStyle>
      <a:lvl1pPr algn="l" defTabSz="914400" rtl="0" eaLnBrk="1" latinLnBrk="0" hangingPunct="1">
        <a:lnSpc>
          <a:spcPct val="90000"/>
        </a:lnSpc>
        <a:spcBef>
          <a:spcPct val="0"/>
        </a:spcBef>
        <a:buNone/>
        <a:defRPr sz="3200" kern="1200">
          <a:solidFill>
            <a:srgbClr val="114C8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4C8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C8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C8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C8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C8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799" y="1828801"/>
            <a:ext cx="7772401"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0" y="0"/>
            <a:ext cx="9144000" cy="505968"/>
          </a:xfrm>
          <a:prstGeom prst="rect">
            <a:avLst/>
          </a:prstGeom>
        </p:spPr>
      </p:pic>
      <p:pic>
        <p:nvPicPr>
          <p:cNvPr id="10" name="Picture 9" descr="final-footer.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0" y="6489192"/>
            <a:ext cx="9144000" cy="368808"/>
          </a:xfrm>
          <a:prstGeom prst="rect">
            <a:avLst/>
          </a:prstGeom>
        </p:spPr>
      </p:pic>
      <p:pic>
        <p:nvPicPr>
          <p:cNvPr id="11" name="Picture 10"/>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60700" y="0"/>
            <a:ext cx="6083300" cy="505968"/>
          </a:xfrm>
          <a:prstGeom prst="rect">
            <a:avLst/>
          </a:prstGeom>
        </p:spPr>
      </p:pic>
      <p:pic>
        <p:nvPicPr>
          <p:cNvPr id="12" name="Picture 11"/>
          <p:cNvPicPr>
            <a:picLocks/>
          </p:cNvPicPr>
          <p:nvPr/>
        </p:nvPicPr>
        <p:blipFill rotWithShape="1">
          <a:blip r:embed="rId19" cstate="email">
            <a:extLst>
              <a:ext uri="{28A0092B-C50C-407E-A947-70E740481C1C}">
                <a14:useLocalDpi xmlns:a14="http://schemas.microsoft.com/office/drawing/2010/main"/>
              </a:ext>
            </a:extLst>
          </a:blip>
          <a:srcRect/>
          <a:stretch/>
        </p:blipFill>
        <p:spPr>
          <a:xfrm>
            <a:off x="4455044" y="0"/>
            <a:ext cx="4688956" cy="498856"/>
          </a:xfrm>
          <a:prstGeom prst="rect">
            <a:avLst/>
          </a:prstGeom>
        </p:spPr>
      </p:pic>
    </p:spTree>
    <p:extLst>
      <p:ext uri="{BB962C8B-B14F-4D97-AF65-F5344CB8AC3E}">
        <p14:creationId xmlns:p14="http://schemas.microsoft.com/office/powerpoint/2010/main" val="379297380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 id="21474848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Wingdings 2" pitchFamily="18" charset="2"/>
        <a:buChar char=""/>
        <a:defRPr sz="2800" kern="1200">
          <a:solidFill>
            <a:srgbClr val="0C4E8B"/>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6.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limateinteractive.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609600" y="609600"/>
            <a:ext cx="8229600" cy="2133600"/>
          </a:xfrm>
          <a:solidFill>
            <a:srgbClr val="0070C0"/>
          </a:solidFill>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World Climate Simulation mater</a:t>
            </a:r>
            <a:r>
              <a:rPr lang="et-EE" dirty="0" err="1">
                <a:solidFill>
                  <a:schemeClr val="bg1"/>
                </a:solidFill>
              </a:rPr>
              <a:t>jalid</a:t>
            </a:r>
            <a:r>
              <a:rPr lang="et-EE" dirty="0">
                <a:solidFill>
                  <a:schemeClr val="bg1"/>
                </a:solidFill>
              </a:rPr>
              <a:t> ja</a:t>
            </a:r>
            <a:r>
              <a:rPr lang="en-US" dirty="0">
                <a:solidFill>
                  <a:schemeClr val="bg1"/>
                </a:solidFill>
              </a:rPr>
              <a:t> </a:t>
            </a:r>
            <a:r>
              <a:rPr lang="et-EE" dirty="0">
                <a:solidFill>
                  <a:schemeClr val="bg1"/>
                </a:solidFill>
              </a:rPr>
              <a:t>allikad</a:t>
            </a:r>
            <a:r>
              <a:rPr lang="en-US" dirty="0">
                <a:solidFill>
                  <a:schemeClr val="bg1"/>
                </a:solidFill>
              </a:rPr>
              <a:t> </a:t>
            </a:r>
            <a:r>
              <a:rPr lang="et-EE" dirty="0">
                <a:solidFill>
                  <a:schemeClr val="bg1"/>
                </a:solidFill>
              </a:rPr>
              <a:t>kättesaadaval</a:t>
            </a:r>
            <a:r>
              <a:rPr lang="en-US" dirty="0">
                <a:solidFill>
                  <a:schemeClr val="bg1"/>
                </a:solidFill>
              </a:rPr>
              <a:t> </a:t>
            </a:r>
            <a:r>
              <a:rPr lang="et-EE" dirty="0">
                <a:solidFill>
                  <a:schemeClr val="bg1"/>
                </a:solidFill>
              </a:rPr>
              <a:t>internetis</a:t>
            </a:r>
            <a:r>
              <a:rPr lang="en-US" dirty="0">
                <a:solidFill>
                  <a:schemeClr val="bg1"/>
                </a:solidFill>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WorldClimateSimulation.org  </a:t>
            </a:r>
          </a:p>
        </p:txBody>
      </p:sp>
      <p:sp>
        <p:nvSpPr>
          <p:cNvPr id="3" name="Text Placeholder 1"/>
          <p:cNvSpPr txBox="1">
            <a:spLocks/>
          </p:cNvSpPr>
          <p:nvPr/>
        </p:nvSpPr>
        <p:spPr>
          <a:xfrm>
            <a:off x="591207" y="3124200"/>
            <a:ext cx="8229600" cy="144780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fontAlgn="auto">
              <a:spcBef>
                <a:spcPts val="0"/>
              </a:spcBef>
              <a:spcAft>
                <a:spcPts val="0"/>
              </a:spcAft>
              <a:buFontTx/>
              <a:buNone/>
              <a:defRPr/>
            </a:pPr>
            <a:r>
              <a:rPr lang="et-EE" sz="2000" dirty="0"/>
              <a:t>Rohkem slaide saadaval</a:t>
            </a:r>
            <a:r>
              <a:rPr lang="en-US" sz="2000" dirty="0"/>
              <a:t>: </a:t>
            </a:r>
          </a:p>
          <a:p>
            <a:pPr marL="0" indent="0" algn="ctr" fontAlgn="auto">
              <a:spcBef>
                <a:spcPts val="0"/>
              </a:spcBef>
              <a:spcAft>
                <a:spcPts val="0"/>
              </a:spcAft>
              <a:buFontTx/>
              <a:buNone/>
              <a:defRPr/>
            </a:pPr>
            <a:endParaRPr lang="en-US" sz="2000" dirty="0"/>
          </a:p>
          <a:p>
            <a:pPr marL="0" lvl="0" indent="0" algn="ctr">
              <a:spcBef>
                <a:spcPts val="0"/>
              </a:spcBef>
              <a:buNone/>
              <a:defRPr/>
            </a:pPr>
            <a:r>
              <a:rPr lang="en-US" sz="2000" dirty="0"/>
              <a:t>https://www.climateinteractive.org/programs/world-climate/instructor-resources/slide-sets/  </a:t>
            </a:r>
          </a:p>
        </p:txBody>
      </p:sp>
      <p:sp>
        <p:nvSpPr>
          <p:cNvPr id="4" name="Text Placeholder 1"/>
          <p:cNvSpPr txBox="1">
            <a:spLocks/>
          </p:cNvSpPr>
          <p:nvPr/>
        </p:nvSpPr>
        <p:spPr>
          <a:xfrm>
            <a:off x="572814" y="4953000"/>
            <a:ext cx="8229600" cy="144780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fontAlgn="auto">
              <a:spcBef>
                <a:spcPts val="0"/>
              </a:spcBef>
              <a:spcAft>
                <a:spcPts val="0"/>
              </a:spcAft>
              <a:buFontTx/>
              <a:buNone/>
              <a:defRPr/>
            </a:pPr>
            <a:endParaRPr lang="en-US" sz="2000" dirty="0"/>
          </a:p>
          <a:p>
            <a:pPr marL="0" indent="0" algn="ctr" fontAlgn="auto">
              <a:spcBef>
                <a:spcPts val="0"/>
              </a:spcBef>
              <a:spcAft>
                <a:spcPts val="0"/>
              </a:spcAft>
              <a:buFontTx/>
              <a:buNone/>
              <a:defRPr/>
            </a:pPr>
            <a:r>
              <a:rPr lang="et-EE" sz="2000" dirty="0"/>
              <a:t>Soovitatav käsikiri slaidide esitamiseks on märkmetes. </a:t>
            </a:r>
            <a:r>
              <a:rPr lang="et-EE" sz="1600" dirty="0"/>
              <a:t>Kui sa ei näe märkmeid, siis vajuta PowerPointis akna all oleval „Notes“ nupul. </a:t>
            </a:r>
            <a:endParaRPr lang="en-US" sz="1600" dirty="0"/>
          </a:p>
        </p:txBody>
      </p:sp>
    </p:spTree>
    <p:extLst>
      <p:ext uri="{BB962C8B-B14F-4D97-AF65-F5344CB8AC3E}">
        <p14:creationId xmlns:p14="http://schemas.microsoft.com/office/powerpoint/2010/main" val="1456707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519AE-E784-488D-948A-BFFC87B1263D}"/>
              </a:ext>
            </a:extLst>
          </p:cNvPr>
          <p:cNvPicPr>
            <a:picLocks noChangeAspect="1"/>
          </p:cNvPicPr>
          <p:nvPr/>
        </p:nvPicPr>
        <p:blipFill>
          <a:blip r:embed="rId3"/>
          <a:stretch>
            <a:fillRect/>
          </a:stretch>
        </p:blipFill>
        <p:spPr>
          <a:xfrm>
            <a:off x="136002" y="955110"/>
            <a:ext cx="7636398" cy="5902890"/>
          </a:xfrm>
          <a:prstGeom prst="rect">
            <a:avLst/>
          </a:prstGeom>
        </p:spPr>
      </p:pic>
      <p:sp>
        <p:nvSpPr>
          <p:cNvPr id="5" name="Rectangle 4"/>
          <p:cNvSpPr/>
          <p:nvPr/>
        </p:nvSpPr>
        <p:spPr>
          <a:xfrm>
            <a:off x="0" y="-16476"/>
            <a:ext cx="9144000"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ea typeface="Arial Hebrew" charset="-79"/>
                <a:cs typeface="Arial Hebrew" charset="-79"/>
              </a:rPr>
              <a:t>CO</a:t>
            </a:r>
            <a:r>
              <a:rPr lang="en-US" baseline="-25000" dirty="0">
                <a:ea typeface="Arial Hebrew" charset="-79"/>
                <a:cs typeface="Arial Hebrew" charset="-79"/>
              </a:rPr>
              <a:t>2</a:t>
            </a:r>
            <a:r>
              <a:rPr lang="et-EE" baseline="-25000" dirty="0">
                <a:ea typeface="Arial Hebrew" charset="-79"/>
                <a:cs typeface="Arial Hebrew" charset="-79"/>
              </a:rPr>
              <a:t> </a:t>
            </a:r>
            <a:r>
              <a:rPr lang="et-EE" dirty="0">
                <a:ea typeface="Arial Hebrew" charset="-79"/>
                <a:cs typeface="Arial Hebrew" charset="-79"/>
              </a:rPr>
              <a:t>kontsentratsiooni tõus atmosfääris</a:t>
            </a:r>
            <a:endParaRPr lang="en-US" dirty="0"/>
          </a:p>
        </p:txBody>
      </p:sp>
      <p:sp>
        <p:nvSpPr>
          <p:cNvPr id="8" name="TextBox 7"/>
          <p:cNvSpPr txBox="1"/>
          <p:nvPr/>
        </p:nvSpPr>
        <p:spPr>
          <a:xfrm>
            <a:off x="7590971" y="1524000"/>
            <a:ext cx="1505857" cy="1015663"/>
          </a:xfrm>
          <a:prstGeom prst="rect">
            <a:avLst/>
          </a:prstGeom>
          <a:solidFill>
            <a:srgbClr val="FF6600"/>
          </a:solidFill>
        </p:spPr>
        <p:txBody>
          <a:bodyPr wrap="square" rtlCol="0">
            <a:spAutoFit/>
          </a:bodyPr>
          <a:lstStyle/>
          <a:p>
            <a:r>
              <a:rPr lang="en-US" sz="2400" b="1" dirty="0">
                <a:latin typeface="Century Gothic" charset="0"/>
                <a:ea typeface="Century Gothic" charset="0"/>
                <a:cs typeface="Century Gothic" charset="0"/>
              </a:rPr>
              <a:t>41</a:t>
            </a:r>
            <a:r>
              <a:rPr lang="et-EE" sz="2400" b="1" dirty="0">
                <a:latin typeface="Century Gothic" charset="0"/>
                <a:ea typeface="Century Gothic" charset="0"/>
                <a:cs typeface="Century Gothic" charset="0"/>
              </a:rPr>
              <a:t>4</a:t>
            </a:r>
            <a:r>
              <a:rPr lang="en-US" sz="2400" b="1" dirty="0">
                <a:latin typeface="Century Gothic" charset="0"/>
                <a:ea typeface="Century Gothic" charset="0"/>
                <a:cs typeface="Century Gothic" charset="0"/>
              </a:rPr>
              <a:t> </a:t>
            </a:r>
            <a:r>
              <a:rPr lang="en-US" sz="2000" b="1" dirty="0">
                <a:latin typeface="Century Gothic" charset="0"/>
                <a:ea typeface="Century Gothic" charset="0"/>
                <a:cs typeface="Century Gothic" charset="0"/>
              </a:rPr>
              <a:t>ppm</a:t>
            </a:r>
          </a:p>
          <a:p>
            <a:r>
              <a:rPr lang="en-US" sz="1800" b="1" dirty="0">
                <a:latin typeface="Century Gothic" charset="0"/>
                <a:ea typeface="Century Gothic" charset="0"/>
                <a:cs typeface="Century Gothic" charset="0"/>
              </a:rPr>
              <a:t>(</a:t>
            </a:r>
            <a:r>
              <a:rPr lang="et-EE" sz="1800" b="1" dirty="0">
                <a:latin typeface="Century Gothic" charset="0"/>
                <a:ea typeface="Century Gothic" charset="0"/>
                <a:cs typeface="Century Gothic" charset="0"/>
              </a:rPr>
              <a:t>Veebruar</a:t>
            </a:r>
            <a:r>
              <a:rPr lang="en-US" sz="1800" b="1" dirty="0">
                <a:latin typeface="Century Gothic" charset="0"/>
                <a:ea typeface="Century Gothic" charset="0"/>
                <a:cs typeface="Century Gothic" charset="0"/>
              </a:rPr>
              <a:t> 20</a:t>
            </a:r>
            <a:r>
              <a:rPr lang="et-EE" sz="1800" b="1" dirty="0">
                <a:latin typeface="Century Gothic" charset="0"/>
                <a:ea typeface="Century Gothic" charset="0"/>
                <a:cs typeface="Century Gothic" charset="0"/>
              </a:rPr>
              <a:t>20</a:t>
            </a:r>
            <a:r>
              <a:rPr lang="en-US" sz="1800" b="1" dirty="0">
                <a:latin typeface="Century Gothic" charset="0"/>
                <a:ea typeface="Century Gothic" charset="0"/>
                <a:cs typeface="Century Gothic" charset="0"/>
              </a:rPr>
              <a:t>)</a:t>
            </a:r>
          </a:p>
        </p:txBody>
      </p:sp>
    </p:spTree>
    <p:extLst>
      <p:ext uri="{BB962C8B-B14F-4D97-AF65-F5344CB8AC3E}">
        <p14:creationId xmlns:p14="http://schemas.microsoft.com/office/powerpoint/2010/main" val="53083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78823"/>
            <a:ext cx="9144000" cy="6479177"/>
          </a:xfrm>
          <a:prstGeom prst="rect">
            <a:avLst/>
          </a:prstGeom>
        </p:spPr>
      </p:pic>
      <p:sp>
        <p:nvSpPr>
          <p:cNvPr id="5" name="Rectangle 4"/>
          <p:cNvSpPr/>
          <p:nvPr/>
        </p:nvSpPr>
        <p:spPr>
          <a:xfrm>
            <a:off x="0" y="0"/>
            <a:ext cx="9152238"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t-EE" dirty="0">
                <a:ea typeface="Arial Hebrew" charset="-79"/>
                <a:cs typeface="Arial Hebrew" charset="-79"/>
              </a:rPr>
              <a:t>Süsinikdioksiidi tase on 650 000+ aasta kõrgeim</a:t>
            </a:r>
            <a:endParaRPr lang="en-US" dirty="0"/>
          </a:p>
        </p:txBody>
      </p:sp>
    </p:spTree>
    <p:extLst>
      <p:ext uri="{BB962C8B-B14F-4D97-AF65-F5344CB8AC3E}">
        <p14:creationId xmlns:p14="http://schemas.microsoft.com/office/powerpoint/2010/main" val="777873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44770"/>
            <a:ext cx="7886700" cy="396875"/>
          </a:xfrm>
        </p:spPr>
        <p:txBody>
          <a:bodyPr>
            <a:normAutofit fontScale="90000"/>
          </a:bodyPr>
          <a:lstStyle/>
          <a:p>
            <a:r>
              <a:rPr lang="en-US" dirty="0">
                <a:solidFill>
                  <a:srgbClr val="FFFFFF"/>
                </a:solidFill>
                <a:ea typeface="Arial" charset="0"/>
                <a:cs typeface="Arial" charset="0"/>
              </a:rPr>
              <a:t>CO</a:t>
            </a:r>
            <a:r>
              <a:rPr lang="en-US" baseline="-25000" dirty="0">
                <a:solidFill>
                  <a:srgbClr val="FFFFFF"/>
                </a:solidFill>
                <a:ea typeface="Arial" charset="0"/>
                <a:cs typeface="Arial" charset="0"/>
              </a:rPr>
              <a:t>2</a:t>
            </a:r>
            <a:r>
              <a:rPr lang="en-US" dirty="0">
                <a:ea typeface="Arial" charset="0"/>
                <a:cs typeface="Arial" charset="0"/>
              </a:rPr>
              <a:t> </a:t>
            </a:r>
            <a:r>
              <a:rPr lang="et-EE" dirty="0">
                <a:ea typeface="Arial" charset="0"/>
                <a:cs typeface="Arial" charset="0"/>
              </a:rPr>
              <a:t>emissioonid allika järgi</a:t>
            </a:r>
            <a:r>
              <a:rPr lang="en-US" dirty="0">
                <a:ea typeface="Arial" charset="0"/>
                <a:cs typeface="Arial" charset="0"/>
              </a:rPr>
              <a:t>1860-2016</a:t>
            </a:r>
            <a:endParaRPr lang="en-US" dirty="0"/>
          </a:p>
        </p:txBody>
      </p:sp>
      <p:pic>
        <p:nvPicPr>
          <p:cNvPr id="5" name="Picture 4"/>
          <p:cNvPicPr>
            <a:picLocks noChangeAspect="1"/>
          </p:cNvPicPr>
          <p:nvPr/>
        </p:nvPicPr>
        <p:blipFill rotWithShape="1">
          <a:blip r:embed="rId3"/>
          <a:srcRect l="1266" r="2806"/>
          <a:stretch/>
        </p:blipFill>
        <p:spPr>
          <a:xfrm>
            <a:off x="0" y="842864"/>
            <a:ext cx="9144000" cy="6019801"/>
          </a:xfrm>
          <a:prstGeom prst="rect">
            <a:avLst/>
          </a:prstGeom>
          <a:ln>
            <a:noFill/>
          </a:ln>
        </p:spPr>
      </p:pic>
      <p:sp>
        <p:nvSpPr>
          <p:cNvPr id="6" name="Rectangle 5"/>
          <p:cNvSpPr/>
          <p:nvPr/>
        </p:nvSpPr>
        <p:spPr>
          <a:xfrm>
            <a:off x="0" y="6477000"/>
            <a:ext cx="9144000" cy="381000"/>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99FE0F-32CE-44FF-AA62-885EBE01434A}"/>
              </a:ext>
            </a:extLst>
          </p:cNvPr>
          <p:cNvSpPr txBox="1"/>
          <p:nvPr/>
        </p:nvSpPr>
        <p:spPr>
          <a:xfrm>
            <a:off x="6662446" y="4558345"/>
            <a:ext cx="1219200" cy="369332"/>
          </a:xfrm>
          <a:prstGeom prst="rect">
            <a:avLst/>
          </a:prstGeom>
          <a:solidFill>
            <a:schemeClr val="bg1"/>
          </a:solidFill>
        </p:spPr>
        <p:txBody>
          <a:bodyPr wrap="square" rtlCol="0">
            <a:spAutoFit/>
          </a:bodyPr>
          <a:lstStyle/>
          <a:p>
            <a:r>
              <a:rPr lang="et-EE" sz="1800" dirty="0">
                <a:highlight>
                  <a:srgbClr val="FFFFFF"/>
                </a:highlight>
              </a:rPr>
              <a:t>Kivisüsi</a:t>
            </a:r>
            <a:endParaRPr lang="en-GB" sz="1800" dirty="0">
              <a:highlight>
                <a:srgbClr val="FFFFFF"/>
              </a:highlight>
            </a:endParaRPr>
          </a:p>
        </p:txBody>
      </p:sp>
      <p:sp>
        <p:nvSpPr>
          <p:cNvPr id="3" name="TextBox 2">
            <a:extLst>
              <a:ext uri="{FF2B5EF4-FFF2-40B4-BE49-F238E27FC236}">
                <a16:creationId xmlns:a16="http://schemas.microsoft.com/office/drawing/2014/main" id="{5398C2A4-8E3B-400D-B7EC-DC47AB725CBF}"/>
              </a:ext>
            </a:extLst>
          </p:cNvPr>
          <p:cNvSpPr txBox="1"/>
          <p:nvPr/>
        </p:nvSpPr>
        <p:spPr>
          <a:xfrm>
            <a:off x="6606463" y="3316941"/>
            <a:ext cx="914400" cy="369332"/>
          </a:xfrm>
          <a:prstGeom prst="rect">
            <a:avLst/>
          </a:prstGeom>
          <a:solidFill>
            <a:schemeClr val="bg1"/>
          </a:solidFill>
        </p:spPr>
        <p:txBody>
          <a:bodyPr wrap="square" rtlCol="0">
            <a:spAutoFit/>
          </a:bodyPr>
          <a:lstStyle/>
          <a:p>
            <a:r>
              <a:rPr lang="et-EE" sz="1800" dirty="0">
                <a:highlight>
                  <a:srgbClr val="FFFFFF"/>
                </a:highlight>
              </a:rPr>
              <a:t>Nafta</a:t>
            </a:r>
            <a:endParaRPr lang="en-GB" sz="1800" dirty="0">
              <a:highlight>
                <a:srgbClr val="FFFFFF"/>
              </a:highlight>
            </a:endParaRPr>
          </a:p>
        </p:txBody>
      </p:sp>
      <p:sp>
        <p:nvSpPr>
          <p:cNvPr id="7" name="TextBox 6">
            <a:extLst>
              <a:ext uri="{FF2B5EF4-FFF2-40B4-BE49-F238E27FC236}">
                <a16:creationId xmlns:a16="http://schemas.microsoft.com/office/drawing/2014/main" id="{B670C91D-E8B0-4183-89E5-334C5F3CCC1D}"/>
              </a:ext>
            </a:extLst>
          </p:cNvPr>
          <p:cNvSpPr txBox="1"/>
          <p:nvPr/>
        </p:nvSpPr>
        <p:spPr>
          <a:xfrm>
            <a:off x="6612683" y="2442161"/>
            <a:ext cx="914400" cy="369332"/>
          </a:xfrm>
          <a:prstGeom prst="rect">
            <a:avLst/>
          </a:prstGeom>
          <a:solidFill>
            <a:schemeClr val="bg1"/>
          </a:solidFill>
        </p:spPr>
        <p:txBody>
          <a:bodyPr wrap="square" rtlCol="0">
            <a:spAutoFit/>
          </a:bodyPr>
          <a:lstStyle/>
          <a:p>
            <a:r>
              <a:rPr lang="et-EE" sz="1800" dirty="0">
                <a:highlight>
                  <a:srgbClr val="FFFFFF"/>
                </a:highlight>
              </a:rPr>
              <a:t>Gaas</a:t>
            </a:r>
            <a:endParaRPr lang="en-GB" sz="1800" dirty="0">
              <a:highlight>
                <a:srgbClr val="FFFFFF"/>
              </a:highlight>
            </a:endParaRPr>
          </a:p>
        </p:txBody>
      </p:sp>
      <p:sp>
        <p:nvSpPr>
          <p:cNvPr id="8" name="TextBox 7">
            <a:extLst>
              <a:ext uri="{FF2B5EF4-FFF2-40B4-BE49-F238E27FC236}">
                <a16:creationId xmlns:a16="http://schemas.microsoft.com/office/drawing/2014/main" id="{5E0FDCB5-612E-48BE-96AC-CF7A8B974F85}"/>
              </a:ext>
            </a:extLst>
          </p:cNvPr>
          <p:cNvSpPr txBox="1"/>
          <p:nvPr/>
        </p:nvSpPr>
        <p:spPr>
          <a:xfrm>
            <a:off x="6625124" y="2056276"/>
            <a:ext cx="1638300" cy="369332"/>
          </a:xfrm>
          <a:prstGeom prst="rect">
            <a:avLst/>
          </a:prstGeom>
          <a:solidFill>
            <a:schemeClr val="bg1"/>
          </a:solidFill>
        </p:spPr>
        <p:txBody>
          <a:bodyPr wrap="square" rtlCol="0">
            <a:spAutoFit/>
          </a:bodyPr>
          <a:lstStyle/>
          <a:p>
            <a:r>
              <a:rPr lang="et-EE" sz="1800" dirty="0">
                <a:highlight>
                  <a:srgbClr val="FFFFFF"/>
                </a:highlight>
              </a:rPr>
              <a:t>Teised</a:t>
            </a:r>
            <a:endParaRPr lang="en-GB" sz="1800" dirty="0">
              <a:highlight>
                <a:srgbClr val="FFFFFF"/>
              </a:highlight>
            </a:endParaRPr>
          </a:p>
        </p:txBody>
      </p:sp>
      <p:sp>
        <p:nvSpPr>
          <p:cNvPr id="9" name="TextBox 8">
            <a:extLst>
              <a:ext uri="{FF2B5EF4-FFF2-40B4-BE49-F238E27FC236}">
                <a16:creationId xmlns:a16="http://schemas.microsoft.com/office/drawing/2014/main" id="{ADC6BE70-9D26-4B1B-B09D-99D3FD67BCAC}"/>
              </a:ext>
            </a:extLst>
          </p:cNvPr>
          <p:cNvSpPr txBox="1"/>
          <p:nvPr/>
        </p:nvSpPr>
        <p:spPr>
          <a:xfrm>
            <a:off x="6646895" y="1437937"/>
            <a:ext cx="1981200" cy="646331"/>
          </a:xfrm>
          <a:prstGeom prst="rect">
            <a:avLst/>
          </a:prstGeom>
          <a:solidFill>
            <a:schemeClr val="bg1"/>
          </a:solidFill>
        </p:spPr>
        <p:txBody>
          <a:bodyPr wrap="square" rtlCol="0">
            <a:spAutoFit/>
          </a:bodyPr>
          <a:lstStyle/>
          <a:p>
            <a:r>
              <a:rPr lang="et-EE" sz="1800" dirty="0">
                <a:highlight>
                  <a:srgbClr val="FFFFFF"/>
                </a:highlight>
              </a:rPr>
              <a:t>Maakasutuse muutus</a:t>
            </a:r>
            <a:endParaRPr lang="en-GB" sz="1800" dirty="0">
              <a:highlight>
                <a:srgbClr val="FFFFFF"/>
              </a:highlight>
            </a:endParaRPr>
          </a:p>
        </p:txBody>
      </p:sp>
      <p:sp>
        <p:nvSpPr>
          <p:cNvPr id="12" name="TextBox 11">
            <a:extLst>
              <a:ext uri="{FF2B5EF4-FFF2-40B4-BE49-F238E27FC236}">
                <a16:creationId xmlns:a16="http://schemas.microsoft.com/office/drawing/2014/main" id="{2EDDBF02-91E8-4958-92A6-A0D389D93644}"/>
              </a:ext>
            </a:extLst>
          </p:cNvPr>
          <p:cNvSpPr txBox="1"/>
          <p:nvPr/>
        </p:nvSpPr>
        <p:spPr>
          <a:xfrm>
            <a:off x="1676400" y="6092894"/>
            <a:ext cx="6819900" cy="369332"/>
          </a:xfrm>
          <a:prstGeom prst="rect">
            <a:avLst/>
          </a:prstGeom>
          <a:solidFill>
            <a:schemeClr val="bg1"/>
          </a:solidFill>
        </p:spPr>
        <p:txBody>
          <a:bodyPr wrap="square" rtlCol="0">
            <a:spAutoFit/>
          </a:bodyPr>
          <a:lstStyle/>
          <a:p>
            <a:r>
              <a:rPr lang="et-EE" sz="1800" dirty="0"/>
              <a:t>Teised: emissioonid tsemenditööstusest ja gaaside põletamisest </a:t>
            </a:r>
            <a:endParaRPr lang="en-GB" sz="1800" dirty="0"/>
          </a:p>
        </p:txBody>
      </p:sp>
    </p:spTree>
    <p:extLst>
      <p:ext uri="{BB962C8B-B14F-4D97-AF65-F5344CB8AC3E}">
        <p14:creationId xmlns:p14="http://schemas.microsoft.com/office/powerpoint/2010/main" val="213272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a:ext>
            </a:extLst>
          </a:blip>
          <a:srcRect/>
          <a:stretch/>
        </p:blipFill>
        <p:spPr bwMode="auto">
          <a:xfrm>
            <a:off x="186381" y="1303180"/>
            <a:ext cx="8534400" cy="5093155"/>
          </a:xfrm>
          <a:prstGeom prst="rect">
            <a:avLst/>
          </a:prstGeom>
          <a:noFill/>
          <a:ln>
            <a:noFill/>
          </a:ln>
        </p:spPr>
      </p:pic>
      <p:sp>
        <p:nvSpPr>
          <p:cNvPr id="3" name="TextBox 2"/>
          <p:cNvSpPr txBox="1"/>
          <p:nvPr/>
        </p:nvSpPr>
        <p:spPr>
          <a:xfrm>
            <a:off x="5867400" y="6537031"/>
            <a:ext cx="3048000" cy="338554"/>
          </a:xfrm>
          <a:prstGeom prst="rect">
            <a:avLst/>
          </a:prstGeom>
          <a:noFill/>
        </p:spPr>
        <p:txBody>
          <a:bodyPr wrap="square" rtlCol="0">
            <a:spAutoFit/>
          </a:bodyPr>
          <a:lstStyle/>
          <a:p>
            <a:pPr algn="r"/>
            <a:r>
              <a:rPr lang="en-US" sz="1600" dirty="0">
                <a:latin typeface="Century Gothic" panose="020B0502020202020204" pitchFamily="34" charset="0"/>
                <a:ea typeface="Arial" charset="0"/>
                <a:cs typeface="Arial" charset="0"/>
              </a:rPr>
              <a:t>Source: IPCC AR5</a:t>
            </a:r>
          </a:p>
        </p:txBody>
      </p:sp>
      <p:sp>
        <p:nvSpPr>
          <p:cNvPr id="6" name="Title 5"/>
          <p:cNvSpPr>
            <a:spLocks noGrp="1"/>
          </p:cNvSpPr>
          <p:nvPr>
            <p:ph type="title"/>
          </p:nvPr>
        </p:nvSpPr>
        <p:spPr>
          <a:xfrm>
            <a:off x="457200" y="228295"/>
            <a:ext cx="8458200" cy="381306"/>
          </a:xfrm>
        </p:spPr>
        <p:txBody>
          <a:bodyPr>
            <a:noAutofit/>
          </a:bodyPr>
          <a:lstStyle/>
          <a:p>
            <a:r>
              <a:rPr lang="et-EE" dirty="0">
                <a:solidFill>
                  <a:srgbClr val="FFFFFF"/>
                </a:solidFill>
                <a:latin typeface="Century Gothic" charset="0"/>
                <a:ea typeface="Century Gothic" charset="0"/>
                <a:cs typeface="Century Gothic" charset="0"/>
              </a:rPr>
              <a:t>Kasvuhoonegaaside emissioonid gaaside järgi</a:t>
            </a:r>
            <a:r>
              <a:rPr lang="en-US" dirty="0">
                <a:solidFill>
                  <a:srgbClr val="FFFFFF"/>
                </a:solidFill>
                <a:latin typeface="Century Gothic" charset="0"/>
                <a:ea typeface="Century Gothic" charset="0"/>
                <a:cs typeface="Century Gothic" charset="0"/>
              </a:rPr>
              <a:t> 1970-2010</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119195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581090"/>
            <a:ext cx="685800" cy="400110"/>
          </a:xfrm>
          <a:prstGeom prst="rect">
            <a:avLst/>
          </a:prstGeom>
          <a:noFill/>
        </p:spPr>
        <p:txBody>
          <a:bodyPr wrap="square" rtlCol="0">
            <a:spAutoFit/>
          </a:bodyPr>
          <a:lstStyle/>
          <a:p>
            <a:r>
              <a:rPr lang="it-IT" sz="2000" u="sng" dirty="0">
                <a:solidFill>
                  <a:schemeClr val="accent2">
                    <a:lumMod val="40000"/>
                    <a:lumOff val="60000"/>
                  </a:schemeClr>
                </a:solidFill>
                <a:latin typeface="Century Gothic" charset="0"/>
                <a:ea typeface="Century Gothic" charset="0"/>
                <a:cs typeface="Century Gothic" charset="0"/>
              </a:rPr>
              <a:t>°F</a:t>
            </a:r>
            <a:endParaRPr lang="en-US" sz="2000" u="sng" dirty="0">
              <a:solidFill>
                <a:schemeClr val="accent2">
                  <a:lumMod val="40000"/>
                  <a:lumOff val="60000"/>
                </a:schemeClr>
              </a:solidFill>
              <a:latin typeface="Century Gothic" charset="0"/>
              <a:ea typeface="Century Gothic" charset="0"/>
              <a:cs typeface="Century Gothic" charset="0"/>
            </a:endParaRPr>
          </a:p>
        </p:txBody>
      </p:sp>
      <p:sp>
        <p:nvSpPr>
          <p:cNvPr id="5" name="TextBox 4"/>
          <p:cNvSpPr txBox="1"/>
          <p:nvPr/>
        </p:nvSpPr>
        <p:spPr>
          <a:xfrm>
            <a:off x="533400" y="1524000"/>
            <a:ext cx="685800" cy="461665"/>
          </a:xfrm>
          <a:prstGeom prst="rect">
            <a:avLst/>
          </a:prstGeom>
          <a:noFill/>
          <a:ln>
            <a:noFill/>
          </a:ln>
        </p:spPr>
        <p:txBody>
          <a:bodyPr wrap="square" rtlCol="0">
            <a:spAutoFit/>
          </a:bodyPr>
          <a:lstStyle/>
          <a:p>
            <a:r>
              <a:rPr lang="it-IT" b="1" u="sng" dirty="0">
                <a:solidFill>
                  <a:schemeClr val="accent2">
                    <a:lumMod val="40000"/>
                    <a:lumOff val="60000"/>
                  </a:schemeClr>
                </a:solidFill>
                <a:latin typeface="Century Gothic" charset="0"/>
                <a:ea typeface="Century Gothic" charset="0"/>
                <a:cs typeface="Century Gothic" charset="0"/>
              </a:rPr>
              <a:t>°C</a:t>
            </a:r>
            <a:endParaRPr lang="en-US" b="1" u="sng" dirty="0">
              <a:solidFill>
                <a:schemeClr val="accent2">
                  <a:lumMod val="40000"/>
                  <a:lumOff val="60000"/>
                </a:schemeClr>
              </a:solidFill>
              <a:latin typeface="Century Gothic" charset="0"/>
              <a:ea typeface="Century Gothic" charset="0"/>
              <a:cs typeface="Century Gothic" charset="0"/>
            </a:endParaRPr>
          </a:p>
        </p:txBody>
      </p:sp>
      <p:sp>
        <p:nvSpPr>
          <p:cNvPr id="6" name="TextBox 5"/>
          <p:cNvSpPr txBox="1"/>
          <p:nvPr/>
        </p:nvSpPr>
        <p:spPr>
          <a:xfrm>
            <a:off x="381000" y="3702176"/>
            <a:ext cx="914400" cy="461665"/>
          </a:xfrm>
          <a:prstGeom prst="rect">
            <a:avLst/>
          </a:prstGeom>
          <a:noFill/>
        </p:spPr>
        <p:txBody>
          <a:bodyPr wrap="square" rtlCol="0">
            <a:spAutoFit/>
          </a:bodyPr>
          <a:lstStyle/>
          <a:p>
            <a:r>
              <a:rPr lang="en-US" b="1">
                <a:solidFill>
                  <a:schemeClr val="accent2">
                    <a:lumMod val="40000"/>
                    <a:lumOff val="60000"/>
                  </a:schemeClr>
                </a:solidFill>
                <a:latin typeface="Century Gothic" charset="0"/>
                <a:ea typeface="Century Gothic" charset="0"/>
                <a:cs typeface="Century Gothic" charset="0"/>
              </a:rPr>
              <a:t>+</a:t>
            </a:r>
            <a:r>
              <a:rPr lang="en-US" b="1" dirty="0">
                <a:solidFill>
                  <a:schemeClr val="accent2">
                    <a:lumMod val="40000"/>
                    <a:lumOff val="60000"/>
                  </a:schemeClr>
                </a:solidFill>
                <a:latin typeface="Century Gothic" charset="0"/>
                <a:ea typeface="Century Gothic" charset="0"/>
                <a:cs typeface="Century Gothic" charset="0"/>
              </a:rPr>
              <a:t>0.9</a:t>
            </a:r>
          </a:p>
        </p:txBody>
      </p:sp>
      <p:sp>
        <p:nvSpPr>
          <p:cNvPr id="7" name="TextBox 6"/>
          <p:cNvSpPr txBox="1"/>
          <p:nvPr/>
        </p:nvSpPr>
        <p:spPr>
          <a:xfrm>
            <a:off x="381000" y="1945445"/>
            <a:ext cx="914400" cy="461665"/>
          </a:xfrm>
          <a:prstGeom prst="rect">
            <a:avLst/>
          </a:prstGeom>
          <a:noFill/>
        </p:spPr>
        <p:txBody>
          <a:bodyPr wrap="square" rtlCol="0">
            <a:spAutoFit/>
          </a:bodyPr>
          <a:lstStyle/>
          <a:p>
            <a:r>
              <a:rPr lang="en-US" b="1" dirty="0">
                <a:solidFill>
                  <a:schemeClr val="accent2">
                    <a:lumMod val="40000"/>
                    <a:lumOff val="60000"/>
                  </a:schemeClr>
                </a:solidFill>
                <a:latin typeface="Century Gothic" charset="0"/>
                <a:ea typeface="Century Gothic" charset="0"/>
                <a:cs typeface="Century Gothic" charset="0"/>
              </a:rPr>
              <a:t>+1.2</a:t>
            </a:r>
          </a:p>
        </p:txBody>
      </p:sp>
      <p:sp>
        <p:nvSpPr>
          <p:cNvPr id="8" name="TextBox 7"/>
          <p:cNvSpPr txBox="1"/>
          <p:nvPr/>
        </p:nvSpPr>
        <p:spPr>
          <a:xfrm>
            <a:off x="381000" y="2813341"/>
            <a:ext cx="914400" cy="461665"/>
          </a:xfrm>
          <a:prstGeom prst="rect">
            <a:avLst/>
          </a:prstGeom>
          <a:noFill/>
        </p:spPr>
        <p:txBody>
          <a:bodyPr wrap="square" rtlCol="0">
            <a:spAutoFit/>
          </a:bodyPr>
          <a:lstStyle/>
          <a:p>
            <a:r>
              <a:rPr lang="en-US" b="1">
                <a:solidFill>
                  <a:schemeClr val="accent2">
                    <a:lumMod val="40000"/>
                    <a:lumOff val="60000"/>
                  </a:schemeClr>
                </a:solidFill>
                <a:latin typeface="Century Gothic" charset="0"/>
                <a:ea typeface="Century Gothic" charset="0"/>
                <a:cs typeface="Century Gothic" charset="0"/>
              </a:rPr>
              <a:t>+1.1</a:t>
            </a:r>
            <a:endParaRPr lang="en-US" b="1" dirty="0">
              <a:solidFill>
                <a:schemeClr val="accent2">
                  <a:lumMod val="40000"/>
                  <a:lumOff val="60000"/>
                </a:schemeClr>
              </a:solidFill>
              <a:latin typeface="Century Gothic" charset="0"/>
              <a:ea typeface="Century Gothic" charset="0"/>
              <a:cs typeface="Century Gothic" charset="0"/>
            </a:endParaRPr>
          </a:p>
        </p:txBody>
      </p:sp>
      <p:cxnSp>
        <p:nvCxnSpPr>
          <p:cNvPr id="10" name="Straight Connector 9"/>
          <p:cNvCxnSpPr/>
          <p:nvPr/>
        </p:nvCxnSpPr>
        <p:spPr>
          <a:xfrm flipV="1">
            <a:off x="1219200" y="1907232"/>
            <a:ext cx="0" cy="2319523"/>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76800" y="1234414"/>
            <a:ext cx="457200" cy="304800"/>
          </a:xfrm>
          <a:prstGeom prst="rect">
            <a:avLst/>
          </a:prstGeom>
          <a:solidFill>
            <a:srgbClr val="1B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9B00050F-4C47-4250-8536-E73F5C63B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6" y="494270"/>
            <a:ext cx="9118784" cy="512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2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38" y="901887"/>
            <a:ext cx="9144000" cy="5199681"/>
          </a:xfrm>
          <a:prstGeom prst="rect">
            <a:avLst/>
          </a:prstGeom>
        </p:spPr>
      </p:pic>
      <p:sp>
        <p:nvSpPr>
          <p:cNvPr id="6" name="TextBox 5"/>
          <p:cNvSpPr txBox="1"/>
          <p:nvPr/>
        </p:nvSpPr>
        <p:spPr>
          <a:xfrm>
            <a:off x="2514600" y="6248400"/>
            <a:ext cx="4953000" cy="461665"/>
          </a:xfrm>
          <a:prstGeom prst="rect">
            <a:avLst/>
          </a:prstGeom>
          <a:noFill/>
        </p:spPr>
        <p:txBody>
          <a:bodyPr wrap="square" rtlCol="0">
            <a:spAutoFit/>
          </a:bodyPr>
          <a:lstStyle/>
          <a:p>
            <a:r>
              <a:rPr lang="en-US" dirty="0">
                <a:latin typeface="Century Gothic" charset="0"/>
                <a:ea typeface="Century Gothic" charset="0"/>
                <a:cs typeface="Century Gothic" charset="0"/>
              </a:rPr>
              <a:t>95% </a:t>
            </a:r>
            <a:r>
              <a:rPr lang="et-EE" dirty="0">
                <a:latin typeface="Century Gothic" charset="0"/>
                <a:ea typeface="Century Gothic" charset="0"/>
                <a:cs typeface="Century Gothic" charset="0"/>
              </a:rPr>
              <a:t>veepinna vähenemist</a:t>
            </a:r>
            <a:endParaRPr lang="en-US" dirty="0">
              <a:latin typeface="Century Gothic" charset="0"/>
              <a:ea typeface="Century Gothic" charset="0"/>
              <a:cs typeface="Century Gothic" charset="0"/>
            </a:endParaRPr>
          </a:p>
        </p:txBody>
      </p:sp>
      <p:sp>
        <p:nvSpPr>
          <p:cNvPr id="3" name="Title 2"/>
          <p:cNvSpPr>
            <a:spLocks noGrp="1"/>
          </p:cNvSpPr>
          <p:nvPr>
            <p:ph type="title"/>
          </p:nvPr>
        </p:nvSpPr>
        <p:spPr/>
        <p:txBody>
          <a:bodyPr/>
          <a:lstStyle/>
          <a:p>
            <a:r>
              <a:rPr lang="et-EE" dirty="0" err="1"/>
              <a:t>Tša</a:t>
            </a:r>
            <a:r>
              <a:rPr lang="en-US" dirty="0"/>
              <a:t>ad</a:t>
            </a:r>
            <a:r>
              <a:rPr lang="et-EE" dirty="0"/>
              <a:t>i järv</a:t>
            </a:r>
            <a:endParaRPr lang="en-US" dirty="0"/>
          </a:p>
        </p:txBody>
      </p:sp>
      <p:sp>
        <p:nvSpPr>
          <p:cNvPr id="4" name="TextBox 3">
            <a:extLst>
              <a:ext uri="{FF2B5EF4-FFF2-40B4-BE49-F238E27FC236}">
                <a16:creationId xmlns:a16="http://schemas.microsoft.com/office/drawing/2014/main" id="{2C2E4DDF-7942-430D-8186-64E52ADC4ECD}"/>
              </a:ext>
            </a:extLst>
          </p:cNvPr>
          <p:cNvSpPr txBox="1"/>
          <p:nvPr/>
        </p:nvSpPr>
        <p:spPr>
          <a:xfrm>
            <a:off x="7239000" y="3657600"/>
            <a:ext cx="2743200" cy="923330"/>
          </a:xfrm>
          <a:prstGeom prst="rect">
            <a:avLst/>
          </a:prstGeom>
          <a:solidFill>
            <a:schemeClr val="bg1"/>
          </a:solidFill>
        </p:spPr>
        <p:txBody>
          <a:bodyPr wrap="square" rtlCol="0">
            <a:spAutoFit/>
          </a:bodyPr>
          <a:lstStyle/>
          <a:p>
            <a:r>
              <a:rPr lang="et-EE" sz="1800" dirty="0"/>
              <a:t>Vesi</a:t>
            </a:r>
          </a:p>
          <a:p>
            <a:r>
              <a:rPr lang="et-EE" sz="1800" dirty="0"/>
              <a:t>Endine kaldajoon</a:t>
            </a:r>
          </a:p>
          <a:p>
            <a:r>
              <a:rPr lang="et-EE" sz="1800" dirty="0"/>
              <a:t>Taimestik</a:t>
            </a:r>
            <a:endParaRPr lang="en-GB" sz="1800" dirty="0"/>
          </a:p>
        </p:txBody>
      </p:sp>
    </p:spTree>
    <p:extLst>
      <p:ext uri="{BB962C8B-B14F-4D97-AF65-F5344CB8AC3E}">
        <p14:creationId xmlns:p14="http://schemas.microsoft.com/office/powerpoint/2010/main" val="17061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0" y="457200"/>
            <a:ext cx="7772400" cy="5943600"/>
          </a:xfrm>
        </p:spPr>
        <p:txBody>
          <a:bodyPr>
            <a:normAutofit fontScale="92500" lnSpcReduction="20000"/>
          </a:bodyPr>
          <a:lstStyle/>
          <a:p>
            <a:pPr marL="0" indent="0">
              <a:lnSpc>
                <a:spcPct val="120000"/>
              </a:lnSpc>
              <a:buNone/>
            </a:pPr>
            <a:r>
              <a:rPr lang="en-US" sz="2600" dirty="0">
                <a:latin typeface="Century Gothic" charset="0"/>
                <a:ea typeface="Century Gothic" charset="0"/>
                <a:cs typeface="Century Gothic" charset="0"/>
              </a:rPr>
              <a:t>“</a:t>
            </a:r>
            <a:r>
              <a:rPr lang="et-EE" sz="2600" dirty="0">
                <a:latin typeface="Century Gothic" charset="0"/>
                <a:ea typeface="Century Gothic" charset="0"/>
                <a:cs typeface="Century Gothic" charset="0"/>
              </a:rPr>
              <a:t>Kliimamuutustel võib olla </a:t>
            </a:r>
            <a:r>
              <a:rPr lang="et-EE" sz="2600" b="1" dirty="0">
                <a:latin typeface="Century Gothic" charset="0"/>
                <a:ea typeface="Century Gothic" charset="0"/>
                <a:cs typeface="Century Gothic" charset="0"/>
              </a:rPr>
              <a:t>märkimisväärne geopoliitiline mõju </a:t>
            </a:r>
            <a:r>
              <a:rPr lang="et-EE" sz="2600" dirty="0">
                <a:latin typeface="Century Gothic" charset="0"/>
                <a:ea typeface="Century Gothic" charset="0"/>
                <a:cs typeface="Century Gothic" charset="0"/>
              </a:rPr>
              <a:t>üle maailma, mis kasvatab vaesust, keskkonna allakäiku ja õrnade valitsuste nõrgenemist. </a:t>
            </a:r>
            <a:r>
              <a:rPr lang="et-EE" sz="2600" b="1" dirty="0">
                <a:latin typeface="Century Gothic" charset="0"/>
                <a:ea typeface="Century Gothic" charset="0"/>
                <a:cs typeface="Century Gothic" charset="0"/>
              </a:rPr>
              <a:t>Kliimamuutused panustavad toidu ja vee nappusesse, laiendavad haiguste levikut ja võivad kannustada või halvendada massilist migratsiooni.</a:t>
            </a:r>
            <a:r>
              <a:rPr lang="en-US" sz="2600" dirty="0">
                <a:latin typeface="Century Gothic" charset="0"/>
                <a:ea typeface="Century Gothic" charset="0"/>
                <a:cs typeface="Century Gothic" charset="0"/>
              </a:rPr>
              <a:t>”</a:t>
            </a:r>
          </a:p>
          <a:p>
            <a:pPr marL="0" indent="0">
              <a:lnSpc>
                <a:spcPct val="120000"/>
              </a:lnSpc>
              <a:buNone/>
            </a:pPr>
            <a:endParaRPr lang="en-US" sz="2600" dirty="0">
              <a:latin typeface="Century Gothic" charset="0"/>
              <a:ea typeface="Century Gothic" charset="0"/>
              <a:cs typeface="Century Gothic" charset="0"/>
            </a:endParaRPr>
          </a:p>
          <a:p>
            <a:pPr marL="0" indent="0">
              <a:lnSpc>
                <a:spcPct val="120000"/>
              </a:lnSpc>
              <a:buNone/>
            </a:pPr>
            <a:r>
              <a:rPr lang="en-US" sz="2600" dirty="0">
                <a:latin typeface="Century Gothic" charset="0"/>
                <a:ea typeface="Century Gothic" charset="0"/>
                <a:cs typeface="Century Gothic" charset="0"/>
              </a:rPr>
              <a:t>“</a:t>
            </a:r>
            <a:r>
              <a:rPr lang="et-EE" sz="2600" dirty="0">
                <a:latin typeface="Century Gothic" charset="0"/>
                <a:ea typeface="Century Gothic" charset="0"/>
                <a:cs typeface="Century Gothic" charset="0"/>
              </a:rPr>
              <a:t>Kuigi kliimamuutused üksinda ei põhjusta konflikti, siis </a:t>
            </a:r>
            <a:r>
              <a:rPr lang="et-EE" sz="2600" b="1" dirty="0">
                <a:latin typeface="Century Gothic" charset="0"/>
                <a:ea typeface="Century Gothic" charset="0"/>
                <a:cs typeface="Century Gothic" charset="0"/>
              </a:rPr>
              <a:t>see võib käituda ebastabiilsuse või konflikti  kiirendina</a:t>
            </a:r>
            <a:r>
              <a:rPr lang="et-EE" sz="2600" dirty="0">
                <a:latin typeface="Century Gothic" charset="0"/>
                <a:ea typeface="Century Gothic" charset="0"/>
                <a:cs typeface="Century Gothic" charset="0"/>
              </a:rPr>
              <a:t>, pannes tegutsemise koormat kandma eraisikute loodud institutsioonidele ja sõjavägedele üle maailma.“</a:t>
            </a:r>
            <a:endParaRPr lang="en-US" sz="2600" dirty="0">
              <a:latin typeface="Century Gothic" charset="0"/>
              <a:ea typeface="Century Gothic" charset="0"/>
              <a:cs typeface="Century Gothic" charset="0"/>
            </a:endParaRPr>
          </a:p>
          <a:p>
            <a:pPr marL="0" indent="0">
              <a:lnSpc>
                <a:spcPct val="120000"/>
              </a:lnSpc>
              <a:buNone/>
            </a:pPr>
            <a:endParaRPr lang="en-US" dirty="0"/>
          </a:p>
          <a:p>
            <a:pPr marL="914400" lvl="2" indent="0">
              <a:lnSpc>
                <a:spcPct val="120000"/>
              </a:lnSpc>
              <a:buNone/>
            </a:pPr>
            <a:r>
              <a:rPr lang="en-US" sz="1400" dirty="0">
                <a:solidFill>
                  <a:schemeClr val="bg1"/>
                </a:solidFill>
                <a:cs typeface="Arial" charset="0"/>
              </a:rPr>
              <a:t>  — Quadrennial Defense Review, U.S. Department of Defense, February, 2010</a:t>
            </a:r>
          </a:p>
          <a:p>
            <a:pPr>
              <a:lnSpc>
                <a:spcPct val="120000"/>
              </a:lnSpc>
            </a:pPr>
            <a:endParaRPr lang="en-US" dirty="0"/>
          </a:p>
        </p:txBody>
      </p:sp>
    </p:spTree>
    <p:extLst>
      <p:ext uri="{BB962C8B-B14F-4D97-AF65-F5344CB8AC3E}">
        <p14:creationId xmlns:p14="http://schemas.microsoft.com/office/powerpoint/2010/main" val="81826787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t-EE" dirty="0"/>
              <a:t>Tavalise elu jätkamine ehk „</a:t>
            </a:r>
            <a:r>
              <a:rPr lang="en-US" dirty="0"/>
              <a:t>Business as Usual</a:t>
            </a:r>
            <a:r>
              <a:rPr lang="et-EE" dirty="0"/>
              <a:t>“</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66800"/>
            <a:ext cx="8078577" cy="5582602"/>
          </a:xfrm>
          <a:prstGeom prst="rect">
            <a:avLst/>
          </a:prstGeom>
        </p:spPr>
      </p:pic>
      <p:sp>
        <p:nvSpPr>
          <p:cNvPr id="47" name="TextBox 9"/>
          <p:cNvSpPr txBox="1">
            <a:spLocks noChangeArrowheads="1"/>
          </p:cNvSpPr>
          <p:nvPr/>
        </p:nvSpPr>
        <p:spPr bwMode="auto">
          <a:xfrm>
            <a:off x="1492907" y="1789681"/>
            <a:ext cx="1096775" cy="83099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2800" b="1" dirty="0">
                <a:solidFill>
                  <a:srgbClr val="C00000"/>
                </a:solidFill>
                <a:latin typeface="Century Gothic"/>
              </a:rPr>
              <a:t>4.2</a:t>
            </a:r>
            <a:r>
              <a:rPr lang="it-IT" sz="2800" b="1" dirty="0">
                <a:solidFill>
                  <a:srgbClr val="C00000"/>
                </a:solidFill>
                <a:latin typeface="Century Gothic"/>
              </a:rPr>
              <a:t>º</a:t>
            </a:r>
            <a:r>
              <a:rPr lang="en-US" sz="2800" b="1" dirty="0">
                <a:solidFill>
                  <a:srgbClr val="C00000"/>
                </a:solidFill>
                <a:latin typeface="Century Gothic"/>
              </a:rPr>
              <a:t>C</a:t>
            </a:r>
          </a:p>
          <a:p>
            <a:pPr defTabSz="685800" eaLnBrk="1" hangingPunct="1"/>
            <a:r>
              <a:rPr lang="en-US" sz="2000" dirty="0">
                <a:solidFill>
                  <a:srgbClr val="C00000"/>
                </a:solidFill>
                <a:latin typeface="Century Gothic"/>
              </a:rPr>
              <a:t>in 2100</a:t>
            </a:r>
          </a:p>
        </p:txBody>
      </p:sp>
    </p:spTree>
    <p:extLst>
      <p:ext uri="{BB962C8B-B14F-4D97-AF65-F5344CB8AC3E}">
        <p14:creationId xmlns:p14="http://schemas.microsoft.com/office/powerpoint/2010/main" val="35209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1"/>
          <p:cNvSpPr>
            <a:spLocks noGrp="1"/>
          </p:cNvSpPr>
          <p:nvPr>
            <p:ph type="title"/>
          </p:nvPr>
        </p:nvSpPr>
        <p:spPr/>
        <p:txBody>
          <a:bodyPr/>
          <a:lstStyle/>
          <a:p>
            <a:r>
              <a:rPr lang="en-US" altLang="en-US" sz="3600" b="1" dirty="0">
                <a:solidFill>
                  <a:schemeClr val="bg1"/>
                </a:solidFill>
              </a:rPr>
              <a:t>+4 ºC </a:t>
            </a:r>
            <a:r>
              <a:rPr lang="et-EE" altLang="en-US" sz="3600" b="1" dirty="0">
                <a:solidFill>
                  <a:schemeClr val="bg1"/>
                </a:solidFill>
              </a:rPr>
              <a:t>soojenemine</a:t>
            </a:r>
            <a:endParaRPr lang="en-US" altLang="en-US" sz="3600" dirty="0">
              <a:solidFill>
                <a:schemeClr val="bg1"/>
              </a:solidFill>
            </a:endParaRPr>
          </a:p>
        </p:txBody>
      </p:sp>
      <p:sp>
        <p:nvSpPr>
          <p:cNvPr id="5" name="Rectangle 4"/>
          <p:cNvSpPr/>
          <p:nvPr/>
        </p:nvSpPr>
        <p:spPr>
          <a:xfrm>
            <a:off x="381000" y="1143000"/>
            <a:ext cx="8458200" cy="4185761"/>
          </a:xfrm>
          <a:prstGeom prst="rect">
            <a:avLst/>
          </a:prstGeom>
        </p:spPr>
        <p:txBody>
          <a:bodyPr wrap="square">
            <a:spAutoFit/>
          </a:bodyPr>
          <a:lstStyle/>
          <a:p>
            <a:pPr marL="457200" indent="-457200">
              <a:spcAft>
                <a:spcPts val="600"/>
              </a:spcAft>
              <a:buFont typeface="Arial" panose="020B0604020202020204" pitchFamily="34" charset="0"/>
              <a:buChar char="•"/>
              <a:defRPr/>
            </a:pPr>
            <a:r>
              <a:rPr lang="et-EE" b="1" dirty="0">
                <a:solidFill>
                  <a:schemeClr val="accent2"/>
                </a:solidFill>
                <a:latin typeface="Century Gothic"/>
                <a:ea typeface="+mn-ea"/>
              </a:rPr>
              <a:t>Üle meetrine meretaseme tõus </a:t>
            </a:r>
            <a:r>
              <a:rPr lang="et-EE" dirty="0">
                <a:solidFill>
                  <a:srgbClr val="0C4E8B"/>
                </a:solidFill>
                <a:latin typeface="Century Gothic"/>
                <a:ea typeface="+mn-ea"/>
              </a:rPr>
              <a:t>võimalik järgmise 50-150 aasta jooksul. </a:t>
            </a:r>
          </a:p>
          <a:p>
            <a:pPr marL="457200" indent="-457200">
              <a:spcAft>
                <a:spcPts val="600"/>
              </a:spcAft>
              <a:buFont typeface="Arial" panose="020B0604020202020204" pitchFamily="34" charset="0"/>
              <a:buChar char="•"/>
              <a:defRPr/>
            </a:pPr>
            <a:r>
              <a:rPr lang="et-EE" dirty="0">
                <a:solidFill>
                  <a:srgbClr val="0C4E8B"/>
                </a:solidFill>
                <a:latin typeface="Century Gothic"/>
                <a:ea typeface="+mn-ea"/>
              </a:rPr>
              <a:t>Ülemaailmne </a:t>
            </a:r>
            <a:r>
              <a:rPr lang="et-EE" b="1" dirty="0">
                <a:solidFill>
                  <a:schemeClr val="accent2"/>
                </a:solidFill>
                <a:latin typeface="Century Gothic"/>
                <a:ea typeface="+mn-ea"/>
              </a:rPr>
              <a:t>põudade sageduse tõus </a:t>
            </a:r>
            <a:r>
              <a:rPr lang="en-US" dirty="0">
                <a:solidFill>
                  <a:srgbClr val="114C8A"/>
                </a:solidFill>
                <a:latin typeface="Century Gothic"/>
                <a:ea typeface="+mn-ea"/>
              </a:rPr>
              <a:t>(~60% </a:t>
            </a:r>
            <a:r>
              <a:rPr lang="et-EE" dirty="0">
                <a:solidFill>
                  <a:srgbClr val="114C8A"/>
                </a:solidFill>
                <a:latin typeface="Century Gothic"/>
                <a:ea typeface="+mn-ea"/>
              </a:rPr>
              <a:t>tõus</a:t>
            </a:r>
            <a:r>
              <a:rPr lang="en-US" dirty="0">
                <a:solidFill>
                  <a:srgbClr val="114C8A"/>
                </a:solidFill>
                <a:latin typeface="Century Gothic"/>
                <a:ea typeface="+mn-ea"/>
              </a:rPr>
              <a:t>) </a:t>
            </a:r>
          </a:p>
          <a:p>
            <a:pPr marL="914400" lvl="1" indent="-457200">
              <a:spcAft>
                <a:spcPts val="600"/>
              </a:spcAft>
              <a:buFont typeface="Arial" panose="020B0604020202020204" pitchFamily="34" charset="0"/>
              <a:buChar char="•"/>
              <a:defRPr/>
            </a:pPr>
            <a:r>
              <a:rPr lang="et-EE" sz="2000" dirty="0">
                <a:latin typeface="Century Gothic"/>
                <a:ea typeface="+mn-ea"/>
              </a:rPr>
              <a:t>Vahemere-riikide </a:t>
            </a:r>
            <a:r>
              <a:rPr lang="et-EE" sz="2000" dirty="0" err="1">
                <a:latin typeface="Century Gothic"/>
                <a:ea typeface="+mn-ea"/>
              </a:rPr>
              <a:t>kõrbestumine</a:t>
            </a:r>
            <a:r>
              <a:rPr lang="en-US" sz="2000" dirty="0">
                <a:latin typeface="Century Gothic"/>
                <a:ea typeface="+mn-ea"/>
              </a:rPr>
              <a:t> </a:t>
            </a:r>
          </a:p>
          <a:p>
            <a:pPr marL="457200" indent="-457200">
              <a:spcAft>
                <a:spcPts val="600"/>
              </a:spcAft>
              <a:buFont typeface="Arial" panose="020B0604020202020204" pitchFamily="34" charset="0"/>
              <a:buChar char="•"/>
              <a:defRPr/>
            </a:pPr>
            <a:r>
              <a:rPr lang="et-EE" dirty="0">
                <a:solidFill>
                  <a:srgbClr val="0C4E8B"/>
                </a:solidFill>
                <a:latin typeface="Century Gothic"/>
                <a:ea typeface="+mn-ea"/>
              </a:rPr>
              <a:t>Intensiivsed ja </a:t>
            </a:r>
            <a:r>
              <a:rPr lang="et-EE" b="1" dirty="0">
                <a:solidFill>
                  <a:schemeClr val="accent2"/>
                </a:solidFill>
                <a:latin typeface="Century Gothic"/>
                <a:ea typeface="+mn-ea"/>
              </a:rPr>
              <a:t>tihedamad kuumalained ja uputused</a:t>
            </a:r>
            <a:endParaRPr lang="en-US" dirty="0">
              <a:solidFill>
                <a:srgbClr val="0C4E8B"/>
              </a:solidFill>
              <a:latin typeface="Century Gothic"/>
              <a:ea typeface="+mn-ea"/>
            </a:endParaRPr>
          </a:p>
          <a:p>
            <a:pPr marL="457200" indent="-457200">
              <a:spcAft>
                <a:spcPts val="600"/>
              </a:spcAft>
              <a:buFont typeface="Arial" panose="020B0604020202020204" pitchFamily="34" charset="0"/>
              <a:buChar char="•"/>
              <a:defRPr/>
            </a:pPr>
            <a:r>
              <a:rPr lang="et-EE" dirty="0">
                <a:solidFill>
                  <a:srgbClr val="0C4E8B"/>
                </a:solidFill>
                <a:latin typeface="Century Gothic"/>
                <a:ea typeface="+mn-ea"/>
              </a:rPr>
              <a:t>Seotud soojenemine (sajandist kuni aastatuhandeni): </a:t>
            </a:r>
            <a:r>
              <a:rPr lang="en-US" b="1" dirty="0">
                <a:solidFill>
                  <a:schemeClr val="accent2"/>
                </a:solidFill>
                <a:latin typeface="Century Gothic"/>
                <a:ea typeface="+mn-ea"/>
              </a:rPr>
              <a:t>+ &gt;6 ˚C </a:t>
            </a:r>
          </a:p>
          <a:p>
            <a:pPr marL="457200" indent="-457200">
              <a:spcAft>
                <a:spcPts val="600"/>
              </a:spcAft>
              <a:buFont typeface="Arial" panose="020B0604020202020204" pitchFamily="34" charset="0"/>
              <a:buChar char="•"/>
              <a:defRPr/>
            </a:pPr>
            <a:r>
              <a:rPr lang="et-EE" dirty="0">
                <a:solidFill>
                  <a:srgbClr val="0C4E8B"/>
                </a:solidFill>
                <a:latin typeface="Century Gothic"/>
                <a:ea typeface="+mn-ea"/>
              </a:rPr>
              <a:t>Pikaaegne meretaseme tõus (aastatuhandes): </a:t>
            </a:r>
            <a:r>
              <a:rPr lang="en-US" b="1" dirty="0">
                <a:solidFill>
                  <a:schemeClr val="accent2"/>
                </a:solidFill>
                <a:latin typeface="Century Gothic"/>
                <a:ea typeface="+mn-ea"/>
              </a:rPr>
              <a:t>~13-15 m</a:t>
            </a:r>
          </a:p>
          <a:p>
            <a:pPr marL="457200" indent="-457200">
              <a:spcAft>
                <a:spcPts val="600"/>
              </a:spcAft>
              <a:buFont typeface="Arial" panose="020B0604020202020204" pitchFamily="34" charset="0"/>
              <a:buChar char="•"/>
              <a:defRPr/>
            </a:pPr>
            <a:r>
              <a:rPr lang="et-EE" dirty="0">
                <a:solidFill>
                  <a:srgbClr val="114C8A"/>
                </a:solidFill>
                <a:latin typeface="Century Gothic"/>
                <a:ea typeface="+mn-ea"/>
              </a:rPr>
              <a:t>Pöördumatud muutused</a:t>
            </a:r>
            <a:endParaRPr lang="en-US" b="1" dirty="0">
              <a:solidFill>
                <a:schemeClr val="accent2"/>
              </a:solidFill>
              <a:latin typeface="Century Gothic"/>
              <a:ea typeface="+mn-ea"/>
            </a:endParaRPr>
          </a:p>
        </p:txBody>
      </p:sp>
    </p:spTree>
    <p:extLst>
      <p:ext uri="{BB962C8B-B14F-4D97-AF65-F5344CB8AC3E}">
        <p14:creationId xmlns:p14="http://schemas.microsoft.com/office/powerpoint/2010/main" val="83002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5-11-24 à 11.24.31.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38" y="886414"/>
            <a:ext cx="9152238" cy="5971586"/>
          </a:xfrm>
          <a:prstGeom prst="rect">
            <a:avLst/>
          </a:prstGeom>
        </p:spPr>
      </p:pic>
      <p:sp>
        <p:nvSpPr>
          <p:cNvPr id="4" name="Rectangle 3"/>
          <p:cNvSpPr/>
          <p:nvPr/>
        </p:nvSpPr>
        <p:spPr>
          <a:xfrm>
            <a:off x="-8238" y="0"/>
            <a:ext cx="9152238"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5400" y="6519446"/>
            <a:ext cx="4038600" cy="338554"/>
          </a:xfrm>
          <a:prstGeom prst="rect">
            <a:avLst/>
          </a:prstGeom>
          <a:noFill/>
        </p:spPr>
        <p:txBody>
          <a:bodyPr wrap="square" rtlCol="0">
            <a:spAutoFit/>
          </a:bodyPr>
          <a:lstStyle/>
          <a:p>
            <a:pPr algn="r"/>
            <a:r>
              <a:rPr lang="et-EE" sz="1600" dirty="0">
                <a:solidFill>
                  <a:schemeClr val="bg1"/>
                </a:solidFill>
                <a:latin typeface="Century Gothic" panose="020B0502020202020204" pitchFamily="34" charset="0"/>
                <a:ea typeface="Arial" charset="0"/>
                <a:cs typeface="Arial" charset="0"/>
              </a:rPr>
              <a:t>Allikas</a:t>
            </a:r>
            <a:r>
              <a:rPr lang="en-US" sz="1600" dirty="0">
                <a:solidFill>
                  <a:schemeClr val="bg1"/>
                </a:solidFill>
                <a:latin typeface="Century Gothic" panose="020B0502020202020204" pitchFamily="34" charset="0"/>
                <a:ea typeface="Arial" charset="0"/>
                <a:cs typeface="Arial" charset="0"/>
              </a:rPr>
              <a:t>: Climate Central</a:t>
            </a:r>
          </a:p>
        </p:txBody>
      </p:sp>
      <p:sp>
        <p:nvSpPr>
          <p:cNvPr id="2" name="Title 1"/>
          <p:cNvSpPr>
            <a:spLocks noGrp="1"/>
          </p:cNvSpPr>
          <p:nvPr>
            <p:ph type="title"/>
          </p:nvPr>
        </p:nvSpPr>
        <p:spPr/>
        <p:txBody>
          <a:bodyPr/>
          <a:lstStyle/>
          <a:p>
            <a:r>
              <a:rPr lang="en-US" dirty="0"/>
              <a:t>London</a:t>
            </a:r>
          </a:p>
        </p:txBody>
      </p:sp>
      <p:sp>
        <p:nvSpPr>
          <p:cNvPr id="7" name="Pentagon 5"/>
          <p:cNvSpPr/>
          <p:nvPr/>
        </p:nvSpPr>
        <p:spPr>
          <a:xfrm>
            <a:off x="-36230" y="5971586"/>
            <a:ext cx="4053840" cy="381000"/>
          </a:xfrm>
          <a:prstGeom prst="homePlat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t-EE" dirty="0">
                <a:latin typeface="Century Gothic" charset="0"/>
                <a:ea typeface="Century Gothic" charset="0"/>
                <a:cs typeface="Century Gothic" charset="0"/>
              </a:rPr>
              <a:t>Pärast</a:t>
            </a:r>
            <a:r>
              <a:rPr lang="en-US" dirty="0">
                <a:latin typeface="Century Gothic" charset="0"/>
                <a:ea typeface="Century Gothic" charset="0"/>
                <a:cs typeface="Century Gothic" charset="0"/>
              </a:rPr>
              <a:t> 4</a:t>
            </a:r>
            <a:r>
              <a:rPr lang="it-IT" dirty="0">
                <a:latin typeface="Century Gothic" charset="0"/>
                <a:ea typeface="Century Gothic" charset="0"/>
                <a:cs typeface="Century Gothic" charset="0"/>
              </a:rPr>
              <a:t>°C</a:t>
            </a:r>
            <a:r>
              <a:rPr lang="et-EE" dirty="0">
                <a:latin typeface="Century Gothic" charset="0"/>
                <a:ea typeface="Century Gothic" charset="0"/>
                <a:cs typeface="Century Gothic" charset="0"/>
              </a:rPr>
              <a:t> soojenemist</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184482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62400" y="1600200"/>
            <a:ext cx="4610100" cy="533400"/>
          </a:xfrm>
        </p:spPr>
        <p:txBody>
          <a:bodyPr anchor="ctr">
            <a:normAutofit fontScale="90000"/>
          </a:bodyPr>
          <a:lstStyle/>
          <a:p>
            <a:pPr algn="ctr"/>
            <a:r>
              <a:rPr lang="et-EE" dirty="0"/>
              <a:t>„Läbirääkimiste pidamine globaalse kliimanõusoleku saavutamiseks“</a:t>
            </a:r>
            <a:br>
              <a:rPr lang="en-US" dirty="0"/>
            </a:b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707" y="5668066"/>
            <a:ext cx="2315119" cy="926048"/>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1781365167"/>
              </p:ext>
            </p:extLst>
          </p:nvPr>
        </p:nvGraphicFramePr>
        <p:xfrm>
          <a:off x="4571999" y="5554913"/>
          <a:ext cx="964308" cy="1150687"/>
        </p:xfrm>
        <a:graphic>
          <a:graphicData uri="http://schemas.openxmlformats.org/presentationml/2006/ole">
            <mc:AlternateContent xmlns:mc="http://schemas.openxmlformats.org/markup-compatibility/2006">
              <mc:Choice xmlns:v="urn:schemas-microsoft-com:vml" Requires="v">
                <p:oleObj spid="_x0000_s1378" name="Image" r:id="rId5" imgW="1510920" imgH="1802880" progId="Photoshop.Image.16">
                  <p:embed/>
                </p:oleObj>
              </mc:Choice>
              <mc:Fallback>
                <p:oleObj name="Image" r:id="rId5" imgW="1510920" imgH="1802880" progId="Photoshop.Image.16">
                  <p:embed/>
                  <p:pic>
                    <p:nvPicPr>
                      <p:cNvPr id="0" name=""/>
                      <p:cNvPicPr/>
                      <p:nvPr/>
                    </p:nvPicPr>
                    <p:blipFill>
                      <a:blip r:embed="rId6"/>
                      <a:stretch>
                        <a:fillRect/>
                      </a:stretch>
                    </p:blipFill>
                    <p:spPr>
                      <a:xfrm>
                        <a:off x="4571999" y="5554913"/>
                        <a:ext cx="964308" cy="1150687"/>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77709941"/>
              </p:ext>
            </p:extLst>
          </p:nvPr>
        </p:nvGraphicFramePr>
        <p:xfrm>
          <a:off x="6858000" y="5677781"/>
          <a:ext cx="1695450" cy="882650"/>
        </p:xfrm>
        <a:graphic>
          <a:graphicData uri="http://schemas.openxmlformats.org/presentationml/2006/ole">
            <mc:AlternateContent xmlns:mc="http://schemas.openxmlformats.org/markup-compatibility/2006">
              <mc:Choice xmlns:v="urn:schemas-microsoft-com:vml" Requires="v">
                <p:oleObj spid="_x0000_s1379" name="Image" r:id="rId7" imgW="3390120" imgH="1764720" progId="Photoshop.Image.16">
                  <p:embed/>
                </p:oleObj>
              </mc:Choice>
              <mc:Fallback>
                <p:oleObj name="Image" r:id="rId7" imgW="3390120" imgH="1764720" progId="Photoshop.Image.16">
                  <p:embed/>
                  <p:pic>
                    <p:nvPicPr>
                      <p:cNvPr id="0" name=""/>
                      <p:cNvPicPr/>
                      <p:nvPr/>
                    </p:nvPicPr>
                    <p:blipFill>
                      <a:blip r:embed="rId8"/>
                      <a:stretch>
                        <a:fillRect/>
                      </a:stretch>
                    </p:blipFill>
                    <p:spPr>
                      <a:xfrm>
                        <a:off x="6858000" y="5677781"/>
                        <a:ext cx="1695450" cy="882650"/>
                      </a:xfrm>
                      <a:prstGeom prst="rect">
                        <a:avLst/>
                      </a:prstGeom>
                    </p:spPr>
                  </p:pic>
                </p:oleObj>
              </mc:Fallback>
            </mc:AlternateContent>
          </a:graphicData>
        </a:graphic>
      </p:graphicFrame>
      <p:pic>
        <p:nvPicPr>
          <p:cNvPr id="22" name="Picture 21" descr="UN_General_Assembly_hall.jpg"/>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 y="2590800"/>
            <a:ext cx="9144001" cy="2890646"/>
          </a:xfrm>
          <a:prstGeom prst="rect">
            <a:avLst/>
          </a:prstGeom>
        </p:spPr>
      </p:pic>
    </p:spTree>
    <p:extLst>
      <p:ext uri="{BB962C8B-B14F-4D97-AF65-F5344CB8AC3E}">
        <p14:creationId xmlns:p14="http://schemas.microsoft.com/office/powerpoint/2010/main" val="231092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a typeface="Arial" charset="0"/>
                <a:cs typeface="Arial" charset="0"/>
              </a:rPr>
              <a:t>Shanghai</a:t>
            </a:r>
            <a:endParaRPr lang="en-US" dirty="0"/>
          </a:p>
        </p:txBody>
      </p:sp>
      <p:sp>
        <p:nvSpPr>
          <p:cNvPr id="2" name="Espace réservé du numéro de diapositive 1"/>
          <p:cNvSpPr>
            <a:spLocks noGrp="1"/>
          </p:cNvSpPr>
          <p:nvPr>
            <p:ph type="sldNum" sz="quarter" idx="4294967295"/>
          </p:nvPr>
        </p:nvSpPr>
        <p:spPr>
          <a:xfrm>
            <a:off x="6948488" y="5829300"/>
            <a:ext cx="2195512" cy="1397000"/>
          </a:xfrm>
          <a:prstGeom prst="rect">
            <a:avLst/>
          </a:prstGeom>
        </p:spPr>
        <p:txBody>
          <a:bodyPr/>
          <a:lstStyle/>
          <a:p>
            <a:fld id="{5CF065F0-A464-2F47-86F8-E57740D3E7FA}" type="slidenum">
              <a:rPr lang="en-US" altLang="en-US" smtClean="0"/>
              <a:pPr/>
              <a:t>20</a:t>
            </a:fld>
            <a:endParaRPr lang="en-US" altLang="en-US"/>
          </a:p>
        </p:txBody>
      </p:sp>
      <p:pic>
        <p:nvPicPr>
          <p:cNvPr id="3" name="Image 2" descr="Capture d’écran 2015-11-24 à 11.25.13.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838200"/>
            <a:ext cx="9144000" cy="6019800"/>
          </a:xfrm>
          <a:prstGeom prst="rect">
            <a:avLst/>
          </a:prstGeom>
        </p:spPr>
      </p:pic>
      <p:sp>
        <p:nvSpPr>
          <p:cNvPr id="6" name="TextBox 5"/>
          <p:cNvSpPr txBox="1"/>
          <p:nvPr/>
        </p:nvSpPr>
        <p:spPr>
          <a:xfrm>
            <a:off x="5105400" y="6534319"/>
            <a:ext cx="4038600" cy="338554"/>
          </a:xfrm>
          <a:prstGeom prst="rect">
            <a:avLst/>
          </a:prstGeom>
          <a:noFill/>
        </p:spPr>
        <p:txBody>
          <a:bodyPr wrap="square" rtlCol="0">
            <a:spAutoFit/>
          </a:bodyPr>
          <a:lstStyle/>
          <a:p>
            <a:pPr algn="r"/>
            <a:r>
              <a:rPr lang="et-EE" sz="1600" dirty="0">
                <a:solidFill>
                  <a:schemeClr val="bg1"/>
                </a:solidFill>
                <a:latin typeface="Century Gothic" panose="020B0502020202020204" pitchFamily="34" charset="0"/>
                <a:ea typeface="Arial" charset="0"/>
                <a:cs typeface="Arial" charset="0"/>
              </a:rPr>
              <a:t>Allikas</a:t>
            </a:r>
            <a:r>
              <a:rPr lang="en-US" sz="1600" dirty="0">
                <a:solidFill>
                  <a:schemeClr val="bg1"/>
                </a:solidFill>
                <a:latin typeface="Century Gothic" panose="020B0502020202020204" pitchFamily="34" charset="0"/>
                <a:ea typeface="Arial" charset="0"/>
                <a:cs typeface="Arial" charset="0"/>
              </a:rPr>
              <a:t>: Climate Central</a:t>
            </a:r>
          </a:p>
        </p:txBody>
      </p:sp>
      <p:sp>
        <p:nvSpPr>
          <p:cNvPr id="8" name="Pentagon 5"/>
          <p:cNvSpPr/>
          <p:nvPr/>
        </p:nvSpPr>
        <p:spPr>
          <a:xfrm>
            <a:off x="21770" y="5847961"/>
            <a:ext cx="3864429" cy="476639"/>
          </a:xfrm>
          <a:prstGeom prst="homePlat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t-EE" dirty="0">
                <a:latin typeface="Century Gothic" charset="0"/>
                <a:ea typeface="Century Gothic" charset="0"/>
                <a:cs typeface="Century Gothic" charset="0"/>
              </a:rPr>
              <a:t>Pärast</a:t>
            </a:r>
            <a:r>
              <a:rPr lang="en-US" dirty="0">
                <a:latin typeface="Century Gothic" charset="0"/>
                <a:ea typeface="Century Gothic" charset="0"/>
                <a:cs typeface="Century Gothic" charset="0"/>
              </a:rPr>
              <a:t> 4</a:t>
            </a:r>
            <a:r>
              <a:rPr lang="it-IT" dirty="0">
                <a:latin typeface="Century Gothic" charset="0"/>
                <a:ea typeface="Century Gothic" charset="0"/>
                <a:cs typeface="Century Gothic" charset="0"/>
              </a:rPr>
              <a:t>°C </a:t>
            </a:r>
            <a:r>
              <a:rPr lang="et-EE" dirty="0">
                <a:latin typeface="Century Gothic" charset="0"/>
                <a:ea typeface="Century Gothic" charset="0"/>
                <a:cs typeface="Century Gothic" charset="0"/>
              </a:rPr>
              <a:t>soojenemist</a:t>
            </a:r>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617417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4419600" cy="6867260"/>
          </a:xfrm>
          <a:prstGeom prst="rect">
            <a:avLst/>
          </a:prstGeom>
        </p:spPr>
      </p:pic>
      <p:sp>
        <p:nvSpPr>
          <p:cNvPr id="5" name="Text Placeholder 4"/>
          <p:cNvSpPr>
            <a:spLocks noGrp="1"/>
          </p:cNvSpPr>
          <p:nvPr>
            <p:ph type="body" sz="quarter" idx="4294967295"/>
          </p:nvPr>
        </p:nvSpPr>
        <p:spPr>
          <a:xfrm>
            <a:off x="4876800" y="152400"/>
            <a:ext cx="4038600" cy="6553200"/>
          </a:xfrm>
        </p:spPr>
        <p:txBody>
          <a:bodyPr>
            <a:normAutofit fontScale="85000" lnSpcReduction="20000"/>
          </a:bodyPr>
          <a:lstStyle/>
          <a:p>
            <a:pPr marL="0" lvl="0" indent="0">
              <a:lnSpc>
                <a:spcPct val="130000"/>
              </a:lnSpc>
              <a:spcBef>
                <a:spcPts val="0"/>
              </a:spcBef>
              <a:buNone/>
              <a:defRPr/>
            </a:pPr>
            <a:r>
              <a:rPr lang="et-EE" dirty="0">
                <a:solidFill>
                  <a:schemeClr val="bg1"/>
                </a:solidFill>
              </a:rPr>
              <a:t>Aastaks 2020 võib mõnedes riikides </a:t>
            </a:r>
            <a:r>
              <a:rPr lang="et-EE" b="1" dirty="0">
                <a:solidFill>
                  <a:schemeClr val="bg1"/>
                </a:solidFill>
              </a:rPr>
              <a:t>vihmatoiteliste viljade toodang langeda kuni 50%</a:t>
            </a:r>
            <a:r>
              <a:rPr lang="et-EE" dirty="0">
                <a:solidFill>
                  <a:schemeClr val="bg1"/>
                </a:solidFill>
              </a:rPr>
              <a:t>. Mitmetes Aafrika riikides eeldatakse põllumajandusliku toodangu, kaasaarvatud toidule ligipääsu, optimaalse toimimise suurt langust. See mõjutaks ebasoodsalt toiduga kindlustatust ja halvendaks alatoitumuse olukorda</a:t>
            </a:r>
            <a:endParaRPr lang="en-US" altLang="fr-FR" dirty="0">
              <a:solidFill>
                <a:schemeClr val="bg1"/>
              </a:solidFill>
              <a:latin typeface="Arial" panose="020B0604020202020204" pitchFamily="34" charset="0"/>
            </a:endParaRPr>
          </a:p>
          <a:p>
            <a:pPr marL="0" lvl="0" indent="0">
              <a:spcBef>
                <a:spcPts val="0"/>
              </a:spcBef>
              <a:buNone/>
              <a:defRPr/>
            </a:pPr>
            <a:r>
              <a:rPr lang="en-US" altLang="fr-FR" dirty="0">
                <a:solidFill>
                  <a:schemeClr val="bg1"/>
                </a:solidFill>
              </a:rPr>
              <a:t>-IPCC AR5</a:t>
            </a:r>
          </a:p>
          <a:p>
            <a:pPr marL="0" lvl="0" indent="0">
              <a:lnSpc>
                <a:spcPct val="100000"/>
              </a:lnSpc>
              <a:spcBef>
                <a:spcPts val="0"/>
              </a:spcBef>
              <a:buNone/>
              <a:defRPr/>
            </a:pPr>
            <a:endParaRPr lang="en-US" dirty="0"/>
          </a:p>
        </p:txBody>
      </p:sp>
    </p:spTree>
    <p:extLst>
      <p:ext uri="{BB962C8B-B14F-4D97-AF65-F5344CB8AC3E}">
        <p14:creationId xmlns:p14="http://schemas.microsoft.com/office/powerpoint/2010/main" val="52960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7046-F606-4665-8D0F-F7AC0DE84CEB}"/>
              </a:ext>
            </a:extLst>
          </p:cNvPr>
          <p:cNvSpPr>
            <a:spLocks noGrp="1"/>
          </p:cNvSpPr>
          <p:nvPr>
            <p:ph type="body" sz="quarter" idx="10"/>
          </p:nvPr>
        </p:nvSpPr>
        <p:spPr/>
        <p:txBody>
          <a:bodyPr/>
          <a:lstStyle/>
          <a:p>
            <a:pPr marL="0" indent="0" algn="ctr">
              <a:buNone/>
            </a:pPr>
            <a:endParaRPr lang="et-EE" dirty="0"/>
          </a:p>
          <a:p>
            <a:pPr marL="0" indent="0" algn="ctr">
              <a:buNone/>
            </a:pPr>
            <a:endParaRPr lang="et-EE" dirty="0"/>
          </a:p>
          <a:p>
            <a:pPr marL="0" indent="0" algn="ctr">
              <a:buNone/>
            </a:pPr>
            <a:endParaRPr lang="et-EE" dirty="0"/>
          </a:p>
          <a:p>
            <a:pPr marL="0" indent="0" algn="ctr">
              <a:buNone/>
            </a:pPr>
            <a:endParaRPr lang="et-EE" sz="3800" b="1" dirty="0"/>
          </a:p>
          <a:p>
            <a:pPr marL="0" indent="0" algn="ctr">
              <a:buNone/>
            </a:pPr>
            <a:r>
              <a:rPr lang="et-EE" sz="3800" b="1" dirty="0"/>
              <a:t>Läbirääkimiste algus</a:t>
            </a:r>
          </a:p>
        </p:txBody>
      </p:sp>
    </p:spTree>
    <p:extLst>
      <p:ext uri="{BB962C8B-B14F-4D97-AF65-F5344CB8AC3E}">
        <p14:creationId xmlns:p14="http://schemas.microsoft.com/office/powerpoint/2010/main" val="353156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8600"/>
            <a:ext cx="6705600" cy="381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14736" y="228600"/>
            <a:ext cx="1429264" cy="381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705600"/>
            <a:ext cx="9144000" cy="1524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 name="Title 1"/>
          <p:cNvSpPr>
            <a:spLocks noGrp="1"/>
          </p:cNvSpPr>
          <p:nvPr>
            <p:ph type="title"/>
          </p:nvPr>
        </p:nvSpPr>
        <p:spPr/>
        <p:txBody>
          <a:bodyPr/>
          <a:lstStyle/>
          <a:p>
            <a:r>
              <a:rPr lang="et-EE" dirty="0"/>
              <a:t>Teie eesmärgid</a:t>
            </a:r>
            <a:endParaRPr lang="en-US" dirty="0"/>
          </a:p>
        </p:txBody>
      </p:sp>
      <p:sp>
        <p:nvSpPr>
          <p:cNvPr id="3" name="Text Placeholder 2"/>
          <p:cNvSpPr>
            <a:spLocks noGrp="1"/>
          </p:cNvSpPr>
          <p:nvPr>
            <p:ph type="body" sz="quarter" idx="10"/>
          </p:nvPr>
        </p:nvSpPr>
        <p:spPr/>
        <p:txBody>
          <a:bodyPr/>
          <a:lstStyle/>
          <a:p>
            <a:pPr>
              <a:lnSpc>
                <a:spcPct val="100000"/>
              </a:lnSpc>
              <a:spcAft>
                <a:spcPts val="600"/>
              </a:spcAft>
            </a:pPr>
            <a:r>
              <a:rPr lang="et-EE" dirty="0"/>
              <a:t>Alandada kasvuhoonegaase 2100. aastaks tasemele, mis </a:t>
            </a:r>
            <a:r>
              <a:rPr lang="et-EE" b="1" dirty="0"/>
              <a:t>hoiaks kliimasoojenemise alla</a:t>
            </a:r>
            <a:r>
              <a:rPr lang="en-US" b="1" dirty="0"/>
              <a:t> 2°C</a:t>
            </a:r>
            <a:r>
              <a:rPr lang="et-EE" dirty="0"/>
              <a:t> võrreldes industriaalühiskonna eelse ajaga.</a:t>
            </a:r>
            <a:r>
              <a:rPr lang="et-EE" b="1" dirty="0"/>
              <a:t> </a:t>
            </a:r>
            <a:endParaRPr lang="en-US" dirty="0"/>
          </a:p>
          <a:p>
            <a:pPr>
              <a:lnSpc>
                <a:spcPct val="100000"/>
              </a:lnSpc>
              <a:spcAft>
                <a:spcPts val="600"/>
              </a:spcAft>
            </a:pPr>
            <a:r>
              <a:rPr lang="et-EE" dirty="0"/>
              <a:t>Saage kokkuleppele, mis kinnitab </a:t>
            </a:r>
            <a:r>
              <a:rPr lang="et-EE" b="1" dirty="0"/>
              <a:t>kõige haavatavamate riikide </a:t>
            </a:r>
            <a:r>
              <a:rPr lang="et-EE" dirty="0"/>
              <a:t>kliimamuutuste tagajärgede kergendamise ja nendega kohanemise </a:t>
            </a:r>
            <a:r>
              <a:rPr lang="et-EE" b="1" dirty="0"/>
              <a:t>rahaliste kulutuste jagamise</a:t>
            </a:r>
            <a:r>
              <a:rPr lang="et-EE" dirty="0"/>
              <a:t>. </a:t>
            </a:r>
            <a:endParaRPr lang="en-US" dirty="0"/>
          </a:p>
        </p:txBody>
      </p:sp>
    </p:spTree>
    <p:extLst>
      <p:ext uri="{BB962C8B-B14F-4D97-AF65-F5344CB8AC3E}">
        <p14:creationId xmlns:p14="http://schemas.microsoft.com/office/powerpoint/2010/main" val="66611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238" y="0"/>
            <a:ext cx="9152238" cy="886417"/>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3"/>
          <p:cNvSpPr>
            <a:spLocks noChangeArrowheads="1"/>
          </p:cNvSpPr>
          <p:nvPr/>
        </p:nvSpPr>
        <p:spPr bwMode="auto">
          <a:xfrm>
            <a:off x="2596266" y="2031028"/>
            <a:ext cx="48058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t-EE" altLang="en-US" sz="1200" b="1" dirty="0">
                <a:solidFill>
                  <a:srgbClr val="000000"/>
                </a:solidFill>
                <a:latin typeface="Arial" charset="0"/>
              </a:rPr>
              <a:t>Arenenud riikide fossiilkütustest tulenevad aastased emissioonid</a:t>
            </a:r>
            <a:endParaRPr lang="en-US" altLang="en-US" sz="1200" b="1" dirty="0">
              <a:solidFill>
                <a:prstClr val="black"/>
              </a:solidFill>
              <a:latin typeface="Arial" charset="0"/>
            </a:endParaRPr>
          </a:p>
        </p:txBody>
      </p:sp>
      <p:sp>
        <p:nvSpPr>
          <p:cNvPr id="20485" name="Line 6"/>
          <p:cNvSpPr>
            <a:spLocks noChangeShapeType="1"/>
          </p:cNvSpPr>
          <p:nvPr/>
        </p:nvSpPr>
        <p:spPr bwMode="auto">
          <a:xfrm>
            <a:off x="1219203" y="3020735"/>
            <a:ext cx="616426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86" name="Line 7"/>
          <p:cNvSpPr>
            <a:spLocks noChangeShapeType="1"/>
          </p:cNvSpPr>
          <p:nvPr/>
        </p:nvSpPr>
        <p:spPr bwMode="auto">
          <a:xfrm>
            <a:off x="1219203" y="4057375"/>
            <a:ext cx="6164263"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87" name="Line 8"/>
          <p:cNvSpPr>
            <a:spLocks noChangeShapeType="1"/>
          </p:cNvSpPr>
          <p:nvPr/>
        </p:nvSpPr>
        <p:spPr bwMode="auto">
          <a:xfrm>
            <a:off x="1219203" y="5092425"/>
            <a:ext cx="6164263"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89" name="Rectangle 10"/>
          <p:cNvSpPr>
            <a:spLocks noChangeArrowheads="1"/>
          </p:cNvSpPr>
          <p:nvPr/>
        </p:nvSpPr>
        <p:spPr bwMode="auto">
          <a:xfrm>
            <a:off x="682627" y="2957236"/>
            <a:ext cx="6155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15 </a:t>
            </a:r>
            <a:r>
              <a:rPr lang="et-EE" altLang="en-US" sz="1600" dirty="0">
                <a:solidFill>
                  <a:srgbClr val="000000"/>
                </a:solidFill>
                <a:latin typeface="Arial" charset="0"/>
              </a:rPr>
              <a:t>mld</a:t>
            </a:r>
            <a:endParaRPr lang="en-US" altLang="en-US" sz="1800" dirty="0">
              <a:solidFill>
                <a:prstClr val="black"/>
              </a:solidFill>
              <a:latin typeface="Arial" charset="0"/>
            </a:endParaRPr>
          </a:p>
        </p:txBody>
      </p:sp>
      <p:sp>
        <p:nvSpPr>
          <p:cNvPr id="20490" name="Rectangle 11"/>
          <p:cNvSpPr>
            <a:spLocks noChangeArrowheads="1"/>
          </p:cNvSpPr>
          <p:nvPr/>
        </p:nvSpPr>
        <p:spPr bwMode="auto">
          <a:xfrm>
            <a:off x="682627" y="3941487"/>
            <a:ext cx="6155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10 </a:t>
            </a:r>
            <a:r>
              <a:rPr lang="et-EE" altLang="en-US" sz="1600" dirty="0">
                <a:solidFill>
                  <a:srgbClr val="000000"/>
                </a:solidFill>
                <a:latin typeface="Arial" charset="0"/>
              </a:rPr>
              <a:t>mld</a:t>
            </a:r>
            <a:endParaRPr lang="en-US" altLang="en-US" sz="1800" dirty="0">
              <a:solidFill>
                <a:prstClr val="black"/>
              </a:solidFill>
              <a:latin typeface="Arial" charset="0"/>
            </a:endParaRPr>
          </a:p>
        </p:txBody>
      </p:sp>
      <p:sp>
        <p:nvSpPr>
          <p:cNvPr id="20491" name="Rectangle 12"/>
          <p:cNvSpPr>
            <a:spLocks noChangeArrowheads="1"/>
          </p:cNvSpPr>
          <p:nvPr/>
        </p:nvSpPr>
        <p:spPr bwMode="auto">
          <a:xfrm>
            <a:off x="784227" y="4914624"/>
            <a:ext cx="5017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5 </a:t>
            </a:r>
            <a:r>
              <a:rPr lang="et-EE" altLang="en-US" sz="1600" dirty="0">
                <a:solidFill>
                  <a:srgbClr val="000000"/>
                </a:solidFill>
                <a:latin typeface="Arial" charset="0"/>
              </a:rPr>
              <a:t>mld</a:t>
            </a:r>
            <a:endParaRPr lang="en-US" altLang="en-US" sz="1800" dirty="0">
              <a:solidFill>
                <a:prstClr val="black"/>
              </a:solidFill>
              <a:latin typeface="Arial" charset="0"/>
            </a:endParaRPr>
          </a:p>
        </p:txBody>
      </p:sp>
      <p:sp>
        <p:nvSpPr>
          <p:cNvPr id="20492" name="Rectangle 13"/>
          <p:cNvSpPr>
            <a:spLocks noChangeArrowheads="1"/>
          </p:cNvSpPr>
          <p:nvPr/>
        </p:nvSpPr>
        <p:spPr bwMode="auto">
          <a:xfrm>
            <a:off x="963613" y="589887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a:solidFill>
                  <a:srgbClr val="000000"/>
                </a:solidFill>
                <a:latin typeface="Arial" charset="0"/>
              </a:rPr>
              <a:t>0</a:t>
            </a:r>
            <a:endParaRPr lang="en-US" altLang="en-US" sz="1800">
              <a:solidFill>
                <a:prstClr val="black"/>
              </a:solidFill>
              <a:latin typeface="Arial" charset="0"/>
            </a:endParaRPr>
          </a:p>
        </p:txBody>
      </p:sp>
      <p:sp>
        <p:nvSpPr>
          <p:cNvPr id="20493" name="Line 14"/>
          <p:cNvSpPr>
            <a:spLocks noChangeShapeType="1"/>
          </p:cNvSpPr>
          <p:nvPr/>
        </p:nvSpPr>
        <p:spPr bwMode="auto">
          <a:xfrm>
            <a:off x="2446341" y="1985687"/>
            <a:ext cx="1587" cy="415607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94" name="Line 15"/>
          <p:cNvSpPr>
            <a:spLocks noChangeShapeType="1"/>
          </p:cNvSpPr>
          <p:nvPr/>
        </p:nvSpPr>
        <p:spPr bwMode="auto">
          <a:xfrm>
            <a:off x="3675066" y="1985687"/>
            <a:ext cx="1587" cy="415607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95" name="Line 16"/>
          <p:cNvSpPr>
            <a:spLocks noChangeShapeType="1"/>
          </p:cNvSpPr>
          <p:nvPr/>
        </p:nvSpPr>
        <p:spPr bwMode="auto">
          <a:xfrm>
            <a:off x="4914901" y="1985687"/>
            <a:ext cx="1588" cy="415607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496" name="Line 17"/>
          <p:cNvSpPr>
            <a:spLocks noChangeShapeType="1"/>
          </p:cNvSpPr>
          <p:nvPr/>
        </p:nvSpPr>
        <p:spPr bwMode="auto">
          <a:xfrm>
            <a:off x="6143626" y="1985687"/>
            <a:ext cx="1588" cy="415607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0274" name="Freeform 18"/>
          <p:cNvSpPr>
            <a:spLocks/>
          </p:cNvSpPr>
          <p:nvPr/>
        </p:nvSpPr>
        <p:spPr bwMode="auto">
          <a:xfrm>
            <a:off x="1219203" y="4684437"/>
            <a:ext cx="6164263" cy="1330325"/>
          </a:xfrm>
          <a:custGeom>
            <a:avLst/>
            <a:gdLst>
              <a:gd name="T0" fmla="*/ 2147483647 w 3883"/>
              <a:gd name="T1" fmla="*/ 2147483647 h 838"/>
              <a:gd name="T2" fmla="*/ 2147483647 w 3883"/>
              <a:gd name="T3" fmla="*/ 2147483647 h 838"/>
              <a:gd name="T4" fmla="*/ 2147483647 w 3883"/>
              <a:gd name="T5" fmla="*/ 2147483647 h 838"/>
              <a:gd name="T6" fmla="*/ 2147483647 w 3883"/>
              <a:gd name="T7" fmla="*/ 2147483647 h 838"/>
              <a:gd name="T8" fmla="*/ 2147483647 w 3883"/>
              <a:gd name="T9" fmla="*/ 2147483647 h 838"/>
              <a:gd name="T10" fmla="*/ 2147483647 w 3883"/>
              <a:gd name="T11" fmla="*/ 2147483647 h 838"/>
              <a:gd name="T12" fmla="*/ 2147483647 w 3883"/>
              <a:gd name="T13" fmla="*/ 2147483647 h 838"/>
              <a:gd name="T14" fmla="*/ 2147483647 w 3883"/>
              <a:gd name="T15" fmla="*/ 2147483647 h 838"/>
              <a:gd name="T16" fmla="*/ 2147483647 w 3883"/>
              <a:gd name="T17" fmla="*/ 2147483647 h 838"/>
              <a:gd name="T18" fmla="*/ 2147483647 w 3883"/>
              <a:gd name="T19" fmla="*/ 2147483647 h 838"/>
              <a:gd name="T20" fmla="*/ 2147483647 w 3883"/>
              <a:gd name="T21" fmla="*/ 2147483647 h 838"/>
              <a:gd name="T22" fmla="*/ 2147483647 w 3883"/>
              <a:gd name="T23" fmla="*/ 2147483647 h 838"/>
              <a:gd name="T24" fmla="*/ 2147483647 w 3883"/>
              <a:gd name="T25" fmla="*/ 2147483647 h 838"/>
              <a:gd name="T26" fmla="*/ 2147483647 w 3883"/>
              <a:gd name="T27" fmla="*/ 2147483647 h 838"/>
              <a:gd name="T28" fmla="*/ 2147483647 w 3883"/>
              <a:gd name="T29" fmla="*/ 2147483647 h 838"/>
              <a:gd name="T30" fmla="*/ 2147483647 w 3883"/>
              <a:gd name="T31" fmla="*/ 2147483647 h 838"/>
              <a:gd name="T32" fmla="*/ 2147483647 w 3883"/>
              <a:gd name="T33" fmla="*/ 2147483647 h 838"/>
              <a:gd name="T34" fmla="*/ 2147483647 w 3883"/>
              <a:gd name="T35" fmla="*/ 2147483647 h 838"/>
              <a:gd name="T36" fmla="*/ 2147483647 w 3883"/>
              <a:gd name="T37" fmla="*/ 2147483647 h 838"/>
              <a:gd name="T38" fmla="*/ 2147483647 w 3883"/>
              <a:gd name="T39" fmla="*/ 2147483647 h 838"/>
              <a:gd name="T40" fmla="*/ 2147483647 w 3883"/>
              <a:gd name="T41" fmla="*/ 2147483647 h 838"/>
              <a:gd name="T42" fmla="*/ 2147483647 w 3883"/>
              <a:gd name="T43" fmla="*/ 2147483647 h 838"/>
              <a:gd name="T44" fmla="*/ 2147483647 w 3883"/>
              <a:gd name="T45" fmla="*/ 0 h 838"/>
              <a:gd name="T46" fmla="*/ 2147483647 w 3883"/>
              <a:gd name="T47" fmla="*/ 0 h 838"/>
              <a:gd name="T48" fmla="*/ 2147483647 w 3883"/>
              <a:gd name="T49" fmla="*/ 0 h 838"/>
              <a:gd name="T50" fmla="*/ 2147483647 w 3883"/>
              <a:gd name="T51" fmla="*/ 0 h 838"/>
              <a:gd name="T52" fmla="*/ 2147483647 w 3883"/>
              <a:gd name="T53" fmla="*/ 0 h 838"/>
              <a:gd name="T54" fmla="*/ 2147483647 w 3883"/>
              <a:gd name="T55" fmla="*/ 0 h 838"/>
              <a:gd name="T56" fmla="*/ 2147483647 w 3883"/>
              <a:gd name="T57" fmla="*/ 2147483647 h 838"/>
              <a:gd name="T58" fmla="*/ 2147483647 w 3883"/>
              <a:gd name="T59" fmla="*/ 2147483647 h 838"/>
              <a:gd name="T60" fmla="*/ 2147483647 w 3883"/>
              <a:gd name="T61" fmla="*/ 2147483647 h 838"/>
              <a:gd name="T62" fmla="*/ 2147483647 w 3883"/>
              <a:gd name="T63" fmla="*/ 2147483647 h 838"/>
              <a:gd name="T64" fmla="*/ 2147483647 w 3883"/>
              <a:gd name="T65" fmla="*/ 2147483647 h 838"/>
              <a:gd name="T66" fmla="*/ 2147483647 w 3883"/>
              <a:gd name="T67" fmla="*/ 2147483647 h 838"/>
              <a:gd name="T68" fmla="*/ 2147483647 w 3883"/>
              <a:gd name="T69" fmla="*/ 2147483647 h 838"/>
              <a:gd name="T70" fmla="*/ 2147483647 w 3883"/>
              <a:gd name="T71" fmla="*/ 2147483647 h 838"/>
              <a:gd name="T72" fmla="*/ 2147483647 w 3883"/>
              <a:gd name="T73" fmla="*/ 2147483647 h 838"/>
              <a:gd name="T74" fmla="*/ 2147483647 w 3883"/>
              <a:gd name="T75" fmla="*/ 2147483647 h 838"/>
              <a:gd name="T76" fmla="*/ 2147483647 w 3883"/>
              <a:gd name="T77" fmla="*/ 2147483647 h 838"/>
              <a:gd name="T78" fmla="*/ 2147483647 w 3883"/>
              <a:gd name="T79" fmla="*/ 2147483647 h 838"/>
              <a:gd name="T80" fmla="*/ 2147483647 w 3883"/>
              <a:gd name="T81" fmla="*/ 2147483647 h 838"/>
              <a:gd name="T82" fmla="*/ 2147483647 w 3883"/>
              <a:gd name="T83" fmla="*/ 2147483647 h 838"/>
              <a:gd name="T84" fmla="*/ 2147483647 w 3883"/>
              <a:gd name="T85" fmla="*/ 2147483647 h 838"/>
              <a:gd name="T86" fmla="*/ 2147483647 w 3883"/>
              <a:gd name="T87" fmla="*/ 2147483647 h 838"/>
              <a:gd name="T88" fmla="*/ 2147483647 w 3883"/>
              <a:gd name="T89" fmla="*/ 2147483647 h 838"/>
              <a:gd name="T90" fmla="*/ 2147483647 w 3883"/>
              <a:gd name="T91" fmla="*/ 2147483647 h 838"/>
              <a:gd name="T92" fmla="*/ 2147483647 w 3883"/>
              <a:gd name="T93" fmla="*/ 2147483647 h 838"/>
              <a:gd name="T94" fmla="*/ 2147483647 w 3883"/>
              <a:gd name="T95" fmla="*/ 2147483647 h 838"/>
              <a:gd name="T96" fmla="*/ 2147483647 w 3883"/>
              <a:gd name="T97" fmla="*/ 2147483647 h 838"/>
              <a:gd name="T98" fmla="*/ 2147483647 w 3883"/>
              <a:gd name="T99" fmla="*/ 2147483647 h 838"/>
              <a:gd name="T100" fmla="*/ 2147483647 w 3883"/>
              <a:gd name="T101" fmla="*/ 2147483647 h 838"/>
              <a:gd name="T102" fmla="*/ 2147483647 w 3883"/>
              <a:gd name="T103" fmla="*/ 2147483647 h 838"/>
              <a:gd name="T104" fmla="*/ 2147483647 w 3883"/>
              <a:gd name="T105" fmla="*/ 2147483647 h 838"/>
              <a:gd name="T106" fmla="*/ 2147483647 w 3883"/>
              <a:gd name="T107" fmla="*/ 2147483647 h 838"/>
              <a:gd name="T108" fmla="*/ 2147483647 w 3883"/>
              <a:gd name="T109" fmla="*/ 2147483647 h 838"/>
              <a:gd name="T110" fmla="*/ 2147483647 w 3883"/>
              <a:gd name="T111" fmla="*/ 2147483647 h 838"/>
              <a:gd name="T112" fmla="*/ 2147483647 w 3883"/>
              <a:gd name="T113" fmla="*/ 2147483647 h 8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83"/>
              <a:gd name="T172" fmla="*/ 0 h 838"/>
              <a:gd name="T173" fmla="*/ 3883 w 3883"/>
              <a:gd name="T174" fmla="*/ 838 h 8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83" h="838">
                <a:moveTo>
                  <a:pt x="0" y="427"/>
                </a:moveTo>
                <a:lnTo>
                  <a:pt x="8" y="427"/>
                </a:lnTo>
                <a:lnTo>
                  <a:pt x="16" y="427"/>
                </a:lnTo>
                <a:lnTo>
                  <a:pt x="24" y="427"/>
                </a:lnTo>
                <a:lnTo>
                  <a:pt x="32" y="427"/>
                </a:lnTo>
                <a:lnTo>
                  <a:pt x="48" y="427"/>
                </a:lnTo>
                <a:lnTo>
                  <a:pt x="56" y="427"/>
                </a:lnTo>
                <a:lnTo>
                  <a:pt x="65" y="427"/>
                </a:lnTo>
                <a:lnTo>
                  <a:pt x="73" y="427"/>
                </a:lnTo>
                <a:lnTo>
                  <a:pt x="81" y="427"/>
                </a:lnTo>
                <a:lnTo>
                  <a:pt x="97" y="427"/>
                </a:lnTo>
                <a:lnTo>
                  <a:pt x="105" y="419"/>
                </a:lnTo>
                <a:lnTo>
                  <a:pt x="113" y="419"/>
                </a:lnTo>
                <a:lnTo>
                  <a:pt x="121" y="419"/>
                </a:lnTo>
                <a:lnTo>
                  <a:pt x="129" y="419"/>
                </a:lnTo>
                <a:lnTo>
                  <a:pt x="145" y="419"/>
                </a:lnTo>
                <a:lnTo>
                  <a:pt x="153" y="419"/>
                </a:lnTo>
                <a:lnTo>
                  <a:pt x="161" y="419"/>
                </a:lnTo>
                <a:lnTo>
                  <a:pt x="169" y="410"/>
                </a:lnTo>
                <a:lnTo>
                  <a:pt x="177" y="410"/>
                </a:lnTo>
                <a:lnTo>
                  <a:pt x="193" y="419"/>
                </a:lnTo>
                <a:lnTo>
                  <a:pt x="201" y="419"/>
                </a:lnTo>
                <a:lnTo>
                  <a:pt x="210" y="419"/>
                </a:lnTo>
                <a:lnTo>
                  <a:pt x="218" y="419"/>
                </a:lnTo>
                <a:lnTo>
                  <a:pt x="226" y="410"/>
                </a:lnTo>
                <a:lnTo>
                  <a:pt x="242" y="410"/>
                </a:lnTo>
                <a:lnTo>
                  <a:pt x="250" y="410"/>
                </a:lnTo>
                <a:lnTo>
                  <a:pt x="258" y="410"/>
                </a:lnTo>
                <a:lnTo>
                  <a:pt x="266" y="410"/>
                </a:lnTo>
                <a:lnTo>
                  <a:pt x="274" y="402"/>
                </a:lnTo>
                <a:lnTo>
                  <a:pt x="290" y="402"/>
                </a:lnTo>
                <a:lnTo>
                  <a:pt x="298" y="402"/>
                </a:lnTo>
                <a:lnTo>
                  <a:pt x="306" y="402"/>
                </a:lnTo>
                <a:lnTo>
                  <a:pt x="314" y="402"/>
                </a:lnTo>
                <a:lnTo>
                  <a:pt x="322" y="394"/>
                </a:lnTo>
                <a:lnTo>
                  <a:pt x="338" y="394"/>
                </a:lnTo>
                <a:lnTo>
                  <a:pt x="346" y="394"/>
                </a:lnTo>
                <a:lnTo>
                  <a:pt x="355" y="394"/>
                </a:lnTo>
                <a:lnTo>
                  <a:pt x="363" y="394"/>
                </a:lnTo>
                <a:lnTo>
                  <a:pt x="371" y="394"/>
                </a:lnTo>
                <a:lnTo>
                  <a:pt x="387" y="386"/>
                </a:lnTo>
                <a:lnTo>
                  <a:pt x="395" y="386"/>
                </a:lnTo>
                <a:lnTo>
                  <a:pt x="403" y="386"/>
                </a:lnTo>
                <a:lnTo>
                  <a:pt x="411" y="378"/>
                </a:lnTo>
                <a:lnTo>
                  <a:pt x="427" y="378"/>
                </a:lnTo>
                <a:lnTo>
                  <a:pt x="435" y="378"/>
                </a:lnTo>
                <a:lnTo>
                  <a:pt x="443" y="370"/>
                </a:lnTo>
                <a:lnTo>
                  <a:pt x="451" y="370"/>
                </a:lnTo>
                <a:lnTo>
                  <a:pt x="459" y="370"/>
                </a:lnTo>
                <a:lnTo>
                  <a:pt x="475" y="370"/>
                </a:lnTo>
                <a:lnTo>
                  <a:pt x="483" y="362"/>
                </a:lnTo>
                <a:lnTo>
                  <a:pt x="492" y="362"/>
                </a:lnTo>
                <a:lnTo>
                  <a:pt x="500" y="362"/>
                </a:lnTo>
                <a:lnTo>
                  <a:pt x="508" y="354"/>
                </a:lnTo>
                <a:lnTo>
                  <a:pt x="524" y="354"/>
                </a:lnTo>
                <a:lnTo>
                  <a:pt x="532" y="354"/>
                </a:lnTo>
                <a:lnTo>
                  <a:pt x="540" y="346"/>
                </a:lnTo>
                <a:lnTo>
                  <a:pt x="548" y="346"/>
                </a:lnTo>
                <a:lnTo>
                  <a:pt x="556" y="346"/>
                </a:lnTo>
                <a:lnTo>
                  <a:pt x="572" y="346"/>
                </a:lnTo>
                <a:lnTo>
                  <a:pt x="580" y="338"/>
                </a:lnTo>
                <a:lnTo>
                  <a:pt x="588" y="338"/>
                </a:lnTo>
                <a:lnTo>
                  <a:pt x="596" y="338"/>
                </a:lnTo>
                <a:lnTo>
                  <a:pt x="604" y="338"/>
                </a:lnTo>
                <a:lnTo>
                  <a:pt x="620" y="330"/>
                </a:lnTo>
                <a:lnTo>
                  <a:pt x="628" y="330"/>
                </a:lnTo>
                <a:lnTo>
                  <a:pt x="637" y="330"/>
                </a:lnTo>
                <a:lnTo>
                  <a:pt x="645" y="330"/>
                </a:lnTo>
                <a:lnTo>
                  <a:pt x="653" y="322"/>
                </a:lnTo>
                <a:lnTo>
                  <a:pt x="669" y="322"/>
                </a:lnTo>
                <a:lnTo>
                  <a:pt x="677" y="322"/>
                </a:lnTo>
                <a:lnTo>
                  <a:pt x="685" y="314"/>
                </a:lnTo>
                <a:lnTo>
                  <a:pt x="693" y="314"/>
                </a:lnTo>
                <a:lnTo>
                  <a:pt x="701" y="314"/>
                </a:lnTo>
                <a:lnTo>
                  <a:pt x="717" y="314"/>
                </a:lnTo>
                <a:lnTo>
                  <a:pt x="725" y="314"/>
                </a:lnTo>
                <a:lnTo>
                  <a:pt x="733" y="306"/>
                </a:lnTo>
                <a:lnTo>
                  <a:pt x="741" y="306"/>
                </a:lnTo>
                <a:lnTo>
                  <a:pt x="749" y="306"/>
                </a:lnTo>
                <a:lnTo>
                  <a:pt x="765" y="306"/>
                </a:lnTo>
                <a:lnTo>
                  <a:pt x="773" y="298"/>
                </a:lnTo>
                <a:lnTo>
                  <a:pt x="782" y="298"/>
                </a:lnTo>
                <a:lnTo>
                  <a:pt x="790" y="298"/>
                </a:lnTo>
                <a:lnTo>
                  <a:pt x="806" y="290"/>
                </a:lnTo>
                <a:lnTo>
                  <a:pt x="814" y="290"/>
                </a:lnTo>
                <a:lnTo>
                  <a:pt x="822" y="282"/>
                </a:lnTo>
                <a:lnTo>
                  <a:pt x="830" y="282"/>
                </a:lnTo>
                <a:lnTo>
                  <a:pt x="838" y="282"/>
                </a:lnTo>
                <a:lnTo>
                  <a:pt x="854" y="274"/>
                </a:lnTo>
                <a:lnTo>
                  <a:pt x="862" y="274"/>
                </a:lnTo>
                <a:lnTo>
                  <a:pt x="870" y="274"/>
                </a:lnTo>
                <a:lnTo>
                  <a:pt x="878" y="265"/>
                </a:lnTo>
                <a:lnTo>
                  <a:pt x="886" y="265"/>
                </a:lnTo>
                <a:lnTo>
                  <a:pt x="902" y="265"/>
                </a:lnTo>
                <a:lnTo>
                  <a:pt x="910" y="257"/>
                </a:lnTo>
                <a:lnTo>
                  <a:pt x="918" y="257"/>
                </a:lnTo>
                <a:lnTo>
                  <a:pt x="927" y="257"/>
                </a:lnTo>
                <a:lnTo>
                  <a:pt x="935" y="249"/>
                </a:lnTo>
                <a:lnTo>
                  <a:pt x="951" y="249"/>
                </a:lnTo>
                <a:lnTo>
                  <a:pt x="959" y="249"/>
                </a:lnTo>
                <a:lnTo>
                  <a:pt x="967" y="241"/>
                </a:lnTo>
                <a:lnTo>
                  <a:pt x="975" y="241"/>
                </a:lnTo>
                <a:lnTo>
                  <a:pt x="983" y="241"/>
                </a:lnTo>
                <a:lnTo>
                  <a:pt x="999" y="233"/>
                </a:lnTo>
                <a:lnTo>
                  <a:pt x="1007" y="233"/>
                </a:lnTo>
                <a:lnTo>
                  <a:pt x="1015" y="233"/>
                </a:lnTo>
                <a:lnTo>
                  <a:pt x="1023" y="225"/>
                </a:lnTo>
                <a:lnTo>
                  <a:pt x="1031" y="225"/>
                </a:lnTo>
                <a:lnTo>
                  <a:pt x="1047" y="225"/>
                </a:lnTo>
                <a:lnTo>
                  <a:pt x="1055" y="217"/>
                </a:lnTo>
                <a:lnTo>
                  <a:pt x="1063" y="217"/>
                </a:lnTo>
                <a:lnTo>
                  <a:pt x="1072" y="217"/>
                </a:lnTo>
                <a:lnTo>
                  <a:pt x="1080" y="217"/>
                </a:lnTo>
                <a:lnTo>
                  <a:pt x="1096" y="209"/>
                </a:lnTo>
                <a:lnTo>
                  <a:pt x="1104" y="209"/>
                </a:lnTo>
                <a:lnTo>
                  <a:pt x="1112" y="209"/>
                </a:lnTo>
                <a:lnTo>
                  <a:pt x="1120" y="209"/>
                </a:lnTo>
                <a:lnTo>
                  <a:pt x="1128" y="201"/>
                </a:lnTo>
                <a:lnTo>
                  <a:pt x="1144" y="201"/>
                </a:lnTo>
                <a:lnTo>
                  <a:pt x="1152" y="201"/>
                </a:lnTo>
                <a:lnTo>
                  <a:pt x="1160" y="193"/>
                </a:lnTo>
                <a:lnTo>
                  <a:pt x="1168" y="193"/>
                </a:lnTo>
                <a:lnTo>
                  <a:pt x="1184" y="193"/>
                </a:lnTo>
                <a:lnTo>
                  <a:pt x="1192" y="185"/>
                </a:lnTo>
                <a:lnTo>
                  <a:pt x="1200" y="177"/>
                </a:lnTo>
                <a:lnTo>
                  <a:pt x="1208" y="177"/>
                </a:lnTo>
                <a:lnTo>
                  <a:pt x="1217" y="169"/>
                </a:lnTo>
                <a:lnTo>
                  <a:pt x="1233" y="161"/>
                </a:lnTo>
                <a:lnTo>
                  <a:pt x="1241" y="161"/>
                </a:lnTo>
                <a:lnTo>
                  <a:pt x="1249" y="153"/>
                </a:lnTo>
                <a:lnTo>
                  <a:pt x="1257" y="153"/>
                </a:lnTo>
                <a:lnTo>
                  <a:pt x="1265" y="145"/>
                </a:lnTo>
                <a:lnTo>
                  <a:pt x="1281" y="137"/>
                </a:lnTo>
                <a:lnTo>
                  <a:pt x="1289" y="137"/>
                </a:lnTo>
                <a:lnTo>
                  <a:pt x="1297" y="129"/>
                </a:lnTo>
                <a:lnTo>
                  <a:pt x="1305" y="129"/>
                </a:lnTo>
                <a:lnTo>
                  <a:pt x="1313" y="120"/>
                </a:lnTo>
                <a:lnTo>
                  <a:pt x="1329" y="112"/>
                </a:lnTo>
                <a:lnTo>
                  <a:pt x="1337" y="112"/>
                </a:lnTo>
                <a:lnTo>
                  <a:pt x="1345" y="104"/>
                </a:lnTo>
                <a:lnTo>
                  <a:pt x="1354" y="96"/>
                </a:lnTo>
                <a:lnTo>
                  <a:pt x="1362" y="96"/>
                </a:lnTo>
                <a:lnTo>
                  <a:pt x="1378" y="88"/>
                </a:lnTo>
                <a:lnTo>
                  <a:pt x="1386" y="88"/>
                </a:lnTo>
                <a:lnTo>
                  <a:pt x="1394" y="80"/>
                </a:lnTo>
                <a:lnTo>
                  <a:pt x="1402" y="72"/>
                </a:lnTo>
                <a:lnTo>
                  <a:pt x="1410" y="72"/>
                </a:lnTo>
                <a:lnTo>
                  <a:pt x="1426" y="64"/>
                </a:lnTo>
                <a:lnTo>
                  <a:pt x="1434" y="64"/>
                </a:lnTo>
                <a:lnTo>
                  <a:pt x="1442" y="56"/>
                </a:lnTo>
                <a:lnTo>
                  <a:pt x="1450" y="48"/>
                </a:lnTo>
                <a:lnTo>
                  <a:pt x="1458" y="48"/>
                </a:lnTo>
                <a:lnTo>
                  <a:pt x="1474" y="40"/>
                </a:lnTo>
                <a:lnTo>
                  <a:pt x="1482" y="32"/>
                </a:lnTo>
                <a:lnTo>
                  <a:pt x="1490" y="32"/>
                </a:lnTo>
                <a:lnTo>
                  <a:pt x="1499" y="24"/>
                </a:lnTo>
                <a:lnTo>
                  <a:pt x="1507" y="24"/>
                </a:lnTo>
                <a:lnTo>
                  <a:pt x="1523" y="16"/>
                </a:lnTo>
                <a:lnTo>
                  <a:pt x="1531" y="8"/>
                </a:lnTo>
                <a:lnTo>
                  <a:pt x="1539" y="8"/>
                </a:lnTo>
                <a:lnTo>
                  <a:pt x="1547" y="0"/>
                </a:lnTo>
                <a:lnTo>
                  <a:pt x="1563" y="0"/>
                </a:lnTo>
                <a:lnTo>
                  <a:pt x="1571" y="0"/>
                </a:lnTo>
                <a:lnTo>
                  <a:pt x="1579" y="0"/>
                </a:lnTo>
                <a:lnTo>
                  <a:pt x="1587" y="0"/>
                </a:lnTo>
                <a:lnTo>
                  <a:pt x="1595" y="0"/>
                </a:lnTo>
                <a:lnTo>
                  <a:pt x="1611" y="0"/>
                </a:lnTo>
                <a:lnTo>
                  <a:pt x="1619" y="0"/>
                </a:lnTo>
                <a:lnTo>
                  <a:pt x="1627" y="0"/>
                </a:lnTo>
                <a:lnTo>
                  <a:pt x="1635" y="0"/>
                </a:lnTo>
                <a:lnTo>
                  <a:pt x="1644" y="0"/>
                </a:lnTo>
                <a:lnTo>
                  <a:pt x="1660" y="0"/>
                </a:lnTo>
                <a:lnTo>
                  <a:pt x="1668" y="0"/>
                </a:lnTo>
                <a:lnTo>
                  <a:pt x="1676" y="0"/>
                </a:lnTo>
                <a:lnTo>
                  <a:pt x="1684" y="0"/>
                </a:lnTo>
                <a:lnTo>
                  <a:pt x="1692" y="0"/>
                </a:lnTo>
                <a:lnTo>
                  <a:pt x="1708" y="0"/>
                </a:lnTo>
                <a:lnTo>
                  <a:pt x="1716" y="0"/>
                </a:lnTo>
                <a:lnTo>
                  <a:pt x="1724" y="0"/>
                </a:lnTo>
                <a:lnTo>
                  <a:pt x="1732" y="0"/>
                </a:lnTo>
                <a:lnTo>
                  <a:pt x="1740" y="0"/>
                </a:lnTo>
                <a:lnTo>
                  <a:pt x="1756" y="0"/>
                </a:lnTo>
                <a:lnTo>
                  <a:pt x="1764" y="0"/>
                </a:lnTo>
                <a:lnTo>
                  <a:pt x="1772" y="0"/>
                </a:lnTo>
                <a:lnTo>
                  <a:pt x="1780" y="0"/>
                </a:lnTo>
                <a:lnTo>
                  <a:pt x="1789" y="0"/>
                </a:lnTo>
                <a:lnTo>
                  <a:pt x="1805" y="0"/>
                </a:lnTo>
                <a:lnTo>
                  <a:pt x="1813" y="0"/>
                </a:lnTo>
                <a:lnTo>
                  <a:pt x="1821" y="0"/>
                </a:lnTo>
                <a:lnTo>
                  <a:pt x="1829" y="0"/>
                </a:lnTo>
                <a:lnTo>
                  <a:pt x="1837" y="0"/>
                </a:lnTo>
                <a:lnTo>
                  <a:pt x="1853" y="0"/>
                </a:lnTo>
                <a:lnTo>
                  <a:pt x="1861" y="0"/>
                </a:lnTo>
                <a:lnTo>
                  <a:pt x="1869" y="0"/>
                </a:lnTo>
                <a:lnTo>
                  <a:pt x="1877" y="0"/>
                </a:lnTo>
                <a:lnTo>
                  <a:pt x="1885" y="0"/>
                </a:lnTo>
                <a:lnTo>
                  <a:pt x="1901" y="0"/>
                </a:lnTo>
                <a:lnTo>
                  <a:pt x="1909" y="0"/>
                </a:lnTo>
                <a:lnTo>
                  <a:pt x="1917" y="0"/>
                </a:lnTo>
                <a:lnTo>
                  <a:pt x="1925" y="0"/>
                </a:lnTo>
                <a:lnTo>
                  <a:pt x="1942" y="0"/>
                </a:lnTo>
                <a:lnTo>
                  <a:pt x="1950" y="16"/>
                </a:lnTo>
                <a:lnTo>
                  <a:pt x="1958" y="24"/>
                </a:lnTo>
                <a:lnTo>
                  <a:pt x="1966" y="32"/>
                </a:lnTo>
                <a:lnTo>
                  <a:pt x="1974" y="48"/>
                </a:lnTo>
                <a:lnTo>
                  <a:pt x="1990" y="56"/>
                </a:lnTo>
                <a:lnTo>
                  <a:pt x="1998" y="64"/>
                </a:lnTo>
                <a:lnTo>
                  <a:pt x="2006" y="80"/>
                </a:lnTo>
                <a:lnTo>
                  <a:pt x="2014" y="88"/>
                </a:lnTo>
                <a:lnTo>
                  <a:pt x="2022" y="96"/>
                </a:lnTo>
                <a:lnTo>
                  <a:pt x="2038" y="112"/>
                </a:lnTo>
                <a:lnTo>
                  <a:pt x="2046" y="120"/>
                </a:lnTo>
                <a:lnTo>
                  <a:pt x="2054" y="129"/>
                </a:lnTo>
                <a:lnTo>
                  <a:pt x="2062" y="137"/>
                </a:lnTo>
                <a:lnTo>
                  <a:pt x="2070" y="153"/>
                </a:lnTo>
                <a:lnTo>
                  <a:pt x="2087" y="161"/>
                </a:lnTo>
                <a:lnTo>
                  <a:pt x="2095" y="169"/>
                </a:lnTo>
                <a:lnTo>
                  <a:pt x="2103" y="177"/>
                </a:lnTo>
                <a:lnTo>
                  <a:pt x="2111" y="185"/>
                </a:lnTo>
                <a:lnTo>
                  <a:pt x="2119" y="193"/>
                </a:lnTo>
                <a:lnTo>
                  <a:pt x="2135" y="201"/>
                </a:lnTo>
                <a:lnTo>
                  <a:pt x="2143" y="209"/>
                </a:lnTo>
                <a:lnTo>
                  <a:pt x="2151" y="225"/>
                </a:lnTo>
                <a:lnTo>
                  <a:pt x="2159" y="233"/>
                </a:lnTo>
                <a:lnTo>
                  <a:pt x="2167" y="241"/>
                </a:lnTo>
                <a:lnTo>
                  <a:pt x="2183" y="249"/>
                </a:lnTo>
                <a:lnTo>
                  <a:pt x="2191" y="257"/>
                </a:lnTo>
                <a:lnTo>
                  <a:pt x="2199" y="265"/>
                </a:lnTo>
                <a:lnTo>
                  <a:pt x="2207" y="274"/>
                </a:lnTo>
                <a:lnTo>
                  <a:pt x="2215" y="282"/>
                </a:lnTo>
                <a:lnTo>
                  <a:pt x="2232" y="290"/>
                </a:lnTo>
                <a:lnTo>
                  <a:pt x="2240" y="298"/>
                </a:lnTo>
                <a:lnTo>
                  <a:pt x="2248" y="306"/>
                </a:lnTo>
                <a:lnTo>
                  <a:pt x="2256" y="314"/>
                </a:lnTo>
                <a:lnTo>
                  <a:pt x="2264" y="322"/>
                </a:lnTo>
                <a:lnTo>
                  <a:pt x="2280" y="330"/>
                </a:lnTo>
                <a:lnTo>
                  <a:pt x="2288" y="330"/>
                </a:lnTo>
                <a:lnTo>
                  <a:pt x="2296" y="338"/>
                </a:lnTo>
                <a:lnTo>
                  <a:pt x="2304" y="346"/>
                </a:lnTo>
                <a:lnTo>
                  <a:pt x="2312" y="354"/>
                </a:lnTo>
                <a:lnTo>
                  <a:pt x="2328" y="362"/>
                </a:lnTo>
                <a:lnTo>
                  <a:pt x="2336" y="370"/>
                </a:lnTo>
                <a:lnTo>
                  <a:pt x="2344" y="378"/>
                </a:lnTo>
                <a:lnTo>
                  <a:pt x="2352" y="386"/>
                </a:lnTo>
                <a:lnTo>
                  <a:pt x="2369" y="386"/>
                </a:lnTo>
                <a:lnTo>
                  <a:pt x="2377" y="394"/>
                </a:lnTo>
                <a:lnTo>
                  <a:pt x="2385" y="402"/>
                </a:lnTo>
                <a:lnTo>
                  <a:pt x="2393" y="410"/>
                </a:lnTo>
                <a:lnTo>
                  <a:pt x="2401" y="419"/>
                </a:lnTo>
                <a:lnTo>
                  <a:pt x="2417" y="419"/>
                </a:lnTo>
                <a:lnTo>
                  <a:pt x="2425" y="427"/>
                </a:lnTo>
                <a:lnTo>
                  <a:pt x="2433" y="435"/>
                </a:lnTo>
                <a:lnTo>
                  <a:pt x="2441" y="443"/>
                </a:lnTo>
                <a:lnTo>
                  <a:pt x="2449" y="443"/>
                </a:lnTo>
                <a:lnTo>
                  <a:pt x="2465" y="451"/>
                </a:lnTo>
                <a:lnTo>
                  <a:pt x="2473" y="459"/>
                </a:lnTo>
                <a:lnTo>
                  <a:pt x="2481" y="459"/>
                </a:lnTo>
                <a:lnTo>
                  <a:pt x="2489" y="467"/>
                </a:lnTo>
                <a:lnTo>
                  <a:pt x="2497" y="475"/>
                </a:lnTo>
                <a:lnTo>
                  <a:pt x="2514" y="483"/>
                </a:lnTo>
                <a:lnTo>
                  <a:pt x="2522" y="483"/>
                </a:lnTo>
                <a:lnTo>
                  <a:pt x="2530" y="491"/>
                </a:lnTo>
                <a:lnTo>
                  <a:pt x="2538" y="499"/>
                </a:lnTo>
                <a:lnTo>
                  <a:pt x="2546" y="499"/>
                </a:lnTo>
                <a:lnTo>
                  <a:pt x="2562" y="507"/>
                </a:lnTo>
                <a:lnTo>
                  <a:pt x="2570" y="507"/>
                </a:lnTo>
                <a:lnTo>
                  <a:pt x="2578" y="515"/>
                </a:lnTo>
                <a:lnTo>
                  <a:pt x="2586" y="523"/>
                </a:lnTo>
                <a:lnTo>
                  <a:pt x="2594" y="523"/>
                </a:lnTo>
                <a:lnTo>
                  <a:pt x="2610" y="531"/>
                </a:lnTo>
                <a:lnTo>
                  <a:pt x="2618" y="539"/>
                </a:lnTo>
                <a:lnTo>
                  <a:pt x="2626" y="539"/>
                </a:lnTo>
                <a:lnTo>
                  <a:pt x="2634" y="547"/>
                </a:lnTo>
                <a:lnTo>
                  <a:pt x="2642" y="547"/>
                </a:lnTo>
                <a:lnTo>
                  <a:pt x="2659" y="556"/>
                </a:lnTo>
                <a:lnTo>
                  <a:pt x="2667" y="556"/>
                </a:lnTo>
                <a:lnTo>
                  <a:pt x="2675" y="564"/>
                </a:lnTo>
                <a:lnTo>
                  <a:pt x="2683" y="564"/>
                </a:lnTo>
                <a:lnTo>
                  <a:pt x="2691" y="572"/>
                </a:lnTo>
                <a:lnTo>
                  <a:pt x="2707" y="580"/>
                </a:lnTo>
                <a:lnTo>
                  <a:pt x="2715" y="580"/>
                </a:lnTo>
                <a:lnTo>
                  <a:pt x="2723" y="588"/>
                </a:lnTo>
                <a:lnTo>
                  <a:pt x="2731" y="588"/>
                </a:lnTo>
                <a:lnTo>
                  <a:pt x="2747" y="596"/>
                </a:lnTo>
                <a:lnTo>
                  <a:pt x="2755" y="596"/>
                </a:lnTo>
                <a:lnTo>
                  <a:pt x="2763" y="604"/>
                </a:lnTo>
                <a:lnTo>
                  <a:pt x="2771" y="604"/>
                </a:lnTo>
                <a:lnTo>
                  <a:pt x="2779" y="612"/>
                </a:lnTo>
                <a:lnTo>
                  <a:pt x="2796" y="612"/>
                </a:lnTo>
                <a:lnTo>
                  <a:pt x="2804" y="620"/>
                </a:lnTo>
                <a:lnTo>
                  <a:pt x="2812" y="620"/>
                </a:lnTo>
                <a:lnTo>
                  <a:pt x="2820" y="620"/>
                </a:lnTo>
                <a:lnTo>
                  <a:pt x="2828" y="628"/>
                </a:lnTo>
                <a:lnTo>
                  <a:pt x="2844" y="628"/>
                </a:lnTo>
                <a:lnTo>
                  <a:pt x="2852" y="636"/>
                </a:lnTo>
                <a:lnTo>
                  <a:pt x="2860" y="636"/>
                </a:lnTo>
                <a:lnTo>
                  <a:pt x="2868" y="644"/>
                </a:lnTo>
                <a:lnTo>
                  <a:pt x="2876" y="644"/>
                </a:lnTo>
                <a:lnTo>
                  <a:pt x="2892" y="644"/>
                </a:lnTo>
                <a:lnTo>
                  <a:pt x="2900" y="652"/>
                </a:lnTo>
                <a:lnTo>
                  <a:pt x="2908" y="652"/>
                </a:lnTo>
                <a:lnTo>
                  <a:pt x="2916" y="660"/>
                </a:lnTo>
                <a:lnTo>
                  <a:pt x="2924" y="660"/>
                </a:lnTo>
                <a:lnTo>
                  <a:pt x="2941" y="660"/>
                </a:lnTo>
                <a:lnTo>
                  <a:pt x="2949" y="668"/>
                </a:lnTo>
                <a:lnTo>
                  <a:pt x="2957" y="668"/>
                </a:lnTo>
                <a:lnTo>
                  <a:pt x="2965" y="676"/>
                </a:lnTo>
                <a:lnTo>
                  <a:pt x="2973" y="676"/>
                </a:lnTo>
                <a:lnTo>
                  <a:pt x="2989" y="676"/>
                </a:lnTo>
                <a:lnTo>
                  <a:pt x="2997" y="684"/>
                </a:lnTo>
                <a:lnTo>
                  <a:pt x="3005" y="684"/>
                </a:lnTo>
                <a:lnTo>
                  <a:pt x="3013" y="684"/>
                </a:lnTo>
                <a:lnTo>
                  <a:pt x="3021" y="692"/>
                </a:lnTo>
                <a:lnTo>
                  <a:pt x="3037" y="692"/>
                </a:lnTo>
                <a:lnTo>
                  <a:pt x="3045" y="692"/>
                </a:lnTo>
                <a:lnTo>
                  <a:pt x="3053" y="701"/>
                </a:lnTo>
                <a:lnTo>
                  <a:pt x="3061" y="701"/>
                </a:lnTo>
                <a:lnTo>
                  <a:pt x="3069" y="701"/>
                </a:lnTo>
                <a:lnTo>
                  <a:pt x="3086" y="709"/>
                </a:lnTo>
                <a:lnTo>
                  <a:pt x="3094" y="709"/>
                </a:lnTo>
                <a:lnTo>
                  <a:pt x="3102" y="709"/>
                </a:lnTo>
                <a:lnTo>
                  <a:pt x="3110" y="717"/>
                </a:lnTo>
                <a:lnTo>
                  <a:pt x="3126" y="717"/>
                </a:lnTo>
                <a:lnTo>
                  <a:pt x="3134" y="717"/>
                </a:lnTo>
                <a:lnTo>
                  <a:pt x="3142" y="725"/>
                </a:lnTo>
                <a:lnTo>
                  <a:pt x="3150" y="725"/>
                </a:lnTo>
                <a:lnTo>
                  <a:pt x="3158" y="725"/>
                </a:lnTo>
                <a:lnTo>
                  <a:pt x="3174" y="733"/>
                </a:lnTo>
                <a:lnTo>
                  <a:pt x="3182" y="733"/>
                </a:lnTo>
                <a:lnTo>
                  <a:pt x="3190" y="733"/>
                </a:lnTo>
                <a:lnTo>
                  <a:pt x="3198" y="733"/>
                </a:lnTo>
                <a:lnTo>
                  <a:pt x="3206" y="741"/>
                </a:lnTo>
                <a:lnTo>
                  <a:pt x="3223" y="741"/>
                </a:lnTo>
                <a:lnTo>
                  <a:pt x="3231" y="741"/>
                </a:lnTo>
                <a:lnTo>
                  <a:pt x="3239" y="741"/>
                </a:lnTo>
                <a:lnTo>
                  <a:pt x="3247" y="749"/>
                </a:lnTo>
                <a:lnTo>
                  <a:pt x="3255" y="749"/>
                </a:lnTo>
                <a:lnTo>
                  <a:pt x="3271" y="749"/>
                </a:lnTo>
                <a:lnTo>
                  <a:pt x="3279" y="757"/>
                </a:lnTo>
                <a:lnTo>
                  <a:pt x="3287" y="757"/>
                </a:lnTo>
                <a:lnTo>
                  <a:pt x="3295" y="757"/>
                </a:lnTo>
                <a:lnTo>
                  <a:pt x="3303" y="757"/>
                </a:lnTo>
                <a:lnTo>
                  <a:pt x="3319" y="757"/>
                </a:lnTo>
                <a:lnTo>
                  <a:pt x="3327" y="765"/>
                </a:lnTo>
                <a:lnTo>
                  <a:pt x="3335" y="765"/>
                </a:lnTo>
                <a:lnTo>
                  <a:pt x="3343" y="765"/>
                </a:lnTo>
                <a:lnTo>
                  <a:pt x="3351" y="765"/>
                </a:lnTo>
                <a:lnTo>
                  <a:pt x="3368" y="773"/>
                </a:lnTo>
                <a:lnTo>
                  <a:pt x="3376" y="773"/>
                </a:lnTo>
                <a:lnTo>
                  <a:pt x="3384" y="773"/>
                </a:lnTo>
                <a:lnTo>
                  <a:pt x="3392" y="773"/>
                </a:lnTo>
                <a:lnTo>
                  <a:pt x="3400" y="781"/>
                </a:lnTo>
                <a:lnTo>
                  <a:pt x="3416" y="781"/>
                </a:lnTo>
                <a:lnTo>
                  <a:pt x="3424" y="781"/>
                </a:lnTo>
                <a:lnTo>
                  <a:pt x="3432" y="781"/>
                </a:lnTo>
                <a:lnTo>
                  <a:pt x="3440" y="781"/>
                </a:lnTo>
                <a:lnTo>
                  <a:pt x="3448" y="789"/>
                </a:lnTo>
                <a:lnTo>
                  <a:pt x="3464" y="789"/>
                </a:lnTo>
                <a:lnTo>
                  <a:pt x="3472" y="789"/>
                </a:lnTo>
                <a:lnTo>
                  <a:pt x="3480" y="789"/>
                </a:lnTo>
                <a:lnTo>
                  <a:pt x="3488" y="789"/>
                </a:lnTo>
                <a:lnTo>
                  <a:pt x="3504" y="797"/>
                </a:lnTo>
                <a:lnTo>
                  <a:pt x="3513" y="797"/>
                </a:lnTo>
                <a:lnTo>
                  <a:pt x="3521" y="797"/>
                </a:lnTo>
                <a:lnTo>
                  <a:pt x="3529" y="797"/>
                </a:lnTo>
                <a:lnTo>
                  <a:pt x="3537" y="797"/>
                </a:lnTo>
                <a:lnTo>
                  <a:pt x="3553" y="797"/>
                </a:lnTo>
                <a:lnTo>
                  <a:pt x="3561" y="805"/>
                </a:lnTo>
                <a:lnTo>
                  <a:pt x="3569" y="805"/>
                </a:lnTo>
                <a:lnTo>
                  <a:pt x="3577" y="805"/>
                </a:lnTo>
                <a:lnTo>
                  <a:pt x="3585" y="805"/>
                </a:lnTo>
                <a:lnTo>
                  <a:pt x="3601" y="805"/>
                </a:lnTo>
                <a:lnTo>
                  <a:pt x="3609" y="805"/>
                </a:lnTo>
                <a:lnTo>
                  <a:pt x="3617" y="813"/>
                </a:lnTo>
                <a:lnTo>
                  <a:pt x="3625" y="813"/>
                </a:lnTo>
                <a:lnTo>
                  <a:pt x="3633" y="813"/>
                </a:lnTo>
                <a:lnTo>
                  <a:pt x="3649" y="813"/>
                </a:lnTo>
                <a:lnTo>
                  <a:pt x="3658" y="813"/>
                </a:lnTo>
                <a:lnTo>
                  <a:pt x="3666" y="813"/>
                </a:lnTo>
                <a:lnTo>
                  <a:pt x="3674" y="821"/>
                </a:lnTo>
                <a:lnTo>
                  <a:pt x="3682" y="821"/>
                </a:lnTo>
                <a:lnTo>
                  <a:pt x="3698" y="821"/>
                </a:lnTo>
                <a:lnTo>
                  <a:pt x="3706" y="821"/>
                </a:lnTo>
                <a:lnTo>
                  <a:pt x="3714" y="821"/>
                </a:lnTo>
                <a:lnTo>
                  <a:pt x="3722" y="821"/>
                </a:lnTo>
                <a:lnTo>
                  <a:pt x="3730" y="821"/>
                </a:lnTo>
                <a:lnTo>
                  <a:pt x="3746" y="829"/>
                </a:lnTo>
                <a:lnTo>
                  <a:pt x="3754" y="829"/>
                </a:lnTo>
                <a:lnTo>
                  <a:pt x="3762" y="829"/>
                </a:lnTo>
                <a:lnTo>
                  <a:pt x="3770" y="829"/>
                </a:lnTo>
                <a:lnTo>
                  <a:pt x="3778" y="829"/>
                </a:lnTo>
                <a:lnTo>
                  <a:pt x="3794" y="829"/>
                </a:lnTo>
                <a:lnTo>
                  <a:pt x="3803" y="829"/>
                </a:lnTo>
                <a:lnTo>
                  <a:pt x="3811" y="829"/>
                </a:lnTo>
                <a:lnTo>
                  <a:pt x="3819" y="838"/>
                </a:lnTo>
                <a:lnTo>
                  <a:pt x="3827" y="838"/>
                </a:lnTo>
                <a:lnTo>
                  <a:pt x="3843" y="838"/>
                </a:lnTo>
                <a:lnTo>
                  <a:pt x="3851" y="838"/>
                </a:lnTo>
                <a:lnTo>
                  <a:pt x="3859" y="838"/>
                </a:lnTo>
                <a:lnTo>
                  <a:pt x="3867" y="838"/>
                </a:lnTo>
                <a:lnTo>
                  <a:pt x="3883" y="838"/>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20275" name="Freeform 19"/>
          <p:cNvSpPr>
            <a:spLocks/>
          </p:cNvSpPr>
          <p:nvPr/>
        </p:nvSpPr>
        <p:spPr bwMode="auto">
          <a:xfrm>
            <a:off x="1219203" y="4684435"/>
            <a:ext cx="6164263" cy="1125539"/>
          </a:xfrm>
          <a:custGeom>
            <a:avLst/>
            <a:gdLst>
              <a:gd name="T0" fmla="*/ 2147483647 w 3883"/>
              <a:gd name="T1" fmla="*/ 2147483647 h 709"/>
              <a:gd name="T2" fmla="*/ 2147483647 w 3883"/>
              <a:gd name="T3" fmla="*/ 2147483647 h 709"/>
              <a:gd name="T4" fmla="*/ 2147483647 w 3883"/>
              <a:gd name="T5" fmla="*/ 2147483647 h 709"/>
              <a:gd name="T6" fmla="*/ 2147483647 w 3883"/>
              <a:gd name="T7" fmla="*/ 2147483647 h 709"/>
              <a:gd name="T8" fmla="*/ 2147483647 w 3883"/>
              <a:gd name="T9" fmla="*/ 2147483647 h 709"/>
              <a:gd name="T10" fmla="*/ 2147483647 w 3883"/>
              <a:gd name="T11" fmla="*/ 2147483647 h 709"/>
              <a:gd name="T12" fmla="*/ 2147483647 w 3883"/>
              <a:gd name="T13" fmla="*/ 2147483647 h 709"/>
              <a:gd name="T14" fmla="*/ 2147483647 w 3883"/>
              <a:gd name="T15" fmla="*/ 2147483647 h 709"/>
              <a:gd name="T16" fmla="*/ 2147483647 w 3883"/>
              <a:gd name="T17" fmla="*/ 2147483647 h 709"/>
              <a:gd name="T18" fmla="*/ 2147483647 w 3883"/>
              <a:gd name="T19" fmla="*/ 2147483647 h 709"/>
              <a:gd name="T20" fmla="*/ 2147483647 w 3883"/>
              <a:gd name="T21" fmla="*/ 2147483647 h 709"/>
              <a:gd name="T22" fmla="*/ 2147483647 w 3883"/>
              <a:gd name="T23" fmla="*/ 2147483647 h 709"/>
              <a:gd name="T24" fmla="*/ 2147483647 w 3883"/>
              <a:gd name="T25" fmla="*/ 2147483647 h 709"/>
              <a:gd name="T26" fmla="*/ 2147483647 w 3883"/>
              <a:gd name="T27" fmla="*/ 2147483647 h 709"/>
              <a:gd name="T28" fmla="*/ 2147483647 w 3883"/>
              <a:gd name="T29" fmla="*/ 2147483647 h 709"/>
              <a:gd name="T30" fmla="*/ 2147483647 w 3883"/>
              <a:gd name="T31" fmla="*/ 2147483647 h 709"/>
              <a:gd name="T32" fmla="*/ 2147483647 w 3883"/>
              <a:gd name="T33" fmla="*/ 2147483647 h 709"/>
              <a:gd name="T34" fmla="*/ 2147483647 w 3883"/>
              <a:gd name="T35" fmla="*/ 2147483647 h 709"/>
              <a:gd name="T36" fmla="*/ 2147483647 w 3883"/>
              <a:gd name="T37" fmla="*/ 2147483647 h 709"/>
              <a:gd name="T38" fmla="*/ 2147483647 w 3883"/>
              <a:gd name="T39" fmla="*/ 2147483647 h 709"/>
              <a:gd name="T40" fmla="*/ 2147483647 w 3883"/>
              <a:gd name="T41" fmla="*/ 2147483647 h 709"/>
              <a:gd name="T42" fmla="*/ 2147483647 w 3883"/>
              <a:gd name="T43" fmla="*/ 2147483647 h 709"/>
              <a:gd name="T44" fmla="*/ 2147483647 w 3883"/>
              <a:gd name="T45" fmla="*/ 0 h 709"/>
              <a:gd name="T46" fmla="*/ 2147483647 w 3883"/>
              <a:gd name="T47" fmla="*/ 0 h 709"/>
              <a:gd name="T48" fmla="*/ 2147483647 w 3883"/>
              <a:gd name="T49" fmla="*/ 0 h 709"/>
              <a:gd name="T50" fmla="*/ 2147483647 w 3883"/>
              <a:gd name="T51" fmla="*/ 0 h 709"/>
              <a:gd name="T52" fmla="*/ 2147483647 w 3883"/>
              <a:gd name="T53" fmla="*/ 0 h 709"/>
              <a:gd name="T54" fmla="*/ 2147483647 w 3883"/>
              <a:gd name="T55" fmla="*/ 0 h 709"/>
              <a:gd name="T56" fmla="*/ 2147483647 w 3883"/>
              <a:gd name="T57" fmla="*/ 2147483647 h 709"/>
              <a:gd name="T58" fmla="*/ 2147483647 w 3883"/>
              <a:gd name="T59" fmla="*/ 2147483647 h 709"/>
              <a:gd name="T60" fmla="*/ 2147483647 w 3883"/>
              <a:gd name="T61" fmla="*/ 2147483647 h 709"/>
              <a:gd name="T62" fmla="*/ 2147483647 w 3883"/>
              <a:gd name="T63" fmla="*/ 2147483647 h 709"/>
              <a:gd name="T64" fmla="*/ 2147483647 w 3883"/>
              <a:gd name="T65" fmla="*/ 2147483647 h 709"/>
              <a:gd name="T66" fmla="*/ 2147483647 w 3883"/>
              <a:gd name="T67" fmla="*/ 2147483647 h 709"/>
              <a:gd name="T68" fmla="*/ 2147483647 w 3883"/>
              <a:gd name="T69" fmla="*/ 2147483647 h 709"/>
              <a:gd name="T70" fmla="*/ 2147483647 w 3883"/>
              <a:gd name="T71" fmla="*/ 2147483647 h 709"/>
              <a:gd name="T72" fmla="*/ 2147483647 w 3883"/>
              <a:gd name="T73" fmla="*/ 2147483647 h 709"/>
              <a:gd name="T74" fmla="*/ 2147483647 w 3883"/>
              <a:gd name="T75" fmla="*/ 2147483647 h 709"/>
              <a:gd name="T76" fmla="*/ 2147483647 w 3883"/>
              <a:gd name="T77" fmla="*/ 2147483647 h 709"/>
              <a:gd name="T78" fmla="*/ 2147483647 w 3883"/>
              <a:gd name="T79" fmla="*/ 2147483647 h 709"/>
              <a:gd name="T80" fmla="*/ 2147483647 w 3883"/>
              <a:gd name="T81" fmla="*/ 2147483647 h 709"/>
              <a:gd name="T82" fmla="*/ 2147483647 w 3883"/>
              <a:gd name="T83" fmla="*/ 2147483647 h 709"/>
              <a:gd name="T84" fmla="*/ 2147483647 w 3883"/>
              <a:gd name="T85" fmla="*/ 2147483647 h 709"/>
              <a:gd name="T86" fmla="*/ 2147483647 w 3883"/>
              <a:gd name="T87" fmla="*/ 2147483647 h 709"/>
              <a:gd name="T88" fmla="*/ 2147483647 w 3883"/>
              <a:gd name="T89" fmla="*/ 2147483647 h 709"/>
              <a:gd name="T90" fmla="*/ 2147483647 w 3883"/>
              <a:gd name="T91" fmla="*/ 2147483647 h 709"/>
              <a:gd name="T92" fmla="*/ 2147483647 w 3883"/>
              <a:gd name="T93" fmla="*/ 2147483647 h 709"/>
              <a:gd name="T94" fmla="*/ 2147483647 w 3883"/>
              <a:gd name="T95" fmla="*/ 2147483647 h 709"/>
              <a:gd name="T96" fmla="*/ 2147483647 w 3883"/>
              <a:gd name="T97" fmla="*/ 2147483647 h 709"/>
              <a:gd name="T98" fmla="*/ 2147483647 w 3883"/>
              <a:gd name="T99" fmla="*/ 2147483647 h 709"/>
              <a:gd name="T100" fmla="*/ 2147483647 w 3883"/>
              <a:gd name="T101" fmla="*/ 2147483647 h 709"/>
              <a:gd name="T102" fmla="*/ 2147483647 w 3883"/>
              <a:gd name="T103" fmla="*/ 2147483647 h 709"/>
              <a:gd name="T104" fmla="*/ 2147483647 w 3883"/>
              <a:gd name="T105" fmla="*/ 2147483647 h 709"/>
              <a:gd name="T106" fmla="*/ 2147483647 w 3883"/>
              <a:gd name="T107" fmla="*/ 2147483647 h 709"/>
              <a:gd name="T108" fmla="*/ 2147483647 w 3883"/>
              <a:gd name="T109" fmla="*/ 2147483647 h 709"/>
              <a:gd name="T110" fmla="*/ 2147483647 w 3883"/>
              <a:gd name="T111" fmla="*/ 2147483647 h 709"/>
              <a:gd name="T112" fmla="*/ 2147483647 w 3883"/>
              <a:gd name="T113" fmla="*/ 2147483647 h 7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83"/>
              <a:gd name="T172" fmla="*/ 0 h 709"/>
              <a:gd name="T173" fmla="*/ 3883 w 3883"/>
              <a:gd name="T174" fmla="*/ 709 h 7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83" h="709">
                <a:moveTo>
                  <a:pt x="0" y="427"/>
                </a:moveTo>
                <a:lnTo>
                  <a:pt x="8" y="427"/>
                </a:lnTo>
                <a:lnTo>
                  <a:pt x="16" y="427"/>
                </a:lnTo>
                <a:lnTo>
                  <a:pt x="24" y="427"/>
                </a:lnTo>
                <a:lnTo>
                  <a:pt x="32" y="427"/>
                </a:lnTo>
                <a:lnTo>
                  <a:pt x="48" y="427"/>
                </a:lnTo>
                <a:lnTo>
                  <a:pt x="56" y="427"/>
                </a:lnTo>
                <a:lnTo>
                  <a:pt x="65" y="427"/>
                </a:lnTo>
                <a:lnTo>
                  <a:pt x="73" y="427"/>
                </a:lnTo>
                <a:lnTo>
                  <a:pt x="81" y="427"/>
                </a:lnTo>
                <a:lnTo>
                  <a:pt x="97" y="427"/>
                </a:lnTo>
                <a:lnTo>
                  <a:pt x="105" y="419"/>
                </a:lnTo>
                <a:lnTo>
                  <a:pt x="113" y="419"/>
                </a:lnTo>
                <a:lnTo>
                  <a:pt x="121" y="419"/>
                </a:lnTo>
                <a:lnTo>
                  <a:pt x="129" y="419"/>
                </a:lnTo>
                <a:lnTo>
                  <a:pt x="145" y="419"/>
                </a:lnTo>
                <a:lnTo>
                  <a:pt x="153" y="419"/>
                </a:lnTo>
                <a:lnTo>
                  <a:pt x="161" y="419"/>
                </a:lnTo>
                <a:lnTo>
                  <a:pt x="169" y="410"/>
                </a:lnTo>
                <a:lnTo>
                  <a:pt x="177" y="410"/>
                </a:lnTo>
                <a:lnTo>
                  <a:pt x="193" y="419"/>
                </a:lnTo>
                <a:lnTo>
                  <a:pt x="201" y="419"/>
                </a:lnTo>
                <a:lnTo>
                  <a:pt x="210" y="419"/>
                </a:lnTo>
                <a:lnTo>
                  <a:pt x="218" y="419"/>
                </a:lnTo>
                <a:lnTo>
                  <a:pt x="226" y="410"/>
                </a:lnTo>
                <a:lnTo>
                  <a:pt x="242" y="410"/>
                </a:lnTo>
                <a:lnTo>
                  <a:pt x="250" y="410"/>
                </a:lnTo>
                <a:lnTo>
                  <a:pt x="258" y="410"/>
                </a:lnTo>
                <a:lnTo>
                  <a:pt x="266" y="410"/>
                </a:lnTo>
                <a:lnTo>
                  <a:pt x="274" y="402"/>
                </a:lnTo>
                <a:lnTo>
                  <a:pt x="290" y="402"/>
                </a:lnTo>
                <a:lnTo>
                  <a:pt x="298" y="402"/>
                </a:lnTo>
                <a:lnTo>
                  <a:pt x="306" y="402"/>
                </a:lnTo>
                <a:lnTo>
                  <a:pt x="314" y="402"/>
                </a:lnTo>
                <a:lnTo>
                  <a:pt x="322" y="394"/>
                </a:lnTo>
                <a:lnTo>
                  <a:pt x="338" y="394"/>
                </a:lnTo>
                <a:lnTo>
                  <a:pt x="346" y="394"/>
                </a:lnTo>
                <a:lnTo>
                  <a:pt x="355" y="394"/>
                </a:lnTo>
                <a:lnTo>
                  <a:pt x="363" y="394"/>
                </a:lnTo>
                <a:lnTo>
                  <a:pt x="371" y="394"/>
                </a:lnTo>
                <a:lnTo>
                  <a:pt x="387" y="386"/>
                </a:lnTo>
                <a:lnTo>
                  <a:pt x="395" y="386"/>
                </a:lnTo>
                <a:lnTo>
                  <a:pt x="403" y="386"/>
                </a:lnTo>
                <a:lnTo>
                  <a:pt x="411" y="378"/>
                </a:lnTo>
                <a:lnTo>
                  <a:pt x="427" y="378"/>
                </a:lnTo>
                <a:lnTo>
                  <a:pt x="435" y="378"/>
                </a:lnTo>
                <a:lnTo>
                  <a:pt x="443" y="370"/>
                </a:lnTo>
                <a:lnTo>
                  <a:pt x="451" y="370"/>
                </a:lnTo>
                <a:lnTo>
                  <a:pt x="459" y="370"/>
                </a:lnTo>
                <a:lnTo>
                  <a:pt x="475" y="370"/>
                </a:lnTo>
                <a:lnTo>
                  <a:pt x="483" y="362"/>
                </a:lnTo>
                <a:lnTo>
                  <a:pt x="492" y="362"/>
                </a:lnTo>
                <a:lnTo>
                  <a:pt x="500" y="362"/>
                </a:lnTo>
                <a:lnTo>
                  <a:pt x="508" y="354"/>
                </a:lnTo>
                <a:lnTo>
                  <a:pt x="524" y="354"/>
                </a:lnTo>
                <a:lnTo>
                  <a:pt x="532" y="354"/>
                </a:lnTo>
                <a:lnTo>
                  <a:pt x="540" y="346"/>
                </a:lnTo>
                <a:lnTo>
                  <a:pt x="548" y="346"/>
                </a:lnTo>
                <a:lnTo>
                  <a:pt x="556" y="346"/>
                </a:lnTo>
                <a:lnTo>
                  <a:pt x="572" y="346"/>
                </a:lnTo>
                <a:lnTo>
                  <a:pt x="580" y="338"/>
                </a:lnTo>
                <a:lnTo>
                  <a:pt x="588" y="338"/>
                </a:lnTo>
                <a:lnTo>
                  <a:pt x="596" y="338"/>
                </a:lnTo>
                <a:lnTo>
                  <a:pt x="604" y="338"/>
                </a:lnTo>
                <a:lnTo>
                  <a:pt x="620" y="330"/>
                </a:lnTo>
                <a:lnTo>
                  <a:pt x="628" y="330"/>
                </a:lnTo>
                <a:lnTo>
                  <a:pt x="637" y="330"/>
                </a:lnTo>
                <a:lnTo>
                  <a:pt x="645" y="330"/>
                </a:lnTo>
                <a:lnTo>
                  <a:pt x="653" y="322"/>
                </a:lnTo>
                <a:lnTo>
                  <a:pt x="669" y="322"/>
                </a:lnTo>
                <a:lnTo>
                  <a:pt x="677" y="322"/>
                </a:lnTo>
                <a:lnTo>
                  <a:pt x="685" y="314"/>
                </a:lnTo>
                <a:lnTo>
                  <a:pt x="693" y="314"/>
                </a:lnTo>
                <a:lnTo>
                  <a:pt x="701" y="314"/>
                </a:lnTo>
                <a:lnTo>
                  <a:pt x="717" y="314"/>
                </a:lnTo>
                <a:lnTo>
                  <a:pt x="725" y="314"/>
                </a:lnTo>
                <a:lnTo>
                  <a:pt x="733" y="306"/>
                </a:lnTo>
                <a:lnTo>
                  <a:pt x="741" y="306"/>
                </a:lnTo>
                <a:lnTo>
                  <a:pt x="749" y="306"/>
                </a:lnTo>
                <a:lnTo>
                  <a:pt x="765" y="306"/>
                </a:lnTo>
                <a:lnTo>
                  <a:pt x="773" y="298"/>
                </a:lnTo>
                <a:lnTo>
                  <a:pt x="782" y="298"/>
                </a:lnTo>
                <a:lnTo>
                  <a:pt x="790" y="298"/>
                </a:lnTo>
                <a:lnTo>
                  <a:pt x="806" y="290"/>
                </a:lnTo>
                <a:lnTo>
                  <a:pt x="814" y="290"/>
                </a:lnTo>
                <a:lnTo>
                  <a:pt x="822" y="282"/>
                </a:lnTo>
                <a:lnTo>
                  <a:pt x="830" y="282"/>
                </a:lnTo>
                <a:lnTo>
                  <a:pt x="838" y="282"/>
                </a:lnTo>
                <a:lnTo>
                  <a:pt x="854" y="274"/>
                </a:lnTo>
                <a:lnTo>
                  <a:pt x="862" y="274"/>
                </a:lnTo>
                <a:lnTo>
                  <a:pt x="870" y="274"/>
                </a:lnTo>
                <a:lnTo>
                  <a:pt x="878" y="265"/>
                </a:lnTo>
                <a:lnTo>
                  <a:pt x="886" y="265"/>
                </a:lnTo>
                <a:lnTo>
                  <a:pt x="902" y="265"/>
                </a:lnTo>
                <a:lnTo>
                  <a:pt x="910" y="257"/>
                </a:lnTo>
                <a:lnTo>
                  <a:pt x="918" y="257"/>
                </a:lnTo>
                <a:lnTo>
                  <a:pt x="927" y="257"/>
                </a:lnTo>
                <a:lnTo>
                  <a:pt x="935" y="249"/>
                </a:lnTo>
                <a:lnTo>
                  <a:pt x="951" y="249"/>
                </a:lnTo>
                <a:lnTo>
                  <a:pt x="959" y="249"/>
                </a:lnTo>
                <a:lnTo>
                  <a:pt x="967" y="241"/>
                </a:lnTo>
                <a:lnTo>
                  <a:pt x="975" y="241"/>
                </a:lnTo>
                <a:lnTo>
                  <a:pt x="983" y="241"/>
                </a:lnTo>
                <a:lnTo>
                  <a:pt x="999" y="233"/>
                </a:lnTo>
                <a:lnTo>
                  <a:pt x="1007" y="233"/>
                </a:lnTo>
                <a:lnTo>
                  <a:pt x="1015" y="233"/>
                </a:lnTo>
                <a:lnTo>
                  <a:pt x="1023" y="225"/>
                </a:lnTo>
                <a:lnTo>
                  <a:pt x="1031" y="225"/>
                </a:lnTo>
                <a:lnTo>
                  <a:pt x="1047" y="225"/>
                </a:lnTo>
                <a:lnTo>
                  <a:pt x="1055" y="217"/>
                </a:lnTo>
                <a:lnTo>
                  <a:pt x="1063" y="217"/>
                </a:lnTo>
                <a:lnTo>
                  <a:pt x="1072" y="217"/>
                </a:lnTo>
                <a:lnTo>
                  <a:pt x="1080" y="217"/>
                </a:lnTo>
                <a:lnTo>
                  <a:pt x="1096" y="209"/>
                </a:lnTo>
                <a:lnTo>
                  <a:pt x="1104" y="209"/>
                </a:lnTo>
                <a:lnTo>
                  <a:pt x="1112" y="209"/>
                </a:lnTo>
                <a:lnTo>
                  <a:pt x="1120" y="209"/>
                </a:lnTo>
                <a:lnTo>
                  <a:pt x="1128" y="201"/>
                </a:lnTo>
                <a:lnTo>
                  <a:pt x="1144" y="201"/>
                </a:lnTo>
                <a:lnTo>
                  <a:pt x="1152" y="201"/>
                </a:lnTo>
                <a:lnTo>
                  <a:pt x="1160" y="193"/>
                </a:lnTo>
                <a:lnTo>
                  <a:pt x="1168" y="193"/>
                </a:lnTo>
                <a:lnTo>
                  <a:pt x="1184" y="193"/>
                </a:lnTo>
                <a:lnTo>
                  <a:pt x="1192" y="185"/>
                </a:lnTo>
                <a:lnTo>
                  <a:pt x="1200" y="177"/>
                </a:lnTo>
                <a:lnTo>
                  <a:pt x="1208" y="177"/>
                </a:lnTo>
                <a:lnTo>
                  <a:pt x="1217" y="169"/>
                </a:lnTo>
                <a:lnTo>
                  <a:pt x="1233" y="161"/>
                </a:lnTo>
                <a:lnTo>
                  <a:pt x="1241" y="161"/>
                </a:lnTo>
                <a:lnTo>
                  <a:pt x="1249" y="153"/>
                </a:lnTo>
                <a:lnTo>
                  <a:pt x="1257" y="153"/>
                </a:lnTo>
                <a:lnTo>
                  <a:pt x="1265" y="145"/>
                </a:lnTo>
                <a:lnTo>
                  <a:pt x="1281" y="137"/>
                </a:lnTo>
                <a:lnTo>
                  <a:pt x="1289" y="137"/>
                </a:lnTo>
                <a:lnTo>
                  <a:pt x="1297" y="129"/>
                </a:lnTo>
                <a:lnTo>
                  <a:pt x="1305" y="129"/>
                </a:lnTo>
                <a:lnTo>
                  <a:pt x="1313" y="120"/>
                </a:lnTo>
                <a:lnTo>
                  <a:pt x="1329" y="112"/>
                </a:lnTo>
                <a:lnTo>
                  <a:pt x="1337" y="112"/>
                </a:lnTo>
                <a:lnTo>
                  <a:pt x="1345" y="104"/>
                </a:lnTo>
                <a:lnTo>
                  <a:pt x="1354" y="96"/>
                </a:lnTo>
                <a:lnTo>
                  <a:pt x="1362" y="96"/>
                </a:lnTo>
                <a:lnTo>
                  <a:pt x="1378" y="88"/>
                </a:lnTo>
                <a:lnTo>
                  <a:pt x="1386" y="88"/>
                </a:lnTo>
                <a:lnTo>
                  <a:pt x="1394" y="80"/>
                </a:lnTo>
                <a:lnTo>
                  <a:pt x="1402" y="72"/>
                </a:lnTo>
                <a:lnTo>
                  <a:pt x="1410" y="72"/>
                </a:lnTo>
                <a:lnTo>
                  <a:pt x="1426" y="64"/>
                </a:lnTo>
                <a:lnTo>
                  <a:pt x="1434" y="64"/>
                </a:lnTo>
                <a:lnTo>
                  <a:pt x="1442" y="56"/>
                </a:lnTo>
                <a:lnTo>
                  <a:pt x="1450" y="48"/>
                </a:lnTo>
                <a:lnTo>
                  <a:pt x="1458" y="48"/>
                </a:lnTo>
                <a:lnTo>
                  <a:pt x="1474" y="40"/>
                </a:lnTo>
                <a:lnTo>
                  <a:pt x="1482" y="32"/>
                </a:lnTo>
                <a:lnTo>
                  <a:pt x="1490" y="32"/>
                </a:lnTo>
                <a:lnTo>
                  <a:pt x="1499" y="24"/>
                </a:lnTo>
                <a:lnTo>
                  <a:pt x="1507" y="24"/>
                </a:lnTo>
                <a:lnTo>
                  <a:pt x="1523" y="16"/>
                </a:lnTo>
                <a:lnTo>
                  <a:pt x="1531" y="8"/>
                </a:lnTo>
                <a:lnTo>
                  <a:pt x="1539" y="8"/>
                </a:lnTo>
                <a:lnTo>
                  <a:pt x="1547" y="0"/>
                </a:lnTo>
                <a:lnTo>
                  <a:pt x="1563" y="0"/>
                </a:lnTo>
                <a:lnTo>
                  <a:pt x="1571" y="0"/>
                </a:lnTo>
                <a:lnTo>
                  <a:pt x="1579" y="0"/>
                </a:lnTo>
                <a:lnTo>
                  <a:pt x="1587" y="0"/>
                </a:lnTo>
                <a:lnTo>
                  <a:pt x="1595" y="0"/>
                </a:lnTo>
                <a:lnTo>
                  <a:pt x="1611" y="0"/>
                </a:lnTo>
                <a:lnTo>
                  <a:pt x="1619" y="0"/>
                </a:lnTo>
                <a:lnTo>
                  <a:pt x="1627" y="0"/>
                </a:lnTo>
                <a:lnTo>
                  <a:pt x="1635" y="0"/>
                </a:lnTo>
                <a:lnTo>
                  <a:pt x="1644" y="0"/>
                </a:lnTo>
                <a:lnTo>
                  <a:pt x="1660" y="0"/>
                </a:lnTo>
                <a:lnTo>
                  <a:pt x="1668" y="0"/>
                </a:lnTo>
                <a:lnTo>
                  <a:pt x="1676" y="0"/>
                </a:lnTo>
                <a:lnTo>
                  <a:pt x="1684" y="0"/>
                </a:lnTo>
                <a:lnTo>
                  <a:pt x="1692" y="0"/>
                </a:lnTo>
                <a:lnTo>
                  <a:pt x="1708" y="0"/>
                </a:lnTo>
                <a:lnTo>
                  <a:pt x="1716" y="0"/>
                </a:lnTo>
                <a:lnTo>
                  <a:pt x="1724" y="0"/>
                </a:lnTo>
                <a:lnTo>
                  <a:pt x="1732" y="0"/>
                </a:lnTo>
                <a:lnTo>
                  <a:pt x="1740" y="0"/>
                </a:lnTo>
                <a:lnTo>
                  <a:pt x="1756" y="0"/>
                </a:lnTo>
                <a:lnTo>
                  <a:pt x="1764" y="0"/>
                </a:lnTo>
                <a:lnTo>
                  <a:pt x="1772" y="0"/>
                </a:lnTo>
                <a:lnTo>
                  <a:pt x="1780" y="0"/>
                </a:lnTo>
                <a:lnTo>
                  <a:pt x="1789" y="0"/>
                </a:lnTo>
                <a:lnTo>
                  <a:pt x="1805" y="0"/>
                </a:lnTo>
                <a:lnTo>
                  <a:pt x="1813" y="0"/>
                </a:lnTo>
                <a:lnTo>
                  <a:pt x="1821" y="0"/>
                </a:lnTo>
                <a:lnTo>
                  <a:pt x="1829" y="0"/>
                </a:lnTo>
                <a:lnTo>
                  <a:pt x="1837" y="0"/>
                </a:lnTo>
                <a:lnTo>
                  <a:pt x="1853" y="0"/>
                </a:lnTo>
                <a:lnTo>
                  <a:pt x="1861" y="0"/>
                </a:lnTo>
                <a:lnTo>
                  <a:pt x="1869" y="0"/>
                </a:lnTo>
                <a:lnTo>
                  <a:pt x="1877" y="0"/>
                </a:lnTo>
                <a:lnTo>
                  <a:pt x="1885" y="0"/>
                </a:lnTo>
                <a:lnTo>
                  <a:pt x="1901" y="0"/>
                </a:lnTo>
                <a:lnTo>
                  <a:pt x="1909" y="0"/>
                </a:lnTo>
                <a:lnTo>
                  <a:pt x="1917" y="0"/>
                </a:lnTo>
                <a:lnTo>
                  <a:pt x="1925" y="0"/>
                </a:lnTo>
                <a:lnTo>
                  <a:pt x="1942" y="0"/>
                </a:lnTo>
                <a:lnTo>
                  <a:pt x="1950" y="8"/>
                </a:lnTo>
                <a:lnTo>
                  <a:pt x="1958" y="16"/>
                </a:lnTo>
                <a:lnTo>
                  <a:pt x="1966" y="24"/>
                </a:lnTo>
                <a:lnTo>
                  <a:pt x="1974" y="32"/>
                </a:lnTo>
                <a:lnTo>
                  <a:pt x="1990" y="32"/>
                </a:lnTo>
                <a:lnTo>
                  <a:pt x="1998" y="40"/>
                </a:lnTo>
                <a:lnTo>
                  <a:pt x="2006" y="48"/>
                </a:lnTo>
                <a:lnTo>
                  <a:pt x="2014" y="56"/>
                </a:lnTo>
                <a:lnTo>
                  <a:pt x="2022" y="64"/>
                </a:lnTo>
                <a:lnTo>
                  <a:pt x="2038" y="64"/>
                </a:lnTo>
                <a:lnTo>
                  <a:pt x="2046" y="72"/>
                </a:lnTo>
                <a:lnTo>
                  <a:pt x="2054" y="80"/>
                </a:lnTo>
                <a:lnTo>
                  <a:pt x="2062" y="88"/>
                </a:lnTo>
                <a:lnTo>
                  <a:pt x="2070" y="96"/>
                </a:lnTo>
                <a:lnTo>
                  <a:pt x="2087" y="96"/>
                </a:lnTo>
                <a:lnTo>
                  <a:pt x="2095" y="104"/>
                </a:lnTo>
                <a:lnTo>
                  <a:pt x="2103" y="112"/>
                </a:lnTo>
                <a:lnTo>
                  <a:pt x="2111" y="120"/>
                </a:lnTo>
                <a:lnTo>
                  <a:pt x="2119" y="120"/>
                </a:lnTo>
                <a:lnTo>
                  <a:pt x="2135" y="129"/>
                </a:lnTo>
                <a:lnTo>
                  <a:pt x="2143" y="137"/>
                </a:lnTo>
                <a:lnTo>
                  <a:pt x="2151" y="137"/>
                </a:lnTo>
                <a:lnTo>
                  <a:pt x="2159" y="145"/>
                </a:lnTo>
                <a:lnTo>
                  <a:pt x="2167" y="153"/>
                </a:lnTo>
                <a:lnTo>
                  <a:pt x="2183" y="161"/>
                </a:lnTo>
                <a:lnTo>
                  <a:pt x="2191" y="161"/>
                </a:lnTo>
                <a:lnTo>
                  <a:pt x="2199" y="169"/>
                </a:lnTo>
                <a:lnTo>
                  <a:pt x="2207" y="177"/>
                </a:lnTo>
                <a:lnTo>
                  <a:pt x="2215" y="177"/>
                </a:lnTo>
                <a:lnTo>
                  <a:pt x="2232" y="185"/>
                </a:lnTo>
                <a:lnTo>
                  <a:pt x="2240" y="193"/>
                </a:lnTo>
                <a:lnTo>
                  <a:pt x="2248" y="193"/>
                </a:lnTo>
                <a:lnTo>
                  <a:pt x="2256" y="201"/>
                </a:lnTo>
                <a:lnTo>
                  <a:pt x="2264" y="209"/>
                </a:lnTo>
                <a:lnTo>
                  <a:pt x="2280" y="209"/>
                </a:lnTo>
                <a:lnTo>
                  <a:pt x="2288" y="217"/>
                </a:lnTo>
                <a:lnTo>
                  <a:pt x="2296" y="225"/>
                </a:lnTo>
                <a:lnTo>
                  <a:pt x="2304" y="225"/>
                </a:lnTo>
                <a:lnTo>
                  <a:pt x="2312" y="233"/>
                </a:lnTo>
                <a:lnTo>
                  <a:pt x="2328" y="241"/>
                </a:lnTo>
                <a:lnTo>
                  <a:pt x="2336" y="241"/>
                </a:lnTo>
                <a:lnTo>
                  <a:pt x="2344" y="249"/>
                </a:lnTo>
                <a:lnTo>
                  <a:pt x="2352" y="257"/>
                </a:lnTo>
                <a:lnTo>
                  <a:pt x="2369" y="257"/>
                </a:lnTo>
                <a:lnTo>
                  <a:pt x="2377" y="265"/>
                </a:lnTo>
                <a:lnTo>
                  <a:pt x="2385" y="265"/>
                </a:lnTo>
                <a:lnTo>
                  <a:pt x="2393" y="274"/>
                </a:lnTo>
                <a:lnTo>
                  <a:pt x="2401" y="282"/>
                </a:lnTo>
                <a:lnTo>
                  <a:pt x="2417" y="282"/>
                </a:lnTo>
                <a:lnTo>
                  <a:pt x="2425" y="290"/>
                </a:lnTo>
                <a:lnTo>
                  <a:pt x="2433" y="290"/>
                </a:lnTo>
                <a:lnTo>
                  <a:pt x="2441" y="298"/>
                </a:lnTo>
                <a:lnTo>
                  <a:pt x="2449" y="298"/>
                </a:lnTo>
                <a:lnTo>
                  <a:pt x="2465" y="306"/>
                </a:lnTo>
                <a:lnTo>
                  <a:pt x="2473" y="314"/>
                </a:lnTo>
                <a:lnTo>
                  <a:pt x="2481" y="314"/>
                </a:lnTo>
                <a:lnTo>
                  <a:pt x="2489" y="322"/>
                </a:lnTo>
                <a:lnTo>
                  <a:pt x="2497" y="322"/>
                </a:lnTo>
                <a:lnTo>
                  <a:pt x="2514" y="330"/>
                </a:lnTo>
                <a:lnTo>
                  <a:pt x="2522" y="330"/>
                </a:lnTo>
                <a:lnTo>
                  <a:pt x="2530" y="338"/>
                </a:lnTo>
                <a:lnTo>
                  <a:pt x="2538" y="338"/>
                </a:lnTo>
                <a:lnTo>
                  <a:pt x="2546" y="346"/>
                </a:lnTo>
                <a:lnTo>
                  <a:pt x="2562" y="354"/>
                </a:lnTo>
                <a:lnTo>
                  <a:pt x="2570" y="354"/>
                </a:lnTo>
                <a:lnTo>
                  <a:pt x="2578" y="362"/>
                </a:lnTo>
                <a:lnTo>
                  <a:pt x="2586" y="362"/>
                </a:lnTo>
                <a:lnTo>
                  <a:pt x="2594" y="370"/>
                </a:lnTo>
                <a:lnTo>
                  <a:pt x="2610" y="370"/>
                </a:lnTo>
                <a:lnTo>
                  <a:pt x="2618" y="378"/>
                </a:lnTo>
                <a:lnTo>
                  <a:pt x="2626" y="378"/>
                </a:lnTo>
                <a:lnTo>
                  <a:pt x="2634" y="386"/>
                </a:lnTo>
                <a:lnTo>
                  <a:pt x="2642" y="386"/>
                </a:lnTo>
                <a:lnTo>
                  <a:pt x="2659" y="394"/>
                </a:lnTo>
                <a:lnTo>
                  <a:pt x="2667" y="394"/>
                </a:lnTo>
                <a:lnTo>
                  <a:pt x="2675" y="402"/>
                </a:lnTo>
                <a:lnTo>
                  <a:pt x="2683" y="402"/>
                </a:lnTo>
                <a:lnTo>
                  <a:pt x="2691" y="410"/>
                </a:lnTo>
                <a:lnTo>
                  <a:pt x="2707" y="410"/>
                </a:lnTo>
                <a:lnTo>
                  <a:pt x="2715" y="410"/>
                </a:lnTo>
                <a:lnTo>
                  <a:pt x="2723" y="419"/>
                </a:lnTo>
                <a:lnTo>
                  <a:pt x="2731" y="419"/>
                </a:lnTo>
                <a:lnTo>
                  <a:pt x="2747" y="427"/>
                </a:lnTo>
                <a:lnTo>
                  <a:pt x="2755" y="427"/>
                </a:lnTo>
                <a:lnTo>
                  <a:pt x="2763" y="435"/>
                </a:lnTo>
                <a:lnTo>
                  <a:pt x="2771" y="435"/>
                </a:lnTo>
                <a:lnTo>
                  <a:pt x="2779" y="443"/>
                </a:lnTo>
                <a:lnTo>
                  <a:pt x="2796" y="443"/>
                </a:lnTo>
                <a:lnTo>
                  <a:pt x="2804" y="451"/>
                </a:lnTo>
                <a:lnTo>
                  <a:pt x="2812" y="451"/>
                </a:lnTo>
                <a:lnTo>
                  <a:pt x="2820" y="451"/>
                </a:lnTo>
                <a:lnTo>
                  <a:pt x="2828" y="459"/>
                </a:lnTo>
                <a:lnTo>
                  <a:pt x="2844" y="459"/>
                </a:lnTo>
                <a:lnTo>
                  <a:pt x="2852" y="467"/>
                </a:lnTo>
                <a:lnTo>
                  <a:pt x="2860" y="467"/>
                </a:lnTo>
                <a:lnTo>
                  <a:pt x="2868" y="467"/>
                </a:lnTo>
                <a:lnTo>
                  <a:pt x="2876" y="475"/>
                </a:lnTo>
                <a:lnTo>
                  <a:pt x="2892" y="475"/>
                </a:lnTo>
                <a:lnTo>
                  <a:pt x="2900" y="483"/>
                </a:lnTo>
                <a:lnTo>
                  <a:pt x="2908" y="483"/>
                </a:lnTo>
                <a:lnTo>
                  <a:pt x="2916" y="491"/>
                </a:lnTo>
                <a:lnTo>
                  <a:pt x="2924" y="491"/>
                </a:lnTo>
                <a:lnTo>
                  <a:pt x="2941" y="491"/>
                </a:lnTo>
                <a:lnTo>
                  <a:pt x="2949" y="499"/>
                </a:lnTo>
                <a:lnTo>
                  <a:pt x="2957" y="499"/>
                </a:lnTo>
                <a:lnTo>
                  <a:pt x="2965" y="499"/>
                </a:lnTo>
                <a:lnTo>
                  <a:pt x="2973" y="507"/>
                </a:lnTo>
                <a:lnTo>
                  <a:pt x="2989" y="507"/>
                </a:lnTo>
                <a:lnTo>
                  <a:pt x="2997" y="515"/>
                </a:lnTo>
                <a:lnTo>
                  <a:pt x="3005" y="515"/>
                </a:lnTo>
                <a:lnTo>
                  <a:pt x="3013" y="515"/>
                </a:lnTo>
                <a:lnTo>
                  <a:pt x="3021" y="523"/>
                </a:lnTo>
                <a:lnTo>
                  <a:pt x="3037" y="523"/>
                </a:lnTo>
                <a:lnTo>
                  <a:pt x="3045" y="523"/>
                </a:lnTo>
                <a:lnTo>
                  <a:pt x="3053" y="531"/>
                </a:lnTo>
                <a:lnTo>
                  <a:pt x="3061" y="531"/>
                </a:lnTo>
                <a:lnTo>
                  <a:pt x="3069" y="539"/>
                </a:lnTo>
                <a:lnTo>
                  <a:pt x="3086" y="539"/>
                </a:lnTo>
                <a:lnTo>
                  <a:pt x="3094" y="539"/>
                </a:lnTo>
                <a:lnTo>
                  <a:pt x="3102" y="547"/>
                </a:lnTo>
                <a:lnTo>
                  <a:pt x="3110" y="547"/>
                </a:lnTo>
                <a:lnTo>
                  <a:pt x="3126" y="547"/>
                </a:lnTo>
                <a:lnTo>
                  <a:pt x="3134" y="556"/>
                </a:lnTo>
                <a:lnTo>
                  <a:pt x="3142" y="556"/>
                </a:lnTo>
                <a:lnTo>
                  <a:pt x="3150" y="556"/>
                </a:lnTo>
                <a:lnTo>
                  <a:pt x="3158" y="564"/>
                </a:lnTo>
                <a:lnTo>
                  <a:pt x="3174" y="564"/>
                </a:lnTo>
                <a:lnTo>
                  <a:pt x="3182" y="564"/>
                </a:lnTo>
                <a:lnTo>
                  <a:pt x="3190" y="572"/>
                </a:lnTo>
                <a:lnTo>
                  <a:pt x="3198" y="572"/>
                </a:lnTo>
                <a:lnTo>
                  <a:pt x="3206" y="572"/>
                </a:lnTo>
                <a:lnTo>
                  <a:pt x="3223" y="580"/>
                </a:lnTo>
                <a:lnTo>
                  <a:pt x="3231" y="580"/>
                </a:lnTo>
                <a:lnTo>
                  <a:pt x="3239" y="580"/>
                </a:lnTo>
                <a:lnTo>
                  <a:pt x="3247" y="580"/>
                </a:lnTo>
                <a:lnTo>
                  <a:pt x="3255" y="588"/>
                </a:lnTo>
                <a:lnTo>
                  <a:pt x="3271" y="588"/>
                </a:lnTo>
                <a:lnTo>
                  <a:pt x="3279" y="588"/>
                </a:lnTo>
                <a:lnTo>
                  <a:pt x="3287" y="596"/>
                </a:lnTo>
                <a:lnTo>
                  <a:pt x="3295" y="596"/>
                </a:lnTo>
                <a:lnTo>
                  <a:pt x="3303" y="596"/>
                </a:lnTo>
                <a:lnTo>
                  <a:pt x="3319" y="604"/>
                </a:lnTo>
                <a:lnTo>
                  <a:pt x="3327" y="604"/>
                </a:lnTo>
                <a:lnTo>
                  <a:pt x="3335" y="604"/>
                </a:lnTo>
                <a:lnTo>
                  <a:pt x="3343" y="604"/>
                </a:lnTo>
                <a:lnTo>
                  <a:pt x="3351" y="612"/>
                </a:lnTo>
                <a:lnTo>
                  <a:pt x="3368" y="612"/>
                </a:lnTo>
                <a:lnTo>
                  <a:pt x="3376" y="612"/>
                </a:lnTo>
                <a:lnTo>
                  <a:pt x="3384" y="620"/>
                </a:lnTo>
                <a:lnTo>
                  <a:pt x="3392" y="620"/>
                </a:lnTo>
                <a:lnTo>
                  <a:pt x="3400" y="620"/>
                </a:lnTo>
                <a:lnTo>
                  <a:pt x="3416" y="620"/>
                </a:lnTo>
                <a:lnTo>
                  <a:pt x="3424" y="628"/>
                </a:lnTo>
                <a:lnTo>
                  <a:pt x="3432" y="628"/>
                </a:lnTo>
                <a:lnTo>
                  <a:pt x="3440" y="628"/>
                </a:lnTo>
                <a:lnTo>
                  <a:pt x="3448" y="628"/>
                </a:lnTo>
                <a:lnTo>
                  <a:pt x="3464" y="636"/>
                </a:lnTo>
                <a:lnTo>
                  <a:pt x="3472" y="636"/>
                </a:lnTo>
                <a:lnTo>
                  <a:pt x="3480" y="636"/>
                </a:lnTo>
                <a:lnTo>
                  <a:pt x="3488" y="644"/>
                </a:lnTo>
                <a:lnTo>
                  <a:pt x="3504" y="644"/>
                </a:lnTo>
                <a:lnTo>
                  <a:pt x="3513" y="644"/>
                </a:lnTo>
                <a:lnTo>
                  <a:pt x="3521" y="644"/>
                </a:lnTo>
                <a:lnTo>
                  <a:pt x="3529" y="652"/>
                </a:lnTo>
                <a:lnTo>
                  <a:pt x="3537" y="652"/>
                </a:lnTo>
                <a:lnTo>
                  <a:pt x="3553" y="652"/>
                </a:lnTo>
                <a:lnTo>
                  <a:pt x="3561" y="652"/>
                </a:lnTo>
                <a:lnTo>
                  <a:pt x="3569" y="652"/>
                </a:lnTo>
                <a:lnTo>
                  <a:pt x="3577" y="660"/>
                </a:lnTo>
                <a:lnTo>
                  <a:pt x="3585" y="660"/>
                </a:lnTo>
                <a:lnTo>
                  <a:pt x="3601" y="660"/>
                </a:lnTo>
                <a:lnTo>
                  <a:pt x="3609" y="660"/>
                </a:lnTo>
                <a:lnTo>
                  <a:pt x="3617" y="668"/>
                </a:lnTo>
                <a:lnTo>
                  <a:pt x="3625" y="668"/>
                </a:lnTo>
                <a:lnTo>
                  <a:pt x="3633" y="668"/>
                </a:lnTo>
                <a:lnTo>
                  <a:pt x="3649" y="668"/>
                </a:lnTo>
                <a:lnTo>
                  <a:pt x="3658" y="676"/>
                </a:lnTo>
                <a:lnTo>
                  <a:pt x="3666" y="676"/>
                </a:lnTo>
                <a:lnTo>
                  <a:pt x="3674" y="676"/>
                </a:lnTo>
                <a:lnTo>
                  <a:pt x="3682" y="676"/>
                </a:lnTo>
                <a:lnTo>
                  <a:pt x="3698" y="676"/>
                </a:lnTo>
                <a:lnTo>
                  <a:pt x="3706" y="684"/>
                </a:lnTo>
                <a:lnTo>
                  <a:pt x="3714" y="684"/>
                </a:lnTo>
                <a:lnTo>
                  <a:pt x="3722" y="684"/>
                </a:lnTo>
                <a:lnTo>
                  <a:pt x="3730" y="684"/>
                </a:lnTo>
                <a:lnTo>
                  <a:pt x="3746" y="692"/>
                </a:lnTo>
                <a:lnTo>
                  <a:pt x="3754" y="692"/>
                </a:lnTo>
                <a:lnTo>
                  <a:pt x="3762" y="692"/>
                </a:lnTo>
                <a:lnTo>
                  <a:pt x="3770" y="692"/>
                </a:lnTo>
                <a:lnTo>
                  <a:pt x="3778" y="692"/>
                </a:lnTo>
                <a:lnTo>
                  <a:pt x="3794" y="701"/>
                </a:lnTo>
                <a:lnTo>
                  <a:pt x="3803" y="701"/>
                </a:lnTo>
                <a:lnTo>
                  <a:pt x="3811" y="701"/>
                </a:lnTo>
                <a:lnTo>
                  <a:pt x="3819" y="701"/>
                </a:lnTo>
                <a:lnTo>
                  <a:pt x="3827" y="701"/>
                </a:lnTo>
                <a:lnTo>
                  <a:pt x="3843" y="709"/>
                </a:lnTo>
                <a:lnTo>
                  <a:pt x="3851" y="709"/>
                </a:lnTo>
                <a:lnTo>
                  <a:pt x="3859" y="709"/>
                </a:lnTo>
                <a:lnTo>
                  <a:pt x="3867" y="709"/>
                </a:lnTo>
                <a:lnTo>
                  <a:pt x="3883" y="709"/>
                </a:lnTo>
              </a:path>
            </a:pathLst>
          </a:custGeom>
          <a:noFill/>
          <a:ln w="381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20276" name="Freeform 20"/>
          <p:cNvSpPr>
            <a:spLocks/>
          </p:cNvSpPr>
          <p:nvPr/>
        </p:nvSpPr>
        <p:spPr bwMode="auto">
          <a:xfrm>
            <a:off x="1219203" y="4684437"/>
            <a:ext cx="6164263" cy="677863"/>
          </a:xfrm>
          <a:custGeom>
            <a:avLst/>
            <a:gdLst>
              <a:gd name="T0" fmla="*/ 2147483647 w 3883"/>
              <a:gd name="T1" fmla="*/ 2147483647 h 427"/>
              <a:gd name="T2" fmla="*/ 2147483647 w 3883"/>
              <a:gd name="T3" fmla="*/ 2147483647 h 427"/>
              <a:gd name="T4" fmla="*/ 2147483647 w 3883"/>
              <a:gd name="T5" fmla="*/ 2147483647 h 427"/>
              <a:gd name="T6" fmla="*/ 2147483647 w 3883"/>
              <a:gd name="T7" fmla="*/ 2147483647 h 427"/>
              <a:gd name="T8" fmla="*/ 2147483647 w 3883"/>
              <a:gd name="T9" fmla="*/ 2147483647 h 427"/>
              <a:gd name="T10" fmla="*/ 2147483647 w 3883"/>
              <a:gd name="T11" fmla="*/ 2147483647 h 427"/>
              <a:gd name="T12" fmla="*/ 2147483647 w 3883"/>
              <a:gd name="T13" fmla="*/ 2147483647 h 427"/>
              <a:gd name="T14" fmla="*/ 2147483647 w 3883"/>
              <a:gd name="T15" fmla="*/ 2147483647 h 427"/>
              <a:gd name="T16" fmla="*/ 2147483647 w 3883"/>
              <a:gd name="T17" fmla="*/ 2147483647 h 427"/>
              <a:gd name="T18" fmla="*/ 2147483647 w 3883"/>
              <a:gd name="T19" fmla="*/ 2147483647 h 427"/>
              <a:gd name="T20" fmla="*/ 2147483647 w 3883"/>
              <a:gd name="T21" fmla="*/ 2147483647 h 427"/>
              <a:gd name="T22" fmla="*/ 2147483647 w 3883"/>
              <a:gd name="T23" fmla="*/ 2147483647 h 427"/>
              <a:gd name="T24" fmla="*/ 2147483647 w 3883"/>
              <a:gd name="T25" fmla="*/ 2147483647 h 427"/>
              <a:gd name="T26" fmla="*/ 2147483647 w 3883"/>
              <a:gd name="T27" fmla="*/ 2147483647 h 427"/>
              <a:gd name="T28" fmla="*/ 2147483647 w 3883"/>
              <a:gd name="T29" fmla="*/ 2147483647 h 427"/>
              <a:gd name="T30" fmla="*/ 2147483647 w 3883"/>
              <a:gd name="T31" fmla="*/ 2147483647 h 427"/>
              <a:gd name="T32" fmla="*/ 2147483647 w 3883"/>
              <a:gd name="T33" fmla="*/ 2147483647 h 427"/>
              <a:gd name="T34" fmla="*/ 2147483647 w 3883"/>
              <a:gd name="T35" fmla="*/ 2147483647 h 427"/>
              <a:gd name="T36" fmla="*/ 2147483647 w 3883"/>
              <a:gd name="T37" fmla="*/ 2147483647 h 427"/>
              <a:gd name="T38" fmla="*/ 2147483647 w 3883"/>
              <a:gd name="T39" fmla="*/ 2147483647 h 427"/>
              <a:gd name="T40" fmla="*/ 2147483647 w 3883"/>
              <a:gd name="T41" fmla="*/ 2147483647 h 427"/>
              <a:gd name="T42" fmla="*/ 2147483647 w 3883"/>
              <a:gd name="T43" fmla="*/ 2147483647 h 427"/>
              <a:gd name="T44" fmla="*/ 2147483647 w 3883"/>
              <a:gd name="T45" fmla="*/ 0 h 427"/>
              <a:gd name="T46" fmla="*/ 2147483647 w 3883"/>
              <a:gd name="T47" fmla="*/ 0 h 427"/>
              <a:gd name="T48" fmla="*/ 2147483647 w 3883"/>
              <a:gd name="T49" fmla="*/ 0 h 427"/>
              <a:gd name="T50" fmla="*/ 2147483647 w 3883"/>
              <a:gd name="T51" fmla="*/ 0 h 427"/>
              <a:gd name="T52" fmla="*/ 2147483647 w 3883"/>
              <a:gd name="T53" fmla="*/ 0 h 427"/>
              <a:gd name="T54" fmla="*/ 2147483647 w 3883"/>
              <a:gd name="T55" fmla="*/ 0 h 427"/>
              <a:gd name="T56" fmla="*/ 2147483647 w 3883"/>
              <a:gd name="T57" fmla="*/ 2147483647 h 427"/>
              <a:gd name="T58" fmla="*/ 2147483647 w 3883"/>
              <a:gd name="T59" fmla="*/ 2147483647 h 427"/>
              <a:gd name="T60" fmla="*/ 2147483647 w 3883"/>
              <a:gd name="T61" fmla="*/ 2147483647 h 427"/>
              <a:gd name="T62" fmla="*/ 2147483647 w 3883"/>
              <a:gd name="T63" fmla="*/ 2147483647 h 427"/>
              <a:gd name="T64" fmla="*/ 2147483647 w 3883"/>
              <a:gd name="T65" fmla="*/ 2147483647 h 427"/>
              <a:gd name="T66" fmla="*/ 2147483647 w 3883"/>
              <a:gd name="T67" fmla="*/ 2147483647 h 427"/>
              <a:gd name="T68" fmla="*/ 2147483647 w 3883"/>
              <a:gd name="T69" fmla="*/ 2147483647 h 427"/>
              <a:gd name="T70" fmla="*/ 2147483647 w 3883"/>
              <a:gd name="T71" fmla="*/ 2147483647 h 427"/>
              <a:gd name="T72" fmla="*/ 2147483647 w 3883"/>
              <a:gd name="T73" fmla="*/ 2147483647 h 427"/>
              <a:gd name="T74" fmla="*/ 2147483647 w 3883"/>
              <a:gd name="T75" fmla="*/ 2147483647 h 427"/>
              <a:gd name="T76" fmla="*/ 2147483647 w 3883"/>
              <a:gd name="T77" fmla="*/ 2147483647 h 427"/>
              <a:gd name="T78" fmla="*/ 2147483647 w 3883"/>
              <a:gd name="T79" fmla="*/ 2147483647 h 427"/>
              <a:gd name="T80" fmla="*/ 2147483647 w 3883"/>
              <a:gd name="T81" fmla="*/ 2147483647 h 427"/>
              <a:gd name="T82" fmla="*/ 2147483647 w 3883"/>
              <a:gd name="T83" fmla="*/ 2147483647 h 427"/>
              <a:gd name="T84" fmla="*/ 2147483647 w 3883"/>
              <a:gd name="T85" fmla="*/ 2147483647 h 427"/>
              <a:gd name="T86" fmla="*/ 2147483647 w 3883"/>
              <a:gd name="T87" fmla="*/ 2147483647 h 427"/>
              <a:gd name="T88" fmla="*/ 2147483647 w 3883"/>
              <a:gd name="T89" fmla="*/ 2147483647 h 427"/>
              <a:gd name="T90" fmla="*/ 2147483647 w 3883"/>
              <a:gd name="T91" fmla="*/ 2147483647 h 427"/>
              <a:gd name="T92" fmla="*/ 2147483647 w 3883"/>
              <a:gd name="T93" fmla="*/ 2147483647 h 427"/>
              <a:gd name="T94" fmla="*/ 2147483647 w 3883"/>
              <a:gd name="T95" fmla="*/ 2147483647 h 427"/>
              <a:gd name="T96" fmla="*/ 2147483647 w 3883"/>
              <a:gd name="T97" fmla="*/ 2147483647 h 427"/>
              <a:gd name="T98" fmla="*/ 2147483647 w 3883"/>
              <a:gd name="T99" fmla="*/ 2147483647 h 427"/>
              <a:gd name="T100" fmla="*/ 2147483647 w 3883"/>
              <a:gd name="T101" fmla="*/ 2147483647 h 427"/>
              <a:gd name="T102" fmla="*/ 2147483647 w 3883"/>
              <a:gd name="T103" fmla="*/ 2147483647 h 427"/>
              <a:gd name="T104" fmla="*/ 2147483647 w 3883"/>
              <a:gd name="T105" fmla="*/ 2147483647 h 427"/>
              <a:gd name="T106" fmla="*/ 2147483647 w 3883"/>
              <a:gd name="T107" fmla="*/ 2147483647 h 427"/>
              <a:gd name="T108" fmla="*/ 2147483647 w 3883"/>
              <a:gd name="T109" fmla="*/ 2147483647 h 427"/>
              <a:gd name="T110" fmla="*/ 2147483647 w 3883"/>
              <a:gd name="T111" fmla="*/ 2147483647 h 427"/>
              <a:gd name="T112" fmla="*/ 2147483647 w 3883"/>
              <a:gd name="T113" fmla="*/ 2147483647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83"/>
              <a:gd name="T172" fmla="*/ 0 h 427"/>
              <a:gd name="T173" fmla="*/ 3883 w 3883"/>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83" h="427">
                <a:moveTo>
                  <a:pt x="0" y="427"/>
                </a:moveTo>
                <a:lnTo>
                  <a:pt x="8" y="427"/>
                </a:lnTo>
                <a:lnTo>
                  <a:pt x="16" y="427"/>
                </a:lnTo>
                <a:lnTo>
                  <a:pt x="24" y="427"/>
                </a:lnTo>
                <a:lnTo>
                  <a:pt x="32" y="427"/>
                </a:lnTo>
                <a:lnTo>
                  <a:pt x="48" y="427"/>
                </a:lnTo>
                <a:lnTo>
                  <a:pt x="56" y="427"/>
                </a:lnTo>
                <a:lnTo>
                  <a:pt x="65" y="427"/>
                </a:lnTo>
                <a:lnTo>
                  <a:pt x="73" y="427"/>
                </a:lnTo>
                <a:lnTo>
                  <a:pt x="81" y="427"/>
                </a:lnTo>
                <a:lnTo>
                  <a:pt x="97" y="427"/>
                </a:lnTo>
                <a:lnTo>
                  <a:pt x="105" y="419"/>
                </a:lnTo>
                <a:lnTo>
                  <a:pt x="113" y="419"/>
                </a:lnTo>
                <a:lnTo>
                  <a:pt x="121" y="419"/>
                </a:lnTo>
                <a:lnTo>
                  <a:pt x="129" y="419"/>
                </a:lnTo>
                <a:lnTo>
                  <a:pt x="145" y="419"/>
                </a:lnTo>
                <a:lnTo>
                  <a:pt x="153" y="419"/>
                </a:lnTo>
                <a:lnTo>
                  <a:pt x="161" y="419"/>
                </a:lnTo>
                <a:lnTo>
                  <a:pt x="169" y="410"/>
                </a:lnTo>
                <a:lnTo>
                  <a:pt x="177" y="410"/>
                </a:lnTo>
                <a:lnTo>
                  <a:pt x="193" y="419"/>
                </a:lnTo>
                <a:lnTo>
                  <a:pt x="201" y="419"/>
                </a:lnTo>
                <a:lnTo>
                  <a:pt x="210" y="419"/>
                </a:lnTo>
                <a:lnTo>
                  <a:pt x="218" y="419"/>
                </a:lnTo>
                <a:lnTo>
                  <a:pt x="226" y="410"/>
                </a:lnTo>
                <a:lnTo>
                  <a:pt x="242" y="410"/>
                </a:lnTo>
                <a:lnTo>
                  <a:pt x="250" y="410"/>
                </a:lnTo>
                <a:lnTo>
                  <a:pt x="258" y="410"/>
                </a:lnTo>
                <a:lnTo>
                  <a:pt x="266" y="410"/>
                </a:lnTo>
                <a:lnTo>
                  <a:pt x="274" y="402"/>
                </a:lnTo>
                <a:lnTo>
                  <a:pt x="290" y="402"/>
                </a:lnTo>
                <a:lnTo>
                  <a:pt x="298" y="402"/>
                </a:lnTo>
                <a:lnTo>
                  <a:pt x="306" y="402"/>
                </a:lnTo>
                <a:lnTo>
                  <a:pt x="314" y="402"/>
                </a:lnTo>
                <a:lnTo>
                  <a:pt x="322" y="394"/>
                </a:lnTo>
                <a:lnTo>
                  <a:pt x="338" y="394"/>
                </a:lnTo>
                <a:lnTo>
                  <a:pt x="346" y="394"/>
                </a:lnTo>
                <a:lnTo>
                  <a:pt x="355" y="394"/>
                </a:lnTo>
                <a:lnTo>
                  <a:pt x="363" y="394"/>
                </a:lnTo>
                <a:lnTo>
                  <a:pt x="371" y="394"/>
                </a:lnTo>
                <a:lnTo>
                  <a:pt x="387" y="386"/>
                </a:lnTo>
                <a:lnTo>
                  <a:pt x="395" y="386"/>
                </a:lnTo>
                <a:lnTo>
                  <a:pt x="403" y="386"/>
                </a:lnTo>
                <a:lnTo>
                  <a:pt x="411" y="378"/>
                </a:lnTo>
                <a:lnTo>
                  <a:pt x="427" y="378"/>
                </a:lnTo>
                <a:lnTo>
                  <a:pt x="435" y="378"/>
                </a:lnTo>
                <a:lnTo>
                  <a:pt x="443" y="370"/>
                </a:lnTo>
                <a:lnTo>
                  <a:pt x="451" y="370"/>
                </a:lnTo>
                <a:lnTo>
                  <a:pt x="459" y="370"/>
                </a:lnTo>
                <a:lnTo>
                  <a:pt x="475" y="370"/>
                </a:lnTo>
                <a:lnTo>
                  <a:pt x="483" y="362"/>
                </a:lnTo>
                <a:lnTo>
                  <a:pt x="492" y="362"/>
                </a:lnTo>
                <a:lnTo>
                  <a:pt x="500" y="362"/>
                </a:lnTo>
                <a:lnTo>
                  <a:pt x="508" y="354"/>
                </a:lnTo>
                <a:lnTo>
                  <a:pt x="524" y="354"/>
                </a:lnTo>
                <a:lnTo>
                  <a:pt x="532" y="354"/>
                </a:lnTo>
                <a:lnTo>
                  <a:pt x="540" y="346"/>
                </a:lnTo>
                <a:lnTo>
                  <a:pt x="548" y="346"/>
                </a:lnTo>
                <a:lnTo>
                  <a:pt x="556" y="346"/>
                </a:lnTo>
                <a:lnTo>
                  <a:pt x="572" y="346"/>
                </a:lnTo>
                <a:lnTo>
                  <a:pt x="580" y="338"/>
                </a:lnTo>
                <a:lnTo>
                  <a:pt x="588" y="338"/>
                </a:lnTo>
                <a:lnTo>
                  <a:pt x="596" y="338"/>
                </a:lnTo>
                <a:lnTo>
                  <a:pt x="604" y="338"/>
                </a:lnTo>
                <a:lnTo>
                  <a:pt x="620" y="330"/>
                </a:lnTo>
                <a:lnTo>
                  <a:pt x="628" y="330"/>
                </a:lnTo>
                <a:lnTo>
                  <a:pt x="637" y="330"/>
                </a:lnTo>
                <a:lnTo>
                  <a:pt x="645" y="330"/>
                </a:lnTo>
                <a:lnTo>
                  <a:pt x="653" y="322"/>
                </a:lnTo>
                <a:lnTo>
                  <a:pt x="669" y="322"/>
                </a:lnTo>
                <a:lnTo>
                  <a:pt x="677" y="322"/>
                </a:lnTo>
                <a:lnTo>
                  <a:pt x="685" y="314"/>
                </a:lnTo>
                <a:lnTo>
                  <a:pt x="693" y="314"/>
                </a:lnTo>
                <a:lnTo>
                  <a:pt x="701" y="314"/>
                </a:lnTo>
                <a:lnTo>
                  <a:pt x="717" y="314"/>
                </a:lnTo>
                <a:lnTo>
                  <a:pt x="725" y="314"/>
                </a:lnTo>
                <a:lnTo>
                  <a:pt x="733" y="306"/>
                </a:lnTo>
                <a:lnTo>
                  <a:pt x="741" y="306"/>
                </a:lnTo>
                <a:lnTo>
                  <a:pt x="749" y="306"/>
                </a:lnTo>
                <a:lnTo>
                  <a:pt x="765" y="306"/>
                </a:lnTo>
                <a:lnTo>
                  <a:pt x="773" y="298"/>
                </a:lnTo>
                <a:lnTo>
                  <a:pt x="782" y="298"/>
                </a:lnTo>
                <a:lnTo>
                  <a:pt x="790" y="298"/>
                </a:lnTo>
                <a:lnTo>
                  <a:pt x="806" y="290"/>
                </a:lnTo>
                <a:lnTo>
                  <a:pt x="814" y="290"/>
                </a:lnTo>
                <a:lnTo>
                  <a:pt x="822" y="282"/>
                </a:lnTo>
                <a:lnTo>
                  <a:pt x="830" y="282"/>
                </a:lnTo>
                <a:lnTo>
                  <a:pt x="838" y="282"/>
                </a:lnTo>
                <a:lnTo>
                  <a:pt x="854" y="274"/>
                </a:lnTo>
                <a:lnTo>
                  <a:pt x="862" y="274"/>
                </a:lnTo>
                <a:lnTo>
                  <a:pt x="870" y="274"/>
                </a:lnTo>
                <a:lnTo>
                  <a:pt x="878" y="265"/>
                </a:lnTo>
                <a:lnTo>
                  <a:pt x="886" y="265"/>
                </a:lnTo>
                <a:lnTo>
                  <a:pt x="902" y="265"/>
                </a:lnTo>
                <a:lnTo>
                  <a:pt x="910" y="257"/>
                </a:lnTo>
                <a:lnTo>
                  <a:pt x="918" y="257"/>
                </a:lnTo>
                <a:lnTo>
                  <a:pt x="927" y="257"/>
                </a:lnTo>
                <a:lnTo>
                  <a:pt x="935" y="249"/>
                </a:lnTo>
                <a:lnTo>
                  <a:pt x="951" y="249"/>
                </a:lnTo>
                <a:lnTo>
                  <a:pt x="959" y="249"/>
                </a:lnTo>
                <a:lnTo>
                  <a:pt x="967" y="241"/>
                </a:lnTo>
                <a:lnTo>
                  <a:pt x="975" y="241"/>
                </a:lnTo>
                <a:lnTo>
                  <a:pt x="983" y="241"/>
                </a:lnTo>
                <a:lnTo>
                  <a:pt x="999" y="233"/>
                </a:lnTo>
                <a:lnTo>
                  <a:pt x="1007" y="233"/>
                </a:lnTo>
                <a:lnTo>
                  <a:pt x="1015" y="233"/>
                </a:lnTo>
                <a:lnTo>
                  <a:pt x="1023" y="225"/>
                </a:lnTo>
                <a:lnTo>
                  <a:pt x="1031" y="225"/>
                </a:lnTo>
                <a:lnTo>
                  <a:pt x="1047" y="225"/>
                </a:lnTo>
                <a:lnTo>
                  <a:pt x="1055" y="217"/>
                </a:lnTo>
                <a:lnTo>
                  <a:pt x="1063" y="217"/>
                </a:lnTo>
                <a:lnTo>
                  <a:pt x="1072" y="217"/>
                </a:lnTo>
                <a:lnTo>
                  <a:pt x="1080" y="217"/>
                </a:lnTo>
                <a:lnTo>
                  <a:pt x="1096" y="209"/>
                </a:lnTo>
                <a:lnTo>
                  <a:pt x="1104" y="209"/>
                </a:lnTo>
                <a:lnTo>
                  <a:pt x="1112" y="209"/>
                </a:lnTo>
                <a:lnTo>
                  <a:pt x="1120" y="209"/>
                </a:lnTo>
                <a:lnTo>
                  <a:pt x="1128" y="201"/>
                </a:lnTo>
                <a:lnTo>
                  <a:pt x="1144" y="201"/>
                </a:lnTo>
                <a:lnTo>
                  <a:pt x="1152" y="201"/>
                </a:lnTo>
                <a:lnTo>
                  <a:pt x="1160" y="193"/>
                </a:lnTo>
                <a:lnTo>
                  <a:pt x="1168" y="193"/>
                </a:lnTo>
                <a:lnTo>
                  <a:pt x="1184" y="193"/>
                </a:lnTo>
                <a:lnTo>
                  <a:pt x="1192" y="185"/>
                </a:lnTo>
                <a:lnTo>
                  <a:pt x="1200" y="177"/>
                </a:lnTo>
                <a:lnTo>
                  <a:pt x="1208" y="177"/>
                </a:lnTo>
                <a:lnTo>
                  <a:pt x="1217" y="169"/>
                </a:lnTo>
                <a:lnTo>
                  <a:pt x="1233" y="161"/>
                </a:lnTo>
                <a:lnTo>
                  <a:pt x="1241" y="161"/>
                </a:lnTo>
                <a:lnTo>
                  <a:pt x="1249" y="153"/>
                </a:lnTo>
                <a:lnTo>
                  <a:pt x="1257" y="153"/>
                </a:lnTo>
                <a:lnTo>
                  <a:pt x="1265" y="145"/>
                </a:lnTo>
                <a:lnTo>
                  <a:pt x="1281" y="137"/>
                </a:lnTo>
                <a:lnTo>
                  <a:pt x="1289" y="137"/>
                </a:lnTo>
                <a:lnTo>
                  <a:pt x="1297" y="129"/>
                </a:lnTo>
                <a:lnTo>
                  <a:pt x="1305" y="129"/>
                </a:lnTo>
                <a:lnTo>
                  <a:pt x="1313" y="120"/>
                </a:lnTo>
                <a:lnTo>
                  <a:pt x="1329" y="112"/>
                </a:lnTo>
                <a:lnTo>
                  <a:pt x="1337" y="112"/>
                </a:lnTo>
                <a:lnTo>
                  <a:pt x="1345" y="104"/>
                </a:lnTo>
                <a:lnTo>
                  <a:pt x="1354" y="96"/>
                </a:lnTo>
                <a:lnTo>
                  <a:pt x="1362" y="96"/>
                </a:lnTo>
                <a:lnTo>
                  <a:pt x="1378" y="88"/>
                </a:lnTo>
                <a:lnTo>
                  <a:pt x="1386" y="88"/>
                </a:lnTo>
                <a:lnTo>
                  <a:pt x="1394" y="80"/>
                </a:lnTo>
                <a:lnTo>
                  <a:pt x="1402" y="72"/>
                </a:lnTo>
                <a:lnTo>
                  <a:pt x="1410" y="72"/>
                </a:lnTo>
                <a:lnTo>
                  <a:pt x="1426" y="64"/>
                </a:lnTo>
                <a:lnTo>
                  <a:pt x="1434" y="64"/>
                </a:lnTo>
                <a:lnTo>
                  <a:pt x="1442" y="56"/>
                </a:lnTo>
                <a:lnTo>
                  <a:pt x="1450" y="48"/>
                </a:lnTo>
                <a:lnTo>
                  <a:pt x="1458" y="48"/>
                </a:lnTo>
                <a:lnTo>
                  <a:pt x="1474" y="40"/>
                </a:lnTo>
                <a:lnTo>
                  <a:pt x="1482" y="32"/>
                </a:lnTo>
                <a:lnTo>
                  <a:pt x="1490" y="32"/>
                </a:lnTo>
                <a:lnTo>
                  <a:pt x="1499" y="24"/>
                </a:lnTo>
                <a:lnTo>
                  <a:pt x="1507" y="24"/>
                </a:lnTo>
                <a:lnTo>
                  <a:pt x="1523" y="16"/>
                </a:lnTo>
                <a:lnTo>
                  <a:pt x="1531" y="8"/>
                </a:lnTo>
                <a:lnTo>
                  <a:pt x="1539" y="8"/>
                </a:lnTo>
                <a:lnTo>
                  <a:pt x="1547" y="0"/>
                </a:lnTo>
                <a:lnTo>
                  <a:pt x="1563" y="0"/>
                </a:lnTo>
                <a:lnTo>
                  <a:pt x="1571" y="0"/>
                </a:lnTo>
                <a:lnTo>
                  <a:pt x="1579" y="0"/>
                </a:lnTo>
                <a:lnTo>
                  <a:pt x="1587" y="0"/>
                </a:lnTo>
                <a:lnTo>
                  <a:pt x="1595" y="0"/>
                </a:lnTo>
                <a:lnTo>
                  <a:pt x="1611" y="0"/>
                </a:lnTo>
                <a:lnTo>
                  <a:pt x="1619" y="0"/>
                </a:lnTo>
                <a:lnTo>
                  <a:pt x="1627" y="0"/>
                </a:lnTo>
                <a:lnTo>
                  <a:pt x="1635" y="0"/>
                </a:lnTo>
                <a:lnTo>
                  <a:pt x="1644" y="0"/>
                </a:lnTo>
                <a:lnTo>
                  <a:pt x="1660" y="0"/>
                </a:lnTo>
                <a:lnTo>
                  <a:pt x="1668" y="0"/>
                </a:lnTo>
                <a:lnTo>
                  <a:pt x="1676" y="0"/>
                </a:lnTo>
                <a:lnTo>
                  <a:pt x="1684" y="0"/>
                </a:lnTo>
                <a:lnTo>
                  <a:pt x="1692" y="0"/>
                </a:lnTo>
                <a:lnTo>
                  <a:pt x="1708" y="0"/>
                </a:lnTo>
                <a:lnTo>
                  <a:pt x="1716" y="0"/>
                </a:lnTo>
                <a:lnTo>
                  <a:pt x="1724" y="0"/>
                </a:lnTo>
                <a:lnTo>
                  <a:pt x="1732" y="0"/>
                </a:lnTo>
                <a:lnTo>
                  <a:pt x="1740" y="0"/>
                </a:lnTo>
                <a:lnTo>
                  <a:pt x="1756" y="0"/>
                </a:lnTo>
                <a:lnTo>
                  <a:pt x="1764" y="0"/>
                </a:lnTo>
                <a:lnTo>
                  <a:pt x="1772" y="0"/>
                </a:lnTo>
                <a:lnTo>
                  <a:pt x="1780" y="0"/>
                </a:lnTo>
                <a:lnTo>
                  <a:pt x="1789" y="0"/>
                </a:lnTo>
                <a:lnTo>
                  <a:pt x="1805" y="0"/>
                </a:lnTo>
                <a:lnTo>
                  <a:pt x="1813" y="0"/>
                </a:lnTo>
                <a:lnTo>
                  <a:pt x="1821" y="0"/>
                </a:lnTo>
                <a:lnTo>
                  <a:pt x="1829" y="0"/>
                </a:lnTo>
                <a:lnTo>
                  <a:pt x="1837" y="0"/>
                </a:lnTo>
                <a:lnTo>
                  <a:pt x="1853" y="0"/>
                </a:lnTo>
                <a:lnTo>
                  <a:pt x="1861" y="0"/>
                </a:lnTo>
                <a:lnTo>
                  <a:pt x="1869" y="0"/>
                </a:lnTo>
                <a:lnTo>
                  <a:pt x="1877" y="0"/>
                </a:lnTo>
                <a:lnTo>
                  <a:pt x="1885" y="0"/>
                </a:lnTo>
                <a:lnTo>
                  <a:pt x="1901" y="0"/>
                </a:lnTo>
                <a:lnTo>
                  <a:pt x="1909" y="0"/>
                </a:lnTo>
                <a:lnTo>
                  <a:pt x="1917" y="0"/>
                </a:lnTo>
                <a:lnTo>
                  <a:pt x="1925" y="0"/>
                </a:lnTo>
                <a:lnTo>
                  <a:pt x="1942" y="0"/>
                </a:lnTo>
                <a:lnTo>
                  <a:pt x="1950" y="0"/>
                </a:lnTo>
                <a:lnTo>
                  <a:pt x="1958" y="8"/>
                </a:lnTo>
                <a:lnTo>
                  <a:pt x="1966" y="8"/>
                </a:lnTo>
                <a:lnTo>
                  <a:pt x="1974" y="8"/>
                </a:lnTo>
                <a:lnTo>
                  <a:pt x="1990" y="16"/>
                </a:lnTo>
                <a:lnTo>
                  <a:pt x="1998" y="16"/>
                </a:lnTo>
                <a:lnTo>
                  <a:pt x="2006" y="16"/>
                </a:lnTo>
                <a:lnTo>
                  <a:pt x="2014" y="16"/>
                </a:lnTo>
                <a:lnTo>
                  <a:pt x="2022" y="24"/>
                </a:lnTo>
                <a:lnTo>
                  <a:pt x="2038" y="24"/>
                </a:lnTo>
                <a:lnTo>
                  <a:pt x="2046" y="24"/>
                </a:lnTo>
                <a:lnTo>
                  <a:pt x="2054" y="32"/>
                </a:lnTo>
                <a:lnTo>
                  <a:pt x="2062" y="32"/>
                </a:lnTo>
                <a:lnTo>
                  <a:pt x="2070" y="32"/>
                </a:lnTo>
                <a:lnTo>
                  <a:pt x="2087" y="32"/>
                </a:lnTo>
                <a:lnTo>
                  <a:pt x="2095" y="40"/>
                </a:lnTo>
                <a:lnTo>
                  <a:pt x="2103" y="40"/>
                </a:lnTo>
                <a:lnTo>
                  <a:pt x="2111" y="40"/>
                </a:lnTo>
                <a:lnTo>
                  <a:pt x="2119" y="40"/>
                </a:lnTo>
                <a:lnTo>
                  <a:pt x="2135" y="48"/>
                </a:lnTo>
                <a:lnTo>
                  <a:pt x="2143" y="48"/>
                </a:lnTo>
                <a:lnTo>
                  <a:pt x="2151" y="48"/>
                </a:lnTo>
                <a:lnTo>
                  <a:pt x="2159" y="56"/>
                </a:lnTo>
                <a:lnTo>
                  <a:pt x="2167" y="56"/>
                </a:lnTo>
                <a:lnTo>
                  <a:pt x="2183" y="56"/>
                </a:lnTo>
                <a:lnTo>
                  <a:pt x="2191" y="56"/>
                </a:lnTo>
                <a:lnTo>
                  <a:pt x="2199" y="64"/>
                </a:lnTo>
                <a:lnTo>
                  <a:pt x="2207" y="64"/>
                </a:lnTo>
                <a:lnTo>
                  <a:pt x="2215" y="64"/>
                </a:lnTo>
                <a:lnTo>
                  <a:pt x="2232" y="64"/>
                </a:lnTo>
                <a:lnTo>
                  <a:pt x="2240" y="72"/>
                </a:lnTo>
                <a:lnTo>
                  <a:pt x="2248" y="72"/>
                </a:lnTo>
                <a:lnTo>
                  <a:pt x="2256" y="72"/>
                </a:lnTo>
                <a:lnTo>
                  <a:pt x="2264" y="72"/>
                </a:lnTo>
                <a:lnTo>
                  <a:pt x="2280" y="80"/>
                </a:lnTo>
                <a:lnTo>
                  <a:pt x="2288" y="80"/>
                </a:lnTo>
                <a:lnTo>
                  <a:pt x="2296" y="80"/>
                </a:lnTo>
                <a:lnTo>
                  <a:pt x="2304" y="80"/>
                </a:lnTo>
                <a:lnTo>
                  <a:pt x="2312" y="88"/>
                </a:lnTo>
                <a:lnTo>
                  <a:pt x="2328" y="88"/>
                </a:lnTo>
                <a:lnTo>
                  <a:pt x="2336" y="88"/>
                </a:lnTo>
                <a:lnTo>
                  <a:pt x="2344" y="96"/>
                </a:lnTo>
                <a:lnTo>
                  <a:pt x="2352" y="96"/>
                </a:lnTo>
                <a:lnTo>
                  <a:pt x="2369" y="96"/>
                </a:lnTo>
                <a:lnTo>
                  <a:pt x="2377" y="96"/>
                </a:lnTo>
                <a:lnTo>
                  <a:pt x="2385" y="104"/>
                </a:lnTo>
                <a:lnTo>
                  <a:pt x="2393" y="104"/>
                </a:lnTo>
                <a:lnTo>
                  <a:pt x="2401" y="104"/>
                </a:lnTo>
                <a:lnTo>
                  <a:pt x="2417" y="104"/>
                </a:lnTo>
                <a:lnTo>
                  <a:pt x="2425" y="112"/>
                </a:lnTo>
                <a:lnTo>
                  <a:pt x="2433" y="112"/>
                </a:lnTo>
                <a:lnTo>
                  <a:pt x="2441" y="112"/>
                </a:lnTo>
                <a:lnTo>
                  <a:pt x="2449" y="112"/>
                </a:lnTo>
                <a:lnTo>
                  <a:pt x="2465" y="120"/>
                </a:lnTo>
                <a:lnTo>
                  <a:pt x="2473" y="120"/>
                </a:lnTo>
                <a:lnTo>
                  <a:pt x="2481" y="120"/>
                </a:lnTo>
                <a:lnTo>
                  <a:pt x="2489" y="120"/>
                </a:lnTo>
                <a:lnTo>
                  <a:pt x="2497" y="129"/>
                </a:lnTo>
                <a:lnTo>
                  <a:pt x="2514" y="129"/>
                </a:lnTo>
                <a:lnTo>
                  <a:pt x="2522" y="129"/>
                </a:lnTo>
                <a:lnTo>
                  <a:pt x="2530" y="129"/>
                </a:lnTo>
                <a:lnTo>
                  <a:pt x="2538" y="129"/>
                </a:lnTo>
                <a:lnTo>
                  <a:pt x="2546" y="137"/>
                </a:lnTo>
                <a:lnTo>
                  <a:pt x="2562" y="137"/>
                </a:lnTo>
                <a:lnTo>
                  <a:pt x="2570" y="137"/>
                </a:lnTo>
                <a:lnTo>
                  <a:pt x="2578" y="137"/>
                </a:lnTo>
                <a:lnTo>
                  <a:pt x="2586" y="145"/>
                </a:lnTo>
                <a:lnTo>
                  <a:pt x="2594" y="145"/>
                </a:lnTo>
                <a:lnTo>
                  <a:pt x="2610" y="145"/>
                </a:lnTo>
                <a:lnTo>
                  <a:pt x="2618" y="145"/>
                </a:lnTo>
                <a:lnTo>
                  <a:pt x="2626" y="153"/>
                </a:lnTo>
                <a:lnTo>
                  <a:pt x="2634" y="153"/>
                </a:lnTo>
                <a:lnTo>
                  <a:pt x="2642" y="153"/>
                </a:lnTo>
                <a:lnTo>
                  <a:pt x="2659" y="153"/>
                </a:lnTo>
                <a:lnTo>
                  <a:pt x="2667" y="161"/>
                </a:lnTo>
                <a:lnTo>
                  <a:pt x="2675" y="161"/>
                </a:lnTo>
                <a:lnTo>
                  <a:pt x="2683" y="161"/>
                </a:lnTo>
                <a:lnTo>
                  <a:pt x="2691" y="161"/>
                </a:lnTo>
                <a:lnTo>
                  <a:pt x="2707" y="169"/>
                </a:lnTo>
                <a:lnTo>
                  <a:pt x="2715" y="169"/>
                </a:lnTo>
                <a:lnTo>
                  <a:pt x="2723" y="169"/>
                </a:lnTo>
                <a:lnTo>
                  <a:pt x="2731" y="169"/>
                </a:lnTo>
                <a:lnTo>
                  <a:pt x="2747" y="169"/>
                </a:lnTo>
                <a:lnTo>
                  <a:pt x="2755" y="177"/>
                </a:lnTo>
                <a:lnTo>
                  <a:pt x="2763" y="177"/>
                </a:lnTo>
                <a:lnTo>
                  <a:pt x="2771" y="177"/>
                </a:lnTo>
                <a:lnTo>
                  <a:pt x="2779" y="177"/>
                </a:lnTo>
                <a:lnTo>
                  <a:pt x="2796" y="185"/>
                </a:lnTo>
                <a:lnTo>
                  <a:pt x="2804" y="185"/>
                </a:lnTo>
                <a:lnTo>
                  <a:pt x="2812" y="185"/>
                </a:lnTo>
                <a:lnTo>
                  <a:pt x="2820" y="185"/>
                </a:lnTo>
                <a:lnTo>
                  <a:pt x="2828" y="193"/>
                </a:lnTo>
                <a:lnTo>
                  <a:pt x="2844" y="193"/>
                </a:lnTo>
                <a:lnTo>
                  <a:pt x="2852" y="193"/>
                </a:lnTo>
                <a:lnTo>
                  <a:pt x="2860" y="193"/>
                </a:lnTo>
                <a:lnTo>
                  <a:pt x="2868" y="193"/>
                </a:lnTo>
                <a:lnTo>
                  <a:pt x="2876" y="201"/>
                </a:lnTo>
                <a:lnTo>
                  <a:pt x="2892" y="201"/>
                </a:lnTo>
                <a:lnTo>
                  <a:pt x="2900" y="201"/>
                </a:lnTo>
                <a:lnTo>
                  <a:pt x="2908" y="201"/>
                </a:lnTo>
                <a:lnTo>
                  <a:pt x="2916" y="209"/>
                </a:lnTo>
                <a:lnTo>
                  <a:pt x="2924" y="209"/>
                </a:lnTo>
                <a:lnTo>
                  <a:pt x="2941" y="209"/>
                </a:lnTo>
                <a:lnTo>
                  <a:pt x="2949" y="209"/>
                </a:lnTo>
                <a:lnTo>
                  <a:pt x="2957" y="209"/>
                </a:lnTo>
                <a:lnTo>
                  <a:pt x="2965" y="217"/>
                </a:lnTo>
                <a:lnTo>
                  <a:pt x="2973" y="217"/>
                </a:lnTo>
                <a:lnTo>
                  <a:pt x="2989" y="217"/>
                </a:lnTo>
                <a:lnTo>
                  <a:pt x="2997" y="217"/>
                </a:lnTo>
                <a:lnTo>
                  <a:pt x="3005" y="217"/>
                </a:lnTo>
                <a:lnTo>
                  <a:pt x="3013" y="225"/>
                </a:lnTo>
                <a:lnTo>
                  <a:pt x="3021" y="225"/>
                </a:lnTo>
                <a:lnTo>
                  <a:pt x="3037" y="225"/>
                </a:lnTo>
                <a:lnTo>
                  <a:pt x="3045" y="225"/>
                </a:lnTo>
                <a:lnTo>
                  <a:pt x="3053" y="233"/>
                </a:lnTo>
                <a:lnTo>
                  <a:pt x="3061" y="233"/>
                </a:lnTo>
                <a:lnTo>
                  <a:pt x="3069" y="233"/>
                </a:lnTo>
                <a:lnTo>
                  <a:pt x="3086" y="233"/>
                </a:lnTo>
                <a:lnTo>
                  <a:pt x="3094" y="233"/>
                </a:lnTo>
                <a:lnTo>
                  <a:pt x="3102" y="241"/>
                </a:lnTo>
                <a:lnTo>
                  <a:pt x="3110" y="241"/>
                </a:lnTo>
                <a:lnTo>
                  <a:pt x="3126" y="241"/>
                </a:lnTo>
                <a:lnTo>
                  <a:pt x="3134" y="241"/>
                </a:lnTo>
                <a:lnTo>
                  <a:pt x="3142" y="241"/>
                </a:lnTo>
                <a:lnTo>
                  <a:pt x="3150" y="249"/>
                </a:lnTo>
                <a:lnTo>
                  <a:pt x="3158" y="249"/>
                </a:lnTo>
                <a:lnTo>
                  <a:pt x="3174" y="249"/>
                </a:lnTo>
                <a:lnTo>
                  <a:pt x="3182" y="249"/>
                </a:lnTo>
                <a:lnTo>
                  <a:pt x="3190" y="249"/>
                </a:lnTo>
                <a:lnTo>
                  <a:pt x="3198" y="257"/>
                </a:lnTo>
                <a:lnTo>
                  <a:pt x="3206" y="257"/>
                </a:lnTo>
                <a:lnTo>
                  <a:pt x="3223" y="257"/>
                </a:lnTo>
                <a:lnTo>
                  <a:pt x="3231" y="257"/>
                </a:lnTo>
                <a:lnTo>
                  <a:pt x="3239" y="257"/>
                </a:lnTo>
                <a:lnTo>
                  <a:pt x="3247" y="265"/>
                </a:lnTo>
                <a:lnTo>
                  <a:pt x="3255" y="265"/>
                </a:lnTo>
                <a:lnTo>
                  <a:pt x="3271" y="265"/>
                </a:lnTo>
                <a:lnTo>
                  <a:pt x="3279" y="265"/>
                </a:lnTo>
                <a:lnTo>
                  <a:pt x="3287" y="265"/>
                </a:lnTo>
                <a:lnTo>
                  <a:pt x="3295" y="274"/>
                </a:lnTo>
                <a:lnTo>
                  <a:pt x="3303" y="274"/>
                </a:lnTo>
                <a:lnTo>
                  <a:pt x="3319" y="274"/>
                </a:lnTo>
                <a:lnTo>
                  <a:pt x="3327" y="274"/>
                </a:lnTo>
                <a:lnTo>
                  <a:pt x="3335" y="274"/>
                </a:lnTo>
                <a:lnTo>
                  <a:pt x="3343" y="282"/>
                </a:lnTo>
                <a:lnTo>
                  <a:pt x="3351" y="282"/>
                </a:lnTo>
                <a:lnTo>
                  <a:pt x="3368" y="282"/>
                </a:lnTo>
                <a:lnTo>
                  <a:pt x="3376" y="282"/>
                </a:lnTo>
                <a:lnTo>
                  <a:pt x="3384" y="282"/>
                </a:lnTo>
                <a:lnTo>
                  <a:pt x="3392" y="290"/>
                </a:lnTo>
                <a:lnTo>
                  <a:pt x="3400" y="290"/>
                </a:lnTo>
                <a:lnTo>
                  <a:pt x="3416" y="290"/>
                </a:lnTo>
                <a:lnTo>
                  <a:pt x="3424" y="290"/>
                </a:lnTo>
                <a:lnTo>
                  <a:pt x="3432" y="290"/>
                </a:lnTo>
                <a:lnTo>
                  <a:pt x="3440" y="298"/>
                </a:lnTo>
                <a:lnTo>
                  <a:pt x="3448" y="298"/>
                </a:lnTo>
                <a:lnTo>
                  <a:pt x="3464" y="298"/>
                </a:lnTo>
                <a:lnTo>
                  <a:pt x="3472" y="298"/>
                </a:lnTo>
                <a:lnTo>
                  <a:pt x="3480" y="298"/>
                </a:lnTo>
                <a:lnTo>
                  <a:pt x="3488" y="306"/>
                </a:lnTo>
                <a:lnTo>
                  <a:pt x="3504" y="306"/>
                </a:lnTo>
                <a:lnTo>
                  <a:pt x="3513" y="306"/>
                </a:lnTo>
                <a:lnTo>
                  <a:pt x="3521" y="306"/>
                </a:lnTo>
                <a:lnTo>
                  <a:pt x="3529" y="306"/>
                </a:lnTo>
                <a:lnTo>
                  <a:pt x="3537" y="314"/>
                </a:lnTo>
                <a:lnTo>
                  <a:pt x="3553" y="314"/>
                </a:lnTo>
                <a:lnTo>
                  <a:pt x="3561" y="314"/>
                </a:lnTo>
                <a:lnTo>
                  <a:pt x="3569" y="314"/>
                </a:lnTo>
                <a:lnTo>
                  <a:pt x="3577" y="314"/>
                </a:lnTo>
                <a:lnTo>
                  <a:pt x="3585" y="314"/>
                </a:lnTo>
                <a:lnTo>
                  <a:pt x="3601" y="322"/>
                </a:lnTo>
                <a:lnTo>
                  <a:pt x="3609" y="322"/>
                </a:lnTo>
                <a:lnTo>
                  <a:pt x="3617" y="322"/>
                </a:lnTo>
                <a:lnTo>
                  <a:pt x="3625" y="322"/>
                </a:lnTo>
                <a:lnTo>
                  <a:pt x="3633" y="322"/>
                </a:lnTo>
                <a:lnTo>
                  <a:pt x="3649" y="330"/>
                </a:lnTo>
                <a:lnTo>
                  <a:pt x="3658" y="330"/>
                </a:lnTo>
                <a:lnTo>
                  <a:pt x="3666" y="330"/>
                </a:lnTo>
                <a:lnTo>
                  <a:pt x="3674" y="330"/>
                </a:lnTo>
                <a:lnTo>
                  <a:pt x="3682" y="330"/>
                </a:lnTo>
                <a:lnTo>
                  <a:pt x="3698" y="330"/>
                </a:lnTo>
                <a:lnTo>
                  <a:pt x="3706" y="338"/>
                </a:lnTo>
                <a:lnTo>
                  <a:pt x="3714" y="338"/>
                </a:lnTo>
                <a:lnTo>
                  <a:pt x="3722" y="338"/>
                </a:lnTo>
                <a:lnTo>
                  <a:pt x="3730" y="338"/>
                </a:lnTo>
                <a:lnTo>
                  <a:pt x="3746" y="338"/>
                </a:lnTo>
                <a:lnTo>
                  <a:pt x="3754" y="346"/>
                </a:lnTo>
                <a:lnTo>
                  <a:pt x="3762" y="346"/>
                </a:lnTo>
                <a:lnTo>
                  <a:pt x="3770" y="346"/>
                </a:lnTo>
                <a:lnTo>
                  <a:pt x="3778" y="346"/>
                </a:lnTo>
                <a:lnTo>
                  <a:pt x="3794" y="346"/>
                </a:lnTo>
                <a:lnTo>
                  <a:pt x="3803" y="346"/>
                </a:lnTo>
                <a:lnTo>
                  <a:pt x="3811" y="354"/>
                </a:lnTo>
                <a:lnTo>
                  <a:pt x="3819" y="354"/>
                </a:lnTo>
                <a:lnTo>
                  <a:pt x="3827" y="354"/>
                </a:lnTo>
                <a:lnTo>
                  <a:pt x="3843" y="354"/>
                </a:lnTo>
                <a:lnTo>
                  <a:pt x="3851" y="354"/>
                </a:lnTo>
                <a:lnTo>
                  <a:pt x="3859" y="354"/>
                </a:lnTo>
                <a:lnTo>
                  <a:pt x="3867" y="362"/>
                </a:lnTo>
                <a:lnTo>
                  <a:pt x="3883" y="362"/>
                </a:ln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20278" name="Freeform 22"/>
          <p:cNvSpPr>
            <a:spLocks/>
          </p:cNvSpPr>
          <p:nvPr/>
        </p:nvSpPr>
        <p:spPr bwMode="auto">
          <a:xfrm>
            <a:off x="1219203" y="3776387"/>
            <a:ext cx="6164263" cy="1585913"/>
          </a:xfrm>
          <a:custGeom>
            <a:avLst/>
            <a:gdLst>
              <a:gd name="T0" fmla="*/ 2147483647 w 3883"/>
              <a:gd name="T1" fmla="*/ 2147483647 h 999"/>
              <a:gd name="T2" fmla="*/ 2147483647 w 3883"/>
              <a:gd name="T3" fmla="*/ 2147483647 h 999"/>
              <a:gd name="T4" fmla="*/ 2147483647 w 3883"/>
              <a:gd name="T5" fmla="*/ 2147483647 h 999"/>
              <a:gd name="T6" fmla="*/ 2147483647 w 3883"/>
              <a:gd name="T7" fmla="*/ 2147483647 h 999"/>
              <a:gd name="T8" fmla="*/ 2147483647 w 3883"/>
              <a:gd name="T9" fmla="*/ 2147483647 h 999"/>
              <a:gd name="T10" fmla="*/ 2147483647 w 3883"/>
              <a:gd name="T11" fmla="*/ 2147483647 h 999"/>
              <a:gd name="T12" fmla="*/ 2147483647 w 3883"/>
              <a:gd name="T13" fmla="*/ 2147483647 h 999"/>
              <a:gd name="T14" fmla="*/ 2147483647 w 3883"/>
              <a:gd name="T15" fmla="*/ 2147483647 h 999"/>
              <a:gd name="T16" fmla="*/ 2147483647 w 3883"/>
              <a:gd name="T17" fmla="*/ 2147483647 h 999"/>
              <a:gd name="T18" fmla="*/ 2147483647 w 3883"/>
              <a:gd name="T19" fmla="*/ 2147483647 h 999"/>
              <a:gd name="T20" fmla="*/ 2147483647 w 3883"/>
              <a:gd name="T21" fmla="*/ 2147483647 h 999"/>
              <a:gd name="T22" fmla="*/ 2147483647 w 3883"/>
              <a:gd name="T23" fmla="*/ 2147483647 h 999"/>
              <a:gd name="T24" fmla="*/ 2147483647 w 3883"/>
              <a:gd name="T25" fmla="*/ 2147483647 h 999"/>
              <a:gd name="T26" fmla="*/ 2147483647 w 3883"/>
              <a:gd name="T27" fmla="*/ 2147483647 h 999"/>
              <a:gd name="T28" fmla="*/ 2147483647 w 3883"/>
              <a:gd name="T29" fmla="*/ 2147483647 h 999"/>
              <a:gd name="T30" fmla="*/ 2147483647 w 3883"/>
              <a:gd name="T31" fmla="*/ 2147483647 h 999"/>
              <a:gd name="T32" fmla="*/ 2147483647 w 3883"/>
              <a:gd name="T33" fmla="*/ 2147483647 h 999"/>
              <a:gd name="T34" fmla="*/ 2147483647 w 3883"/>
              <a:gd name="T35" fmla="*/ 2147483647 h 999"/>
              <a:gd name="T36" fmla="*/ 2147483647 w 3883"/>
              <a:gd name="T37" fmla="*/ 2147483647 h 999"/>
              <a:gd name="T38" fmla="*/ 2147483647 w 3883"/>
              <a:gd name="T39" fmla="*/ 2147483647 h 999"/>
              <a:gd name="T40" fmla="*/ 2147483647 w 3883"/>
              <a:gd name="T41" fmla="*/ 2147483647 h 999"/>
              <a:gd name="T42" fmla="*/ 2147483647 w 3883"/>
              <a:gd name="T43" fmla="*/ 2147483647 h 999"/>
              <a:gd name="T44" fmla="*/ 2147483647 w 3883"/>
              <a:gd name="T45" fmla="*/ 2147483647 h 999"/>
              <a:gd name="T46" fmla="*/ 2147483647 w 3883"/>
              <a:gd name="T47" fmla="*/ 2147483647 h 999"/>
              <a:gd name="T48" fmla="*/ 2147483647 w 3883"/>
              <a:gd name="T49" fmla="*/ 2147483647 h 999"/>
              <a:gd name="T50" fmla="*/ 2147483647 w 3883"/>
              <a:gd name="T51" fmla="*/ 2147483647 h 999"/>
              <a:gd name="T52" fmla="*/ 2147483647 w 3883"/>
              <a:gd name="T53" fmla="*/ 2147483647 h 999"/>
              <a:gd name="T54" fmla="*/ 2147483647 w 3883"/>
              <a:gd name="T55" fmla="*/ 2147483647 h 999"/>
              <a:gd name="T56" fmla="*/ 2147483647 w 3883"/>
              <a:gd name="T57" fmla="*/ 2147483647 h 999"/>
              <a:gd name="T58" fmla="*/ 2147483647 w 3883"/>
              <a:gd name="T59" fmla="*/ 2147483647 h 999"/>
              <a:gd name="T60" fmla="*/ 2147483647 w 3883"/>
              <a:gd name="T61" fmla="*/ 2147483647 h 999"/>
              <a:gd name="T62" fmla="*/ 2147483647 w 3883"/>
              <a:gd name="T63" fmla="*/ 2147483647 h 999"/>
              <a:gd name="T64" fmla="*/ 2147483647 w 3883"/>
              <a:gd name="T65" fmla="*/ 2147483647 h 999"/>
              <a:gd name="T66" fmla="*/ 2147483647 w 3883"/>
              <a:gd name="T67" fmla="*/ 2147483647 h 999"/>
              <a:gd name="T68" fmla="*/ 2147483647 w 3883"/>
              <a:gd name="T69" fmla="*/ 2147483647 h 999"/>
              <a:gd name="T70" fmla="*/ 2147483647 w 3883"/>
              <a:gd name="T71" fmla="*/ 2147483647 h 999"/>
              <a:gd name="T72" fmla="*/ 2147483647 w 3883"/>
              <a:gd name="T73" fmla="*/ 2147483647 h 999"/>
              <a:gd name="T74" fmla="*/ 2147483647 w 3883"/>
              <a:gd name="T75" fmla="*/ 2147483647 h 999"/>
              <a:gd name="T76" fmla="*/ 2147483647 w 3883"/>
              <a:gd name="T77" fmla="*/ 2147483647 h 999"/>
              <a:gd name="T78" fmla="*/ 2147483647 w 3883"/>
              <a:gd name="T79" fmla="*/ 2147483647 h 999"/>
              <a:gd name="T80" fmla="*/ 2147483647 w 3883"/>
              <a:gd name="T81" fmla="*/ 2147483647 h 999"/>
              <a:gd name="T82" fmla="*/ 2147483647 w 3883"/>
              <a:gd name="T83" fmla="*/ 2147483647 h 999"/>
              <a:gd name="T84" fmla="*/ 2147483647 w 3883"/>
              <a:gd name="T85" fmla="*/ 2147483647 h 999"/>
              <a:gd name="T86" fmla="*/ 2147483647 w 3883"/>
              <a:gd name="T87" fmla="*/ 2147483647 h 999"/>
              <a:gd name="T88" fmla="*/ 2147483647 w 3883"/>
              <a:gd name="T89" fmla="*/ 2147483647 h 999"/>
              <a:gd name="T90" fmla="*/ 2147483647 w 3883"/>
              <a:gd name="T91" fmla="*/ 2147483647 h 999"/>
              <a:gd name="T92" fmla="*/ 2147483647 w 3883"/>
              <a:gd name="T93" fmla="*/ 2147483647 h 999"/>
              <a:gd name="T94" fmla="*/ 2147483647 w 3883"/>
              <a:gd name="T95" fmla="*/ 2147483647 h 999"/>
              <a:gd name="T96" fmla="*/ 2147483647 w 3883"/>
              <a:gd name="T97" fmla="*/ 2147483647 h 999"/>
              <a:gd name="T98" fmla="*/ 2147483647 w 3883"/>
              <a:gd name="T99" fmla="*/ 2147483647 h 999"/>
              <a:gd name="T100" fmla="*/ 2147483647 w 3883"/>
              <a:gd name="T101" fmla="*/ 2147483647 h 999"/>
              <a:gd name="T102" fmla="*/ 2147483647 w 3883"/>
              <a:gd name="T103" fmla="*/ 2147483647 h 999"/>
              <a:gd name="T104" fmla="*/ 2147483647 w 3883"/>
              <a:gd name="T105" fmla="*/ 2147483647 h 999"/>
              <a:gd name="T106" fmla="*/ 2147483647 w 3883"/>
              <a:gd name="T107" fmla="*/ 2147483647 h 999"/>
              <a:gd name="T108" fmla="*/ 2147483647 w 3883"/>
              <a:gd name="T109" fmla="*/ 2147483647 h 999"/>
              <a:gd name="T110" fmla="*/ 2147483647 w 3883"/>
              <a:gd name="T111" fmla="*/ 0 h 999"/>
              <a:gd name="T112" fmla="*/ 2147483647 w 3883"/>
              <a:gd name="T113" fmla="*/ 0 h 9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83"/>
              <a:gd name="T172" fmla="*/ 0 h 999"/>
              <a:gd name="T173" fmla="*/ 3883 w 3883"/>
              <a:gd name="T174" fmla="*/ 999 h 9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83" h="999">
                <a:moveTo>
                  <a:pt x="0" y="999"/>
                </a:moveTo>
                <a:lnTo>
                  <a:pt x="8" y="999"/>
                </a:lnTo>
                <a:lnTo>
                  <a:pt x="16" y="999"/>
                </a:lnTo>
                <a:lnTo>
                  <a:pt x="24" y="999"/>
                </a:lnTo>
                <a:lnTo>
                  <a:pt x="32" y="999"/>
                </a:lnTo>
                <a:lnTo>
                  <a:pt x="48" y="999"/>
                </a:lnTo>
                <a:lnTo>
                  <a:pt x="56" y="999"/>
                </a:lnTo>
                <a:lnTo>
                  <a:pt x="65" y="999"/>
                </a:lnTo>
                <a:lnTo>
                  <a:pt x="73" y="999"/>
                </a:lnTo>
                <a:lnTo>
                  <a:pt x="81" y="999"/>
                </a:lnTo>
                <a:lnTo>
                  <a:pt x="97" y="999"/>
                </a:lnTo>
                <a:lnTo>
                  <a:pt x="105" y="991"/>
                </a:lnTo>
                <a:lnTo>
                  <a:pt x="113" y="991"/>
                </a:lnTo>
                <a:lnTo>
                  <a:pt x="121" y="991"/>
                </a:lnTo>
                <a:lnTo>
                  <a:pt x="129" y="991"/>
                </a:lnTo>
                <a:lnTo>
                  <a:pt x="145" y="991"/>
                </a:lnTo>
                <a:lnTo>
                  <a:pt x="153" y="991"/>
                </a:lnTo>
                <a:lnTo>
                  <a:pt x="161" y="991"/>
                </a:lnTo>
                <a:lnTo>
                  <a:pt x="169" y="982"/>
                </a:lnTo>
                <a:lnTo>
                  <a:pt x="177" y="982"/>
                </a:lnTo>
                <a:lnTo>
                  <a:pt x="193" y="991"/>
                </a:lnTo>
                <a:lnTo>
                  <a:pt x="201" y="991"/>
                </a:lnTo>
                <a:lnTo>
                  <a:pt x="210" y="991"/>
                </a:lnTo>
                <a:lnTo>
                  <a:pt x="218" y="991"/>
                </a:lnTo>
                <a:lnTo>
                  <a:pt x="226" y="982"/>
                </a:lnTo>
                <a:lnTo>
                  <a:pt x="242" y="982"/>
                </a:lnTo>
                <a:lnTo>
                  <a:pt x="250" y="982"/>
                </a:lnTo>
                <a:lnTo>
                  <a:pt x="258" y="982"/>
                </a:lnTo>
                <a:lnTo>
                  <a:pt x="266" y="982"/>
                </a:lnTo>
                <a:lnTo>
                  <a:pt x="274" y="974"/>
                </a:lnTo>
                <a:lnTo>
                  <a:pt x="290" y="974"/>
                </a:lnTo>
                <a:lnTo>
                  <a:pt x="298" y="974"/>
                </a:lnTo>
                <a:lnTo>
                  <a:pt x="306" y="974"/>
                </a:lnTo>
                <a:lnTo>
                  <a:pt x="314" y="974"/>
                </a:lnTo>
                <a:lnTo>
                  <a:pt x="322" y="966"/>
                </a:lnTo>
                <a:lnTo>
                  <a:pt x="338" y="966"/>
                </a:lnTo>
                <a:lnTo>
                  <a:pt x="346" y="966"/>
                </a:lnTo>
                <a:lnTo>
                  <a:pt x="355" y="966"/>
                </a:lnTo>
                <a:lnTo>
                  <a:pt x="363" y="966"/>
                </a:lnTo>
                <a:lnTo>
                  <a:pt x="371" y="966"/>
                </a:lnTo>
                <a:lnTo>
                  <a:pt x="387" y="958"/>
                </a:lnTo>
                <a:lnTo>
                  <a:pt x="395" y="958"/>
                </a:lnTo>
                <a:lnTo>
                  <a:pt x="403" y="958"/>
                </a:lnTo>
                <a:lnTo>
                  <a:pt x="411" y="950"/>
                </a:lnTo>
                <a:lnTo>
                  <a:pt x="427" y="950"/>
                </a:lnTo>
                <a:lnTo>
                  <a:pt x="435" y="950"/>
                </a:lnTo>
                <a:lnTo>
                  <a:pt x="443" y="942"/>
                </a:lnTo>
                <a:lnTo>
                  <a:pt x="451" y="942"/>
                </a:lnTo>
                <a:lnTo>
                  <a:pt x="459" y="942"/>
                </a:lnTo>
                <a:lnTo>
                  <a:pt x="475" y="942"/>
                </a:lnTo>
                <a:lnTo>
                  <a:pt x="483" y="934"/>
                </a:lnTo>
                <a:lnTo>
                  <a:pt x="492" y="934"/>
                </a:lnTo>
                <a:lnTo>
                  <a:pt x="500" y="934"/>
                </a:lnTo>
                <a:lnTo>
                  <a:pt x="508" y="926"/>
                </a:lnTo>
                <a:lnTo>
                  <a:pt x="524" y="926"/>
                </a:lnTo>
                <a:lnTo>
                  <a:pt x="532" y="926"/>
                </a:lnTo>
                <a:lnTo>
                  <a:pt x="540" y="918"/>
                </a:lnTo>
                <a:lnTo>
                  <a:pt x="548" y="918"/>
                </a:lnTo>
                <a:lnTo>
                  <a:pt x="556" y="918"/>
                </a:lnTo>
                <a:lnTo>
                  <a:pt x="572" y="918"/>
                </a:lnTo>
                <a:lnTo>
                  <a:pt x="580" y="910"/>
                </a:lnTo>
                <a:lnTo>
                  <a:pt x="588" y="910"/>
                </a:lnTo>
                <a:lnTo>
                  <a:pt x="596" y="910"/>
                </a:lnTo>
                <a:lnTo>
                  <a:pt x="604" y="910"/>
                </a:lnTo>
                <a:lnTo>
                  <a:pt x="620" y="902"/>
                </a:lnTo>
                <a:lnTo>
                  <a:pt x="628" y="902"/>
                </a:lnTo>
                <a:lnTo>
                  <a:pt x="637" y="902"/>
                </a:lnTo>
                <a:lnTo>
                  <a:pt x="645" y="902"/>
                </a:lnTo>
                <a:lnTo>
                  <a:pt x="653" y="894"/>
                </a:lnTo>
                <a:lnTo>
                  <a:pt x="669" y="894"/>
                </a:lnTo>
                <a:lnTo>
                  <a:pt x="677" y="894"/>
                </a:lnTo>
                <a:lnTo>
                  <a:pt x="685" y="886"/>
                </a:lnTo>
                <a:lnTo>
                  <a:pt x="693" y="886"/>
                </a:lnTo>
                <a:lnTo>
                  <a:pt x="701" y="886"/>
                </a:lnTo>
                <a:lnTo>
                  <a:pt x="717" y="886"/>
                </a:lnTo>
                <a:lnTo>
                  <a:pt x="725" y="886"/>
                </a:lnTo>
                <a:lnTo>
                  <a:pt x="733" y="878"/>
                </a:lnTo>
                <a:lnTo>
                  <a:pt x="741" y="878"/>
                </a:lnTo>
                <a:lnTo>
                  <a:pt x="749" y="878"/>
                </a:lnTo>
                <a:lnTo>
                  <a:pt x="765" y="878"/>
                </a:lnTo>
                <a:lnTo>
                  <a:pt x="773" y="870"/>
                </a:lnTo>
                <a:lnTo>
                  <a:pt x="782" y="870"/>
                </a:lnTo>
                <a:lnTo>
                  <a:pt x="790" y="870"/>
                </a:lnTo>
                <a:lnTo>
                  <a:pt x="806" y="862"/>
                </a:lnTo>
                <a:lnTo>
                  <a:pt x="814" y="862"/>
                </a:lnTo>
                <a:lnTo>
                  <a:pt x="822" y="854"/>
                </a:lnTo>
                <a:lnTo>
                  <a:pt x="830" y="854"/>
                </a:lnTo>
                <a:lnTo>
                  <a:pt x="838" y="854"/>
                </a:lnTo>
                <a:lnTo>
                  <a:pt x="854" y="846"/>
                </a:lnTo>
                <a:lnTo>
                  <a:pt x="862" y="846"/>
                </a:lnTo>
                <a:lnTo>
                  <a:pt x="870" y="846"/>
                </a:lnTo>
                <a:lnTo>
                  <a:pt x="878" y="837"/>
                </a:lnTo>
                <a:lnTo>
                  <a:pt x="886" y="837"/>
                </a:lnTo>
                <a:lnTo>
                  <a:pt x="902" y="837"/>
                </a:lnTo>
                <a:lnTo>
                  <a:pt x="910" y="829"/>
                </a:lnTo>
                <a:lnTo>
                  <a:pt x="918" y="829"/>
                </a:lnTo>
                <a:lnTo>
                  <a:pt x="927" y="829"/>
                </a:lnTo>
                <a:lnTo>
                  <a:pt x="935" y="821"/>
                </a:lnTo>
                <a:lnTo>
                  <a:pt x="951" y="821"/>
                </a:lnTo>
                <a:lnTo>
                  <a:pt x="959" y="821"/>
                </a:lnTo>
                <a:lnTo>
                  <a:pt x="967" y="813"/>
                </a:lnTo>
                <a:lnTo>
                  <a:pt x="975" y="813"/>
                </a:lnTo>
                <a:lnTo>
                  <a:pt x="983" y="813"/>
                </a:lnTo>
                <a:lnTo>
                  <a:pt x="999" y="805"/>
                </a:lnTo>
                <a:lnTo>
                  <a:pt x="1007" y="805"/>
                </a:lnTo>
                <a:lnTo>
                  <a:pt x="1015" y="805"/>
                </a:lnTo>
                <a:lnTo>
                  <a:pt x="1023" y="797"/>
                </a:lnTo>
                <a:lnTo>
                  <a:pt x="1031" y="797"/>
                </a:lnTo>
                <a:lnTo>
                  <a:pt x="1047" y="797"/>
                </a:lnTo>
                <a:lnTo>
                  <a:pt x="1055" y="789"/>
                </a:lnTo>
                <a:lnTo>
                  <a:pt x="1063" y="789"/>
                </a:lnTo>
                <a:lnTo>
                  <a:pt x="1072" y="789"/>
                </a:lnTo>
                <a:lnTo>
                  <a:pt x="1080" y="789"/>
                </a:lnTo>
                <a:lnTo>
                  <a:pt x="1096" y="781"/>
                </a:lnTo>
                <a:lnTo>
                  <a:pt x="1104" y="781"/>
                </a:lnTo>
                <a:lnTo>
                  <a:pt x="1112" y="781"/>
                </a:lnTo>
                <a:lnTo>
                  <a:pt x="1120" y="781"/>
                </a:lnTo>
                <a:lnTo>
                  <a:pt x="1128" y="773"/>
                </a:lnTo>
                <a:lnTo>
                  <a:pt x="1144" y="773"/>
                </a:lnTo>
                <a:lnTo>
                  <a:pt x="1152" y="773"/>
                </a:lnTo>
                <a:lnTo>
                  <a:pt x="1160" y="765"/>
                </a:lnTo>
                <a:lnTo>
                  <a:pt x="1168" y="765"/>
                </a:lnTo>
                <a:lnTo>
                  <a:pt x="1184" y="765"/>
                </a:lnTo>
                <a:lnTo>
                  <a:pt x="1192" y="757"/>
                </a:lnTo>
                <a:lnTo>
                  <a:pt x="1200" y="749"/>
                </a:lnTo>
                <a:lnTo>
                  <a:pt x="1208" y="749"/>
                </a:lnTo>
                <a:lnTo>
                  <a:pt x="1217" y="741"/>
                </a:lnTo>
                <a:lnTo>
                  <a:pt x="1233" y="733"/>
                </a:lnTo>
                <a:lnTo>
                  <a:pt x="1241" y="733"/>
                </a:lnTo>
                <a:lnTo>
                  <a:pt x="1249" y="725"/>
                </a:lnTo>
                <a:lnTo>
                  <a:pt x="1257" y="725"/>
                </a:lnTo>
                <a:lnTo>
                  <a:pt x="1265" y="717"/>
                </a:lnTo>
                <a:lnTo>
                  <a:pt x="1281" y="709"/>
                </a:lnTo>
                <a:lnTo>
                  <a:pt x="1289" y="709"/>
                </a:lnTo>
                <a:lnTo>
                  <a:pt x="1297" y="701"/>
                </a:lnTo>
                <a:lnTo>
                  <a:pt x="1305" y="701"/>
                </a:lnTo>
                <a:lnTo>
                  <a:pt x="1313" y="692"/>
                </a:lnTo>
                <a:lnTo>
                  <a:pt x="1329" y="684"/>
                </a:lnTo>
                <a:lnTo>
                  <a:pt x="1337" y="684"/>
                </a:lnTo>
                <a:lnTo>
                  <a:pt x="1345" y="676"/>
                </a:lnTo>
                <a:lnTo>
                  <a:pt x="1354" y="668"/>
                </a:lnTo>
                <a:lnTo>
                  <a:pt x="1362" y="668"/>
                </a:lnTo>
                <a:lnTo>
                  <a:pt x="1378" y="660"/>
                </a:lnTo>
                <a:lnTo>
                  <a:pt x="1386" y="660"/>
                </a:lnTo>
                <a:lnTo>
                  <a:pt x="1394" y="652"/>
                </a:lnTo>
                <a:lnTo>
                  <a:pt x="1402" y="644"/>
                </a:lnTo>
                <a:lnTo>
                  <a:pt x="1410" y="644"/>
                </a:lnTo>
                <a:lnTo>
                  <a:pt x="1426" y="636"/>
                </a:lnTo>
                <a:lnTo>
                  <a:pt x="1434" y="636"/>
                </a:lnTo>
                <a:lnTo>
                  <a:pt x="1442" y="628"/>
                </a:lnTo>
                <a:lnTo>
                  <a:pt x="1450" y="620"/>
                </a:lnTo>
                <a:lnTo>
                  <a:pt x="1458" y="620"/>
                </a:lnTo>
                <a:lnTo>
                  <a:pt x="1474" y="612"/>
                </a:lnTo>
                <a:lnTo>
                  <a:pt x="1482" y="604"/>
                </a:lnTo>
                <a:lnTo>
                  <a:pt x="1490" y="604"/>
                </a:lnTo>
                <a:lnTo>
                  <a:pt x="1499" y="596"/>
                </a:lnTo>
                <a:lnTo>
                  <a:pt x="1507" y="596"/>
                </a:lnTo>
                <a:lnTo>
                  <a:pt x="1523" y="588"/>
                </a:lnTo>
                <a:lnTo>
                  <a:pt x="1531" y="580"/>
                </a:lnTo>
                <a:lnTo>
                  <a:pt x="1539" y="580"/>
                </a:lnTo>
                <a:lnTo>
                  <a:pt x="1547" y="572"/>
                </a:lnTo>
                <a:lnTo>
                  <a:pt x="1563" y="572"/>
                </a:lnTo>
                <a:lnTo>
                  <a:pt x="1571" y="564"/>
                </a:lnTo>
                <a:lnTo>
                  <a:pt x="1579" y="555"/>
                </a:lnTo>
                <a:lnTo>
                  <a:pt x="1587" y="547"/>
                </a:lnTo>
                <a:lnTo>
                  <a:pt x="1595" y="547"/>
                </a:lnTo>
                <a:lnTo>
                  <a:pt x="1611" y="539"/>
                </a:lnTo>
                <a:lnTo>
                  <a:pt x="1619" y="531"/>
                </a:lnTo>
                <a:lnTo>
                  <a:pt x="1627" y="531"/>
                </a:lnTo>
                <a:lnTo>
                  <a:pt x="1635" y="523"/>
                </a:lnTo>
                <a:lnTo>
                  <a:pt x="1644" y="515"/>
                </a:lnTo>
                <a:lnTo>
                  <a:pt x="1660" y="515"/>
                </a:lnTo>
                <a:lnTo>
                  <a:pt x="1668" y="507"/>
                </a:lnTo>
                <a:lnTo>
                  <a:pt x="1676" y="499"/>
                </a:lnTo>
                <a:lnTo>
                  <a:pt x="1684" y="499"/>
                </a:lnTo>
                <a:lnTo>
                  <a:pt x="1692" y="491"/>
                </a:lnTo>
                <a:lnTo>
                  <a:pt x="1708" y="483"/>
                </a:lnTo>
                <a:lnTo>
                  <a:pt x="1716" y="483"/>
                </a:lnTo>
                <a:lnTo>
                  <a:pt x="1724" y="475"/>
                </a:lnTo>
                <a:lnTo>
                  <a:pt x="1732" y="467"/>
                </a:lnTo>
                <a:lnTo>
                  <a:pt x="1740" y="459"/>
                </a:lnTo>
                <a:lnTo>
                  <a:pt x="1756" y="459"/>
                </a:lnTo>
                <a:lnTo>
                  <a:pt x="1764" y="451"/>
                </a:lnTo>
                <a:lnTo>
                  <a:pt x="1772" y="443"/>
                </a:lnTo>
                <a:lnTo>
                  <a:pt x="1780" y="443"/>
                </a:lnTo>
                <a:lnTo>
                  <a:pt x="1789" y="435"/>
                </a:lnTo>
                <a:lnTo>
                  <a:pt x="1805" y="427"/>
                </a:lnTo>
                <a:lnTo>
                  <a:pt x="1813" y="427"/>
                </a:lnTo>
                <a:lnTo>
                  <a:pt x="1821" y="419"/>
                </a:lnTo>
                <a:lnTo>
                  <a:pt x="1829" y="410"/>
                </a:lnTo>
                <a:lnTo>
                  <a:pt x="1837" y="410"/>
                </a:lnTo>
                <a:lnTo>
                  <a:pt x="1853" y="402"/>
                </a:lnTo>
                <a:lnTo>
                  <a:pt x="1861" y="394"/>
                </a:lnTo>
                <a:lnTo>
                  <a:pt x="1869" y="394"/>
                </a:lnTo>
                <a:lnTo>
                  <a:pt x="1877" y="386"/>
                </a:lnTo>
                <a:lnTo>
                  <a:pt x="1885" y="378"/>
                </a:lnTo>
                <a:lnTo>
                  <a:pt x="1901" y="378"/>
                </a:lnTo>
                <a:lnTo>
                  <a:pt x="1909" y="370"/>
                </a:lnTo>
                <a:lnTo>
                  <a:pt x="1917" y="362"/>
                </a:lnTo>
                <a:lnTo>
                  <a:pt x="1925" y="354"/>
                </a:lnTo>
                <a:lnTo>
                  <a:pt x="1942" y="354"/>
                </a:lnTo>
                <a:lnTo>
                  <a:pt x="1950" y="346"/>
                </a:lnTo>
                <a:lnTo>
                  <a:pt x="1958" y="346"/>
                </a:lnTo>
                <a:lnTo>
                  <a:pt x="1966" y="346"/>
                </a:lnTo>
                <a:lnTo>
                  <a:pt x="1974" y="346"/>
                </a:lnTo>
                <a:lnTo>
                  <a:pt x="1990" y="338"/>
                </a:lnTo>
                <a:lnTo>
                  <a:pt x="1998" y="338"/>
                </a:lnTo>
                <a:lnTo>
                  <a:pt x="2006" y="338"/>
                </a:lnTo>
                <a:lnTo>
                  <a:pt x="2014" y="330"/>
                </a:lnTo>
                <a:lnTo>
                  <a:pt x="2022" y="330"/>
                </a:lnTo>
                <a:lnTo>
                  <a:pt x="2038" y="330"/>
                </a:lnTo>
                <a:lnTo>
                  <a:pt x="2046" y="322"/>
                </a:lnTo>
                <a:lnTo>
                  <a:pt x="2054" y="322"/>
                </a:lnTo>
                <a:lnTo>
                  <a:pt x="2062" y="322"/>
                </a:lnTo>
                <a:lnTo>
                  <a:pt x="2070" y="314"/>
                </a:lnTo>
                <a:lnTo>
                  <a:pt x="2087" y="314"/>
                </a:lnTo>
                <a:lnTo>
                  <a:pt x="2095" y="314"/>
                </a:lnTo>
                <a:lnTo>
                  <a:pt x="2103" y="306"/>
                </a:lnTo>
                <a:lnTo>
                  <a:pt x="2111" y="306"/>
                </a:lnTo>
                <a:lnTo>
                  <a:pt x="2119" y="306"/>
                </a:lnTo>
                <a:lnTo>
                  <a:pt x="2135" y="298"/>
                </a:lnTo>
                <a:lnTo>
                  <a:pt x="2143" y="298"/>
                </a:lnTo>
                <a:lnTo>
                  <a:pt x="2151" y="298"/>
                </a:lnTo>
                <a:lnTo>
                  <a:pt x="2159" y="298"/>
                </a:lnTo>
                <a:lnTo>
                  <a:pt x="2167" y="290"/>
                </a:lnTo>
                <a:lnTo>
                  <a:pt x="2183" y="290"/>
                </a:lnTo>
                <a:lnTo>
                  <a:pt x="2191" y="290"/>
                </a:lnTo>
                <a:lnTo>
                  <a:pt x="2199" y="282"/>
                </a:lnTo>
                <a:lnTo>
                  <a:pt x="2207" y="282"/>
                </a:lnTo>
                <a:lnTo>
                  <a:pt x="2215" y="282"/>
                </a:lnTo>
                <a:lnTo>
                  <a:pt x="2232" y="273"/>
                </a:lnTo>
                <a:lnTo>
                  <a:pt x="2240" y="273"/>
                </a:lnTo>
                <a:lnTo>
                  <a:pt x="2248" y="273"/>
                </a:lnTo>
                <a:lnTo>
                  <a:pt x="2256" y="265"/>
                </a:lnTo>
                <a:lnTo>
                  <a:pt x="2264" y="265"/>
                </a:lnTo>
                <a:lnTo>
                  <a:pt x="2280" y="265"/>
                </a:lnTo>
                <a:lnTo>
                  <a:pt x="2288" y="257"/>
                </a:lnTo>
                <a:lnTo>
                  <a:pt x="2296" y="257"/>
                </a:lnTo>
                <a:lnTo>
                  <a:pt x="2304" y="257"/>
                </a:lnTo>
                <a:lnTo>
                  <a:pt x="2312" y="249"/>
                </a:lnTo>
                <a:lnTo>
                  <a:pt x="2328" y="249"/>
                </a:lnTo>
                <a:lnTo>
                  <a:pt x="2336" y="249"/>
                </a:lnTo>
                <a:lnTo>
                  <a:pt x="2344" y="249"/>
                </a:lnTo>
                <a:lnTo>
                  <a:pt x="2352" y="241"/>
                </a:lnTo>
                <a:lnTo>
                  <a:pt x="2369" y="241"/>
                </a:lnTo>
                <a:lnTo>
                  <a:pt x="2377" y="241"/>
                </a:lnTo>
                <a:lnTo>
                  <a:pt x="2385" y="233"/>
                </a:lnTo>
                <a:lnTo>
                  <a:pt x="2393" y="233"/>
                </a:lnTo>
                <a:lnTo>
                  <a:pt x="2401" y="233"/>
                </a:lnTo>
                <a:lnTo>
                  <a:pt x="2417" y="225"/>
                </a:lnTo>
                <a:lnTo>
                  <a:pt x="2425" y="225"/>
                </a:lnTo>
                <a:lnTo>
                  <a:pt x="2433" y="225"/>
                </a:lnTo>
                <a:lnTo>
                  <a:pt x="2441" y="217"/>
                </a:lnTo>
                <a:lnTo>
                  <a:pt x="2449" y="217"/>
                </a:lnTo>
                <a:lnTo>
                  <a:pt x="2465" y="217"/>
                </a:lnTo>
                <a:lnTo>
                  <a:pt x="2473" y="217"/>
                </a:lnTo>
                <a:lnTo>
                  <a:pt x="2481" y="209"/>
                </a:lnTo>
                <a:lnTo>
                  <a:pt x="2489" y="209"/>
                </a:lnTo>
                <a:lnTo>
                  <a:pt x="2497" y="209"/>
                </a:lnTo>
                <a:lnTo>
                  <a:pt x="2514" y="201"/>
                </a:lnTo>
                <a:lnTo>
                  <a:pt x="2522" y="201"/>
                </a:lnTo>
                <a:lnTo>
                  <a:pt x="2530" y="201"/>
                </a:lnTo>
                <a:lnTo>
                  <a:pt x="2538" y="193"/>
                </a:lnTo>
                <a:lnTo>
                  <a:pt x="2546" y="193"/>
                </a:lnTo>
                <a:lnTo>
                  <a:pt x="2562" y="193"/>
                </a:lnTo>
                <a:lnTo>
                  <a:pt x="2570" y="193"/>
                </a:lnTo>
                <a:lnTo>
                  <a:pt x="2578" y="185"/>
                </a:lnTo>
                <a:lnTo>
                  <a:pt x="2586" y="185"/>
                </a:lnTo>
                <a:lnTo>
                  <a:pt x="2594" y="185"/>
                </a:lnTo>
                <a:lnTo>
                  <a:pt x="2610" y="177"/>
                </a:lnTo>
                <a:lnTo>
                  <a:pt x="2618" y="177"/>
                </a:lnTo>
                <a:lnTo>
                  <a:pt x="2626" y="177"/>
                </a:lnTo>
                <a:lnTo>
                  <a:pt x="2634" y="169"/>
                </a:lnTo>
                <a:lnTo>
                  <a:pt x="2642" y="169"/>
                </a:lnTo>
                <a:lnTo>
                  <a:pt x="2659" y="169"/>
                </a:lnTo>
                <a:lnTo>
                  <a:pt x="2667" y="161"/>
                </a:lnTo>
                <a:lnTo>
                  <a:pt x="2675" y="161"/>
                </a:lnTo>
                <a:lnTo>
                  <a:pt x="2683" y="161"/>
                </a:lnTo>
                <a:lnTo>
                  <a:pt x="2691" y="161"/>
                </a:lnTo>
                <a:lnTo>
                  <a:pt x="2707" y="153"/>
                </a:lnTo>
                <a:lnTo>
                  <a:pt x="2715" y="153"/>
                </a:lnTo>
                <a:lnTo>
                  <a:pt x="2723" y="153"/>
                </a:lnTo>
                <a:lnTo>
                  <a:pt x="2731" y="145"/>
                </a:lnTo>
                <a:lnTo>
                  <a:pt x="2747" y="145"/>
                </a:lnTo>
                <a:lnTo>
                  <a:pt x="2755" y="145"/>
                </a:lnTo>
                <a:lnTo>
                  <a:pt x="2763" y="137"/>
                </a:lnTo>
                <a:lnTo>
                  <a:pt x="2771" y="137"/>
                </a:lnTo>
                <a:lnTo>
                  <a:pt x="2779" y="137"/>
                </a:lnTo>
                <a:lnTo>
                  <a:pt x="2796" y="137"/>
                </a:lnTo>
                <a:lnTo>
                  <a:pt x="2804" y="128"/>
                </a:lnTo>
                <a:lnTo>
                  <a:pt x="2812" y="128"/>
                </a:lnTo>
                <a:lnTo>
                  <a:pt x="2820" y="128"/>
                </a:lnTo>
                <a:lnTo>
                  <a:pt x="2828" y="120"/>
                </a:lnTo>
                <a:lnTo>
                  <a:pt x="2844" y="120"/>
                </a:lnTo>
                <a:lnTo>
                  <a:pt x="2852" y="120"/>
                </a:lnTo>
                <a:lnTo>
                  <a:pt x="2860" y="112"/>
                </a:lnTo>
                <a:lnTo>
                  <a:pt x="2868" y="112"/>
                </a:lnTo>
                <a:lnTo>
                  <a:pt x="2876" y="112"/>
                </a:lnTo>
                <a:lnTo>
                  <a:pt x="2892" y="112"/>
                </a:lnTo>
                <a:lnTo>
                  <a:pt x="2900" y="104"/>
                </a:lnTo>
                <a:lnTo>
                  <a:pt x="2908" y="104"/>
                </a:lnTo>
                <a:lnTo>
                  <a:pt x="2916" y="104"/>
                </a:lnTo>
                <a:lnTo>
                  <a:pt x="2924" y="96"/>
                </a:lnTo>
                <a:lnTo>
                  <a:pt x="2941" y="96"/>
                </a:lnTo>
                <a:lnTo>
                  <a:pt x="2949" y="96"/>
                </a:lnTo>
                <a:lnTo>
                  <a:pt x="2957" y="96"/>
                </a:lnTo>
                <a:lnTo>
                  <a:pt x="2965" y="88"/>
                </a:lnTo>
                <a:lnTo>
                  <a:pt x="2973" y="88"/>
                </a:lnTo>
                <a:lnTo>
                  <a:pt x="2989" y="88"/>
                </a:lnTo>
                <a:lnTo>
                  <a:pt x="2997" y="80"/>
                </a:lnTo>
                <a:lnTo>
                  <a:pt x="3005" y="80"/>
                </a:lnTo>
                <a:lnTo>
                  <a:pt x="3013" y="80"/>
                </a:lnTo>
                <a:lnTo>
                  <a:pt x="3021" y="72"/>
                </a:lnTo>
                <a:lnTo>
                  <a:pt x="3037" y="72"/>
                </a:lnTo>
                <a:lnTo>
                  <a:pt x="3045" y="72"/>
                </a:lnTo>
                <a:lnTo>
                  <a:pt x="3053" y="72"/>
                </a:lnTo>
                <a:lnTo>
                  <a:pt x="3061" y="64"/>
                </a:lnTo>
                <a:lnTo>
                  <a:pt x="3069" y="64"/>
                </a:lnTo>
                <a:lnTo>
                  <a:pt x="3086" y="64"/>
                </a:lnTo>
                <a:lnTo>
                  <a:pt x="3094" y="56"/>
                </a:lnTo>
                <a:lnTo>
                  <a:pt x="3102" y="56"/>
                </a:lnTo>
                <a:lnTo>
                  <a:pt x="3110" y="56"/>
                </a:lnTo>
                <a:lnTo>
                  <a:pt x="3126" y="56"/>
                </a:lnTo>
                <a:lnTo>
                  <a:pt x="3134" y="56"/>
                </a:lnTo>
                <a:lnTo>
                  <a:pt x="3142" y="56"/>
                </a:lnTo>
                <a:lnTo>
                  <a:pt x="3150" y="56"/>
                </a:lnTo>
                <a:lnTo>
                  <a:pt x="3158" y="56"/>
                </a:lnTo>
                <a:lnTo>
                  <a:pt x="3174" y="48"/>
                </a:lnTo>
                <a:lnTo>
                  <a:pt x="3182" y="48"/>
                </a:lnTo>
                <a:lnTo>
                  <a:pt x="3190" y="48"/>
                </a:lnTo>
                <a:lnTo>
                  <a:pt x="3198" y="48"/>
                </a:lnTo>
                <a:lnTo>
                  <a:pt x="3206" y="48"/>
                </a:lnTo>
                <a:lnTo>
                  <a:pt x="3223" y="48"/>
                </a:lnTo>
                <a:lnTo>
                  <a:pt x="3231" y="48"/>
                </a:lnTo>
                <a:lnTo>
                  <a:pt x="3239" y="48"/>
                </a:lnTo>
                <a:lnTo>
                  <a:pt x="3247" y="48"/>
                </a:lnTo>
                <a:lnTo>
                  <a:pt x="3255" y="48"/>
                </a:lnTo>
                <a:lnTo>
                  <a:pt x="3271" y="48"/>
                </a:lnTo>
                <a:lnTo>
                  <a:pt x="3279" y="40"/>
                </a:lnTo>
                <a:lnTo>
                  <a:pt x="3287" y="40"/>
                </a:lnTo>
                <a:lnTo>
                  <a:pt x="3295" y="40"/>
                </a:lnTo>
                <a:lnTo>
                  <a:pt x="3303" y="40"/>
                </a:lnTo>
                <a:lnTo>
                  <a:pt x="3319" y="40"/>
                </a:lnTo>
                <a:lnTo>
                  <a:pt x="3327" y="40"/>
                </a:lnTo>
                <a:lnTo>
                  <a:pt x="3335" y="40"/>
                </a:lnTo>
                <a:lnTo>
                  <a:pt x="3343" y="40"/>
                </a:lnTo>
                <a:lnTo>
                  <a:pt x="3351" y="40"/>
                </a:lnTo>
                <a:lnTo>
                  <a:pt x="3368" y="40"/>
                </a:lnTo>
                <a:lnTo>
                  <a:pt x="3376" y="32"/>
                </a:lnTo>
                <a:lnTo>
                  <a:pt x="3384" y="32"/>
                </a:lnTo>
                <a:lnTo>
                  <a:pt x="3392" y="32"/>
                </a:lnTo>
                <a:lnTo>
                  <a:pt x="3400" y="32"/>
                </a:lnTo>
                <a:lnTo>
                  <a:pt x="3416" y="32"/>
                </a:lnTo>
                <a:lnTo>
                  <a:pt x="3424" y="32"/>
                </a:lnTo>
                <a:lnTo>
                  <a:pt x="3432" y="32"/>
                </a:lnTo>
                <a:lnTo>
                  <a:pt x="3440" y="32"/>
                </a:lnTo>
                <a:lnTo>
                  <a:pt x="3448" y="32"/>
                </a:lnTo>
                <a:lnTo>
                  <a:pt x="3464" y="32"/>
                </a:lnTo>
                <a:lnTo>
                  <a:pt x="3472" y="32"/>
                </a:lnTo>
                <a:lnTo>
                  <a:pt x="3480" y="24"/>
                </a:lnTo>
                <a:lnTo>
                  <a:pt x="3488" y="24"/>
                </a:lnTo>
                <a:lnTo>
                  <a:pt x="3504" y="24"/>
                </a:lnTo>
                <a:lnTo>
                  <a:pt x="3513" y="24"/>
                </a:lnTo>
                <a:lnTo>
                  <a:pt x="3521" y="24"/>
                </a:lnTo>
                <a:lnTo>
                  <a:pt x="3529" y="24"/>
                </a:lnTo>
                <a:lnTo>
                  <a:pt x="3537" y="24"/>
                </a:lnTo>
                <a:lnTo>
                  <a:pt x="3553" y="24"/>
                </a:lnTo>
                <a:lnTo>
                  <a:pt x="3561" y="24"/>
                </a:lnTo>
                <a:lnTo>
                  <a:pt x="3569" y="24"/>
                </a:lnTo>
                <a:lnTo>
                  <a:pt x="3577" y="24"/>
                </a:lnTo>
                <a:lnTo>
                  <a:pt x="3585" y="16"/>
                </a:lnTo>
                <a:lnTo>
                  <a:pt x="3601" y="16"/>
                </a:lnTo>
                <a:lnTo>
                  <a:pt x="3609" y="16"/>
                </a:lnTo>
                <a:lnTo>
                  <a:pt x="3617" y="16"/>
                </a:lnTo>
                <a:lnTo>
                  <a:pt x="3625" y="16"/>
                </a:lnTo>
                <a:lnTo>
                  <a:pt x="3633" y="16"/>
                </a:lnTo>
                <a:lnTo>
                  <a:pt x="3649" y="16"/>
                </a:lnTo>
                <a:lnTo>
                  <a:pt x="3658" y="16"/>
                </a:lnTo>
                <a:lnTo>
                  <a:pt x="3666" y="16"/>
                </a:lnTo>
                <a:lnTo>
                  <a:pt x="3674" y="16"/>
                </a:lnTo>
                <a:lnTo>
                  <a:pt x="3682" y="8"/>
                </a:lnTo>
                <a:lnTo>
                  <a:pt x="3698" y="8"/>
                </a:lnTo>
                <a:lnTo>
                  <a:pt x="3706" y="8"/>
                </a:lnTo>
                <a:lnTo>
                  <a:pt x="3714" y="8"/>
                </a:lnTo>
                <a:lnTo>
                  <a:pt x="3722" y="8"/>
                </a:lnTo>
                <a:lnTo>
                  <a:pt x="3730" y="8"/>
                </a:lnTo>
                <a:lnTo>
                  <a:pt x="3746" y="8"/>
                </a:lnTo>
                <a:lnTo>
                  <a:pt x="3754" y="8"/>
                </a:lnTo>
                <a:lnTo>
                  <a:pt x="3762" y="8"/>
                </a:lnTo>
                <a:lnTo>
                  <a:pt x="3770" y="8"/>
                </a:lnTo>
                <a:lnTo>
                  <a:pt x="3778" y="8"/>
                </a:lnTo>
                <a:lnTo>
                  <a:pt x="3794" y="0"/>
                </a:lnTo>
                <a:lnTo>
                  <a:pt x="3803" y="0"/>
                </a:lnTo>
                <a:lnTo>
                  <a:pt x="3811" y="0"/>
                </a:lnTo>
                <a:lnTo>
                  <a:pt x="3819" y="0"/>
                </a:lnTo>
                <a:lnTo>
                  <a:pt x="3827" y="0"/>
                </a:lnTo>
                <a:lnTo>
                  <a:pt x="3843" y="0"/>
                </a:lnTo>
                <a:lnTo>
                  <a:pt x="3851" y="0"/>
                </a:lnTo>
                <a:lnTo>
                  <a:pt x="3859" y="0"/>
                </a:lnTo>
                <a:lnTo>
                  <a:pt x="3867" y="0"/>
                </a:lnTo>
                <a:lnTo>
                  <a:pt x="3883" y="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0502" name="Rectangle 23"/>
          <p:cNvSpPr>
            <a:spLocks noChangeArrowheads="1"/>
          </p:cNvSpPr>
          <p:nvPr/>
        </p:nvSpPr>
        <p:spPr bwMode="auto">
          <a:xfrm>
            <a:off x="1014414" y="615865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2000</a:t>
            </a:r>
            <a:endParaRPr lang="en-US" altLang="en-US" sz="1800" dirty="0">
              <a:solidFill>
                <a:prstClr val="black"/>
              </a:solidFill>
              <a:latin typeface="Arial" charset="0"/>
            </a:endParaRPr>
          </a:p>
        </p:txBody>
      </p:sp>
      <p:sp>
        <p:nvSpPr>
          <p:cNvPr id="20503" name="Rectangle 24"/>
          <p:cNvSpPr>
            <a:spLocks noChangeArrowheads="1"/>
          </p:cNvSpPr>
          <p:nvPr/>
        </p:nvSpPr>
        <p:spPr bwMode="auto">
          <a:xfrm>
            <a:off x="2254252" y="6158686"/>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2020</a:t>
            </a:r>
            <a:endParaRPr lang="en-US" altLang="en-US" sz="1800" dirty="0">
              <a:solidFill>
                <a:prstClr val="black"/>
              </a:solidFill>
              <a:latin typeface="Arial" charset="0"/>
            </a:endParaRPr>
          </a:p>
        </p:txBody>
      </p:sp>
      <p:sp>
        <p:nvSpPr>
          <p:cNvPr id="20504" name="Rectangle 25"/>
          <p:cNvSpPr>
            <a:spLocks noChangeArrowheads="1"/>
          </p:cNvSpPr>
          <p:nvPr/>
        </p:nvSpPr>
        <p:spPr bwMode="auto">
          <a:xfrm>
            <a:off x="3470278" y="615865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2040</a:t>
            </a:r>
            <a:endParaRPr lang="en-US" altLang="en-US" sz="1800" dirty="0">
              <a:solidFill>
                <a:prstClr val="black"/>
              </a:solidFill>
              <a:latin typeface="Arial" charset="0"/>
            </a:endParaRPr>
          </a:p>
        </p:txBody>
      </p:sp>
      <p:sp>
        <p:nvSpPr>
          <p:cNvPr id="20505" name="Rectangle 26"/>
          <p:cNvSpPr>
            <a:spLocks noChangeArrowheads="1"/>
          </p:cNvSpPr>
          <p:nvPr/>
        </p:nvSpPr>
        <p:spPr bwMode="auto">
          <a:xfrm>
            <a:off x="4710114" y="615865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2060</a:t>
            </a:r>
            <a:endParaRPr lang="en-US" altLang="en-US" sz="1800" dirty="0">
              <a:solidFill>
                <a:prstClr val="black"/>
              </a:solidFill>
              <a:latin typeface="Arial" charset="0"/>
            </a:endParaRPr>
          </a:p>
        </p:txBody>
      </p:sp>
      <p:sp>
        <p:nvSpPr>
          <p:cNvPr id="20506" name="Rectangle 27"/>
          <p:cNvSpPr>
            <a:spLocks noChangeArrowheads="1"/>
          </p:cNvSpPr>
          <p:nvPr/>
        </p:nvSpPr>
        <p:spPr bwMode="auto">
          <a:xfrm>
            <a:off x="5938840" y="615865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2080</a:t>
            </a:r>
            <a:endParaRPr lang="en-US" altLang="en-US" sz="1800" dirty="0">
              <a:solidFill>
                <a:prstClr val="black"/>
              </a:solidFill>
              <a:latin typeface="Arial" charset="0"/>
            </a:endParaRPr>
          </a:p>
        </p:txBody>
      </p:sp>
      <p:sp>
        <p:nvSpPr>
          <p:cNvPr id="20507" name="Rectangle 28"/>
          <p:cNvSpPr>
            <a:spLocks noChangeArrowheads="1"/>
          </p:cNvSpPr>
          <p:nvPr/>
        </p:nvSpPr>
        <p:spPr bwMode="auto">
          <a:xfrm>
            <a:off x="7183798" y="6157044"/>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600" dirty="0">
                <a:solidFill>
                  <a:srgbClr val="000000"/>
                </a:solidFill>
                <a:latin typeface="Arial" charset="0"/>
              </a:rPr>
              <a:t>2100</a:t>
            </a:r>
            <a:endParaRPr lang="en-US" altLang="en-US" sz="1800" dirty="0">
              <a:solidFill>
                <a:prstClr val="black"/>
              </a:solidFill>
              <a:latin typeface="Arial" charset="0"/>
            </a:endParaRPr>
          </a:p>
        </p:txBody>
      </p:sp>
      <p:sp>
        <p:nvSpPr>
          <p:cNvPr id="20509" name="Rectangle 30"/>
          <p:cNvSpPr>
            <a:spLocks noChangeArrowheads="1"/>
          </p:cNvSpPr>
          <p:nvPr/>
        </p:nvSpPr>
        <p:spPr bwMode="auto">
          <a:xfrm rot="-5400000">
            <a:off x="-316295" y="3669374"/>
            <a:ext cx="15435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sz="1600" dirty="0">
                <a:solidFill>
                  <a:srgbClr val="000000"/>
                </a:solidFill>
                <a:latin typeface="Arial" charset="0"/>
              </a:rPr>
              <a:t>ton</a:t>
            </a:r>
            <a:r>
              <a:rPr lang="et-EE" altLang="en-US" sz="1600" dirty="0" err="1">
                <a:solidFill>
                  <a:srgbClr val="000000"/>
                </a:solidFill>
                <a:latin typeface="Arial" charset="0"/>
              </a:rPr>
              <a:t>ni</a:t>
            </a:r>
            <a:r>
              <a:rPr lang="en-US" altLang="en-US" sz="1600" dirty="0">
                <a:solidFill>
                  <a:srgbClr val="000000"/>
                </a:solidFill>
                <a:latin typeface="Arial" charset="0"/>
              </a:rPr>
              <a:t>C0</a:t>
            </a:r>
            <a:r>
              <a:rPr lang="en-US" altLang="en-US" sz="1600" baseline="-25000" dirty="0">
                <a:solidFill>
                  <a:srgbClr val="000000"/>
                </a:solidFill>
                <a:latin typeface="Arial" charset="0"/>
              </a:rPr>
              <a:t>2</a:t>
            </a:r>
            <a:r>
              <a:rPr lang="en-US" altLang="en-US" sz="1600" dirty="0">
                <a:solidFill>
                  <a:srgbClr val="000000"/>
                </a:solidFill>
                <a:latin typeface="Arial" charset="0"/>
              </a:rPr>
              <a:t>/</a:t>
            </a:r>
            <a:r>
              <a:rPr lang="et-EE" altLang="en-US" sz="1600" dirty="0">
                <a:solidFill>
                  <a:srgbClr val="000000"/>
                </a:solidFill>
                <a:latin typeface="Arial" charset="0"/>
              </a:rPr>
              <a:t>aastas</a:t>
            </a:r>
            <a:endParaRPr lang="en-US" altLang="en-US" sz="3600" dirty="0">
              <a:solidFill>
                <a:prstClr val="black"/>
              </a:solidFill>
              <a:latin typeface="Arial" charset="0"/>
            </a:endParaRPr>
          </a:p>
        </p:txBody>
      </p:sp>
      <p:sp>
        <p:nvSpPr>
          <p:cNvPr id="1120287" name="Rectangle 31"/>
          <p:cNvSpPr>
            <a:spLocks noChangeArrowheads="1"/>
          </p:cNvSpPr>
          <p:nvPr/>
        </p:nvSpPr>
        <p:spPr bwMode="auto">
          <a:xfrm rot="20896238">
            <a:off x="1278232" y="5105875"/>
            <a:ext cx="25904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sz="1800" dirty="0">
                <a:solidFill>
                  <a:srgbClr val="0000FF"/>
                </a:solidFill>
                <a:latin typeface="Arial" charset="0"/>
              </a:rPr>
              <a:t>Business as Usual (BAU)</a:t>
            </a:r>
          </a:p>
        </p:txBody>
      </p:sp>
      <p:sp>
        <p:nvSpPr>
          <p:cNvPr id="1120291" name="Line 35"/>
          <p:cNvSpPr>
            <a:spLocks noChangeShapeType="1"/>
          </p:cNvSpPr>
          <p:nvPr/>
        </p:nvSpPr>
        <p:spPr bwMode="auto">
          <a:xfrm flipH="1">
            <a:off x="7448551" y="4901922"/>
            <a:ext cx="457200" cy="304800"/>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0292" name="Rectangle 36"/>
          <p:cNvSpPr>
            <a:spLocks noChangeArrowheads="1"/>
          </p:cNvSpPr>
          <p:nvPr/>
        </p:nvSpPr>
        <p:spPr bwMode="auto">
          <a:xfrm>
            <a:off x="1320800" y="3759478"/>
            <a:ext cx="3648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dirty="0">
                <a:solidFill>
                  <a:srgbClr val="008000"/>
                </a:solidFill>
                <a:latin typeface="Arial" charset="0"/>
              </a:rPr>
              <a:t>1. </a:t>
            </a:r>
            <a:r>
              <a:rPr lang="et-EE" altLang="en-US" dirty="0">
                <a:solidFill>
                  <a:srgbClr val="008000"/>
                </a:solidFill>
                <a:latin typeface="Arial" charset="0"/>
              </a:rPr>
              <a:t>Kasvamine lõppeb </a:t>
            </a:r>
            <a:r>
              <a:rPr lang="en-US" altLang="en-US" dirty="0">
                <a:solidFill>
                  <a:srgbClr val="008000"/>
                </a:solidFill>
                <a:latin typeface="Arial" charset="0"/>
              </a:rPr>
              <a:t>2040</a:t>
            </a:r>
          </a:p>
        </p:txBody>
      </p:sp>
      <p:sp>
        <p:nvSpPr>
          <p:cNvPr id="1120293" name="Line 37"/>
          <p:cNvSpPr>
            <a:spLocks noChangeShapeType="1"/>
          </p:cNvSpPr>
          <p:nvPr/>
        </p:nvSpPr>
        <p:spPr bwMode="auto">
          <a:xfrm flipH="1">
            <a:off x="7448551" y="5435322"/>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0294" name="Rectangle 38"/>
          <p:cNvSpPr>
            <a:spLocks noChangeArrowheads="1"/>
          </p:cNvSpPr>
          <p:nvPr/>
        </p:nvSpPr>
        <p:spPr bwMode="auto">
          <a:xfrm>
            <a:off x="7349945" y="3987522"/>
            <a:ext cx="16799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dirty="0">
                <a:solidFill>
                  <a:srgbClr val="008000"/>
                </a:solidFill>
                <a:latin typeface="Arial" charset="0"/>
              </a:rPr>
              <a:t>3. </a:t>
            </a:r>
            <a:r>
              <a:rPr lang="et-EE" altLang="en-US" dirty="0">
                <a:solidFill>
                  <a:srgbClr val="008000"/>
                </a:solidFill>
                <a:latin typeface="Arial" charset="0"/>
              </a:rPr>
              <a:t>Aastane </a:t>
            </a:r>
          </a:p>
          <a:p>
            <a:pPr algn="ctr" eaLnBrk="1" hangingPunct="1"/>
            <a:r>
              <a:rPr lang="et-EE" altLang="en-US" dirty="0">
                <a:solidFill>
                  <a:srgbClr val="008000"/>
                </a:solidFill>
                <a:latin typeface="Arial" charset="0"/>
              </a:rPr>
              <a:t>vähenemine</a:t>
            </a:r>
            <a:endParaRPr lang="en-US" altLang="en-US" dirty="0">
              <a:solidFill>
                <a:srgbClr val="008000"/>
              </a:solidFill>
              <a:latin typeface="Arial" charset="0"/>
            </a:endParaRPr>
          </a:p>
          <a:p>
            <a:pPr algn="ctr" eaLnBrk="1" hangingPunct="1"/>
            <a:r>
              <a:rPr lang="en-US" altLang="en-US" dirty="0">
                <a:solidFill>
                  <a:srgbClr val="008000"/>
                </a:solidFill>
                <a:latin typeface="Arial" charset="0"/>
              </a:rPr>
              <a:t>1%</a:t>
            </a:r>
          </a:p>
        </p:txBody>
      </p:sp>
      <p:sp>
        <p:nvSpPr>
          <p:cNvPr id="1120295" name="Rectangle 39"/>
          <p:cNvSpPr>
            <a:spLocks noChangeArrowheads="1"/>
          </p:cNvSpPr>
          <p:nvPr/>
        </p:nvSpPr>
        <p:spPr bwMode="auto">
          <a:xfrm>
            <a:off x="8025838" y="5206723"/>
            <a:ext cx="4456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dirty="0">
                <a:solidFill>
                  <a:prstClr val="white">
                    <a:lumMod val="65000"/>
                  </a:prstClr>
                </a:solidFill>
                <a:latin typeface="Arial" charset="0"/>
              </a:rPr>
              <a:t>3%</a:t>
            </a:r>
          </a:p>
          <a:p>
            <a:pPr algn="ctr" eaLnBrk="1" hangingPunct="1"/>
            <a:r>
              <a:rPr lang="en-US" altLang="en-US" dirty="0">
                <a:solidFill>
                  <a:prstClr val="black"/>
                </a:solidFill>
                <a:latin typeface="Arial" charset="0"/>
              </a:rPr>
              <a:t>5%</a:t>
            </a:r>
            <a:endParaRPr lang="en-US" altLang="en-US" dirty="0">
              <a:solidFill>
                <a:srgbClr val="800D1B"/>
              </a:solidFill>
              <a:latin typeface="Arial" charset="0"/>
            </a:endParaRPr>
          </a:p>
        </p:txBody>
      </p:sp>
      <p:sp>
        <p:nvSpPr>
          <p:cNvPr id="1120296" name="Line 40"/>
          <p:cNvSpPr>
            <a:spLocks noChangeShapeType="1"/>
          </p:cNvSpPr>
          <p:nvPr/>
        </p:nvSpPr>
        <p:spPr bwMode="auto">
          <a:xfrm flipH="1">
            <a:off x="7448551" y="5740122"/>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0297" name="Line 41"/>
          <p:cNvSpPr>
            <a:spLocks noChangeShapeType="1"/>
          </p:cNvSpPr>
          <p:nvPr/>
        </p:nvSpPr>
        <p:spPr bwMode="auto">
          <a:xfrm>
            <a:off x="3360740" y="4128810"/>
            <a:ext cx="277813" cy="46831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0298" name="Line 42"/>
          <p:cNvSpPr>
            <a:spLocks noChangeShapeType="1"/>
          </p:cNvSpPr>
          <p:nvPr/>
        </p:nvSpPr>
        <p:spPr bwMode="auto">
          <a:xfrm flipH="1">
            <a:off x="4385244" y="3654900"/>
            <a:ext cx="215333" cy="973336"/>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6" name="Rectangle 36"/>
          <p:cNvSpPr>
            <a:spLocks noChangeArrowheads="1"/>
          </p:cNvSpPr>
          <p:nvPr/>
        </p:nvSpPr>
        <p:spPr bwMode="auto">
          <a:xfrm>
            <a:off x="3724276" y="3268662"/>
            <a:ext cx="3683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en-US" dirty="0">
                <a:solidFill>
                  <a:srgbClr val="008000"/>
                </a:solidFill>
                <a:latin typeface="Arial" charset="0"/>
              </a:rPr>
              <a:t>2. </a:t>
            </a:r>
            <a:r>
              <a:rPr lang="et-EE" altLang="en-US" dirty="0">
                <a:solidFill>
                  <a:srgbClr val="008000"/>
                </a:solidFill>
                <a:latin typeface="Arial" charset="0"/>
              </a:rPr>
              <a:t>Vähenemine algab </a:t>
            </a:r>
            <a:r>
              <a:rPr lang="en-US" altLang="en-US" dirty="0">
                <a:solidFill>
                  <a:srgbClr val="008000"/>
                </a:solidFill>
                <a:latin typeface="Arial" charset="0"/>
              </a:rPr>
              <a:t>2050</a:t>
            </a:r>
          </a:p>
        </p:txBody>
      </p:sp>
      <p:sp>
        <p:nvSpPr>
          <p:cNvPr id="37" name="Rectangle 36"/>
          <p:cNvSpPr/>
          <p:nvPr/>
        </p:nvSpPr>
        <p:spPr>
          <a:xfrm>
            <a:off x="0" y="228600"/>
            <a:ext cx="6705600" cy="3810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0" y="6705600"/>
            <a:ext cx="9144000" cy="1524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1" name="Rectangle 3"/>
          <p:cNvSpPr txBox="1">
            <a:spLocks noChangeArrowheads="1"/>
          </p:cNvSpPr>
          <p:nvPr/>
        </p:nvSpPr>
        <p:spPr>
          <a:xfrm>
            <a:off x="1858398" y="914400"/>
            <a:ext cx="7016321" cy="1016526"/>
          </a:xfrm>
          <a:prstGeom prst="rect">
            <a:avLst/>
          </a:prstGeom>
        </p:spPr>
        <p:txBody>
          <a:bodyPr rtlCol="0">
            <a:normAutofit fontScale="85000" lnSpcReduction="1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342900" eaLnBrk="1" fontAlgn="auto" hangingPunct="1">
              <a:lnSpc>
                <a:spcPct val="110000"/>
              </a:lnSpc>
              <a:spcAft>
                <a:spcPts val="0"/>
              </a:spcAft>
              <a:buFont typeface="+mj-lt"/>
              <a:buAutoNum type="arabicPeriod"/>
              <a:defRPr/>
            </a:pPr>
            <a:r>
              <a:rPr lang="et-EE" sz="1800" dirty="0">
                <a:solidFill>
                  <a:prstClr val="black"/>
                </a:solidFill>
                <a:latin typeface="Century Gothic" panose="020B0502020202020204" pitchFamily="34" charset="0"/>
                <a:ea typeface=""/>
              </a:rPr>
              <a:t>Aasta, mil teie regiooni KHG lõpetavad kasvamise (kui üldse) </a:t>
            </a:r>
          </a:p>
          <a:p>
            <a:pPr marL="914400" lvl="2" indent="-342900" eaLnBrk="1" fontAlgn="auto" hangingPunct="1">
              <a:lnSpc>
                <a:spcPct val="110000"/>
              </a:lnSpc>
              <a:spcAft>
                <a:spcPts val="0"/>
              </a:spcAft>
              <a:buFont typeface="+mj-lt"/>
              <a:buAutoNum type="arabicPeriod"/>
              <a:defRPr/>
            </a:pPr>
            <a:r>
              <a:rPr lang="et-EE" sz="1800" dirty="0">
                <a:solidFill>
                  <a:prstClr val="black"/>
                </a:solidFill>
                <a:latin typeface="Century Gothic" panose="020B0502020202020204" pitchFamily="34" charset="0"/>
                <a:ea typeface=""/>
              </a:rPr>
              <a:t>Aasta (kui soovite), millal KHG hakkavad langema </a:t>
            </a:r>
          </a:p>
          <a:p>
            <a:pPr marL="914400" lvl="2" indent="-342900" eaLnBrk="1" fontAlgn="auto" hangingPunct="1">
              <a:lnSpc>
                <a:spcPct val="110000"/>
              </a:lnSpc>
              <a:spcAft>
                <a:spcPts val="0"/>
              </a:spcAft>
              <a:buFont typeface="+mj-lt"/>
              <a:buAutoNum type="arabicPeriod"/>
              <a:defRPr/>
            </a:pPr>
            <a:r>
              <a:rPr lang="et-EE" sz="1800" dirty="0">
                <a:solidFill>
                  <a:prstClr val="black"/>
                </a:solidFill>
                <a:latin typeface="Century Gothic" panose="020B0502020202020204" pitchFamily="34" charset="0"/>
                <a:ea typeface=""/>
              </a:rPr>
              <a:t>Kui emissioonid langevad, siis mis kiirusega (% aastas)</a:t>
            </a:r>
            <a:endParaRPr lang="en-US" sz="1800" dirty="0">
              <a:solidFill>
                <a:prstClr val="black"/>
              </a:solidFill>
              <a:latin typeface="Arial" charset="0"/>
              <a:ea typeface=""/>
            </a:endParaRPr>
          </a:p>
        </p:txBody>
      </p:sp>
      <p:sp>
        <p:nvSpPr>
          <p:cNvPr id="42" name="Rectangle 3"/>
          <p:cNvSpPr txBox="1">
            <a:spLocks noChangeArrowheads="1"/>
          </p:cNvSpPr>
          <p:nvPr/>
        </p:nvSpPr>
        <p:spPr>
          <a:xfrm>
            <a:off x="1" y="858102"/>
            <a:ext cx="2596265" cy="713219"/>
          </a:xfrm>
          <a:prstGeom prst="rect">
            <a:avLst/>
          </a:prstGeom>
        </p:spPr>
        <p:txBody>
          <a:bodyPr rtlCol="0">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lvl="2" indent="0" eaLnBrk="1" fontAlgn="auto" hangingPunct="1">
              <a:spcAft>
                <a:spcPts val="0"/>
              </a:spcAft>
              <a:buNone/>
              <a:defRPr/>
            </a:pPr>
            <a:r>
              <a:rPr lang="et-EE" sz="1800" dirty="0">
                <a:solidFill>
                  <a:prstClr val="black"/>
                </a:solidFill>
                <a:latin typeface="Century Gothic" panose="020B0502020202020204" pitchFamily="34" charset="0"/>
                <a:ea typeface=""/>
              </a:rPr>
              <a:t>Te panete paika</a:t>
            </a:r>
            <a:r>
              <a:rPr lang="en-US" sz="1800" dirty="0">
                <a:solidFill>
                  <a:prstClr val="black"/>
                </a:solidFill>
                <a:latin typeface="Century Gothic" panose="020B0502020202020204" pitchFamily="34" charset="0"/>
                <a:ea typeface=""/>
              </a:rPr>
              <a:t>:</a:t>
            </a:r>
            <a:endParaRPr lang="en-US" sz="1800" dirty="0">
              <a:solidFill>
                <a:prstClr val="black"/>
              </a:solidFill>
              <a:latin typeface="Arial" charset="0"/>
              <a:ea typeface=""/>
            </a:endParaRPr>
          </a:p>
        </p:txBody>
      </p:sp>
      <p:sp>
        <p:nvSpPr>
          <p:cNvPr id="2" name="Title 1"/>
          <p:cNvSpPr>
            <a:spLocks noGrp="1"/>
          </p:cNvSpPr>
          <p:nvPr>
            <p:ph type="title"/>
          </p:nvPr>
        </p:nvSpPr>
        <p:spPr/>
        <p:txBody>
          <a:bodyPr/>
          <a:lstStyle/>
          <a:p>
            <a:r>
              <a:rPr lang="en-US" altLang="en-US" dirty="0"/>
              <a:t>1</a:t>
            </a:r>
            <a:r>
              <a:rPr lang="et-EE" altLang="en-US" dirty="0"/>
              <a:t>. otsus</a:t>
            </a:r>
            <a:r>
              <a:rPr lang="en-US" altLang="en-US" dirty="0"/>
              <a:t>: </a:t>
            </a:r>
            <a:r>
              <a:rPr lang="et-EE" altLang="en-US" dirty="0"/>
              <a:t>Fossiilkütuste emissioonid</a:t>
            </a:r>
            <a:endParaRPr lang="en-US" dirty="0"/>
          </a:p>
        </p:txBody>
      </p:sp>
      <p:cxnSp>
        <p:nvCxnSpPr>
          <p:cNvPr id="43" name="Straight Connector 42">
            <a:extLst>
              <a:ext uri="{FF2B5EF4-FFF2-40B4-BE49-F238E27FC236}">
                <a16:creationId xmlns:a16="http://schemas.microsoft.com/office/drawing/2014/main" id="{595EF829-EDAA-C149-AFA7-8A8F356C6E92}"/>
              </a:ext>
            </a:extLst>
          </p:cNvPr>
          <p:cNvCxnSpPr/>
          <p:nvPr/>
        </p:nvCxnSpPr>
        <p:spPr>
          <a:xfrm>
            <a:off x="3724278" y="4684437"/>
            <a:ext cx="3659194"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7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02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0297"/>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20298"/>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1120276"/>
                                        </p:tgtEl>
                                        <p:attrNameLst>
                                          <p:attrName>style.visibility</p:attrName>
                                        </p:attrNameLst>
                                      </p:cBhvr>
                                      <p:to>
                                        <p:strVal val="visible"/>
                                      </p:to>
                                    </p:set>
                                    <p:animEffect transition="in" filter="wipe(left)">
                                      <p:cBhvr>
                                        <p:cTn id="20" dur="2000"/>
                                        <p:tgtEl>
                                          <p:spTgt spid="112027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202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029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500"/>
                                  </p:stCondLst>
                                  <p:childTnLst>
                                    <p:set>
                                      <p:cBhvr>
                                        <p:cTn id="29" dur="1" fill="hold">
                                          <p:stCondLst>
                                            <p:cond delay="0"/>
                                          </p:stCondLst>
                                        </p:cTn>
                                        <p:tgtEl>
                                          <p:spTgt spid="112027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2029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2027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20296"/>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120295"/>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120275"/>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120296"/>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112029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20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274" grpId="0" animBg="1"/>
      <p:bldP spid="1120275" grpId="0" animBg="1"/>
      <p:bldP spid="1120275" grpId="1" animBg="1"/>
      <p:bldP spid="1120276" grpId="0" animBg="1"/>
      <p:bldP spid="1120291" grpId="0" animBg="1"/>
      <p:bldP spid="1120292" grpId="0"/>
      <p:bldP spid="1120293" grpId="0" animBg="1"/>
      <p:bldP spid="1120294" grpId="0"/>
      <p:bldP spid="1120295" grpId="0"/>
      <p:bldP spid="1120295" grpId="1"/>
      <p:bldP spid="1120295" grpId="2"/>
      <p:bldP spid="1120296" grpId="0" animBg="1"/>
      <p:bldP spid="1120296" grpId="1" animBg="1"/>
      <p:bldP spid="1120297" grpId="0" animBg="1"/>
      <p:bldP spid="1120298" grpId="0" animBg="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7A9E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0" y="3276600"/>
            <a:ext cx="7886700" cy="3276600"/>
          </a:xfrm>
        </p:spPr>
        <p:txBody>
          <a:bodyPr>
            <a:normAutofit/>
          </a:bodyPr>
          <a:lstStyle/>
          <a:p>
            <a:pPr marL="0" indent="0" eaLnBrk="0" fontAlgn="base" hangingPunct="0">
              <a:lnSpc>
                <a:spcPct val="100000"/>
              </a:lnSpc>
              <a:spcBef>
                <a:spcPct val="30000"/>
              </a:spcBef>
              <a:spcAft>
                <a:spcPct val="0"/>
              </a:spcAft>
              <a:buNone/>
              <a:defRPr/>
            </a:pPr>
            <a:r>
              <a:rPr lang="et-EE" b="1" dirty="0" err="1"/>
              <a:t>Ärahoidmaks</a:t>
            </a:r>
            <a:r>
              <a:rPr lang="et-EE" b="1" dirty="0"/>
              <a:t> raiet </a:t>
            </a:r>
            <a:r>
              <a:rPr lang="en-US" dirty="0"/>
              <a:t>(0 – 100%)</a:t>
            </a:r>
          </a:p>
          <a:p>
            <a:pPr lvl="1"/>
            <a:r>
              <a:rPr lang="en-US" dirty="0"/>
              <a:t>0 %= </a:t>
            </a:r>
            <a:r>
              <a:rPr lang="et-EE" dirty="0"/>
              <a:t>jätkub tavapärane</a:t>
            </a:r>
            <a:r>
              <a:rPr lang="en-US" dirty="0"/>
              <a:t> </a:t>
            </a:r>
            <a:r>
              <a:rPr lang="et-EE" dirty="0"/>
              <a:t>raiumine</a:t>
            </a:r>
            <a:endParaRPr lang="en-US" dirty="0"/>
          </a:p>
          <a:p>
            <a:pPr lvl="1"/>
            <a:r>
              <a:rPr lang="en-US" dirty="0"/>
              <a:t>100% = </a:t>
            </a:r>
            <a:r>
              <a:rPr lang="et-EE" dirty="0"/>
              <a:t>järgmiste kümnendite jooksul tasapisi raiete ärahoidmine</a:t>
            </a:r>
            <a:endParaRPr lang="en-US" dirty="0"/>
          </a:p>
          <a:p>
            <a:pPr marL="0" indent="0" eaLnBrk="0" fontAlgn="base" hangingPunct="0">
              <a:lnSpc>
                <a:spcPct val="100000"/>
              </a:lnSpc>
              <a:spcBef>
                <a:spcPct val="30000"/>
              </a:spcBef>
              <a:spcAft>
                <a:spcPct val="0"/>
              </a:spcAft>
              <a:buNone/>
              <a:defRPr/>
            </a:pPr>
            <a:r>
              <a:rPr lang="et-EE" b="1" dirty="0"/>
              <a:t>Toetamaks metsastamist </a:t>
            </a:r>
            <a:r>
              <a:rPr lang="en-US" dirty="0"/>
              <a:t>(0 – 100%)</a:t>
            </a:r>
          </a:p>
          <a:p>
            <a:pPr lvl="1"/>
            <a:r>
              <a:rPr lang="en-US" dirty="0"/>
              <a:t>0 %= </a:t>
            </a:r>
            <a:r>
              <a:rPr lang="et-EE" dirty="0"/>
              <a:t>mitte ühtegi uut ala ei anta metsa istutamiseks </a:t>
            </a:r>
            <a:r>
              <a:rPr lang="en-US" dirty="0"/>
              <a:t>100% = </a:t>
            </a:r>
            <a:r>
              <a:rPr lang="et-EE" dirty="0"/>
              <a:t>tasapisi metsa istutamise toetamine tulevatel kümnenditel</a:t>
            </a:r>
            <a:endParaRPr lang="en-US" dirty="0"/>
          </a:p>
        </p:txBody>
      </p:sp>
      <p:pic>
        <p:nvPicPr>
          <p:cNvPr id="8" name="Picture 7" descr="iStock_000019847055Larg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92265"/>
            <a:ext cx="9144000" cy="1912678"/>
          </a:xfrm>
          <a:prstGeom prst="rect">
            <a:avLst/>
          </a:prstGeom>
        </p:spPr>
      </p:pic>
      <p:sp>
        <p:nvSpPr>
          <p:cNvPr id="3" name="Title 2"/>
          <p:cNvSpPr>
            <a:spLocks noGrp="1"/>
          </p:cNvSpPr>
          <p:nvPr>
            <p:ph type="title"/>
          </p:nvPr>
        </p:nvSpPr>
        <p:spPr>
          <a:xfrm>
            <a:off x="628649" y="257681"/>
            <a:ext cx="7886700" cy="623888"/>
          </a:xfrm>
        </p:spPr>
        <p:txBody>
          <a:bodyPr>
            <a:normAutofit/>
          </a:bodyPr>
          <a:lstStyle/>
          <a:p>
            <a:r>
              <a:rPr lang="et-EE" altLang="en-US" dirty="0"/>
              <a:t>2. otsus</a:t>
            </a:r>
            <a:r>
              <a:rPr lang="en-US" altLang="en-US" dirty="0"/>
              <a:t>: </a:t>
            </a:r>
            <a:r>
              <a:rPr lang="et-EE" altLang="en-US" dirty="0"/>
              <a:t>Metsandus ja maakasutus</a:t>
            </a:r>
            <a:endParaRPr lang="en-US" dirty="0"/>
          </a:p>
        </p:txBody>
      </p:sp>
    </p:spTree>
    <p:extLst>
      <p:ext uri="{BB962C8B-B14F-4D97-AF65-F5344CB8AC3E}">
        <p14:creationId xmlns:p14="http://schemas.microsoft.com/office/powerpoint/2010/main" val="373893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7A9E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t-EE" altLang="en-US" dirty="0"/>
              <a:t>3. otsus</a:t>
            </a:r>
            <a:r>
              <a:rPr lang="en-US" altLang="en-US" dirty="0"/>
              <a:t>: </a:t>
            </a:r>
            <a:r>
              <a:rPr lang="et-EE" altLang="en-US" dirty="0"/>
              <a:t>kliima finantseerimine</a:t>
            </a:r>
            <a:endParaRPr lang="en-US" dirty="0"/>
          </a:p>
        </p:txBody>
      </p:sp>
      <p:pic>
        <p:nvPicPr>
          <p:cNvPr id="12" name="Picture 11" descr="buy-cash-coins-2116-830x550.jpg"/>
          <p:cNvPicPr>
            <a:picLocks noChangeAspect="1"/>
          </p:cNvPicPr>
          <p:nvPr/>
        </p:nvPicPr>
        <p:blipFill rotWithShape="1">
          <a:blip r:embed="rId3">
            <a:extLst>
              <a:ext uri="{28A0092B-C50C-407E-A947-70E740481C1C}">
                <a14:useLocalDpi xmlns:a14="http://schemas.microsoft.com/office/drawing/2010/main"/>
              </a:ext>
            </a:extLst>
          </a:blip>
          <a:srcRect l="-201" r="-1"/>
          <a:stretch/>
        </p:blipFill>
        <p:spPr>
          <a:xfrm>
            <a:off x="-1" y="984162"/>
            <a:ext cx="9158288" cy="1987638"/>
          </a:xfrm>
          <a:prstGeom prst="rect">
            <a:avLst/>
          </a:prstGeom>
        </p:spPr>
      </p:pic>
      <p:sp>
        <p:nvSpPr>
          <p:cNvPr id="6" name="Text Placeholder 5"/>
          <p:cNvSpPr>
            <a:spLocks noGrp="1"/>
          </p:cNvSpPr>
          <p:nvPr>
            <p:ph type="body" sz="quarter" idx="10"/>
          </p:nvPr>
        </p:nvSpPr>
        <p:spPr>
          <a:xfrm>
            <a:off x="476250" y="3276600"/>
            <a:ext cx="4857750" cy="3352800"/>
          </a:xfrm>
        </p:spPr>
        <p:txBody>
          <a:bodyPr>
            <a:normAutofit fontScale="70000" lnSpcReduction="20000"/>
          </a:bodyPr>
          <a:lstStyle/>
          <a:p>
            <a:pPr marL="0" indent="0">
              <a:lnSpc>
                <a:spcPct val="110000"/>
              </a:lnSpc>
              <a:buNone/>
            </a:pPr>
            <a:r>
              <a:rPr lang="et-EE" dirty="0"/>
              <a:t>Eesmärk</a:t>
            </a:r>
            <a:r>
              <a:rPr lang="en-US" dirty="0"/>
              <a:t>: </a:t>
            </a:r>
            <a:r>
              <a:rPr lang="en-US" b="1" dirty="0"/>
              <a:t>$100 </a:t>
            </a:r>
            <a:r>
              <a:rPr lang="et-EE" b="1" dirty="0"/>
              <a:t>miljardit aastas </a:t>
            </a:r>
            <a:endParaRPr lang="en-US" dirty="0"/>
          </a:p>
          <a:p>
            <a:pPr marL="0" indent="0">
              <a:lnSpc>
                <a:spcPct val="110000"/>
              </a:lnSpc>
              <a:buNone/>
            </a:pPr>
            <a:endParaRPr lang="en-US" dirty="0"/>
          </a:p>
          <a:p>
            <a:pPr marL="0" indent="0">
              <a:lnSpc>
                <a:spcPct val="110000"/>
              </a:lnSpc>
              <a:buNone/>
            </a:pPr>
            <a:r>
              <a:rPr lang="et-EE" dirty="0"/>
              <a:t>Roheline Kliimafond tagab abi haavatavatele riikidel valdkondades: </a:t>
            </a:r>
            <a:r>
              <a:rPr lang="en-US" dirty="0"/>
              <a:t> </a:t>
            </a:r>
            <a:endParaRPr lang="et-EE" dirty="0"/>
          </a:p>
          <a:p>
            <a:pPr>
              <a:lnSpc>
                <a:spcPct val="110000"/>
              </a:lnSpc>
            </a:pPr>
            <a:r>
              <a:rPr lang="et-EE" sz="2400" dirty="0"/>
              <a:t>  Katastroofi leevendamine</a:t>
            </a:r>
            <a:endParaRPr lang="en-US" sz="2400" dirty="0"/>
          </a:p>
          <a:p>
            <a:pPr marL="342900" indent="-342900">
              <a:lnSpc>
                <a:spcPct val="110000"/>
              </a:lnSpc>
            </a:pPr>
            <a:r>
              <a:rPr lang="et-EE" sz="2400" dirty="0"/>
              <a:t>Toit ja vesi</a:t>
            </a:r>
            <a:endParaRPr lang="en-US" sz="2400" dirty="0"/>
          </a:p>
          <a:p>
            <a:pPr marL="342900" indent="-342900">
              <a:lnSpc>
                <a:spcPct val="110000"/>
              </a:lnSpc>
            </a:pPr>
            <a:r>
              <a:rPr lang="en-US" sz="2400" dirty="0" err="1"/>
              <a:t>Immigrat</a:t>
            </a:r>
            <a:r>
              <a:rPr lang="et-EE" sz="2400" dirty="0" err="1"/>
              <a:t>sio</a:t>
            </a:r>
            <a:r>
              <a:rPr lang="en-US" sz="2400" dirty="0"/>
              <a:t>on</a:t>
            </a:r>
            <a:r>
              <a:rPr lang="et-EE" sz="2400" dirty="0"/>
              <a:t> ja põgenikud</a:t>
            </a:r>
            <a:endParaRPr lang="en-US" sz="2400" dirty="0"/>
          </a:p>
          <a:p>
            <a:pPr marL="342900" indent="-342900">
              <a:lnSpc>
                <a:spcPct val="110000"/>
              </a:lnSpc>
            </a:pPr>
            <a:r>
              <a:rPr lang="et-EE" sz="2400" dirty="0"/>
              <a:t>Emissioonide vähendamine </a:t>
            </a:r>
            <a:endParaRPr lang="en-US" sz="2400" dirty="0"/>
          </a:p>
        </p:txBody>
      </p:sp>
      <p:sp>
        <p:nvSpPr>
          <p:cNvPr id="4" name="Rectangle 3"/>
          <p:cNvSpPr/>
          <p:nvPr/>
        </p:nvSpPr>
        <p:spPr>
          <a:xfrm>
            <a:off x="5715000" y="3307830"/>
            <a:ext cx="3124202" cy="3046988"/>
          </a:xfrm>
          <a:prstGeom prst="rect">
            <a:avLst/>
          </a:prstGeom>
          <a:solidFill>
            <a:srgbClr val="0070C0"/>
          </a:solidFill>
        </p:spPr>
        <p:txBody>
          <a:bodyPr wrap="square">
            <a:spAutoFit/>
          </a:bodyPr>
          <a:lstStyle/>
          <a:p>
            <a:r>
              <a:rPr lang="et-EE" b="1" dirty="0">
                <a:solidFill>
                  <a:schemeClr val="bg1"/>
                </a:solidFill>
                <a:latin typeface="Century Gothic" charset="0"/>
                <a:ea typeface="Century Gothic" charset="0"/>
                <a:cs typeface="Century Gothic" charset="0"/>
              </a:rPr>
              <a:t>Otsused</a:t>
            </a:r>
            <a:r>
              <a:rPr lang="en-US" dirty="0">
                <a:solidFill>
                  <a:schemeClr val="bg1"/>
                </a:solidFill>
                <a:latin typeface="Century Gothic" charset="0"/>
                <a:ea typeface="Century Gothic" charset="0"/>
                <a:cs typeface="Century Gothic" charset="0"/>
              </a:rPr>
              <a:t>:</a:t>
            </a:r>
          </a:p>
          <a:p>
            <a:pPr marL="347663" indent="-347663">
              <a:buFont typeface="Arial" charset="0"/>
              <a:buChar char="•"/>
            </a:pPr>
            <a:r>
              <a:rPr lang="et-EE" dirty="0">
                <a:solidFill>
                  <a:schemeClr val="bg1"/>
                </a:solidFill>
                <a:latin typeface="Century Gothic" charset="0"/>
                <a:ea typeface="Century Gothic" charset="0"/>
                <a:cs typeface="Century Gothic" charset="0"/>
              </a:rPr>
              <a:t>Kui palju teie panustate</a:t>
            </a:r>
            <a:r>
              <a:rPr lang="en-US" dirty="0">
                <a:solidFill>
                  <a:schemeClr val="bg1"/>
                </a:solidFill>
                <a:latin typeface="Century Gothic" charset="0"/>
                <a:ea typeface="Century Gothic" charset="0"/>
                <a:cs typeface="Century Gothic" charset="0"/>
              </a:rPr>
              <a:t>? </a:t>
            </a:r>
          </a:p>
          <a:p>
            <a:pPr marL="347663" indent="-347663">
              <a:buFont typeface="Arial" charset="0"/>
              <a:buChar char="•"/>
            </a:pPr>
            <a:r>
              <a:rPr lang="et-EE" dirty="0">
                <a:solidFill>
                  <a:schemeClr val="bg1"/>
                </a:solidFill>
                <a:latin typeface="Century Gothic" charset="0"/>
                <a:ea typeface="Century Gothic" charset="0"/>
                <a:cs typeface="Century Gothic" charset="0"/>
              </a:rPr>
              <a:t>Või kui palju abi teie vajate</a:t>
            </a:r>
            <a:r>
              <a:rPr lang="en-US" dirty="0">
                <a:solidFill>
                  <a:schemeClr val="bg1"/>
                </a:solidFill>
                <a:latin typeface="Century Gothic" charset="0"/>
                <a:ea typeface="Century Gothic" charset="0"/>
                <a:cs typeface="Century Gothic" charset="0"/>
              </a:rPr>
              <a:t>?</a:t>
            </a:r>
          </a:p>
          <a:p>
            <a:pPr marL="347663" indent="-347663">
              <a:buFont typeface="Arial" charset="0"/>
              <a:buChar char="•"/>
            </a:pPr>
            <a:r>
              <a:rPr lang="et-EE" dirty="0">
                <a:solidFill>
                  <a:schemeClr val="bg1"/>
                </a:solidFill>
                <a:latin typeface="Century Gothic" charset="0"/>
                <a:ea typeface="Century Gothic" charset="0"/>
                <a:cs typeface="Century Gothic" charset="0"/>
              </a:rPr>
              <a:t>Tingimused ja olud toetamiseks</a:t>
            </a:r>
            <a:r>
              <a:rPr lang="en-US" dirty="0">
                <a:solidFill>
                  <a:schemeClr val="bg1"/>
                </a:solidFill>
                <a:latin typeface="Century Gothic" charset="0"/>
                <a:ea typeface="Century Gothic" charset="0"/>
                <a:cs typeface="Century Gothic" charset="0"/>
              </a:rPr>
              <a:t>?</a:t>
            </a:r>
          </a:p>
        </p:txBody>
      </p:sp>
    </p:spTree>
    <p:extLst>
      <p:ext uri="{BB962C8B-B14F-4D97-AF65-F5344CB8AC3E}">
        <p14:creationId xmlns:p14="http://schemas.microsoft.com/office/powerpoint/2010/main" val="88039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77DEFB73-7F26-410F-9856-B3D5007E5655}"/>
              </a:ext>
            </a:extLst>
          </p:cNvPr>
          <p:cNvPicPr>
            <a:picLocks noChangeAspect="1"/>
          </p:cNvPicPr>
          <p:nvPr/>
        </p:nvPicPr>
        <p:blipFill>
          <a:blip r:embed="rId3"/>
          <a:stretch>
            <a:fillRect/>
          </a:stretch>
        </p:blipFill>
        <p:spPr>
          <a:xfrm>
            <a:off x="179294" y="381000"/>
            <a:ext cx="8785411" cy="6096000"/>
          </a:xfrm>
          <a:prstGeom prst="rect">
            <a:avLst/>
          </a:prstGeom>
        </p:spPr>
      </p:pic>
    </p:spTree>
    <p:extLst>
      <p:ext uri="{BB962C8B-B14F-4D97-AF65-F5344CB8AC3E}">
        <p14:creationId xmlns:p14="http://schemas.microsoft.com/office/powerpoint/2010/main" val="4276256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t-EE" dirty="0"/>
              <a:t>Pärast otsuse tegemist</a:t>
            </a:r>
            <a:r>
              <a:rPr lang="en-US" dirty="0"/>
              <a:t>…</a:t>
            </a:r>
          </a:p>
          <a:p>
            <a:pPr marL="0" indent="0">
              <a:buNone/>
            </a:pPr>
            <a:endParaRPr lang="en-US" dirty="0"/>
          </a:p>
          <a:p>
            <a:pPr marL="0" indent="0">
              <a:buNone/>
            </a:pPr>
            <a:r>
              <a:rPr lang="et-EE" dirty="0"/>
              <a:t>Teeb esindaja igast regioonist</a:t>
            </a:r>
            <a:r>
              <a:rPr lang="en-US" dirty="0"/>
              <a:t> </a:t>
            </a:r>
            <a:r>
              <a:rPr lang="en-US" sz="3200" b="1" dirty="0"/>
              <a:t>2 </a:t>
            </a:r>
            <a:r>
              <a:rPr lang="en-US" sz="3200" b="1" dirty="0" err="1"/>
              <a:t>minut</a:t>
            </a:r>
            <a:r>
              <a:rPr lang="et-EE" sz="3200" b="1" dirty="0" err="1"/>
              <a:t>ilise</a:t>
            </a:r>
            <a:r>
              <a:rPr lang="en-US" sz="3200" b="1" dirty="0"/>
              <a:t> </a:t>
            </a:r>
            <a:r>
              <a:rPr lang="et-EE" dirty="0"/>
              <a:t>esitluse, kus kirjeldatakse oma emissioonide otsuseid ja fondi panustamist põhjendustega. </a:t>
            </a:r>
          </a:p>
          <a:p>
            <a:pPr marL="0" indent="0">
              <a:buNone/>
            </a:pPr>
            <a:endParaRPr lang="en-US" dirty="0"/>
          </a:p>
          <a:p>
            <a:pPr marL="0" indent="0">
              <a:buNone/>
            </a:pPr>
            <a:r>
              <a:rPr lang="et-EE" dirty="0"/>
              <a:t>Määrake endi seast esindaja. </a:t>
            </a:r>
            <a:endParaRPr lang="en-US" dirty="0"/>
          </a:p>
        </p:txBody>
      </p:sp>
    </p:spTree>
    <p:extLst>
      <p:ext uri="{BB962C8B-B14F-4D97-AF65-F5344CB8AC3E}">
        <p14:creationId xmlns:p14="http://schemas.microsoft.com/office/powerpoint/2010/main" val="4172768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1805105"/>
              </p:ext>
            </p:extLst>
          </p:nvPr>
        </p:nvGraphicFramePr>
        <p:xfrm>
          <a:off x="380999" y="1604952"/>
          <a:ext cx="8382001" cy="4791096"/>
        </p:xfrm>
        <a:graphic>
          <a:graphicData uri="http://schemas.openxmlformats.org/drawingml/2006/table">
            <a:tbl>
              <a:tblPr/>
              <a:tblGrid>
                <a:gridCol w="1197430">
                  <a:extLst>
                    <a:ext uri="{9D8B030D-6E8A-4147-A177-3AD203B41FA5}">
                      <a16:colId xmlns:a16="http://schemas.microsoft.com/office/drawing/2014/main" val="20000"/>
                    </a:ext>
                  </a:extLst>
                </a:gridCol>
                <a:gridCol w="1126992">
                  <a:extLst>
                    <a:ext uri="{9D8B030D-6E8A-4147-A177-3AD203B41FA5}">
                      <a16:colId xmlns:a16="http://schemas.microsoft.com/office/drawing/2014/main" val="20001"/>
                    </a:ext>
                  </a:extLst>
                </a:gridCol>
                <a:gridCol w="1126992">
                  <a:extLst>
                    <a:ext uri="{9D8B030D-6E8A-4147-A177-3AD203B41FA5}">
                      <a16:colId xmlns:a16="http://schemas.microsoft.com/office/drawing/2014/main" val="20002"/>
                    </a:ext>
                  </a:extLst>
                </a:gridCol>
                <a:gridCol w="1103512">
                  <a:extLst>
                    <a:ext uri="{9D8B030D-6E8A-4147-A177-3AD203B41FA5}">
                      <a16:colId xmlns:a16="http://schemas.microsoft.com/office/drawing/2014/main" val="20003"/>
                    </a:ext>
                  </a:extLst>
                </a:gridCol>
                <a:gridCol w="1267866">
                  <a:extLst>
                    <a:ext uri="{9D8B030D-6E8A-4147-A177-3AD203B41FA5}">
                      <a16:colId xmlns:a16="http://schemas.microsoft.com/office/drawing/2014/main" val="20004"/>
                    </a:ext>
                  </a:extLst>
                </a:gridCol>
                <a:gridCol w="1235582">
                  <a:extLst>
                    <a:ext uri="{9D8B030D-6E8A-4147-A177-3AD203B41FA5}">
                      <a16:colId xmlns:a16="http://schemas.microsoft.com/office/drawing/2014/main" val="20005"/>
                    </a:ext>
                  </a:extLst>
                </a:gridCol>
                <a:gridCol w="1323627">
                  <a:extLst>
                    <a:ext uri="{9D8B030D-6E8A-4147-A177-3AD203B41FA5}">
                      <a16:colId xmlns:a16="http://schemas.microsoft.com/office/drawing/2014/main" val="20006"/>
                    </a:ext>
                  </a:extLst>
                </a:gridCol>
              </a:tblGrid>
              <a:tr h="1281124">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000000"/>
                        </a:solidFill>
                        <a:effectLst/>
                        <a:latin typeface="Helvetica" charset="0"/>
                        <a:ea typeface="ＭＳ Ｐゴシック" charset="-128"/>
                      </a:endParaRPr>
                    </a:p>
                  </a:txBody>
                  <a:tcPr marL="71973" marR="71973" marT="35983" marB="3598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endParaRPr lang="et-EE" sz="1100" b="1" dirty="0">
                        <a:effectLst/>
                        <a:latin typeface="Arial" panose="020B0604020202020204" pitchFamily="34" charset="0"/>
                        <a:ea typeface="Meiryo" panose="020B0604030504040204" pitchFamily="34" charset="-128"/>
                        <a:cs typeface="Times New Roman" panose="02020603050405020304" pitchFamily="18" charset="0"/>
                      </a:endParaRPr>
                    </a:p>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Kõrgeimate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emissioonide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aasta</a:t>
                      </a:r>
                      <a:endParaRPr lang="en-GB" sz="11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endParaRPr lang="et-EE" sz="1100" b="1" dirty="0">
                        <a:effectLst/>
                        <a:latin typeface="Arial" panose="020B0604020202020204" pitchFamily="34" charset="0"/>
                        <a:ea typeface="Meiryo" panose="020B0604030504040204" pitchFamily="34" charset="-128"/>
                        <a:cs typeface="Times New Roman" panose="02020603050405020304" pitchFamily="18" charset="0"/>
                      </a:endParaRPr>
                    </a:p>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Vähendamise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algusaasta</a:t>
                      </a:r>
                      <a:endParaRPr lang="en-GB" sz="11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endParaRPr lang="et-EE" sz="1100" b="1" dirty="0">
                        <a:effectLst/>
                        <a:latin typeface="Arial" panose="020B0604020202020204" pitchFamily="34" charset="0"/>
                        <a:ea typeface="Meiryo" panose="020B0604030504040204" pitchFamily="34" charset="-128"/>
                        <a:cs typeface="Times New Roman" panose="02020603050405020304" pitchFamily="18" charset="0"/>
                      </a:endParaRPr>
                    </a:p>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Aastane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vähendamine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aastas</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endParaRPr lang="et-EE" sz="1100" b="1" dirty="0">
                        <a:effectLst/>
                        <a:latin typeface="Arial" panose="020B0604020202020204" pitchFamily="34" charset="0"/>
                        <a:ea typeface="Meiryo" panose="020B0604030504040204" pitchFamily="34" charset="-128"/>
                        <a:cs typeface="Times New Roman" panose="02020603050405020304" pitchFamily="18" charset="0"/>
                      </a:endParaRPr>
                    </a:p>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Ärahoidmaks</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raiet</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1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endParaRPr lang="et-EE" sz="1100" b="1" dirty="0">
                        <a:effectLst/>
                        <a:latin typeface="Arial" panose="020B0604020202020204" pitchFamily="34" charset="0"/>
                        <a:ea typeface="Meiryo" panose="020B0604030504040204" pitchFamily="34" charset="-128"/>
                        <a:cs typeface="Times New Roman" panose="02020603050405020304" pitchFamily="18" charset="0"/>
                      </a:endParaRPr>
                    </a:p>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Toetamaks</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metsastamist</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1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100" b="1" kern="1200" dirty="0" err="1">
                          <a:solidFill>
                            <a:schemeClr val="tx1"/>
                          </a:solidFill>
                          <a:effectLst/>
                          <a:latin typeface="Calibri" charset="0"/>
                          <a:ea typeface="ＭＳ Ｐゴシック" charset="-128"/>
                          <a:cs typeface="+mn-cs"/>
                        </a:rPr>
                        <a:t>Panus</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või</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abipalumine</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Roheliselt</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Kliimafondilt</a:t>
                      </a:r>
                      <a:r>
                        <a:rPr lang="en-US" sz="1100" b="1" kern="1200" dirty="0">
                          <a:solidFill>
                            <a:schemeClr val="tx1"/>
                          </a:solidFill>
                          <a:effectLst/>
                          <a:latin typeface="Calibri" charset="0"/>
                          <a:ea typeface="ＭＳ Ｐゴシック" charset="-128"/>
                          <a:cs typeface="+mn-cs"/>
                        </a:rPr>
                        <a:t> (</a:t>
                      </a:r>
                      <a:r>
                        <a:rPr lang="en-US" sz="1100" b="0" kern="1200" dirty="0" err="1">
                          <a:solidFill>
                            <a:schemeClr val="tx1"/>
                          </a:solidFill>
                          <a:effectLst/>
                          <a:latin typeface="Calibri" charset="0"/>
                          <a:ea typeface="ＭＳ Ｐゴシック" charset="-128"/>
                          <a:cs typeface="+mn-cs"/>
                        </a:rPr>
                        <a:t>miljardit</a:t>
                      </a:r>
                      <a:r>
                        <a:rPr lang="en-US" sz="1100" b="0" kern="1200" dirty="0">
                          <a:solidFill>
                            <a:schemeClr val="tx1"/>
                          </a:solidFill>
                          <a:effectLst/>
                          <a:latin typeface="Calibri" charset="0"/>
                          <a:ea typeface="ＭＳ Ｐゴシック" charset="-128"/>
                          <a:cs typeface="+mn-cs"/>
                        </a:rPr>
                        <a:t> $/</a:t>
                      </a:r>
                      <a:r>
                        <a:rPr lang="en-US" sz="1100" b="0" kern="1200" dirty="0" err="1">
                          <a:solidFill>
                            <a:schemeClr val="tx1"/>
                          </a:solidFill>
                          <a:effectLst/>
                          <a:latin typeface="Calibri" charset="0"/>
                          <a:ea typeface="ＭＳ Ｐゴシック" charset="-128"/>
                          <a:cs typeface="+mn-cs"/>
                        </a:rPr>
                        <a:t>aastas</a:t>
                      </a:r>
                      <a:r>
                        <a:rPr lang="en-US" sz="1100" b="1" kern="1200" dirty="0">
                          <a:solidFill>
                            <a:schemeClr val="tx1"/>
                          </a:solidFill>
                          <a:effectLst/>
                          <a:latin typeface="Calibri" charset="0"/>
                          <a:ea typeface="ＭＳ Ｐゴシック" charset="-128"/>
                          <a:cs typeface="+mn-cs"/>
                        </a:rPr>
                        <a:t>)</a:t>
                      </a:r>
                      <a:endParaRPr kumimoji="0" lang="en-US" altLang="en-US" sz="11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9232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USA</a:t>
                      </a:r>
                      <a:endParaRPr kumimoji="0" lang="en-US" altLang="en-US" sz="1300" b="1" i="0" u="none" strike="noStrike" cap="none" normalizeH="0" baseline="0" dirty="0">
                        <a:ln>
                          <a:noFill/>
                        </a:ln>
                        <a:solidFill>
                          <a:schemeClr val="tx1"/>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2605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Euroopa Liit</a:t>
                      </a:r>
                      <a:endParaRPr kumimoji="0" lang="en-US" altLang="en-US" sz="1300" b="1" i="0" u="none" strike="noStrike" cap="none" normalizeH="0" baseline="0" dirty="0">
                        <a:ln>
                          <a:noFill/>
                        </a:ln>
                        <a:solidFill>
                          <a:schemeClr val="tx1"/>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9981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Teised arenenud</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136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Hiina</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4608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Helvetica" charset="0"/>
                          <a:ea typeface="ＭＳ Ｐゴシック" charset="-128"/>
                        </a:rPr>
                        <a:t>India</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566044">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Teised arenevad</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Helvetica" charset="0"/>
                          <a:ea typeface="ＭＳ Ｐゴシック" charset="-128"/>
                        </a:rPr>
                        <a:t>2100</a:t>
                      </a: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en-US" sz="2200" b="0" i="0" u="none" strike="noStrike" cap="none" normalizeH="0" baseline="0" dirty="0">
                          <a:ln>
                            <a:noFill/>
                          </a:ln>
                          <a:solidFill>
                            <a:srgbClr val="000000"/>
                          </a:solidFill>
                          <a:effectLst/>
                          <a:latin typeface="Helvetica" charset="0"/>
                          <a:ea typeface="ＭＳ Ｐゴシック" charset="-128"/>
                        </a:rPr>
                        <a:t>$0</a:t>
                      </a:r>
                      <a:endParaRPr kumimoji="0" lang="en-US" altLang="en-US" sz="22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66044">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0" i="1" u="none" strike="noStrike" cap="none" normalizeH="0" baseline="0" dirty="0">
                          <a:ln>
                            <a:noFill/>
                          </a:ln>
                          <a:solidFill>
                            <a:srgbClr val="000000"/>
                          </a:solidFill>
                          <a:effectLst/>
                          <a:latin typeface="Helvetica" charset="0"/>
                          <a:ea typeface="ＭＳ Ｐゴシック" charset="-128"/>
                        </a:rPr>
                        <a:t>Näide</a:t>
                      </a:r>
                      <a:endParaRPr kumimoji="0" lang="en-US" altLang="en-US" sz="1300" b="0" i="1"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2075</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Helvetica" charset="0"/>
                          <a:ea typeface="ＭＳ Ｐゴシック" charset="-128"/>
                        </a:rPr>
                        <a:t>2085</a:t>
                      </a:r>
                      <a:endParaRPr kumimoji="0" lang="en-US" altLang="en-US" sz="1300" b="0" i="1" u="none" strike="noStrike" cap="none" normalizeH="0" baseline="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a:t>
                      </a:r>
                      <a:r>
                        <a:rPr kumimoji="0" lang="et-EE" altLang="en-US" sz="1300" b="0" i="1" u="none" strike="noStrike" cap="none" normalizeH="0" baseline="0" dirty="0">
                          <a:ln>
                            <a:noFill/>
                          </a:ln>
                          <a:solidFill>
                            <a:srgbClr val="000000"/>
                          </a:solidFill>
                          <a:effectLst/>
                          <a:latin typeface="Helvetica" charset="0"/>
                          <a:ea typeface="ＭＳ Ｐゴシック" charset="-128"/>
                        </a:rPr>
                        <a:t>a</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80%</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 </a:t>
                      </a:r>
                      <a:r>
                        <a:rPr kumimoji="0" lang="et-EE" altLang="en-US" sz="1300" b="0" i="1" u="none" strike="noStrike" cap="none" normalizeH="0" baseline="0" dirty="0">
                          <a:ln>
                            <a:noFill/>
                          </a:ln>
                          <a:solidFill>
                            <a:srgbClr val="000000"/>
                          </a:solidFill>
                          <a:effectLst/>
                          <a:latin typeface="Helvetica" charset="0"/>
                          <a:ea typeface="ＭＳ Ｐゴシック" charset="-128"/>
                        </a:rPr>
                        <a:t>mld</a:t>
                      </a:r>
                      <a:r>
                        <a:rPr kumimoji="0" lang="en-US" altLang="en-US" sz="1300" b="0" i="1" u="none" strike="noStrike" cap="none" normalizeH="0" baseline="0" dirty="0">
                          <a:ln>
                            <a:noFill/>
                          </a:ln>
                          <a:solidFill>
                            <a:srgbClr val="000000"/>
                          </a:solidFill>
                          <a:effectLst/>
                          <a:latin typeface="Helvetica" charset="0"/>
                          <a:ea typeface="ＭＳ Ｐゴシック" charset="-128"/>
                        </a:rPr>
                        <a:t>/</a:t>
                      </a:r>
                      <a:r>
                        <a:rPr kumimoji="0" lang="et-EE" altLang="en-US" sz="1300" b="0" i="1" u="none" strike="noStrike" cap="none" normalizeH="0" baseline="0" dirty="0">
                          <a:ln>
                            <a:noFill/>
                          </a:ln>
                          <a:solidFill>
                            <a:srgbClr val="000000"/>
                          </a:solidFill>
                          <a:effectLst/>
                          <a:latin typeface="Helvetica" charset="0"/>
                          <a:ea typeface="ＭＳ Ｐゴシック" charset="-128"/>
                        </a:rPr>
                        <a:t>a</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normAutofit/>
          </a:bodyPr>
          <a:lstStyle/>
          <a:p>
            <a:r>
              <a:rPr lang="et-EE" altLang="en-US" dirty="0"/>
              <a:t>Ettepanekute kokkuvõte</a:t>
            </a:r>
            <a:endParaRPr lang="en-US" dirty="0"/>
          </a:p>
        </p:txBody>
      </p:sp>
    </p:spTree>
    <p:extLst>
      <p:ext uri="{BB962C8B-B14F-4D97-AF65-F5344CB8AC3E}">
        <p14:creationId xmlns:p14="http://schemas.microsoft.com/office/powerpoint/2010/main" val="298943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4648200" y="1066800"/>
            <a:ext cx="4343400" cy="5110163"/>
          </a:xfrm>
        </p:spPr>
        <p:txBody>
          <a:bodyPr>
            <a:normAutofit/>
          </a:bodyPr>
          <a:lstStyle/>
          <a:p>
            <a:pPr marL="0" indent="0">
              <a:buNone/>
            </a:pPr>
            <a:r>
              <a:rPr lang="et-EE" b="1" dirty="0">
                <a:solidFill>
                  <a:schemeClr val="bg1"/>
                </a:solidFill>
              </a:rPr>
              <a:t>Päevakava</a:t>
            </a:r>
            <a:endParaRPr lang="en-US" b="1" dirty="0">
              <a:solidFill>
                <a:schemeClr val="bg1"/>
              </a:solidFill>
            </a:endParaRPr>
          </a:p>
          <a:p>
            <a:pPr marL="0" indent="0">
              <a:buNone/>
            </a:pPr>
            <a:endParaRPr lang="en-US" dirty="0">
              <a:solidFill>
                <a:schemeClr val="bg1"/>
              </a:solidFill>
            </a:endParaRPr>
          </a:p>
          <a:p>
            <a:r>
              <a:rPr lang="et-EE" dirty="0">
                <a:solidFill>
                  <a:schemeClr val="bg1"/>
                </a:solidFill>
              </a:rPr>
              <a:t>Sissejuhatus</a:t>
            </a:r>
            <a:endParaRPr lang="en-US" dirty="0">
              <a:solidFill>
                <a:schemeClr val="bg1"/>
              </a:solidFill>
            </a:endParaRPr>
          </a:p>
          <a:p>
            <a:r>
              <a:rPr lang="et-EE" dirty="0">
                <a:solidFill>
                  <a:schemeClr val="bg1"/>
                </a:solidFill>
              </a:rPr>
              <a:t>Rollid</a:t>
            </a:r>
            <a:endParaRPr lang="en-US" dirty="0">
              <a:solidFill>
                <a:schemeClr val="bg1"/>
              </a:solidFill>
            </a:endParaRPr>
          </a:p>
          <a:p>
            <a:r>
              <a:rPr lang="et-EE" dirty="0">
                <a:solidFill>
                  <a:schemeClr val="bg1"/>
                </a:solidFill>
              </a:rPr>
              <a:t>Läbirääkimiste 1. voor</a:t>
            </a:r>
          </a:p>
          <a:p>
            <a:r>
              <a:rPr lang="et-EE" dirty="0">
                <a:solidFill>
                  <a:schemeClr val="bg1"/>
                </a:solidFill>
              </a:rPr>
              <a:t>Läbirääkimiste 2. voor</a:t>
            </a:r>
          </a:p>
          <a:p>
            <a:r>
              <a:rPr lang="et-EE" dirty="0">
                <a:solidFill>
                  <a:schemeClr val="bg1"/>
                </a:solidFill>
              </a:rPr>
              <a:t>Kokkuvõte</a:t>
            </a:r>
            <a:endParaRPr lang="en-US" dirty="0">
              <a:solidFill>
                <a:schemeClr val="bg1"/>
              </a:solidFill>
            </a:endParaRPr>
          </a:p>
        </p:txBody>
      </p:sp>
      <p:pic>
        <p:nvPicPr>
          <p:cNvPr id="4" name="Picture 3"/>
          <p:cNvPicPr>
            <a:picLocks noChangeAspect="1"/>
          </p:cNvPicPr>
          <p:nvPr/>
        </p:nvPicPr>
        <p:blipFill rotWithShape="1">
          <a:blip r:embed="rId3"/>
          <a:srcRect r="15578"/>
          <a:stretch/>
        </p:blipFill>
        <p:spPr>
          <a:xfrm>
            <a:off x="-1249" y="0"/>
            <a:ext cx="4419600" cy="6858000"/>
          </a:xfrm>
          <a:prstGeom prst="rect">
            <a:avLst/>
          </a:prstGeom>
        </p:spPr>
      </p:pic>
    </p:spTree>
    <p:extLst>
      <p:ext uri="{BB962C8B-B14F-4D97-AF65-F5344CB8AC3E}">
        <p14:creationId xmlns:p14="http://schemas.microsoft.com/office/powerpoint/2010/main" val="2013413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altLang="en-US" dirty="0"/>
              <a:t>Ettepanekute kokkuvõte</a:t>
            </a:r>
            <a:endParaRPr lang="en-US" dirty="0"/>
          </a:p>
        </p:txBody>
      </p:sp>
      <p:graphicFrame>
        <p:nvGraphicFramePr>
          <p:cNvPr id="4" name="Table 10"/>
          <p:cNvGraphicFramePr>
            <a:graphicFrameLocks noGrp="1"/>
          </p:cNvGraphicFramePr>
          <p:nvPr>
            <p:extLst>
              <p:ext uri="{D42A27DB-BD31-4B8C-83A1-F6EECF244321}">
                <p14:modId xmlns:p14="http://schemas.microsoft.com/office/powerpoint/2010/main" val="745426822"/>
              </p:ext>
            </p:extLst>
          </p:nvPr>
        </p:nvGraphicFramePr>
        <p:xfrm>
          <a:off x="380999" y="1604952"/>
          <a:ext cx="8382001" cy="4791096"/>
        </p:xfrm>
        <a:graphic>
          <a:graphicData uri="http://schemas.openxmlformats.org/drawingml/2006/table">
            <a:tbl>
              <a:tblPr/>
              <a:tblGrid>
                <a:gridCol w="1197430">
                  <a:extLst>
                    <a:ext uri="{9D8B030D-6E8A-4147-A177-3AD203B41FA5}">
                      <a16:colId xmlns:a16="http://schemas.microsoft.com/office/drawing/2014/main" val="20000"/>
                    </a:ext>
                  </a:extLst>
                </a:gridCol>
                <a:gridCol w="1126992">
                  <a:extLst>
                    <a:ext uri="{9D8B030D-6E8A-4147-A177-3AD203B41FA5}">
                      <a16:colId xmlns:a16="http://schemas.microsoft.com/office/drawing/2014/main" val="20001"/>
                    </a:ext>
                  </a:extLst>
                </a:gridCol>
                <a:gridCol w="1126992">
                  <a:extLst>
                    <a:ext uri="{9D8B030D-6E8A-4147-A177-3AD203B41FA5}">
                      <a16:colId xmlns:a16="http://schemas.microsoft.com/office/drawing/2014/main" val="20002"/>
                    </a:ext>
                  </a:extLst>
                </a:gridCol>
                <a:gridCol w="1103512">
                  <a:extLst>
                    <a:ext uri="{9D8B030D-6E8A-4147-A177-3AD203B41FA5}">
                      <a16:colId xmlns:a16="http://schemas.microsoft.com/office/drawing/2014/main" val="20003"/>
                    </a:ext>
                  </a:extLst>
                </a:gridCol>
                <a:gridCol w="1267866">
                  <a:extLst>
                    <a:ext uri="{9D8B030D-6E8A-4147-A177-3AD203B41FA5}">
                      <a16:colId xmlns:a16="http://schemas.microsoft.com/office/drawing/2014/main" val="20004"/>
                    </a:ext>
                  </a:extLst>
                </a:gridCol>
                <a:gridCol w="1235582">
                  <a:extLst>
                    <a:ext uri="{9D8B030D-6E8A-4147-A177-3AD203B41FA5}">
                      <a16:colId xmlns:a16="http://schemas.microsoft.com/office/drawing/2014/main" val="20005"/>
                    </a:ext>
                  </a:extLst>
                </a:gridCol>
                <a:gridCol w="1323627">
                  <a:extLst>
                    <a:ext uri="{9D8B030D-6E8A-4147-A177-3AD203B41FA5}">
                      <a16:colId xmlns:a16="http://schemas.microsoft.com/office/drawing/2014/main" val="20006"/>
                    </a:ext>
                  </a:extLst>
                </a:gridCol>
              </a:tblGrid>
              <a:tr h="1281124">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000000"/>
                        </a:solidFill>
                        <a:effectLst/>
                        <a:latin typeface="Helvetica" charset="0"/>
                        <a:ea typeface="ＭＳ Ｐゴシック" charset="-128"/>
                      </a:endParaRPr>
                    </a:p>
                  </a:txBody>
                  <a:tcPr marL="71973" marR="71973" marT="35983" marB="359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Kõrgeimate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emissioonide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aasta</a:t>
                      </a:r>
                      <a:endParaRPr lang="en-GB" sz="11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Vähendamise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algusaasta</a:t>
                      </a:r>
                      <a:endParaRPr lang="en-GB" sz="11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Aastane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vähendamine</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aastas</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Ärahoidmaks</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raiet</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1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100" b="1" dirty="0" err="1">
                          <a:effectLst/>
                          <a:latin typeface="Arial" panose="020B0604020202020204" pitchFamily="34" charset="0"/>
                          <a:ea typeface="Meiryo" panose="020B0604030504040204" pitchFamily="34" charset="-128"/>
                          <a:cs typeface="Times New Roman" panose="02020603050405020304" pitchFamily="18" charset="0"/>
                        </a:rPr>
                        <a:t>Toetamaks</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1" dirty="0" err="1">
                          <a:effectLst/>
                          <a:latin typeface="Arial" panose="020B0604020202020204" pitchFamily="34" charset="0"/>
                          <a:ea typeface="Meiryo" panose="020B0604030504040204" pitchFamily="34" charset="-128"/>
                          <a:cs typeface="Times New Roman" panose="02020603050405020304" pitchFamily="18" charset="0"/>
                        </a:rPr>
                        <a:t>metsastamist</a:t>
                      </a:r>
                      <a:r>
                        <a:rPr lang="en-US" sz="1100" b="1" dirty="0">
                          <a:effectLst/>
                          <a:latin typeface="Arial" panose="020B0604020202020204" pitchFamily="34" charset="0"/>
                          <a:ea typeface="Meiryo" panose="020B0604030504040204" pitchFamily="34" charset="-128"/>
                          <a:cs typeface="Times New Roman" panose="02020603050405020304" pitchFamily="18" charset="0"/>
                        </a:rPr>
                        <a:t> </a:t>
                      </a:r>
                      <a:r>
                        <a:rPr lang="en-US" sz="11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1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1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1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1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100" b="1" kern="1200" dirty="0" err="1">
                          <a:solidFill>
                            <a:schemeClr val="tx1"/>
                          </a:solidFill>
                          <a:effectLst/>
                          <a:latin typeface="Calibri" charset="0"/>
                          <a:ea typeface="ＭＳ Ｐゴシック" charset="-128"/>
                          <a:cs typeface="+mn-cs"/>
                        </a:rPr>
                        <a:t>Panus</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või</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abipalumine</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Roheliselt</a:t>
                      </a:r>
                      <a:r>
                        <a:rPr lang="en-US" sz="1100" b="1" kern="1200" dirty="0">
                          <a:solidFill>
                            <a:schemeClr val="tx1"/>
                          </a:solidFill>
                          <a:effectLst/>
                          <a:latin typeface="Calibri" charset="0"/>
                          <a:ea typeface="ＭＳ Ｐゴシック" charset="-128"/>
                          <a:cs typeface="+mn-cs"/>
                        </a:rPr>
                        <a:t> </a:t>
                      </a:r>
                      <a:r>
                        <a:rPr lang="en-US" sz="1100" b="1" kern="1200" dirty="0" err="1">
                          <a:solidFill>
                            <a:schemeClr val="tx1"/>
                          </a:solidFill>
                          <a:effectLst/>
                          <a:latin typeface="Calibri" charset="0"/>
                          <a:ea typeface="ＭＳ Ｐゴシック" charset="-128"/>
                          <a:cs typeface="+mn-cs"/>
                        </a:rPr>
                        <a:t>Kliimafondilt</a:t>
                      </a:r>
                      <a:r>
                        <a:rPr lang="en-US" sz="1100" b="1" kern="1200" dirty="0">
                          <a:solidFill>
                            <a:schemeClr val="tx1"/>
                          </a:solidFill>
                          <a:effectLst/>
                          <a:latin typeface="Calibri" charset="0"/>
                          <a:ea typeface="ＭＳ Ｐゴシック" charset="-128"/>
                          <a:cs typeface="+mn-cs"/>
                        </a:rPr>
                        <a:t> (</a:t>
                      </a:r>
                      <a:r>
                        <a:rPr lang="en-US" sz="1100" b="0" kern="1200" dirty="0" err="1">
                          <a:solidFill>
                            <a:schemeClr val="tx1"/>
                          </a:solidFill>
                          <a:effectLst/>
                          <a:latin typeface="Calibri" charset="0"/>
                          <a:ea typeface="ＭＳ Ｐゴシック" charset="-128"/>
                          <a:cs typeface="+mn-cs"/>
                        </a:rPr>
                        <a:t>miljardit</a:t>
                      </a:r>
                      <a:r>
                        <a:rPr lang="en-US" sz="1100" b="0" kern="1200" dirty="0">
                          <a:solidFill>
                            <a:schemeClr val="tx1"/>
                          </a:solidFill>
                          <a:effectLst/>
                          <a:latin typeface="Calibri" charset="0"/>
                          <a:ea typeface="ＭＳ Ｐゴシック" charset="-128"/>
                          <a:cs typeface="+mn-cs"/>
                        </a:rPr>
                        <a:t> $/</a:t>
                      </a:r>
                      <a:r>
                        <a:rPr lang="en-US" sz="1100" b="0" kern="1200" dirty="0" err="1">
                          <a:solidFill>
                            <a:schemeClr val="tx1"/>
                          </a:solidFill>
                          <a:effectLst/>
                          <a:latin typeface="Calibri" charset="0"/>
                          <a:ea typeface="ＭＳ Ｐゴシック" charset="-128"/>
                          <a:cs typeface="+mn-cs"/>
                        </a:rPr>
                        <a:t>aastas</a:t>
                      </a:r>
                      <a:r>
                        <a:rPr lang="et-EE" sz="1100" b="0" kern="1200" dirty="0">
                          <a:solidFill>
                            <a:schemeClr val="tx1"/>
                          </a:solidFill>
                          <a:effectLst/>
                          <a:latin typeface="Calibri" charset="0"/>
                          <a:ea typeface="ＭＳ Ｐゴシック" charset="-128"/>
                          <a:cs typeface="+mn-cs"/>
                        </a:rPr>
                        <a:t>)</a:t>
                      </a:r>
                      <a:endParaRPr kumimoji="0" lang="en-US" altLang="en-US" sz="1100" b="0" i="0" u="none" strike="noStrike" cap="none" normalizeH="0" baseline="0" dirty="0">
                        <a:ln>
                          <a:noFill/>
                        </a:ln>
                        <a:solidFill>
                          <a:srgbClr val="000000"/>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9232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USA</a:t>
                      </a:r>
                      <a:endParaRPr kumimoji="0" lang="en-US" altLang="en-US" sz="1300" b="1" i="0" u="none" strike="noStrike" cap="none" normalizeH="0" baseline="0" dirty="0">
                        <a:ln>
                          <a:noFill/>
                        </a:ln>
                        <a:solidFill>
                          <a:schemeClr val="tx1"/>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2605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Euroopa Liit</a:t>
                      </a:r>
                      <a:endParaRPr kumimoji="0" lang="en-US" altLang="en-US" sz="1300" b="1" i="0" u="none" strike="noStrike" cap="none" normalizeH="0" baseline="0" dirty="0">
                        <a:ln>
                          <a:noFill/>
                        </a:ln>
                        <a:solidFill>
                          <a:schemeClr val="tx1"/>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9981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Teised arenenud</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136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Hiina</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4608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Helvetica" charset="0"/>
                          <a:ea typeface="ＭＳ Ｐゴシック" charset="-128"/>
                        </a:rPr>
                        <a:t>India</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566044">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1" i="0" u="none" strike="noStrike" cap="none" normalizeH="0" baseline="0" dirty="0">
                          <a:ln>
                            <a:noFill/>
                          </a:ln>
                          <a:solidFill>
                            <a:srgbClr val="000000"/>
                          </a:solidFill>
                          <a:effectLst/>
                          <a:latin typeface="Helvetica" charset="0"/>
                          <a:ea typeface="ＭＳ Ｐゴシック" charset="-128"/>
                        </a:rPr>
                        <a:t>Teised arenevad</a:t>
                      </a:r>
                      <a:endParaRPr kumimoji="0" lang="en-US" altLang="en-US" sz="1300" b="1" i="0"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endParaRPr lang="en-US" dirty="0"/>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66044">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altLang="en-US" sz="1300" b="0" i="1" u="none" strike="noStrike" cap="none" normalizeH="0" baseline="0" dirty="0">
                          <a:ln>
                            <a:noFill/>
                          </a:ln>
                          <a:solidFill>
                            <a:srgbClr val="000000"/>
                          </a:solidFill>
                          <a:effectLst/>
                          <a:latin typeface="Helvetica" charset="0"/>
                          <a:ea typeface="ＭＳ Ｐゴシック" charset="-128"/>
                        </a:rPr>
                        <a:t>Näide</a:t>
                      </a:r>
                      <a:endParaRPr kumimoji="0" lang="en-US" altLang="en-US" sz="1300" b="0" i="1" u="none" strike="noStrike" cap="none" normalizeH="0" baseline="0" dirty="0">
                        <a:ln>
                          <a:noFill/>
                        </a:ln>
                        <a:solidFill>
                          <a:srgbClr val="000000"/>
                        </a:solidFill>
                        <a:effectLst/>
                        <a:latin typeface="Arial"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2075</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a:ln>
                            <a:noFill/>
                          </a:ln>
                          <a:solidFill>
                            <a:srgbClr val="000000"/>
                          </a:solidFill>
                          <a:effectLst/>
                          <a:latin typeface="Helvetica" charset="0"/>
                          <a:ea typeface="ＭＳ Ｐゴシック" charset="-128"/>
                        </a:rPr>
                        <a:t>2085</a:t>
                      </a:r>
                      <a:endParaRPr kumimoji="0" lang="en-US" altLang="en-US" sz="1300" b="0" i="1" u="none" strike="noStrike" cap="none" normalizeH="0" baseline="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a:t>
                      </a:r>
                      <a:r>
                        <a:rPr kumimoji="0" lang="et-EE" altLang="en-US" sz="1300" b="0" i="1" u="none" strike="noStrike" cap="none" normalizeH="0" baseline="0" dirty="0">
                          <a:ln>
                            <a:noFill/>
                          </a:ln>
                          <a:solidFill>
                            <a:srgbClr val="000000"/>
                          </a:solidFill>
                          <a:effectLst/>
                          <a:latin typeface="Helvetica" charset="0"/>
                          <a:ea typeface="ＭＳ Ｐゴシック" charset="-128"/>
                        </a:rPr>
                        <a:t>a</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80%</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charset="0"/>
                        <a:defRPr sz="2800">
                          <a:solidFill>
                            <a:schemeClr val="tx1"/>
                          </a:solidFill>
                          <a:latin typeface="Calibri" charset="0"/>
                          <a:ea typeface="ＭＳ Ｐゴシック" charset="-128"/>
                        </a:defRPr>
                      </a:lvl1pPr>
                      <a:lvl2pPr marL="742950" indent="-285750" defTabSz="457200">
                        <a:spcBef>
                          <a:spcPct val="20000"/>
                        </a:spcBef>
                        <a:buFont typeface="Arial" charset="0"/>
                        <a:defRPr sz="2400">
                          <a:solidFill>
                            <a:schemeClr val="tx1"/>
                          </a:solidFill>
                          <a:latin typeface="Calibri" charset="0"/>
                          <a:ea typeface="ＭＳ Ｐゴシック" charset="-128"/>
                        </a:defRPr>
                      </a:lvl2pPr>
                      <a:lvl3pPr marL="1143000" indent="-228600" defTabSz="457200">
                        <a:spcBef>
                          <a:spcPct val="20000"/>
                        </a:spcBef>
                        <a:buFont typeface="Arial" charset="0"/>
                        <a:defRPr sz="2000">
                          <a:solidFill>
                            <a:schemeClr val="tx1"/>
                          </a:solidFill>
                          <a:latin typeface="Calibri" charset="0"/>
                          <a:ea typeface="ＭＳ Ｐゴシック" charset="-128"/>
                        </a:defRPr>
                      </a:lvl3pPr>
                      <a:lvl4pPr marL="1600200" indent="-228600" defTabSz="457200">
                        <a:spcBef>
                          <a:spcPct val="20000"/>
                        </a:spcBef>
                        <a:buFont typeface="Arial" charset="0"/>
                        <a:defRPr>
                          <a:solidFill>
                            <a:schemeClr val="tx1"/>
                          </a:solidFill>
                          <a:latin typeface="Calibri" charset="0"/>
                          <a:ea typeface="ＭＳ Ｐゴシック" charset="-128"/>
                        </a:defRPr>
                      </a:lvl4pPr>
                      <a:lvl5pPr marL="2057400" indent="-228600" defTabSz="457200">
                        <a:spcBef>
                          <a:spcPct val="20000"/>
                        </a:spcBef>
                        <a:buFont typeface="Arial" charset="0"/>
                        <a:defRPr>
                          <a:solidFill>
                            <a:schemeClr val="tx1"/>
                          </a:solidFill>
                          <a:latin typeface="Calibri" charset="0"/>
                          <a:ea typeface="ＭＳ Ｐゴシック" charset="-128"/>
                        </a:defRPr>
                      </a:lvl5pPr>
                      <a:lvl6pPr marL="2514600" indent="-228600" defTabSz="4572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Helvetica" charset="0"/>
                          <a:ea typeface="ＭＳ Ｐゴシック" charset="-128"/>
                        </a:rPr>
                        <a:t>$10 </a:t>
                      </a:r>
                      <a:r>
                        <a:rPr kumimoji="0" lang="et-EE" altLang="en-US" sz="1300" b="0" i="1" u="none" strike="noStrike" cap="none" normalizeH="0" baseline="0" dirty="0">
                          <a:ln>
                            <a:noFill/>
                          </a:ln>
                          <a:solidFill>
                            <a:srgbClr val="000000"/>
                          </a:solidFill>
                          <a:effectLst/>
                          <a:latin typeface="Helvetica" charset="0"/>
                          <a:ea typeface="ＭＳ Ｐゴシック" charset="-128"/>
                        </a:rPr>
                        <a:t>mld</a:t>
                      </a:r>
                      <a:r>
                        <a:rPr kumimoji="0" lang="en-US" altLang="en-US" sz="1300" b="0" i="1" u="none" strike="noStrike" cap="none" normalizeH="0" baseline="0" dirty="0">
                          <a:ln>
                            <a:noFill/>
                          </a:ln>
                          <a:solidFill>
                            <a:srgbClr val="000000"/>
                          </a:solidFill>
                          <a:effectLst/>
                          <a:latin typeface="Helvetica" charset="0"/>
                          <a:ea typeface="ＭＳ Ｐゴシック" charset="-128"/>
                        </a:rPr>
                        <a:t>/</a:t>
                      </a:r>
                      <a:r>
                        <a:rPr kumimoji="0" lang="et-EE" altLang="en-US" sz="1300" b="0" i="1" u="none" strike="noStrike" cap="none" normalizeH="0" baseline="0" dirty="0">
                          <a:ln>
                            <a:noFill/>
                          </a:ln>
                          <a:solidFill>
                            <a:srgbClr val="000000"/>
                          </a:solidFill>
                          <a:effectLst/>
                          <a:latin typeface="Helvetica" charset="0"/>
                          <a:ea typeface="ＭＳ Ｐゴシック" charset="-128"/>
                        </a:rPr>
                        <a:t>a</a:t>
                      </a:r>
                      <a:endParaRPr kumimoji="0" lang="en-US" altLang="en-US" sz="1300" b="0" i="1" u="none" strike="noStrike" cap="none" normalizeH="0" baseline="0" dirty="0">
                        <a:ln>
                          <a:noFill/>
                        </a:ln>
                        <a:solidFill>
                          <a:schemeClr val="tx1"/>
                        </a:solidFill>
                        <a:effectLst/>
                        <a:latin typeface="Helvetica" charset="0"/>
                        <a:ea typeface="ＭＳ Ｐゴシック" charset="-128"/>
                      </a:endParaRPr>
                    </a:p>
                  </a:txBody>
                  <a:tcPr marL="71973" marR="71973" marT="35983" marB="3598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1704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54304928"/>
              </p:ext>
            </p:extLst>
          </p:nvPr>
        </p:nvGraphicFramePr>
        <p:xfrm>
          <a:off x="152399" y="1496253"/>
          <a:ext cx="8839201" cy="4066347"/>
        </p:xfrm>
        <a:graphic>
          <a:graphicData uri="http://schemas.openxmlformats.org/drawingml/2006/table">
            <a:tbl>
              <a:tblPr/>
              <a:tblGrid>
                <a:gridCol w="1066801">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308699">
                  <a:extLst>
                    <a:ext uri="{9D8B030D-6E8A-4147-A177-3AD203B41FA5}">
                      <a16:colId xmlns:a16="http://schemas.microsoft.com/office/drawing/2014/main" val="20005"/>
                    </a:ext>
                  </a:extLst>
                </a:gridCol>
                <a:gridCol w="1434501">
                  <a:extLst>
                    <a:ext uri="{9D8B030D-6E8A-4147-A177-3AD203B41FA5}">
                      <a16:colId xmlns:a16="http://schemas.microsoft.com/office/drawing/2014/main" val="20006"/>
                    </a:ext>
                  </a:extLst>
                </a:gridCol>
              </a:tblGrid>
              <a:tr h="152902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Kõrgeimate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emissioonide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aasta</a:t>
                      </a:r>
                      <a:endParaRPr lang="en-GB" sz="14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Vähendamise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algusaasta</a:t>
                      </a:r>
                      <a:endParaRPr lang="en-GB" sz="14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Aastane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vähendamine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aastas</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4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Ärahoidmaks</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raiet</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4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4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Toetamaks</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metsastamist</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4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4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400" b="1" kern="1200" dirty="0" err="1">
                          <a:solidFill>
                            <a:schemeClr val="tx1"/>
                          </a:solidFill>
                          <a:effectLst/>
                          <a:latin typeface="Calibri" charset="0"/>
                          <a:ea typeface="ＭＳ Ｐゴシック" charset="-128"/>
                          <a:cs typeface="+mn-cs"/>
                        </a:rPr>
                        <a:t>Panus</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või</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abipalumine</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Roheliselt</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Kliimafondilt</a:t>
                      </a:r>
                      <a:r>
                        <a:rPr lang="en-US" sz="1400" b="1" kern="1200" dirty="0">
                          <a:solidFill>
                            <a:schemeClr val="tx1"/>
                          </a:solidFill>
                          <a:effectLst/>
                          <a:latin typeface="Calibri" charset="0"/>
                          <a:ea typeface="ＭＳ Ｐゴシック" charset="-128"/>
                          <a:cs typeface="+mn-cs"/>
                        </a:rPr>
                        <a:t> (</a:t>
                      </a:r>
                      <a:r>
                        <a:rPr lang="en-US" sz="1400" b="0" kern="1200" dirty="0" err="1">
                          <a:solidFill>
                            <a:schemeClr val="tx1"/>
                          </a:solidFill>
                          <a:effectLst/>
                          <a:latin typeface="Calibri" charset="0"/>
                          <a:ea typeface="ＭＳ Ｐゴシック" charset="-128"/>
                          <a:cs typeface="+mn-cs"/>
                        </a:rPr>
                        <a:t>miljardit</a:t>
                      </a:r>
                      <a:r>
                        <a:rPr lang="en-US" sz="1400" b="0" kern="1200" dirty="0">
                          <a:solidFill>
                            <a:schemeClr val="tx1"/>
                          </a:solidFill>
                          <a:effectLst/>
                          <a:latin typeface="Calibri" charset="0"/>
                          <a:ea typeface="ＭＳ Ｐゴシック" charset="-128"/>
                          <a:cs typeface="+mn-cs"/>
                        </a:rPr>
                        <a:t> $/</a:t>
                      </a:r>
                      <a:r>
                        <a:rPr lang="en-US" sz="1400" b="0" kern="1200" dirty="0" err="1">
                          <a:solidFill>
                            <a:schemeClr val="tx1"/>
                          </a:solidFill>
                          <a:effectLst/>
                          <a:latin typeface="Calibri" charset="0"/>
                          <a:ea typeface="ＭＳ Ｐゴシック" charset="-128"/>
                          <a:cs typeface="+mn-cs"/>
                        </a:rPr>
                        <a:t>aastas</a:t>
                      </a:r>
                      <a:r>
                        <a:rPr lang="et-EE" sz="1400" b="0" kern="1200" dirty="0">
                          <a:solidFill>
                            <a:schemeClr val="tx1"/>
                          </a:solidFill>
                          <a:effectLst/>
                          <a:latin typeface="Calibri" charset="0"/>
                          <a:ea typeface="ＭＳ Ｐゴシック" charset="-128"/>
                          <a:cs typeface="+mn-cs"/>
                        </a:rPr>
                        <a:t>)</a:t>
                      </a:r>
                      <a:endParaRPr kumimoji="0" lang="en-US" sz="14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03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Arenenud</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2500" b="0" i="0" u="none" strike="noStrike" cap="none" normalizeH="0" baseline="0" dirty="0">
                          <a:ln>
                            <a:noFill/>
                          </a:ln>
                          <a:solidFill>
                            <a:srgbClr val="000000"/>
                          </a:solidFill>
                          <a:effectLst/>
                          <a:latin typeface="Helvetica" charset="0"/>
                          <a:ea typeface="ＭＳ Ｐゴシック" charset="0"/>
                          <a:cs typeface="ＭＳ Ｐゴシック" charset="0"/>
                        </a:rPr>
                        <a:t>0%</a:t>
                      </a: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466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Arenevad</a:t>
                      </a:r>
                      <a:r>
                        <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rPr>
                        <a:t> A</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936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Arenevad</a:t>
                      </a:r>
                      <a:r>
                        <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rPr>
                        <a:t> B</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2100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rPr>
                        <a:t>$0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936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Näide</a:t>
                      </a:r>
                      <a:endParaRPr kumimoji="0" lang="en-US" sz="1400" b="0" i="1"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Helvetica" charset="0"/>
                          <a:ea typeface="ＭＳ Ｐゴシック" charset="0"/>
                          <a:cs typeface="ＭＳ Ｐゴシック" charset="0"/>
                        </a:rPr>
                        <a:t>2075</a:t>
                      </a:r>
                      <a:endParaRPr kumimoji="0" lang="en-US" sz="1400" b="0" i="1" u="none" strike="noStrike" cap="none" normalizeH="0" baseline="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Helvetica" charset="0"/>
                          <a:ea typeface="ＭＳ Ｐゴシック" charset="0"/>
                          <a:cs typeface="ＭＳ Ｐゴシック" charset="0"/>
                        </a:rPr>
                        <a:t>2085</a:t>
                      </a:r>
                      <a:endParaRPr kumimoji="0" lang="en-US" sz="1400" b="0" i="1" u="none" strike="noStrike" cap="none" normalizeH="0" baseline="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Helvetica" charset="0"/>
                          <a:ea typeface="ＭＳ Ｐゴシック" charset="0"/>
                          <a:cs typeface="ＭＳ Ｐゴシック" charset="0"/>
                        </a:rPr>
                        <a:t>1.0%/</a:t>
                      </a: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a</a:t>
                      </a:r>
                      <a:endPar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rPr>
                        <a:t>80%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rPr>
                        <a:t>10%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Helvetica" charset="0"/>
                          <a:ea typeface="ＭＳ Ｐゴシック" charset="0"/>
                          <a:cs typeface="ＭＳ Ｐゴシック" charset="0"/>
                        </a:rPr>
                        <a:t>$10 </a:t>
                      </a: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mld</a:t>
                      </a:r>
                      <a:r>
                        <a:rPr kumimoji="0" lang="en-US" sz="1400" b="0" i="1" u="none" strike="noStrike" cap="none" normalizeH="0" baseline="0" dirty="0">
                          <a:ln>
                            <a:noFill/>
                          </a:ln>
                          <a:solidFill>
                            <a:srgbClr val="000000"/>
                          </a:solidFill>
                          <a:effectLst/>
                          <a:latin typeface="Helvetica" charset="0"/>
                          <a:ea typeface="ＭＳ Ｐゴシック" charset="0"/>
                          <a:cs typeface="ＭＳ Ｐゴシック" charset="0"/>
                        </a:rPr>
                        <a:t>/</a:t>
                      </a: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a</a:t>
                      </a:r>
                      <a:endPar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rmAutofit/>
          </a:bodyPr>
          <a:lstStyle/>
          <a:p>
            <a:r>
              <a:rPr lang="et-EE" altLang="en-US" dirty="0"/>
              <a:t>Ettepanekute kokkuvõte</a:t>
            </a:r>
            <a:endParaRPr lang="en-US" dirty="0"/>
          </a:p>
        </p:txBody>
      </p:sp>
    </p:spTree>
    <p:extLst>
      <p:ext uri="{BB962C8B-B14F-4D97-AF65-F5344CB8AC3E}">
        <p14:creationId xmlns:p14="http://schemas.microsoft.com/office/powerpoint/2010/main" val="3455891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01673590"/>
              </p:ext>
            </p:extLst>
          </p:nvPr>
        </p:nvGraphicFramePr>
        <p:xfrm>
          <a:off x="152399" y="1496253"/>
          <a:ext cx="8839201" cy="4066347"/>
        </p:xfrm>
        <a:graphic>
          <a:graphicData uri="http://schemas.openxmlformats.org/drawingml/2006/table">
            <a:tbl>
              <a:tblPr/>
              <a:tblGrid>
                <a:gridCol w="1066801">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152902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Kõrgeimate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emissioonide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aasta</a:t>
                      </a:r>
                      <a:endParaRPr lang="en-GB" sz="14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Vähendamise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algusaasta</a:t>
                      </a:r>
                      <a:endParaRPr lang="en-GB" sz="140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Aastane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vähendamine</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aastas</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4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algn="ctr">
                        <a:lnSpc>
                          <a:spcPct val="125000"/>
                        </a:lnSpc>
                        <a:spcAft>
                          <a:spcPts val="0"/>
                        </a:spcAf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Ärahoidmaks</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raiet</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4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emissiooni</a:t>
                      </a:r>
                      <a:r>
                        <a:rPr lang="en-US" sz="1400" b="0" dirty="0">
                          <a:effectLst/>
                          <a:latin typeface="Arial" panose="020B0604020202020204" pitchFamily="34" charset="0"/>
                          <a:ea typeface="Meiryo" panose="020B0604030504040204" pitchFamily="34" charset="-128"/>
                          <a:cs typeface="Times New Roman" panose="02020603050405020304" pitchFamily="18" charset="0"/>
                        </a:rPr>
                        <a:t>)</a:t>
                      </a:r>
                      <a:endParaRPr lang="en-GB" sz="1400" b="0" dirty="0">
                        <a:effectLst/>
                        <a:latin typeface="Bookman Old Style" panose="02050604050505020204" pitchFamily="18" charset="0"/>
                        <a:ea typeface="Meiryo" panose="020B0604030504040204" pitchFamily="34" charset="-128"/>
                        <a:cs typeface="Times New Roman" panose="02020603050405020304" pitchFamily="18" charset="0"/>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400" b="1" dirty="0" err="1">
                          <a:effectLst/>
                          <a:latin typeface="Arial" panose="020B0604020202020204" pitchFamily="34" charset="0"/>
                          <a:ea typeface="Meiryo" panose="020B0604030504040204" pitchFamily="34" charset="-128"/>
                          <a:cs typeface="Times New Roman" panose="02020603050405020304" pitchFamily="18" charset="0"/>
                        </a:rPr>
                        <a:t>Toetamaks</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1" dirty="0" err="1">
                          <a:effectLst/>
                          <a:latin typeface="Arial" panose="020B0604020202020204" pitchFamily="34" charset="0"/>
                          <a:ea typeface="Meiryo" panose="020B0604030504040204" pitchFamily="34" charset="-128"/>
                          <a:cs typeface="Times New Roman" panose="02020603050405020304" pitchFamily="18" charset="0"/>
                        </a:rPr>
                        <a:t>metsastamist</a:t>
                      </a:r>
                      <a:r>
                        <a:rPr lang="en-US" sz="1400" b="1" dirty="0">
                          <a:effectLst/>
                          <a:latin typeface="Arial" panose="020B0604020202020204" pitchFamily="34" charset="0"/>
                          <a:ea typeface="Meiryo" panose="020B0604030504040204" pitchFamily="34" charset="-128"/>
                          <a:cs typeface="Times New Roman" panose="02020603050405020304" pitchFamily="18" charset="0"/>
                        </a:rPr>
                        <a:t> </a:t>
                      </a:r>
                      <a:r>
                        <a:rPr lang="en-US" sz="1400" b="0" dirty="0">
                          <a:effectLst/>
                          <a:latin typeface="Arial" panose="020B0604020202020204" pitchFamily="34" charset="0"/>
                          <a:ea typeface="Meiryo" panose="020B0604030504040204" pitchFamily="34" charset="-128"/>
                          <a:cs typeface="Times New Roman" panose="02020603050405020304" pitchFamily="18" charset="0"/>
                        </a:rPr>
                        <a:t>(0-100% = max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pingutus</a:t>
                      </a:r>
                      <a:r>
                        <a:rPr lang="en-US" sz="1400" b="0" dirty="0">
                          <a:effectLst/>
                          <a:latin typeface="Arial" panose="020B0604020202020204" pitchFamily="34" charset="0"/>
                          <a:ea typeface="Meiryo" panose="020B0604030504040204" pitchFamily="34" charset="-128"/>
                          <a:cs typeface="Times New Roman" panose="02020603050405020304" pitchFamily="18" charset="0"/>
                        </a:rPr>
                        <a:t>, 0 </a:t>
                      </a:r>
                      <a:r>
                        <a:rPr lang="en-US" sz="1400" b="0" dirty="0" err="1">
                          <a:effectLst/>
                          <a:latin typeface="Arial" panose="020B0604020202020204" pitchFamily="34" charset="0"/>
                          <a:ea typeface="Meiryo" panose="020B0604030504040204" pitchFamily="34" charset="-128"/>
                          <a:cs typeface="Times New Roman" panose="02020603050405020304" pitchFamily="18" charset="0"/>
                        </a:rPr>
                        <a:t>emissiooni</a:t>
                      </a:r>
                      <a:endParaRPr kumimoji="0" lang="en-US" altLang="en-US" sz="1400" b="0" i="0" u="none" strike="noStrike" cap="none" normalizeH="0" baseline="0" dirty="0">
                        <a:ln>
                          <a:noFill/>
                        </a:ln>
                        <a:solidFill>
                          <a:srgbClr val="0000FF"/>
                        </a:solidFill>
                        <a:effectLst/>
                        <a:latin typeface="Arial" charset="0"/>
                        <a:ea typeface="ＭＳ Ｐゴシック" charset="-128"/>
                      </a:endParaRPr>
                    </a:p>
                  </a:txBody>
                  <a:tcPr marL="71973" marR="71973" marT="35983" marB="359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400" b="1" kern="1200" dirty="0" err="1">
                          <a:solidFill>
                            <a:schemeClr val="tx1"/>
                          </a:solidFill>
                          <a:effectLst/>
                          <a:latin typeface="Calibri" charset="0"/>
                          <a:ea typeface="ＭＳ Ｐゴシック" charset="-128"/>
                          <a:cs typeface="+mn-cs"/>
                        </a:rPr>
                        <a:t>Panus</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või</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abipalumine</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Roheliselt</a:t>
                      </a:r>
                      <a:r>
                        <a:rPr lang="en-US" sz="1400" b="1" kern="1200" dirty="0">
                          <a:solidFill>
                            <a:schemeClr val="tx1"/>
                          </a:solidFill>
                          <a:effectLst/>
                          <a:latin typeface="Calibri" charset="0"/>
                          <a:ea typeface="ＭＳ Ｐゴシック" charset="-128"/>
                          <a:cs typeface="+mn-cs"/>
                        </a:rPr>
                        <a:t> </a:t>
                      </a:r>
                      <a:r>
                        <a:rPr lang="en-US" sz="1400" b="1" kern="1200" dirty="0" err="1">
                          <a:solidFill>
                            <a:schemeClr val="tx1"/>
                          </a:solidFill>
                          <a:effectLst/>
                          <a:latin typeface="Calibri" charset="0"/>
                          <a:ea typeface="ＭＳ Ｐゴシック" charset="-128"/>
                          <a:cs typeface="+mn-cs"/>
                        </a:rPr>
                        <a:t>Kliimafondilt</a:t>
                      </a:r>
                      <a:r>
                        <a:rPr lang="en-US" sz="1400" b="1" kern="1200" dirty="0">
                          <a:solidFill>
                            <a:schemeClr val="tx1"/>
                          </a:solidFill>
                          <a:effectLst/>
                          <a:latin typeface="Calibri" charset="0"/>
                          <a:ea typeface="ＭＳ Ｐゴシック" charset="-128"/>
                          <a:cs typeface="+mn-cs"/>
                        </a:rPr>
                        <a:t> (</a:t>
                      </a:r>
                      <a:r>
                        <a:rPr lang="en-US" sz="1400" b="0" kern="1200" dirty="0" err="1">
                          <a:solidFill>
                            <a:schemeClr val="tx1"/>
                          </a:solidFill>
                          <a:effectLst/>
                          <a:latin typeface="Calibri" charset="0"/>
                          <a:ea typeface="ＭＳ Ｐゴシック" charset="-128"/>
                          <a:cs typeface="+mn-cs"/>
                        </a:rPr>
                        <a:t>miljardit</a:t>
                      </a:r>
                      <a:r>
                        <a:rPr lang="en-US" sz="1400" b="0" kern="1200" dirty="0">
                          <a:solidFill>
                            <a:schemeClr val="tx1"/>
                          </a:solidFill>
                          <a:effectLst/>
                          <a:latin typeface="Calibri" charset="0"/>
                          <a:ea typeface="ＭＳ Ｐゴシック" charset="-128"/>
                          <a:cs typeface="+mn-cs"/>
                        </a:rPr>
                        <a:t> $/</a:t>
                      </a:r>
                      <a:r>
                        <a:rPr lang="en-US" sz="1400" b="0" kern="1200" dirty="0" err="1">
                          <a:solidFill>
                            <a:schemeClr val="tx1"/>
                          </a:solidFill>
                          <a:effectLst/>
                          <a:latin typeface="Calibri" charset="0"/>
                          <a:ea typeface="ＭＳ Ｐゴシック" charset="-128"/>
                          <a:cs typeface="+mn-cs"/>
                        </a:rPr>
                        <a:t>aastas</a:t>
                      </a:r>
                      <a:r>
                        <a:rPr lang="et-EE" sz="1400" b="0" kern="1200" dirty="0">
                          <a:solidFill>
                            <a:schemeClr val="tx1"/>
                          </a:solidFill>
                          <a:effectLst/>
                          <a:latin typeface="Calibri" charset="0"/>
                          <a:ea typeface="ＭＳ Ｐゴシック" charset="-128"/>
                          <a:cs typeface="+mn-cs"/>
                        </a:rPr>
                        <a:t>)</a:t>
                      </a:r>
                      <a:endParaRPr kumimoji="0" lang="en-US" sz="14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03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Arenenud</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466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Arenevad</a:t>
                      </a:r>
                      <a:r>
                        <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rPr>
                        <a:t> A</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936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1" i="0" u="none" strike="noStrike" cap="none" normalizeH="0" baseline="0" dirty="0">
                          <a:ln>
                            <a:noFill/>
                          </a:ln>
                          <a:solidFill>
                            <a:srgbClr val="000000"/>
                          </a:solidFill>
                          <a:effectLst/>
                          <a:latin typeface="Helvetica" charset="0"/>
                          <a:ea typeface="ＭＳ Ｐゴシック" charset="0"/>
                          <a:cs typeface="ＭＳ Ｐゴシック" charset="0"/>
                        </a:rPr>
                        <a:t>Arenevad</a:t>
                      </a:r>
                      <a:r>
                        <a:rPr kumimoji="0" lang="en-US" sz="1400" b="1" i="0" u="none" strike="noStrike" cap="none" normalizeH="0" baseline="0" dirty="0">
                          <a:ln>
                            <a:noFill/>
                          </a:ln>
                          <a:solidFill>
                            <a:srgbClr val="000000"/>
                          </a:solidFill>
                          <a:effectLst/>
                          <a:latin typeface="Helvetica" charset="0"/>
                          <a:ea typeface="ＭＳ Ｐゴシック" charset="0"/>
                          <a:cs typeface="ＭＳ Ｐゴシック" charset="0"/>
                        </a:rPr>
                        <a:t> B</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dirty="0">
                        <a:ln>
                          <a:noFill/>
                        </a:ln>
                        <a:solidFill>
                          <a:srgbClr val="000000"/>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936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Näide</a:t>
                      </a:r>
                      <a:endParaRPr kumimoji="0" lang="en-US" sz="1400" b="0" i="1" u="none" strike="noStrike" cap="none" normalizeH="0" baseline="0" dirty="0">
                        <a:ln>
                          <a:noFill/>
                        </a:ln>
                        <a:solidFill>
                          <a:srgbClr val="000000"/>
                        </a:solidFill>
                        <a:effectLst/>
                        <a:latin typeface="Arial"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Helvetica" charset="0"/>
                          <a:ea typeface="ＭＳ Ｐゴシック" charset="0"/>
                          <a:cs typeface="ＭＳ Ｐゴシック" charset="0"/>
                        </a:rPr>
                        <a:t>2075</a:t>
                      </a:r>
                      <a:endParaRPr kumimoji="0" lang="en-US" sz="1400" b="0" i="1" u="none" strike="noStrike" cap="none" normalizeH="0" baseline="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Helvetica" charset="0"/>
                          <a:ea typeface="ＭＳ Ｐゴシック" charset="0"/>
                          <a:cs typeface="ＭＳ Ｐゴシック" charset="0"/>
                        </a:rPr>
                        <a:t>2085</a:t>
                      </a:r>
                      <a:endParaRPr kumimoji="0" lang="en-US" sz="1400" b="0" i="1" u="none" strike="noStrike" cap="none" normalizeH="0" baseline="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Helvetica" charset="0"/>
                          <a:ea typeface="ＭＳ Ｐゴシック" charset="0"/>
                          <a:cs typeface="ＭＳ Ｐゴシック" charset="0"/>
                        </a:rPr>
                        <a:t>1.0%/</a:t>
                      </a: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a</a:t>
                      </a:r>
                      <a:endPar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rPr>
                        <a:t>80%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rPr>
                        <a:t>10%</a:t>
                      </a: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Helvetica" charset="0"/>
                          <a:ea typeface="ＭＳ Ｐゴシック" charset="0"/>
                          <a:cs typeface="ＭＳ Ｐゴシック" charset="0"/>
                        </a:rPr>
                        <a:t>$10 </a:t>
                      </a:r>
                      <a:r>
                        <a:rPr kumimoji="0" lang="et-EE" sz="1400" b="0" i="1" u="none" strike="noStrike" cap="none" normalizeH="0" baseline="0" dirty="0">
                          <a:ln>
                            <a:noFill/>
                          </a:ln>
                          <a:solidFill>
                            <a:srgbClr val="000000"/>
                          </a:solidFill>
                          <a:effectLst/>
                          <a:latin typeface="Helvetica" charset="0"/>
                          <a:ea typeface="ＭＳ Ｐゴシック" charset="0"/>
                          <a:cs typeface="ＭＳ Ｐゴシック" charset="0"/>
                        </a:rPr>
                        <a:t>mld/a</a:t>
                      </a:r>
                      <a:endParaRPr kumimoji="0" lang="en-US" sz="1400" b="0" i="1" u="none" strike="noStrike" cap="none" normalizeH="0" baseline="0" dirty="0">
                        <a:ln>
                          <a:noFill/>
                        </a:ln>
                        <a:solidFill>
                          <a:schemeClr val="tx1"/>
                        </a:solidFill>
                        <a:effectLst/>
                        <a:latin typeface="Helvetica" charset="0"/>
                        <a:ea typeface="ＭＳ Ｐゴシック" charset="0"/>
                        <a:cs typeface="ＭＳ Ｐゴシック" charset="0"/>
                      </a:endParaRPr>
                    </a:p>
                  </a:txBody>
                  <a:tcPr marL="82705" marR="82705" marT="41347" marB="4134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rmAutofit/>
          </a:bodyPr>
          <a:lstStyle/>
          <a:p>
            <a:r>
              <a:rPr lang="et-EE" altLang="en-US" dirty="0"/>
              <a:t>Ettepanekute kokkuvõte</a:t>
            </a:r>
            <a:endParaRPr lang="en-US" dirty="0"/>
          </a:p>
        </p:txBody>
      </p:sp>
    </p:spTree>
    <p:extLst>
      <p:ext uri="{BB962C8B-B14F-4D97-AF65-F5344CB8AC3E}">
        <p14:creationId xmlns:p14="http://schemas.microsoft.com/office/powerpoint/2010/main" val="1724237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240"/>
            <a:ext cx="9144000" cy="6852520"/>
          </a:xfrm>
          <a:prstGeom prst="rect">
            <a:avLst/>
          </a:prstGeom>
        </p:spPr>
      </p:pic>
      <p:sp>
        <p:nvSpPr>
          <p:cNvPr id="6" name="TextBox 5"/>
          <p:cNvSpPr txBox="1"/>
          <p:nvPr/>
        </p:nvSpPr>
        <p:spPr>
          <a:xfrm>
            <a:off x="7705257" y="1268459"/>
            <a:ext cx="864599"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500" b="1" dirty="0"/>
              <a:t>Business as Usual</a:t>
            </a:r>
          </a:p>
        </p:txBody>
      </p:sp>
      <p:sp>
        <p:nvSpPr>
          <p:cNvPr id="7" name="TextBox 6"/>
          <p:cNvSpPr txBox="1">
            <a:spLocks noChangeArrowheads="1"/>
          </p:cNvSpPr>
          <p:nvPr/>
        </p:nvSpPr>
        <p:spPr bwMode="auto">
          <a:xfrm>
            <a:off x="7610008" y="2229783"/>
            <a:ext cx="1055099" cy="195259"/>
          </a:xfrm>
          <a:prstGeom prst="rect">
            <a:avLst/>
          </a:prstGeom>
          <a:noFill/>
          <a:ln w="9525">
            <a:noFill/>
            <a:miter lim="800000"/>
            <a:headEnd/>
            <a:tailEnd/>
          </a:ln>
        </p:spPr>
        <p:txBody>
          <a:bodyPr wrap="square" lIns="68580" tIns="34291" rIns="68580" bIns="34291"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051" b="1" dirty="0">
                <a:solidFill>
                  <a:srgbClr val="000000"/>
                </a:solidFill>
                <a:ea typeface="Calibri"/>
                <a:cs typeface="Calibri"/>
              </a:rPr>
              <a:t>   </a:t>
            </a:r>
            <a:r>
              <a:rPr lang="en-US" sz="1800" b="1" dirty="0">
                <a:solidFill>
                  <a:srgbClr val="000000"/>
                </a:solidFill>
                <a:ea typeface="Calibri"/>
                <a:cs typeface="Calibri"/>
              </a:rPr>
              <a:t>A </a:t>
            </a:r>
            <a:r>
              <a:rPr lang="en-US" sz="1051" b="1" dirty="0">
                <a:solidFill>
                  <a:srgbClr val="000000"/>
                </a:solidFill>
                <a:ea typeface="Calibri"/>
                <a:cs typeface="Calibri"/>
              </a:rPr>
              <a:t> </a:t>
            </a:r>
            <a:r>
              <a:rPr lang="en-US" sz="1500" b="1" dirty="0">
                <a:solidFill>
                  <a:srgbClr val="000000"/>
                </a:solidFill>
                <a:ea typeface="Calibri"/>
                <a:cs typeface="Calibri"/>
              </a:rPr>
              <a:t>- </a:t>
            </a:r>
            <a:r>
              <a:rPr lang="en-US" sz="1051" b="1" dirty="0">
                <a:solidFill>
                  <a:srgbClr val="000000"/>
                </a:solidFill>
                <a:ea typeface="Calibri"/>
                <a:cs typeface="Calibri"/>
              </a:rPr>
              <a:t> </a:t>
            </a:r>
            <a:r>
              <a:rPr lang="en-US" sz="1500" b="1" dirty="0">
                <a:solidFill>
                  <a:srgbClr val="000000"/>
                </a:solidFill>
                <a:ea typeface="Calibri"/>
                <a:cs typeface="Calibri"/>
              </a:rPr>
              <a:t>3.5</a:t>
            </a:r>
            <a:r>
              <a:rPr lang="it-IT" sz="1500" b="1" dirty="0">
                <a:solidFill>
                  <a:srgbClr val="000000"/>
                </a:solidFill>
                <a:ea typeface="Calibri"/>
                <a:cs typeface="Calibri"/>
              </a:rPr>
              <a:t>°C</a:t>
            </a:r>
            <a:endParaRPr lang="en-US" sz="1500" b="1" dirty="0">
              <a:solidFill>
                <a:srgbClr val="000000"/>
              </a:solidFill>
              <a:ea typeface="Calibri"/>
              <a:cs typeface="Calibri"/>
            </a:endParaRPr>
          </a:p>
        </p:txBody>
      </p:sp>
      <p:sp>
        <p:nvSpPr>
          <p:cNvPr id="8" name="TextBox 7"/>
          <p:cNvSpPr txBox="1">
            <a:spLocks noChangeArrowheads="1"/>
          </p:cNvSpPr>
          <p:nvPr/>
        </p:nvSpPr>
        <p:spPr bwMode="auto">
          <a:xfrm>
            <a:off x="7570529" y="3044436"/>
            <a:ext cx="1088716" cy="272445"/>
          </a:xfrm>
          <a:prstGeom prst="rect">
            <a:avLst/>
          </a:prstGeom>
          <a:noFill/>
          <a:ln w="9525">
            <a:noFill/>
            <a:miter lim="800000"/>
            <a:headEnd/>
            <a:tailEnd/>
          </a:ln>
        </p:spPr>
        <p:txBody>
          <a:bodyPr wrap="square" lIns="68580" tIns="34291" rIns="68580" bIns="34291"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defRPr sz="1000"/>
            </a:pPr>
            <a:r>
              <a:rPr lang="en-US" sz="1051" b="1" dirty="0">
                <a:solidFill>
                  <a:srgbClr val="000000"/>
                </a:solidFill>
                <a:ea typeface="Calibri"/>
                <a:cs typeface="Calibri"/>
              </a:rPr>
              <a:t>    </a:t>
            </a:r>
            <a:r>
              <a:rPr lang="en-US" sz="1800" b="1" dirty="0">
                <a:solidFill>
                  <a:srgbClr val="000000"/>
                </a:solidFill>
                <a:ea typeface="Calibri"/>
                <a:cs typeface="Calibri"/>
              </a:rPr>
              <a:t>B</a:t>
            </a:r>
            <a:r>
              <a:rPr lang="en-US" sz="1051" b="1" dirty="0">
                <a:solidFill>
                  <a:srgbClr val="000000"/>
                </a:solidFill>
                <a:ea typeface="Calibri"/>
                <a:cs typeface="Calibri"/>
              </a:rPr>
              <a:t>  </a:t>
            </a:r>
            <a:r>
              <a:rPr lang="en-US" sz="1500" b="1" dirty="0">
                <a:solidFill>
                  <a:srgbClr val="000000"/>
                </a:solidFill>
                <a:ea typeface="Calibri"/>
                <a:cs typeface="Calibri"/>
              </a:rPr>
              <a:t>-</a:t>
            </a:r>
            <a:r>
              <a:rPr lang="en-US" sz="1051" b="1" dirty="0">
                <a:solidFill>
                  <a:srgbClr val="000000"/>
                </a:solidFill>
                <a:ea typeface="Calibri"/>
                <a:cs typeface="Calibri"/>
              </a:rPr>
              <a:t>  </a:t>
            </a:r>
            <a:r>
              <a:rPr lang="en-US" sz="1500" b="1" dirty="0">
                <a:solidFill>
                  <a:srgbClr val="000000"/>
                </a:solidFill>
                <a:ea typeface="Calibri"/>
                <a:cs typeface="Calibri"/>
              </a:rPr>
              <a:t>2.6</a:t>
            </a:r>
            <a:r>
              <a:rPr lang="it-IT" sz="1500" b="1" dirty="0">
                <a:solidFill>
                  <a:srgbClr val="000000"/>
                </a:solidFill>
                <a:ea typeface="Calibri"/>
                <a:cs typeface="Calibri"/>
              </a:rPr>
              <a:t>°C</a:t>
            </a:r>
            <a:endParaRPr lang="en-US" sz="1500" b="1" dirty="0">
              <a:solidFill>
                <a:srgbClr val="000000"/>
              </a:solidFill>
              <a:ea typeface="Calibri"/>
              <a:cs typeface="Calibri"/>
            </a:endParaRPr>
          </a:p>
        </p:txBody>
      </p:sp>
      <p:sp>
        <p:nvSpPr>
          <p:cNvPr id="9" name="TextBox 8"/>
          <p:cNvSpPr txBox="1">
            <a:spLocks noChangeArrowheads="1"/>
          </p:cNvSpPr>
          <p:nvPr/>
        </p:nvSpPr>
        <p:spPr bwMode="auto">
          <a:xfrm>
            <a:off x="7665440" y="3665920"/>
            <a:ext cx="898893" cy="255209"/>
          </a:xfrm>
          <a:prstGeom prst="rect">
            <a:avLst/>
          </a:prstGeom>
          <a:noFill/>
          <a:ln w="9525">
            <a:noFill/>
            <a:miter lim="800000"/>
            <a:headEnd/>
            <a:tailEnd/>
          </a:ln>
        </p:spPr>
        <p:txBody>
          <a:bodyPr wrap="square" lIns="68580" tIns="34291" rIns="68580" bIns="34291"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defRPr sz="1000"/>
            </a:pPr>
            <a:r>
              <a:rPr lang="en-US" sz="1800" b="1" dirty="0">
                <a:solidFill>
                  <a:srgbClr val="000000"/>
                </a:solidFill>
                <a:ea typeface="Calibri"/>
                <a:cs typeface="Calibri"/>
              </a:rPr>
              <a:t>C</a:t>
            </a:r>
            <a:r>
              <a:rPr lang="en-US" sz="1051" b="1" dirty="0">
                <a:solidFill>
                  <a:srgbClr val="000000"/>
                </a:solidFill>
                <a:ea typeface="Calibri"/>
                <a:cs typeface="Calibri"/>
              </a:rPr>
              <a:t>  </a:t>
            </a:r>
            <a:r>
              <a:rPr lang="en-US" sz="1500" b="1" dirty="0">
                <a:solidFill>
                  <a:srgbClr val="000000"/>
                </a:solidFill>
                <a:ea typeface="Calibri"/>
                <a:cs typeface="Calibri"/>
              </a:rPr>
              <a:t>-  2</a:t>
            </a:r>
            <a:r>
              <a:rPr lang="it-IT" sz="1500" b="1" dirty="0">
                <a:solidFill>
                  <a:srgbClr val="000000"/>
                </a:solidFill>
                <a:ea typeface="Calibri"/>
                <a:cs typeface="Calibri"/>
              </a:rPr>
              <a:t>°C</a:t>
            </a:r>
            <a:endParaRPr lang="en-US" sz="1500" b="1" dirty="0">
              <a:solidFill>
                <a:srgbClr val="000000"/>
              </a:solidFill>
              <a:ea typeface="Calibri"/>
              <a:cs typeface="Calibri"/>
            </a:endParaRPr>
          </a:p>
        </p:txBody>
      </p:sp>
      <p:sp>
        <p:nvSpPr>
          <p:cNvPr id="10" name="TextBox 9"/>
          <p:cNvSpPr txBox="1"/>
          <p:nvPr/>
        </p:nvSpPr>
        <p:spPr>
          <a:xfrm>
            <a:off x="7665440" y="4131534"/>
            <a:ext cx="1130991" cy="27510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t>D</a:t>
            </a:r>
            <a:r>
              <a:rPr lang="en-US" sz="1051" b="1" dirty="0"/>
              <a:t>  </a:t>
            </a:r>
            <a:r>
              <a:rPr lang="en-US" sz="1500" b="1" dirty="0"/>
              <a:t>- </a:t>
            </a:r>
            <a:r>
              <a:rPr lang="en-US" sz="1051" b="1" dirty="0"/>
              <a:t> </a:t>
            </a:r>
            <a:r>
              <a:rPr lang="en-US" sz="1500" b="1" dirty="0"/>
              <a:t>1.5</a:t>
            </a:r>
            <a:r>
              <a:rPr lang="it-IT" sz="1500" b="1" dirty="0"/>
              <a:t>°C</a:t>
            </a:r>
            <a:endParaRPr lang="en-US" sz="1500" b="1" dirty="0"/>
          </a:p>
          <a:p>
            <a:endParaRPr lang="en-US" sz="1051" b="1" dirty="0"/>
          </a:p>
        </p:txBody>
      </p:sp>
      <p:sp>
        <p:nvSpPr>
          <p:cNvPr id="11" name="TextBox 10"/>
          <p:cNvSpPr txBox="1">
            <a:spLocks noChangeArrowheads="1"/>
          </p:cNvSpPr>
          <p:nvPr/>
        </p:nvSpPr>
        <p:spPr bwMode="auto">
          <a:xfrm>
            <a:off x="8452795" y="1366789"/>
            <a:ext cx="808267" cy="487199"/>
          </a:xfrm>
          <a:prstGeom prst="rect">
            <a:avLst/>
          </a:prstGeom>
          <a:noFill/>
          <a:ln w="9525">
            <a:noFill/>
            <a:miter lim="800000"/>
            <a:headEnd/>
            <a:tailEnd/>
          </a:ln>
        </p:spPr>
        <p:txBody>
          <a:bodyPr wrap="square" lIns="68580" tIns="34291" rIns="68580" bIns="34291"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sz="1500" b="1" dirty="0">
                <a:solidFill>
                  <a:srgbClr val="000000"/>
                </a:solidFill>
                <a:ea typeface="Calibri"/>
                <a:cs typeface="Calibri"/>
              </a:rPr>
              <a:t>- </a:t>
            </a:r>
            <a:r>
              <a:rPr lang="en-US" sz="1051" b="1" dirty="0">
                <a:solidFill>
                  <a:srgbClr val="000000"/>
                </a:solidFill>
                <a:ea typeface="Calibri"/>
                <a:cs typeface="Calibri"/>
              </a:rPr>
              <a:t> </a:t>
            </a:r>
            <a:r>
              <a:rPr lang="en-US" sz="1500" b="1" dirty="0">
                <a:solidFill>
                  <a:srgbClr val="000000"/>
                </a:solidFill>
                <a:ea typeface="Calibri"/>
                <a:cs typeface="Calibri"/>
              </a:rPr>
              <a:t>4.5</a:t>
            </a:r>
            <a:r>
              <a:rPr lang="it-IT" sz="1500" b="1" dirty="0">
                <a:solidFill>
                  <a:srgbClr val="000000"/>
                </a:solidFill>
                <a:ea typeface="Calibri"/>
                <a:cs typeface="Calibri"/>
              </a:rPr>
              <a:t>°C</a:t>
            </a:r>
            <a:endParaRPr lang="en-US" sz="1500" b="1" dirty="0">
              <a:solidFill>
                <a:srgbClr val="000000"/>
              </a:solidFill>
              <a:ea typeface="Calibri"/>
              <a:cs typeface="Calibri"/>
            </a:endParaRPr>
          </a:p>
        </p:txBody>
      </p:sp>
      <p:sp>
        <p:nvSpPr>
          <p:cNvPr id="12" name="Rectangle 11"/>
          <p:cNvSpPr/>
          <p:nvPr/>
        </p:nvSpPr>
        <p:spPr>
          <a:xfrm>
            <a:off x="609600" y="228600"/>
            <a:ext cx="6019800" cy="584775"/>
          </a:xfrm>
          <a:prstGeom prst="rect">
            <a:avLst/>
          </a:prstGeom>
          <a:solidFill>
            <a:schemeClr val="bg1"/>
          </a:solidFill>
        </p:spPr>
        <p:txBody>
          <a:bodyPr wrap="square">
            <a:spAutoFit/>
          </a:bodyPr>
          <a:lstStyle/>
          <a:p>
            <a:r>
              <a:rPr lang="et-EE" altLang="en-US" sz="3200" dirty="0">
                <a:solidFill>
                  <a:srgbClr val="114C8A"/>
                </a:solidFill>
                <a:latin typeface="Century Gothic" panose="020B0502020202020204" pitchFamily="34" charset="0"/>
              </a:rPr>
              <a:t>Temperatuuri muutus</a:t>
            </a:r>
            <a:endParaRPr lang="en-US" sz="3200" dirty="0">
              <a:solidFill>
                <a:srgbClr val="114C8A"/>
              </a:solidFill>
              <a:latin typeface="Century Gothic" panose="020B0502020202020204" pitchFamily="34" charset="0"/>
            </a:endParaRPr>
          </a:p>
        </p:txBody>
      </p:sp>
    </p:spTree>
    <p:extLst>
      <p:ext uri="{BB962C8B-B14F-4D97-AF65-F5344CB8AC3E}">
        <p14:creationId xmlns:p14="http://schemas.microsoft.com/office/powerpoint/2010/main" val="205202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descr="bathtub_CO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740013"/>
            <a:ext cx="8382000" cy="596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838200" y="2514600"/>
            <a:ext cx="7772400" cy="1500188"/>
          </a:xfrm>
        </p:spPr>
        <p:txBody>
          <a:bodyPr>
            <a:normAutofit/>
          </a:bodyPr>
          <a:lstStyle/>
          <a:p>
            <a:pPr marL="0" indent="0" algn="ctr">
              <a:buNone/>
            </a:pPr>
            <a:r>
              <a:rPr lang="et-EE" sz="6600" b="1" dirty="0">
                <a:solidFill>
                  <a:schemeClr val="bg1"/>
                </a:solidFill>
                <a:latin typeface="Century Gothic" panose="020B0502020202020204" pitchFamily="34" charset="0"/>
              </a:rPr>
              <a:t>Kokkuvõte</a:t>
            </a:r>
            <a:endParaRPr lang="en-GB" sz="6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41326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73"/>
          <a:stretch/>
        </p:blipFill>
        <p:spPr>
          <a:xfrm>
            <a:off x="2575516" y="0"/>
            <a:ext cx="6532795" cy="6553200"/>
          </a:xfrm>
          <a:prstGeom prst="rect">
            <a:avLst/>
          </a:prstGeom>
        </p:spPr>
      </p:pic>
      <p:sp>
        <p:nvSpPr>
          <p:cNvPr id="5" name="TextBox 4"/>
          <p:cNvSpPr txBox="1"/>
          <p:nvPr/>
        </p:nvSpPr>
        <p:spPr>
          <a:xfrm>
            <a:off x="2001605" y="6519446"/>
            <a:ext cx="7142395" cy="338554"/>
          </a:xfrm>
          <a:prstGeom prst="rect">
            <a:avLst/>
          </a:prstGeom>
          <a:noFill/>
        </p:spPr>
        <p:txBody>
          <a:bodyPr wrap="square" rtlCol="0">
            <a:spAutoFit/>
          </a:bodyPr>
          <a:lstStyle/>
          <a:p>
            <a:pPr algn="r"/>
            <a:r>
              <a:rPr lang="et-EE" sz="1600" dirty="0">
                <a:latin typeface="Futura Medium" charset="0"/>
                <a:ea typeface="Futura Medium" charset="0"/>
                <a:cs typeface="Futura Medium" charset="0"/>
              </a:rPr>
              <a:t>Illustratsioon: </a:t>
            </a:r>
            <a:r>
              <a:rPr lang="en-US" sz="1600" dirty="0">
                <a:latin typeface="Futura Medium" charset="0"/>
                <a:ea typeface="Futura Medium" charset="0"/>
                <a:cs typeface="Futura Medium" charset="0"/>
              </a:rPr>
              <a:t>Elise </a:t>
            </a:r>
            <a:r>
              <a:rPr lang="en-US" sz="1600" dirty="0" err="1">
                <a:latin typeface="Futura Medium" charset="0"/>
                <a:ea typeface="Futura Medium" charset="0"/>
                <a:cs typeface="Futura Medium" charset="0"/>
              </a:rPr>
              <a:t>Amel</a:t>
            </a:r>
            <a:endParaRPr lang="en-US" sz="1600" dirty="0">
              <a:latin typeface="Futura Medium" charset="0"/>
              <a:ea typeface="Futura Medium" charset="0"/>
              <a:cs typeface="Futura Medium" charset="0"/>
            </a:endParaRPr>
          </a:p>
        </p:txBody>
      </p:sp>
      <p:sp>
        <p:nvSpPr>
          <p:cNvPr id="6" name="TextBox 5"/>
          <p:cNvSpPr txBox="1"/>
          <p:nvPr/>
        </p:nvSpPr>
        <p:spPr>
          <a:xfrm>
            <a:off x="609600" y="838200"/>
            <a:ext cx="3124200" cy="1200329"/>
          </a:xfrm>
          <a:prstGeom prst="rect">
            <a:avLst/>
          </a:prstGeom>
          <a:noFill/>
        </p:spPr>
        <p:txBody>
          <a:bodyPr wrap="square" rtlCol="0">
            <a:spAutoFit/>
          </a:bodyPr>
          <a:lstStyle/>
          <a:p>
            <a:r>
              <a:rPr lang="et-EE" sz="3600" dirty="0">
                <a:latin typeface="Century Gothic" charset="0"/>
                <a:ea typeface="Century Gothic" charset="0"/>
                <a:cs typeface="Century Gothic" charset="0"/>
              </a:rPr>
              <a:t>Mida saad sina teha</a:t>
            </a:r>
            <a:r>
              <a:rPr lang="en-US" sz="3600" dirty="0">
                <a:latin typeface="Century Gothic" charset="0"/>
                <a:ea typeface="Century Gothic" charset="0"/>
                <a:cs typeface="Century Gothic" charset="0"/>
              </a:rPr>
              <a:t>?</a:t>
            </a:r>
          </a:p>
        </p:txBody>
      </p:sp>
    </p:spTree>
    <p:extLst>
      <p:ext uri="{BB962C8B-B14F-4D97-AF65-F5344CB8AC3E}">
        <p14:creationId xmlns:p14="http://schemas.microsoft.com/office/powerpoint/2010/main" val="164117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304800"/>
            <a:ext cx="5181601" cy="5340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586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28650" y="1219200"/>
            <a:ext cx="7886700" cy="5029200"/>
          </a:xfrm>
        </p:spPr>
        <p:txBody>
          <a:bodyPr anchor="t">
            <a:normAutofit/>
          </a:bodyPr>
          <a:lstStyle/>
          <a:p>
            <a:pPr>
              <a:lnSpc>
                <a:spcPct val="200000"/>
              </a:lnSpc>
              <a:buFont typeface="Wingdings" panose="05000000000000000000" pitchFamily="2" charset="2"/>
              <a:buChar char="v"/>
            </a:pPr>
            <a:r>
              <a:rPr lang="et-EE" b="1" dirty="0">
                <a:solidFill>
                  <a:schemeClr val="tx1"/>
                </a:solidFill>
                <a:latin typeface="Century Gothic" charset="0"/>
                <a:ea typeface="Century Gothic" charset="0"/>
                <a:cs typeface="Century Gothic" charset="0"/>
              </a:rPr>
              <a:t>Kuidas sa end tunned</a:t>
            </a:r>
            <a:r>
              <a:rPr lang="en-GB" b="1" dirty="0">
                <a:solidFill>
                  <a:schemeClr val="tx1"/>
                </a:solidFill>
                <a:latin typeface="Century Gothic" charset="0"/>
                <a:ea typeface="Century Gothic" charset="0"/>
                <a:cs typeface="Century Gothic" charset="0"/>
              </a:rPr>
              <a:t>?</a:t>
            </a:r>
          </a:p>
          <a:p>
            <a:pPr>
              <a:lnSpc>
                <a:spcPct val="200000"/>
              </a:lnSpc>
              <a:buFont typeface="Wingdings" panose="05000000000000000000" pitchFamily="2" charset="2"/>
              <a:buChar char="v"/>
            </a:pPr>
            <a:r>
              <a:rPr lang="et-EE" b="1" dirty="0">
                <a:solidFill>
                  <a:schemeClr val="tx1"/>
                </a:solidFill>
              </a:rPr>
              <a:t>Mida sa õppisid</a:t>
            </a:r>
            <a:r>
              <a:rPr lang="en-GB" b="1" dirty="0">
                <a:solidFill>
                  <a:schemeClr val="tx1"/>
                </a:solidFill>
              </a:rPr>
              <a:t>? </a:t>
            </a:r>
          </a:p>
          <a:p>
            <a:pPr>
              <a:lnSpc>
                <a:spcPct val="200000"/>
              </a:lnSpc>
              <a:buFont typeface="Wingdings" panose="05000000000000000000" pitchFamily="2" charset="2"/>
              <a:buChar char="v"/>
            </a:pPr>
            <a:r>
              <a:rPr lang="et-EE" b="1" dirty="0">
                <a:solidFill>
                  <a:schemeClr val="tx1"/>
                </a:solidFill>
                <a:latin typeface="Century Gothic" charset="0"/>
              </a:rPr>
              <a:t>Vaadates, kuidas sa end tunned ja mida sa õppisid, siis mis sa nüüd ette võtad</a:t>
            </a:r>
            <a:r>
              <a:rPr lang="en-GB" b="1" dirty="0">
                <a:solidFill>
                  <a:schemeClr val="tx1"/>
                </a:solidFill>
              </a:rPr>
              <a:t>?</a:t>
            </a:r>
          </a:p>
          <a:p>
            <a:pPr>
              <a:lnSpc>
                <a:spcPct val="200000"/>
              </a:lnSpc>
              <a:buFont typeface="Wingdings" panose="05000000000000000000" pitchFamily="2" charset="2"/>
              <a:buChar char="v"/>
            </a:pPr>
            <a:r>
              <a:rPr lang="et-EE" b="1" dirty="0">
                <a:solidFill>
                  <a:schemeClr val="tx1"/>
                </a:solidFill>
              </a:rPr>
              <a:t>Kas on põhjuseid, mis võiksid sind kliimamuutustega tegelemises tagasi hoida</a:t>
            </a:r>
            <a:r>
              <a:rPr lang="en-GB" b="1" dirty="0">
                <a:solidFill>
                  <a:schemeClr val="tx1"/>
                </a:solidFill>
              </a:rPr>
              <a:t>?</a:t>
            </a:r>
          </a:p>
          <a:p>
            <a:pPr>
              <a:lnSpc>
                <a:spcPct val="200000"/>
              </a:lnSpc>
              <a:buFont typeface="Wingdings" panose="05000000000000000000" pitchFamily="2" charset="2"/>
              <a:buChar char="v"/>
            </a:pPr>
            <a:endParaRPr lang="en-GB" b="1" dirty="0">
              <a:solidFill>
                <a:schemeClr val="tx1"/>
              </a:solidFill>
              <a:latin typeface="Century Gothic" charset="0"/>
              <a:ea typeface="Century Gothic" charset="0"/>
              <a:cs typeface="Century Gothic" charset="0"/>
            </a:endParaRPr>
          </a:p>
          <a:p>
            <a:pPr>
              <a:lnSpc>
                <a:spcPct val="200000"/>
              </a:lnSpc>
              <a:buFont typeface="Wingdings" panose="05000000000000000000" pitchFamily="2" charset="2"/>
              <a:buChar char="v"/>
            </a:pPr>
            <a:endParaRPr lang="en-GB" b="1"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530094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sp>
        <p:nvSpPr>
          <p:cNvPr id="17" name="TextBox 16"/>
          <p:cNvSpPr txBox="1"/>
          <p:nvPr/>
        </p:nvSpPr>
        <p:spPr>
          <a:xfrm>
            <a:off x="414254" y="4552890"/>
            <a:ext cx="8424946" cy="830997"/>
          </a:xfrm>
          <a:prstGeom prst="rect">
            <a:avLst/>
          </a:prstGeom>
          <a:noFill/>
        </p:spPr>
        <p:txBody>
          <a:bodyPr wrap="square" rtlCol="0">
            <a:spAutoFit/>
          </a:bodyPr>
          <a:lstStyle/>
          <a:p>
            <a:pPr algn="ctr"/>
            <a:r>
              <a:rPr lang="et-EE" dirty="0">
                <a:solidFill>
                  <a:schemeClr val="bg1"/>
                </a:solidFill>
                <a:latin typeface="Century Gothic" panose="020B0502020202020204" pitchFamily="34" charset="0"/>
              </a:rPr>
              <a:t>Rohkem informatsiooni ja teabe, kuidas ise seda mängu läbi viia, leiab siit</a:t>
            </a:r>
            <a:r>
              <a:rPr lang="en-US" dirty="0">
                <a:solidFill>
                  <a:schemeClr val="bg1"/>
                </a:solidFill>
                <a:latin typeface="Century Gothic" panose="020B0502020202020204" pitchFamily="34" charset="0"/>
              </a:rPr>
              <a:t>:</a:t>
            </a:r>
          </a:p>
        </p:txBody>
      </p:sp>
      <p:pic>
        <p:nvPicPr>
          <p:cNvPr id="18" name="Picture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75089" y="1650934"/>
            <a:ext cx="4445162" cy="1778066"/>
          </a:xfrm>
          <a:prstGeom prst="rect">
            <a:avLst/>
          </a:prstGeom>
        </p:spPr>
      </p:pic>
      <p:sp>
        <p:nvSpPr>
          <p:cNvPr id="10" name="TextBox 9"/>
          <p:cNvSpPr txBox="1"/>
          <p:nvPr/>
        </p:nvSpPr>
        <p:spPr>
          <a:xfrm>
            <a:off x="664327" y="5524265"/>
            <a:ext cx="7924800"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info@climateinteractive.org</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1371600"/>
            <a:ext cx="2514600" cy="2514600"/>
          </a:xfrm>
          <a:prstGeom prst="rect">
            <a:avLst/>
          </a:prstGeom>
        </p:spPr>
      </p:pic>
    </p:spTree>
    <p:extLst>
      <p:ext uri="{BB962C8B-B14F-4D97-AF65-F5344CB8AC3E}">
        <p14:creationId xmlns:p14="http://schemas.microsoft.com/office/powerpoint/2010/main" val="102252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a:t>
            </a:r>
            <a:r>
              <a:rPr lang="et-EE" dirty="0"/>
              <a:t> regiooniga läbirääkimised</a:t>
            </a:r>
            <a:endParaRPr lang="en-US" dirty="0"/>
          </a:p>
        </p:txBody>
      </p:sp>
      <p:sp>
        <p:nvSpPr>
          <p:cNvPr id="7" name="Text Placeholder 6"/>
          <p:cNvSpPr>
            <a:spLocks noGrp="1"/>
          </p:cNvSpPr>
          <p:nvPr>
            <p:ph type="body" sz="quarter" idx="10"/>
          </p:nvPr>
        </p:nvSpPr>
        <p:spPr/>
        <p:txBody>
          <a:bodyPr>
            <a:normAutofit/>
          </a:bodyPr>
          <a:lstStyle/>
          <a:p>
            <a:pPr marL="457200" indent="-457200">
              <a:lnSpc>
                <a:spcPct val="100000"/>
              </a:lnSpc>
              <a:buFont typeface="+mj-lt"/>
              <a:buAutoNum type="arabicPeriod"/>
            </a:pPr>
            <a:r>
              <a:rPr lang="et-EE" altLang="en-US" sz="2400" dirty="0">
                <a:solidFill>
                  <a:srgbClr val="114C8A"/>
                </a:solidFill>
              </a:rPr>
              <a:t>Arenenud maad</a:t>
            </a:r>
            <a:endParaRPr lang="en-US" altLang="en-US" sz="2400" dirty="0">
              <a:solidFill>
                <a:srgbClr val="114C8A"/>
              </a:solidFill>
            </a:endParaRPr>
          </a:p>
          <a:p>
            <a:pPr marL="457200" lvl="2" indent="0">
              <a:lnSpc>
                <a:spcPct val="100000"/>
              </a:lnSpc>
              <a:buNone/>
            </a:pPr>
            <a:r>
              <a:rPr lang="et-EE" dirty="0">
                <a:solidFill>
                  <a:schemeClr val="tx1"/>
                </a:solidFill>
              </a:rPr>
              <a:t>USA, Euroopa Liit, Austraalia, Kanada</a:t>
            </a:r>
            <a:r>
              <a:rPr lang="en-US" dirty="0">
                <a:solidFill>
                  <a:schemeClr val="tx1"/>
                </a:solidFill>
              </a:rPr>
              <a:t>,</a:t>
            </a:r>
            <a:r>
              <a:rPr lang="et-EE" dirty="0">
                <a:solidFill>
                  <a:schemeClr val="tx1"/>
                </a:solidFill>
              </a:rPr>
              <a:t> Jaapan, Uus-Meremaa, Venemaa, Lõuna-Korea ja teised NSVL-i aegsed liiduvabariigid ja Ida-Euroopa riigid</a:t>
            </a:r>
            <a:endParaRPr lang="en-US" dirty="0">
              <a:solidFill>
                <a:schemeClr val="tx1"/>
              </a:solidFill>
            </a:endParaRPr>
          </a:p>
          <a:p>
            <a:pPr marL="514350" indent="-514350">
              <a:lnSpc>
                <a:spcPct val="100000"/>
              </a:lnSpc>
              <a:buFont typeface="+mj-lt"/>
              <a:buAutoNum type="arabicPeriod"/>
            </a:pPr>
            <a:r>
              <a:rPr lang="et-EE" altLang="en-US" sz="2400" dirty="0">
                <a:solidFill>
                  <a:srgbClr val="114C8A"/>
                </a:solidFill>
              </a:rPr>
              <a:t>Arenevad</a:t>
            </a:r>
            <a:r>
              <a:rPr lang="en-US" altLang="en-US" sz="2400" dirty="0">
                <a:solidFill>
                  <a:srgbClr val="114C8A"/>
                </a:solidFill>
              </a:rPr>
              <a:t> A</a:t>
            </a:r>
            <a:r>
              <a:rPr lang="et-EE" altLang="en-US" sz="2400" dirty="0">
                <a:solidFill>
                  <a:srgbClr val="114C8A"/>
                </a:solidFill>
              </a:rPr>
              <a:t> riigid</a:t>
            </a:r>
            <a:endParaRPr lang="en-US" altLang="en-US" sz="2400" dirty="0">
              <a:solidFill>
                <a:srgbClr val="114C8A"/>
              </a:solidFill>
            </a:endParaRPr>
          </a:p>
          <a:p>
            <a:pPr marL="520700" lvl="3" indent="0">
              <a:lnSpc>
                <a:spcPct val="100000"/>
              </a:lnSpc>
              <a:buNone/>
            </a:pPr>
            <a:r>
              <a:rPr lang="et-EE" dirty="0">
                <a:solidFill>
                  <a:schemeClr val="tx1"/>
                </a:solidFill>
              </a:rPr>
              <a:t>Hiina</a:t>
            </a:r>
            <a:r>
              <a:rPr lang="en-US" dirty="0">
                <a:solidFill>
                  <a:schemeClr val="tx1"/>
                </a:solidFill>
              </a:rPr>
              <a:t>, India, </a:t>
            </a:r>
            <a:r>
              <a:rPr lang="et-EE" dirty="0">
                <a:solidFill>
                  <a:schemeClr val="tx1"/>
                </a:solidFill>
              </a:rPr>
              <a:t>Lõuna-</a:t>
            </a:r>
            <a:r>
              <a:rPr lang="en-US" dirty="0">
                <a:solidFill>
                  <a:schemeClr val="tx1"/>
                </a:solidFill>
              </a:rPr>
              <a:t>A</a:t>
            </a:r>
            <a:r>
              <a:rPr lang="et-EE" dirty="0">
                <a:solidFill>
                  <a:schemeClr val="tx1"/>
                </a:solidFill>
              </a:rPr>
              <a:t>a</a:t>
            </a:r>
            <a:r>
              <a:rPr lang="en-US" dirty="0" err="1">
                <a:solidFill>
                  <a:schemeClr val="tx1"/>
                </a:solidFill>
              </a:rPr>
              <a:t>fri</a:t>
            </a:r>
            <a:r>
              <a:rPr lang="et-EE" dirty="0">
                <a:solidFill>
                  <a:schemeClr val="tx1"/>
                </a:solidFill>
              </a:rPr>
              <a:t>k</a:t>
            </a:r>
            <a:r>
              <a:rPr lang="en-US" dirty="0">
                <a:solidFill>
                  <a:schemeClr val="tx1"/>
                </a:solidFill>
              </a:rPr>
              <a:t>a, Me</a:t>
            </a:r>
            <a:r>
              <a:rPr lang="et-EE" dirty="0" err="1">
                <a:solidFill>
                  <a:schemeClr val="tx1"/>
                </a:solidFill>
              </a:rPr>
              <a:t>hhiko</a:t>
            </a:r>
            <a:r>
              <a:rPr lang="en-US" dirty="0">
                <a:solidFill>
                  <a:schemeClr val="tx1"/>
                </a:solidFill>
              </a:rPr>
              <a:t>, Bra</a:t>
            </a:r>
            <a:r>
              <a:rPr lang="et-EE" dirty="0" err="1">
                <a:solidFill>
                  <a:schemeClr val="tx1"/>
                </a:solidFill>
              </a:rPr>
              <a:t>siilia</a:t>
            </a:r>
            <a:r>
              <a:rPr lang="et-EE" dirty="0">
                <a:solidFill>
                  <a:schemeClr val="tx1"/>
                </a:solidFill>
              </a:rPr>
              <a:t> ja</a:t>
            </a:r>
            <a:r>
              <a:rPr lang="en-US" dirty="0">
                <a:solidFill>
                  <a:schemeClr val="tx1"/>
                </a:solidFill>
              </a:rPr>
              <a:t> </a:t>
            </a:r>
            <a:r>
              <a:rPr lang="en-US" dirty="0" err="1">
                <a:solidFill>
                  <a:schemeClr val="tx1"/>
                </a:solidFill>
              </a:rPr>
              <a:t>Indon</a:t>
            </a:r>
            <a:r>
              <a:rPr lang="et-EE" dirty="0">
                <a:solidFill>
                  <a:schemeClr val="tx1"/>
                </a:solidFill>
              </a:rPr>
              <a:t>e</a:t>
            </a:r>
            <a:r>
              <a:rPr lang="en-US" dirty="0" err="1">
                <a:solidFill>
                  <a:schemeClr val="tx1"/>
                </a:solidFill>
              </a:rPr>
              <a:t>esia</a:t>
            </a:r>
            <a:r>
              <a:rPr lang="en-US" dirty="0">
                <a:solidFill>
                  <a:schemeClr val="tx1"/>
                </a:solidFill>
              </a:rPr>
              <a:t> –</a:t>
            </a:r>
            <a:r>
              <a:rPr lang="et-EE" dirty="0">
                <a:solidFill>
                  <a:schemeClr val="tx1"/>
                </a:solidFill>
              </a:rPr>
              <a:t>suured kiirelt laieneva majandusega</a:t>
            </a:r>
            <a:r>
              <a:rPr lang="en-US" dirty="0">
                <a:solidFill>
                  <a:schemeClr val="tx1"/>
                </a:solidFill>
              </a:rPr>
              <a:t>  </a:t>
            </a:r>
          </a:p>
          <a:p>
            <a:pPr marL="457200" indent="-457200">
              <a:lnSpc>
                <a:spcPct val="100000"/>
              </a:lnSpc>
              <a:buFont typeface="+mj-lt"/>
              <a:buAutoNum type="arabicPeriod"/>
            </a:pPr>
            <a:r>
              <a:rPr lang="et-EE" altLang="en-US" sz="2400" dirty="0">
                <a:solidFill>
                  <a:srgbClr val="114C8A"/>
                </a:solidFill>
              </a:rPr>
              <a:t>Arenevad</a:t>
            </a:r>
            <a:r>
              <a:rPr lang="en-US" altLang="en-US" sz="2400" dirty="0">
                <a:solidFill>
                  <a:srgbClr val="114C8A"/>
                </a:solidFill>
              </a:rPr>
              <a:t> B</a:t>
            </a:r>
            <a:r>
              <a:rPr lang="et-EE" altLang="en-US" sz="2400" dirty="0">
                <a:solidFill>
                  <a:srgbClr val="114C8A"/>
                </a:solidFill>
              </a:rPr>
              <a:t> riigid</a:t>
            </a:r>
            <a:endParaRPr lang="en-US" altLang="en-US" sz="2400" dirty="0">
              <a:solidFill>
                <a:srgbClr val="114C8A"/>
              </a:solidFill>
            </a:endParaRPr>
          </a:p>
          <a:p>
            <a:pPr marL="520700" lvl="1">
              <a:lnSpc>
                <a:spcPct val="100000"/>
              </a:lnSpc>
            </a:pPr>
            <a:r>
              <a:rPr lang="et-EE" altLang="en-US" dirty="0"/>
              <a:t>Üle</a:t>
            </a:r>
            <a:r>
              <a:rPr lang="en-US" dirty="0"/>
              <a:t> 100 </a:t>
            </a:r>
            <a:r>
              <a:rPr lang="et-EE" dirty="0"/>
              <a:t>riigi Kagu-Aasias, Kesk- ja Lõuna-Ameerikas, Aafrikas, väikestel saartel ja Kesk-Idas. Arenevad majandused, välja arvatud kiirelt arenevad arengumaad</a:t>
            </a:r>
            <a:r>
              <a:rPr lang="en-US" dirty="0"/>
              <a:t> </a:t>
            </a:r>
            <a:endParaRPr lang="en-US" altLang="en-US" dirty="0"/>
          </a:p>
        </p:txBody>
      </p:sp>
    </p:spTree>
    <p:extLst>
      <p:ext uri="{BB962C8B-B14F-4D97-AF65-F5344CB8AC3E}">
        <p14:creationId xmlns:p14="http://schemas.microsoft.com/office/powerpoint/2010/main" val="1646578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p:cNvSpPr>
            <a:spLocks noGrp="1"/>
          </p:cNvSpPr>
          <p:nvPr>
            <p:ph type="title"/>
          </p:nvPr>
        </p:nvSpPr>
        <p:spPr/>
        <p:txBody>
          <a:bodyPr>
            <a:normAutofit/>
          </a:bodyPr>
          <a:lstStyle/>
          <a:p>
            <a:r>
              <a:rPr lang="et-EE" altLang="en-US" dirty="0"/>
              <a:t>Kliimaalaste tegevuste kasulikkus</a:t>
            </a:r>
            <a:endParaRPr lang="en-US" altLang="en-US" dirty="0"/>
          </a:p>
        </p:txBody>
      </p:sp>
      <p:sp>
        <p:nvSpPr>
          <p:cNvPr id="2" name="Text Placeholder 1"/>
          <p:cNvSpPr>
            <a:spLocks noGrp="1"/>
          </p:cNvSpPr>
          <p:nvPr>
            <p:ph type="body" sz="quarter" idx="10"/>
          </p:nvPr>
        </p:nvSpPr>
        <p:spPr>
          <a:xfrm>
            <a:off x="628650" y="1419255"/>
            <a:ext cx="7886700" cy="5133945"/>
          </a:xfrm>
        </p:spPr>
        <p:txBody>
          <a:bodyPr>
            <a:normAutofit fontScale="92500" lnSpcReduction="10000"/>
          </a:bodyPr>
          <a:lstStyle/>
          <a:p>
            <a:pPr>
              <a:buFont typeface="Arial" panose="020B0604020202020204" pitchFamily="34" charset="0"/>
              <a:buChar char="•"/>
              <a:defRPr/>
            </a:pPr>
            <a:r>
              <a:rPr lang="et-EE" sz="2000" dirty="0">
                <a:solidFill>
                  <a:srgbClr val="0C4E8B"/>
                </a:solidFill>
                <a:latin typeface="Century Gothic"/>
              </a:rPr>
              <a:t>USA säästaks miljardeid dollareid tervishoiu kulutustest </a:t>
            </a:r>
            <a:r>
              <a:rPr lang="en-US" sz="2000" dirty="0">
                <a:solidFill>
                  <a:srgbClr val="0C4E8B"/>
                </a:solidFill>
                <a:latin typeface="Century Gothic"/>
              </a:rPr>
              <a:t>2030</a:t>
            </a:r>
            <a:r>
              <a:rPr lang="et-EE" sz="2000" dirty="0">
                <a:solidFill>
                  <a:srgbClr val="0C4E8B"/>
                </a:solidFill>
                <a:latin typeface="Century Gothic"/>
              </a:rPr>
              <a:t> aastaks</a:t>
            </a:r>
            <a:r>
              <a:rPr lang="en-US" sz="2000" dirty="0">
                <a:solidFill>
                  <a:srgbClr val="0C4E8B"/>
                </a:solidFill>
                <a:latin typeface="Century Gothic"/>
              </a:rPr>
              <a:t>:</a:t>
            </a:r>
          </a:p>
          <a:p>
            <a:pPr marL="914400" lvl="1" indent="-457200">
              <a:buFont typeface="Arial" panose="020B0604020202020204" pitchFamily="34" charset="0"/>
              <a:buChar char="•"/>
              <a:defRPr/>
            </a:pPr>
            <a:r>
              <a:rPr lang="et-EE" sz="2000" dirty="0">
                <a:solidFill>
                  <a:srgbClr val="0C4E8B"/>
                </a:solidFill>
                <a:latin typeface="Century Gothic"/>
              </a:rPr>
              <a:t>Võimalik ära hoida</a:t>
            </a:r>
            <a:r>
              <a:rPr lang="en-US" sz="2000" dirty="0">
                <a:solidFill>
                  <a:srgbClr val="0C4E8B"/>
                </a:solidFill>
                <a:latin typeface="Century Gothic"/>
              </a:rPr>
              <a:t> </a:t>
            </a:r>
            <a:r>
              <a:rPr lang="en-US" sz="2800" b="1" dirty="0">
                <a:solidFill>
                  <a:schemeClr val="accent2"/>
                </a:solidFill>
                <a:latin typeface="Century Gothic"/>
              </a:rPr>
              <a:t>~295,000</a:t>
            </a:r>
            <a:r>
              <a:rPr lang="et-EE" sz="2000" dirty="0">
                <a:solidFill>
                  <a:srgbClr val="0C4E8B"/>
                </a:solidFill>
                <a:latin typeface="Century Gothic"/>
              </a:rPr>
              <a:t> enneaegset surma, mis tekib fossiilkütuste põletamise järgsest õhusaastest (osoon ja peened osakesed) </a:t>
            </a:r>
          </a:p>
          <a:p>
            <a:pPr marL="914400" lvl="1" indent="-457200">
              <a:buFont typeface="Arial" panose="020B0604020202020204" pitchFamily="34" charset="0"/>
              <a:buChar char="•"/>
              <a:defRPr/>
            </a:pPr>
            <a:r>
              <a:rPr lang="et-EE" sz="2000" dirty="0">
                <a:solidFill>
                  <a:srgbClr val="0C4E8B"/>
                </a:solidFill>
                <a:latin typeface="Century Gothic"/>
              </a:rPr>
              <a:t>Rahaliste säästude hulga tõstmine võib ära hoida </a:t>
            </a:r>
            <a:r>
              <a:rPr lang="en-US" sz="2800" b="1" dirty="0">
                <a:solidFill>
                  <a:schemeClr val="accent2"/>
                </a:solidFill>
                <a:latin typeface="Century Gothic"/>
              </a:rPr>
              <a:t>~29,000 </a:t>
            </a:r>
            <a:r>
              <a:rPr lang="et-EE" sz="2000" dirty="0">
                <a:solidFill>
                  <a:srgbClr val="0C4E8B"/>
                </a:solidFill>
                <a:latin typeface="Century Gothic"/>
              </a:rPr>
              <a:t>laste astma tõttu EMO külastust aastas</a:t>
            </a:r>
            <a:r>
              <a:rPr lang="en-US" sz="2000" dirty="0">
                <a:solidFill>
                  <a:srgbClr val="0C4E8B"/>
                </a:solidFill>
                <a:latin typeface="Century Gothic"/>
              </a:rPr>
              <a:t> </a:t>
            </a:r>
            <a:r>
              <a:rPr lang="et-EE" sz="2000" dirty="0">
                <a:solidFill>
                  <a:srgbClr val="0C4E8B"/>
                </a:solidFill>
                <a:latin typeface="Century Gothic"/>
              </a:rPr>
              <a:t>ja</a:t>
            </a:r>
            <a:r>
              <a:rPr lang="en-US" sz="2000" dirty="0">
                <a:solidFill>
                  <a:srgbClr val="0C4E8B"/>
                </a:solidFill>
                <a:latin typeface="Century Gothic"/>
              </a:rPr>
              <a:t> </a:t>
            </a:r>
            <a:r>
              <a:rPr lang="en-US" sz="2800" b="1" dirty="0">
                <a:solidFill>
                  <a:schemeClr val="accent2"/>
                </a:solidFill>
                <a:latin typeface="Century Gothic"/>
              </a:rPr>
              <a:t>15</a:t>
            </a:r>
            <a:r>
              <a:rPr lang="et-EE" sz="2800" b="1" dirty="0">
                <a:solidFill>
                  <a:schemeClr val="accent2"/>
                </a:solidFill>
                <a:latin typeface="Century Gothic"/>
              </a:rPr>
              <a:t> miljonit</a:t>
            </a:r>
            <a:r>
              <a:rPr lang="en-US" sz="2800" b="1" dirty="0">
                <a:solidFill>
                  <a:schemeClr val="accent2"/>
                </a:solidFill>
                <a:latin typeface="Century Gothic"/>
              </a:rPr>
              <a:t> </a:t>
            </a:r>
            <a:r>
              <a:rPr lang="et-EE" sz="2000" dirty="0">
                <a:solidFill>
                  <a:srgbClr val="0C4E8B"/>
                </a:solidFill>
                <a:latin typeface="Century Gothic"/>
              </a:rPr>
              <a:t>kaotatud töötundi aastas</a:t>
            </a:r>
            <a:r>
              <a:rPr lang="en-US" sz="2000" dirty="0">
                <a:solidFill>
                  <a:srgbClr val="0C4E8B"/>
                </a:solidFill>
                <a:latin typeface="Century Gothic"/>
              </a:rPr>
              <a:t> </a:t>
            </a:r>
          </a:p>
          <a:p>
            <a:pPr lvl="1" indent="-457200">
              <a:buFont typeface="Arial" panose="020B0604020202020204" pitchFamily="34" charset="0"/>
              <a:buChar char="•"/>
              <a:defRPr/>
            </a:pPr>
            <a:r>
              <a:rPr lang="et-EE" sz="2000" dirty="0">
                <a:solidFill>
                  <a:srgbClr val="0C4E8B"/>
                </a:solidFill>
                <a:latin typeface="Century Gothic"/>
              </a:rPr>
              <a:t>Haigused ja patogeenid levivad aeglasemalt külmas kliimas, kus on vähe üleujutusi</a:t>
            </a:r>
            <a:endParaRPr lang="en-US" sz="2000" dirty="0">
              <a:solidFill>
                <a:srgbClr val="0C4E8B"/>
              </a:solidFill>
              <a:latin typeface="Century Gothic"/>
            </a:endParaRPr>
          </a:p>
          <a:p>
            <a:pPr>
              <a:buFont typeface="Arial" panose="020B0604020202020204" pitchFamily="34" charset="0"/>
              <a:buChar char="•"/>
              <a:defRPr/>
            </a:pPr>
            <a:r>
              <a:rPr lang="et-EE" sz="2000" dirty="0">
                <a:solidFill>
                  <a:srgbClr val="0C4E8B"/>
                </a:solidFill>
                <a:latin typeface="Century Gothic"/>
              </a:rPr>
              <a:t>Uute taastuvenergia ja transpordi tehnoloogiate loomine</a:t>
            </a:r>
            <a:endParaRPr lang="en-US" sz="2000" dirty="0">
              <a:solidFill>
                <a:srgbClr val="0C4E8B"/>
              </a:solidFill>
              <a:latin typeface="Century Gothic"/>
            </a:endParaRPr>
          </a:p>
          <a:p>
            <a:pPr lvl="2" indent="-457200">
              <a:buFont typeface="Arial" panose="020B0604020202020204" pitchFamily="34" charset="0"/>
              <a:buChar char="•"/>
              <a:defRPr/>
            </a:pPr>
            <a:r>
              <a:rPr lang="et-EE" sz="2000" dirty="0">
                <a:solidFill>
                  <a:srgbClr val="0C4E8B"/>
                </a:solidFill>
                <a:latin typeface="Century Gothic"/>
              </a:rPr>
              <a:t>Muutes tervislikkuse rahaks leiab, et kulude kokkuhoid on</a:t>
            </a:r>
            <a:r>
              <a:rPr lang="en-US" sz="2000" dirty="0">
                <a:solidFill>
                  <a:srgbClr val="0C4E8B"/>
                </a:solidFill>
                <a:latin typeface="Century Gothic"/>
              </a:rPr>
              <a:t>: </a:t>
            </a:r>
            <a:r>
              <a:rPr lang="en-US" sz="2800" b="1" dirty="0">
                <a:solidFill>
                  <a:schemeClr val="accent2"/>
                </a:solidFill>
                <a:latin typeface="Century Gothic"/>
              </a:rPr>
              <a:t>~$800</a:t>
            </a:r>
            <a:r>
              <a:rPr lang="et-EE" sz="2800" b="1" dirty="0">
                <a:solidFill>
                  <a:schemeClr val="accent2"/>
                </a:solidFill>
                <a:latin typeface="Century Gothic"/>
              </a:rPr>
              <a:t> mld/a</a:t>
            </a:r>
            <a:r>
              <a:rPr lang="en-US" sz="2800" b="1" dirty="0">
                <a:solidFill>
                  <a:schemeClr val="accent2"/>
                </a:solidFill>
                <a:latin typeface="Century Gothic"/>
              </a:rPr>
              <a:t> </a:t>
            </a:r>
            <a:r>
              <a:rPr lang="en-US" sz="2000" dirty="0">
                <a:solidFill>
                  <a:srgbClr val="0C4E8B"/>
                </a:solidFill>
                <a:latin typeface="Century Gothic"/>
              </a:rPr>
              <a:t> </a:t>
            </a:r>
            <a:r>
              <a:rPr lang="et-EE" sz="2000" dirty="0">
                <a:solidFill>
                  <a:srgbClr val="0C4E8B"/>
                </a:solidFill>
                <a:latin typeface="Century Gothic"/>
              </a:rPr>
              <a:t>puhta energia tõttu ja </a:t>
            </a:r>
            <a:r>
              <a:rPr lang="en-US" sz="2800" b="1" dirty="0">
                <a:solidFill>
                  <a:schemeClr val="accent2"/>
                </a:solidFill>
                <a:latin typeface="Century Gothic"/>
              </a:rPr>
              <a:t>$400</a:t>
            </a:r>
            <a:r>
              <a:rPr lang="et-EE" sz="2800" b="1" dirty="0">
                <a:solidFill>
                  <a:schemeClr val="accent2"/>
                </a:solidFill>
                <a:latin typeface="Century Gothic"/>
              </a:rPr>
              <a:t> mld</a:t>
            </a:r>
            <a:r>
              <a:rPr lang="en-US" sz="2800" b="1" dirty="0">
                <a:solidFill>
                  <a:schemeClr val="accent2"/>
                </a:solidFill>
                <a:latin typeface="Century Gothic"/>
              </a:rPr>
              <a:t>/</a:t>
            </a:r>
            <a:r>
              <a:rPr lang="et-EE" sz="2800" b="1" dirty="0">
                <a:solidFill>
                  <a:schemeClr val="accent2"/>
                </a:solidFill>
                <a:latin typeface="Century Gothic"/>
              </a:rPr>
              <a:t>a</a:t>
            </a:r>
            <a:r>
              <a:rPr lang="en-US" sz="2800" b="1" dirty="0">
                <a:solidFill>
                  <a:schemeClr val="accent2"/>
                </a:solidFill>
                <a:latin typeface="Century Gothic"/>
              </a:rPr>
              <a:t> </a:t>
            </a:r>
            <a:r>
              <a:rPr lang="et-EE" sz="2000" dirty="0">
                <a:solidFill>
                  <a:srgbClr val="0C4E8B"/>
                </a:solidFill>
                <a:latin typeface="Century Gothic"/>
              </a:rPr>
              <a:t>puhta transpordi tõttu, mis teeb kokku </a:t>
            </a:r>
            <a:r>
              <a:rPr lang="en-US" sz="2000" dirty="0">
                <a:solidFill>
                  <a:srgbClr val="0C4E8B"/>
                </a:solidFill>
                <a:latin typeface="Century Gothic"/>
              </a:rPr>
              <a:t>~$1.2 </a:t>
            </a:r>
            <a:r>
              <a:rPr lang="et-EE" sz="2000" dirty="0">
                <a:solidFill>
                  <a:srgbClr val="0C4E8B"/>
                </a:solidFill>
                <a:latin typeface="Century Gothic"/>
              </a:rPr>
              <a:t>t</a:t>
            </a:r>
            <a:r>
              <a:rPr lang="en-US" sz="2000" dirty="0" err="1">
                <a:solidFill>
                  <a:srgbClr val="0C4E8B"/>
                </a:solidFill>
                <a:latin typeface="Century Gothic"/>
              </a:rPr>
              <a:t>ril</a:t>
            </a:r>
            <a:r>
              <a:rPr lang="et-EE" sz="2000" dirty="0">
                <a:solidFill>
                  <a:srgbClr val="0C4E8B"/>
                </a:solidFill>
                <a:latin typeface="Century Gothic"/>
              </a:rPr>
              <a:t>j</a:t>
            </a:r>
            <a:r>
              <a:rPr lang="en-US" sz="2000" dirty="0">
                <a:solidFill>
                  <a:srgbClr val="0C4E8B"/>
                </a:solidFill>
                <a:latin typeface="Century Gothic"/>
              </a:rPr>
              <a:t>on</a:t>
            </a:r>
            <a:r>
              <a:rPr lang="et-EE" sz="2000" dirty="0" err="1">
                <a:solidFill>
                  <a:srgbClr val="0C4E8B"/>
                </a:solidFill>
                <a:latin typeface="Century Gothic"/>
              </a:rPr>
              <a:t>it</a:t>
            </a:r>
            <a:r>
              <a:rPr lang="en-US" sz="2000" dirty="0">
                <a:solidFill>
                  <a:srgbClr val="0C4E8B"/>
                </a:solidFill>
                <a:latin typeface="Century Gothic"/>
              </a:rPr>
              <a:t>/</a:t>
            </a:r>
            <a:r>
              <a:rPr lang="et-EE" sz="2000" dirty="0">
                <a:solidFill>
                  <a:srgbClr val="0C4E8B"/>
                </a:solidFill>
                <a:latin typeface="Century Gothic"/>
              </a:rPr>
              <a:t>aastas</a:t>
            </a:r>
            <a:r>
              <a:rPr lang="en-US" sz="2000" dirty="0">
                <a:solidFill>
                  <a:srgbClr val="0C4E8B"/>
                </a:solidFill>
                <a:latin typeface="Century Gothic"/>
              </a:rPr>
              <a:t> </a:t>
            </a:r>
          </a:p>
          <a:p>
            <a:pPr>
              <a:buFont typeface="Arial" panose="020B0604020202020204" pitchFamily="34" charset="0"/>
              <a:buChar char="•"/>
              <a:defRPr/>
            </a:pPr>
            <a:r>
              <a:rPr lang="et-EE" sz="2000" dirty="0">
                <a:solidFill>
                  <a:srgbClr val="0C4E8B"/>
                </a:solidFill>
                <a:latin typeface="Century Gothic"/>
              </a:rPr>
              <a:t>Vähem kuumalaineid, mis toovad kaasa insulte ja surmasid</a:t>
            </a:r>
            <a:endParaRPr lang="en-US" sz="2000" dirty="0">
              <a:solidFill>
                <a:srgbClr val="0C4E8B"/>
              </a:solidFill>
              <a:latin typeface="Century Gothic"/>
            </a:endParaRPr>
          </a:p>
          <a:p>
            <a:pPr>
              <a:buFont typeface="Arial" panose="020B0604020202020204" pitchFamily="34" charset="0"/>
              <a:buChar char="•"/>
              <a:defRPr/>
            </a:pPr>
            <a:r>
              <a:rPr lang="et-EE" sz="2000" dirty="0">
                <a:solidFill>
                  <a:srgbClr val="0C4E8B"/>
                </a:solidFill>
                <a:latin typeface="Century Gothic"/>
              </a:rPr>
              <a:t>Haavatavate ökosüsteemide säilitamine</a:t>
            </a:r>
            <a:endParaRPr lang="en-US" sz="2000" dirty="0">
              <a:solidFill>
                <a:srgbClr val="0C4E8B"/>
              </a:solidFill>
              <a:latin typeface="Century Gothic"/>
            </a:endParaRPr>
          </a:p>
        </p:txBody>
      </p:sp>
    </p:spTree>
    <p:extLst>
      <p:ext uri="{BB962C8B-B14F-4D97-AF65-F5344CB8AC3E}">
        <p14:creationId xmlns:p14="http://schemas.microsoft.com/office/powerpoint/2010/main" val="1502652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defRPr/>
            </a:pPr>
            <a:r>
              <a:rPr lang="en-US" sz="3600" b="1" dirty="0">
                <a:latin typeface="Century Gothic"/>
                <a:ea typeface="+mn-ea"/>
                <a:cs typeface="+mn-cs"/>
              </a:rPr>
              <a:t>~1.5 ºC </a:t>
            </a:r>
            <a:r>
              <a:rPr lang="et-EE" sz="3600" b="1" dirty="0">
                <a:latin typeface="Century Gothic"/>
                <a:ea typeface="+mn-ea"/>
                <a:cs typeface="+mn-cs"/>
              </a:rPr>
              <a:t>soojenemine</a:t>
            </a:r>
            <a:endParaRPr lang="en-US" sz="3600" b="1" dirty="0">
              <a:latin typeface="Century Gothic"/>
              <a:ea typeface="+mn-ea"/>
              <a:cs typeface="+mn-cs"/>
            </a:endParaRPr>
          </a:p>
        </p:txBody>
      </p:sp>
      <p:sp>
        <p:nvSpPr>
          <p:cNvPr id="5" name="Rectangle 4"/>
          <p:cNvSpPr/>
          <p:nvPr/>
        </p:nvSpPr>
        <p:spPr>
          <a:xfrm>
            <a:off x="398585" y="1295400"/>
            <a:ext cx="8763000" cy="3170099"/>
          </a:xfrm>
          <a:prstGeom prst="rect">
            <a:avLst/>
          </a:prstGeom>
        </p:spPr>
        <p:txBody>
          <a:bodyPr>
            <a:spAutoFit/>
          </a:bodyPr>
          <a:lstStyle/>
          <a:p>
            <a:pPr marL="285750" indent="-285750">
              <a:buFont typeface="Arial" panose="020B0604020202020204" pitchFamily="34" charset="0"/>
              <a:buChar char="•"/>
              <a:defRPr/>
            </a:pPr>
            <a:r>
              <a:rPr lang="et-EE" dirty="0">
                <a:solidFill>
                  <a:srgbClr val="0C4E8B"/>
                </a:solidFill>
                <a:latin typeface="Century Gothic"/>
                <a:ea typeface="+mn-ea"/>
              </a:rPr>
              <a:t>Meretaseme tõus sel sajandil </a:t>
            </a:r>
            <a:r>
              <a:rPr lang="en-US" sz="2800" b="1" dirty="0">
                <a:solidFill>
                  <a:schemeClr val="accent2"/>
                </a:solidFill>
                <a:latin typeface="Century Gothic"/>
                <a:ea typeface="+mn-ea"/>
              </a:rPr>
              <a:t>~0.40m </a:t>
            </a:r>
            <a:endParaRPr lang="en-US" dirty="0">
              <a:solidFill>
                <a:srgbClr val="0C4E8B"/>
              </a:solidFill>
              <a:latin typeface="Century Gothic"/>
              <a:ea typeface="+mn-ea"/>
            </a:endParaRPr>
          </a:p>
          <a:p>
            <a:pPr marL="285750" indent="-285750">
              <a:buFont typeface="Arial" panose="020B0604020202020204" pitchFamily="34" charset="0"/>
              <a:buChar char="•"/>
              <a:defRPr/>
            </a:pPr>
            <a:r>
              <a:rPr lang="et-EE" dirty="0">
                <a:solidFill>
                  <a:srgbClr val="0C4E8B"/>
                </a:solidFill>
                <a:latin typeface="Century Gothic"/>
                <a:ea typeface="+mn-ea"/>
              </a:rPr>
              <a:t>Peamiste teraviljade globaalse tootlikkuse langus</a:t>
            </a:r>
            <a:r>
              <a:rPr lang="en-US" dirty="0">
                <a:solidFill>
                  <a:srgbClr val="0C4E8B"/>
                </a:solidFill>
                <a:latin typeface="Century Gothic"/>
                <a:ea typeface="+mn-ea"/>
              </a:rPr>
              <a:t>:</a:t>
            </a:r>
          </a:p>
          <a:p>
            <a:pPr marL="742950" lvl="1" indent="-285750">
              <a:buFont typeface="Arial" panose="020B0604020202020204" pitchFamily="34" charset="0"/>
              <a:buChar char="•"/>
              <a:defRPr/>
            </a:pPr>
            <a:r>
              <a:rPr lang="et-EE" dirty="0">
                <a:solidFill>
                  <a:srgbClr val="0C4E8B"/>
                </a:solidFill>
                <a:latin typeface="Century Gothic"/>
                <a:ea typeface="+mn-ea"/>
              </a:rPr>
              <a:t>Nisu</a:t>
            </a:r>
            <a:r>
              <a:rPr lang="en-US" dirty="0">
                <a:solidFill>
                  <a:srgbClr val="0C4E8B"/>
                </a:solidFill>
                <a:latin typeface="Century Gothic"/>
                <a:ea typeface="+mn-ea"/>
              </a:rPr>
              <a:t> -6-20% </a:t>
            </a:r>
          </a:p>
          <a:p>
            <a:pPr marL="742950" lvl="1" indent="-285750">
              <a:buFont typeface="Arial" panose="020B0604020202020204" pitchFamily="34" charset="0"/>
              <a:buChar char="•"/>
              <a:defRPr/>
            </a:pPr>
            <a:r>
              <a:rPr lang="et-EE" dirty="0">
                <a:solidFill>
                  <a:srgbClr val="0C4E8B"/>
                </a:solidFill>
                <a:latin typeface="Century Gothic"/>
                <a:ea typeface="+mn-ea"/>
              </a:rPr>
              <a:t>Mais</a:t>
            </a:r>
            <a:r>
              <a:rPr lang="en-US" dirty="0">
                <a:solidFill>
                  <a:srgbClr val="0C4E8B"/>
                </a:solidFill>
                <a:latin typeface="Century Gothic"/>
                <a:ea typeface="+mn-ea"/>
              </a:rPr>
              <a:t> -6-26% </a:t>
            </a:r>
          </a:p>
          <a:p>
            <a:pPr marL="285750" indent="-285750">
              <a:buFont typeface="Arial" panose="020B0604020202020204" pitchFamily="34" charset="0"/>
              <a:buChar char="•"/>
              <a:defRPr/>
            </a:pPr>
            <a:r>
              <a:rPr lang="et-EE" dirty="0">
                <a:solidFill>
                  <a:srgbClr val="0C4E8B"/>
                </a:solidFill>
                <a:latin typeface="Century Gothic"/>
                <a:ea typeface="+mn-ea"/>
              </a:rPr>
              <a:t>Keskmisel tasemel liustike sulamine</a:t>
            </a:r>
            <a:endParaRPr lang="en-US" dirty="0">
              <a:solidFill>
                <a:srgbClr val="0C4E8B"/>
              </a:solidFill>
              <a:latin typeface="Century Gothic"/>
              <a:ea typeface="+mn-ea"/>
            </a:endParaRPr>
          </a:p>
          <a:p>
            <a:pPr marL="285750" indent="-285750">
              <a:buFont typeface="Arial" panose="020B0604020202020204" pitchFamily="34" charset="0"/>
              <a:buChar char="•"/>
              <a:defRPr/>
            </a:pPr>
            <a:r>
              <a:rPr lang="en-US" sz="2800" b="1" dirty="0">
                <a:solidFill>
                  <a:schemeClr val="accent2"/>
                </a:solidFill>
                <a:latin typeface="Century Gothic"/>
                <a:ea typeface="+mn-ea"/>
              </a:rPr>
              <a:t>~70%</a:t>
            </a:r>
            <a:r>
              <a:rPr lang="et-EE" sz="2800" b="1" dirty="0">
                <a:solidFill>
                  <a:schemeClr val="accent2"/>
                </a:solidFill>
                <a:latin typeface="Century Gothic"/>
                <a:ea typeface="+mn-ea"/>
              </a:rPr>
              <a:t> </a:t>
            </a:r>
            <a:r>
              <a:rPr lang="et-EE" dirty="0">
                <a:solidFill>
                  <a:srgbClr val="0C4E8B"/>
                </a:solidFill>
                <a:latin typeface="Century Gothic"/>
                <a:ea typeface="+mn-ea"/>
              </a:rPr>
              <a:t>korallrahudest pleegivad ehk surevad </a:t>
            </a:r>
            <a:r>
              <a:rPr lang="en-US" dirty="0">
                <a:solidFill>
                  <a:srgbClr val="0C4E8B"/>
                </a:solidFill>
                <a:latin typeface="Century Gothic"/>
                <a:ea typeface="+mn-ea"/>
              </a:rPr>
              <a:t>coral reefs undergo coral bleaching </a:t>
            </a:r>
          </a:p>
          <a:p>
            <a:pPr marL="285750" indent="-285750">
              <a:buFont typeface="Arial" panose="020B0604020202020204" pitchFamily="34" charset="0"/>
              <a:buChar char="•"/>
              <a:defRPr/>
            </a:pPr>
            <a:r>
              <a:rPr lang="et-EE" dirty="0">
                <a:solidFill>
                  <a:srgbClr val="0C4E8B"/>
                </a:solidFill>
                <a:latin typeface="Century Gothic"/>
                <a:ea typeface="+mn-ea"/>
              </a:rPr>
              <a:t>Kõrgetel </a:t>
            </a:r>
            <a:r>
              <a:rPr lang="et-EE" dirty="0" err="1">
                <a:solidFill>
                  <a:srgbClr val="0C4E8B"/>
                </a:solidFill>
                <a:latin typeface="Century Gothic"/>
                <a:ea typeface="+mn-ea"/>
              </a:rPr>
              <a:t>altituudidel</a:t>
            </a:r>
            <a:r>
              <a:rPr lang="et-EE" dirty="0">
                <a:solidFill>
                  <a:srgbClr val="0C4E8B"/>
                </a:solidFill>
                <a:latin typeface="Century Gothic"/>
                <a:ea typeface="+mn-ea"/>
              </a:rPr>
              <a:t> põllumajanduse hoogustumine</a:t>
            </a:r>
            <a:endParaRPr lang="en-US" dirty="0">
              <a:solidFill>
                <a:srgbClr val="0C4E8B"/>
              </a:solidFill>
              <a:latin typeface="Century Gothic"/>
              <a:ea typeface="+mn-ea"/>
            </a:endParaRPr>
          </a:p>
        </p:txBody>
      </p:sp>
    </p:spTree>
    <p:extLst>
      <p:ext uri="{BB962C8B-B14F-4D97-AF65-F5344CB8AC3E}">
        <p14:creationId xmlns:p14="http://schemas.microsoft.com/office/powerpoint/2010/main" val="2599728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1"/>
          <p:cNvSpPr>
            <a:spLocks noGrp="1"/>
          </p:cNvSpPr>
          <p:nvPr>
            <p:ph type="title"/>
          </p:nvPr>
        </p:nvSpPr>
        <p:spPr/>
        <p:txBody>
          <a:bodyPr/>
          <a:lstStyle/>
          <a:p>
            <a:r>
              <a:rPr lang="en-US" altLang="en-US" sz="3600" b="1" dirty="0">
                <a:solidFill>
                  <a:schemeClr val="bg1"/>
                </a:solidFill>
              </a:rPr>
              <a:t>~2 ºC </a:t>
            </a:r>
            <a:r>
              <a:rPr lang="et-EE" altLang="en-US" sz="3600" b="1" dirty="0"/>
              <a:t>soojenemine</a:t>
            </a:r>
            <a:r>
              <a:rPr lang="en-US" altLang="en-US" sz="3600" b="1" dirty="0">
                <a:solidFill>
                  <a:schemeClr val="bg1"/>
                </a:solidFill>
              </a:rPr>
              <a:t> </a:t>
            </a:r>
            <a:endParaRPr lang="en-US" altLang="en-US" sz="3600" dirty="0">
              <a:solidFill>
                <a:schemeClr val="bg1"/>
              </a:solidFill>
            </a:endParaRPr>
          </a:p>
        </p:txBody>
      </p:sp>
      <p:sp>
        <p:nvSpPr>
          <p:cNvPr id="5" name="Rectangle 4"/>
          <p:cNvSpPr/>
          <p:nvPr/>
        </p:nvSpPr>
        <p:spPr>
          <a:xfrm>
            <a:off x="233363" y="914400"/>
            <a:ext cx="8885237" cy="5386090"/>
          </a:xfrm>
          <a:prstGeom prst="rect">
            <a:avLst/>
          </a:prstGeom>
        </p:spPr>
        <p:txBody>
          <a:bodyPr>
            <a:spAutoFit/>
          </a:bodyPr>
          <a:lstStyle/>
          <a:p>
            <a:pPr marL="457200" indent="-457200">
              <a:buFont typeface="Arial" panose="020B0604020202020204" pitchFamily="34" charset="0"/>
              <a:buChar char="•"/>
              <a:defRPr/>
            </a:pPr>
            <a:r>
              <a:rPr lang="et-EE" dirty="0">
                <a:solidFill>
                  <a:srgbClr val="0C4E8B"/>
                </a:solidFill>
                <a:latin typeface="Century Gothic"/>
                <a:ea typeface="+mn-ea"/>
              </a:rPr>
              <a:t>Meretaseme tõus sel sajandil </a:t>
            </a:r>
            <a:r>
              <a:rPr lang="en-US" sz="2800" b="1" dirty="0">
                <a:solidFill>
                  <a:schemeClr val="accent2"/>
                </a:solidFill>
                <a:latin typeface="Century Gothic"/>
                <a:ea typeface="+mn-ea"/>
              </a:rPr>
              <a:t>~0.50m </a:t>
            </a:r>
            <a:endParaRPr lang="en-US" sz="2000"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rPr>
              <a:t>Peamiste teraviljade globaalse tootlikkuse langus</a:t>
            </a:r>
            <a:r>
              <a:rPr lang="en-US" dirty="0">
                <a:solidFill>
                  <a:srgbClr val="0C4E8B"/>
                </a:solidFill>
                <a:latin typeface="Century Gothic"/>
                <a:ea typeface="+mn-ea"/>
              </a:rPr>
              <a:t>:</a:t>
            </a:r>
          </a:p>
          <a:p>
            <a:pPr marL="914400" lvl="1" indent="-457200">
              <a:buFont typeface="Arial" panose="020B0604020202020204" pitchFamily="34" charset="0"/>
              <a:buChar char="•"/>
              <a:defRPr/>
            </a:pPr>
            <a:r>
              <a:rPr lang="et-EE" dirty="0">
                <a:solidFill>
                  <a:srgbClr val="0C4E8B"/>
                </a:solidFill>
                <a:latin typeface="Century Gothic"/>
                <a:ea typeface="+mn-ea"/>
              </a:rPr>
              <a:t>Nisu</a:t>
            </a:r>
            <a:r>
              <a:rPr lang="en-US" dirty="0">
                <a:solidFill>
                  <a:srgbClr val="0C4E8B"/>
                </a:solidFill>
                <a:latin typeface="Century Gothic"/>
                <a:ea typeface="+mn-ea"/>
              </a:rPr>
              <a:t> -8-37% </a:t>
            </a:r>
          </a:p>
          <a:p>
            <a:pPr marL="914400" lvl="1" indent="-457200">
              <a:buFont typeface="Arial" panose="020B0604020202020204" pitchFamily="34" charset="0"/>
              <a:buChar char="•"/>
              <a:defRPr/>
            </a:pPr>
            <a:r>
              <a:rPr lang="et-EE" dirty="0">
                <a:solidFill>
                  <a:srgbClr val="0C4E8B"/>
                </a:solidFill>
                <a:latin typeface="Century Gothic"/>
                <a:ea typeface="+mn-ea"/>
              </a:rPr>
              <a:t>Mais</a:t>
            </a:r>
            <a:r>
              <a:rPr lang="en-US" dirty="0">
                <a:solidFill>
                  <a:srgbClr val="0C4E8B"/>
                </a:solidFill>
                <a:latin typeface="Century Gothic"/>
                <a:ea typeface="+mn-ea"/>
              </a:rPr>
              <a:t> -6-38% </a:t>
            </a:r>
          </a:p>
          <a:p>
            <a:pPr marL="457200" indent="-457200">
              <a:buFont typeface="Arial" panose="020B0604020202020204" pitchFamily="34" charset="0"/>
              <a:buChar char="•"/>
              <a:defRPr/>
            </a:pPr>
            <a:r>
              <a:rPr lang="et-EE" dirty="0">
                <a:solidFill>
                  <a:srgbClr val="0C4E8B"/>
                </a:solidFill>
                <a:latin typeface="Century Gothic"/>
                <a:ea typeface="+mn-ea"/>
              </a:rPr>
              <a:t>Tõsine liustike sulamine</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n-US" sz="2800" b="1" dirty="0">
                <a:solidFill>
                  <a:schemeClr val="accent2"/>
                </a:solidFill>
                <a:latin typeface="Century Gothic"/>
                <a:ea typeface="+mn-ea"/>
              </a:rPr>
              <a:t>~8% </a:t>
            </a:r>
            <a:r>
              <a:rPr lang="et-EE" dirty="0">
                <a:solidFill>
                  <a:srgbClr val="0C4E8B"/>
                </a:solidFill>
                <a:latin typeface="Century Gothic"/>
                <a:ea typeface="+mn-ea"/>
              </a:rPr>
              <a:t>vähenemine puhtale veele ligipääsetavuses (võrreldes tänasega)</a:t>
            </a:r>
            <a:r>
              <a:rPr lang="en-US" dirty="0">
                <a:solidFill>
                  <a:srgbClr val="0C4E8B"/>
                </a:solidFill>
                <a:latin typeface="Century Gothic"/>
                <a:ea typeface="+mn-ea"/>
              </a:rPr>
              <a:t> </a:t>
            </a:r>
          </a:p>
          <a:p>
            <a:pPr marL="457200" indent="-457200">
              <a:buFont typeface="Arial" panose="020B0604020202020204" pitchFamily="34" charset="0"/>
              <a:buChar char="•"/>
              <a:defRPr/>
            </a:pPr>
            <a:r>
              <a:rPr lang="en-US" sz="2800" b="1" dirty="0">
                <a:solidFill>
                  <a:schemeClr val="accent2"/>
                </a:solidFill>
                <a:latin typeface="Century Gothic"/>
                <a:ea typeface="+mn-ea"/>
              </a:rPr>
              <a:t>~4% </a:t>
            </a:r>
            <a:r>
              <a:rPr lang="et-EE" dirty="0">
                <a:solidFill>
                  <a:srgbClr val="0C4E8B"/>
                </a:solidFill>
                <a:latin typeface="Century Gothic"/>
                <a:ea typeface="+mn-ea"/>
              </a:rPr>
              <a:t>kõrbealade suurenemine (võrreldes tänasega)</a:t>
            </a:r>
            <a:r>
              <a:rPr lang="en-US" dirty="0">
                <a:solidFill>
                  <a:srgbClr val="0C4E8B"/>
                </a:solidFill>
                <a:latin typeface="Century Gothic"/>
                <a:ea typeface="+mn-ea"/>
              </a:rPr>
              <a:t> </a:t>
            </a:r>
          </a:p>
          <a:p>
            <a:pPr marL="457200" indent="-457200">
              <a:buFont typeface="Arial" panose="020B0604020202020204" pitchFamily="34" charset="0"/>
              <a:buChar char="•"/>
              <a:defRPr/>
            </a:pPr>
            <a:r>
              <a:rPr lang="en-US" sz="2800" b="1" dirty="0">
                <a:solidFill>
                  <a:schemeClr val="accent2"/>
                </a:solidFill>
                <a:latin typeface="Century Gothic"/>
                <a:ea typeface="+mn-ea"/>
              </a:rPr>
              <a:t>9-31% </a:t>
            </a:r>
            <a:r>
              <a:rPr lang="et-EE" dirty="0">
                <a:solidFill>
                  <a:srgbClr val="0C4E8B"/>
                </a:solidFill>
                <a:latin typeface="Century Gothic"/>
                <a:ea typeface="+mn-ea"/>
              </a:rPr>
              <a:t>taime-ja loomaliikidest surevad välja</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ea typeface="+mn-ea"/>
              </a:rPr>
              <a:t>Seotud soojenemine</a:t>
            </a:r>
            <a:r>
              <a:rPr lang="en-US" dirty="0">
                <a:solidFill>
                  <a:srgbClr val="0C4E8B"/>
                </a:solidFill>
                <a:latin typeface="Century Gothic"/>
                <a:ea typeface="+mn-ea"/>
              </a:rPr>
              <a:t>(</a:t>
            </a:r>
            <a:r>
              <a:rPr lang="et-EE" dirty="0">
                <a:solidFill>
                  <a:srgbClr val="0C4E8B"/>
                </a:solidFill>
                <a:latin typeface="Century Gothic"/>
                <a:ea typeface="+mn-ea"/>
              </a:rPr>
              <a:t>aastatuhandes</a:t>
            </a:r>
            <a:r>
              <a:rPr lang="en-US" dirty="0">
                <a:solidFill>
                  <a:srgbClr val="0C4E8B"/>
                </a:solidFill>
                <a:latin typeface="Century Gothic"/>
                <a:ea typeface="+mn-ea"/>
              </a:rPr>
              <a:t>) </a:t>
            </a:r>
            <a:r>
              <a:rPr lang="en-US" sz="2800" b="1" dirty="0">
                <a:solidFill>
                  <a:schemeClr val="accent2"/>
                </a:solidFill>
                <a:latin typeface="Century Gothic"/>
                <a:ea typeface="+mn-ea"/>
              </a:rPr>
              <a:t>+2-3.8 ̊C </a:t>
            </a:r>
            <a:endParaRPr lang="en-US" sz="2000"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rPr>
              <a:t>Pikaaegne meretaseme tõus (aastatuhandes) </a:t>
            </a:r>
            <a:r>
              <a:rPr lang="en-US" sz="2800" b="1" dirty="0">
                <a:solidFill>
                  <a:schemeClr val="accent2"/>
                </a:solidFill>
                <a:latin typeface="Century Gothic"/>
                <a:ea typeface="+mn-ea"/>
              </a:rPr>
              <a:t>~2-10 m </a:t>
            </a:r>
            <a:endParaRPr lang="en-US" sz="2000" dirty="0">
              <a:solidFill>
                <a:srgbClr val="0C4E8B"/>
              </a:solidFill>
              <a:latin typeface="Century Gothic"/>
              <a:ea typeface="+mn-ea"/>
            </a:endParaRPr>
          </a:p>
          <a:p>
            <a:pPr marL="457200" indent="-457200">
              <a:buFont typeface="Arial" panose="020B0604020202020204" pitchFamily="34" charset="0"/>
              <a:buChar char="•"/>
              <a:defRPr/>
            </a:pPr>
            <a:r>
              <a:rPr lang="en-US" sz="2800" b="1" dirty="0">
                <a:solidFill>
                  <a:schemeClr val="accent2"/>
                </a:solidFill>
                <a:latin typeface="Century Gothic"/>
                <a:ea typeface="+mn-ea"/>
              </a:rPr>
              <a:t>~90%</a:t>
            </a:r>
            <a:r>
              <a:rPr lang="et-EE" sz="2800" b="1" dirty="0">
                <a:solidFill>
                  <a:schemeClr val="accent2"/>
                </a:solidFill>
                <a:latin typeface="Century Gothic"/>
                <a:ea typeface="+mn-ea"/>
              </a:rPr>
              <a:t> </a:t>
            </a:r>
            <a:r>
              <a:rPr lang="et-EE" dirty="0">
                <a:solidFill>
                  <a:srgbClr val="0C4E8B"/>
                </a:solidFill>
                <a:latin typeface="Century Gothic"/>
                <a:ea typeface="+mn-ea"/>
              </a:rPr>
              <a:t>korallrahudest pleegivad ehk surevad</a:t>
            </a:r>
            <a:endParaRPr lang="en-US" dirty="0">
              <a:solidFill>
                <a:srgbClr val="0C4E8B"/>
              </a:solidFill>
              <a:latin typeface="Century Gothic"/>
              <a:ea typeface="+mn-ea"/>
            </a:endParaRPr>
          </a:p>
        </p:txBody>
      </p:sp>
    </p:spTree>
    <p:extLst>
      <p:ext uri="{BB962C8B-B14F-4D97-AF65-F5344CB8AC3E}">
        <p14:creationId xmlns:p14="http://schemas.microsoft.com/office/powerpoint/2010/main" val="1398205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p:cNvSpPr>
            <a:spLocks noGrp="1"/>
          </p:cNvSpPr>
          <p:nvPr>
            <p:ph type="title"/>
          </p:nvPr>
        </p:nvSpPr>
        <p:spPr/>
        <p:txBody>
          <a:bodyPr/>
          <a:lstStyle/>
          <a:p>
            <a:r>
              <a:rPr lang="en-US" altLang="en-US" sz="3600" b="1" dirty="0">
                <a:solidFill>
                  <a:schemeClr val="bg1"/>
                </a:solidFill>
                <a:latin typeface="Century Gothic" panose="020B0502020202020204" pitchFamily="34" charset="0"/>
              </a:rPr>
              <a:t>2-3 ºC </a:t>
            </a:r>
            <a:r>
              <a:rPr lang="et-EE" altLang="en-US" sz="3600" b="1" dirty="0"/>
              <a:t>soojenemine</a:t>
            </a:r>
            <a:endParaRPr lang="en-US" altLang="en-US" sz="3600" dirty="0">
              <a:solidFill>
                <a:schemeClr val="bg1"/>
              </a:solidFill>
            </a:endParaRPr>
          </a:p>
        </p:txBody>
      </p:sp>
      <p:sp>
        <p:nvSpPr>
          <p:cNvPr id="5" name="Rectangle 4"/>
          <p:cNvSpPr/>
          <p:nvPr/>
        </p:nvSpPr>
        <p:spPr>
          <a:xfrm>
            <a:off x="0" y="950912"/>
            <a:ext cx="9144000" cy="5755422"/>
          </a:xfrm>
          <a:prstGeom prst="rect">
            <a:avLst/>
          </a:prstGeom>
        </p:spPr>
        <p:txBody>
          <a:bodyPr>
            <a:spAutoFit/>
          </a:bodyPr>
          <a:lstStyle/>
          <a:p>
            <a:pPr marL="457200" indent="-457200">
              <a:buFont typeface="Arial" panose="020B0604020202020204" pitchFamily="34" charset="0"/>
              <a:buChar char="•"/>
              <a:defRPr/>
            </a:pPr>
            <a:r>
              <a:rPr lang="et-EE" dirty="0">
                <a:solidFill>
                  <a:srgbClr val="0C4E8B"/>
                </a:solidFill>
                <a:latin typeface="Century Gothic"/>
                <a:ea typeface="+mn-ea"/>
              </a:rPr>
              <a:t>Meretaseme tõus sel sajandil </a:t>
            </a:r>
            <a:r>
              <a:rPr lang="en-US" sz="2800" b="1" dirty="0">
                <a:solidFill>
                  <a:schemeClr val="accent2"/>
                </a:solidFill>
                <a:latin typeface="Century Gothic"/>
                <a:ea typeface="+mn-ea"/>
              </a:rPr>
              <a:t>~0.90m </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n-US" sz="2800" b="1" dirty="0">
                <a:solidFill>
                  <a:schemeClr val="accent2"/>
                </a:solidFill>
                <a:latin typeface="Century Gothic"/>
                <a:ea typeface="+mn-ea"/>
              </a:rPr>
              <a:t>~14% </a:t>
            </a:r>
            <a:r>
              <a:rPr lang="et-EE" dirty="0">
                <a:solidFill>
                  <a:srgbClr val="0C4E8B"/>
                </a:solidFill>
                <a:latin typeface="Century Gothic"/>
              </a:rPr>
              <a:t>vähenemine puhtale veele ligipääsetavuses (võrreldes tänasega)</a:t>
            </a:r>
            <a:r>
              <a:rPr lang="en-US" dirty="0">
                <a:solidFill>
                  <a:srgbClr val="0C4E8B"/>
                </a:solidFill>
                <a:latin typeface="Century Gothic"/>
                <a:ea typeface="+mn-ea"/>
              </a:rPr>
              <a:t> </a:t>
            </a:r>
          </a:p>
          <a:p>
            <a:pPr marL="457200" indent="-457200">
              <a:buFont typeface="Arial" panose="020B0604020202020204" pitchFamily="34" charset="0"/>
              <a:buChar char="•"/>
              <a:defRPr/>
            </a:pPr>
            <a:r>
              <a:rPr lang="en-US" sz="2800" b="1" dirty="0">
                <a:solidFill>
                  <a:schemeClr val="accent2"/>
                </a:solidFill>
                <a:latin typeface="Century Gothic"/>
                <a:ea typeface="+mn-ea"/>
              </a:rPr>
              <a:t>~ 6% </a:t>
            </a:r>
            <a:r>
              <a:rPr lang="et-EE" dirty="0">
                <a:solidFill>
                  <a:srgbClr val="0C4E8B"/>
                </a:solidFill>
                <a:latin typeface="Century Gothic"/>
              </a:rPr>
              <a:t>kõrbealade suurenemine (võrreldes tänasega)</a:t>
            </a:r>
            <a:r>
              <a:rPr lang="en-US" dirty="0">
                <a:solidFill>
                  <a:srgbClr val="0C4E8B"/>
                </a:solidFill>
                <a:latin typeface="Century Gothic"/>
                <a:ea typeface="+mn-ea"/>
              </a:rPr>
              <a:t> </a:t>
            </a:r>
          </a:p>
          <a:p>
            <a:pPr marL="914400" lvl="1" indent="-457200">
              <a:buFont typeface="Arial" panose="020B0604020202020204" pitchFamily="34" charset="0"/>
              <a:buChar char="•"/>
              <a:defRPr/>
            </a:pPr>
            <a:r>
              <a:rPr lang="et-EE" dirty="0">
                <a:solidFill>
                  <a:srgbClr val="0C4E8B"/>
                </a:solidFill>
                <a:latin typeface="Century Gothic"/>
                <a:ea typeface="+mn-ea"/>
              </a:rPr>
              <a:t>Eriti mõjutatud Lõuna-Ameerika</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ea typeface="+mn-ea"/>
              </a:rPr>
              <a:t>Kulutulede kahjustuste </a:t>
            </a:r>
            <a:r>
              <a:rPr lang="et-EE" b="1" dirty="0">
                <a:solidFill>
                  <a:schemeClr val="accent2"/>
                </a:solidFill>
                <a:latin typeface="Century Gothic"/>
                <a:ea typeface="+mn-ea"/>
              </a:rPr>
              <a:t>kahekordistumine</a:t>
            </a:r>
            <a:r>
              <a:rPr lang="et-EE" dirty="0">
                <a:solidFill>
                  <a:srgbClr val="0C4E8B"/>
                </a:solidFill>
                <a:latin typeface="Century Gothic"/>
                <a:ea typeface="+mn-ea"/>
              </a:rPr>
              <a:t> võrreldes +1-2 </a:t>
            </a:r>
            <a:r>
              <a:rPr lang="en-US" dirty="0">
                <a:solidFill>
                  <a:srgbClr val="0C4E8B"/>
                </a:solidFill>
                <a:latin typeface="Century Gothic"/>
              </a:rPr>
              <a:t> ̊C </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n-US" sz="2800" b="1" dirty="0">
                <a:solidFill>
                  <a:schemeClr val="accent2"/>
                </a:solidFill>
                <a:latin typeface="Century Gothic"/>
                <a:ea typeface="+mn-ea"/>
              </a:rPr>
              <a:t>~21-52% </a:t>
            </a:r>
            <a:r>
              <a:rPr lang="et-EE" dirty="0">
                <a:solidFill>
                  <a:srgbClr val="0C4E8B"/>
                </a:solidFill>
                <a:latin typeface="Century Gothic"/>
                <a:ea typeface="+mn-ea"/>
              </a:rPr>
              <a:t>taime-ja loomaliikidest</a:t>
            </a:r>
            <a:r>
              <a:rPr lang="en-US" dirty="0">
                <a:solidFill>
                  <a:srgbClr val="0C4E8B"/>
                </a:solidFill>
                <a:latin typeface="Century Gothic"/>
                <a:ea typeface="+mn-ea"/>
              </a:rPr>
              <a:t> </a:t>
            </a:r>
            <a:r>
              <a:rPr lang="et-EE" dirty="0">
                <a:solidFill>
                  <a:srgbClr val="0C4E8B"/>
                </a:solidFill>
                <a:latin typeface="Century Gothic"/>
                <a:ea typeface="+mn-ea"/>
              </a:rPr>
              <a:t>sureb välja </a:t>
            </a:r>
          </a:p>
          <a:p>
            <a:pPr marL="457200" indent="-457200">
              <a:buFont typeface="Arial" panose="020B0604020202020204" pitchFamily="34" charset="0"/>
              <a:buChar char="•"/>
              <a:defRPr/>
            </a:pPr>
            <a:r>
              <a:rPr lang="et-EE" dirty="0">
                <a:solidFill>
                  <a:srgbClr val="0C4E8B"/>
                </a:solidFill>
                <a:latin typeface="Century Gothic"/>
              </a:rPr>
              <a:t>Seotud soojenemine</a:t>
            </a:r>
            <a:r>
              <a:rPr lang="en-US" dirty="0">
                <a:solidFill>
                  <a:srgbClr val="0C4E8B"/>
                </a:solidFill>
                <a:latin typeface="Century Gothic"/>
              </a:rPr>
              <a:t>(</a:t>
            </a:r>
            <a:r>
              <a:rPr lang="et-EE" dirty="0">
                <a:solidFill>
                  <a:srgbClr val="0C4E8B"/>
                </a:solidFill>
                <a:latin typeface="Century Gothic"/>
              </a:rPr>
              <a:t>sajandis kuni aastatuhandes</a:t>
            </a:r>
            <a:r>
              <a:rPr lang="en-US" dirty="0">
                <a:solidFill>
                  <a:srgbClr val="0C4E8B"/>
                </a:solidFill>
                <a:latin typeface="Century Gothic"/>
              </a:rPr>
              <a:t>)</a:t>
            </a:r>
            <a:r>
              <a:rPr lang="en-US" dirty="0">
                <a:solidFill>
                  <a:srgbClr val="0C4E8B"/>
                </a:solidFill>
                <a:latin typeface="Century Gothic"/>
                <a:ea typeface="+mn-ea"/>
              </a:rPr>
              <a:t> </a:t>
            </a:r>
            <a:r>
              <a:rPr lang="en-US" sz="2800" b="1" dirty="0">
                <a:solidFill>
                  <a:schemeClr val="accent2"/>
                </a:solidFill>
                <a:latin typeface="Century Gothic"/>
                <a:ea typeface="+mn-ea"/>
              </a:rPr>
              <a:t>+3.5–5.8 ºC </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rPr>
              <a:t>Pikaaegne meretaseme tõus </a:t>
            </a:r>
            <a:r>
              <a:rPr lang="en-US" sz="2800" b="1" dirty="0">
                <a:solidFill>
                  <a:schemeClr val="accent2"/>
                </a:solidFill>
                <a:latin typeface="Century Gothic"/>
                <a:ea typeface="+mn-ea"/>
              </a:rPr>
              <a:t>~10-15 m </a:t>
            </a:r>
            <a:endParaRPr lang="en-US" dirty="0">
              <a:solidFill>
                <a:srgbClr val="0C4E8B"/>
              </a:solidFill>
              <a:latin typeface="Century Gothic"/>
              <a:ea typeface="+mn-ea"/>
            </a:endParaRPr>
          </a:p>
          <a:p>
            <a:pPr marL="914400" lvl="1" indent="-457200">
              <a:buFont typeface="Arial" panose="020B0604020202020204" pitchFamily="34" charset="0"/>
              <a:buChar char="•"/>
              <a:defRPr/>
            </a:pPr>
            <a:r>
              <a:rPr lang="et-EE" dirty="0">
                <a:solidFill>
                  <a:srgbClr val="0C4E8B"/>
                </a:solidFill>
                <a:latin typeface="Century Gothic"/>
                <a:ea typeface="+mn-ea"/>
              </a:rPr>
              <a:t>Sealhulgas</a:t>
            </a:r>
            <a:r>
              <a:rPr lang="en-US" sz="2800" b="1" dirty="0">
                <a:solidFill>
                  <a:schemeClr val="accent2"/>
                </a:solidFill>
                <a:latin typeface="Century Gothic"/>
                <a:ea typeface="+mn-ea"/>
              </a:rPr>
              <a:t> 5 m </a:t>
            </a:r>
            <a:r>
              <a:rPr lang="et-EE" sz="2800" b="1" dirty="0">
                <a:solidFill>
                  <a:schemeClr val="accent2"/>
                </a:solidFill>
                <a:latin typeface="Century Gothic"/>
                <a:ea typeface="+mn-ea"/>
              </a:rPr>
              <a:t>meretaseme tõus, </a:t>
            </a:r>
            <a:r>
              <a:rPr lang="et-EE" dirty="0">
                <a:solidFill>
                  <a:srgbClr val="0C4E8B"/>
                </a:solidFill>
                <a:latin typeface="Century Gothic"/>
                <a:ea typeface="+mn-ea"/>
              </a:rPr>
              <a:t>kus </a:t>
            </a:r>
            <a:r>
              <a:rPr lang="et-EE" dirty="0" err="1">
                <a:solidFill>
                  <a:srgbClr val="0C4E8B"/>
                </a:solidFill>
                <a:latin typeface="Century Gothic"/>
                <a:ea typeface="+mn-ea"/>
              </a:rPr>
              <a:t>Mi</a:t>
            </a:r>
            <a:r>
              <a:rPr lang="en-US" dirty="0" err="1">
                <a:solidFill>
                  <a:srgbClr val="0C4E8B"/>
                </a:solidFill>
                <a:latin typeface="Century Gothic"/>
                <a:ea typeface="+mn-ea"/>
              </a:rPr>
              <a:t>ami</a:t>
            </a:r>
            <a:r>
              <a:rPr lang="en-US" dirty="0">
                <a:solidFill>
                  <a:srgbClr val="0C4E8B"/>
                </a:solidFill>
                <a:latin typeface="Century Gothic"/>
                <a:ea typeface="+mn-ea"/>
              </a:rPr>
              <a:t>,</a:t>
            </a:r>
            <a:r>
              <a:rPr lang="et-EE" dirty="0">
                <a:solidFill>
                  <a:srgbClr val="0C4E8B"/>
                </a:solidFill>
                <a:latin typeface="Century Gothic"/>
                <a:ea typeface="+mn-ea"/>
              </a:rPr>
              <a:t> enamus </a:t>
            </a:r>
            <a:r>
              <a:rPr lang="en-US" dirty="0">
                <a:solidFill>
                  <a:srgbClr val="0C4E8B"/>
                </a:solidFill>
                <a:latin typeface="Century Gothic"/>
                <a:ea typeface="+mn-ea"/>
              </a:rPr>
              <a:t>Manhattan</a:t>
            </a:r>
            <a:r>
              <a:rPr lang="et-EE" dirty="0" err="1">
                <a:solidFill>
                  <a:srgbClr val="0C4E8B"/>
                </a:solidFill>
                <a:latin typeface="Century Gothic"/>
                <a:ea typeface="+mn-ea"/>
              </a:rPr>
              <a:t>it</a:t>
            </a:r>
            <a:r>
              <a:rPr lang="en-US" dirty="0">
                <a:solidFill>
                  <a:srgbClr val="0C4E8B"/>
                </a:solidFill>
                <a:latin typeface="Century Gothic"/>
                <a:ea typeface="+mn-ea"/>
              </a:rPr>
              <a:t>, </a:t>
            </a:r>
            <a:r>
              <a:rPr lang="et-EE" dirty="0">
                <a:solidFill>
                  <a:srgbClr val="0C4E8B"/>
                </a:solidFill>
                <a:latin typeface="Century Gothic"/>
                <a:ea typeface="+mn-ea"/>
              </a:rPr>
              <a:t>Kesk- </a:t>
            </a:r>
            <a:r>
              <a:rPr lang="en-US" dirty="0">
                <a:solidFill>
                  <a:srgbClr val="0C4E8B"/>
                </a:solidFill>
                <a:latin typeface="Century Gothic"/>
                <a:ea typeface="+mn-ea"/>
              </a:rPr>
              <a:t>London</a:t>
            </a:r>
            <a:r>
              <a:rPr lang="et-EE" dirty="0" err="1">
                <a:solidFill>
                  <a:srgbClr val="0C4E8B"/>
                </a:solidFill>
                <a:latin typeface="Century Gothic"/>
                <a:ea typeface="+mn-ea"/>
              </a:rPr>
              <a:t>it</a:t>
            </a:r>
            <a:r>
              <a:rPr lang="en-US" dirty="0">
                <a:solidFill>
                  <a:srgbClr val="0C4E8B"/>
                </a:solidFill>
                <a:latin typeface="Century Gothic"/>
                <a:ea typeface="+mn-ea"/>
              </a:rPr>
              <a:t>, Bangkok</a:t>
            </a:r>
            <a:r>
              <a:rPr lang="et-EE" dirty="0">
                <a:solidFill>
                  <a:srgbClr val="0C4E8B"/>
                </a:solidFill>
                <a:latin typeface="Century Gothic"/>
                <a:ea typeface="+mn-ea"/>
              </a:rPr>
              <a:t>i</a:t>
            </a:r>
            <a:r>
              <a:rPr lang="en-US" dirty="0">
                <a:solidFill>
                  <a:srgbClr val="0C4E8B"/>
                </a:solidFill>
                <a:latin typeface="Century Gothic"/>
                <a:ea typeface="+mn-ea"/>
              </a:rPr>
              <a:t>, Bombay</a:t>
            </a:r>
            <a:r>
              <a:rPr lang="et-EE" dirty="0">
                <a:solidFill>
                  <a:srgbClr val="0C4E8B"/>
                </a:solidFill>
                <a:latin typeface="Century Gothic"/>
                <a:ea typeface="+mn-ea"/>
              </a:rPr>
              <a:t>d ja</a:t>
            </a:r>
            <a:r>
              <a:rPr lang="en-US" dirty="0">
                <a:solidFill>
                  <a:srgbClr val="0C4E8B"/>
                </a:solidFill>
                <a:latin typeface="Century Gothic"/>
                <a:ea typeface="+mn-ea"/>
              </a:rPr>
              <a:t> Shanghai</a:t>
            </a:r>
            <a:r>
              <a:rPr lang="et-EE" dirty="0">
                <a:solidFill>
                  <a:srgbClr val="0C4E8B"/>
                </a:solidFill>
                <a:latin typeface="Century Gothic"/>
                <a:ea typeface="+mn-ea"/>
              </a:rPr>
              <a:t>d</a:t>
            </a:r>
            <a:r>
              <a:rPr lang="en-US" dirty="0">
                <a:solidFill>
                  <a:srgbClr val="0C4E8B"/>
                </a:solidFill>
                <a:latin typeface="Century Gothic"/>
                <a:ea typeface="+mn-ea"/>
              </a:rPr>
              <a:t> </a:t>
            </a:r>
            <a:r>
              <a:rPr lang="et-EE" dirty="0">
                <a:solidFill>
                  <a:srgbClr val="0C4E8B"/>
                </a:solidFill>
                <a:latin typeface="Century Gothic"/>
                <a:ea typeface="+mn-ea"/>
              </a:rPr>
              <a:t>jäävad vee alla</a:t>
            </a:r>
            <a:r>
              <a:rPr lang="en-US" dirty="0">
                <a:solidFill>
                  <a:srgbClr val="0C4E8B"/>
                </a:solidFill>
                <a:latin typeface="Century Gothic"/>
                <a:ea typeface="+mn-ea"/>
              </a:rPr>
              <a:t>. </a:t>
            </a:r>
          </a:p>
        </p:txBody>
      </p:sp>
    </p:spTree>
    <p:extLst>
      <p:ext uri="{BB962C8B-B14F-4D97-AF65-F5344CB8AC3E}">
        <p14:creationId xmlns:p14="http://schemas.microsoft.com/office/powerpoint/2010/main" val="3517693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title"/>
          </p:nvPr>
        </p:nvSpPr>
        <p:spPr/>
        <p:txBody>
          <a:bodyPr/>
          <a:lstStyle/>
          <a:p>
            <a:r>
              <a:rPr lang="en-US" altLang="en-US" sz="3600" b="1" dirty="0">
                <a:solidFill>
                  <a:schemeClr val="bg1"/>
                </a:solidFill>
                <a:latin typeface="Century Gothic" panose="020B0502020202020204" pitchFamily="34" charset="0"/>
              </a:rPr>
              <a:t>3-4 ºC </a:t>
            </a:r>
            <a:r>
              <a:rPr lang="et-EE" altLang="en-US" sz="3600" b="1" dirty="0">
                <a:solidFill>
                  <a:schemeClr val="bg1"/>
                </a:solidFill>
                <a:latin typeface="Century Gothic" panose="020B0502020202020204" pitchFamily="34" charset="0"/>
              </a:rPr>
              <a:t>soojenemine</a:t>
            </a:r>
            <a:endParaRPr lang="en-US" altLang="en-US" sz="3600" dirty="0">
              <a:solidFill>
                <a:schemeClr val="bg1"/>
              </a:solidFill>
            </a:endParaRPr>
          </a:p>
        </p:txBody>
      </p:sp>
      <p:sp>
        <p:nvSpPr>
          <p:cNvPr id="5" name="Rectangle 4"/>
          <p:cNvSpPr/>
          <p:nvPr/>
        </p:nvSpPr>
        <p:spPr>
          <a:xfrm>
            <a:off x="19050" y="856357"/>
            <a:ext cx="9124950" cy="6001643"/>
          </a:xfrm>
          <a:prstGeom prst="rect">
            <a:avLst/>
          </a:prstGeom>
        </p:spPr>
        <p:txBody>
          <a:bodyPr>
            <a:spAutoFit/>
          </a:bodyPr>
          <a:lstStyle/>
          <a:p>
            <a:pPr marL="457200" indent="-457200">
              <a:buFont typeface="Arial" panose="020B0604020202020204" pitchFamily="34" charset="0"/>
              <a:buChar char="•"/>
              <a:defRPr/>
            </a:pPr>
            <a:r>
              <a:rPr lang="et-EE" dirty="0">
                <a:solidFill>
                  <a:srgbClr val="0C4E8B"/>
                </a:solidFill>
                <a:latin typeface="Century Gothic"/>
              </a:rPr>
              <a:t>Meretaseme tõus sel sajandil </a:t>
            </a:r>
            <a:r>
              <a:rPr lang="en-US" b="1" dirty="0">
                <a:solidFill>
                  <a:schemeClr val="accent2"/>
                </a:solidFill>
                <a:latin typeface="Century Gothic"/>
                <a:ea typeface="+mn-ea"/>
              </a:rPr>
              <a:t>~1.0 m </a:t>
            </a:r>
            <a:endParaRPr lang="en-US" sz="2000" dirty="0">
              <a:solidFill>
                <a:srgbClr val="0C4E8B"/>
              </a:solidFill>
              <a:latin typeface="Century Gothic"/>
              <a:ea typeface="+mn-ea"/>
            </a:endParaRPr>
          </a:p>
          <a:p>
            <a:pPr marL="457200" indent="-457200">
              <a:buFont typeface="Arial" panose="020B0604020202020204" pitchFamily="34" charset="0"/>
              <a:buChar char="•"/>
              <a:defRPr/>
            </a:pPr>
            <a:r>
              <a:rPr lang="en-US" b="1" dirty="0">
                <a:solidFill>
                  <a:schemeClr val="accent2"/>
                </a:solidFill>
                <a:latin typeface="Century Gothic"/>
                <a:ea typeface="+mn-ea"/>
              </a:rPr>
              <a:t>~ 7.4</a:t>
            </a:r>
            <a:r>
              <a:rPr lang="et-EE" dirty="0">
                <a:solidFill>
                  <a:srgbClr val="0C4E8B"/>
                </a:solidFill>
                <a:latin typeface="Century Gothic"/>
              </a:rPr>
              <a:t> kõrbealade suurenemine (võrreldes tänasega)</a:t>
            </a:r>
            <a:endParaRPr lang="en-US" dirty="0">
              <a:solidFill>
                <a:srgbClr val="0C4E8B"/>
              </a:solidFill>
              <a:latin typeface="Century Gothic"/>
              <a:ea typeface="+mn-ea"/>
            </a:endParaRPr>
          </a:p>
          <a:p>
            <a:pPr marL="914400" lvl="1" indent="-457200">
              <a:buFont typeface="Arial" panose="020B0604020202020204" pitchFamily="34" charset="0"/>
              <a:buChar char="•"/>
              <a:defRPr/>
            </a:pPr>
            <a:r>
              <a:rPr lang="et-EE" dirty="0">
                <a:solidFill>
                  <a:srgbClr val="0C4E8B"/>
                </a:solidFill>
                <a:latin typeface="Century Gothic"/>
                <a:ea typeface="+mn-ea"/>
              </a:rPr>
              <a:t>Põua tõenäosus tõuseb 5% praegu (kord iga 20 aasta jooksul)</a:t>
            </a:r>
            <a:r>
              <a:rPr lang="en-US" dirty="0">
                <a:solidFill>
                  <a:srgbClr val="0C4E8B"/>
                </a:solidFill>
                <a:latin typeface="Century Gothic"/>
                <a:ea typeface="+mn-ea"/>
              </a:rPr>
              <a:t> </a:t>
            </a:r>
            <a:r>
              <a:rPr lang="en-US" b="1" dirty="0">
                <a:solidFill>
                  <a:schemeClr val="accent2"/>
                </a:solidFill>
                <a:latin typeface="Century Gothic"/>
                <a:ea typeface="+mn-ea"/>
              </a:rPr>
              <a:t>50% 2030</a:t>
            </a:r>
            <a:r>
              <a:rPr lang="et-EE" b="1" dirty="0">
                <a:solidFill>
                  <a:schemeClr val="accent2"/>
                </a:solidFill>
                <a:latin typeface="Century Gothic"/>
                <a:ea typeface="+mn-ea"/>
              </a:rPr>
              <a:t>. aastaks ja</a:t>
            </a:r>
            <a:r>
              <a:rPr lang="en-US" b="1" dirty="0">
                <a:solidFill>
                  <a:schemeClr val="accent2"/>
                </a:solidFill>
                <a:latin typeface="Century Gothic"/>
                <a:ea typeface="+mn-ea"/>
              </a:rPr>
              <a:t> 90% 2100</a:t>
            </a:r>
            <a:r>
              <a:rPr lang="et-EE" b="1" dirty="0">
                <a:solidFill>
                  <a:schemeClr val="accent2"/>
                </a:solidFill>
                <a:latin typeface="Century Gothic"/>
                <a:ea typeface="+mn-ea"/>
              </a:rPr>
              <a:t>. aastaks</a:t>
            </a:r>
            <a:r>
              <a:rPr lang="en-US" b="1" dirty="0">
                <a:solidFill>
                  <a:schemeClr val="accent2"/>
                </a:solidFill>
                <a:latin typeface="Century Gothic"/>
                <a:ea typeface="+mn-ea"/>
              </a:rPr>
              <a:t> </a:t>
            </a:r>
            <a:r>
              <a:rPr lang="en-US" dirty="0">
                <a:solidFill>
                  <a:srgbClr val="0C4E8B"/>
                </a:solidFill>
                <a:latin typeface="Century Gothic"/>
                <a:ea typeface="+mn-ea"/>
              </a:rPr>
              <a:t>Amazon</a:t>
            </a:r>
            <a:r>
              <a:rPr lang="et-EE" dirty="0" err="1">
                <a:solidFill>
                  <a:srgbClr val="0C4E8B"/>
                </a:solidFill>
                <a:latin typeface="Century Gothic"/>
                <a:ea typeface="+mn-ea"/>
              </a:rPr>
              <a:t>is</a:t>
            </a:r>
            <a:r>
              <a:rPr lang="en-US" dirty="0">
                <a:solidFill>
                  <a:srgbClr val="0C4E8B"/>
                </a:solidFill>
                <a:latin typeface="Century Gothic"/>
                <a:ea typeface="+mn-ea"/>
              </a:rPr>
              <a:t> </a:t>
            </a:r>
          </a:p>
          <a:p>
            <a:pPr marL="914400" lvl="1" indent="-457200">
              <a:buFont typeface="Arial" panose="020B0604020202020204" pitchFamily="34" charset="0"/>
              <a:buChar char="•"/>
              <a:defRPr/>
            </a:pPr>
            <a:r>
              <a:rPr lang="et-EE" dirty="0" err="1">
                <a:solidFill>
                  <a:srgbClr val="0C4E8B"/>
                </a:solidFill>
                <a:latin typeface="Century Gothic"/>
                <a:ea typeface="+mn-ea"/>
              </a:rPr>
              <a:t>Kõrbestumine</a:t>
            </a:r>
            <a:r>
              <a:rPr lang="en-US" dirty="0">
                <a:solidFill>
                  <a:srgbClr val="0C4E8B"/>
                </a:solidFill>
                <a:latin typeface="Century Gothic"/>
                <a:ea typeface="+mn-ea"/>
              </a:rPr>
              <a:t> </a:t>
            </a:r>
            <a:r>
              <a:rPr lang="et-EE" dirty="0">
                <a:solidFill>
                  <a:srgbClr val="0C4E8B"/>
                </a:solidFill>
                <a:latin typeface="Century Gothic"/>
                <a:ea typeface="+mn-ea"/>
              </a:rPr>
              <a:t>Kesk-</a:t>
            </a:r>
            <a:r>
              <a:rPr lang="en-US" dirty="0" err="1">
                <a:solidFill>
                  <a:srgbClr val="0C4E8B"/>
                </a:solidFill>
                <a:latin typeface="Century Gothic"/>
                <a:ea typeface="+mn-ea"/>
              </a:rPr>
              <a:t>Ame</a:t>
            </a:r>
            <a:r>
              <a:rPr lang="et-EE" dirty="0" err="1">
                <a:solidFill>
                  <a:srgbClr val="0C4E8B"/>
                </a:solidFill>
                <a:latin typeface="Century Gothic"/>
                <a:ea typeface="+mn-ea"/>
              </a:rPr>
              <a:t>erik</a:t>
            </a:r>
            <a:r>
              <a:rPr lang="en-US" dirty="0">
                <a:solidFill>
                  <a:srgbClr val="0C4E8B"/>
                </a:solidFill>
                <a:latin typeface="Century Gothic"/>
                <a:ea typeface="+mn-ea"/>
              </a:rPr>
              <a:t>a</a:t>
            </a:r>
            <a:r>
              <a:rPr lang="et-EE" dirty="0">
                <a:solidFill>
                  <a:srgbClr val="0C4E8B"/>
                </a:solidFill>
                <a:latin typeface="Century Gothic"/>
                <a:ea typeface="+mn-ea"/>
              </a:rPr>
              <a:t>s</a:t>
            </a:r>
            <a:r>
              <a:rPr lang="en-US" dirty="0">
                <a:solidFill>
                  <a:srgbClr val="0C4E8B"/>
                </a:solidFill>
                <a:latin typeface="Century Gothic"/>
                <a:ea typeface="+mn-ea"/>
              </a:rPr>
              <a:t> </a:t>
            </a:r>
            <a:r>
              <a:rPr lang="et-EE" dirty="0">
                <a:solidFill>
                  <a:srgbClr val="0C4E8B"/>
                </a:solidFill>
                <a:latin typeface="Century Gothic"/>
                <a:ea typeface="+mn-ea"/>
              </a:rPr>
              <a:t>ja</a:t>
            </a:r>
            <a:r>
              <a:rPr lang="en-US" dirty="0">
                <a:solidFill>
                  <a:srgbClr val="0C4E8B"/>
                </a:solidFill>
                <a:latin typeface="Century Gothic"/>
                <a:ea typeface="+mn-ea"/>
              </a:rPr>
              <a:t> </a:t>
            </a:r>
            <a:r>
              <a:rPr lang="et-EE" dirty="0">
                <a:solidFill>
                  <a:srgbClr val="0C4E8B"/>
                </a:solidFill>
                <a:latin typeface="Century Gothic"/>
                <a:ea typeface="+mn-ea"/>
              </a:rPr>
              <a:t>Lõuna-Ameerika põhjaosas, kaasaarvatud Amazonase vihmametsad</a:t>
            </a:r>
            <a:r>
              <a:rPr lang="en-US" dirty="0">
                <a:solidFill>
                  <a:srgbClr val="0C4E8B"/>
                </a:solidFill>
                <a:latin typeface="Century Gothic"/>
                <a:ea typeface="+mn-ea"/>
              </a:rPr>
              <a:t> </a:t>
            </a:r>
          </a:p>
          <a:p>
            <a:pPr marL="457200" indent="-457200">
              <a:buFont typeface="Arial" panose="020B0604020202020204" pitchFamily="34" charset="0"/>
              <a:buChar char="•"/>
              <a:defRPr/>
            </a:pPr>
            <a:r>
              <a:rPr lang="en-US" b="1" dirty="0">
                <a:solidFill>
                  <a:schemeClr val="accent2"/>
                </a:solidFill>
                <a:latin typeface="Century Gothic"/>
                <a:ea typeface="+mn-ea"/>
              </a:rPr>
              <a:t>~17</a:t>
            </a:r>
            <a:r>
              <a:rPr lang="et-EE" dirty="0">
                <a:solidFill>
                  <a:srgbClr val="0C4E8B"/>
                </a:solidFill>
                <a:latin typeface="Century Gothic"/>
              </a:rPr>
              <a:t> vähenemine puhtale veele ligipääsetavuses (võrreldes tänasega)</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rPr>
              <a:t>Kulutulede </a:t>
            </a:r>
            <a:r>
              <a:rPr lang="et-EE" b="1" dirty="0">
                <a:solidFill>
                  <a:schemeClr val="accent2"/>
                </a:solidFill>
                <a:latin typeface="Century Gothic"/>
                <a:ea typeface="+mn-ea"/>
              </a:rPr>
              <a:t>kahekordistumine</a:t>
            </a:r>
            <a:r>
              <a:rPr lang="en-US" dirty="0">
                <a:solidFill>
                  <a:srgbClr val="0C4E8B"/>
                </a:solidFill>
                <a:latin typeface="Century Gothic"/>
                <a:ea typeface="+mn-ea"/>
              </a:rPr>
              <a:t> </a:t>
            </a:r>
            <a:r>
              <a:rPr lang="et-EE" dirty="0">
                <a:solidFill>
                  <a:srgbClr val="0C4E8B"/>
                </a:solidFill>
                <a:latin typeface="Century Gothic"/>
                <a:ea typeface="+mn-ea"/>
              </a:rPr>
              <a:t>võrreldes </a:t>
            </a:r>
            <a:r>
              <a:rPr lang="en-US" dirty="0">
                <a:solidFill>
                  <a:srgbClr val="0C4E8B"/>
                </a:solidFill>
                <a:latin typeface="Century Gothic"/>
                <a:ea typeface="+mn-ea"/>
              </a:rPr>
              <a:t>+2-3 ̊C </a:t>
            </a:r>
            <a:endParaRPr lang="en-US" b="1" dirty="0">
              <a:solidFill>
                <a:schemeClr val="accent2"/>
              </a:solidFill>
              <a:latin typeface="Century Gothic"/>
              <a:ea typeface="+mn-ea"/>
            </a:endParaRPr>
          </a:p>
          <a:p>
            <a:pPr marL="457200" indent="-457200">
              <a:buFont typeface="Arial" panose="020B0604020202020204" pitchFamily="34" charset="0"/>
              <a:buChar char="•"/>
              <a:defRPr/>
            </a:pPr>
            <a:r>
              <a:rPr lang="en-US" b="1" dirty="0">
                <a:solidFill>
                  <a:schemeClr val="accent2"/>
                </a:solidFill>
                <a:latin typeface="Century Gothic"/>
                <a:ea typeface="+mn-ea"/>
              </a:rPr>
              <a:t>~21-52% </a:t>
            </a:r>
            <a:r>
              <a:rPr lang="et-EE" dirty="0">
                <a:solidFill>
                  <a:srgbClr val="0C4E8B"/>
                </a:solidFill>
                <a:latin typeface="Century Gothic"/>
              </a:rPr>
              <a:t>taime-ja loomaliikidest</a:t>
            </a:r>
            <a:r>
              <a:rPr lang="en-US" dirty="0">
                <a:solidFill>
                  <a:srgbClr val="0C4E8B"/>
                </a:solidFill>
                <a:latin typeface="Century Gothic"/>
              </a:rPr>
              <a:t> </a:t>
            </a:r>
            <a:r>
              <a:rPr lang="et-EE" dirty="0">
                <a:solidFill>
                  <a:srgbClr val="0C4E8B"/>
                </a:solidFill>
                <a:latin typeface="Century Gothic"/>
              </a:rPr>
              <a:t>sureb välja kliimamuutuste </a:t>
            </a:r>
            <a:r>
              <a:rPr lang="et-EE" dirty="0">
                <a:solidFill>
                  <a:srgbClr val="0C4E8B"/>
                </a:solidFill>
                <a:latin typeface="Century Gothic"/>
                <a:ea typeface="+mn-ea"/>
              </a:rPr>
              <a:t>tõttu</a:t>
            </a:r>
            <a:endParaRPr lang="en-US" dirty="0">
              <a:solidFill>
                <a:srgbClr val="0C4E8B"/>
              </a:solidFill>
              <a:latin typeface="Century Gothic"/>
              <a:ea typeface="+mn-ea"/>
            </a:endParaRPr>
          </a:p>
          <a:p>
            <a:pPr marL="457200" indent="-457200">
              <a:buFont typeface="Arial" panose="020B0604020202020204" pitchFamily="34" charset="0"/>
              <a:buChar char="•"/>
              <a:defRPr/>
            </a:pPr>
            <a:r>
              <a:rPr lang="et-EE" dirty="0">
                <a:solidFill>
                  <a:srgbClr val="0C4E8B"/>
                </a:solidFill>
                <a:latin typeface="Century Gothic"/>
                <a:ea typeface="+mn-ea"/>
              </a:rPr>
              <a:t>Orkaanide tõsisus suureneb (kategooria 5,5 mitte 5) </a:t>
            </a:r>
          </a:p>
          <a:p>
            <a:pPr marL="457200" indent="-457200">
              <a:buFont typeface="Arial" panose="020B0604020202020204" pitchFamily="34" charset="0"/>
              <a:buChar char="•"/>
              <a:defRPr/>
            </a:pPr>
            <a:r>
              <a:rPr lang="et-EE" dirty="0">
                <a:solidFill>
                  <a:srgbClr val="0C4E8B"/>
                </a:solidFill>
                <a:latin typeface="Century Gothic"/>
              </a:rPr>
              <a:t>Seotud soojenemine</a:t>
            </a:r>
            <a:r>
              <a:rPr lang="en-US" dirty="0">
                <a:solidFill>
                  <a:srgbClr val="0C4E8B"/>
                </a:solidFill>
                <a:latin typeface="Century Gothic"/>
              </a:rPr>
              <a:t>(</a:t>
            </a:r>
            <a:r>
              <a:rPr lang="et-EE" dirty="0">
                <a:solidFill>
                  <a:srgbClr val="0C4E8B"/>
                </a:solidFill>
                <a:latin typeface="Century Gothic"/>
              </a:rPr>
              <a:t>sajandis kuni aastatuhandes</a:t>
            </a:r>
            <a:r>
              <a:rPr lang="en-US" dirty="0">
                <a:solidFill>
                  <a:srgbClr val="0C4E8B"/>
                </a:solidFill>
                <a:latin typeface="Century Gothic"/>
              </a:rPr>
              <a:t>)</a:t>
            </a:r>
            <a:r>
              <a:rPr lang="en-US" sz="2000" dirty="0">
                <a:solidFill>
                  <a:srgbClr val="0C4E8B"/>
                </a:solidFill>
                <a:latin typeface="Century Gothic"/>
              </a:rPr>
              <a:t> </a:t>
            </a:r>
            <a:r>
              <a:rPr lang="en-US" b="1" dirty="0">
                <a:solidFill>
                  <a:schemeClr val="accent2"/>
                </a:solidFill>
                <a:latin typeface="Century Gothic"/>
                <a:ea typeface="+mn-ea"/>
              </a:rPr>
              <a:t>+5.8–7.8 ̊C</a:t>
            </a:r>
          </a:p>
          <a:p>
            <a:pPr marL="457200" indent="-457200">
              <a:buFont typeface="Arial" panose="020B0604020202020204" pitchFamily="34" charset="0"/>
              <a:buChar char="•"/>
              <a:defRPr/>
            </a:pPr>
            <a:r>
              <a:rPr lang="et-EE" dirty="0">
                <a:solidFill>
                  <a:srgbClr val="0C4E8B"/>
                </a:solidFill>
                <a:latin typeface="Century Gothic"/>
              </a:rPr>
              <a:t>Pikaaegne meretaseme tõus </a:t>
            </a:r>
            <a:r>
              <a:rPr lang="en-US" b="1" dirty="0">
                <a:solidFill>
                  <a:schemeClr val="accent2"/>
                </a:solidFill>
                <a:latin typeface="Century Gothic"/>
                <a:ea typeface="+mn-ea"/>
              </a:rPr>
              <a:t>~13-15 m</a:t>
            </a:r>
            <a:endParaRPr lang="en-US" sz="2000" dirty="0">
              <a:solidFill>
                <a:srgbClr val="0C4E8B"/>
              </a:solidFill>
              <a:latin typeface="Century Gothic"/>
              <a:ea typeface="+mn-ea"/>
            </a:endParaRPr>
          </a:p>
        </p:txBody>
      </p:sp>
    </p:spTree>
    <p:extLst>
      <p:ext uri="{BB962C8B-B14F-4D97-AF65-F5344CB8AC3E}">
        <p14:creationId xmlns:p14="http://schemas.microsoft.com/office/powerpoint/2010/main" val="772546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1"/>
          <p:cNvSpPr>
            <a:spLocks noGrp="1"/>
          </p:cNvSpPr>
          <p:nvPr>
            <p:ph type="title"/>
          </p:nvPr>
        </p:nvSpPr>
        <p:spPr/>
        <p:txBody>
          <a:bodyPr/>
          <a:lstStyle/>
          <a:p>
            <a:r>
              <a:rPr lang="en-US" altLang="en-US" sz="3600" b="1" dirty="0">
                <a:solidFill>
                  <a:schemeClr val="bg1"/>
                </a:solidFill>
              </a:rPr>
              <a:t>+4 ºC </a:t>
            </a:r>
            <a:r>
              <a:rPr lang="et-EE" altLang="en-US" sz="3600" b="1" dirty="0"/>
              <a:t>soojenemine</a:t>
            </a:r>
            <a:endParaRPr lang="en-US" altLang="en-US" sz="3600" dirty="0">
              <a:solidFill>
                <a:schemeClr val="bg1"/>
              </a:solidFill>
            </a:endParaRPr>
          </a:p>
        </p:txBody>
      </p:sp>
      <p:sp>
        <p:nvSpPr>
          <p:cNvPr id="5" name="Rectangle 4"/>
          <p:cNvSpPr/>
          <p:nvPr/>
        </p:nvSpPr>
        <p:spPr>
          <a:xfrm>
            <a:off x="76200" y="1143000"/>
            <a:ext cx="9067800" cy="4632037"/>
          </a:xfrm>
          <a:prstGeom prst="rect">
            <a:avLst/>
          </a:prstGeom>
        </p:spPr>
        <p:txBody>
          <a:bodyPr>
            <a:spAutoFit/>
          </a:bodyPr>
          <a:lstStyle/>
          <a:p>
            <a:pPr marL="457200" indent="-457200">
              <a:spcAft>
                <a:spcPts val="600"/>
              </a:spcAft>
              <a:buFont typeface="Arial" panose="020B0604020202020204" pitchFamily="34" charset="0"/>
              <a:buChar char="•"/>
              <a:defRPr/>
            </a:pPr>
            <a:r>
              <a:rPr lang="et-EE" b="1" dirty="0">
                <a:solidFill>
                  <a:schemeClr val="accent2"/>
                </a:solidFill>
                <a:latin typeface="Century Gothic"/>
              </a:rPr>
              <a:t>Üle meetrine meretaseme tõus </a:t>
            </a:r>
            <a:r>
              <a:rPr lang="et-EE" dirty="0">
                <a:solidFill>
                  <a:srgbClr val="0C4E8B"/>
                </a:solidFill>
                <a:latin typeface="Century Gothic"/>
              </a:rPr>
              <a:t>võimalik järgmise 50-150 aasta jooksul. </a:t>
            </a:r>
          </a:p>
          <a:p>
            <a:pPr marL="457200" indent="-457200">
              <a:spcAft>
                <a:spcPts val="600"/>
              </a:spcAft>
              <a:buFont typeface="Arial" panose="020B0604020202020204" pitchFamily="34" charset="0"/>
              <a:buChar char="•"/>
              <a:defRPr/>
            </a:pPr>
            <a:r>
              <a:rPr lang="et-EE" dirty="0">
                <a:solidFill>
                  <a:srgbClr val="0C4E8B"/>
                </a:solidFill>
                <a:latin typeface="Century Gothic"/>
              </a:rPr>
              <a:t>Ülemaailmne </a:t>
            </a:r>
            <a:r>
              <a:rPr lang="et-EE" b="1" dirty="0">
                <a:solidFill>
                  <a:schemeClr val="accent2"/>
                </a:solidFill>
                <a:latin typeface="Century Gothic"/>
              </a:rPr>
              <a:t>põudade sageduse tõus </a:t>
            </a:r>
            <a:r>
              <a:rPr lang="en-US" dirty="0">
                <a:solidFill>
                  <a:srgbClr val="114C8A"/>
                </a:solidFill>
                <a:latin typeface="Century Gothic"/>
              </a:rPr>
              <a:t>(~60% </a:t>
            </a:r>
            <a:r>
              <a:rPr lang="et-EE" dirty="0">
                <a:solidFill>
                  <a:srgbClr val="114C8A"/>
                </a:solidFill>
                <a:latin typeface="Century Gothic"/>
              </a:rPr>
              <a:t>tõus</a:t>
            </a:r>
            <a:r>
              <a:rPr lang="en-US" dirty="0">
                <a:solidFill>
                  <a:srgbClr val="114C8A"/>
                </a:solidFill>
                <a:latin typeface="Century Gothic"/>
              </a:rPr>
              <a:t>) </a:t>
            </a:r>
          </a:p>
          <a:p>
            <a:pPr marL="914400" lvl="1" indent="-457200">
              <a:spcAft>
                <a:spcPts val="600"/>
              </a:spcAft>
              <a:buFont typeface="Arial" panose="020B0604020202020204" pitchFamily="34" charset="0"/>
              <a:buChar char="•"/>
              <a:defRPr/>
            </a:pPr>
            <a:r>
              <a:rPr lang="et-EE" sz="2000" dirty="0">
                <a:latin typeface="Century Gothic"/>
              </a:rPr>
              <a:t>Vahemere-riikide </a:t>
            </a:r>
            <a:r>
              <a:rPr lang="et-EE" sz="2000" dirty="0" err="1">
                <a:latin typeface="Century Gothic"/>
              </a:rPr>
              <a:t>kõrbestumine</a:t>
            </a:r>
            <a:r>
              <a:rPr lang="en-US" sz="2000" dirty="0">
                <a:latin typeface="Century Gothic"/>
              </a:rPr>
              <a:t> </a:t>
            </a:r>
          </a:p>
          <a:p>
            <a:pPr marL="457200" indent="-457200">
              <a:spcAft>
                <a:spcPts val="600"/>
              </a:spcAft>
              <a:buFont typeface="Arial" panose="020B0604020202020204" pitchFamily="34" charset="0"/>
              <a:buChar char="•"/>
              <a:defRPr/>
            </a:pPr>
            <a:r>
              <a:rPr lang="et-EE" dirty="0">
                <a:solidFill>
                  <a:srgbClr val="0C4E8B"/>
                </a:solidFill>
                <a:latin typeface="Century Gothic"/>
              </a:rPr>
              <a:t>Intensiivsed ja </a:t>
            </a:r>
            <a:r>
              <a:rPr lang="et-EE" b="1" dirty="0">
                <a:solidFill>
                  <a:schemeClr val="accent2"/>
                </a:solidFill>
                <a:latin typeface="Century Gothic"/>
              </a:rPr>
              <a:t>tihedamad kuumalained ja uputused</a:t>
            </a:r>
          </a:p>
          <a:p>
            <a:pPr marL="457200" indent="-457200">
              <a:spcAft>
                <a:spcPts val="600"/>
              </a:spcAft>
              <a:buFont typeface="Arial" panose="020B0604020202020204" pitchFamily="34" charset="0"/>
              <a:buChar char="•"/>
              <a:defRPr/>
            </a:pPr>
            <a:r>
              <a:rPr lang="et-EE" dirty="0">
                <a:solidFill>
                  <a:srgbClr val="0C4E8B"/>
                </a:solidFill>
                <a:latin typeface="Century Gothic"/>
              </a:rPr>
              <a:t>Igikeltsa sulamine vabastab tõenäoliselt atmosfääri CO2 ja CH4, mis suurendab temperatuuri tõusu </a:t>
            </a:r>
            <a:endParaRPr lang="en-US" dirty="0">
              <a:solidFill>
                <a:srgbClr val="0C4E8B"/>
              </a:solidFill>
              <a:latin typeface="Century Gothic"/>
            </a:endParaRPr>
          </a:p>
          <a:p>
            <a:pPr marL="457200" indent="-457200">
              <a:spcAft>
                <a:spcPts val="600"/>
              </a:spcAft>
              <a:buFont typeface="Arial" panose="020B0604020202020204" pitchFamily="34" charset="0"/>
              <a:buChar char="•"/>
              <a:defRPr/>
            </a:pPr>
            <a:r>
              <a:rPr lang="et-EE" dirty="0">
                <a:solidFill>
                  <a:srgbClr val="0C4E8B"/>
                </a:solidFill>
                <a:latin typeface="Century Gothic"/>
              </a:rPr>
              <a:t>Seotud soojenemine (sajandist kuni aastatuhandeni): </a:t>
            </a:r>
            <a:r>
              <a:rPr lang="en-US" b="1" dirty="0">
                <a:solidFill>
                  <a:schemeClr val="accent2"/>
                </a:solidFill>
                <a:latin typeface="Century Gothic"/>
              </a:rPr>
              <a:t>+ &gt;6 ˚C </a:t>
            </a:r>
          </a:p>
          <a:p>
            <a:pPr marL="457200" indent="-457200">
              <a:spcAft>
                <a:spcPts val="600"/>
              </a:spcAft>
              <a:buFont typeface="Arial" panose="020B0604020202020204" pitchFamily="34" charset="0"/>
              <a:buChar char="•"/>
              <a:defRPr/>
            </a:pPr>
            <a:r>
              <a:rPr lang="et-EE" dirty="0">
                <a:solidFill>
                  <a:srgbClr val="0C4E8B"/>
                </a:solidFill>
                <a:latin typeface="Century Gothic"/>
              </a:rPr>
              <a:t>Pikaaegne meretaseme tõus (aastatuhandes): </a:t>
            </a:r>
            <a:r>
              <a:rPr lang="en-US" b="1" dirty="0">
                <a:solidFill>
                  <a:schemeClr val="accent2"/>
                </a:solidFill>
                <a:latin typeface="Century Gothic"/>
              </a:rPr>
              <a:t>~13-15 m</a:t>
            </a:r>
          </a:p>
          <a:p>
            <a:pPr>
              <a:defRPr/>
            </a:pPr>
            <a:r>
              <a:rPr lang="en-US" b="1" dirty="0">
                <a:solidFill>
                  <a:schemeClr val="accent2"/>
                </a:solidFill>
                <a:latin typeface="Century Gothic"/>
                <a:ea typeface="+mn-ea"/>
              </a:rPr>
              <a:t> </a:t>
            </a:r>
          </a:p>
        </p:txBody>
      </p:sp>
    </p:spTree>
    <p:extLst>
      <p:ext uri="{BB962C8B-B14F-4D97-AF65-F5344CB8AC3E}">
        <p14:creationId xmlns:p14="http://schemas.microsoft.com/office/powerpoint/2010/main" val="3038966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4294967295"/>
          </p:nvPr>
        </p:nvSpPr>
        <p:spPr>
          <a:xfrm>
            <a:off x="0" y="763588"/>
            <a:ext cx="7772400" cy="5330825"/>
          </a:xfrm>
        </p:spPr>
        <p:txBody>
          <a:bodyPr/>
          <a:lstStyle/>
          <a:p>
            <a:pPr marL="0" indent="0">
              <a:buNone/>
            </a:pPr>
            <a:r>
              <a:rPr lang="en-US" dirty="0"/>
              <a:t>Let’s play a short version of World Climate</a:t>
            </a:r>
          </a:p>
        </p:txBody>
      </p:sp>
      <p:pic>
        <p:nvPicPr>
          <p:cNvPr id="3" name="Picture 7" descr="UN_General_Assembly_h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P21 Pari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1496" y="531923"/>
            <a:ext cx="3097652" cy="5815866"/>
          </a:xfrm>
          <a:prstGeom prst="rect">
            <a:avLst/>
          </a:prstGeom>
        </p:spPr>
      </p:pic>
    </p:spTree>
    <p:extLst>
      <p:ext uri="{BB962C8B-B14F-4D97-AF65-F5344CB8AC3E}">
        <p14:creationId xmlns:p14="http://schemas.microsoft.com/office/powerpoint/2010/main" val="133899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2133600" y="927101"/>
            <a:ext cx="4533900" cy="5010151"/>
            <a:chOff x="1452" y="584"/>
            <a:chExt cx="2856" cy="3156"/>
          </a:xfrm>
        </p:grpSpPr>
        <p:sp>
          <p:nvSpPr>
            <p:cNvPr id="6" name="AutoShape 4"/>
            <p:cNvSpPr>
              <a:spLocks noChangeAspect="1" noChangeArrowheads="1" noTextEdit="1"/>
            </p:cNvSpPr>
            <p:nvPr/>
          </p:nvSpPr>
          <p:spPr bwMode="auto">
            <a:xfrm>
              <a:off x="1452" y="584"/>
              <a:ext cx="2856"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a:spLocks noChangeArrowheads="1"/>
            </p:cNvSpPr>
            <p:nvPr/>
          </p:nvSpPr>
          <p:spPr bwMode="auto">
            <a:xfrm>
              <a:off x="1836" y="872"/>
              <a:ext cx="2232" cy="27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1836" y="872"/>
              <a:ext cx="2238" cy="2706"/>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9"/>
            <p:cNvSpPr>
              <a:spLocks noChangeShapeType="1"/>
            </p:cNvSpPr>
            <p:nvPr/>
          </p:nvSpPr>
          <p:spPr bwMode="auto">
            <a:xfrm>
              <a:off x="1836" y="13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0"/>
            <p:cNvSpPr>
              <a:spLocks noChangeShapeType="1"/>
            </p:cNvSpPr>
            <p:nvPr/>
          </p:nvSpPr>
          <p:spPr bwMode="auto">
            <a:xfrm>
              <a:off x="1836" y="17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1"/>
            <p:cNvSpPr>
              <a:spLocks noChangeShapeType="1"/>
            </p:cNvSpPr>
            <p:nvPr/>
          </p:nvSpPr>
          <p:spPr bwMode="auto">
            <a:xfrm>
              <a:off x="1836" y="22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2"/>
            <p:cNvSpPr>
              <a:spLocks noChangeShapeType="1"/>
            </p:cNvSpPr>
            <p:nvPr/>
          </p:nvSpPr>
          <p:spPr bwMode="auto">
            <a:xfrm>
              <a:off x="1836" y="26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3"/>
            <p:cNvSpPr>
              <a:spLocks noChangeShapeType="1"/>
            </p:cNvSpPr>
            <p:nvPr/>
          </p:nvSpPr>
          <p:spPr bwMode="auto">
            <a:xfrm>
              <a:off x="1836" y="31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a:spLocks noChangeArrowheads="1"/>
            </p:cNvSpPr>
            <p:nvPr/>
          </p:nvSpPr>
          <p:spPr bwMode="auto">
            <a:xfrm>
              <a:off x="1644" y="87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60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1644" y="13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50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1644" y="173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8" name="Rectangle 17"/>
            <p:cNvSpPr>
              <a:spLocks noChangeArrowheads="1"/>
            </p:cNvSpPr>
            <p:nvPr/>
          </p:nvSpPr>
          <p:spPr bwMode="auto">
            <a:xfrm>
              <a:off x="1644" y="21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30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9" name="Rectangle 18"/>
            <p:cNvSpPr>
              <a:spLocks noChangeArrowheads="1"/>
            </p:cNvSpPr>
            <p:nvPr/>
          </p:nvSpPr>
          <p:spPr bwMode="auto">
            <a:xfrm>
              <a:off x="1644" y="260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0" name="Rectangle 19"/>
            <p:cNvSpPr>
              <a:spLocks noChangeArrowheads="1"/>
            </p:cNvSpPr>
            <p:nvPr/>
          </p:nvSpPr>
          <p:spPr bwMode="auto">
            <a:xfrm>
              <a:off x="1644" y="30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1698" y="347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26" name="Freeform 25"/>
            <p:cNvSpPr>
              <a:spLocks/>
            </p:cNvSpPr>
            <p:nvPr/>
          </p:nvSpPr>
          <p:spPr bwMode="auto">
            <a:xfrm>
              <a:off x="1836" y="1148"/>
              <a:ext cx="2238" cy="1800"/>
            </a:xfrm>
            <a:custGeom>
              <a:avLst/>
              <a:gdLst>
                <a:gd name="T0" fmla="*/ 18 w 2238"/>
                <a:gd name="T1" fmla="*/ 1776 h 1800"/>
                <a:gd name="T2" fmla="*/ 66 w 2238"/>
                <a:gd name="T3" fmla="*/ 1746 h 1800"/>
                <a:gd name="T4" fmla="*/ 108 w 2238"/>
                <a:gd name="T5" fmla="*/ 1692 h 1800"/>
                <a:gd name="T6" fmla="*/ 156 w 2238"/>
                <a:gd name="T7" fmla="*/ 1668 h 1800"/>
                <a:gd name="T8" fmla="*/ 198 w 2238"/>
                <a:gd name="T9" fmla="*/ 1650 h 1800"/>
                <a:gd name="T10" fmla="*/ 246 w 2238"/>
                <a:gd name="T11" fmla="*/ 1662 h 1800"/>
                <a:gd name="T12" fmla="*/ 288 w 2238"/>
                <a:gd name="T13" fmla="*/ 1644 h 1800"/>
                <a:gd name="T14" fmla="*/ 330 w 2238"/>
                <a:gd name="T15" fmla="*/ 1632 h 1800"/>
                <a:gd name="T16" fmla="*/ 378 w 2238"/>
                <a:gd name="T17" fmla="*/ 1608 h 1800"/>
                <a:gd name="T18" fmla="*/ 420 w 2238"/>
                <a:gd name="T19" fmla="*/ 1578 h 1800"/>
                <a:gd name="T20" fmla="*/ 468 w 2238"/>
                <a:gd name="T21" fmla="*/ 1554 h 1800"/>
                <a:gd name="T22" fmla="*/ 510 w 2238"/>
                <a:gd name="T23" fmla="*/ 1530 h 1800"/>
                <a:gd name="T24" fmla="*/ 558 w 2238"/>
                <a:gd name="T25" fmla="*/ 1500 h 1800"/>
                <a:gd name="T26" fmla="*/ 600 w 2238"/>
                <a:gd name="T27" fmla="*/ 1470 h 1800"/>
                <a:gd name="T28" fmla="*/ 648 w 2238"/>
                <a:gd name="T29" fmla="*/ 1440 h 1800"/>
                <a:gd name="T30" fmla="*/ 690 w 2238"/>
                <a:gd name="T31" fmla="*/ 1410 h 1800"/>
                <a:gd name="T32" fmla="*/ 738 w 2238"/>
                <a:gd name="T33" fmla="*/ 1374 h 1800"/>
                <a:gd name="T34" fmla="*/ 780 w 2238"/>
                <a:gd name="T35" fmla="*/ 1338 h 1800"/>
                <a:gd name="T36" fmla="*/ 828 w 2238"/>
                <a:gd name="T37" fmla="*/ 1302 h 1800"/>
                <a:gd name="T38" fmla="*/ 870 w 2238"/>
                <a:gd name="T39" fmla="*/ 1266 h 1800"/>
                <a:gd name="T40" fmla="*/ 912 w 2238"/>
                <a:gd name="T41" fmla="*/ 1230 h 1800"/>
                <a:gd name="T42" fmla="*/ 960 w 2238"/>
                <a:gd name="T43" fmla="*/ 1188 h 1800"/>
                <a:gd name="T44" fmla="*/ 1002 w 2238"/>
                <a:gd name="T45" fmla="*/ 1152 h 1800"/>
                <a:gd name="T46" fmla="*/ 1050 w 2238"/>
                <a:gd name="T47" fmla="*/ 1110 h 1800"/>
                <a:gd name="T48" fmla="*/ 1092 w 2238"/>
                <a:gd name="T49" fmla="*/ 1074 h 1800"/>
                <a:gd name="T50" fmla="*/ 1140 w 2238"/>
                <a:gd name="T51" fmla="*/ 1032 h 1800"/>
                <a:gd name="T52" fmla="*/ 1182 w 2238"/>
                <a:gd name="T53" fmla="*/ 990 h 1800"/>
                <a:gd name="T54" fmla="*/ 1230 w 2238"/>
                <a:gd name="T55" fmla="*/ 948 h 1800"/>
                <a:gd name="T56" fmla="*/ 1272 w 2238"/>
                <a:gd name="T57" fmla="*/ 906 h 1800"/>
                <a:gd name="T58" fmla="*/ 1320 w 2238"/>
                <a:gd name="T59" fmla="*/ 864 h 1800"/>
                <a:gd name="T60" fmla="*/ 1362 w 2238"/>
                <a:gd name="T61" fmla="*/ 822 h 1800"/>
                <a:gd name="T62" fmla="*/ 1404 w 2238"/>
                <a:gd name="T63" fmla="*/ 780 h 1800"/>
                <a:gd name="T64" fmla="*/ 1452 w 2238"/>
                <a:gd name="T65" fmla="*/ 738 h 1800"/>
                <a:gd name="T66" fmla="*/ 1494 w 2238"/>
                <a:gd name="T67" fmla="*/ 696 h 1800"/>
                <a:gd name="T68" fmla="*/ 1542 w 2238"/>
                <a:gd name="T69" fmla="*/ 654 h 1800"/>
                <a:gd name="T70" fmla="*/ 1584 w 2238"/>
                <a:gd name="T71" fmla="*/ 612 h 1800"/>
                <a:gd name="T72" fmla="*/ 1632 w 2238"/>
                <a:gd name="T73" fmla="*/ 570 h 1800"/>
                <a:gd name="T74" fmla="*/ 1674 w 2238"/>
                <a:gd name="T75" fmla="*/ 528 h 1800"/>
                <a:gd name="T76" fmla="*/ 1722 w 2238"/>
                <a:gd name="T77" fmla="*/ 486 h 1800"/>
                <a:gd name="T78" fmla="*/ 1764 w 2238"/>
                <a:gd name="T79" fmla="*/ 438 h 1800"/>
                <a:gd name="T80" fmla="*/ 1812 w 2238"/>
                <a:gd name="T81" fmla="*/ 396 h 1800"/>
                <a:gd name="T82" fmla="*/ 1854 w 2238"/>
                <a:gd name="T83" fmla="*/ 354 h 1800"/>
                <a:gd name="T84" fmla="*/ 1902 w 2238"/>
                <a:gd name="T85" fmla="*/ 312 h 1800"/>
                <a:gd name="T86" fmla="*/ 1944 w 2238"/>
                <a:gd name="T87" fmla="*/ 270 h 1800"/>
                <a:gd name="T88" fmla="*/ 1986 w 2238"/>
                <a:gd name="T89" fmla="*/ 228 h 1800"/>
                <a:gd name="T90" fmla="*/ 2034 w 2238"/>
                <a:gd name="T91" fmla="*/ 186 h 1800"/>
                <a:gd name="T92" fmla="*/ 2076 w 2238"/>
                <a:gd name="T93" fmla="*/ 144 h 1800"/>
                <a:gd name="T94" fmla="*/ 2124 w 2238"/>
                <a:gd name="T95" fmla="*/ 102 h 1800"/>
                <a:gd name="T96" fmla="*/ 2166 w 2238"/>
                <a:gd name="T97" fmla="*/ 60 h 1800"/>
                <a:gd name="T98" fmla="*/ 2214 w 2238"/>
                <a:gd name="T99" fmla="*/ 1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0">
                  <a:moveTo>
                    <a:pt x="0" y="1800"/>
                  </a:moveTo>
                  <a:lnTo>
                    <a:pt x="18" y="1776"/>
                  </a:lnTo>
                  <a:lnTo>
                    <a:pt x="42" y="1746"/>
                  </a:lnTo>
                  <a:lnTo>
                    <a:pt x="66" y="1746"/>
                  </a:lnTo>
                  <a:lnTo>
                    <a:pt x="84" y="1710"/>
                  </a:lnTo>
                  <a:lnTo>
                    <a:pt x="108" y="1692"/>
                  </a:lnTo>
                  <a:lnTo>
                    <a:pt x="132" y="1668"/>
                  </a:lnTo>
                  <a:lnTo>
                    <a:pt x="156" y="1668"/>
                  </a:lnTo>
                  <a:lnTo>
                    <a:pt x="174" y="1668"/>
                  </a:lnTo>
                  <a:lnTo>
                    <a:pt x="198" y="1650"/>
                  </a:lnTo>
                  <a:lnTo>
                    <a:pt x="222" y="1644"/>
                  </a:lnTo>
                  <a:lnTo>
                    <a:pt x="246" y="1662"/>
                  </a:lnTo>
                  <a:lnTo>
                    <a:pt x="264" y="1644"/>
                  </a:lnTo>
                  <a:lnTo>
                    <a:pt x="288" y="1644"/>
                  </a:lnTo>
                  <a:lnTo>
                    <a:pt x="312" y="1626"/>
                  </a:lnTo>
                  <a:lnTo>
                    <a:pt x="330" y="1632"/>
                  </a:lnTo>
                  <a:lnTo>
                    <a:pt x="354" y="1620"/>
                  </a:lnTo>
                  <a:lnTo>
                    <a:pt x="378" y="1608"/>
                  </a:lnTo>
                  <a:lnTo>
                    <a:pt x="402" y="1596"/>
                  </a:lnTo>
                  <a:lnTo>
                    <a:pt x="420" y="1578"/>
                  </a:lnTo>
                  <a:lnTo>
                    <a:pt x="444" y="1566"/>
                  </a:lnTo>
                  <a:lnTo>
                    <a:pt x="468" y="1554"/>
                  </a:lnTo>
                  <a:lnTo>
                    <a:pt x="492" y="1542"/>
                  </a:lnTo>
                  <a:lnTo>
                    <a:pt x="510" y="1530"/>
                  </a:lnTo>
                  <a:lnTo>
                    <a:pt x="534" y="1512"/>
                  </a:lnTo>
                  <a:lnTo>
                    <a:pt x="558" y="1500"/>
                  </a:lnTo>
                  <a:lnTo>
                    <a:pt x="576" y="1482"/>
                  </a:lnTo>
                  <a:lnTo>
                    <a:pt x="600" y="1470"/>
                  </a:lnTo>
                  <a:lnTo>
                    <a:pt x="624" y="1458"/>
                  </a:lnTo>
                  <a:lnTo>
                    <a:pt x="648" y="1440"/>
                  </a:lnTo>
                  <a:lnTo>
                    <a:pt x="666" y="1428"/>
                  </a:lnTo>
                  <a:lnTo>
                    <a:pt x="690" y="1410"/>
                  </a:lnTo>
                  <a:lnTo>
                    <a:pt x="714" y="1392"/>
                  </a:lnTo>
                  <a:lnTo>
                    <a:pt x="738" y="1374"/>
                  </a:lnTo>
                  <a:lnTo>
                    <a:pt x="756" y="1356"/>
                  </a:lnTo>
                  <a:lnTo>
                    <a:pt x="780" y="1338"/>
                  </a:lnTo>
                  <a:lnTo>
                    <a:pt x="804" y="1320"/>
                  </a:lnTo>
                  <a:lnTo>
                    <a:pt x="828" y="1302"/>
                  </a:lnTo>
                  <a:lnTo>
                    <a:pt x="846" y="1284"/>
                  </a:lnTo>
                  <a:lnTo>
                    <a:pt x="870" y="1266"/>
                  </a:lnTo>
                  <a:lnTo>
                    <a:pt x="894" y="1248"/>
                  </a:lnTo>
                  <a:lnTo>
                    <a:pt x="912" y="1230"/>
                  </a:lnTo>
                  <a:lnTo>
                    <a:pt x="936" y="1212"/>
                  </a:lnTo>
                  <a:lnTo>
                    <a:pt x="960" y="1188"/>
                  </a:lnTo>
                  <a:lnTo>
                    <a:pt x="984" y="1170"/>
                  </a:lnTo>
                  <a:lnTo>
                    <a:pt x="1002" y="1152"/>
                  </a:lnTo>
                  <a:lnTo>
                    <a:pt x="1026" y="1134"/>
                  </a:lnTo>
                  <a:lnTo>
                    <a:pt x="1050" y="1110"/>
                  </a:lnTo>
                  <a:lnTo>
                    <a:pt x="1074" y="1092"/>
                  </a:lnTo>
                  <a:lnTo>
                    <a:pt x="1092" y="1074"/>
                  </a:lnTo>
                  <a:lnTo>
                    <a:pt x="1116" y="1050"/>
                  </a:lnTo>
                  <a:lnTo>
                    <a:pt x="1140" y="1032"/>
                  </a:lnTo>
                  <a:lnTo>
                    <a:pt x="1158" y="1008"/>
                  </a:lnTo>
                  <a:lnTo>
                    <a:pt x="1182" y="990"/>
                  </a:lnTo>
                  <a:lnTo>
                    <a:pt x="1206" y="966"/>
                  </a:lnTo>
                  <a:lnTo>
                    <a:pt x="1230" y="948"/>
                  </a:lnTo>
                  <a:lnTo>
                    <a:pt x="1248" y="930"/>
                  </a:lnTo>
                  <a:lnTo>
                    <a:pt x="1272" y="906"/>
                  </a:lnTo>
                  <a:lnTo>
                    <a:pt x="1296" y="888"/>
                  </a:lnTo>
                  <a:lnTo>
                    <a:pt x="1320" y="864"/>
                  </a:lnTo>
                  <a:lnTo>
                    <a:pt x="1338" y="840"/>
                  </a:lnTo>
                  <a:lnTo>
                    <a:pt x="1362" y="822"/>
                  </a:lnTo>
                  <a:lnTo>
                    <a:pt x="1386" y="798"/>
                  </a:lnTo>
                  <a:lnTo>
                    <a:pt x="1404" y="780"/>
                  </a:lnTo>
                  <a:lnTo>
                    <a:pt x="1428" y="756"/>
                  </a:lnTo>
                  <a:lnTo>
                    <a:pt x="1452" y="738"/>
                  </a:lnTo>
                  <a:lnTo>
                    <a:pt x="1476" y="714"/>
                  </a:lnTo>
                  <a:lnTo>
                    <a:pt x="1494" y="696"/>
                  </a:lnTo>
                  <a:lnTo>
                    <a:pt x="1518" y="672"/>
                  </a:lnTo>
                  <a:lnTo>
                    <a:pt x="1542" y="654"/>
                  </a:lnTo>
                  <a:lnTo>
                    <a:pt x="1566" y="630"/>
                  </a:lnTo>
                  <a:lnTo>
                    <a:pt x="1584" y="612"/>
                  </a:lnTo>
                  <a:lnTo>
                    <a:pt x="1608" y="588"/>
                  </a:lnTo>
                  <a:lnTo>
                    <a:pt x="1632" y="570"/>
                  </a:lnTo>
                  <a:lnTo>
                    <a:pt x="1656" y="546"/>
                  </a:lnTo>
                  <a:lnTo>
                    <a:pt x="1674" y="528"/>
                  </a:lnTo>
                  <a:lnTo>
                    <a:pt x="1698" y="504"/>
                  </a:lnTo>
                  <a:lnTo>
                    <a:pt x="1722" y="486"/>
                  </a:lnTo>
                  <a:lnTo>
                    <a:pt x="1740" y="462"/>
                  </a:lnTo>
                  <a:lnTo>
                    <a:pt x="1764" y="438"/>
                  </a:lnTo>
                  <a:lnTo>
                    <a:pt x="1788" y="420"/>
                  </a:lnTo>
                  <a:lnTo>
                    <a:pt x="1812" y="396"/>
                  </a:lnTo>
                  <a:lnTo>
                    <a:pt x="1830" y="378"/>
                  </a:lnTo>
                  <a:lnTo>
                    <a:pt x="1854" y="354"/>
                  </a:lnTo>
                  <a:lnTo>
                    <a:pt x="1878" y="336"/>
                  </a:lnTo>
                  <a:lnTo>
                    <a:pt x="1902" y="312"/>
                  </a:lnTo>
                  <a:lnTo>
                    <a:pt x="1920" y="294"/>
                  </a:lnTo>
                  <a:lnTo>
                    <a:pt x="1944" y="270"/>
                  </a:lnTo>
                  <a:lnTo>
                    <a:pt x="1968" y="252"/>
                  </a:lnTo>
                  <a:lnTo>
                    <a:pt x="1986" y="228"/>
                  </a:lnTo>
                  <a:lnTo>
                    <a:pt x="2010" y="210"/>
                  </a:lnTo>
                  <a:lnTo>
                    <a:pt x="2034" y="186"/>
                  </a:lnTo>
                  <a:lnTo>
                    <a:pt x="2058" y="168"/>
                  </a:lnTo>
                  <a:lnTo>
                    <a:pt x="2076" y="144"/>
                  </a:lnTo>
                  <a:lnTo>
                    <a:pt x="2100" y="126"/>
                  </a:lnTo>
                  <a:lnTo>
                    <a:pt x="2124" y="102"/>
                  </a:lnTo>
                  <a:lnTo>
                    <a:pt x="2148" y="84"/>
                  </a:lnTo>
                  <a:lnTo>
                    <a:pt x="2166" y="60"/>
                  </a:lnTo>
                  <a:lnTo>
                    <a:pt x="2190" y="42"/>
                  </a:lnTo>
                  <a:lnTo>
                    <a:pt x="2214" y="18"/>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1836" y="1154"/>
              <a:ext cx="2238" cy="1800"/>
            </a:xfrm>
            <a:custGeom>
              <a:avLst/>
              <a:gdLst>
                <a:gd name="T0" fmla="*/ 18 w 2238"/>
                <a:gd name="T1" fmla="*/ 1776 h 1800"/>
                <a:gd name="T2" fmla="*/ 66 w 2238"/>
                <a:gd name="T3" fmla="*/ 1746 h 1800"/>
                <a:gd name="T4" fmla="*/ 108 w 2238"/>
                <a:gd name="T5" fmla="*/ 1692 h 1800"/>
                <a:gd name="T6" fmla="*/ 156 w 2238"/>
                <a:gd name="T7" fmla="*/ 1668 h 1800"/>
                <a:gd name="T8" fmla="*/ 198 w 2238"/>
                <a:gd name="T9" fmla="*/ 1650 h 1800"/>
                <a:gd name="T10" fmla="*/ 246 w 2238"/>
                <a:gd name="T11" fmla="*/ 1662 h 1800"/>
                <a:gd name="T12" fmla="*/ 288 w 2238"/>
                <a:gd name="T13" fmla="*/ 1644 h 1800"/>
                <a:gd name="T14" fmla="*/ 330 w 2238"/>
                <a:gd name="T15" fmla="*/ 1632 h 1800"/>
                <a:gd name="T16" fmla="*/ 378 w 2238"/>
                <a:gd name="T17" fmla="*/ 1608 h 1800"/>
                <a:gd name="T18" fmla="*/ 420 w 2238"/>
                <a:gd name="T19" fmla="*/ 1578 h 1800"/>
                <a:gd name="T20" fmla="*/ 468 w 2238"/>
                <a:gd name="T21" fmla="*/ 1554 h 1800"/>
                <a:gd name="T22" fmla="*/ 510 w 2238"/>
                <a:gd name="T23" fmla="*/ 1530 h 1800"/>
                <a:gd name="T24" fmla="*/ 558 w 2238"/>
                <a:gd name="T25" fmla="*/ 1500 h 1800"/>
                <a:gd name="T26" fmla="*/ 600 w 2238"/>
                <a:gd name="T27" fmla="*/ 1470 h 1800"/>
                <a:gd name="T28" fmla="*/ 648 w 2238"/>
                <a:gd name="T29" fmla="*/ 1440 h 1800"/>
                <a:gd name="T30" fmla="*/ 690 w 2238"/>
                <a:gd name="T31" fmla="*/ 1410 h 1800"/>
                <a:gd name="T32" fmla="*/ 738 w 2238"/>
                <a:gd name="T33" fmla="*/ 1374 h 1800"/>
                <a:gd name="T34" fmla="*/ 780 w 2238"/>
                <a:gd name="T35" fmla="*/ 1338 h 1800"/>
                <a:gd name="T36" fmla="*/ 828 w 2238"/>
                <a:gd name="T37" fmla="*/ 1302 h 1800"/>
                <a:gd name="T38" fmla="*/ 870 w 2238"/>
                <a:gd name="T39" fmla="*/ 1266 h 1800"/>
                <a:gd name="T40" fmla="*/ 912 w 2238"/>
                <a:gd name="T41" fmla="*/ 1230 h 1800"/>
                <a:gd name="T42" fmla="*/ 960 w 2238"/>
                <a:gd name="T43" fmla="*/ 1188 h 1800"/>
                <a:gd name="T44" fmla="*/ 1002 w 2238"/>
                <a:gd name="T45" fmla="*/ 1152 h 1800"/>
                <a:gd name="T46" fmla="*/ 1050 w 2238"/>
                <a:gd name="T47" fmla="*/ 1110 h 1800"/>
                <a:gd name="T48" fmla="*/ 1092 w 2238"/>
                <a:gd name="T49" fmla="*/ 1074 h 1800"/>
                <a:gd name="T50" fmla="*/ 1140 w 2238"/>
                <a:gd name="T51" fmla="*/ 1032 h 1800"/>
                <a:gd name="T52" fmla="*/ 1182 w 2238"/>
                <a:gd name="T53" fmla="*/ 990 h 1800"/>
                <a:gd name="T54" fmla="*/ 1230 w 2238"/>
                <a:gd name="T55" fmla="*/ 948 h 1800"/>
                <a:gd name="T56" fmla="*/ 1272 w 2238"/>
                <a:gd name="T57" fmla="*/ 906 h 1800"/>
                <a:gd name="T58" fmla="*/ 1320 w 2238"/>
                <a:gd name="T59" fmla="*/ 864 h 1800"/>
                <a:gd name="T60" fmla="*/ 1362 w 2238"/>
                <a:gd name="T61" fmla="*/ 822 h 1800"/>
                <a:gd name="T62" fmla="*/ 1404 w 2238"/>
                <a:gd name="T63" fmla="*/ 780 h 1800"/>
                <a:gd name="T64" fmla="*/ 1452 w 2238"/>
                <a:gd name="T65" fmla="*/ 738 h 1800"/>
                <a:gd name="T66" fmla="*/ 1494 w 2238"/>
                <a:gd name="T67" fmla="*/ 696 h 1800"/>
                <a:gd name="T68" fmla="*/ 1542 w 2238"/>
                <a:gd name="T69" fmla="*/ 654 h 1800"/>
                <a:gd name="T70" fmla="*/ 1584 w 2238"/>
                <a:gd name="T71" fmla="*/ 612 h 1800"/>
                <a:gd name="T72" fmla="*/ 1632 w 2238"/>
                <a:gd name="T73" fmla="*/ 570 h 1800"/>
                <a:gd name="T74" fmla="*/ 1674 w 2238"/>
                <a:gd name="T75" fmla="*/ 528 h 1800"/>
                <a:gd name="T76" fmla="*/ 1722 w 2238"/>
                <a:gd name="T77" fmla="*/ 486 h 1800"/>
                <a:gd name="T78" fmla="*/ 1764 w 2238"/>
                <a:gd name="T79" fmla="*/ 438 h 1800"/>
                <a:gd name="T80" fmla="*/ 1812 w 2238"/>
                <a:gd name="T81" fmla="*/ 396 h 1800"/>
                <a:gd name="T82" fmla="*/ 1854 w 2238"/>
                <a:gd name="T83" fmla="*/ 354 h 1800"/>
                <a:gd name="T84" fmla="*/ 1902 w 2238"/>
                <a:gd name="T85" fmla="*/ 312 h 1800"/>
                <a:gd name="T86" fmla="*/ 1944 w 2238"/>
                <a:gd name="T87" fmla="*/ 270 h 1800"/>
                <a:gd name="T88" fmla="*/ 1986 w 2238"/>
                <a:gd name="T89" fmla="*/ 228 h 1800"/>
                <a:gd name="T90" fmla="*/ 2034 w 2238"/>
                <a:gd name="T91" fmla="*/ 186 h 1800"/>
                <a:gd name="T92" fmla="*/ 2076 w 2238"/>
                <a:gd name="T93" fmla="*/ 144 h 1800"/>
                <a:gd name="T94" fmla="*/ 2124 w 2238"/>
                <a:gd name="T95" fmla="*/ 102 h 1800"/>
                <a:gd name="T96" fmla="*/ 2166 w 2238"/>
                <a:gd name="T97" fmla="*/ 60 h 1800"/>
                <a:gd name="T98" fmla="*/ 2214 w 2238"/>
                <a:gd name="T99" fmla="*/ 1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0">
                  <a:moveTo>
                    <a:pt x="0" y="1800"/>
                  </a:moveTo>
                  <a:lnTo>
                    <a:pt x="18" y="1776"/>
                  </a:lnTo>
                  <a:lnTo>
                    <a:pt x="42" y="1746"/>
                  </a:lnTo>
                  <a:lnTo>
                    <a:pt x="66" y="1746"/>
                  </a:lnTo>
                  <a:lnTo>
                    <a:pt x="84" y="1710"/>
                  </a:lnTo>
                  <a:lnTo>
                    <a:pt x="108" y="1692"/>
                  </a:lnTo>
                  <a:lnTo>
                    <a:pt x="132" y="1668"/>
                  </a:lnTo>
                  <a:lnTo>
                    <a:pt x="156" y="1668"/>
                  </a:lnTo>
                  <a:lnTo>
                    <a:pt x="174" y="1668"/>
                  </a:lnTo>
                  <a:lnTo>
                    <a:pt x="198" y="1650"/>
                  </a:lnTo>
                  <a:lnTo>
                    <a:pt x="222" y="1644"/>
                  </a:lnTo>
                  <a:lnTo>
                    <a:pt x="246" y="1662"/>
                  </a:lnTo>
                  <a:lnTo>
                    <a:pt x="264" y="1644"/>
                  </a:lnTo>
                  <a:lnTo>
                    <a:pt x="288" y="1644"/>
                  </a:lnTo>
                  <a:lnTo>
                    <a:pt x="312" y="1626"/>
                  </a:lnTo>
                  <a:lnTo>
                    <a:pt x="330" y="1632"/>
                  </a:lnTo>
                  <a:lnTo>
                    <a:pt x="354" y="1620"/>
                  </a:lnTo>
                  <a:lnTo>
                    <a:pt x="378" y="1608"/>
                  </a:lnTo>
                  <a:lnTo>
                    <a:pt x="402" y="1596"/>
                  </a:lnTo>
                  <a:lnTo>
                    <a:pt x="420" y="1578"/>
                  </a:lnTo>
                  <a:lnTo>
                    <a:pt x="444" y="1566"/>
                  </a:lnTo>
                  <a:lnTo>
                    <a:pt x="468" y="1554"/>
                  </a:lnTo>
                  <a:lnTo>
                    <a:pt x="492" y="1542"/>
                  </a:lnTo>
                  <a:lnTo>
                    <a:pt x="510" y="1530"/>
                  </a:lnTo>
                  <a:lnTo>
                    <a:pt x="534" y="1512"/>
                  </a:lnTo>
                  <a:lnTo>
                    <a:pt x="558" y="1500"/>
                  </a:lnTo>
                  <a:lnTo>
                    <a:pt x="576" y="1482"/>
                  </a:lnTo>
                  <a:lnTo>
                    <a:pt x="600" y="1470"/>
                  </a:lnTo>
                  <a:lnTo>
                    <a:pt x="624" y="1458"/>
                  </a:lnTo>
                  <a:lnTo>
                    <a:pt x="648" y="1440"/>
                  </a:lnTo>
                  <a:lnTo>
                    <a:pt x="666" y="1428"/>
                  </a:lnTo>
                  <a:lnTo>
                    <a:pt x="690" y="1410"/>
                  </a:lnTo>
                  <a:lnTo>
                    <a:pt x="714" y="1392"/>
                  </a:lnTo>
                  <a:lnTo>
                    <a:pt x="738" y="1374"/>
                  </a:lnTo>
                  <a:lnTo>
                    <a:pt x="756" y="1356"/>
                  </a:lnTo>
                  <a:lnTo>
                    <a:pt x="780" y="1338"/>
                  </a:lnTo>
                  <a:lnTo>
                    <a:pt x="804" y="1320"/>
                  </a:lnTo>
                  <a:lnTo>
                    <a:pt x="828" y="1302"/>
                  </a:lnTo>
                  <a:lnTo>
                    <a:pt x="846" y="1284"/>
                  </a:lnTo>
                  <a:lnTo>
                    <a:pt x="870" y="1266"/>
                  </a:lnTo>
                  <a:lnTo>
                    <a:pt x="894" y="1248"/>
                  </a:lnTo>
                  <a:lnTo>
                    <a:pt x="912" y="1230"/>
                  </a:lnTo>
                  <a:lnTo>
                    <a:pt x="936" y="1212"/>
                  </a:lnTo>
                  <a:lnTo>
                    <a:pt x="960" y="1188"/>
                  </a:lnTo>
                  <a:lnTo>
                    <a:pt x="984" y="1170"/>
                  </a:lnTo>
                  <a:lnTo>
                    <a:pt x="1002" y="1152"/>
                  </a:lnTo>
                  <a:lnTo>
                    <a:pt x="1026" y="1134"/>
                  </a:lnTo>
                  <a:lnTo>
                    <a:pt x="1050" y="1110"/>
                  </a:lnTo>
                  <a:lnTo>
                    <a:pt x="1074" y="1092"/>
                  </a:lnTo>
                  <a:lnTo>
                    <a:pt x="1092" y="1074"/>
                  </a:lnTo>
                  <a:lnTo>
                    <a:pt x="1116" y="1050"/>
                  </a:lnTo>
                  <a:lnTo>
                    <a:pt x="1140" y="1032"/>
                  </a:lnTo>
                  <a:lnTo>
                    <a:pt x="1158" y="1008"/>
                  </a:lnTo>
                  <a:lnTo>
                    <a:pt x="1182" y="990"/>
                  </a:lnTo>
                  <a:lnTo>
                    <a:pt x="1206" y="966"/>
                  </a:lnTo>
                  <a:lnTo>
                    <a:pt x="1230" y="948"/>
                  </a:lnTo>
                  <a:lnTo>
                    <a:pt x="1248" y="930"/>
                  </a:lnTo>
                  <a:lnTo>
                    <a:pt x="1272" y="906"/>
                  </a:lnTo>
                  <a:lnTo>
                    <a:pt x="1296" y="888"/>
                  </a:lnTo>
                  <a:lnTo>
                    <a:pt x="1320" y="864"/>
                  </a:lnTo>
                  <a:lnTo>
                    <a:pt x="1338" y="840"/>
                  </a:lnTo>
                  <a:lnTo>
                    <a:pt x="1362" y="822"/>
                  </a:lnTo>
                  <a:lnTo>
                    <a:pt x="1386" y="798"/>
                  </a:lnTo>
                  <a:lnTo>
                    <a:pt x="1404" y="780"/>
                  </a:lnTo>
                  <a:lnTo>
                    <a:pt x="1428" y="756"/>
                  </a:lnTo>
                  <a:lnTo>
                    <a:pt x="1452" y="738"/>
                  </a:lnTo>
                  <a:lnTo>
                    <a:pt x="1476" y="714"/>
                  </a:lnTo>
                  <a:lnTo>
                    <a:pt x="1494" y="696"/>
                  </a:lnTo>
                  <a:lnTo>
                    <a:pt x="1518" y="672"/>
                  </a:lnTo>
                  <a:lnTo>
                    <a:pt x="1542" y="654"/>
                  </a:lnTo>
                  <a:lnTo>
                    <a:pt x="1566" y="630"/>
                  </a:lnTo>
                  <a:lnTo>
                    <a:pt x="1584" y="612"/>
                  </a:lnTo>
                  <a:lnTo>
                    <a:pt x="1608" y="588"/>
                  </a:lnTo>
                  <a:lnTo>
                    <a:pt x="1632" y="570"/>
                  </a:lnTo>
                  <a:lnTo>
                    <a:pt x="1656" y="546"/>
                  </a:lnTo>
                  <a:lnTo>
                    <a:pt x="1674" y="528"/>
                  </a:lnTo>
                  <a:lnTo>
                    <a:pt x="1698" y="504"/>
                  </a:lnTo>
                  <a:lnTo>
                    <a:pt x="1722" y="486"/>
                  </a:lnTo>
                  <a:lnTo>
                    <a:pt x="1740" y="462"/>
                  </a:lnTo>
                  <a:lnTo>
                    <a:pt x="1764" y="438"/>
                  </a:lnTo>
                  <a:lnTo>
                    <a:pt x="1788" y="420"/>
                  </a:lnTo>
                  <a:lnTo>
                    <a:pt x="1812" y="396"/>
                  </a:lnTo>
                  <a:lnTo>
                    <a:pt x="1830" y="378"/>
                  </a:lnTo>
                  <a:lnTo>
                    <a:pt x="1854" y="354"/>
                  </a:lnTo>
                  <a:lnTo>
                    <a:pt x="1878" y="336"/>
                  </a:lnTo>
                  <a:lnTo>
                    <a:pt x="1902" y="312"/>
                  </a:lnTo>
                  <a:lnTo>
                    <a:pt x="1920" y="294"/>
                  </a:lnTo>
                  <a:lnTo>
                    <a:pt x="1944" y="270"/>
                  </a:lnTo>
                  <a:lnTo>
                    <a:pt x="1968" y="252"/>
                  </a:lnTo>
                  <a:lnTo>
                    <a:pt x="1986" y="228"/>
                  </a:lnTo>
                  <a:lnTo>
                    <a:pt x="2010" y="210"/>
                  </a:lnTo>
                  <a:lnTo>
                    <a:pt x="2034" y="186"/>
                  </a:lnTo>
                  <a:lnTo>
                    <a:pt x="2058" y="168"/>
                  </a:lnTo>
                  <a:lnTo>
                    <a:pt x="2076" y="144"/>
                  </a:lnTo>
                  <a:lnTo>
                    <a:pt x="2100" y="126"/>
                  </a:lnTo>
                  <a:lnTo>
                    <a:pt x="2124" y="102"/>
                  </a:lnTo>
                  <a:lnTo>
                    <a:pt x="2148" y="84"/>
                  </a:lnTo>
                  <a:lnTo>
                    <a:pt x="2166" y="60"/>
                  </a:lnTo>
                  <a:lnTo>
                    <a:pt x="2190" y="42"/>
                  </a:lnTo>
                  <a:lnTo>
                    <a:pt x="2214" y="18"/>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836" y="1160"/>
              <a:ext cx="2238" cy="1800"/>
            </a:xfrm>
            <a:custGeom>
              <a:avLst/>
              <a:gdLst>
                <a:gd name="T0" fmla="*/ 18 w 2238"/>
                <a:gd name="T1" fmla="*/ 1776 h 1800"/>
                <a:gd name="T2" fmla="*/ 66 w 2238"/>
                <a:gd name="T3" fmla="*/ 1746 h 1800"/>
                <a:gd name="T4" fmla="*/ 108 w 2238"/>
                <a:gd name="T5" fmla="*/ 1692 h 1800"/>
                <a:gd name="T6" fmla="*/ 156 w 2238"/>
                <a:gd name="T7" fmla="*/ 1668 h 1800"/>
                <a:gd name="T8" fmla="*/ 198 w 2238"/>
                <a:gd name="T9" fmla="*/ 1650 h 1800"/>
                <a:gd name="T10" fmla="*/ 246 w 2238"/>
                <a:gd name="T11" fmla="*/ 1662 h 1800"/>
                <a:gd name="T12" fmla="*/ 288 w 2238"/>
                <a:gd name="T13" fmla="*/ 1644 h 1800"/>
                <a:gd name="T14" fmla="*/ 330 w 2238"/>
                <a:gd name="T15" fmla="*/ 1632 h 1800"/>
                <a:gd name="T16" fmla="*/ 378 w 2238"/>
                <a:gd name="T17" fmla="*/ 1608 h 1800"/>
                <a:gd name="T18" fmla="*/ 420 w 2238"/>
                <a:gd name="T19" fmla="*/ 1578 h 1800"/>
                <a:gd name="T20" fmla="*/ 468 w 2238"/>
                <a:gd name="T21" fmla="*/ 1554 h 1800"/>
                <a:gd name="T22" fmla="*/ 510 w 2238"/>
                <a:gd name="T23" fmla="*/ 1530 h 1800"/>
                <a:gd name="T24" fmla="*/ 558 w 2238"/>
                <a:gd name="T25" fmla="*/ 1500 h 1800"/>
                <a:gd name="T26" fmla="*/ 600 w 2238"/>
                <a:gd name="T27" fmla="*/ 1470 h 1800"/>
                <a:gd name="T28" fmla="*/ 648 w 2238"/>
                <a:gd name="T29" fmla="*/ 1440 h 1800"/>
                <a:gd name="T30" fmla="*/ 690 w 2238"/>
                <a:gd name="T31" fmla="*/ 1410 h 1800"/>
                <a:gd name="T32" fmla="*/ 738 w 2238"/>
                <a:gd name="T33" fmla="*/ 1374 h 1800"/>
                <a:gd name="T34" fmla="*/ 780 w 2238"/>
                <a:gd name="T35" fmla="*/ 1338 h 1800"/>
                <a:gd name="T36" fmla="*/ 828 w 2238"/>
                <a:gd name="T37" fmla="*/ 1302 h 1800"/>
                <a:gd name="T38" fmla="*/ 870 w 2238"/>
                <a:gd name="T39" fmla="*/ 1266 h 1800"/>
                <a:gd name="T40" fmla="*/ 912 w 2238"/>
                <a:gd name="T41" fmla="*/ 1230 h 1800"/>
                <a:gd name="T42" fmla="*/ 960 w 2238"/>
                <a:gd name="T43" fmla="*/ 1188 h 1800"/>
                <a:gd name="T44" fmla="*/ 1002 w 2238"/>
                <a:gd name="T45" fmla="*/ 1152 h 1800"/>
                <a:gd name="T46" fmla="*/ 1050 w 2238"/>
                <a:gd name="T47" fmla="*/ 1110 h 1800"/>
                <a:gd name="T48" fmla="*/ 1092 w 2238"/>
                <a:gd name="T49" fmla="*/ 1074 h 1800"/>
                <a:gd name="T50" fmla="*/ 1140 w 2238"/>
                <a:gd name="T51" fmla="*/ 1032 h 1800"/>
                <a:gd name="T52" fmla="*/ 1182 w 2238"/>
                <a:gd name="T53" fmla="*/ 990 h 1800"/>
                <a:gd name="T54" fmla="*/ 1230 w 2238"/>
                <a:gd name="T55" fmla="*/ 948 h 1800"/>
                <a:gd name="T56" fmla="*/ 1272 w 2238"/>
                <a:gd name="T57" fmla="*/ 906 h 1800"/>
                <a:gd name="T58" fmla="*/ 1320 w 2238"/>
                <a:gd name="T59" fmla="*/ 864 h 1800"/>
                <a:gd name="T60" fmla="*/ 1362 w 2238"/>
                <a:gd name="T61" fmla="*/ 822 h 1800"/>
                <a:gd name="T62" fmla="*/ 1404 w 2238"/>
                <a:gd name="T63" fmla="*/ 780 h 1800"/>
                <a:gd name="T64" fmla="*/ 1452 w 2238"/>
                <a:gd name="T65" fmla="*/ 738 h 1800"/>
                <a:gd name="T66" fmla="*/ 1494 w 2238"/>
                <a:gd name="T67" fmla="*/ 696 h 1800"/>
                <a:gd name="T68" fmla="*/ 1542 w 2238"/>
                <a:gd name="T69" fmla="*/ 654 h 1800"/>
                <a:gd name="T70" fmla="*/ 1584 w 2238"/>
                <a:gd name="T71" fmla="*/ 612 h 1800"/>
                <a:gd name="T72" fmla="*/ 1632 w 2238"/>
                <a:gd name="T73" fmla="*/ 570 h 1800"/>
                <a:gd name="T74" fmla="*/ 1674 w 2238"/>
                <a:gd name="T75" fmla="*/ 528 h 1800"/>
                <a:gd name="T76" fmla="*/ 1722 w 2238"/>
                <a:gd name="T77" fmla="*/ 486 h 1800"/>
                <a:gd name="T78" fmla="*/ 1764 w 2238"/>
                <a:gd name="T79" fmla="*/ 438 h 1800"/>
                <a:gd name="T80" fmla="*/ 1812 w 2238"/>
                <a:gd name="T81" fmla="*/ 396 h 1800"/>
                <a:gd name="T82" fmla="*/ 1854 w 2238"/>
                <a:gd name="T83" fmla="*/ 354 h 1800"/>
                <a:gd name="T84" fmla="*/ 1902 w 2238"/>
                <a:gd name="T85" fmla="*/ 312 h 1800"/>
                <a:gd name="T86" fmla="*/ 1944 w 2238"/>
                <a:gd name="T87" fmla="*/ 270 h 1800"/>
                <a:gd name="T88" fmla="*/ 1986 w 2238"/>
                <a:gd name="T89" fmla="*/ 228 h 1800"/>
                <a:gd name="T90" fmla="*/ 2034 w 2238"/>
                <a:gd name="T91" fmla="*/ 186 h 1800"/>
                <a:gd name="T92" fmla="*/ 2076 w 2238"/>
                <a:gd name="T93" fmla="*/ 144 h 1800"/>
                <a:gd name="T94" fmla="*/ 2124 w 2238"/>
                <a:gd name="T95" fmla="*/ 102 h 1800"/>
                <a:gd name="T96" fmla="*/ 2166 w 2238"/>
                <a:gd name="T97" fmla="*/ 60 h 1800"/>
                <a:gd name="T98" fmla="*/ 2214 w 2238"/>
                <a:gd name="T99" fmla="*/ 18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0">
                  <a:moveTo>
                    <a:pt x="0" y="1800"/>
                  </a:moveTo>
                  <a:lnTo>
                    <a:pt x="18" y="1776"/>
                  </a:lnTo>
                  <a:lnTo>
                    <a:pt x="42" y="1746"/>
                  </a:lnTo>
                  <a:lnTo>
                    <a:pt x="66" y="1746"/>
                  </a:lnTo>
                  <a:lnTo>
                    <a:pt x="84" y="1710"/>
                  </a:lnTo>
                  <a:lnTo>
                    <a:pt x="108" y="1692"/>
                  </a:lnTo>
                  <a:lnTo>
                    <a:pt x="132" y="1668"/>
                  </a:lnTo>
                  <a:lnTo>
                    <a:pt x="156" y="1668"/>
                  </a:lnTo>
                  <a:lnTo>
                    <a:pt x="174" y="1668"/>
                  </a:lnTo>
                  <a:lnTo>
                    <a:pt x="198" y="1650"/>
                  </a:lnTo>
                  <a:lnTo>
                    <a:pt x="222" y="1644"/>
                  </a:lnTo>
                  <a:lnTo>
                    <a:pt x="246" y="1662"/>
                  </a:lnTo>
                  <a:lnTo>
                    <a:pt x="264" y="1644"/>
                  </a:lnTo>
                  <a:lnTo>
                    <a:pt x="288" y="1644"/>
                  </a:lnTo>
                  <a:lnTo>
                    <a:pt x="312" y="1626"/>
                  </a:lnTo>
                  <a:lnTo>
                    <a:pt x="330" y="1632"/>
                  </a:lnTo>
                  <a:lnTo>
                    <a:pt x="354" y="1620"/>
                  </a:lnTo>
                  <a:lnTo>
                    <a:pt x="378" y="1608"/>
                  </a:lnTo>
                  <a:lnTo>
                    <a:pt x="402" y="1596"/>
                  </a:lnTo>
                  <a:lnTo>
                    <a:pt x="420" y="1578"/>
                  </a:lnTo>
                  <a:lnTo>
                    <a:pt x="444" y="1566"/>
                  </a:lnTo>
                  <a:lnTo>
                    <a:pt x="468" y="1554"/>
                  </a:lnTo>
                  <a:lnTo>
                    <a:pt x="492" y="1542"/>
                  </a:lnTo>
                  <a:lnTo>
                    <a:pt x="510" y="1530"/>
                  </a:lnTo>
                  <a:lnTo>
                    <a:pt x="534" y="1512"/>
                  </a:lnTo>
                  <a:lnTo>
                    <a:pt x="558" y="1500"/>
                  </a:lnTo>
                  <a:lnTo>
                    <a:pt x="576" y="1482"/>
                  </a:lnTo>
                  <a:lnTo>
                    <a:pt x="600" y="1470"/>
                  </a:lnTo>
                  <a:lnTo>
                    <a:pt x="624" y="1458"/>
                  </a:lnTo>
                  <a:lnTo>
                    <a:pt x="648" y="1440"/>
                  </a:lnTo>
                  <a:lnTo>
                    <a:pt x="666" y="1428"/>
                  </a:lnTo>
                  <a:lnTo>
                    <a:pt x="690" y="1410"/>
                  </a:lnTo>
                  <a:lnTo>
                    <a:pt x="714" y="1392"/>
                  </a:lnTo>
                  <a:lnTo>
                    <a:pt x="738" y="1374"/>
                  </a:lnTo>
                  <a:lnTo>
                    <a:pt x="756" y="1356"/>
                  </a:lnTo>
                  <a:lnTo>
                    <a:pt x="780" y="1338"/>
                  </a:lnTo>
                  <a:lnTo>
                    <a:pt x="804" y="1320"/>
                  </a:lnTo>
                  <a:lnTo>
                    <a:pt x="828" y="1302"/>
                  </a:lnTo>
                  <a:lnTo>
                    <a:pt x="846" y="1284"/>
                  </a:lnTo>
                  <a:lnTo>
                    <a:pt x="870" y="1266"/>
                  </a:lnTo>
                  <a:lnTo>
                    <a:pt x="894" y="1248"/>
                  </a:lnTo>
                  <a:lnTo>
                    <a:pt x="912" y="1230"/>
                  </a:lnTo>
                  <a:lnTo>
                    <a:pt x="936" y="1212"/>
                  </a:lnTo>
                  <a:lnTo>
                    <a:pt x="960" y="1188"/>
                  </a:lnTo>
                  <a:lnTo>
                    <a:pt x="984" y="1170"/>
                  </a:lnTo>
                  <a:lnTo>
                    <a:pt x="1002" y="1152"/>
                  </a:lnTo>
                  <a:lnTo>
                    <a:pt x="1026" y="1134"/>
                  </a:lnTo>
                  <a:lnTo>
                    <a:pt x="1050" y="1110"/>
                  </a:lnTo>
                  <a:lnTo>
                    <a:pt x="1074" y="1092"/>
                  </a:lnTo>
                  <a:lnTo>
                    <a:pt x="1092" y="1074"/>
                  </a:lnTo>
                  <a:lnTo>
                    <a:pt x="1116" y="1050"/>
                  </a:lnTo>
                  <a:lnTo>
                    <a:pt x="1140" y="1032"/>
                  </a:lnTo>
                  <a:lnTo>
                    <a:pt x="1158" y="1008"/>
                  </a:lnTo>
                  <a:lnTo>
                    <a:pt x="1182" y="990"/>
                  </a:lnTo>
                  <a:lnTo>
                    <a:pt x="1206" y="966"/>
                  </a:lnTo>
                  <a:lnTo>
                    <a:pt x="1230" y="948"/>
                  </a:lnTo>
                  <a:lnTo>
                    <a:pt x="1248" y="930"/>
                  </a:lnTo>
                  <a:lnTo>
                    <a:pt x="1272" y="906"/>
                  </a:lnTo>
                  <a:lnTo>
                    <a:pt x="1296" y="888"/>
                  </a:lnTo>
                  <a:lnTo>
                    <a:pt x="1320" y="864"/>
                  </a:lnTo>
                  <a:lnTo>
                    <a:pt x="1338" y="840"/>
                  </a:lnTo>
                  <a:lnTo>
                    <a:pt x="1362" y="822"/>
                  </a:lnTo>
                  <a:lnTo>
                    <a:pt x="1386" y="798"/>
                  </a:lnTo>
                  <a:lnTo>
                    <a:pt x="1404" y="780"/>
                  </a:lnTo>
                  <a:lnTo>
                    <a:pt x="1428" y="756"/>
                  </a:lnTo>
                  <a:lnTo>
                    <a:pt x="1452" y="738"/>
                  </a:lnTo>
                  <a:lnTo>
                    <a:pt x="1476" y="714"/>
                  </a:lnTo>
                  <a:lnTo>
                    <a:pt x="1494" y="696"/>
                  </a:lnTo>
                  <a:lnTo>
                    <a:pt x="1518" y="672"/>
                  </a:lnTo>
                  <a:lnTo>
                    <a:pt x="1542" y="654"/>
                  </a:lnTo>
                  <a:lnTo>
                    <a:pt x="1566" y="630"/>
                  </a:lnTo>
                  <a:lnTo>
                    <a:pt x="1584" y="612"/>
                  </a:lnTo>
                  <a:lnTo>
                    <a:pt x="1608" y="588"/>
                  </a:lnTo>
                  <a:lnTo>
                    <a:pt x="1632" y="570"/>
                  </a:lnTo>
                  <a:lnTo>
                    <a:pt x="1656" y="546"/>
                  </a:lnTo>
                  <a:lnTo>
                    <a:pt x="1674" y="528"/>
                  </a:lnTo>
                  <a:lnTo>
                    <a:pt x="1698" y="504"/>
                  </a:lnTo>
                  <a:lnTo>
                    <a:pt x="1722" y="486"/>
                  </a:lnTo>
                  <a:lnTo>
                    <a:pt x="1740" y="462"/>
                  </a:lnTo>
                  <a:lnTo>
                    <a:pt x="1764" y="438"/>
                  </a:lnTo>
                  <a:lnTo>
                    <a:pt x="1788" y="420"/>
                  </a:lnTo>
                  <a:lnTo>
                    <a:pt x="1812" y="396"/>
                  </a:lnTo>
                  <a:lnTo>
                    <a:pt x="1830" y="378"/>
                  </a:lnTo>
                  <a:lnTo>
                    <a:pt x="1854" y="354"/>
                  </a:lnTo>
                  <a:lnTo>
                    <a:pt x="1878" y="336"/>
                  </a:lnTo>
                  <a:lnTo>
                    <a:pt x="1902" y="312"/>
                  </a:lnTo>
                  <a:lnTo>
                    <a:pt x="1920" y="294"/>
                  </a:lnTo>
                  <a:lnTo>
                    <a:pt x="1944" y="270"/>
                  </a:lnTo>
                  <a:lnTo>
                    <a:pt x="1968" y="252"/>
                  </a:lnTo>
                  <a:lnTo>
                    <a:pt x="1986" y="228"/>
                  </a:lnTo>
                  <a:lnTo>
                    <a:pt x="2010" y="210"/>
                  </a:lnTo>
                  <a:lnTo>
                    <a:pt x="2034" y="186"/>
                  </a:lnTo>
                  <a:lnTo>
                    <a:pt x="2058" y="168"/>
                  </a:lnTo>
                  <a:lnTo>
                    <a:pt x="2076" y="144"/>
                  </a:lnTo>
                  <a:lnTo>
                    <a:pt x="2100" y="126"/>
                  </a:lnTo>
                  <a:lnTo>
                    <a:pt x="2124" y="102"/>
                  </a:lnTo>
                  <a:lnTo>
                    <a:pt x="2148" y="84"/>
                  </a:lnTo>
                  <a:lnTo>
                    <a:pt x="2166" y="60"/>
                  </a:lnTo>
                  <a:lnTo>
                    <a:pt x="2190" y="42"/>
                  </a:lnTo>
                  <a:lnTo>
                    <a:pt x="2214" y="18"/>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1836" y="2882"/>
              <a:ext cx="2238" cy="606"/>
            </a:xfrm>
            <a:custGeom>
              <a:avLst/>
              <a:gdLst>
                <a:gd name="T0" fmla="*/ 18 w 2238"/>
                <a:gd name="T1" fmla="*/ 606 h 606"/>
                <a:gd name="T2" fmla="*/ 66 w 2238"/>
                <a:gd name="T3" fmla="*/ 600 h 606"/>
                <a:gd name="T4" fmla="*/ 108 w 2238"/>
                <a:gd name="T5" fmla="*/ 594 h 606"/>
                <a:gd name="T6" fmla="*/ 156 w 2238"/>
                <a:gd name="T7" fmla="*/ 582 h 606"/>
                <a:gd name="T8" fmla="*/ 198 w 2238"/>
                <a:gd name="T9" fmla="*/ 564 h 606"/>
                <a:gd name="T10" fmla="*/ 246 w 2238"/>
                <a:gd name="T11" fmla="*/ 552 h 606"/>
                <a:gd name="T12" fmla="*/ 288 w 2238"/>
                <a:gd name="T13" fmla="*/ 540 h 606"/>
                <a:gd name="T14" fmla="*/ 330 w 2238"/>
                <a:gd name="T15" fmla="*/ 528 h 606"/>
                <a:gd name="T16" fmla="*/ 378 w 2238"/>
                <a:gd name="T17" fmla="*/ 516 h 606"/>
                <a:gd name="T18" fmla="*/ 420 w 2238"/>
                <a:gd name="T19" fmla="*/ 498 h 606"/>
                <a:gd name="T20" fmla="*/ 468 w 2238"/>
                <a:gd name="T21" fmla="*/ 486 h 606"/>
                <a:gd name="T22" fmla="*/ 510 w 2238"/>
                <a:gd name="T23" fmla="*/ 468 h 606"/>
                <a:gd name="T24" fmla="*/ 558 w 2238"/>
                <a:gd name="T25" fmla="*/ 456 h 606"/>
                <a:gd name="T26" fmla="*/ 600 w 2238"/>
                <a:gd name="T27" fmla="*/ 438 h 606"/>
                <a:gd name="T28" fmla="*/ 648 w 2238"/>
                <a:gd name="T29" fmla="*/ 426 h 606"/>
                <a:gd name="T30" fmla="*/ 690 w 2238"/>
                <a:gd name="T31" fmla="*/ 408 h 606"/>
                <a:gd name="T32" fmla="*/ 738 w 2238"/>
                <a:gd name="T33" fmla="*/ 390 h 606"/>
                <a:gd name="T34" fmla="*/ 780 w 2238"/>
                <a:gd name="T35" fmla="*/ 372 h 606"/>
                <a:gd name="T36" fmla="*/ 828 w 2238"/>
                <a:gd name="T37" fmla="*/ 360 h 606"/>
                <a:gd name="T38" fmla="*/ 870 w 2238"/>
                <a:gd name="T39" fmla="*/ 342 h 606"/>
                <a:gd name="T40" fmla="*/ 912 w 2238"/>
                <a:gd name="T41" fmla="*/ 324 h 606"/>
                <a:gd name="T42" fmla="*/ 960 w 2238"/>
                <a:gd name="T43" fmla="*/ 306 h 606"/>
                <a:gd name="T44" fmla="*/ 1002 w 2238"/>
                <a:gd name="T45" fmla="*/ 294 h 606"/>
                <a:gd name="T46" fmla="*/ 1050 w 2238"/>
                <a:gd name="T47" fmla="*/ 276 h 606"/>
                <a:gd name="T48" fmla="*/ 1092 w 2238"/>
                <a:gd name="T49" fmla="*/ 264 h 606"/>
                <a:gd name="T50" fmla="*/ 1140 w 2238"/>
                <a:gd name="T51" fmla="*/ 246 h 606"/>
                <a:gd name="T52" fmla="*/ 1182 w 2238"/>
                <a:gd name="T53" fmla="*/ 234 h 606"/>
                <a:gd name="T54" fmla="*/ 1230 w 2238"/>
                <a:gd name="T55" fmla="*/ 216 h 606"/>
                <a:gd name="T56" fmla="*/ 1272 w 2238"/>
                <a:gd name="T57" fmla="*/ 204 h 606"/>
                <a:gd name="T58" fmla="*/ 1320 w 2238"/>
                <a:gd name="T59" fmla="*/ 192 h 606"/>
                <a:gd name="T60" fmla="*/ 1362 w 2238"/>
                <a:gd name="T61" fmla="*/ 174 h 606"/>
                <a:gd name="T62" fmla="*/ 1404 w 2238"/>
                <a:gd name="T63" fmla="*/ 162 h 606"/>
                <a:gd name="T64" fmla="*/ 1452 w 2238"/>
                <a:gd name="T65" fmla="*/ 150 h 606"/>
                <a:gd name="T66" fmla="*/ 1494 w 2238"/>
                <a:gd name="T67" fmla="*/ 138 h 606"/>
                <a:gd name="T68" fmla="*/ 1542 w 2238"/>
                <a:gd name="T69" fmla="*/ 132 h 606"/>
                <a:gd name="T70" fmla="*/ 1584 w 2238"/>
                <a:gd name="T71" fmla="*/ 120 h 606"/>
                <a:gd name="T72" fmla="*/ 1632 w 2238"/>
                <a:gd name="T73" fmla="*/ 108 h 606"/>
                <a:gd name="T74" fmla="*/ 1674 w 2238"/>
                <a:gd name="T75" fmla="*/ 96 h 606"/>
                <a:gd name="T76" fmla="*/ 1722 w 2238"/>
                <a:gd name="T77" fmla="*/ 90 h 606"/>
                <a:gd name="T78" fmla="*/ 1764 w 2238"/>
                <a:gd name="T79" fmla="*/ 78 h 606"/>
                <a:gd name="T80" fmla="*/ 1812 w 2238"/>
                <a:gd name="T81" fmla="*/ 72 h 606"/>
                <a:gd name="T82" fmla="*/ 1854 w 2238"/>
                <a:gd name="T83" fmla="*/ 60 h 606"/>
                <a:gd name="T84" fmla="*/ 1902 w 2238"/>
                <a:gd name="T85" fmla="*/ 54 h 606"/>
                <a:gd name="T86" fmla="*/ 1944 w 2238"/>
                <a:gd name="T87" fmla="*/ 48 h 606"/>
                <a:gd name="T88" fmla="*/ 1986 w 2238"/>
                <a:gd name="T89" fmla="*/ 42 h 606"/>
                <a:gd name="T90" fmla="*/ 2034 w 2238"/>
                <a:gd name="T91" fmla="*/ 30 h 606"/>
                <a:gd name="T92" fmla="*/ 2076 w 2238"/>
                <a:gd name="T93" fmla="*/ 24 h 606"/>
                <a:gd name="T94" fmla="*/ 2124 w 2238"/>
                <a:gd name="T95" fmla="*/ 18 h 606"/>
                <a:gd name="T96" fmla="*/ 2166 w 2238"/>
                <a:gd name="T97" fmla="*/ 12 h 606"/>
                <a:gd name="T98" fmla="*/ 2214 w 2238"/>
                <a:gd name="T99" fmla="*/ 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06">
                  <a:moveTo>
                    <a:pt x="0" y="600"/>
                  </a:moveTo>
                  <a:lnTo>
                    <a:pt x="18" y="606"/>
                  </a:lnTo>
                  <a:lnTo>
                    <a:pt x="42" y="606"/>
                  </a:lnTo>
                  <a:lnTo>
                    <a:pt x="66" y="600"/>
                  </a:lnTo>
                  <a:lnTo>
                    <a:pt x="84" y="600"/>
                  </a:lnTo>
                  <a:lnTo>
                    <a:pt x="108" y="594"/>
                  </a:lnTo>
                  <a:lnTo>
                    <a:pt x="132" y="588"/>
                  </a:lnTo>
                  <a:lnTo>
                    <a:pt x="156" y="582"/>
                  </a:lnTo>
                  <a:lnTo>
                    <a:pt x="174" y="576"/>
                  </a:lnTo>
                  <a:lnTo>
                    <a:pt x="198" y="564"/>
                  </a:lnTo>
                  <a:lnTo>
                    <a:pt x="222" y="570"/>
                  </a:lnTo>
                  <a:lnTo>
                    <a:pt x="246" y="552"/>
                  </a:lnTo>
                  <a:lnTo>
                    <a:pt x="264" y="540"/>
                  </a:lnTo>
                  <a:lnTo>
                    <a:pt x="288" y="540"/>
                  </a:lnTo>
                  <a:lnTo>
                    <a:pt x="312" y="534"/>
                  </a:lnTo>
                  <a:lnTo>
                    <a:pt x="330" y="528"/>
                  </a:lnTo>
                  <a:lnTo>
                    <a:pt x="354" y="522"/>
                  </a:lnTo>
                  <a:lnTo>
                    <a:pt x="378" y="516"/>
                  </a:lnTo>
                  <a:lnTo>
                    <a:pt x="402" y="510"/>
                  </a:lnTo>
                  <a:lnTo>
                    <a:pt x="420" y="498"/>
                  </a:lnTo>
                  <a:lnTo>
                    <a:pt x="444" y="492"/>
                  </a:lnTo>
                  <a:lnTo>
                    <a:pt x="468" y="486"/>
                  </a:lnTo>
                  <a:lnTo>
                    <a:pt x="492" y="480"/>
                  </a:lnTo>
                  <a:lnTo>
                    <a:pt x="510" y="468"/>
                  </a:lnTo>
                  <a:lnTo>
                    <a:pt x="534" y="462"/>
                  </a:lnTo>
                  <a:lnTo>
                    <a:pt x="558" y="456"/>
                  </a:lnTo>
                  <a:lnTo>
                    <a:pt x="576" y="450"/>
                  </a:lnTo>
                  <a:lnTo>
                    <a:pt x="600" y="438"/>
                  </a:lnTo>
                  <a:lnTo>
                    <a:pt x="624" y="432"/>
                  </a:lnTo>
                  <a:lnTo>
                    <a:pt x="648" y="426"/>
                  </a:lnTo>
                  <a:lnTo>
                    <a:pt x="666" y="414"/>
                  </a:lnTo>
                  <a:lnTo>
                    <a:pt x="690" y="408"/>
                  </a:lnTo>
                  <a:lnTo>
                    <a:pt x="714" y="396"/>
                  </a:lnTo>
                  <a:lnTo>
                    <a:pt x="738" y="390"/>
                  </a:lnTo>
                  <a:lnTo>
                    <a:pt x="756" y="384"/>
                  </a:lnTo>
                  <a:lnTo>
                    <a:pt x="780" y="372"/>
                  </a:lnTo>
                  <a:lnTo>
                    <a:pt x="804" y="366"/>
                  </a:lnTo>
                  <a:lnTo>
                    <a:pt x="828" y="360"/>
                  </a:lnTo>
                  <a:lnTo>
                    <a:pt x="846" y="348"/>
                  </a:lnTo>
                  <a:lnTo>
                    <a:pt x="870" y="342"/>
                  </a:lnTo>
                  <a:lnTo>
                    <a:pt x="894" y="330"/>
                  </a:lnTo>
                  <a:lnTo>
                    <a:pt x="912" y="324"/>
                  </a:lnTo>
                  <a:lnTo>
                    <a:pt x="936" y="318"/>
                  </a:lnTo>
                  <a:lnTo>
                    <a:pt x="960" y="306"/>
                  </a:lnTo>
                  <a:lnTo>
                    <a:pt x="984" y="300"/>
                  </a:lnTo>
                  <a:lnTo>
                    <a:pt x="1002" y="294"/>
                  </a:lnTo>
                  <a:lnTo>
                    <a:pt x="1026" y="282"/>
                  </a:lnTo>
                  <a:lnTo>
                    <a:pt x="1050" y="276"/>
                  </a:lnTo>
                  <a:lnTo>
                    <a:pt x="1074" y="270"/>
                  </a:lnTo>
                  <a:lnTo>
                    <a:pt x="1092" y="264"/>
                  </a:lnTo>
                  <a:lnTo>
                    <a:pt x="1116" y="252"/>
                  </a:lnTo>
                  <a:lnTo>
                    <a:pt x="1140" y="246"/>
                  </a:lnTo>
                  <a:lnTo>
                    <a:pt x="1158" y="240"/>
                  </a:lnTo>
                  <a:lnTo>
                    <a:pt x="1182" y="234"/>
                  </a:lnTo>
                  <a:lnTo>
                    <a:pt x="1206" y="222"/>
                  </a:lnTo>
                  <a:lnTo>
                    <a:pt x="1230" y="216"/>
                  </a:lnTo>
                  <a:lnTo>
                    <a:pt x="1248" y="210"/>
                  </a:lnTo>
                  <a:lnTo>
                    <a:pt x="1272" y="204"/>
                  </a:lnTo>
                  <a:lnTo>
                    <a:pt x="1296" y="198"/>
                  </a:lnTo>
                  <a:lnTo>
                    <a:pt x="1320" y="192"/>
                  </a:lnTo>
                  <a:lnTo>
                    <a:pt x="1338" y="186"/>
                  </a:lnTo>
                  <a:lnTo>
                    <a:pt x="1362" y="174"/>
                  </a:lnTo>
                  <a:lnTo>
                    <a:pt x="1386" y="168"/>
                  </a:lnTo>
                  <a:lnTo>
                    <a:pt x="1404" y="162"/>
                  </a:lnTo>
                  <a:lnTo>
                    <a:pt x="1428" y="156"/>
                  </a:lnTo>
                  <a:lnTo>
                    <a:pt x="1452" y="150"/>
                  </a:lnTo>
                  <a:lnTo>
                    <a:pt x="1476" y="144"/>
                  </a:lnTo>
                  <a:lnTo>
                    <a:pt x="1494" y="138"/>
                  </a:lnTo>
                  <a:lnTo>
                    <a:pt x="1518" y="132"/>
                  </a:lnTo>
                  <a:lnTo>
                    <a:pt x="1542" y="132"/>
                  </a:lnTo>
                  <a:lnTo>
                    <a:pt x="1566" y="126"/>
                  </a:lnTo>
                  <a:lnTo>
                    <a:pt x="1584" y="120"/>
                  </a:lnTo>
                  <a:lnTo>
                    <a:pt x="1608" y="114"/>
                  </a:lnTo>
                  <a:lnTo>
                    <a:pt x="1632" y="108"/>
                  </a:lnTo>
                  <a:lnTo>
                    <a:pt x="1656" y="102"/>
                  </a:lnTo>
                  <a:lnTo>
                    <a:pt x="1674" y="96"/>
                  </a:lnTo>
                  <a:lnTo>
                    <a:pt x="1698" y="96"/>
                  </a:lnTo>
                  <a:lnTo>
                    <a:pt x="1722" y="90"/>
                  </a:lnTo>
                  <a:lnTo>
                    <a:pt x="1740" y="84"/>
                  </a:lnTo>
                  <a:lnTo>
                    <a:pt x="1764" y="78"/>
                  </a:lnTo>
                  <a:lnTo>
                    <a:pt x="1788" y="78"/>
                  </a:lnTo>
                  <a:lnTo>
                    <a:pt x="1812" y="72"/>
                  </a:lnTo>
                  <a:lnTo>
                    <a:pt x="1830" y="66"/>
                  </a:lnTo>
                  <a:lnTo>
                    <a:pt x="1854" y="60"/>
                  </a:lnTo>
                  <a:lnTo>
                    <a:pt x="1878" y="60"/>
                  </a:lnTo>
                  <a:lnTo>
                    <a:pt x="1902" y="54"/>
                  </a:lnTo>
                  <a:lnTo>
                    <a:pt x="1920" y="48"/>
                  </a:lnTo>
                  <a:lnTo>
                    <a:pt x="1944" y="48"/>
                  </a:lnTo>
                  <a:lnTo>
                    <a:pt x="1968" y="42"/>
                  </a:lnTo>
                  <a:lnTo>
                    <a:pt x="1986" y="42"/>
                  </a:lnTo>
                  <a:lnTo>
                    <a:pt x="2010" y="36"/>
                  </a:lnTo>
                  <a:lnTo>
                    <a:pt x="2034" y="30"/>
                  </a:lnTo>
                  <a:lnTo>
                    <a:pt x="2058" y="30"/>
                  </a:lnTo>
                  <a:lnTo>
                    <a:pt x="2076" y="24"/>
                  </a:lnTo>
                  <a:lnTo>
                    <a:pt x="2100" y="24"/>
                  </a:lnTo>
                  <a:lnTo>
                    <a:pt x="2124" y="18"/>
                  </a:lnTo>
                  <a:lnTo>
                    <a:pt x="2148" y="18"/>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836" y="2888"/>
              <a:ext cx="2238" cy="606"/>
            </a:xfrm>
            <a:custGeom>
              <a:avLst/>
              <a:gdLst>
                <a:gd name="T0" fmla="*/ 18 w 2238"/>
                <a:gd name="T1" fmla="*/ 606 h 606"/>
                <a:gd name="T2" fmla="*/ 66 w 2238"/>
                <a:gd name="T3" fmla="*/ 600 h 606"/>
                <a:gd name="T4" fmla="*/ 108 w 2238"/>
                <a:gd name="T5" fmla="*/ 594 h 606"/>
                <a:gd name="T6" fmla="*/ 156 w 2238"/>
                <a:gd name="T7" fmla="*/ 582 h 606"/>
                <a:gd name="T8" fmla="*/ 198 w 2238"/>
                <a:gd name="T9" fmla="*/ 564 h 606"/>
                <a:gd name="T10" fmla="*/ 246 w 2238"/>
                <a:gd name="T11" fmla="*/ 552 h 606"/>
                <a:gd name="T12" fmla="*/ 288 w 2238"/>
                <a:gd name="T13" fmla="*/ 540 h 606"/>
                <a:gd name="T14" fmla="*/ 330 w 2238"/>
                <a:gd name="T15" fmla="*/ 528 h 606"/>
                <a:gd name="T16" fmla="*/ 378 w 2238"/>
                <a:gd name="T17" fmla="*/ 516 h 606"/>
                <a:gd name="T18" fmla="*/ 420 w 2238"/>
                <a:gd name="T19" fmla="*/ 498 h 606"/>
                <a:gd name="T20" fmla="*/ 468 w 2238"/>
                <a:gd name="T21" fmla="*/ 486 h 606"/>
                <a:gd name="T22" fmla="*/ 510 w 2238"/>
                <a:gd name="T23" fmla="*/ 468 h 606"/>
                <a:gd name="T24" fmla="*/ 558 w 2238"/>
                <a:gd name="T25" fmla="*/ 456 h 606"/>
                <a:gd name="T26" fmla="*/ 600 w 2238"/>
                <a:gd name="T27" fmla="*/ 438 h 606"/>
                <a:gd name="T28" fmla="*/ 648 w 2238"/>
                <a:gd name="T29" fmla="*/ 426 h 606"/>
                <a:gd name="T30" fmla="*/ 690 w 2238"/>
                <a:gd name="T31" fmla="*/ 408 h 606"/>
                <a:gd name="T32" fmla="*/ 738 w 2238"/>
                <a:gd name="T33" fmla="*/ 390 h 606"/>
                <a:gd name="T34" fmla="*/ 780 w 2238"/>
                <a:gd name="T35" fmla="*/ 372 h 606"/>
                <a:gd name="T36" fmla="*/ 828 w 2238"/>
                <a:gd name="T37" fmla="*/ 360 h 606"/>
                <a:gd name="T38" fmla="*/ 870 w 2238"/>
                <a:gd name="T39" fmla="*/ 342 h 606"/>
                <a:gd name="T40" fmla="*/ 912 w 2238"/>
                <a:gd name="T41" fmla="*/ 324 h 606"/>
                <a:gd name="T42" fmla="*/ 960 w 2238"/>
                <a:gd name="T43" fmla="*/ 306 h 606"/>
                <a:gd name="T44" fmla="*/ 1002 w 2238"/>
                <a:gd name="T45" fmla="*/ 294 h 606"/>
                <a:gd name="T46" fmla="*/ 1050 w 2238"/>
                <a:gd name="T47" fmla="*/ 276 h 606"/>
                <a:gd name="T48" fmla="*/ 1092 w 2238"/>
                <a:gd name="T49" fmla="*/ 264 h 606"/>
                <a:gd name="T50" fmla="*/ 1140 w 2238"/>
                <a:gd name="T51" fmla="*/ 246 h 606"/>
                <a:gd name="T52" fmla="*/ 1182 w 2238"/>
                <a:gd name="T53" fmla="*/ 234 h 606"/>
                <a:gd name="T54" fmla="*/ 1230 w 2238"/>
                <a:gd name="T55" fmla="*/ 216 h 606"/>
                <a:gd name="T56" fmla="*/ 1272 w 2238"/>
                <a:gd name="T57" fmla="*/ 204 h 606"/>
                <a:gd name="T58" fmla="*/ 1320 w 2238"/>
                <a:gd name="T59" fmla="*/ 192 h 606"/>
                <a:gd name="T60" fmla="*/ 1362 w 2238"/>
                <a:gd name="T61" fmla="*/ 174 h 606"/>
                <a:gd name="T62" fmla="*/ 1404 w 2238"/>
                <a:gd name="T63" fmla="*/ 162 h 606"/>
                <a:gd name="T64" fmla="*/ 1452 w 2238"/>
                <a:gd name="T65" fmla="*/ 150 h 606"/>
                <a:gd name="T66" fmla="*/ 1494 w 2238"/>
                <a:gd name="T67" fmla="*/ 138 h 606"/>
                <a:gd name="T68" fmla="*/ 1542 w 2238"/>
                <a:gd name="T69" fmla="*/ 132 h 606"/>
                <a:gd name="T70" fmla="*/ 1584 w 2238"/>
                <a:gd name="T71" fmla="*/ 120 h 606"/>
                <a:gd name="T72" fmla="*/ 1632 w 2238"/>
                <a:gd name="T73" fmla="*/ 108 h 606"/>
                <a:gd name="T74" fmla="*/ 1674 w 2238"/>
                <a:gd name="T75" fmla="*/ 96 h 606"/>
                <a:gd name="T76" fmla="*/ 1722 w 2238"/>
                <a:gd name="T77" fmla="*/ 90 h 606"/>
                <a:gd name="T78" fmla="*/ 1764 w 2238"/>
                <a:gd name="T79" fmla="*/ 78 h 606"/>
                <a:gd name="T80" fmla="*/ 1812 w 2238"/>
                <a:gd name="T81" fmla="*/ 72 h 606"/>
                <a:gd name="T82" fmla="*/ 1854 w 2238"/>
                <a:gd name="T83" fmla="*/ 60 h 606"/>
                <a:gd name="T84" fmla="*/ 1902 w 2238"/>
                <a:gd name="T85" fmla="*/ 54 h 606"/>
                <a:gd name="T86" fmla="*/ 1944 w 2238"/>
                <a:gd name="T87" fmla="*/ 48 h 606"/>
                <a:gd name="T88" fmla="*/ 1986 w 2238"/>
                <a:gd name="T89" fmla="*/ 42 h 606"/>
                <a:gd name="T90" fmla="*/ 2034 w 2238"/>
                <a:gd name="T91" fmla="*/ 30 h 606"/>
                <a:gd name="T92" fmla="*/ 2076 w 2238"/>
                <a:gd name="T93" fmla="*/ 24 h 606"/>
                <a:gd name="T94" fmla="*/ 2124 w 2238"/>
                <a:gd name="T95" fmla="*/ 18 h 606"/>
                <a:gd name="T96" fmla="*/ 2166 w 2238"/>
                <a:gd name="T97" fmla="*/ 12 h 606"/>
                <a:gd name="T98" fmla="*/ 2214 w 2238"/>
                <a:gd name="T99" fmla="*/ 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06">
                  <a:moveTo>
                    <a:pt x="0" y="600"/>
                  </a:moveTo>
                  <a:lnTo>
                    <a:pt x="18" y="606"/>
                  </a:lnTo>
                  <a:lnTo>
                    <a:pt x="42" y="606"/>
                  </a:lnTo>
                  <a:lnTo>
                    <a:pt x="66" y="600"/>
                  </a:lnTo>
                  <a:lnTo>
                    <a:pt x="84" y="600"/>
                  </a:lnTo>
                  <a:lnTo>
                    <a:pt x="108" y="594"/>
                  </a:lnTo>
                  <a:lnTo>
                    <a:pt x="132" y="588"/>
                  </a:lnTo>
                  <a:lnTo>
                    <a:pt x="156" y="582"/>
                  </a:lnTo>
                  <a:lnTo>
                    <a:pt x="174" y="576"/>
                  </a:lnTo>
                  <a:lnTo>
                    <a:pt x="198" y="564"/>
                  </a:lnTo>
                  <a:lnTo>
                    <a:pt x="222" y="570"/>
                  </a:lnTo>
                  <a:lnTo>
                    <a:pt x="246" y="552"/>
                  </a:lnTo>
                  <a:lnTo>
                    <a:pt x="264" y="540"/>
                  </a:lnTo>
                  <a:lnTo>
                    <a:pt x="288" y="540"/>
                  </a:lnTo>
                  <a:lnTo>
                    <a:pt x="312" y="534"/>
                  </a:lnTo>
                  <a:lnTo>
                    <a:pt x="330" y="528"/>
                  </a:lnTo>
                  <a:lnTo>
                    <a:pt x="354" y="522"/>
                  </a:lnTo>
                  <a:lnTo>
                    <a:pt x="378" y="516"/>
                  </a:lnTo>
                  <a:lnTo>
                    <a:pt x="402" y="510"/>
                  </a:lnTo>
                  <a:lnTo>
                    <a:pt x="420" y="498"/>
                  </a:lnTo>
                  <a:lnTo>
                    <a:pt x="444" y="492"/>
                  </a:lnTo>
                  <a:lnTo>
                    <a:pt x="468" y="486"/>
                  </a:lnTo>
                  <a:lnTo>
                    <a:pt x="492" y="480"/>
                  </a:lnTo>
                  <a:lnTo>
                    <a:pt x="510" y="468"/>
                  </a:lnTo>
                  <a:lnTo>
                    <a:pt x="534" y="462"/>
                  </a:lnTo>
                  <a:lnTo>
                    <a:pt x="558" y="456"/>
                  </a:lnTo>
                  <a:lnTo>
                    <a:pt x="576" y="450"/>
                  </a:lnTo>
                  <a:lnTo>
                    <a:pt x="600" y="438"/>
                  </a:lnTo>
                  <a:lnTo>
                    <a:pt x="624" y="432"/>
                  </a:lnTo>
                  <a:lnTo>
                    <a:pt x="648" y="426"/>
                  </a:lnTo>
                  <a:lnTo>
                    <a:pt x="666" y="414"/>
                  </a:lnTo>
                  <a:lnTo>
                    <a:pt x="690" y="408"/>
                  </a:lnTo>
                  <a:lnTo>
                    <a:pt x="714" y="396"/>
                  </a:lnTo>
                  <a:lnTo>
                    <a:pt x="738" y="390"/>
                  </a:lnTo>
                  <a:lnTo>
                    <a:pt x="756" y="384"/>
                  </a:lnTo>
                  <a:lnTo>
                    <a:pt x="780" y="372"/>
                  </a:lnTo>
                  <a:lnTo>
                    <a:pt x="804" y="366"/>
                  </a:lnTo>
                  <a:lnTo>
                    <a:pt x="828" y="360"/>
                  </a:lnTo>
                  <a:lnTo>
                    <a:pt x="846" y="348"/>
                  </a:lnTo>
                  <a:lnTo>
                    <a:pt x="870" y="342"/>
                  </a:lnTo>
                  <a:lnTo>
                    <a:pt x="894" y="330"/>
                  </a:lnTo>
                  <a:lnTo>
                    <a:pt x="912" y="324"/>
                  </a:lnTo>
                  <a:lnTo>
                    <a:pt x="936" y="318"/>
                  </a:lnTo>
                  <a:lnTo>
                    <a:pt x="960" y="306"/>
                  </a:lnTo>
                  <a:lnTo>
                    <a:pt x="984" y="300"/>
                  </a:lnTo>
                  <a:lnTo>
                    <a:pt x="1002" y="294"/>
                  </a:lnTo>
                  <a:lnTo>
                    <a:pt x="1026" y="282"/>
                  </a:lnTo>
                  <a:lnTo>
                    <a:pt x="1050" y="276"/>
                  </a:lnTo>
                  <a:lnTo>
                    <a:pt x="1074" y="270"/>
                  </a:lnTo>
                  <a:lnTo>
                    <a:pt x="1092" y="264"/>
                  </a:lnTo>
                  <a:lnTo>
                    <a:pt x="1116" y="252"/>
                  </a:lnTo>
                  <a:lnTo>
                    <a:pt x="1140" y="246"/>
                  </a:lnTo>
                  <a:lnTo>
                    <a:pt x="1158" y="240"/>
                  </a:lnTo>
                  <a:lnTo>
                    <a:pt x="1182" y="234"/>
                  </a:lnTo>
                  <a:lnTo>
                    <a:pt x="1206" y="222"/>
                  </a:lnTo>
                  <a:lnTo>
                    <a:pt x="1230" y="216"/>
                  </a:lnTo>
                  <a:lnTo>
                    <a:pt x="1248" y="210"/>
                  </a:lnTo>
                  <a:lnTo>
                    <a:pt x="1272" y="204"/>
                  </a:lnTo>
                  <a:lnTo>
                    <a:pt x="1296" y="198"/>
                  </a:lnTo>
                  <a:lnTo>
                    <a:pt x="1320" y="192"/>
                  </a:lnTo>
                  <a:lnTo>
                    <a:pt x="1338" y="186"/>
                  </a:lnTo>
                  <a:lnTo>
                    <a:pt x="1362" y="174"/>
                  </a:lnTo>
                  <a:lnTo>
                    <a:pt x="1386" y="168"/>
                  </a:lnTo>
                  <a:lnTo>
                    <a:pt x="1404" y="162"/>
                  </a:lnTo>
                  <a:lnTo>
                    <a:pt x="1428" y="156"/>
                  </a:lnTo>
                  <a:lnTo>
                    <a:pt x="1452" y="150"/>
                  </a:lnTo>
                  <a:lnTo>
                    <a:pt x="1476" y="144"/>
                  </a:lnTo>
                  <a:lnTo>
                    <a:pt x="1494" y="138"/>
                  </a:lnTo>
                  <a:lnTo>
                    <a:pt x="1518" y="132"/>
                  </a:lnTo>
                  <a:lnTo>
                    <a:pt x="1542" y="132"/>
                  </a:lnTo>
                  <a:lnTo>
                    <a:pt x="1566" y="126"/>
                  </a:lnTo>
                  <a:lnTo>
                    <a:pt x="1584" y="120"/>
                  </a:lnTo>
                  <a:lnTo>
                    <a:pt x="1608" y="114"/>
                  </a:lnTo>
                  <a:lnTo>
                    <a:pt x="1632" y="108"/>
                  </a:lnTo>
                  <a:lnTo>
                    <a:pt x="1656" y="102"/>
                  </a:lnTo>
                  <a:lnTo>
                    <a:pt x="1674" y="96"/>
                  </a:lnTo>
                  <a:lnTo>
                    <a:pt x="1698" y="96"/>
                  </a:lnTo>
                  <a:lnTo>
                    <a:pt x="1722" y="90"/>
                  </a:lnTo>
                  <a:lnTo>
                    <a:pt x="1740" y="84"/>
                  </a:lnTo>
                  <a:lnTo>
                    <a:pt x="1764" y="78"/>
                  </a:lnTo>
                  <a:lnTo>
                    <a:pt x="1788" y="78"/>
                  </a:lnTo>
                  <a:lnTo>
                    <a:pt x="1812" y="72"/>
                  </a:lnTo>
                  <a:lnTo>
                    <a:pt x="1830" y="66"/>
                  </a:lnTo>
                  <a:lnTo>
                    <a:pt x="1854" y="60"/>
                  </a:lnTo>
                  <a:lnTo>
                    <a:pt x="1878" y="60"/>
                  </a:lnTo>
                  <a:lnTo>
                    <a:pt x="1902" y="54"/>
                  </a:lnTo>
                  <a:lnTo>
                    <a:pt x="1920" y="48"/>
                  </a:lnTo>
                  <a:lnTo>
                    <a:pt x="1944" y="48"/>
                  </a:lnTo>
                  <a:lnTo>
                    <a:pt x="1968" y="42"/>
                  </a:lnTo>
                  <a:lnTo>
                    <a:pt x="1986" y="42"/>
                  </a:lnTo>
                  <a:lnTo>
                    <a:pt x="2010" y="36"/>
                  </a:lnTo>
                  <a:lnTo>
                    <a:pt x="2034" y="30"/>
                  </a:lnTo>
                  <a:lnTo>
                    <a:pt x="2058" y="30"/>
                  </a:lnTo>
                  <a:lnTo>
                    <a:pt x="2076" y="24"/>
                  </a:lnTo>
                  <a:lnTo>
                    <a:pt x="2100" y="24"/>
                  </a:lnTo>
                  <a:lnTo>
                    <a:pt x="2124" y="18"/>
                  </a:lnTo>
                  <a:lnTo>
                    <a:pt x="2148" y="18"/>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1836" y="2894"/>
              <a:ext cx="2238" cy="606"/>
            </a:xfrm>
            <a:custGeom>
              <a:avLst/>
              <a:gdLst>
                <a:gd name="T0" fmla="*/ 18 w 2238"/>
                <a:gd name="T1" fmla="*/ 606 h 606"/>
                <a:gd name="T2" fmla="*/ 66 w 2238"/>
                <a:gd name="T3" fmla="*/ 600 h 606"/>
                <a:gd name="T4" fmla="*/ 108 w 2238"/>
                <a:gd name="T5" fmla="*/ 594 h 606"/>
                <a:gd name="T6" fmla="*/ 156 w 2238"/>
                <a:gd name="T7" fmla="*/ 582 h 606"/>
                <a:gd name="T8" fmla="*/ 198 w 2238"/>
                <a:gd name="T9" fmla="*/ 564 h 606"/>
                <a:gd name="T10" fmla="*/ 246 w 2238"/>
                <a:gd name="T11" fmla="*/ 552 h 606"/>
                <a:gd name="T12" fmla="*/ 288 w 2238"/>
                <a:gd name="T13" fmla="*/ 540 h 606"/>
                <a:gd name="T14" fmla="*/ 330 w 2238"/>
                <a:gd name="T15" fmla="*/ 528 h 606"/>
                <a:gd name="T16" fmla="*/ 378 w 2238"/>
                <a:gd name="T17" fmla="*/ 516 h 606"/>
                <a:gd name="T18" fmla="*/ 420 w 2238"/>
                <a:gd name="T19" fmla="*/ 498 h 606"/>
                <a:gd name="T20" fmla="*/ 468 w 2238"/>
                <a:gd name="T21" fmla="*/ 486 h 606"/>
                <a:gd name="T22" fmla="*/ 510 w 2238"/>
                <a:gd name="T23" fmla="*/ 468 h 606"/>
                <a:gd name="T24" fmla="*/ 558 w 2238"/>
                <a:gd name="T25" fmla="*/ 456 h 606"/>
                <a:gd name="T26" fmla="*/ 600 w 2238"/>
                <a:gd name="T27" fmla="*/ 438 h 606"/>
                <a:gd name="T28" fmla="*/ 648 w 2238"/>
                <a:gd name="T29" fmla="*/ 426 h 606"/>
                <a:gd name="T30" fmla="*/ 690 w 2238"/>
                <a:gd name="T31" fmla="*/ 408 h 606"/>
                <a:gd name="T32" fmla="*/ 738 w 2238"/>
                <a:gd name="T33" fmla="*/ 390 h 606"/>
                <a:gd name="T34" fmla="*/ 780 w 2238"/>
                <a:gd name="T35" fmla="*/ 372 h 606"/>
                <a:gd name="T36" fmla="*/ 828 w 2238"/>
                <a:gd name="T37" fmla="*/ 360 h 606"/>
                <a:gd name="T38" fmla="*/ 870 w 2238"/>
                <a:gd name="T39" fmla="*/ 342 h 606"/>
                <a:gd name="T40" fmla="*/ 912 w 2238"/>
                <a:gd name="T41" fmla="*/ 324 h 606"/>
                <a:gd name="T42" fmla="*/ 960 w 2238"/>
                <a:gd name="T43" fmla="*/ 306 h 606"/>
                <a:gd name="T44" fmla="*/ 1002 w 2238"/>
                <a:gd name="T45" fmla="*/ 294 h 606"/>
                <a:gd name="T46" fmla="*/ 1050 w 2238"/>
                <a:gd name="T47" fmla="*/ 276 h 606"/>
                <a:gd name="T48" fmla="*/ 1092 w 2238"/>
                <a:gd name="T49" fmla="*/ 264 h 606"/>
                <a:gd name="T50" fmla="*/ 1140 w 2238"/>
                <a:gd name="T51" fmla="*/ 246 h 606"/>
                <a:gd name="T52" fmla="*/ 1182 w 2238"/>
                <a:gd name="T53" fmla="*/ 234 h 606"/>
                <a:gd name="T54" fmla="*/ 1230 w 2238"/>
                <a:gd name="T55" fmla="*/ 216 h 606"/>
                <a:gd name="T56" fmla="*/ 1272 w 2238"/>
                <a:gd name="T57" fmla="*/ 204 h 606"/>
                <a:gd name="T58" fmla="*/ 1320 w 2238"/>
                <a:gd name="T59" fmla="*/ 192 h 606"/>
                <a:gd name="T60" fmla="*/ 1362 w 2238"/>
                <a:gd name="T61" fmla="*/ 174 h 606"/>
                <a:gd name="T62" fmla="*/ 1404 w 2238"/>
                <a:gd name="T63" fmla="*/ 162 h 606"/>
                <a:gd name="T64" fmla="*/ 1452 w 2238"/>
                <a:gd name="T65" fmla="*/ 150 h 606"/>
                <a:gd name="T66" fmla="*/ 1494 w 2238"/>
                <a:gd name="T67" fmla="*/ 138 h 606"/>
                <a:gd name="T68" fmla="*/ 1542 w 2238"/>
                <a:gd name="T69" fmla="*/ 132 h 606"/>
                <a:gd name="T70" fmla="*/ 1584 w 2238"/>
                <a:gd name="T71" fmla="*/ 120 h 606"/>
                <a:gd name="T72" fmla="*/ 1632 w 2238"/>
                <a:gd name="T73" fmla="*/ 108 h 606"/>
                <a:gd name="T74" fmla="*/ 1674 w 2238"/>
                <a:gd name="T75" fmla="*/ 96 h 606"/>
                <a:gd name="T76" fmla="*/ 1722 w 2238"/>
                <a:gd name="T77" fmla="*/ 90 h 606"/>
                <a:gd name="T78" fmla="*/ 1764 w 2238"/>
                <a:gd name="T79" fmla="*/ 78 h 606"/>
                <a:gd name="T80" fmla="*/ 1812 w 2238"/>
                <a:gd name="T81" fmla="*/ 72 h 606"/>
                <a:gd name="T82" fmla="*/ 1854 w 2238"/>
                <a:gd name="T83" fmla="*/ 60 h 606"/>
                <a:gd name="T84" fmla="*/ 1902 w 2238"/>
                <a:gd name="T85" fmla="*/ 54 h 606"/>
                <a:gd name="T86" fmla="*/ 1944 w 2238"/>
                <a:gd name="T87" fmla="*/ 48 h 606"/>
                <a:gd name="T88" fmla="*/ 1986 w 2238"/>
                <a:gd name="T89" fmla="*/ 42 h 606"/>
                <a:gd name="T90" fmla="*/ 2034 w 2238"/>
                <a:gd name="T91" fmla="*/ 30 h 606"/>
                <a:gd name="T92" fmla="*/ 2076 w 2238"/>
                <a:gd name="T93" fmla="*/ 24 h 606"/>
                <a:gd name="T94" fmla="*/ 2124 w 2238"/>
                <a:gd name="T95" fmla="*/ 18 h 606"/>
                <a:gd name="T96" fmla="*/ 2166 w 2238"/>
                <a:gd name="T97" fmla="*/ 12 h 606"/>
                <a:gd name="T98" fmla="*/ 2214 w 2238"/>
                <a:gd name="T99" fmla="*/ 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06">
                  <a:moveTo>
                    <a:pt x="0" y="600"/>
                  </a:moveTo>
                  <a:lnTo>
                    <a:pt x="18" y="606"/>
                  </a:lnTo>
                  <a:lnTo>
                    <a:pt x="42" y="606"/>
                  </a:lnTo>
                  <a:lnTo>
                    <a:pt x="66" y="600"/>
                  </a:lnTo>
                  <a:lnTo>
                    <a:pt x="84" y="600"/>
                  </a:lnTo>
                  <a:lnTo>
                    <a:pt x="108" y="594"/>
                  </a:lnTo>
                  <a:lnTo>
                    <a:pt x="132" y="588"/>
                  </a:lnTo>
                  <a:lnTo>
                    <a:pt x="156" y="582"/>
                  </a:lnTo>
                  <a:lnTo>
                    <a:pt x="174" y="576"/>
                  </a:lnTo>
                  <a:lnTo>
                    <a:pt x="198" y="564"/>
                  </a:lnTo>
                  <a:lnTo>
                    <a:pt x="222" y="570"/>
                  </a:lnTo>
                  <a:lnTo>
                    <a:pt x="246" y="552"/>
                  </a:lnTo>
                  <a:lnTo>
                    <a:pt x="264" y="540"/>
                  </a:lnTo>
                  <a:lnTo>
                    <a:pt x="288" y="540"/>
                  </a:lnTo>
                  <a:lnTo>
                    <a:pt x="312" y="534"/>
                  </a:lnTo>
                  <a:lnTo>
                    <a:pt x="330" y="528"/>
                  </a:lnTo>
                  <a:lnTo>
                    <a:pt x="354" y="522"/>
                  </a:lnTo>
                  <a:lnTo>
                    <a:pt x="378" y="516"/>
                  </a:lnTo>
                  <a:lnTo>
                    <a:pt x="402" y="510"/>
                  </a:lnTo>
                  <a:lnTo>
                    <a:pt x="420" y="498"/>
                  </a:lnTo>
                  <a:lnTo>
                    <a:pt x="444" y="492"/>
                  </a:lnTo>
                  <a:lnTo>
                    <a:pt x="468" y="486"/>
                  </a:lnTo>
                  <a:lnTo>
                    <a:pt x="492" y="480"/>
                  </a:lnTo>
                  <a:lnTo>
                    <a:pt x="510" y="468"/>
                  </a:lnTo>
                  <a:lnTo>
                    <a:pt x="534" y="462"/>
                  </a:lnTo>
                  <a:lnTo>
                    <a:pt x="558" y="456"/>
                  </a:lnTo>
                  <a:lnTo>
                    <a:pt x="576" y="450"/>
                  </a:lnTo>
                  <a:lnTo>
                    <a:pt x="600" y="438"/>
                  </a:lnTo>
                  <a:lnTo>
                    <a:pt x="624" y="432"/>
                  </a:lnTo>
                  <a:lnTo>
                    <a:pt x="648" y="426"/>
                  </a:lnTo>
                  <a:lnTo>
                    <a:pt x="666" y="414"/>
                  </a:lnTo>
                  <a:lnTo>
                    <a:pt x="690" y="408"/>
                  </a:lnTo>
                  <a:lnTo>
                    <a:pt x="714" y="396"/>
                  </a:lnTo>
                  <a:lnTo>
                    <a:pt x="738" y="390"/>
                  </a:lnTo>
                  <a:lnTo>
                    <a:pt x="756" y="384"/>
                  </a:lnTo>
                  <a:lnTo>
                    <a:pt x="780" y="372"/>
                  </a:lnTo>
                  <a:lnTo>
                    <a:pt x="804" y="366"/>
                  </a:lnTo>
                  <a:lnTo>
                    <a:pt x="828" y="360"/>
                  </a:lnTo>
                  <a:lnTo>
                    <a:pt x="846" y="348"/>
                  </a:lnTo>
                  <a:lnTo>
                    <a:pt x="870" y="342"/>
                  </a:lnTo>
                  <a:lnTo>
                    <a:pt x="894" y="330"/>
                  </a:lnTo>
                  <a:lnTo>
                    <a:pt x="912" y="324"/>
                  </a:lnTo>
                  <a:lnTo>
                    <a:pt x="936" y="318"/>
                  </a:lnTo>
                  <a:lnTo>
                    <a:pt x="960" y="306"/>
                  </a:lnTo>
                  <a:lnTo>
                    <a:pt x="984" y="300"/>
                  </a:lnTo>
                  <a:lnTo>
                    <a:pt x="1002" y="294"/>
                  </a:lnTo>
                  <a:lnTo>
                    <a:pt x="1026" y="282"/>
                  </a:lnTo>
                  <a:lnTo>
                    <a:pt x="1050" y="276"/>
                  </a:lnTo>
                  <a:lnTo>
                    <a:pt x="1074" y="270"/>
                  </a:lnTo>
                  <a:lnTo>
                    <a:pt x="1092" y="264"/>
                  </a:lnTo>
                  <a:lnTo>
                    <a:pt x="1116" y="252"/>
                  </a:lnTo>
                  <a:lnTo>
                    <a:pt x="1140" y="246"/>
                  </a:lnTo>
                  <a:lnTo>
                    <a:pt x="1158" y="240"/>
                  </a:lnTo>
                  <a:lnTo>
                    <a:pt x="1182" y="234"/>
                  </a:lnTo>
                  <a:lnTo>
                    <a:pt x="1206" y="222"/>
                  </a:lnTo>
                  <a:lnTo>
                    <a:pt x="1230" y="216"/>
                  </a:lnTo>
                  <a:lnTo>
                    <a:pt x="1248" y="210"/>
                  </a:lnTo>
                  <a:lnTo>
                    <a:pt x="1272" y="204"/>
                  </a:lnTo>
                  <a:lnTo>
                    <a:pt x="1296" y="198"/>
                  </a:lnTo>
                  <a:lnTo>
                    <a:pt x="1320" y="192"/>
                  </a:lnTo>
                  <a:lnTo>
                    <a:pt x="1338" y="186"/>
                  </a:lnTo>
                  <a:lnTo>
                    <a:pt x="1362" y="174"/>
                  </a:lnTo>
                  <a:lnTo>
                    <a:pt x="1386" y="168"/>
                  </a:lnTo>
                  <a:lnTo>
                    <a:pt x="1404" y="162"/>
                  </a:lnTo>
                  <a:lnTo>
                    <a:pt x="1428" y="156"/>
                  </a:lnTo>
                  <a:lnTo>
                    <a:pt x="1452" y="150"/>
                  </a:lnTo>
                  <a:lnTo>
                    <a:pt x="1476" y="144"/>
                  </a:lnTo>
                  <a:lnTo>
                    <a:pt x="1494" y="138"/>
                  </a:lnTo>
                  <a:lnTo>
                    <a:pt x="1518" y="132"/>
                  </a:lnTo>
                  <a:lnTo>
                    <a:pt x="1542" y="132"/>
                  </a:lnTo>
                  <a:lnTo>
                    <a:pt x="1566" y="126"/>
                  </a:lnTo>
                  <a:lnTo>
                    <a:pt x="1584" y="120"/>
                  </a:lnTo>
                  <a:lnTo>
                    <a:pt x="1608" y="114"/>
                  </a:lnTo>
                  <a:lnTo>
                    <a:pt x="1632" y="108"/>
                  </a:lnTo>
                  <a:lnTo>
                    <a:pt x="1656" y="102"/>
                  </a:lnTo>
                  <a:lnTo>
                    <a:pt x="1674" y="96"/>
                  </a:lnTo>
                  <a:lnTo>
                    <a:pt x="1698" y="96"/>
                  </a:lnTo>
                  <a:lnTo>
                    <a:pt x="1722" y="90"/>
                  </a:lnTo>
                  <a:lnTo>
                    <a:pt x="1740" y="84"/>
                  </a:lnTo>
                  <a:lnTo>
                    <a:pt x="1764" y="78"/>
                  </a:lnTo>
                  <a:lnTo>
                    <a:pt x="1788" y="78"/>
                  </a:lnTo>
                  <a:lnTo>
                    <a:pt x="1812" y="72"/>
                  </a:lnTo>
                  <a:lnTo>
                    <a:pt x="1830" y="66"/>
                  </a:lnTo>
                  <a:lnTo>
                    <a:pt x="1854" y="60"/>
                  </a:lnTo>
                  <a:lnTo>
                    <a:pt x="1878" y="60"/>
                  </a:lnTo>
                  <a:lnTo>
                    <a:pt x="1902" y="54"/>
                  </a:lnTo>
                  <a:lnTo>
                    <a:pt x="1920" y="48"/>
                  </a:lnTo>
                  <a:lnTo>
                    <a:pt x="1944" y="48"/>
                  </a:lnTo>
                  <a:lnTo>
                    <a:pt x="1968" y="42"/>
                  </a:lnTo>
                  <a:lnTo>
                    <a:pt x="1986" y="42"/>
                  </a:lnTo>
                  <a:lnTo>
                    <a:pt x="2010" y="36"/>
                  </a:lnTo>
                  <a:lnTo>
                    <a:pt x="2034" y="30"/>
                  </a:lnTo>
                  <a:lnTo>
                    <a:pt x="2058" y="30"/>
                  </a:lnTo>
                  <a:lnTo>
                    <a:pt x="2076" y="24"/>
                  </a:lnTo>
                  <a:lnTo>
                    <a:pt x="2100" y="24"/>
                  </a:lnTo>
                  <a:lnTo>
                    <a:pt x="2124" y="18"/>
                  </a:lnTo>
                  <a:lnTo>
                    <a:pt x="2148" y="18"/>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6" name="Freeform 31"/>
            <p:cNvSpPr>
              <a:spLocks/>
            </p:cNvSpPr>
            <p:nvPr/>
          </p:nvSpPr>
          <p:spPr bwMode="auto">
            <a:xfrm>
              <a:off x="1836" y="2288"/>
              <a:ext cx="2238" cy="1062"/>
            </a:xfrm>
            <a:custGeom>
              <a:avLst/>
              <a:gdLst>
                <a:gd name="T0" fmla="*/ 18 w 2238"/>
                <a:gd name="T1" fmla="*/ 1056 h 1062"/>
                <a:gd name="T2" fmla="*/ 66 w 2238"/>
                <a:gd name="T3" fmla="*/ 1002 h 1062"/>
                <a:gd name="T4" fmla="*/ 108 w 2238"/>
                <a:gd name="T5" fmla="*/ 930 h 1062"/>
                <a:gd name="T6" fmla="*/ 156 w 2238"/>
                <a:gd name="T7" fmla="*/ 876 h 1062"/>
                <a:gd name="T8" fmla="*/ 198 w 2238"/>
                <a:gd name="T9" fmla="*/ 828 h 1062"/>
                <a:gd name="T10" fmla="*/ 246 w 2238"/>
                <a:gd name="T11" fmla="*/ 720 h 1062"/>
                <a:gd name="T12" fmla="*/ 288 w 2238"/>
                <a:gd name="T13" fmla="*/ 690 h 1062"/>
                <a:gd name="T14" fmla="*/ 330 w 2238"/>
                <a:gd name="T15" fmla="*/ 678 h 1062"/>
                <a:gd name="T16" fmla="*/ 378 w 2238"/>
                <a:gd name="T17" fmla="*/ 636 h 1062"/>
                <a:gd name="T18" fmla="*/ 420 w 2238"/>
                <a:gd name="T19" fmla="*/ 588 h 1062"/>
                <a:gd name="T20" fmla="*/ 468 w 2238"/>
                <a:gd name="T21" fmla="*/ 540 h 1062"/>
                <a:gd name="T22" fmla="*/ 510 w 2238"/>
                <a:gd name="T23" fmla="*/ 498 h 1062"/>
                <a:gd name="T24" fmla="*/ 558 w 2238"/>
                <a:gd name="T25" fmla="*/ 450 h 1062"/>
                <a:gd name="T26" fmla="*/ 600 w 2238"/>
                <a:gd name="T27" fmla="*/ 414 h 1062"/>
                <a:gd name="T28" fmla="*/ 648 w 2238"/>
                <a:gd name="T29" fmla="*/ 372 h 1062"/>
                <a:gd name="T30" fmla="*/ 690 w 2238"/>
                <a:gd name="T31" fmla="*/ 336 h 1062"/>
                <a:gd name="T32" fmla="*/ 738 w 2238"/>
                <a:gd name="T33" fmla="*/ 306 h 1062"/>
                <a:gd name="T34" fmla="*/ 780 w 2238"/>
                <a:gd name="T35" fmla="*/ 276 h 1062"/>
                <a:gd name="T36" fmla="*/ 828 w 2238"/>
                <a:gd name="T37" fmla="*/ 246 h 1062"/>
                <a:gd name="T38" fmla="*/ 870 w 2238"/>
                <a:gd name="T39" fmla="*/ 216 h 1062"/>
                <a:gd name="T40" fmla="*/ 912 w 2238"/>
                <a:gd name="T41" fmla="*/ 192 h 1062"/>
                <a:gd name="T42" fmla="*/ 960 w 2238"/>
                <a:gd name="T43" fmla="*/ 168 h 1062"/>
                <a:gd name="T44" fmla="*/ 1002 w 2238"/>
                <a:gd name="T45" fmla="*/ 150 h 1062"/>
                <a:gd name="T46" fmla="*/ 1050 w 2238"/>
                <a:gd name="T47" fmla="*/ 132 h 1062"/>
                <a:gd name="T48" fmla="*/ 1092 w 2238"/>
                <a:gd name="T49" fmla="*/ 114 h 1062"/>
                <a:gd name="T50" fmla="*/ 1140 w 2238"/>
                <a:gd name="T51" fmla="*/ 102 h 1062"/>
                <a:gd name="T52" fmla="*/ 1182 w 2238"/>
                <a:gd name="T53" fmla="*/ 90 h 1062"/>
                <a:gd name="T54" fmla="*/ 1230 w 2238"/>
                <a:gd name="T55" fmla="*/ 78 h 1062"/>
                <a:gd name="T56" fmla="*/ 1272 w 2238"/>
                <a:gd name="T57" fmla="*/ 66 h 1062"/>
                <a:gd name="T58" fmla="*/ 1320 w 2238"/>
                <a:gd name="T59" fmla="*/ 60 h 1062"/>
                <a:gd name="T60" fmla="*/ 1362 w 2238"/>
                <a:gd name="T61" fmla="*/ 54 h 1062"/>
                <a:gd name="T62" fmla="*/ 1404 w 2238"/>
                <a:gd name="T63" fmla="*/ 48 h 1062"/>
                <a:gd name="T64" fmla="*/ 1452 w 2238"/>
                <a:gd name="T65" fmla="*/ 48 h 1062"/>
                <a:gd name="T66" fmla="*/ 1494 w 2238"/>
                <a:gd name="T67" fmla="*/ 42 h 1062"/>
                <a:gd name="T68" fmla="*/ 1542 w 2238"/>
                <a:gd name="T69" fmla="*/ 42 h 1062"/>
                <a:gd name="T70" fmla="*/ 1584 w 2238"/>
                <a:gd name="T71" fmla="*/ 36 h 1062"/>
                <a:gd name="T72" fmla="*/ 1632 w 2238"/>
                <a:gd name="T73" fmla="*/ 36 h 1062"/>
                <a:gd name="T74" fmla="*/ 1674 w 2238"/>
                <a:gd name="T75" fmla="*/ 30 h 1062"/>
                <a:gd name="T76" fmla="*/ 1722 w 2238"/>
                <a:gd name="T77" fmla="*/ 30 h 1062"/>
                <a:gd name="T78" fmla="*/ 1764 w 2238"/>
                <a:gd name="T79" fmla="*/ 30 h 1062"/>
                <a:gd name="T80" fmla="*/ 1812 w 2238"/>
                <a:gd name="T81" fmla="*/ 30 h 1062"/>
                <a:gd name="T82" fmla="*/ 1854 w 2238"/>
                <a:gd name="T83" fmla="*/ 30 h 1062"/>
                <a:gd name="T84" fmla="*/ 1902 w 2238"/>
                <a:gd name="T85" fmla="*/ 24 h 1062"/>
                <a:gd name="T86" fmla="*/ 1944 w 2238"/>
                <a:gd name="T87" fmla="*/ 24 h 1062"/>
                <a:gd name="T88" fmla="*/ 1986 w 2238"/>
                <a:gd name="T89" fmla="*/ 24 h 1062"/>
                <a:gd name="T90" fmla="*/ 2034 w 2238"/>
                <a:gd name="T91" fmla="*/ 18 h 1062"/>
                <a:gd name="T92" fmla="*/ 2076 w 2238"/>
                <a:gd name="T93" fmla="*/ 18 h 1062"/>
                <a:gd name="T94" fmla="*/ 2124 w 2238"/>
                <a:gd name="T95" fmla="*/ 12 h 1062"/>
                <a:gd name="T96" fmla="*/ 2166 w 2238"/>
                <a:gd name="T97" fmla="*/ 6 h 1062"/>
                <a:gd name="T98" fmla="*/ 2214 w 2238"/>
                <a:gd name="T99" fmla="*/ 6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062">
                  <a:moveTo>
                    <a:pt x="0" y="1062"/>
                  </a:moveTo>
                  <a:lnTo>
                    <a:pt x="18" y="1056"/>
                  </a:lnTo>
                  <a:lnTo>
                    <a:pt x="42" y="1044"/>
                  </a:lnTo>
                  <a:lnTo>
                    <a:pt x="66" y="1002"/>
                  </a:lnTo>
                  <a:lnTo>
                    <a:pt x="84" y="960"/>
                  </a:lnTo>
                  <a:lnTo>
                    <a:pt x="108" y="930"/>
                  </a:lnTo>
                  <a:lnTo>
                    <a:pt x="132" y="900"/>
                  </a:lnTo>
                  <a:lnTo>
                    <a:pt x="156" y="876"/>
                  </a:lnTo>
                  <a:lnTo>
                    <a:pt x="174" y="852"/>
                  </a:lnTo>
                  <a:lnTo>
                    <a:pt x="198" y="828"/>
                  </a:lnTo>
                  <a:lnTo>
                    <a:pt x="222" y="774"/>
                  </a:lnTo>
                  <a:lnTo>
                    <a:pt x="246" y="720"/>
                  </a:lnTo>
                  <a:lnTo>
                    <a:pt x="264" y="702"/>
                  </a:lnTo>
                  <a:lnTo>
                    <a:pt x="288" y="690"/>
                  </a:lnTo>
                  <a:lnTo>
                    <a:pt x="312" y="684"/>
                  </a:lnTo>
                  <a:lnTo>
                    <a:pt x="330" y="678"/>
                  </a:lnTo>
                  <a:lnTo>
                    <a:pt x="354" y="660"/>
                  </a:lnTo>
                  <a:lnTo>
                    <a:pt x="378" y="636"/>
                  </a:lnTo>
                  <a:lnTo>
                    <a:pt x="402" y="612"/>
                  </a:lnTo>
                  <a:lnTo>
                    <a:pt x="420" y="588"/>
                  </a:lnTo>
                  <a:lnTo>
                    <a:pt x="444" y="564"/>
                  </a:lnTo>
                  <a:lnTo>
                    <a:pt x="468" y="540"/>
                  </a:lnTo>
                  <a:lnTo>
                    <a:pt x="492" y="516"/>
                  </a:lnTo>
                  <a:lnTo>
                    <a:pt x="510" y="498"/>
                  </a:lnTo>
                  <a:lnTo>
                    <a:pt x="534" y="474"/>
                  </a:lnTo>
                  <a:lnTo>
                    <a:pt x="558" y="450"/>
                  </a:lnTo>
                  <a:lnTo>
                    <a:pt x="576" y="432"/>
                  </a:lnTo>
                  <a:lnTo>
                    <a:pt x="600" y="414"/>
                  </a:lnTo>
                  <a:lnTo>
                    <a:pt x="624" y="396"/>
                  </a:lnTo>
                  <a:lnTo>
                    <a:pt x="648" y="372"/>
                  </a:lnTo>
                  <a:lnTo>
                    <a:pt x="666" y="354"/>
                  </a:lnTo>
                  <a:lnTo>
                    <a:pt x="690" y="336"/>
                  </a:lnTo>
                  <a:lnTo>
                    <a:pt x="714" y="324"/>
                  </a:lnTo>
                  <a:lnTo>
                    <a:pt x="738" y="306"/>
                  </a:lnTo>
                  <a:lnTo>
                    <a:pt x="756" y="288"/>
                  </a:lnTo>
                  <a:lnTo>
                    <a:pt x="780" y="276"/>
                  </a:lnTo>
                  <a:lnTo>
                    <a:pt x="804" y="258"/>
                  </a:lnTo>
                  <a:lnTo>
                    <a:pt x="828" y="246"/>
                  </a:lnTo>
                  <a:lnTo>
                    <a:pt x="846" y="234"/>
                  </a:lnTo>
                  <a:lnTo>
                    <a:pt x="870" y="216"/>
                  </a:lnTo>
                  <a:lnTo>
                    <a:pt x="894" y="204"/>
                  </a:lnTo>
                  <a:lnTo>
                    <a:pt x="912" y="192"/>
                  </a:lnTo>
                  <a:lnTo>
                    <a:pt x="936" y="180"/>
                  </a:lnTo>
                  <a:lnTo>
                    <a:pt x="960" y="168"/>
                  </a:lnTo>
                  <a:lnTo>
                    <a:pt x="984" y="162"/>
                  </a:lnTo>
                  <a:lnTo>
                    <a:pt x="1002" y="150"/>
                  </a:lnTo>
                  <a:lnTo>
                    <a:pt x="1026" y="138"/>
                  </a:lnTo>
                  <a:lnTo>
                    <a:pt x="1050" y="132"/>
                  </a:lnTo>
                  <a:lnTo>
                    <a:pt x="1074" y="126"/>
                  </a:lnTo>
                  <a:lnTo>
                    <a:pt x="1092" y="114"/>
                  </a:lnTo>
                  <a:lnTo>
                    <a:pt x="1116" y="108"/>
                  </a:lnTo>
                  <a:lnTo>
                    <a:pt x="1140" y="102"/>
                  </a:lnTo>
                  <a:lnTo>
                    <a:pt x="1158" y="96"/>
                  </a:lnTo>
                  <a:lnTo>
                    <a:pt x="1182" y="90"/>
                  </a:lnTo>
                  <a:lnTo>
                    <a:pt x="1206" y="84"/>
                  </a:lnTo>
                  <a:lnTo>
                    <a:pt x="1230" y="78"/>
                  </a:lnTo>
                  <a:lnTo>
                    <a:pt x="1248" y="72"/>
                  </a:lnTo>
                  <a:lnTo>
                    <a:pt x="1272" y="66"/>
                  </a:lnTo>
                  <a:lnTo>
                    <a:pt x="1296" y="66"/>
                  </a:lnTo>
                  <a:lnTo>
                    <a:pt x="1320" y="60"/>
                  </a:lnTo>
                  <a:lnTo>
                    <a:pt x="1338" y="60"/>
                  </a:lnTo>
                  <a:lnTo>
                    <a:pt x="1362" y="54"/>
                  </a:lnTo>
                  <a:lnTo>
                    <a:pt x="1386" y="54"/>
                  </a:lnTo>
                  <a:lnTo>
                    <a:pt x="1404" y="48"/>
                  </a:lnTo>
                  <a:lnTo>
                    <a:pt x="1428" y="48"/>
                  </a:lnTo>
                  <a:lnTo>
                    <a:pt x="1452" y="48"/>
                  </a:lnTo>
                  <a:lnTo>
                    <a:pt x="1476" y="42"/>
                  </a:lnTo>
                  <a:lnTo>
                    <a:pt x="1494" y="42"/>
                  </a:lnTo>
                  <a:lnTo>
                    <a:pt x="1518" y="42"/>
                  </a:lnTo>
                  <a:lnTo>
                    <a:pt x="1542" y="42"/>
                  </a:lnTo>
                  <a:lnTo>
                    <a:pt x="1566" y="36"/>
                  </a:lnTo>
                  <a:lnTo>
                    <a:pt x="1584" y="36"/>
                  </a:lnTo>
                  <a:lnTo>
                    <a:pt x="1608" y="36"/>
                  </a:lnTo>
                  <a:lnTo>
                    <a:pt x="1632" y="36"/>
                  </a:lnTo>
                  <a:lnTo>
                    <a:pt x="1656" y="36"/>
                  </a:lnTo>
                  <a:lnTo>
                    <a:pt x="1674" y="30"/>
                  </a:lnTo>
                  <a:lnTo>
                    <a:pt x="1698" y="30"/>
                  </a:lnTo>
                  <a:lnTo>
                    <a:pt x="1722" y="30"/>
                  </a:lnTo>
                  <a:lnTo>
                    <a:pt x="1740" y="30"/>
                  </a:lnTo>
                  <a:lnTo>
                    <a:pt x="1764" y="30"/>
                  </a:lnTo>
                  <a:lnTo>
                    <a:pt x="1788" y="30"/>
                  </a:lnTo>
                  <a:lnTo>
                    <a:pt x="1812" y="30"/>
                  </a:lnTo>
                  <a:lnTo>
                    <a:pt x="1830" y="30"/>
                  </a:lnTo>
                  <a:lnTo>
                    <a:pt x="1854" y="30"/>
                  </a:lnTo>
                  <a:lnTo>
                    <a:pt x="1878" y="24"/>
                  </a:lnTo>
                  <a:lnTo>
                    <a:pt x="1902" y="24"/>
                  </a:lnTo>
                  <a:lnTo>
                    <a:pt x="1920" y="24"/>
                  </a:lnTo>
                  <a:lnTo>
                    <a:pt x="1944" y="24"/>
                  </a:lnTo>
                  <a:lnTo>
                    <a:pt x="1968" y="24"/>
                  </a:lnTo>
                  <a:lnTo>
                    <a:pt x="1986" y="24"/>
                  </a:lnTo>
                  <a:lnTo>
                    <a:pt x="2010" y="24"/>
                  </a:lnTo>
                  <a:lnTo>
                    <a:pt x="2034" y="18"/>
                  </a:lnTo>
                  <a:lnTo>
                    <a:pt x="2058" y="18"/>
                  </a:lnTo>
                  <a:lnTo>
                    <a:pt x="2076" y="18"/>
                  </a:lnTo>
                  <a:lnTo>
                    <a:pt x="2100" y="18"/>
                  </a:lnTo>
                  <a:lnTo>
                    <a:pt x="2124" y="12"/>
                  </a:lnTo>
                  <a:lnTo>
                    <a:pt x="2148" y="12"/>
                  </a:lnTo>
                  <a:lnTo>
                    <a:pt x="2166" y="6"/>
                  </a:lnTo>
                  <a:lnTo>
                    <a:pt x="2190" y="6"/>
                  </a:lnTo>
                  <a:lnTo>
                    <a:pt x="2214" y="6"/>
                  </a:lnTo>
                  <a:lnTo>
                    <a:pt x="2238" y="0"/>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7" name="Freeform 32"/>
            <p:cNvSpPr>
              <a:spLocks/>
            </p:cNvSpPr>
            <p:nvPr/>
          </p:nvSpPr>
          <p:spPr bwMode="auto">
            <a:xfrm>
              <a:off x="1836" y="2294"/>
              <a:ext cx="2238" cy="1062"/>
            </a:xfrm>
            <a:custGeom>
              <a:avLst/>
              <a:gdLst>
                <a:gd name="T0" fmla="*/ 18 w 2238"/>
                <a:gd name="T1" fmla="*/ 1056 h 1062"/>
                <a:gd name="T2" fmla="*/ 66 w 2238"/>
                <a:gd name="T3" fmla="*/ 1002 h 1062"/>
                <a:gd name="T4" fmla="*/ 108 w 2238"/>
                <a:gd name="T5" fmla="*/ 930 h 1062"/>
                <a:gd name="T6" fmla="*/ 156 w 2238"/>
                <a:gd name="T7" fmla="*/ 876 h 1062"/>
                <a:gd name="T8" fmla="*/ 198 w 2238"/>
                <a:gd name="T9" fmla="*/ 828 h 1062"/>
                <a:gd name="T10" fmla="*/ 246 w 2238"/>
                <a:gd name="T11" fmla="*/ 720 h 1062"/>
                <a:gd name="T12" fmla="*/ 288 w 2238"/>
                <a:gd name="T13" fmla="*/ 690 h 1062"/>
                <a:gd name="T14" fmla="*/ 330 w 2238"/>
                <a:gd name="T15" fmla="*/ 678 h 1062"/>
                <a:gd name="T16" fmla="*/ 378 w 2238"/>
                <a:gd name="T17" fmla="*/ 636 h 1062"/>
                <a:gd name="T18" fmla="*/ 420 w 2238"/>
                <a:gd name="T19" fmla="*/ 588 h 1062"/>
                <a:gd name="T20" fmla="*/ 468 w 2238"/>
                <a:gd name="T21" fmla="*/ 540 h 1062"/>
                <a:gd name="T22" fmla="*/ 510 w 2238"/>
                <a:gd name="T23" fmla="*/ 498 h 1062"/>
                <a:gd name="T24" fmla="*/ 558 w 2238"/>
                <a:gd name="T25" fmla="*/ 450 h 1062"/>
                <a:gd name="T26" fmla="*/ 600 w 2238"/>
                <a:gd name="T27" fmla="*/ 414 h 1062"/>
                <a:gd name="T28" fmla="*/ 648 w 2238"/>
                <a:gd name="T29" fmla="*/ 372 h 1062"/>
                <a:gd name="T30" fmla="*/ 690 w 2238"/>
                <a:gd name="T31" fmla="*/ 336 h 1062"/>
                <a:gd name="T32" fmla="*/ 738 w 2238"/>
                <a:gd name="T33" fmla="*/ 306 h 1062"/>
                <a:gd name="T34" fmla="*/ 780 w 2238"/>
                <a:gd name="T35" fmla="*/ 276 h 1062"/>
                <a:gd name="T36" fmla="*/ 828 w 2238"/>
                <a:gd name="T37" fmla="*/ 246 h 1062"/>
                <a:gd name="T38" fmla="*/ 870 w 2238"/>
                <a:gd name="T39" fmla="*/ 216 h 1062"/>
                <a:gd name="T40" fmla="*/ 912 w 2238"/>
                <a:gd name="T41" fmla="*/ 192 h 1062"/>
                <a:gd name="T42" fmla="*/ 960 w 2238"/>
                <a:gd name="T43" fmla="*/ 168 h 1062"/>
                <a:gd name="T44" fmla="*/ 1002 w 2238"/>
                <a:gd name="T45" fmla="*/ 150 h 1062"/>
                <a:gd name="T46" fmla="*/ 1050 w 2238"/>
                <a:gd name="T47" fmla="*/ 132 h 1062"/>
                <a:gd name="T48" fmla="*/ 1092 w 2238"/>
                <a:gd name="T49" fmla="*/ 114 h 1062"/>
                <a:gd name="T50" fmla="*/ 1140 w 2238"/>
                <a:gd name="T51" fmla="*/ 102 h 1062"/>
                <a:gd name="T52" fmla="*/ 1182 w 2238"/>
                <a:gd name="T53" fmla="*/ 90 h 1062"/>
                <a:gd name="T54" fmla="*/ 1230 w 2238"/>
                <a:gd name="T55" fmla="*/ 78 h 1062"/>
                <a:gd name="T56" fmla="*/ 1272 w 2238"/>
                <a:gd name="T57" fmla="*/ 66 h 1062"/>
                <a:gd name="T58" fmla="*/ 1320 w 2238"/>
                <a:gd name="T59" fmla="*/ 60 h 1062"/>
                <a:gd name="T60" fmla="*/ 1362 w 2238"/>
                <a:gd name="T61" fmla="*/ 54 h 1062"/>
                <a:gd name="T62" fmla="*/ 1404 w 2238"/>
                <a:gd name="T63" fmla="*/ 48 h 1062"/>
                <a:gd name="T64" fmla="*/ 1452 w 2238"/>
                <a:gd name="T65" fmla="*/ 48 h 1062"/>
                <a:gd name="T66" fmla="*/ 1494 w 2238"/>
                <a:gd name="T67" fmla="*/ 42 h 1062"/>
                <a:gd name="T68" fmla="*/ 1542 w 2238"/>
                <a:gd name="T69" fmla="*/ 42 h 1062"/>
                <a:gd name="T70" fmla="*/ 1584 w 2238"/>
                <a:gd name="T71" fmla="*/ 36 h 1062"/>
                <a:gd name="T72" fmla="*/ 1632 w 2238"/>
                <a:gd name="T73" fmla="*/ 36 h 1062"/>
                <a:gd name="T74" fmla="*/ 1674 w 2238"/>
                <a:gd name="T75" fmla="*/ 30 h 1062"/>
                <a:gd name="T76" fmla="*/ 1722 w 2238"/>
                <a:gd name="T77" fmla="*/ 30 h 1062"/>
                <a:gd name="T78" fmla="*/ 1764 w 2238"/>
                <a:gd name="T79" fmla="*/ 30 h 1062"/>
                <a:gd name="T80" fmla="*/ 1812 w 2238"/>
                <a:gd name="T81" fmla="*/ 30 h 1062"/>
                <a:gd name="T82" fmla="*/ 1854 w 2238"/>
                <a:gd name="T83" fmla="*/ 30 h 1062"/>
                <a:gd name="T84" fmla="*/ 1902 w 2238"/>
                <a:gd name="T85" fmla="*/ 24 h 1062"/>
                <a:gd name="T86" fmla="*/ 1944 w 2238"/>
                <a:gd name="T87" fmla="*/ 24 h 1062"/>
                <a:gd name="T88" fmla="*/ 1986 w 2238"/>
                <a:gd name="T89" fmla="*/ 24 h 1062"/>
                <a:gd name="T90" fmla="*/ 2034 w 2238"/>
                <a:gd name="T91" fmla="*/ 18 h 1062"/>
                <a:gd name="T92" fmla="*/ 2076 w 2238"/>
                <a:gd name="T93" fmla="*/ 18 h 1062"/>
                <a:gd name="T94" fmla="*/ 2124 w 2238"/>
                <a:gd name="T95" fmla="*/ 12 h 1062"/>
                <a:gd name="T96" fmla="*/ 2166 w 2238"/>
                <a:gd name="T97" fmla="*/ 6 h 1062"/>
                <a:gd name="T98" fmla="*/ 2214 w 2238"/>
                <a:gd name="T99" fmla="*/ 6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062">
                  <a:moveTo>
                    <a:pt x="0" y="1062"/>
                  </a:moveTo>
                  <a:lnTo>
                    <a:pt x="18" y="1056"/>
                  </a:lnTo>
                  <a:lnTo>
                    <a:pt x="42" y="1044"/>
                  </a:lnTo>
                  <a:lnTo>
                    <a:pt x="66" y="1002"/>
                  </a:lnTo>
                  <a:lnTo>
                    <a:pt x="84" y="960"/>
                  </a:lnTo>
                  <a:lnTo>
                    <a:pt x="108" y="930"/>
                  </a:lnTo>
                  <a:lnTo>
                    <a:pt x="132" y="900"/>
                  </a:lnTo>
                  <a:lnTo>
                    <a:pt x="156" y="876"/>
                  </a:lnTo>
                  <a:lnTo>
                    <a:pt x="174" y="852"/>
                  </a:lnTo>
                  <a:lnTo>
                    <a:pt x="198" y="828"/>
                  </a:lnTo>
                  <a:lnTo>
                    <a:pt x="222" y="774"/>
                  </a:lnTo>
                  <a:lnTo>
                    <a:pt x="246" y="720"/>
                  </a:lnTo>
                  <a:lnTo>
                    <a:pt x="264" y="702"/>
                  </a:lnTo>
                  <a:lnTo>
                    <a:pt x="288" y="690"/>
                  </a:lnTo>
                  <a:lnTo>
                    <a:pt x="312" y="684"/>
                  </a:lnTo>
                  <a:lnTo>
                    <a:pt x="330" y="678"/>
                  </a:lnTo>
                  <a:lnTo>
                    <a:pt x="354" y="660"/>
                  </a:lnTo>
                  <a:lnTo>
                    <a:pt x="378" y="636"/>
                  </a:lnTo>
                  <a:lnTo>
                    <a:pt x="402" y="612"/>
                  </a:lnTo>
                  <a:lnTo>
                    <a:pt x="420" y="588"/>
                  </a:lnTo>
                  <a:lnTo>
                    <a:pt x="444" y="564"/>
                  </a:lnTo>
                  <a:lnTo>
                    <a:pt x="468" y="540"/>
                  </a:lnTo>
                  <a:lnTo>
                    <a:pt x="492" y="516"/>
                  </a:lnTo>
                  <a:lnTo>
                    <a:pt x="510" y="498"/>
                  </a:lnTo>
                  <a:lnTo>
                    <a:pt x="534" y="474"/>
                  </a:lnTo>
                  <a:lnTo>
                    <a:pt x="558" y="450"/>
                  </a:lnTo>
                  <a:lnTo>
                    <a:pt x="576" y="432"/>
                  </a:lnTo>
                  <a:lnTo>
                    <a:pt x="600" y="414"/>
                  </a:lnTo>
                  <a:lnTo>
                    <a:pt x="624" y="396"/>
                  </a:lnTo>
                  <a:lnTo>
                    <a:pt x="648" y="372"/>
                  </a:lnTo>
                  <a:lnTo>
                    <a:pt x="666" y="354"/>
                  </a:lnTo>
                  <a:lnTo>
                    <a:pt x="690" y="336"/>
                  </a:lnTo>
                  <a:lnTo>
                    <a:pt x="714" y="324"/>
                  </a:lnTo>
                  <a:lnTo>
                    <a:pt x="738" y="306"/>
                  </a:lnTo>
                  <a:lnTo>
                    <a:pt x="756" y="288"/>
                  </a:lnTo>
                  <a:lnTo>
                    <a:pt x="780" y="276"/>
                  </a:lnTo>
                  <a:lnTo>
                    <a:pt x="804" y="258"/>
                  </a:lnTo>
                  <a:lnTo>
                    <a:pt x="828" y="246"/>
                  </a:lnTo>
                  <a:lnTo>
                    <a:pt x="846" y="234"/>
                  </a:lnTo>
                  <a:lnTo>
                    <a:pt x="870" y="216"/>
                  </a:lnTo>
                  <a:lnTo>
                    <a:pt x="894" y="204"/>
                  </a:lnTo>
                  <a:lnTo>
                    <a:pt x="912" y="192"/>
                  </a:lnTo>
                  <a:lnTo>
                    <a:pt x="936" y="180"/>
                  </a:lnTo>
                  <a:lnTo>
                    <a:pt x="960" y="168"/>
                  </a:lnTo>
                  <a:lnTo>
                    <a:pt x="984" y="162"/>
                  </a:lnTo>
                  <a:lnTo>
                    <a:pt x="1002" y="150"/>
                  </a:lnTo>
                  <a:lnTo>
                    <a:pt x="1026" y="138"/>
                  </a:lnTo>
                  <a:lnTo>
                    <a:pt x="1050" y="132"/>
                  </a:lnTo>
                  <a:lnTo>
                    <a:pt x="1074" y="126"/>
                  </a:lnTo>
                  <a:lnTo>
                    <a:pt x="1092" y="114"/>
                  </a:lnTo>
                  <a:lnTo>
                    <a:pt x="1116" y="108"/>
                  </a:lnTo>
                  <a:lnTo>
                    <a:pt x="1140" y="102"/>
                  </a:lnTo>
                  <a:lnTo>
                    <a:pt x="1158" y="96"/>
                  </a:lnTo>
                  <a:lnTo>
                    <a:pt x="1182" y="90"/>
                  </a:lnTo>
                  <a:lnTo>
                    <a:pt x="1206" y="84"/>
                  </a:lnTo>
                  <a:lnTo>
                    <a:pt x="1230" y="78"/>
                  </a:lnTo>
                  <a:lnTo>
                    <a:pt x="1248" y="72"/>
                  </a:lnTo>
                  <a:lnTo>
                    <a:pt x="1272" y="66"/>
                  </a:lnTo>
                  <a:lnTo>
                    <a:pt x="1296" y="66"/>
                  </a:lnTo>
                  <a:lnTo>
                    <a:pt x="1320" y="60"/>
                  </a:lnTo>
                  <a:lnTo>
                    <a:pt x="1338" y="60"/>
                  </a:lnTo>
                  <a:lnTo>
                    <a:pt x="1362" y="54"/>
                  </a:lnTo>
                  <a:lnTo>
                    <a:pt x="1386" y="54"/>
                  </a:lnTo>
                  <a:lnTo>
                    <a:pt x="1404" y="48"/>
                  </a:lnTo>
                  <a:lnTo>
                    <a:pt x="1428" y="48"/>
                  </a:lnTo>
                  <a:lnTo>
                    <a:pt x="1452" y="48"/>
                  </a:lnTo>
                  <a:lnTo>
                    <a:pt x="1476" y="42"/>
                  </a:lnTo>
                  <a:lnTo>
                    <a:pt x="1494" y="42"/>
                  </a:lnTo>
                  <a:lnTo>
                    <a:pt x="1518" y="42"/>
                  </a:lnTo>
                  <a:lnTo>
                    <a:pt x="1542" y="42"/>
                  </a:lnTo>
                  <a:lnTo>
                    <a:pt x="1566" y="36"/>
                  </a:lnTo>
                  <a:lnTo>
                    <a:pt x="1584" y="36"/>
                  </a:lnTo>
                  <a:lnTo>
                    <a:pt x="1608" y="36"/>
                  </a:lnTo>
                  <a:lnTo>
                    <a:pt x="1632" y="36"/>
                  </a:lnTo>
                  <a:lnTo>
                    <a:pt x="1656" y="36"/>
                  </a:lnTo>
                  <a:lnTo>
                    <a:pt x="1674" y="30"/>
                  </a:lnTo>
                  <a:lnTo>
                    <a:pt x="1698" y="30"/>
                  </a:lnTo>
                  <a:lnTo>
                    <a:pt x="1722" y="30"/>
                  </a:lnTo>
                  <a:lnTo>
                    <a:pt x="1740" y="30"/>
                  </a:lnTo>
                  <a:lnTo>
                    <a:pt x="1764" y="30"/>
                  </a:lnTo>
                  <a:lnTo>
                    <a:pt x="1788" y="30"/>
                  </a:lnTo>
                  <a:lnTo>
                    <a:pt x="1812" y="30"/>
                  </a:lnTo>
                  <a:lnTo>
                    <a:pt x="1830" y="30"/>
                  </a:lnTo>
                  <a:lnTo>
                    <a:pt x="1854" y="30"/>
                  </a:lnTo>
                  <a:lnTo>
                    <a:pt x="1878" y="24"/>
                  </a:lnTo>
                  <a:lnTo>
                    <a:pt x="1902" y="24"/>
                  </a:lnTo>
                  <a:lnTo>
                    <a:pt x="1920" y="24"/>
                  </a:lnTo>
                  <a:lnTo>
                    <a:pt x="1944" y="24"/>
                  </a:lnTo>
                  <a:lnTo>
                    <a:pt x="1968" y="24"/>
                  </a:lnTo>
                  <a:lnTo>
                    <a:pt x="1986" y="24"/>
                  </a:lnTo>
                  <a:lnTo>
                    <a:pt x="2010" y="24"/>
                  </a:lnTo>
                  <a:lnTo>
                    <a:pt x="2034" y="18"/>
                  </a:lnTo>
                  <a:lnTo>
                    <a:pt x="2058" y="18"/>
                  </a:lnTo>
                  <a:lnTo>
                    <a:pt x="2076" y="18"/>
                  </a:lnTo>
                  <a:lnTo>
                    <a:pt x="2100" y="18"/>
                  </a:lnTo>
                  <a:lnTo>
                    <a:pt x="2124" y="12"/>
                  </a:lnTo>
                  <a:lnTo>
                    <a:pt x="2148" y="12"/>
                  </a:lnTo>
                  <a:lnTo>
                    <a:pt x="2166" y="6"/>
                  </a:lnTo>
                  <a:lnTo>
                    <a:pt x="2190" y="6"/>
                  </a:lnTo>
                  <a:lnTo>
                    <a:pt x="2214" y="6"/>
                  </a:lnTo>
                  <a:lnTo>
                    <a:pt x="2238" y="0"/>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8" name="Freeform 33"/>
            <p:cNvSpPr>
              <a:spLocks/>
            </p:cNvSpPr>
            <p:nvPr/>
          </p:nvSpPr>
          <p:spPr bwMode="auto">
            <a:xfrm>
              <a:off x="1836" y="2300"/>
              <a:ext cx="2238" cy="1062"/>
            </a:xfrm>
            <a:custGeom>
              <a:avLst/>
              <a:gdLst>
                <a:gd name="T0" fmla="*/ 18 w 2238"/>
                <a:gd name="T1" fmla="*/ 1056 h 1062"/>
                <a:gd name="T2" fmla="*/ 66 w 2238"/>
                <a:gd name="T3" fmla="*/ 1002 h 1062"/>
                <a:gd name="T4" fmla="*/ 108 w 2238"/>
                <a:gd name="T5" fmla="*/ 930 h 1062"/>
                <a:gd name="T6" fmla="*/ 156 w 2238"/>
                <a:gd name="T7" fmla="*/ 876 h 1062"/>
                <a:gd name="T8" fmla="*/ 198 w 2238"/>
                <a:gd name="T9" fmla="*/ 828 h 1062"/>
                <a:gd name="T10" fmla="*/ 246 w 2238"/>
                <a:gd name="T11" fmla="*/ 720 h 1062"/>
                <a:gd name="T12" fmla="*/ 288 w 2238"/>
                <a:gd name="T13" fmla="*/ 690 h 1062"/>
                <a:gd name="T14" fmla="*/ 330 w 2238"/>
                <a:gd name="T15" fmla="*/ 678 h 1062"/>
                <a:gd name="T16" fmla="*/ 378 w 2238"/>
                <a:gd name="T17" fmla="*/ 636 h 1062"/>
                <a:gd name="T18" fmla="*/ 420 w 2238"/>
                <a:gd name="T19" fmla="*/ 588 h 1062"/>
                <a:gd name="T20" fmla="*/ 468 w 2238"/>
                <a:gd name="T21" fmla="*/ 540 h 1062"/>
                <a:gd name="T22" fmla="*/ 510 w 2238"/>
                <a:gd name="T23" fmla="*/ 498 h 1062"/>
                <a:gd name="T24" fmla="*/ 558 w 2238"/>
                <a:gd name="T25" fmla="*/ 450 h 1062"/>
                <a:gd name="T26" fmla="*/ 600 w 2238"/>
                <a:gd name="T27" fmla="*/ 414 h 1062"/>
                <a:gd name="T28" fmla="*/ 648 w 2238"/>
                <a:gd name="T29" fmla="*/ 372 h 1062"/>
                <a:gd name="T30" fmla="*/ 690 w 2238"/>
                <a:gd name="T31" fmla="*/ 336 h 1062"/>
                <a:gd name="T32" fmla="*/ 738 w 2238"/>
                <a:gd name="T33" fmla="*/ 306 h 1062"/>
                <a:gd name="T34" fmla="*/ 780 w 2238"/>
                <a:gd name="T35" fmla="*/ 276 h 1062"/>
                <a:gd name="T36" fmla="*/ 828 w 2238"/>
                <a:gd name="T37" fmla="*/ 246 h 1062"/>
                <a:gd name="T38" fmla="*/ 870 w 2238"/>
                <a:gd name="T39" fmla="*/ 216 h 1062"/>
                <a:gd name="T40" fmla="*/ 912 w 2238"/>
                <a:gd name="T41" fmla="*/ 192 h 1062"/>
                <a:gd name="T42" fmla="*/ 960 w 2238"/>
                <a:gd name="T43" fmla="*/ 168 h 1062"/>
                <a:gd name="T44" fmla="*/ 1002 w 2238"/>
                <a:gd name="T45" fmla="*/ 150 h 1062"/>
                <a:gd name="T46" fmla="*/ 1050 w 2238"/>
                <a:gd name="T47" fmla="*/ 132 h 1062"/>
                <a:gd name="T48" fmla="*/ 1092 w 2238"/>
                <a:gd name="T49" fmla="*/ 114 h 1062"/>
                <a:gd name="T50" fmla="*/ 1140 w 2238"/>
                <a:gd name="T51" fmla="*/ 102 h 1062"/>
                <a:gd name="T52" fmla="*/ 1182 w 2238"/>
                <a:gd name="T53" fmla="*/ 90 h 1062"/>
                <a:gd name="T54" fmla="*/ 1230 w 2238"/>
                <a:gd name="T55" fmla="*/ 78 h 1062"/>
                <a:gd name="T56" fmla="*/ 1272 w 2238"/>
                <a:gd name="T57" fmla="*/ 66 h 1062"/>
                <a:gd name="T58" fmla="*/ 1320 w 2238"/>
                <a:gd name="T59" fmla="*/ 60 h 1062"/>
                <a:gd name="T60" fmla="*/ 1362 w 2238"/>
                <a:gd name="T61" fmla="*/ 54 h 1062"/>
                <a:gd name="T62" fmla="*/ 1404 w 2238"/>
                <a:gd name="T63" fmla="*/ 48 h 1062"/>
                <a:gd name="T64" fmla="*/ 1452 w 2238"/>
                <a:gd name="T65" fmla="*/ 48 h 1062"/>
                <a:gd name="T66" fmla="*/ 1494 w 2238"/>
                <a:gd name="T67" fmla="*/ 42 h 1062"/>
                <a:gd name="T68" fmla="*/ 1542 w 2238"/>
                <a:gd name="T69" fmla="*/ 42 h 1062"/>
                <a:gd name="T70" fmla="*/ 1584 w 2238"/>
                <a:gd name="T71" fmla="*/ 36 h 1062"/>
                <a:gd name="T72" fmla="*/ 1632 w 2238"/>
                <a:gd name="T73" fmla="*/ 36 h 1062"/>
                <a:gd name="T74" fmla="*/ 1674 w 2238"/>
                <a:gd name="T75" fmla="*/ 30 h 1062"/>
                <a:gd name="T76" fmla="*/ 1722 w 2238"/>
                <a:gd name="T77" fmla="*/ 30 h 1062"/>
                <a:gd name="T78" fmla="*/ 1764 w 2238"/>
                <a:gd name="T79" fmla="*/ 30 h 1062"/>
                <a:gd name="T80" fmla="*/ 1812 w 2238"/>
                <a:gd name="T81" fmla="*/ 30 h 1062"/>
                <a:gd name="T82" fmla="*/ 1854 w 2238"/>
                <a:gd name="T83" fmla="*/ 30 h 1062"/>
                <a:gd name="T84" fmla="*/ 1902 w 2238"/>
                <a:gd name="T85" fmla="*/ 24 h 1062"/>
                <a:gd name="T86" fmla="*/ 1944 w 2238"/>
                <a:gd name="T87" fmla="*/ 24 h 1062"/>
                <a:gd name="T88" fmla="*/ 1986 w 2238"/>
                <a:gd name="T89" fmla="*/ 24 h 1062"/>
                <a:gd name="T90" fmla="*/ 2034 w 2238"/>
                <a:gd name="T91" fmla="*/ 18 h 1062"/>
                <a:gd name="T92" fmla="*/ 2076 w 2238"/>
                <a:gd name="T93" fmla="*/ 18 h 1062"/>
                <a:gd name="T94" fmla="*/ 2124 w 2238"/>
                <a:gd name="T95" fmla="*/ 12 h 1062"/>
                <a:gd name="T96" fmla="*/ 2166 w 2238"/>
                <a:gd name="T97" fmla="*/ 6 h 1062"/>
                <a:gd name="T98" fmla="*/ 2214 w 2238"/>
                <a:gd name="T99" fmla="*/ 6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062">
                  <a:moveTo>
                    <a:pt x="0" y="1062"/>
                  </a:moveTo>
                  <a:lnTo>
                    <a:pt x="18" y="1056"/>
                  </a:lnTo>
                  <a:lnTo>
                    <a:pt x="42" y="1044"/>
                  </a:lnTo>
                  <a:lnTo>
                    <a:pt x="66" y="1002"/>
                  </a:lnTo>
                  <a:lnTo>
                    <a:pt x="84" y="960"/>
                  </a:lnTo>
                  <a:lnTo>
                    <a:pt x="108" y="930"/>
                  </a:lnTo>
                  <a:lnTo>
                    <a:pt x="132" y="900"/>
                  </a:lnTo>
                  <a:lnTo>
                    <a:pt x="156" y="876"/>
                  </a:lnTo>
                  <a:lnTo>
                    <a:pt x="174" y="852"/>
                  </a:lnTo>
                  <a:lnTo>
                    <a:pt x="198" y="828"/>
                  </a:lnTo>
                  <a:lnTo>
                    <a:pt x="222" y="774"/>
                  </a:lnTo>
                  <a:lnTo>
                    <a:pt x="246" y="720"/>
                  </a:lnTo>
                  <a:lnTo>
                    <a:pt x="264" y="702"/>
                  </a:lnTo>
                  <a:lnTo>
                    <a:pt x="288" y="690"/>
                  </a:lnTo>
                  <a:lnTo>
                    <a:pt x="312" y="684"/>
                  </a:lnTo>
                  <a:lnTo>
                    <a:pt x="330" y="678"/>
                  </a:lnTo>
                  <a:lnTo>
                    <a:pt x="354" y="660"/>
                  </a:lnTo>
                  <a:lnTo>
                    <a:pt x="378" y="636"/>
                  </a:lnTo>
                  <a:lnTo>
                    <a:pt x="402" y="612"/>
                  </a:lnTo>
                  <a:lnTo>
                    <a:pt x="420" y="588"/>
                  </a:lnTo>
                  <a:lnTo>
                    <a:pt x="444" y="564"/>
                  </a:lnTo>
                  <a:lnTo>
                    <a:pt x="468" y="540"/>
                  </a:lnTo>
                  <a:lnTo>
                    <a:pt x="492" y="516"/>
                  </a:lnTo>
                  <a:lnTo>
                    <a:pt x="510" y="498"/>
                  </a:lnTo>
                  <a:lnTo>
                    <a:pt x="534" y="474"/>
                  </a:lnTo>
                  <a:lnTo>
                    <a:pt x="558" y="450"/>
                  </a:lnTo>
                  <a:lnTo>
                    <a:pt x="576" y="432"/>
                  </a:lnTo>
                  <a:lnTo>
                    <a:pt x="600" y="414"/>
                  </a:lnTo>
                  <a:lnTo>
                    <a:pt x="624" y="396"/>
                  </a:lnTo>
                  <a:lnTo>
                    <a:pt x="648" y="372"/>
                  </a:lnTo>
                  <a:lnTo>
                    <a:pt x="666" y="354"/>
                  </a:lnTo>
                  <a:lnTo>
                    <a:pt x="690" y="336"/>
                  </a:lnTo>
                  <a:lnTo>
                    <a:pt x="714" y="324"/>
                  </a:lnTo>
                  <a:lnTo>
                    <a:pt x="738" y="306"/>
                  </a:lnTo>
                  <a:lnTo>
                    <a:pt x="756" y="288"/>
                  </a:lnTo>
                  <a:lnTo>
                    <a:pt x="780" y="276"/>
                  </a:lnTo>
                  <a:lnTo>
                    <a:pt x="804" y="258"/>
                  </a:lnTo>
                  <a:lnTo>
                    <a:pt x="828" y="246"/>
                  </a:lnTo>
                  <a:lnTo>
                    <a:pt x="846" y="234"/>
                  </a:lnTo>
                  <a:lnTo>
                    <a:pt x="870" y="216"/>
                  </a:lnTo>
                  <a:lnTo>
                    <a:pt x="894" y="204"/>
                  </a:lnTo>
                  <a:lnTo>
                    <a:pt x="912" y="192"/>
                  </a:lnTo>
                  <a:lnTo>
                    <a:pt x="936" y="180"/>
                  </a:lnTo>
                  <a:lnTo>
                    <a:pt x="960" y="168"/>
                  </a:lnTo>
                  <a:lnTo>
                    <a:pt x="984" y="162"/>
                  </a:lnTo>
                  <a:lnTo>
                    <a:pt x="1002" y="150"/>
                  </a:lnTo>
                  <a:lnTo>
                    <a:pt x="1026" y="138"/>
                  </a:lnTo>
                  <a:lnTo>
                    <a:pt x="1050" y="132"/>
                  </a:lnTo>
                  <a:lnTo>
                    <a:pt x="1074" y="126"/>
                  </a:lnTo>
                  <a:lnTo>
                    <a:pt x="1092" y="114"/>
                  </a:lnTo>
                  <a:lnTo>
                    <a:pt x="1116" y="108"/>
                  </a:lnTo>
                  <a:lnTo>
                    <a:pt x="1140" y="102"/>
                  </a:lnTo>
                  <a:lnTo>
                    <a:pt x="1158" y="96"/>
                  </a:lnTo>
                  <a:lnTo>
                    <a:pt x="1182" y="90"/>
                  </a:lnTo>
                  <a:lnTo>
                    <a:pt x="1206" y="84"/>
                  </a:lnTo>
                  <a:lnTo>
                    <a:pt x="1230" y="78"/>
                  </a:lnTo>
                  <a:lnTo>
                    <a:pt x="1248" y="72"/>
                  </a:lnTo>
                  <a:lnTo>
                    <a:pt x="1272" y="66"/>
                  </a:lnTo>
                  <a:lnTo>
                    <a:pt x="1296" y="66"/>
                  </a:lnTo>
                  <a:lnTo>
                    <a:pt x="1320" y="60"/>
                  </a:lnTo>
                  <a:lnTo>
                    <a:pt x="1338" y="60"/>
                  </a:lnTo>
                  <a:lnTo>
                    <a:pt x="1362" y="54"/>
                  </a:lnTo>
                  <a:lnTo>
                    <a:pt x="1386" y="54"/>
                  </a:lnTo>
                  <a:lnTo>
                    <a:pt x="1404" y="48"/>
                  </a:lnTo>
                  <a:lnTo>
                    <a:pt x="1428" y="48"/>
                  </a:lnTo>
                  <a:lnTo>
                    <a:pt x="1452" y="48"/>
                  </a:lnTo>
                  <a:lnTo>
                    <a:pt x="1476" y="42"/>
                  </a:lnTo>
                  <a:lnTo>
                    <a:pt x="1494" y="42"/>
                  </a:lnTo>
                  <a:lnTo>
                    <a:pt x="1518" y="42"/>
                  </a:lnTo>
                  <a:lnTo>
                    <a:pt x="1542" y="42"/>
                  </a:lnTo>
                  <a:lnTo>
                    <a:pt x="1566" y="36"/>
                  </a:lnTo>
                  <a:lnTo>
                    <a:pt x="1584" y="36"/>
                  </a:lnTo>
                  <a:lnTo>
                    <a:pt x="1608" y="36"/>
                  </a:lnTo>
                  <a:lnTo>
                    <a:pt x="1632" y="36"/>
                  </a:lnTo>
                  <a:lnTo>
                    <a:pt x="1656" y="36"/>
                  </a:lnTo>
                  <a:lnTo>
                    <a:pt x="1674" y="30"/>
                  </a:lnTo>
                  <a:lnTo>
                    <a:pt x="1698" y="30"/>
                  </a:lnTo>
                  <a:lnTo>
                    <a:pt x="1722" y="30"/>
                  </a:lnTo>
                  <a:lnTo>
                    <a:pt x="1740" y="30"/>
                  </a:lnTo>
                  <a:lnTo>
                    <a:pt x="1764" y="30"/>
                  </a:lnTo>
                  <a:lnTo>
                    <a:pt x="1788" y="30"/>
                  </a:lnTo>
                  <a:lnTo>
                    <a:pt x="1812" y="30"/>
                  </a:lnTo>
                  <a:lnTo>
                    <a:pt x="1830" y="30"/>
                  </a:lnTo>
                  <a:lnTo>
                    <a:pt x="1854" y="30"/>
                  </a:lnTo>
                  <a:lnTo>
                    <a:pt x="1878" y="24"/>
                  </a:lnTo>
                  <a:lnTo>
                    <a:pt x="1902" y="24"/>
                  </a:lnTo>
                  <a:lnTo>
                    <a:pt x="1920" y="24"/>
                  </a:lnTo>
                  <a:lnTo>
                    <a:pt x="1944" y="24"/>
                  </a:lnTo>
                  <a:lnTo>
                    <a:pt x="1968" y="24"/>
                  </a:lnTo>
                  <a:lnTo>
                    <a:pt x="1986" y="24"/>
                  </a:lnTo>
                  <a:lnTo>
                    <a:pt x="2010" y="24"/>
                  </a:lnTo>
                  <a:lnTo>
                    <a:pt x="2034" y="18"/>
                  </a:lnTo>
                  <a:lnTo>
                    <a:pt x="2058" y="18"/>
                  </a:lnTo>
                  <a:lnTo>
                    <a:pt x="2076" y="18"/>
                  </a:lnTo>
                  <a:lnTo>
                    <a:pt x="2100" y="18"/>
                  </a:lnTo>
                  <a:lnTo>
                    <a:pt x="2124" y="12"/>
                  </a:lnTo>
                  <a:lnTo>
                    <a:pt x="2148" y="12"/>
                  </a:lnTo>
                  <a:lnTo>
                    <a:pt x="2166" y="6"/>
                  </a:lnTo>
                  <a:lnTo>
                    <a:pt x="2190" y="6"/>
                  </a:lnTo>
                  <a:lnTo>
                    <a:pt x="2214" y="6"/>
                  </a:lnTo>
                  <a:lnTo>
                    <a:pt x="2238" y="0"/>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1" name="Freeform 34"/>
            <p:cNvSpPr>
              <a:spLocks/>
            </p:cNvSpPr>
            <p:nvPr/>
          </p:nvSpPr>
          <p:spPr bwMode="auto">
            <a:xfrm>
              <a:off x="1836" y="2780"/>
              <a:ext cx="2238" cy="492"/>
            </a:xfrm>
            <a:custGeom>
              <a:avLst/>
              <a:gdLst>
                <a:gd name="T0" fmla="*/ 18 w 2238"/>
                <a:gd name="T1" fmla="*/ 474 h 492"/>
                <a:gd name="T2" fmla="*/ 66 w 2238"/>
                <a:gd name="T3" fmla="*/ 456 h 492"/>
                <a:gd name="T4" fmla="*/ 108 w 2238"/>
                <a:gd name="T5" fmla="*/ 456 h 492"/>
                <a:gd name="T6" fmla="*/ 156 w 2238"/>
                <a:gd name="T7" fmla="*/ 468 h 492"/>
                <a:gd name="T8" fmla="*/ 198 w 2238"/>
                <a:gd name="T9" fmla="*/ 492 h 492"/>
                <a:gd name="T10" fmla="*/ 246 w 2238"/>
                <a:gd name="T11" fmla="*/ 462 h 492"/>
                <a:gd name="T12" fmla="*/ 288 w 2238"/>
                <a:gd name="T13" fmla="*/ 456 h 492"/>
                <a:gd name="T14" fmla="*/ 330 w 2238"/>
                <a:gd name="T15" fmla="*/ 450 h 492"/>
                <a:gd name="T16" fmla="*/ 378 w 2238"/>
                <a:gd name="T17" fmla="*/ 438 h 492"/>
                <a:gd name="T18" fmla="*/ 420 w 2238"/>
                <a:gd name="T19" fmla="*/ 426 h 492"/>
                <a:gd name="T20" fmla="*/ 468 w 2238"/>
                <a:gd name="T21" fmla="*/ 420 h 492"/>
                <a:gd name="T22" fmla="*/ 510 w 2238"/>
                <a:gd name="T23" fmla="*/ 408 h 492"/>
                <a:gd name="T24" fmla="*/ 558 w 2238"/>
                <a:gd name="T25" fmla="*/ 396 h 492"/>
                <a:gd name="T26" fmla="*/ 600 w 2238"/>
                <a:gd name="T27" fmla="*/ 384 h 492"/>
                <a:gd name="T28" fmla="*/ 648 w 2238"/>
                <a:gd name="T29" fmla="*/ 372 h 492"/>
                <a:gd name="T30" fmla="*/ 690 w 2238"/>
                <a:gd name="T31" fmla="*/ 360 h 492"/>
                <a:gd name="T32" fmla="*/ 738 w 2238"/>
                <a:gd name="T33" fmla="*/ 354 h 492"/>
                <a:gd name="T34" fmla="*/ 780 w 2238"/>
                <a:gd name="T35" fmla="*/ 342 h 492"/>
                <a:gd name="T36" fmla="*/ 828 w 2238"/>
                <a:gd name="T37" fmla="*/ 330 h 492"/>
                <a:gd name="T38" fmla="*/ 870 w 2238"/>
                <a:gd name="T39" fmla="*/ 318 h 492"/>
                <a:gd name="T40" fmla="*/ 912 w 2238"/>
                <a:gd name="T41" fmla="*/ 306 h 492"/>
                <a:gd name="T42" fmla="*/ 960 w 2238"/>
                <a:gd name="T43" fmla="*/ 294 h 492"/>
                <a:gd name="T44" fmla="*/ 1002 w 2238"/>
                <a:gd name="T45" fmla="*/ 282 h 492"/>
                <a:gd name="T46" fmla="*/ 1050 w 2238"/>
                <a:gd name="T47" fmla="*/ 270 h 492"/>
                <a:gd name="T48" fmla="*/ 1092 w 2238"/>
                <a:gd name="T49" fmla="*/ 258 h 492"/>
                <a:gd name="T50" fmla="*/ 1140 w 2238"/>
                <a:gd name="T51" fmla="*/ 246 h 492"/>
                <a:gd name="T52" fmla="*/ 1182 w 2238"/>
                <a:gd name="T53" fmla="*/ 240 h 492"/>
                <a:gd name="T54" fmla="*/ 1230 w 2238"/>
                <a:gd name="T55" fmla="*/ 228 h 492"/>
                <a:gd name="T56" fmla="*/ 1272 w 2238"/>
                <a:gd name="T57" fmla="*/ 216 h 492"/>
                <a:gd name="T58" fmla="*/ 1320 w 2238"/>
                <a:gd name="T59" fmla="*/ 204 h 492"/>
                <a:gd name="T60" fmla="*/ 1362 w 2238"/>
                <a:gd name="T61" fmla="*/ 198 h 492"/>
                <a:gd name="T62" fmla="*/ 1404 w 2238"/>
                <a:gd name="T63" fmla="*/ 186 h 492"/>
                <a:gd name="T64" fmla="*/ 1452 w 2238"/>
                <a:gd name="T65" fmla="*/ 180 h 492"/>
                <a:gd name="T66" fmla="*/ 1494 w 2238"/>
                <a:gd name="T67" fmla="*/ 168 h 492"/>
                <a:gd name="T68" fmla="*/ 1542 w 2238"/>
                <a:gd name="T69" fmla="*/ 156 h 492"/>
                <a:gd name="T70" fmla="*/ 1584 w 2238"/>
                <a:gd name="T71" fmla="*/ 150 h 492"/>
                <a:gd name="T72" fmla="*/ 1632 w 2238"/>
                <a:gd name="T73" fmla="*/ 138 h 492"/>
                <a:gd name="T74" fmla="*/ 1674 w 2238"/>
                <a:gd name="T75" fmla="*/ 132 h 492"/>
                <a:gd name="T76" fmla="*/ 1722 w 2238"/>
                <a:gd name="T77" fmla="*/ 120 h 492"/>
                <a:gd name="T78" fmla="*/ 1764 w 2238"/>
                <a:gd name="T79" fmla="*/ 108 h 492"/>
                <a:gd name="T80" fmla="*/ 1812 w 2238"/>
                <a:gd name="T81" fmla="*/ 96 h 492"/>
                <a:gd name="T82" fmla="*/ 1854 w 2238"/>
                <a:gd name="T83" fmla="*/ 90 h 492"/>
                <a:gd name="T84" fmla="*/ 1902 w 2238"/>
                <a:gd name="T85" fmla="*/ 78 h 492"/>
                <a:gd name="T86" fmla="*/ 1944 w 2238"/>
                <a:gd name="T87" fmla="*/ 66 h 492"/>
                <a:gd name="T88" fmla="*/ 1986 w 2238"/>
                <a:gd name="T89" fmla="*/ 54 h 492"/>
                <a:gd name="T90" fmla="*/ 2034 w 2238"/>
                <a:gd name="T91" fmla="*/ 48 h 492"/>
                <a:gd name="T92" fmla="*/ 2076 w 2238"/>
                <a:gd name="T93" fmla="*/ 36 h 492"/>
                <a:gd name="T94" fmla="*/ 2124 w 2238"/>
                <a:gd name="T95" fmla="*/ 24 h 492"/>
                <a:gd name="T96" fmla="*/ 2166 w 2238"/>
                <a:gd name="T97" fmla="*/ 12 h 492"/>
                <a:gd name="T98" fmla="*/ 2214 w 2238"/>
                <a:gd name="T99" fmla="*/ 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492">
                  <a:moveTo>
                    <a:pt x="0" y="480"/>
                  </a:moveTo>
                  <a:lnTo>
                    <a:pt x="18" y="474"/>
                  </a:lnTo>
                  <a:lnTo>
                    <a:pt x="42" y="468"/>
                  </a:lnTo>
                  <a:lnTo>
                    <a:pt x="66" y="456"/>
                  </a:lnTo>
                  <a:lnTo>
                    <a:pt x="84" y="456"/>
                  </a:lnTo>
                  <a:lnTo>
                    <a:pt x="108" y="456"/>
                  </a:lnTo>
                  <a:lnTo>
                    <a:pt x="132" y="474"/>
                  </a:lnTo>
                  <a:lnTo>
                    <a:pt x="156" y="468"/>
                  </a:lnTo>
                  <a:lnTo>
                    <a:pt x="174" y="468"/>
                  </a:lnTo>
                  <a:lnTo>
                    <a:pt x="198" y="492"/>
                  </a:lnTo>
                  <a:lnTo>
                    <a:pt x="222" y="468"/>
                  </a:lnTo>
                  <a:lnTo>
                    <a:pt x="246" y="462"/>
                  </a:lnTo>
                  <a:lnTo>
                    <a:pt x="264" y="450"/>
                  </a:lnTo>
                  <a:lnTo>
                    <a:pt x="288" y="456"/>
                  </a:lnTo>
                  <a:lnTo>
                    <a:pt x="312" y="456"/>
                  </a:lnTo>
                  <a:lnTo>
                    <a:pt x="330" y="450"/>
                  </a:lnTo>
                  <a:lnTo>
                    <a:pt x="354" y="444"/>
                  </a:lnTo>
                  <a:lnTo>
                    <a:pt x="378" y="438"/>
                  </a:lnTo>
                  <a:lnTo>
                    <a:pt x="402" y="432"/>
                  </a:lnTo>
                  <a:lnTo>
                    <a:pt x="420" y="426"/>
                  </a:lnTo>
                  <a:lnTo>
                    <a:pt x="444" y="420"/>
                  </a:lnTo>
                  <a:lnTo>
                    <a:pt x="468" y="420"/>
                  </a:lnTo>
                  <a:lnTo>
                    <a:pt x="492" y="414"/>
                  </a:lnTo>
                  <a:lnTo>
                    <a:pt x="510" y="408"/>
                  </a:lnTo>
                  <a:lnTo>
                    <a:pt x="534" y="402"/>
                  </a:lnTo>
                  <a:lnTo>
                    <a:pt x="558" y="396"/>
                  </a:lnTo>
                  <a:lnTo>
                    <a:pt x="576" y="390"/>
                  </a:lnTo>
                  <a:lnTo>
                    <a:pt x="600" y="384"/>
                  </a:lnTo>
                  <a:lnTo>
                    <a:pt x="624" y="378"/>
                  </a:lnTo>
                  <a:lnTo>
                    <a:pt x="648" y="372"/>
                  </a:lnTo>
                  <a:lnTo>
                    <a:pt x="666" y="366"/>
                  </a:lnTo>
                  <a:lnTo>
                    <a:pt x="690" y="360"/>
                  </a:lnTo>
                  <a:lnTo>
                    <a:pt x="714" y="354"/>
                  </a:lnTo>
                  <a:lnTo>
                    <a:pt x="738" y="354"/>
                  </a:lnTo>
                  <a:lnTo>
                    <a:pt x="756" y="348"/>
                  </a:lnTo>
                  <a:lnTo>
                    <a:pt x="780" y="342"/>
                  </a:lnTo>
                  <a:lnTo>
                    <a:pt x="804" y="336"/>
                  </a:lnTo>
                  <a:lnTo>
                    <a:pt x="828" y="330"/>
                  </a:lnTo>
                  <a:lnTo>
                    <a:pt x="846" y="324"/>
                  </a:lnTo>
                  <a:lnTo>
                    <a:pt x="870" y="318"/>
                  </a:lnTo>
                  <a:lnTo>
                    <a:pt x="894" y="312"/>
                  </a:lnTo>
                  <a:lnTo>
                    <a:pt x="912" y="306"/>
                  </a:lnTo>
                  <a:lnTo>
                    <a:pt x="936" y="300"/>
                  </a:lnTo>
                  <a:lnTo>
                    <a:pt x="960" y="294"/>
                  </a:lnTo>
                  <a:lnTo>
                    <a:pt x="984" y="288"/>
                  </a:lnTo>
                  <a:lnTo>
                    <a:pt x="1002" y="282"/>
                  </a:lnTo>
                  <a:lnTo>
                    <a:pt x="1026" y="276"/>
                  </a:lnTo>
                  <a:lnTo>
                    <a:pt x="1050" y="270"/>
                  </a:lnTo>
                  <a:lnTo>
                    <a:pt x="1074" y="264"/>
                  </a:lnTo>
                  <a:lnTo>
                    <a:pt x="1092" y="258"/>
                  </a:lnTo>
                  <a:lnTo>
                    <a:pt x="1116" y="252"/>
                  </a:lnTo>
                  <a:lnTo>
                    <a:pt x="1140" y="246"/>
                  </a:lnTo>
                  <a:lnTo>
                    <a:pt x="1158" y="246"/>
                  </a:lnTo>
                  <a:lnTo>
                    <a:pt x="1182" y="240"/>
                  </a:lnTo>
                  <a:lnTo>
                    <a:pt x="1206" y="234"/>
                  </a:lnTo>
                  <a:lnTo>
                    <a:pt x="1230" y="228"/>
                  </a:lnTo>
                  <a:lnTo>
                    <a:pt x="1248" y="222"/>
                  </a:lnTo>
                  <a:lnTo>
                    <a:pt x="1272" y="216"/>
                  </a:lnTo>
                  <a:lnTo>
                    <a:pt x="1296" y="210"/>
                  </a:lnTo>
                  <a:lnTo>
                    <a:pt x="1320" y="204"/>
                  </a:lnTo>
                  <a:lnTo>
                    <a:pt x="1338" y="204"/>
                  </a:lnTo>
                  <a:lnTo>
                    <a:pt x="1362" y="198"/>
                  </a:lnTo>
                  <a:lnTo>
                    <a:pt x="1386" y="192"/>
                  </a:lnTo>
                  <a:lnTo>
                    <a:pt x="1404" y="186"/>
                  </a:lnTo>
                  <a:lnTo>
                    <a:pt x="1428" y="180"/>
                  </a:lnTo>
                  <a:lnTo>
                    <a:pt x="1452" y="180"/>
                  </a:lnTo>
                  <a:lnTo>
                    <a:pt x="1476" y="174"/>
                  </a:lnTo>
                  <a:lnTo>
                    <a:pt x="1494" y="168"/>
                  </a:lnTo>
                  <a:lnTo>
                    <a:pt x="1518" y="162"/>
                  </a:lnTo>
                  <a:lnTo>
                    <a:pt x="1542" y="156"/>
                  </a:lnTo>
                  <a:lnTo>
                    <a:pt x="1566" y="156"/>
                  </a:lnTo>
                  <a:lnTo>
                    <a:pt x="1584" y="150"/>
                  </a:lnTo>
                  <a:lnTo>
                    <a:pt x="1608" y="144"/>
                  </a:lnTo>
                  <a:lnTo>
                    <a:pt x="1632" y="138"/>
                  </a:lnTo>
                  <a:lnTo>
                    <a:pt x="1656" y="132"/>
                  </a:lnTo>
                  <a:lnTo>
                    <a:pt x="1674" y="132"/>
                  </a:lnTo>
                  <a:lnTo>
                    <a:pt x="1698" y="126"/>
                  </a:lnTo>
                  <a:lnTo>
                    <a:pt x="1722" y="120"/>
                  </a:lnTo>
                  <a:lnTo>
                    <a:pt x="1740" y="114"/>
                  </a:lnTo>
                  <a:lnTo>
                    <a:pt x="1764" y="108"/>
                  </a:lnTo>
                  <a:lnTo>
                    <a:pt x="1788" y="102"/>
                  </a:lnTo>
                  <a:lnTo>
                    <a:pt x="1812" y="96"/>
                  </a:lnTo>
                  <a:lnTo>
                    <a:pt x="1830" y="96"/>
                  </a:lnTo>
                  <a:lnTo>
                    <a:pt x="1854" y="90"/>
                  </a:lnTo>
                  <a:lnTo>
                    <a:pt x="1878" y="84"/>
                  </a:lnTo>
                  <a:lnTo>
                    <a:pt x="1902" y="78"/>
                  </a:lnTo>
                  <a:lnTo>
                    <a:pt x="1920" y="72"/>
                  </a:lnTo>
                  <a:lnTo>
                    <a:pt x="1944" y="66"/>
                  </a:lnTo>
                  <a:lnTo>
                    <a:pt x="1968" y="60"/>
                  </a:lnTo>
                  <a:lnTo>
                    <a:pt x="1986" y="54"/>
                  </a:lnTo>
                  <a:lnTo>
                    <a:pt x="2010" y="48"/>
                  </a:lnTo>
                  <a:lnTo>
                    <a:pt x="2034" y="48"/>
                  </a:lnTo>
                  <a:lnTo>
                    <a:pt x="2058" y="42"/>
                  </a:lnTo>
                  <a:lnTo>
                    <a:pt x="2076" y="36"/>
                  </a:lnTo>
                  <a:lnTo>
                    <a:pt x="2100" y="30"/>
                  </a:lnTo>
                  <a:lnTo>
                    <a:pt x="2124" y="24"/>
                  </a:lnTo>
                  <a:lnTo>
                    <a:pt x="2148" y="18"/>
                  </a:lnTo>
                  <a:lnTo>
                    <a:pt x="2166" y="12"/>
                  </a:lnTo>
                  <a:lnTo>
                    <a:pt x="2190" y="6"/>
                  </a:lnTo>
                  <a:lnTo>
                    <a:pt x="2214" y="6"/>
                  </a:lnTo>
                  <a:lnTo>
                    <a:pt x="2238" y="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2" name="Freeform 35"/>
            <p:cNvSpPr>
              <a:spLocks/>
            </p:cNvSpPr>
            <p:nvPr/>
          </p:nvSpPr>
          <p:spPr bwMode="auto">
            <a:xfrm>
              <a:off x="1836" y="2786"/>
              <a:ext cx="2238" cy="492"/>
            </a:xfrm>
            <a:custGeom>
              <a:avLst/>
              <a:gdLst>
                <a:gd name="T0" fmla="*/ 18 w 2238"/>
                <a:gd name="T1" fmla="*/ 474 h 492"/>
                <a:gd name="T2" fmla="*/ 66 w 2238"/>
                <a:gd name="T3" fmla="*/ 456 h 492"/>
                <a:gd name="T4" fmla="*/ 108 w 2238"/>
                <a:gd name="T5" fmla="*/ 456 h 492"/>
                <a:gd name="T6" fmla="*/ 156 w 2238"/>
                <a:gd name="T7" fmla="*/ 468 h 492"/>
                <a:gd name="T8" fmla="*/ 198 w 2238"/>
                <a:gd name="T9" fmla="*/ 492 h 492"/>
                <a:gd name="T10" fmla="*/ 246 w 2238"/>
                <a:gd name="T11" fmla="*/ 462 h 492"/>
                <a:gd name="T12" fmla="*/ 288 w 2238"/>
                <a:gd name="T13" fmla="*/ 456 h 492"/>
                <a:gd name="T14" fmla="*/ 330 w 2238"/>
                <a:gd name="T15" fmla="*/ 450 h 492"/>
                <a:gd name="T16" fmla="*/ 378 w 2238"/>
                <a:gd name="T17" fmla="*/ 438 h 492"/>
                <a:gd name="T18" fmla="*/ 420 w 2238"/>
                <a:gd name="T19" fmla="*/ 426 h 492"/>
                <a:gd name="T20" fmla="*/ 468 w 2238"/>
                <a:gd name="T21" fmla="*/ 420 h 492"/>
                <a:gd name="T22" fmla="*/ 510 w 2238"/>
                <a:gd name="T23" fmla="*/ 408 h 492"/>
                <a:gd name="T24" fmla="*/ 558 w 2238"/>
                <a:gd name="T25" fmla="*/ 396 h 492"/>
                <a:gd name="T26" fmla="*/ 600 w 2238"/>
                <a:gd name="T27" fmla="*/ 384 h 492"/>
                <a:gd name="T28" fmla="*/ 648 w 2238"/>
                <a:gd name="T29" fmla="*/ 372 h 492"/>
                <a:gd name="T30" fmla="*/ 690 w 2238"/>
                <a:gd name="T31" fmla="*/ 360 h 492"/>
                <a:gd name="T32" fmla="*/ 738 w 2238"/>
                <a:gd name="T33" fmla="*/ 354 h 492"/>
                <a:gd name="T34" fmla="*/ 780 w 2238"/>
                <a:gd name="T35" fmla="*/ 342 h 492"/>
                <a:gd name="T36" fmla="*/ 828 w 2238"/>
                <a:gd name="T37" fmla="*/ 330 h 492"/>
                <a:gd name="T38" fmla="*/ 870 w 2238"/>
                <a:gd name="T39" fmla="*/ 318 h 492"/>
                <a:gd name="T40" fmla="*/ 912 w 2238"/>
                <a:gd name="T41" fmla="*/ 306 h 492"/>
                <a:gd name="T42" fmla="*/ 960 w 2238"/>
                <a:gd name="T43" fmla="*/ 294 h 492"/>
                <a:gd name="T44" fmla="*/ 1002 w 2238"/>
                <a:gd name="T45" fmla="*/ 282 h 492"/>
                <a:gd name="T46" fmla="*/ 1050 w 2238"/>
                <a:gd name="T47" fmla="*/ 270 h 492"/>
                <a:gd name="T48" fmla="*/ 1092 w 2238"/>
                <a:gd name="T49" fmla="*/ 258 h 492"/>
                <a:gd name="T50" fmla="*/ 1140 w 2238"/>
                <a:gd name="T51" fmla="*/ 246 h 492"/>
                <a:gd name="T52" fmla="*/ 1182 w 2238"/>
                <a:gd name="T53" fmla="*/ 240 h 492"/>
                <a:gd name="T54" fmla="*/ 1230 w 2238"/>
                <a:gd name="T55" fmla="*/ 228 h 492"/>
                <a:gd name="T56" fmla="*/ 1272 w 2238"/>
                <a:gd name="T57" fmla="*/ 216 h 492"/>
                <a:gd name="T58" fmla="*/ 1320 w 2238"/>
                <a:gd name="T59" fmla="*/ 204 h 492"/>
                <a:gd name="T60" fmla="*/ 1362 w 2238"/>
                <a:gd name="T61" fmla="*/ 198 h 492"/>
                <a:gd name="T62" fmla="*/ 1404 w 2238"/>
                <a:gd name="T63" fmla="*/ 186 h 492"/>
                <a:gd name="T64" fmla="*/ 1452 w 2238"/>
                <a:gd name="T65" fmla="*/ 180 h 492"/>
                <a:gd name="T66" fmla="*/ 1494 w 2238"/>
                <a:gd name="T67" fmla="*/ 168 h 492"/>
                <a:gd name="T68" fmla="*/ 1542 w 2238"/>
                <a:gd name="T69" fmla="*/ 156 h 492"/>
                <a:gd name="T70" fmla="*/ 1584 w 2238"/>
                <a:gd name="T71" fmla="*/ 150 h 492"/>
                <a:gd name="T72" fmla="*/ 1632 w 2238"/>
                <a:gd name="T73" fmla="*/ 138 h 492"/>
                <a:gd name="T74" fmla="*/ 1674 w 2238"/>
                <a:gd name="T75" fmla="*/ 132 h 492"/>
                <a:gd name="T76" fmla="*/ 1722 w 2238"/>
                <a:gd name="T77" fmla="*/ 120 h 492"/>
                <a:gd name="T78" fmla="*/ 1764 w 2238"/>
                <a:gd name="T79" fmla="*/ 108 h 492"/>
                <a:gd name="T80" fmla="*/ 1812 w 2238"/>
                <a:gd name="T81" fmla="*/ 96 h 492"/>
                <a:gd name="T82" fmla="*/ 1854 w 2238"/>
                <a:gd name="T83" fmla="*/ 90 h 492"/>
                <a:gd name="T84" fmla="*/ 1902 w 2238"/>
                <a:gd name="T85" fmla="*/ 78 h 492"/>
                <a:gd name="T86" fmla="*/ 1944 w 2238"/>
                <a:gd name="T87" fmla="*/ 66 h 492"/>
                <a:gd name="T88" fmla="*/ 1986 w 2238"/>
                <a:gd name="T89" fmla="*/ 54 h 492"/>
                <a:gd name="T90" fmla="*/ 2034 w 2238"/>
                <a:gd name="T91" fmla="*/ 48 h 492"/>
                <a:gd name="T92" fmla="*/ 2076 w 2238"/>
                <a:gd name="T93" fmla="*/ 36 h 492"/>
                <a:gd name="T94" fmla="*/ 2124 w 2238"/>
                <a:gd name="T95" fmla="*/ 24 h 492"/>
                <a:gd name="T96" fmla="*/ 2166 w 2238"/>
                <a:gd name="T97" fmla="*/ 12 h 492"/>
                <a:gd name="T98" fmla="*/ 2214 w 2238"/>
                <a:gd name="T99" fmla="*/ 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492">
                  <a:moveTo>
                    <a:pt x="0" y="480"/>
                  </a:moveTo>
                  <a:lnTo>
                    <a:pt x="18" y="474"/>
                  </a:lnTo>
                  <a:lnTo>
                    <a:pt x="42" y="468"/>
                  </a:lnTo>
                  <a:lnTo>
                    <a:pt x="66" y="456"/>
                  </a:lnTo>
                  <a:lnTo>
                    <a:pt x="84" y="456"/>
                  </a:lnTo>
                  <a:lnTo>
                    <a:pt x="108" y="456"/>
                  </a:lnTo>
                  <a:lnTo>
                    <a:pt x="132" y="474"/>
                  </a:lnTo>
                  <a:lnTo>
                    <a:pt x="156" y="468"/>
                  </a:lnTo>
                  <a:lnTo>
                    <a:pt x="174" y="468"/>
                  </a:lnTo>
                  <a:lnTo>
                    <a:pt x="198" y="492"/>
                  </a:lnTo>
                  <a:lnTo>
                    <a:pt x="222" y="468"/>
                  </a:lnTo>
                  <a:lnTo>
                    <a:pt x="246" y="462"/>
                  </a:lnTo>
                  <a:lnTo>
                    <a:pt x="264" y="450"/>
                  </a:lnTo>
                  <a:lnTo>
                    <a:pt x="288" y="456"/>
                  </a:lnTo>
                  <a:lnTo>
                    <a:pt x="312" y="456"/>
                  </a:lnTo>
                  <a:lnTo>
                    <a:pt x="330" y="450"/>
                  </a:lnTo>
                  <a:lnTo>
                    <a:pt x="354" y="444"/>
                  </a:lnTo>
                  <a:lnTo>
                    <a:pt x="378" y="438"/>
                  </a:lnTo>
                  <a:lnTo>
                    <a:pt x="402" y="432"/>
                  </a:lnTo>
                  <a:lnTo>
                    <a:pt x="420" y="426"/>
                  </a:lnTo>
                  <a:lnTo>
                    <a:pt x="444" y="420"/>
                  </a:lnTo>
                  <a:lnTo>
                    <a:pt x="468" y="420"/>
                  </a:lnTo>
                  <a:lnTo>
                    <a:pt x="492" y="414"/>
                  </a:lnTo>
                  <a:lnTo>
                    <a:pt x="510" y="408"/>
                  </a:lnTo>
                  <a:lnTo>
                    <a:pt x="534" y="402"/>
                  </a:lnTo>
                  <a:lnTo>
                    <a:pt x="558" y="396"/>
                  </a:lnTo>
                  <a:lnTo>
                    <a:pt x="576" y="390"/>
                  </a:lnTo>
                  <a:lnTo>
                    <a:pt x="600" y="384"/>
                  </a:lnTo>
                  <a:lnTo>
                    <a:pt x="624" y="378"/>
                  </a:lnTo>
                  <a:lnTo>
                    <a:pt x="648" y="372"/>
                  </a:lnTo>
                  <a:lnTo>
                    <a:pt x="666" y="366"/>
                  </a:lnTo>
                  <a:lnTo>
                    <a:pt x="690" y="360"/>
                  </a:lnTo>
                  <a:lnTo>
                    <a:pt x="714" y="354"/>
                  </a:lnTo>
                  <a:lnTo>
                    <a:pt x="738" y="354"/>
                  </a:lnTo>
                  <a:lnTo>
                    <a:pt x="756" y="348"/>
                  </a:lnTo>
                  <a:lnTo>
                    <a:pt x="780" y="342"/>
                  </a:lnTo>
                  <a:lnTo>
                    <a:pt x="804" y="336"/>
                  </a:lnTo>
                  <a:lnTo>
                    <a:pt x="828" y="330"/>
                  </a:lnTo>
                  <a:lnTo>
                    <a:pt x="846" y="324"/>
                  </a:lnTo>
                  <a:lnTo>
                    <a:pt x="870" y="318"/>
                  </a:lnTo>
                  <a:lnTo>
                    <a:pt x="894" y="312"/>
                  </a:lnTo>
                  <a:lnTo>
                    <a:pt x="912" y="306"/>
                  </a:lnTo>
                  <a:lnTo>
                    <a:pt x="936" y="300"/>
                  </a:lnTo>
                  <a:lnTo>
                    <a:pt x="960" y="294"/>
                  </a:lnTo>
                  <a:lnTo>
                    <a:pt x="984" y="288"/>
                  </a:lnTo>
                  <a:lnTo>
                    <a:pt x="1002" y="282"/>
                  </a:lnTo>
                  <a:lnTo>
                    <a:pt x="1026" y="276"/>
                  </a:lnTo>
                  <a:lnTo>
                    <a:pt x="1050" y="270"/>
                  </a:lnTo>
                  <a:lnTo>
                    <a:pt x="1074" y="264"/>
                  </a:lnTo>
                  <a:lnTo>
                    <a:pt x="1092" y="258"/>
                  </a:lnTo>
                  <a:lnTo>
                    <a:pt x="1116" y="252"/>
                  </a:lnTo>
                  <a:lnTo>
                    <a:pt x="1140" y="246"/>
                  </a:lnTo>
                  <a:lnTo>
                    <a:pt x="1158" y="246"/>
                  </a:lnTo>
                  <a:lnTo>
                    <a:pt x="1182" y="240"/>
                  </a:lnTo>
                  <a:lnTo>
                    <a:pt x="1206" y="234"/>
                  </a:lnTo>
                  <a:lnTo>
                    <a:pt x="1230" y="228"/>
                  </a:lnTo>
                  <a:lnTo>
                    <a:pt x="1248" y="222"/>
                  </a:lnTo>
                  <a:lnTo>
                    <a:pt x="1272" y="216"/>
                  </a:lnTo>
                  <a:lnTo>
                    <a:pt x="1296" y="210"/>
                  </a:lnTo>
                  <a:lnTo>
                    <a:pt x="1320" y="204"/>
                  </a:lnTo>
                  <a:lnTo>
                    <a:pt x="1338" y="204"/>
                  </a:lnTo>
                  <a:lnTo>
                    <a:pt x="1362" y="198"/>
                  </a:lnTo>
                  <a:lnTo>
                    <a:pt x="1386" y="192"/>
                  </a:lnTo>
                  <a:lnTo>
                    <a:pt x="1404" y="186"/>
                  </a:lnTo>
                  <a:lnTo>
                    <a:pt x="1428" y="180"/>
                  </a:lnTo>
                  <a:lnTo>
                    <a:pt x="1452" y="180"/>
                  </a:lnTo>
                  <a:lnTo>
                    <a:pt x="1476" y="174"/>
                  </a:lnTo>
                  <a:lnTo>
                    <a:pt x="1494" y="168"/>
                  </a:lnTo>
                  <a:lnTo>
                    <a:pt x="1518" y="162"/>
                  </a:lnTo>
                  <a:lnTo>
                    <a:pt x="1542" y="156"/>
                  </a:lnTo>
                  <a:lnTo>
                    <a:pt x="1566" y="156"/>
                  </a:lnTo>
                  <a:lnTo>
                    <a:pt x="1584" y="150"/>
                  </a:lnTo>
                  <a:lnTo>
                    <a:pt x="1608" y="144"/>
                  </a:lnTo>
                  <a:lnTo>
                    <a:pt x="1632" y="138"/>
                  </a:lnTo>
                  <a:lnTo>
                    <a:pt x="1656" y="132"/>
                  </a:lnTo>
                  <a:lnTo>
                    <a:pt x="1674" y="132"/>
                  </a:lnTo>
                  <a:lnTo>
                    <a:pt x="1698" y="126"/>
                  </a:lnTo>
                  <a:lnTo>
                    <a:pt x="1722" y="120"/>
                  </a:lnTo>
                  <a:lnTo>
                    <a:pt x="1740" y="114"/>
                  </a:lnTo>
                  <a:lnTo>
                    <a:pt x="1764" y="108"/>
                  </a:lnTo>
                  <a:lnTo>
                    <a:pt x="1788" y="102"/>
                  </a:lnTo>
                  <a:lnTo>
                    <a:pt x="1812" y="96"/>
                  </a:lnTo>
                  <a:lnTo>
                    <a:pt x="1830" y="96"/>
                  </a:lnTo>
                  <a:lnTo>
                    <a:pt x="1854" y="90"/>
                  </a:lnTo>
                  <a:lnTo>
                    <a:pt x="1878" y="84"/>
                  </a:lnTo>
                  <a:lnTo>
                    <a:pt x="1902" y="78"/>
                  </a:lnTo>
                  <a:lnTo>
                    <a:pt x="1920" y="72"/>
                  </a:lnTo>
                  <a:lnTo>
                    <a:pt x="1944" y="66"/>
                  </a:lnTo>
                  <a:lnTo>
                    <a:pt x="1968" y="60"/>
                  </a:lnTo>
                  <a:lnTo>
                    <a:pt x="1986" y="54"/>
                  </a:lnTo>
                  <a:lnTo>
                    <a:pt x="2010" y="48"/>
                  </a:lnTo>
                  <a:lnTo>
                    <a:pt x="2034" y="48"/>
                  </a:lnTo>
                  <a:lnTo>
                    <a:pt x="2058" y="42"/>
                  </a:lnTo>
                  <a:lnTo>
                    <a:pt x="2076" y="36"/>
                  </a:lnTo>
                  <a:lnTo>
                    <a:pt x="2100" y="30"/>
                  </a:lnTo>
                  <a:lnTo>
                    <a:pt x="2124" y="24"/>
                  </a:lnTo>
                  <a:lnTo>
                    <a:pt x="2148" y="18"/>
                  </a:lnTo>
                  <a:lnTo>
                    <a:pt x="2166" y="12"/>
                  </a:lnTo>
                  <a:lnTo>
                    <a:pt x="2190" y="6"/>
                  </a:lnTo>
                  <a:lnTo>
                    <a:pt x="2214" y="6"/>
                  </a:lnTo>
                  <a:lnTo>
                    <a:pt x="2238" y="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3" name="Freeform 36"/>
            <p:cNvSpPr>
              <a:spLocks/>
            </p:cNvSpPr>
            <p:nvPr/>
          </p:nvSpPr>
          <p:spPr bwMode="auto">
            <a:xfrm>
              <a:off x="1836" y="2792"/>
              <a:ext cx="2238" cy="492"/>
            </a:xfrm>
            <a:custGeom>
              <a:avLst/>
              <a:gdLst>
                <a:gd name="T0" fmla="*/ 18 w 2238"/>
                <a:gd name="T1" fmla="*/ 474 h 492"/>
                <a:gd name="T2" fmla="*/ 66 w 2238"/>
                <a:gd name="T3" fmla="*/ 456 h 492"/>
                <a:gd name="T4" fmla="*/ 108 w 2238"/>
                <a:gd name="T5" fmla="*/ 456 h 492"/>
                <a:gd name="T6" fmla="*/ 156 w 2238"/>
                <a:gd name="T7" fmla="*/ 468 h 492"/>
                <a:gd name="T8" fmla="*/ 198 w 2238"/>
                <a:gd name="T9" fmla="*/ 492 h 492"/>
                <a:gd name="T10" fmla="*/ 246 w 2238"/>
                <a:gd name="T11" fmla="*/ 462 h 492"/>
                <a:gd name="T12" fmla="*/ 288 w 2238"/>
                <a:gd name="T13" fmla="*/ 456 h 492"/>
                <a:gd name="T14" fmla="*/ 330 w 2238"/>
                <a:gd name="T15" fmla="*/ 450 h 492"/>
                <a:gd name="T16" fmla="*/ 378 w 2238"/>
                <a:gd name="T17" fmla="*/ 438 h 492"/>
                <a:gd name="T18" fmla="*/ 420 w 2238"/>
                <a:gd name="T19" fmla="*/ 426 h 492"/>
                <a:gd name="T20" fmla="*/ 468 w 2238"/>
                <a:gd name="T21" fmla="*/ 420 h 492"/>
                <a:gd name="T22" fmla="*/ 510 w 2238"/>
                <a:gd name="T23" fmla="*/ 408 h 492"/>
                <a:gd name="T24" fmla="*/ 558 w 2238"/>
                <a:gd name="T25" fmla="*/ 396 h 492"/>
                <a:gd name="T26" fmla="*/ 600 w 2238"/>
                <a:gd name="T27" fmla="*/ 384 h 492"/>
                <a:gd name="T28" fmla="*/ 648 w 2238"/>
                <a:gd name="T29" fmla="*/ 372 h 492"/>
                <a:gd name="T30" fmla="*/ 690 w 2238"/>
                <a:gd name="T31" fmla="*/ 360 h 492"/>
                <a:gd name="T32" fmla="*/ 738 w 2238"/>
                <a:gd name="T33" fmla="*/ 354 h 492"/>
                <a:gd name="T34" fmla="*/ 780 w 2238"/>
                <a:gd name="T35" fmla="*/ 342 h 492"/>
                <a:gd name="T36" fmla="*/ 828 w 2238"/>
                <a:gd name="T37" fmla="*/ 330 h 492"/>
                <a:gd name="T38" fmla="*/ 870 w 2238"/>
                <a:gd name="T39" fmla="*/ 318 h 492"/>
                <a:gd name="T40" fmla="*/ 912 w 2238"/>
                <a:gd name="T41" fmla="*/ 306 h 492"/>
                <a:gd name="T42" fmla="*/ 960 w 2238"/>
                <a:gd name="T43" fmla="*/ 294 h 492"/>
                <a:gd name="T44" fmla="*/ 1002 w 2238"/>
                <a:gd name="T45" fmla="*/ 282 h 492"/>
                <a:gd name="T46" fmla="*/ 1050 w 2238"/>
                <a:gd name="T47" fmla="*/ 270 h 492"/>
                <a:gd name="T48" fmla="*/ 1092 w 2238"/>
                <a:gd name="T49" fmla="*/ 258 h 492"/>
                <a:gd name="T50" fmla="*/ 1140 w 2238"/>
                <a:gd name="T51" fmla="*/ 246 h 492"/>
                <a:gd name="T52" fmla="*/ 1182 w 2238"/>
                <a:gd name="T53" fmla="*/ 240 h 492"/>
                <a:gd name="T54" fmla="*/ 1230 w 2238"/>
                <a:gd name="T55" fmla="*/ 228 h 492"/>
                <a:gd name="T56" fmla="*/ 1272 w 2238"/>
                <a:gd name="T57" fmla="*/ 216 h 492"/>
                <a:gd name="T58" fmla="*/ 1320 w 2238"/>
                <a:gd name="T59" fmla="*/ 204 h 492"/>
                <a:gd name="T60" fmla="*/ 1362 w 2238"/>
                <a:gd name="T61" fmla="*/ 198 h 492"/>
                <a:gd name="T62" fmla="*/ 1404 w 2238"/>
                <a:gd name="T63" fmla="*/ 186 h 492"/>
                <a:gd name="T64" fmla="*/ 1452 w 2238"/>
                <a:gd name="T65" fmla="*/ 180 h 492"/>
                <a:gd name="T66" fmla="*/ 1494 w 2238"/>
                <a:gd name="T67" fmla="*/ 168 h 492"/>
                <a:gd name="T68" fmla="*/ 1542 w 2238"/>
                <a:gd name="T69" fmla="*/ 156 h 492"/>
                <a:gd name="T70" fmla="*/ 1584 w 2238"/>
                <a:gd name="T71" fmla="*/ 150 h 492"/>
                <a:gd name="T72" fmla="*/ 1632 w 2238"/>
                <a:gd name="T73" fmla="*/ 138 h 492"/>
                <a:gd name="T74" fmla="*/ 1674 w 2238"/>
                <a:gd name="T75" fmla="*/ 132 h 492"/>
                <a:gd name="T76" fmla="*/ 1722 w 2238"/>
                <a:gd name="T77" fmla="*/ 120 h 492"/>
                <a:gd name="T78" fmla="*/ 1764 w 2238"/>
                <a:gd name="T79" fmla="*/ 108 h 492"/>
                <a:gd name="T80" fmla="*/ 1812 w 2238"/>
                <a:gd name="T81" fmla="*/ 96 h 492"/>
                <a:gd name="T82" fmla="*/ 1854 w 2238"/>
                <a:gd name="T83" fmla="*/ 90 h 492"/>
                <a:gd name="T84" fmla="*/ 1902 w 2238"/>
                <a:gd name="T85" fmla="*/ 78 h 492"/>
                <a:gd name="T86" fmla="*/ 1944 w 2238"/>
                <a:gd name="T87" fmla="*/ 66 h 492"/>
                <a:gd name="T88" fmla="*/ 1986 w 2238"/>
                <a:gd name="T89" fmla="*/ 54 h 492"/>
                <a:gd name="T90" fmla="*/ 2034 w 2238"/>
                <a:gd name="T91" fmla="*/ 48 h 492"/>
                <a:gd name="T92" fmla="*/ 2076 w 2238"/>
                <a:gd name="T93" fmla="*/ 36 h 492"/>
                <a:gd name="T94" fmla="*/ 2124 w 2238"/>
                <a:gd name="T95" fmla="*/ 24 h 492"/>
                <a:gd name="T96" fmla="*/ 2166 w 2238"/>
                <a:gd name="T97" fmla="*/ 12 h 492"/>
                <a:gd name="T98" fmla="*/ 2214 w 2238"/>
                <a:gd name="T99" fmla="*/ 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492">
                  <a:moveTo>
                    <a:pt x="0" y="480"/>
                  </a:moveTo>
                  <a:lnTo>
                    <a:pt x="18" y="474"/>
                  </a:lnTo>
                  <a:lnTo>
                    <a:pt x="42" y="468"/>
                  </a:lnTo>
                  <a:lnTo>
                    <a:pt x="66" y="456"/>
                  </a:lnTo>
                  <a:lnTo>
                    <a:pt x="84" y="456"/>
                  </a:lnTo>
                  <a:lnTo>
                    <a:pt x="108" y="456"/>
                  </a:lnTo>
                  <a:lnTo>
                    <a:pt x="132" y="474"/>
                  </a:lnTo>
                  <a:lnTo>
                    <a:pt x="156" y="468"/>
                  </a:lnTo>
                  <a:lnTo>
                    <a:pt x="174" y="468"/>
                  </a:lnTo>
                  <a:lnTo>
                    <a:pt x="198" y="492"/>
                  </a:lnTo>
                  <a:lnTo>
                    <a:pt x="222" y="468"/>
                  </a:lnTo>
                  <a:lnTo>
                    <a:pt x="246" y="462"/>
                  </a:lnTo>
                  <a:lnTo>
                    <a:pt x="264" y="450"/>
                  </a:lnTo>
                  <a:lnTo>
                    <a:pt x="288" y="456"/>
                  </a:lnTo>
                  <a:lnTo>
                    <a:pt x="312" y="456"/>
                  </a:lnTo>
                  <a:lnTo>
                    <a:pt x="330" y="450"/>
                  </a:lnTo>
                  <a:lnTo>
                    <a:pt x="354" y="444"/>
                  </a:lnTo>
                  <a:lnTo>
                    <a:pt x="378" y="438"/>
                  </a:lnTo>
                  <a:lnTo>
                    <a:pt x="402" y="432"/>
                  </a:lnTo>
                  <a:lnTo>
                    <a:pt x="420" y="426"/>
                  </a:lnTo>
                  <a:lnTo>
                    <a:pt x="444" y="420"/>
                  </a:lnTo>
                  <a:lnTo>
                    <a:pt x="468" y="420"/>
                  </a:lnTo>
                  <a:lnTo>
                    <a:pt x="492" y="414"/>
                  </a:lnTo>
                  <a:lnTo>
                    <a:pt x="510" y="408"/>
                  </a:lnTo>
                  <a:lnTo>
                    <a:pt x="534" y="402"/>
                  </a:lnTo>
                  <a:lnTo>
                    <a:pt x="558" y="396"/>
                  </a:lnTo>
                  <a:lnTo>
                    <a:pt x="576" y="390"/>
                  </a:lnTo>
                  <a:lnTo>
                    <a:pt x="600" y="384"/>
                  </a:lnTo>
                  <a:lnTo>
                    <a:pt x="624" y="378"/>
                  </a:lnTo>
                  <a:lnTo>
                    <a:pt x="648" y="372"/>
                  </a:lnTo>
                  <a:lnTo>
                    <a:pt x="666" y="366"/>
                  </a:lnTo>
                  <a:lnTo>
                    <a:pt x="690" y="360"/>
                  </a:lnTo>
                  <a:lnTo>
                    <a:pt x="714" y="354"/>
                  </a:lnTo>
                  <a:lnTo>
                    <a:pt x="738" y="354"/>
                  </a:lnTo>
                  <a:lnTo>
                    <a:pt x="756" y="348"/>
                  </a:lnTo>
                  <a:lnTo>
                    <a:pt x="780" y="342"/>
                  </a:lnTo>
                  <a:lnTo>
                    <a:pt x="804" y="336"/>
                  </a:lnTo>
                  <a:lnTo>
                    <a:pt x="828" y="330"/>
                  </a:lnTo>
                  <a:lnTo>
                    <a:pt x="846" y="324"/>
                  </a:lnTo>
                  <a:lnTo>
                    <a:pt x="870" y="318"/>
                  </a:lnTo>
                  <a:lnTo>
                    <a:pt x="894" y="312"/>
                  </a:lnTo>
                  <a:lnTo>
                    <a:pt x="912" y="306"/>
                  </a:lnTo>
                  <a:lnTo>
                    <a:pt x="936" y="300"/>
                  </a:lnTo>
                  <a:lnTo>
                    <a:pt x="960" y="294"/>
                  </a:lnTo>
                  <a:lnTo>
                    <a:pt x="984" y="288"/>
                  </a:lnTo>
                  <a:lnTo>
                    <a:pt x="1002" y="282"/>
                  </a:lnTo>
                  <a:lnTo>
                    <a:pt x="1026" y="276"/>
                  </a:lnTo>
                  <a:lnTo>
                    <a:pt x="1050" y="270"/>
                  </a:lnTo>
                  <a:lnTo>
                    <a:pt x="1074" y="264"/>
                  </a:lnTo>
                  <a:lnTo>
                    <a:pt x="1092" y="258"/>
                  </a:lnTo>
                  <a:lnTo>
                    <a:pt x="1116" y="252"/>
                  </a:lnTo>
                  <a:lnTo>
                    <a:pt x="1140" y="246"/>
                  </a:lnTo>
                  <a:lnTo>
                    <a:pt x="1158" y="246"/>
                  </a:lnTo>
                  <a:lnTo>
                    <a:pt x="1182" y="240"/>
                  </a:lnTo>
                  <a:lnTo>
                    <a:pt x="1206" y="234"/>
                  </a:lnTo>
                  <a:lnTo>
                    <a:pt x="1230" y="228"/>
                  </a:lnTo>
                  <a:lnTo>
                    <a:pt x="1248" y="222"/>
                  </a:lnTo>
                  <a:lnTo>
                    <a:pt x="1272" y="216"/>
                  </a:lnTo>
                  <a:lnTo>
                    <a:pt x="1296" y="210"/>
                  </a:lnTo>
                  <a:lnTo>
                    <a:pt x="1320" y="204"/>
                  </a:lnTo>
                  <a:lnTo>
                    <a:pt x="1338" y="204"/>
                  </a:lnTo>
                  <a:lnTo>
                    <a:pt x="1362" y="198"/>
                  </a:lnTo>
                  <a:lnTo>
                    <a:pt x="1386" y="192"/>
                  </a:lnTo>
                  <a:lnTo>
                    <a:pt x="1404" y="186"/>
                  </a:lnTo>
                  <a:lnTo>
                    <a:pt x="1428" y="180"/>
                  </a:lnTo>
                  <a:lnTo>
                    <a:pt x="1452" y="180"/>
                  </a:lnTo>
                  <a:lnTo>
                    <a:pt x="1476" y="174"/>
                  </a:lnTo>
                  <a:lnTo>
                    <a:pt x="1494" y="168"/>
                  </a:lnTo>
                  <a:lnTo>
                    <a:pt x="1518" y="162"/>
                  </a:lnTo>
                  <a:lnTo>
                    <a:pt x="1542" y="156"/>
                  </a:lnTo>
                  <a:lnTo>
                    <a:pt x="1566" y="156"/>
                  </a:lnTo>
                  <a:lnTo>
                    <a:pt x="1584" y="150"/>
                  </a:lnTo>
                  <a:lnTo>
                    <a:pt x="1608" y="144"/>
                  </a:lnTo>
                  <a:lnTo>
                    <a:pt x="1632" y="138"/>
                  </a:lnTo>
                  <a:lnTo>
                    <a:pt x="1656" y="132"/>
                  </a:lnTo>
                  <a:lnTo>
                    <a:pt x="1674" y="132"/>
                  </a:lnTo>
                  <a:lnTo>
                    <a:pt x="1698" y="126"/>
                  </a:lnTo>
                  <a:lnTo>
                    <a:pt x="1722" y="120"/>
                  </a:lnTo>
                  <a:lnTo>
                    <a:pt x="1740" y="114"/>
                  </a:lnTo>
                  <a:lnTo>
                    <a:pt x="1764" y="108"/>
                  </a:lnTo>
                  <a:lnTo>
                    <a:pt x="1788" y="102"/>
                  </a:lnTo>
                  <a:lnTo>
                    <a:pt x="1812" y="96"/>
                  </a:lnTo>
                  <a:lnTo>
                    <a:pt x="1830" y="96"/>
                  </a:lnTo>
                  <a:lnTo>
                    <a:pt x="1854" y="90"/>
                  </a:lnTo>
                  <a:lnTo>
                    <a:pt x="1878" y="84"/>
                  </a:lnTo>
                  <a:lnTo>
                    <a:pt x="1902" y="78"/>
                  </a:lnTo>
                  <a:lnTo>
                    <a:pt x="1920" y="72"/>
                  </a:lnTo>
                  <a:lnTo>
                    <a:pt x="1944" y="66"/>
                  </a:lnTo>
                  <a:lnTo>
                    <a:pt x="1968" y="60"/>
                  </a:lnTo>
                  <a:lnTo>
                    <a:pt x="1986" y="54"/>
                  </a:lnTo>
                  <a:lnTo>
                    <a:pt x="2010" y="48"/>
                  </a:lnTo>
                  <a:lnTo>
                    <a:pt x="2034" y="48"/>
                  </a:lnTo>
                  <a:lnTo>
                    <a:pt x="2058" y="42"/>
                  </a:lnTo>
                  <a:lnTo>
                    <a:pt x="2076" y="36"/>
                  </a:lnTo>
                  <a:lnTo>
                    <a:pt x="2100" y="30"/>
                  </a:lnTo>
                  <a:lnTo>
                    <a:pt x="2124" y="24"/>
                  </a:lnTo>
                  <a:lnTo>
                    <a:pt x="2148" y="18"/>
                  </a:lnTo>
                  <a:lnTo>
                    <a:pt x="2166" y="12"/>
                  </a:lnTo>
                  <a:lnTo>
                    <a:pt x="2190" y="6"/>
                  </a:lnTo>
                  <a:lnTo>
                    <a:pt x="2214" y="6"/>
                  </a:lnTo>
                  <a:lnTo>
                    <a:pt x="2238" y="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4" name="Freeform 37"/>
            <p:cNvSpPr>
              <a:spLocks/>
            </p:cNvSpPr>
            <p:nvPr/>
          </p:nvSpPr>
          <p:spPr bwMode="auto">
            <a:xfrm>
              <a:off x="1836" y="3194"/>
              <a:ext cx="2238" cy="180"/>
            </a:xfrm>
            <a:custGeom>
              <a:avLst/>
              <a:gdLst>
                <a:gd name="T0" fmla="*/ 18 w 2238"/>
                <a:gd name="T1" fmla="*/ 144 h 180"/>
                <a:gd name="T2" fmla="*/ 66 w 2238"/>
                <a:gd name="T3" fmla="*/ 138 h 180"/>
                <a:gd name="T4" fmla="*/ 108 w 2238"/>
                <a:gd name="T5" fmla="*/ 138 h 180"/>
                <a:gd name="T6" fmla="*/ 156 w 2238"/>
                <a:gd name="T7" fmla="*/ 138 h 180"/>
                <a:gd name="T8" fmla="*/ 198 w 2238"/>
                <a:gd name="T9" fmla="*/ 156 h 180"/>
                <a:gd name="T10" fmla="*/ 246 w 2238"/>
                <a:gd name="T11" fmla="*/ 168 h 180"/>
                <a:gd name="T12" fmla="*/ 288 w 2238"/>
                <a:gd name="T13" fmla="*/ 174 h 180"/>
                <a:gd name="T14" fmla="*/ 330 w 2238"/>
                <a:gd name="T15" fmla="*/ 150 h 180"/>
                <a:gd name="T16" fmla="*/ 378 w 2238"/>
                <a:gd name="T17" fmla="*/ 156 h 180"/>
                <a:gd name="T18" fmla="*/ 420 w 2238"/>
                <a:gd name="T19" fmla="*/ 156 h 180"/>
                <a:gd name="T20" fmla="*/ 468 w 2238"/>
                <a:gd name="T21" fmla="*/ 156 h 180"/>
                <a:gd name="T22" fmla="*/ 510 w 2238"/>
                <a:gd name="T23" fmla="*/ 156 h 180"/>
                <a:gd name="T24" fmla="*/ 558 w 2238"/>
                <a:gd name="T25" fmla="*/ 156 h 180"/>
                <a:gd name="T26" fmla="*/ 600 w 2238"/>
                <a:gd name="T27" fmla="*/ 156 h 180"/>
                <a:gd name="T28" fmla="*/ 648 w 2238"/>
                <a:gd name="T29" fmla="*/ 156 h 180"/>
                <a:gd name="T30" fmla="*/ 690 w 2238"/>
                <a:gd name="T31" fmla="*/ 156 h 180"/>
                <a:gd name="T32" fmla="*/ 738 w 2238"/>
                <a:gd name="T33" fmla="*/ 150 h 180"/>
                <a:gd name="T34" fmla="*/ 780 w 2238"/>
                <a:gd name="T35" fmla="*/ 144 h 180"/>
                <a:gd name="T36" fmla="*/ 828 w 2238"/>
                <a:gd name="T37" fmla="*/ 144 h 180"/>
                <a:gd name="T38" fmla="*/ 870 w 2238"/>
                <a:gd name="T39" fmla="*/ 138 h 180"/>
                <a:gd name="T40" fmla="*/ 912 w 2238"/>
                <a:gd name="T41" fmla="*/ 138 h 180"/>
                <a:gd name="T42" fmla="*/ 960 w 2238"/>
                <a:gd name="T43" fmla="*/ 132 h 180"/>
                <a:gd name="T44" fmla="*/ 1002 w 2238"/>
                <a:gd name="T45" fmla="*/ 126 h 180"/>
                <a:gd name="T46" fmla="*/ 1050 w 2238"/>
                <a:gd name="T47" fmla="*/ 120 h 180"/>
                <a:gd name="T48" fmla="*/ 1092 w 2238"/>
                <a:gd name="T49" fmla="*/ 120 h 180"/>
                <a:gd name="T50" fmla="*/ 1140 w 2238"/>
                <a:gd name="T51" fmla="*/ 114 h 180"/>
                <a:gd name="T52" fmla="*/ 1182 w 2238"/>
                <a:gd name="T53" fmla="*/ 108 h 180"/>
                <a:gd name="T54" fmla="*/ 1230 w 2238"/>
                <a:gd name="T55" fmla="*/ 108 h 180"/>
                <a:gd name="T56" fmla="*/ 1272 w 2238"/>
                <a:gd name="T57" fmla="*/ 102 h 180"/>
                <a:gd name="T58" fmla="*/ 1320 w 2238"/>
                <a:gd name="T59" fmla="*/ 96 h 180"/>
                <a:gd name="T60" fmla="*/ 1362 w 2238"/>
                <a:gd name="T61" fmla="*/ 96 h 180"/>
                <a:gd name="T62" fmla="*/ 1404 w 2238"/>
                <a:gd name="T63" fmla="*/ 90 h 180"/>
                <a:gd name="T64" fmla="*/ 1452 w 2238"/>
                <a:gd name="T65" fmla="*/ 84 h 180"/>
                <a:gd name="T66" fmla="*/ 1494 w 2238"/>
                <a:gd name="T67" fmla="*/ 84 h 180"/>
                <a:gd name="T68" fmla="*/ 1542 w 2238"/>
                <a:gd name="T69" fmla="*/ 78 h 180"/>
                <a:gd name="T70" fmla="*/ 1584 w 2238"/>
                <a:gd name="T71" fmla="*/ 72 h 180"/>
                <a:gd name="T72" fmla="*/ 1632 w 2238"/>
                <a:gd name="T73" fmla="*/ 72 h 180"/>
                <a:gd name="T74" fmla="*/ 1674 w 2238"/>
                <a:gd name="T75" fmla="*/ 66 h 180"/>
                <a:gd name="T76" fmla="*/ 1722 w 2238"/>
                <a:gd name="T77" fmla="*/ 60 h 180"/>
                <a:gd name="T78" fmla="*/ 1764 w 2238"/>
                <a:gd name="T79" fmla="*/ 54 h 180"/>
                <a:gd name="T80" fmla="*/ 1812 w 2238"/>
                <a:gd name="T81" fmla="*/ 54 h 180"/>
                <a:gd name="T82" fmla="*/ 1854 w 2238"/>
                <a:gd name="T83" fmla="*/ 48 h 180"/>
                <a:gd name="T84" fmla="*/ 1902 w 2238"/>
                <a:gd name="T85" fmla="*/ 42 h 180"/>
                <a:gd name="T86" fmla="*/ 1944 w 2238"/>
                <a:gd name="T87" fmla="*/ 36 h 180"/>
                <a:gd name="T88" fmla="*/ 1986 w 2238"/>
                <a:gd name="T89" fmla="*/ 30 h 180"/>
                <a:gd name="T90" fmla="*/ 2034 w 2238"/>
                <a:gd name="T91" fmla="*/ 24 h 180"/>
                <a:gd name="T92" fmla="*/ 2076 w 2238"/>
                <a:gd name="T93" fmla="*/ 24 h 180"/>
                <a:gd name="T94" fmla="*/ 2124 w 2238"/>
                <a:gd name="T95" fmla="*/ 18 h 180"/>
                <a:gd name="T96" fmla="*/ 2166 w 2238"/>
                <a:gd name="T97" fmla="*/ 12 h 180"/>
                <a:gd name="T98" fmla="*/ 2214 w 2238"/>
                <a:gd name="T99" fmla="*/ 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
                  <a:moveTo>
                    <a:pt x="0" y="144"/>
                  </a:moveTo>
                  <a:lnTo>
                    <a:pt x="18" y="144"/>
                  </a:lnTo>
                  <a:lnTo>
                    <a:pt x="42" y="144"/>
                  </a:lnTo>
                  <a:lnTo>
                    <a:pt x="66" y="138"/>
                  </a:lnTo>
                  <a:lnTo>
                    <a:pt x="84" y="138"/>
                  </a:lnTo>
                  <a:lnTo>
                    <a:pt x="108" y="138"/>
                  </a:lnTo>
                  <a:lnTo>
                    <a:pt x="132" y="138"/>
                  </a:lnTo>
                  <a:lnTo>
                    <a:pt x="156" y="138"/>
                  </a:lnTo>
                  <a:lnTo>
                    <a:pt x="174" y="144"/>
                  </a:lnTo>
                  <a:lnTo>
                    <a:pt x="198" y="156"/>
                  </a:lnTo>
                  <a:lnTo>
                    <a:pt x="222" y="156"/>
                  </a:lnTo>
                  <a:lnTo>
                    <a:pt x="246" y="168"/>
                  </a:lnTo>
                  <a:lnTo>
                    <a:pt x="264" y="168"/>
                  </a:lnTo>
                  <a:lnTo>
                    <a:pt x="288" y="174"/>
                  </a:lnTo>
                  <a:lnTo>
                    <a:pt x="312" y="180"/>
                  </a:lnTo>
                  <a:lnTo>
                    <a:pt x="330" y="150"/>
                  </a:lnTo>
                  <a:lnTo>
                    <a:pt x="354" y="150"/>
                  </a:lnTo>
                  <a:lnTo>
                    <a:pt x="378" y="156"/>
                  </a:lnTo>
                  <a:lnTo>
                    <a:pt x="402" y="156"/>
                  </a:lnTo>
                  <a:lnTo>
                    <a:pt x="420" y="156"/>
                  </a:lnTo>
                  <a:lnTo>
                    <a:pt x="444" y="156"/>
                  </a:lnTo>
                  <a:lnTo>
                    <a:pt x="468" y="156"/>
                  </a:lnTo>
                  <a:lnTo>
                    <a:pt x="492" y="156"/>
                  </a:lnTo>
                  <a:lnTo>
                    <a:pt x="510" y="156"/>
                  </a:lnTo>
                  <a:lnTo>
                    <a:pt x="534" y="156"/>
                  </a:lnTo>
                  <a:lnTo>
                    <a:pt x="558" y="156"/>
                  </a:lnTo>
                  <a:lnTo>
                    <a:pt x="576" y="156"/>
                  </a:lnTo>
                  <a:lnTo>
                    <a:pt x="600" y="156"/>
                  </a:lnTo>
                  <a:lnTo>
                    <a:pt x="624" y="156"/>
                  </a:lnTo>
                  <a:lnTo>
                    <a:pt x="648" y="156"/>
                  </a:lnTo>
                  <a:lnTo>
                    <a:pt x="666" y="156"/>
                  </a:lnTo>
                  <a:lnTo>
                    <a:pt x="690" y="156"/>
                  </a:lnTo>
                  <a:lnTo>
                    <a:pt x="714" y="150"/>
                  </a:lnTo>
                  <a:lnTo>
                    <a:pt x="738" y="150"/>
                  </a:lnTo>
                  <a:lnTo>
                    <a:pt x="756" y="150"/>
                  </a:lnTo>
                  <a:lnTo>
                    <a:pt x="780" y="144"/>
                  </a:lnTo>
                  <a:lnTo>
                    <a:pt x="804" y="144"/>
                  </a:lnTo>
                  <a:lnTo>
                    <a:pt x="828" y="144"/>
                  </a:lnTo>
                  <a:lnTo>
                    <a:pt x="846" y="138"/>
                  </a:lnTo>
                  <a:lnTo>
                    <a:pt x="870" y="138"/>
                  </a:lnTo>
                  <a:lnTo>
                    <a:pt x="894" y="138"/>
                  </a:lnTo>
                  <a:lnTo>
                    <a:pt x="912" y="138"/>
                  </a:lnTo>
                  <a:lnTo>
                    <a:pt x="936" y="132"/>
                  </a:lnTo>
                  <a:lnTo>
                    <a:pt x="960" y="132"/>
                  </a:lnTo>
                  <a:lnTo>
                    <a:pt x="984" y="132"/>
                  </a:lnTo>
                  <a:lnTo>
                    <a:pt x="1002" y="126"/>
                  </a:lnTo>
                  <a:lnTo>
                    <a:pt x="1026" y="126"/>
                  </a:lnTo>
                  <a:lnTo>
                    <a:pt x="1050" y="120"/>
                  </a:lnTo>
                  <a:lnTo>
                    <a:pt x="1074" y="120"/>
                  </a:lnTo>
                  <a:lnTo>
                    <a:pt x="1092" y="120"/>
                  </a:lnTo>
                  <a:lnTo>
                    <a:pt x="1116" y="114"/>
                  </a:lnTo>
                  <a:lnTo>
                    <a:pt x="1140" y="114"/>
                  </a:lnTo>
                  <a:lnTo>
                    <a:pt x="1158" y="114"/>
                  </a:lnTo>
                  <a:lnTo>
                    <a:pt x="1182" y="108"/>
                  </a:lnTo>
                  <a:lnTo>
                    <a:pt x="1206" y="108"/>
                  </a:lnTo>
                  <a:lnTo>
                    <a:pt x="1230" y="108"/>
                  </a:lnTo>
                  <a:lnTo>
                    <a:pt x="1248" y="102"/>
                  </a:lnTo>
                  <a:lnTo>
                    <a:pt x="1272" y="102"/>
                  </a:lnTo>
                  <a:lnTo>
                    <a:pt x="1296" y="102"/>
                  </a:lnTo>
                  <a:lnTo>
                    <a:pt x="1320" y="96"/>
                  </a:lnTo>
                  <a:lnTo>
                    <a:pt x="1338" y="96"/>
                  </a:lnTo>
                  <a:lnTo>
                    <a:pt x="1362" y="96"/>
                  </a:lnTo>
                  <a:lnTo>
                    <a:pt x="1386" y="90"/>
                  </a:lnTo>
                  <a:lnTo>
                    <a:pt x="1404" y="90"/>
                  </a:lnTo>
                  <a:lnTo>
                    <a:pt x="1428" y="90"/>
                  </a:lnTo>
                  <a:lnTo>
                    <a:pt x="1452" y="84"/>
                  </a:lnTo>
                  <a:lnTo>
                    <a:pt x="1476" y="84"/>
                  </a:lnTo>
                  <a:lnTo>
                    <a:pt x="1494" y="84"/>
                  </a:lnTo>
                  <a:lnTo>
                    <a:pt x="1518" y="78"/>
                  </a:lnTo>
                  <a:lnTo>
                    <a:pt x="1542" y="78"/>
                  </a:lnTo>
                  <a:lnTo>
                    <a:pt x="1566" y="78"/>
                  </a:lnTo>
                  <a:lnTo>
                    <a:pt x="1584" y="72"/>
                  </a:lnTo>
                  <a:lnTo>
                    <a:pt x="1608" y="72"/>
                  </a:lnTo>
                  <a:lnTo>
                    <a:pt x="1632" y="72"/>
                  </a:lnTo>
                  <a:lnTo>
                    <a:pt x="1656" y="66"/>
                  </a:lnTo>
                  <a:lnTo>
                    <a:pt x="1674" y="66"/>
                  </a:lnTo>
                  <a:lnTo>
                    <a:pt x="1698" y="60"/>
                  </a:lnTo>
                  <a:lnTo>
                    <a:pt x="1722" y="60"/>
                  </a:lnTo>
                  <a:lnTo>
                    <a:pt x="1740" y="60"/>
                  </a:lnTo>
                  <a:lnTo>
                    <a:pt x="1764" y="54"/>
                  </a:lnTo>
                  <a:lnTo>
                    <a:pt x="1788" y="54"/>
                  </a:lnTo>
                  <a:lnTo>
                    <a:pt x="1812" y="54"/>
                  </a:lnTo>
                  <a:lnTo>
                    <a:pt x="1830" y="48"/>
                  </a:lnTo>
                  <a:lnTo>
                    <a:pt x="1854" y="48"/>
                  </a:lnTo>
                  <a:lnTo>
                    <a:pt x="1878" y="42"/>
                  </a:lnTo>
                  <a:lnTo>
                    <a:pt x="1902" y="42"/>
                  </a:lnTo>
                  <a:lnTo>
                    <a:pt x="1920" y="36"/>
                  </a:lnTo>
                  <a:lnTo>
                    <a:pt x="1944" y="36"/>
                  </a:lnTo>
                  <a:lnTo>
                    <a:pt x="1968" y="36"/>
                  </a:lnTo>
                  <a:lnTo>
                    <a:pt x="1986" y="30"/>
                  </a:lnTo>
                  <a:lnTo>
                    <a:pt x="2010" y="30"/>
                  </a:lnTo>
                  <a:lnTo>
                    <a:pt x="2034" y="24"/>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5" name="Freeform 38"/>
            <p:cNvSpPr>
              <a:spLocks/>
            </p:cNvSpPr>
            <p:nvPr/>
          </p:nvSpPr>
          <p:spPr bwMode="auto">
            <a:xfrm>
              <a:off x="1836" y="3200"/>
              <a:ext cx="2238" cy="180"/>
            </a:xfrm>
            <a:custGeom>
              <a:avLst/>
              <a:gdLst>
                <a:gd name="T0" fmla="*/ 18 w 2238"/>
                <a:gd name="T1" fmla="*/ 144 h 180"/>
                <a:gd name="T2" fmla="*/ 66 w 2238"/>
                <a:gd name="T3" fmla="*/ 138 h 180"/>
                <a:gd name="T4" fmla="*/ 108 w 2238"/>
                <a:gd name="T5" fmla="*/ 138 h 180"/>
                <a:gd name="T6" fmla="*/ 156 w 2238"/>
                <a:gd name="T7" fmla="*/ 138 h 180"/>
                <a:gd name="T8" fmla="*/ 198 w 2238"/>
                <a:gd name="T9" fmla="*/ 156 h 180"/>
                <a:gd name="T10" fmla="*/ 246 w 2238"/>
                <a:gd name="T11" fmla="*/ 168 h 180"/>
                <a:gd name="T12" fmla="*/ 288 w 2238"/>
                <a:gd name="T13" fmla="*/ 174 h 180"/>
                <a:gd name="T14" fmla="*/ 330 w 2238"/>
                <a:gd name="T15" fmla="*/ 150 h 180"/>
                <a:gd name="T16" fmla="*/ 378 w 2238"/>
                <a:gd name="T17" fmla="*/ 156 h 180"/>
                <a:gd name="T18" fmla="*/ 420 w 2238"/>
                <a:gd name="T19" fmla="*/ 156 h 180"/>
                <a:gd name="T20" fmla="*/ 468 w 2238"/>
                <a:gd name="T21" fmla="*/ 156 h 180"/>
                <a:gd name="T22" fmla="*/ 510 w 2238"/>
                <a:gd name="T23" fmla="*/ 156 h 180"/>
                <a:gd name="T24" fmla="*/ 558 w 2238"/>
                <a:gd name="T25" fmla="*/ 156 h 180"/>
                <a:gd name="T26" fmla="*/ 600 w 2238"/>
                <a:gd name="T27" fmla="*/ 156 h 180"/>
                <a:gd name="T28" fmla="*/ 648 w 2238"/>
                <a:gd name="T29" fmla="*/ 156 h 180"/>
                <a:gd name="T30" fmla="*/ 690 w 2238"/>
                <a:gd name="T31" fmla="*/ 156 h 180"/>
                <a:gd name="T32" fmla="*/ 738 w 2238"/>
                <a:gd name="T33" fmla="*/ 150 h 180"/>
                <a:gd name="T34" fmla="*/ 780 w 2238"/>
                <a:gd name="T35" fmla="*/ 144 h 180"/>
                <a:gd name="T36" fmla="*/ 828 w 2238"/>
                <a:gd name="T37" fmla="*/ 144 h 180"/>
                <a:gd name="T38" fmla="*/ 870 w 2238"/>
                <a:gd name="T39" fmla="*/ 138 h 180"/>
                <a:gd name="T40" fmla="*/ 912 w 2238"/>
                <a:gd name="T41" fmla="*/ 138 h 180"/>
                <a:gd name="T42" fmla="*/ 960 w 2238"/>
                <a:gd name="T43" fmla="*/ 132 h 180"/>
                <a:gd name="T44" fmla="*/ 1002 w 2238"/>
                <a:gd name="T45" fmla="*/ 126 h 180"/>
                <a:gd name="T46" fmla="*/ 1050 w 2238"/>
                <a:gd name="T47" fmla="*/ 120 h 180"/>
                <a:gd name="T48" fmla="*/ 1092 w 2238"/>
                <a:gd name="T49" fmla="*/ 120 h 180"/>
                <a:gd name="T50" fmla="*/ 1140 w 2238"/>
                <a:gd name="T51" fmla="*/ 114 h 180"/>
                <a:gd name="T52" fmla="*/ 1182 w 2238"/>
                <a:gd name="T53" fmla="*/ 108 h 180"/>
                <a:gd name="T54" fmla="*/ 1230 w 2238"/>
                <a:gd name="T55" fmla="*/ 108 h 180"/>
                <a:gd name="T56" fmla="*/ 1272 w 2238"/>
                <a:gd name="T57" fmla="*/ 102 h 180"/>
                <a:gd name="T58" fmla="*/ 1320 w 2238"/>
                <a:gd name="T59" fmla="*/ 96 h 180"/>
                <a:gd name="T60" fmla="*/ 1362 w 2238"/>
                <a:gd name="T61" fmla="*/ 96 h 180"/>
                <a:gd name="T62" fmla="*/ 1404 w 2238"/>
                <a:gd name="T63" fmla="*/ 90 h 180"/>
                <a:gd name="T64" fmla="*/ 1452 w 2238"/>
                <a:gd name="T65" fmla="*/ 84 h 180"/>
                <a:gd name="T66" fmla="*/ 1494 w 2238"/>
                <a:gd name="T67" fmla="*/ 84 h 180"/>
                <a:gd name="T68" fmla="*/ 1542 w 2238"/>
                <a:gd name="T69" fmla="*/ 78 h 180"/>
                <a:gd name="T70" fmla="*/ 1584 w 2238"/>
                <a:gd name="T71" fmla="*/ 72 h 180"/>
                <a:gd name="T72" fmla="*/ 1632 w 2238"/>
                <a:gd name="T73" fmla="*/ 72 h 180"/>
                <a:gd name="T74" fmla="*/ 1674 w 2238"/>
                <a:gd name="T75" fmla="*/ 66 h 180"/>
                <a:gd name="T76" fmla="*/ 1722 w 2238"/>
                <a:gd name="T77" fmla="*/ 60 h 180"/>
                <a:gd name="T78" fmla="*/ 1764 w 2238"/>
                <a:gd name="T79" fmla="*/ 54 h 180"/>
                <a:gd name="T80" fmla="*/ 1812 w 2238"/>
                <a:gd name="T81" fmla="*/ 54 h 180"/>
                <a:gd name="T82" fmla="*/ 1854 w 2238"/>
                <a:gd name="T83" fmla="*/ 48 h 180"/>
                <a:gd name="T84" fmla="*/ 1902 w 2238"/>
                <a:gd name="T85" fmla="*/ 42 h 180"/>
                <a:gd name="T86" fmla="*/ 1944 w 2238"/>
                <a:gd name="T87" fmla="*/ 36 h 180"/>
                <a:gd name="T88" fmla="*/ 1986 w 2238"/>
                <a:gd name="T89" fmla="*/ 30 h 180"/>
                <a:gd name="T90" fmla="*/ 2034 w 2238"/>
                <a:gd name="T91" fmla="*/ 24 h 180"/>
                <a:gd name="T92" fmla="*/ 2076 w 2238"/>
                <a:gd name="T93" fmla="*/ 24 h 180"/>
                <a:gd name="T94" fmla="*/ 2124 w 2238"/>
                <a:gd name="T95" fmla="*/ 18 h 180"/>
                <a:gd name="T96" fmla="*/ 2166 w 2238"/>
                <a:gd name="T97" fmla="*/ 12 h 180"/>
                <a:gd name="T98" fmla="*/ 2214 w 2238"/>
                <a:gd name="T99" fmla="*/ 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
                  <a:moveTo>
                    <a:pt x="0" y="144"/>
                  </a:moveTo>
                  <a:lnTo>
                    <a:pt x="18" y="144"/>
                  </a:lnTo>
                  <a:lnTo>
                    <a:pt x="42" y="144"/>
                  </a:lnTo>
                  <a:lnTo>
                    <a:pt x="66" y="138"/>
                  </a:lnTo>
                  <a:lnTo>
                    <a:pt x="84" y="138"/>
                  </a:lnTo>
                  <a:lnTo>
                    <a:pt x="108" y="138"/>
                  </a:lnTo>
                  <a:lnTo>
                    <a:pt x="132" y="138"/>
                  </a:lnTo>
                  <a:lnTo>
                    <a:pt x="156" y="138"/>
                  </a:lnTo>
                  <a:lnTo>
                    <a:pt x="174" y="144"/>
                  </a:lnTo>
                  <a:lnTo>
                    <a:pt x="198" y="156"/>
                  </a:lnTo>
                  <a:lnTo>
                    <a:pt x="222" y="156"/>
                  </a:lnTo>
                  <a:lnTo>
                    <a:pt x="246" y="168"/>
                  </a:lnTo>
                  <a:lnTo>
                    <a:pt x="264" y="168"/>
                  </a:lnTo>
                  <a:lnTo>
                    <a:pt x="288" y="174"/>
                  </a:lnTo>
                  <a:lnTo>
                    <a:pt x="312" y="180"/>
                  </a:lnTo>
                  <a:lnTo>
                    <a:pt x="330" y="150"/>
                  </a:lnTo>
                  <a:lnTo>
                    <a:pt x="354" y="150"/>
                  </a:lnTo>
                  <a:lnTo>
                    <a:pt x="378" y="156"/>
                  </a:lnTo>
                  <a:lnTo>
                    <a:pt x="402" y="156"/>
                  </a:lnTo>
                  <a:lnTo>
                    <a:pt x="420" y="156"/>
                  </a:lnTo>
                  <a:lnTo>
                    <a:pt x="444" y="156"/>
                  </a:lnTo>
                  <a:lnTo>
                    <a:pt x="468" y="156"/>
                  </a:lnTo>
                  <a:lnTo>
                    <a:pt x="492" y="156"/>
                  </a:lnTo>
                  <a:lnTo>
                    <a:pt x="510" y="156"/>
                  </a:lnTo>
                  <a:lnTo>
                    <a:pt x="534" y="156"/>
                  </a:lnTo>
                  <a:lnTo>
                    <a:pt x="558" y="156"/>
                  </a:lnTo>
                  <a:lnTo>
                    <a:pt x="576" y="156"/>
                  </a:lnTo>
                  <a:lnTo>
                    <a:pt x="600" y="156"/>
                  </a:lnTo>
                  <a:lnTo>
                    <a:pt x="624" y="156"/>
                  </a:lnTo>
                  <a:lnTo>
                    <a:pt x="648" y="156"/>
                  </a:lnTo>
                  <a:lnTo>
                    <a:pt x="666" y="156"/>
                  </a:lnTo>
                  <a:lnTo>
                    <a:pt x="690" y="156"/>
                  </a:lnTo>
                  <a:lnTo>
                    <a:pt x="714" y="150"/>
                  </a:lnTo>
                  <a:lnTo>
                    <a:pt x="738" y="150"/>
                  </a:lnTo>
                  <a:lnTo>
                    <a:pt x="756" y="150"/>
                  </a:lnTo>
                  <a:lnTo>
                    <a:pt x="780" y="144"/>
                  </a:lnTo>
                  <a:lnTo>
                    <a:pt x="804" y="144"/>
                  </a:lnTo>
                  <a:lnTo>
                    <a:pt x="828" y="144"/>
                  </a:lnTo>
                  <a:lnTo>
                    <a:pt x="846" y="138"/>
                  </a:lnTo>
                  <a:lnTo>
                    <a:pt x="870" y="138"/>
                  </a:lnTo>
                  <a:lnTo>
                    <a:pt x="894" y="138"/>
                  </a:lnTo>
                  <a:lnTo>
                    <a:pt x="912" y="138"/>
                  </a:lnTo>
                  <a:lnTo>
                    <a:pt x="936" y="132"/>
                  </a:lnTo>
                  <a:lnTo>
                    <a:pt x="960" y="132"/>
                  </a:lnTo>
                  <a:lnTo>
                    <a:pt x="984" y="132"/>
                  </a:lnTo>
                  <a:lnTo>
                    <a:pt x="1002" y="126"/>
                  </a:lnTo>
                  <a:lnTo>
                    <a:pt x="1026" y="126"/>
                  </a:lnTo>
                  <a:lnTo>
                    <a:pt x="1050" y="120"/>
                  </a:lnTo>
                  <a:lnTo>
                    <a:pt x="1074" y="120"/>
                  </a:lnTo>
                  <a:lnTo>
                    <a:pt x="1092" y="120"/>
                  </a:lnTo>
                  <a:lnTo>
                    <a:pt x="1116" y="114"/>
                  </a:lnTo>
                  <a:lnTo>
                    <a:pt x="1140" y="114"/>
                  </a:lnTo>
                  <a:lnTo>
                    <a:pt x="1158" y="114"/>
                  </a:lnTo>
                  <a:lnTo>
                    <a:pt x="1182" y="108"/>
                  </a:lnTo>
                  <a:lnTo>
                    <a:pt x="1206" y="108"/>
                  </a:lnTo>
                  <a:lnTo>
                    <a:pt x="1230" y="108"/>
                  </a:lnTo>
                  <a:lnTo>
                    <a:pt x="1248" y="102"/>
                  </a:lnTo>
                  <a:lnTo>
                    <a:pt x="1272" y="102"/>
                  </a:lnTo>
                  <a:lnTo>
                    <a:pt x="1296" y="102"/>
                  </a:lnTo>
                  <a:lnTo>
                    <a:pt x="1320" y="96"/>
                  </a:lnTo>
                  <a:lnTo>
                    <a:pt x="1338" y="96"/>
                  </a:lnTo>
                  <a:lnTo>
                    <a:pt x="1362" y="96"/>
                  </a:lnTo>
                  <a:lnTo>
                    <a:pt x="1386" y="90"/>
                  </a:lnTo>
                  <a:lnTo>
                    <a:pt x="1404" y="90"/>
                  </a:lnTo>
                  <a:lnTo>
                    <a:pt x="1428" y="90"/>
                  </a:lnTo>
                  <a:lnTo>
                    <a:pt x="1452" y="84"/>
                  </a:lnTo>
                  <a:lnTo>
                    <a:pt x="1476" y="84"/>
                  </a:lnTo>
                  <a:lnTo>
                    <a:pt x="1494" y="84"/>
                  </a:lnTo>
                  <a:lnTo>
                    <a:pt x="1518" y="78"/>
                  </a:lnTo>
                  <a:lnTo>
                    <a:pt x="1542" y="78"/>
                  </a:lnTo>
                  <a:lnTo>
                    <a:pt x="1566" y="78"/>
                  </a:lnTo>
                  <a:lnTo>
                    <a:pt x="1584" y="72"/>
                  </a:lnTo>
                  <a:lnTo>
                    <a:pt x="1608" y="72"/>
                  </a:lnTo>
                  <a:lnTo>
                    <a:pt x="1632" y="72"/>
                  </a:lnTo>
                  <a:lnTo>
                    <a:pt x="1656" y="66"/>
                  </a:lnTo>
                  <a:lnTo>
                    <a:pt x="1674" y="66"/>
                  </a:lnTo>
                  <a:lnTo>
                    <a:pt x="1698" y="60"/>
                  </a:lnTo>
                  <a:lnTo>
                    <a:pt x="1722" y="60"/>
                  </a:lnTo>
                  <a:lnTo>
                    <a:pt x="1740" y="60"/>
                  </a:lnTo>
                  <a:lnTo>
                    <a:pt x="1764" y="54"/>
                  </a:lnTo>
                  <a:lnTo>
                    <a:pt x="1788" y="54"/>
                  </a:lnTo>
                  <a:lnTo>
                    <a:pt x="1812" y="54"/>
                  </a:lnTo>
                  <a:lnTo>
                    <a:pt x="1830" y="48"/>
                  </a:lnTo>
                  <a:lnTo>
                    <a:pt x="1854" y="48"/>
                  </a:lnTo>
                  <a:lnTo>
                    <a:pt x="1878" y="42"/>
                  </a:lnTo>
                  <a:lnTo>
                    <a:pt x="1902" y="42"/>
                  </a:lnTo>
                  <a:lnTo>
                    <a:pt x="1920" y="36"/>
                  </a:lnTo>
                  <a:lnTo>
                    <a:pt x="1944" y="36"/>
                  </a:lnTo>
                  <a:lnTo>
                    <a:pt x="1968" y="36"/>
                  </a:lnTo>
                  <a:lnTo>
                    <a:pt x="1986" y="30"/>
                  </a:lnTo>
                  <a:lnTo>
                    <a:pt x="2010" y="30"/>
                  </a:lnTo>
                  <a:lnTo>
                    <a:pt x="2034" y="24"/>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6" name="Freeform 39"/>
            <p:cNvSpPr>
              <a:spLocks/>
            </p:cNvSpPr>
            <p:nvPr/>
          </p:nvSpPr>
          <p:spPr bwMode="auto">
            <a:xfrm>
              <a:off x="1836" y="3206"/>
              <a:ext cx="2238" cy="180"/>
            </a:xfrm>
            <a:custGeom>
              <a:avLst/>
              <a:gdLst>
                <a:gd name="T0" fmla="*/ 18 w 2238"/>
                <a:gd name="T1" fmla="*/ 144 h 180"/>
                <a:gd name="T2" fmla="*/ 66 w 2238"/>
                <a:gd name="T3" fmla="*/ 138 h 180"/>
                <a:gd name="T4" fmla="*/ 108 w 2238"/>
                <a:gd name="T5" fmla="*/ 138 h 180"/>
                <a:gd name="T6" fmla="*/ 156 w 2238"/>
                <a:gd name="T7" fmla="*/ 138 h 180"/>
                <a:gd name="T8" fmla="*/ 198 w 2238"/>
                <a:gd name="T9" fmla="*/ 156 h 180"/>
                <a:gd name="T10" fmla="*/ 246 w 2238"/>
                <a:gd name="T11" fmla="*/ 168 h 180"/>
                <a:gd name="T12" fmla="*/ 288 w 2238"/>
                <a:gd name="T13" fmla="*/ 174 h 180"/>
                <a:gd name="T14" fmla="*/ 330 w 2238"/>
                <a:gd name="T15" fmla="*/ 150 h 180"/>
                <a:gd name="T16" fmla="*/ 378 w 2238"/>
                <a:gd name="T17" fmla="*/ 156 h 180"/>
                <a:gd name="T18" fmla="*/ 420 w 2238"/>
                <a:gd name="T19" fmla="*/ 156 h 180"/>
                <a:gd name="T20" fmla="*/ 468 w 2238"/>
                <a:gd name="T21" fmla="*/ 156 h 180"/>
                <a:gd name="T22" fmla="*/ 510 w 2238"/>
                <a:gd name="T23" fmla="*/ 156 h 180"/>
                <a:gd name="T24" fmla="*/ 558 w 2238"/>
                <a:gd name="T25" fmla="*/ 156 h 180"/>
                <a:gd name="T26" fmla="*/ 600 w 2238"/>
                <a:gd name="T27" fmla="*/ 156 h 180"/>
                <a:gd name="T28" fmla="*/ 648 w 2238"/>
                <a:gd name="T29" fmla="*/ 156 h 180"/>
                <a:gd name="T30" fmla="*/ 690 w 2238"/>
                <a:gd name="T31" fmla="*/ 156 h 180"/>
                <a:gd name="T32" fmla="*/ 738 w 2238"/>
                <a:gd name="T33" fmla="*/ 150 h 180"/>
                <a:gd name="T34" fmla="*/ 780 w 2238"/>
                <a:gd name="T35" fmla="*/ 144 h 180"/>
                <a:gd name="T36" fmla="*/ 828 w 2238"/>
                <a:gd name="T37" fmla="*/ 144 h 180"/>
                <a:gd name="T38" fmla="*/ 870 w 2238"/>
                <a:gd name="T39" fmla="*/ 138 h 180"/>
                <a:gd name="T40" fmla="*/ 912 w 2238"/>
                <a:gd name="T41" fmla="*/ 138 h 180"/>
                <a:gd name="T42" fmla="*/ 960 w 2238"/>
                <a:gd name="T43" fmla="*/ 132 h 180"/>
                <a:gd name="T44" fmla="*/ 1002 w 2238"/>
                <a:gd name="T45" fmla="*/ 126 h 180"/>
                <a:gd name="T46" fmla="*/ 1050 w 2238"/>
                <a:gd name="T47" fmla="*/ 120 h 180"/>
                <a:gd name="T48" fmla="*/ 1092 w 2238"/>
                <a:gd name="T49" fmla="*/ 120 h 180"/>
                <a:gd name="T50" fmla="*/ 1140 w 2238"/>
                <a:gd name="T51" fmla="*/ 114 h 180"/>
                <a:gd name="T52" fmla="*/ 1182 w 2238"/>
                <a:gd name="T53" fmla="*/ 108 h 180"/>
                <a:gd name="T54" fmla="*/ 1230 w 2238"/>
                <a:gd name="T55" fmla="*/ 108 h 180"/>
                <a:gd name="T56" fmla="*/ 1272 w 2238"/>
                <a:gd name="T57" fmla="*/ 102 h 180"/>
                <a:gd name="T58" fmla="*/ 1320 w 2238"/>
                <a:gd name="T59" fmla="*/ 96 h 180"/>
                <a:gd name="T60" fmla="*/ 1362 w 2238"/>
                <a:gd name="T61" fmla="*/ 96 h 180"/>
                <a:gd name="T62" fmla="*/ 1404 w 2238"/>
                <a:gd name="T63" fmla="*/ 90 h 180"/>
                <a:gd name="T64" fmla="*/ 1452 w 2238"/>
                <a:gd name="T65" fmla="*/ 84 h 180"/>
                <a:gd name="T66" fmla="*/ 1494 w 2238"/>
                <a:gd name="T67" fmla="*/ 84 h 180"/>
                <a:gd name="T68" fmla="*/ 1542 w 2238"/>
                <a:gd name="T69" fmla="*/ 78 h 180"/>
                <a:gd name="T70" fmla="*/ 1584 w 2238"/>
                <a:gd name="T71" fmla="*/ 72 h 180"/>
                <a:gd name="T72" fmla="*/ 1632 w 2238"/>
                <a:gd name="T73" fmla="*/ 72 h 180"/>
                <a:gd name="T74" fmla="*/ 1674 w 2238"/>
                <a:gd name="T75" fmla="*/ 66 h 180"/>
                <a:gd name="T76" fmla="*/ 1722 w 2238"/>
                <a:gd name="T77" fmla="*/ 60 h 180"/>
                <a:gd name="T78" fmla="*/ 1764 w 2238"/>
                <a:gd name="T79" fmla="*/ 54 h 180"/>
                <a:gd name="T80" fmla="*/ 1812 w 2238"/>
                <a:gd name="T81" fmla="*/ 54 h 180"/>
                <a:gd name="T82" fmla="*/ 1854 w 2238"/>
                <a:gd name="T83" fmla="*/ 48 h 180"/>
                <a:gd name="T84" fmla="*/ 1902 w 2238"/>
                <a:gd name="T85" fmla="*/ 42 h 180"/>
                <a:gd name="T86" fmla="*/ 1944 w 2238"/>
                <a:gd name="T87" fmla="*/ 36 h 180"/>
                <a:gd name="T88" fmla="*/ 1986 w 2238"/>
                <a:gd name="T89" fmla="*/ 30 h 180"/>
                <a:gd name="T90" fmla="*/ 2034 w 2238"/>
                <a:gd name="T91" fmla="*/ 24 h 180"/>
                <a:gd name="T92" fmla="*/ 2076 w 2238"/>
                <a:gd name="T93" fmla="*/ 24 h 180"/>
                <a:gd name="T94" fmla="*/ 2124 w 2238"/>
                <a:gd name="T95" fmla="*/ 18 h 180"/>
                <a:gd name="T96" fmla="*/ 2166 w 2238"/>
                <a:gd name="T97" fmla="*/ 12 h 180"/>
                <a:gd name="T98" fmla="*/ 2214 w 2238"/>
                <a:gd name="T99" fmla="*/ 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80">
                  <a:moveTo>
                    <a:pt x="0" y="144"/>
                  </a:moveTo>
                  <a:lnTo>
                    <a:pt x="18" y="144"/>
                  </a:lnTo>
                  <a:lnTo>
                    <a:pt x="42" y="144"/>
                  </a:lnTo>
                  <a:lnTo>
                    <a:pt x="66" y="138"/>
                  </a:lnTo>
                  <a:lnTo>
                    <a:pt x="84" y="138"/>
                  </a:lnTo>
                  <a:lnTo>
                    <a:pt x="108" y="138"/>
                  </a:lnTo>
                  <a:lnTo>
                    <a:pt x="132" y="138"/>
                  </a:lnTo>
                  <a:lnTo>
                    <a:pt x="156" y="138"/>
                  </a:lnTo>
                  <a:lnTo>
                    <a:pt x="174" y="144"/>
                  </a:lnTo>
                  <a:lnTo>
                    <a:pt x="198" y="156"/>
                  </a:lnTo>
                  <a:lnTo>
                    <a:pt x="222" y="156"/>
                  </a:lnTo>
                  <a:lnTo>
                    <a:pt x="246" y="168"/>
                  </a:lnTo>
                  <a:lnTo>
                    <a:pt x="264" y="168"/>
                  </a:lnTo>
                  <a:lnTo>
                    <a:pt x="288" y="174"/>
                  </a:lnTo>
                  <a:lnTo>
                    <a:pt x="312" y="180"/>
                  </a:lnTo>
                  <a:lnTo>
                    <a:pt x="330" y="150"/>
                  </a:lnTo>
                  <a:lnTo>
                    <a:pt x="354" y="150"/>
                  </a:lnTo>
                  <a:lnTo>
                    <a:pt x="378" y="156"/>
                  </a:lnTo>
                  <a:lnTo>
                    <a:pt x="402" y="156"/>
                  </a:lnTo>
                  <a:lnTo>
                    <a:pt x="420" y="156"/>
                  </a:lnTo>
                  <a:lnTo>
                    <a:pt x="444" y="156"/>
                  </a:lnTo>
                  <a:lnTo>
                    <a:pt x="468" y="156"/>
                  </a:lnTo>
                  <a:lnTo>
                    <a:pt x="492" y="156"/>
                  </a:lnTo>
                  <a:lnTo>
                    <a:pt x="510" y="156"/>
                  </a:lnTo>
                  <a:lnTo>
                    <a:pt x="534" y="156"/>
                  </a:lnTo>
                  <a:lnTo>
                    <a:pt x="558" y="156"/>
                  </a:lnTo>
                  <a:lnTo>
                    <a:pt x="576" y="156"/>
                  </a:lnTo>
                  <a:lnTo>
                    <a:pt x="600" y="156"/>
                  </a:lnTo>
                  <a:lnTo>
                    <a:pt x="624" y="156"/>
                  </a:lnTo>
                  <a:lnTo>
                    <a:pt x="648" y="156"/>
                  </a:lnTo>
                  <a:lnTo>
                    <a:pt x="666" y="156"/>
                  </a:lnTo>
                  <a:lnTo>
                    <a:pt x="690" y="156"/>
                  </a:lnTo>
                  <a:lnTo>
                    <a:pt x="714" y="150"/>
                  </a:lnTo>
                  <a:lnTo>
                    <a:pt x="738" y="150"/>
                  </a:lnTo>
                  <a:lnTo>
                    <a:pt x="756" y="150"/>
                  </a:lnTo>
                  <a:lnTo>
                    <a:pt x="780" y="144"/>
                  </a:lnTo>
                  <a:lnTo>
                    <a:pt x="804" y="144"/>
                  </a:lnTo>
                  <a:lnTo>
                    <a:pt x="828" y="144"/>
                  </a:lnTo>
                  <a:lnTo>
                    <a:pt x="846" y="138"/>
                  </a:lnTo>
                  <a:lnTo>
                    <a:pt x="870" y="138"/>
                  </a:lnTo>
                  <a:lnTo>
                    <a:pt x="894" y="138"/>
                  </a:lnTo>
                  <a:lnTo>
                    <a:pt x="912" y="138"/>
                  </a:lnTo>
                  <a:lnTo>
                    <a:pt x="936" y="132"/>
                  </a:lnTo>
                  <a:lnTo>
                    <a:pt x="960" y="132"/>
                  </a:lnTo>
                  <a:lnTo>
                    <a:pt x="984" y="132"/>
                  </a:lnTo>
                  <a:lnTo>
                    <a:pt x="1002" y="126"/>
                  </a:lnTo>
                  <a:lnTo>
                    <a:pt x="1026" y="126"/>
                  </a:lnTo>
                  <a:lnTo>
                    <a:pt x="1050" y="120"/>
                  </a:lnTo>
                  <a:lnTo>
                    <a:pt x="1074" y="120"/>
                  </a:lnTo>
                  <a:lnTo>
                    <a:pt x="1092" y="120"/>
                  </a:lnTo>
                  <a:lnTo>
                    <a:pt x="1116" y="114"/>
                  </a:lnTo>
                  <a:lnTo>
                    <a:pt x="1140" y="114"/>
                  </a:lnTo>
                  <a:lnTo>
                    <a:pt x="1158" y="114"/>
                  </a:lnTo>
                  <a:lnTo>
                    <a:pt x="1182" y="108"/>
                  </a:lnTo>
                  <a:lnTo>
                    <a:pt x="1206" y="108"/>
                  </a:lnTo>
                  <a:lnTo>
                    <a:pt x="1230" y="108"/>
                  </a:lnTo>
                  <a:lnTo>
                    <a:pt x="1248" y="102"/>
                  </a:lnTo>
                  <a:lnTo>
                    <a:pt x="1272" y="102"/>
                  </a:lnTo>
                  <a:lnTo>
                    <a:pt x="1296" y="102"/>
                  </a:lnTo>
                  <a:lnTo>
                    <a:pt x="1320" y="96"/>
                  </a:lnTo>
                  <a:lnTo>
                    <a:pt x="1338" y="96"/>
                  </a:lnTo>
                  <a:lnTo>
                    <a:pt x="1362" y="96"/>
                  </a:lnTo>
                  <a:lnTo>
                    <a:pt x="1386" y="90"/>
                  </a:lnTo>
                  <a:lnTo>
                    <a:pt x="1404" y="90"/>
                  </a:lnTo>
                  <a:lnTo>
                    <a:pt x="1428" y="90"/>
                  </a:lnTo>
                  <a:lnTo>
                    <a:pt x="1452" y="84"/>
                  </a:lnTo>
                  <a:lnTo>
                    <a:pt x="1476" y="84"/>
                  </a:lnTo>
                  <a:lnTo>
                    <a:pt x="1494" y="84"/>
                  </a:lnTo>
                  <a:lnTo>
                    <a:pt x="1518" y="78"/>
                  </a:lnTo>
                  <a:lnTo>
                    <a:pt x="1542" y="78"/>
                  </a:lnTo>
                  <a:lnTo>
                    <a:pt x="1566" y="78"/>
                  </a:lnTo>
                  <a:lnTo>
                    <a:pt x="1584" y="72"/>
                  </a:lnTo>
                  <a:lnTo>
                    <a:pt x="1608" y="72"/>
                  </a:lnTo>
                  <a:lnTo>
                    <a:pt x="1632" y="72"/>
                  </a:lnTo>
                  <a:lnTo>
                    <a:pt x="1656" y="66"/>
                  </a:lnTo>
                  <a:lnTo>
                    <a:pt x="1674" y="66"/>
                  </a:lnTo>
                  <a:lnTo>
                    <a:pt x="1698" y="60"/>
                  </a:lnTo>
                  <a:lnTo>
                    <a:pt x="1722" y="60"/>
                  </a:lnTo>
                  <a:lnTo>
                    <a:pt x="1740" y="60"/>
                  </a:lnTo>
                  <a:lnTo>
                    <a:pt x="1764" y="54"/>
                  </a:lnTo>
                  <a:lnTo>
                    <a:pt x="1788" y="54"/>
                  </a:lnTo>
                  <a:lnTo>
                    <a:pt x="1812" y="54"/>
                  </a:lnTo>
                  <a:lnTo>
                    <a:pt x="1830" y="48"/>
                  </a:lnTo>
                  <a:lnTo>
                    <a:pt x="1854" y="48"/>
                  </a:lnTo>
                  <a:lnTo>
                    <a:pt x="1878" y="42"/>
                  </a:lnTo>
                  <a:lnTo>
                    <a:pt x="1902" y="42"/>
                  </a:lnTo>
                  <a:lnTo>
                    <a:pt x="1920" y="36"/>
                  </a:lnTo>
                  <a:lnTo>
                    <a:pt x="1944" y="36"/>
                  </a:lnTo>
                  <a:lnTo>
                    <a:pt x="1968" y="36"/>
                  </a:lnTo>
                  <a:lnTo>
                    <a:pt x="1986" y="30"/>
                  </a:lnTo>
                  <a:lnTo>
                    <a:pt x="2010" y="30"/>
                  </a:lnTo>
                  <a:lnTo>
                    <a:pt x="2034" y="24"/>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7" name="Freeform 40"/>
            <p:cNvSpPr>
              <a:spLocks/>
            </p:cNvSpPr>
            <p:nvPr/>
          </p:nvSpPr>
          <p:spPr bwMode="auto">
            <a:xfrm>
              <a:off x="1836" y="2912"/>
              <a:ext cx="2238" cy="372"/>
            </a:xfrm>
            <a:custGeom>
              <a:avLst/>
              <a:gdLst>
                <a:gd name="T0" fmla="*/ 18 w 2238"/>
                <a:gd name="T1" fmla="*/ 366 h 372"/>
                <a:gd name="T2" fmla="*/ 66 w 2238"/>
                <a:gd name="T3" fmla="*/ 360 h 372"/>
                <a:gd name="T4" fmla="*/ 108 w 2238"/>
                <a:gd name="T5" fmla="*/ 348 h 372"/>
                <a:gd name="T6" fmla="*/ 156 w 2238"/>
                <a:gd name="T7" fmla="*/ 342 h 372"/>
                <a:gd name="T8" fmla="*/ 198 w 2238"/>
                <a:gd name="T9" fmla="*/ 372 h 372"/>
                <a:gd name="T10" fmla="*/ 246 w 2238"/>
                <a:gd name="T11" fmla="*/ 354 h 372"/>
                <a:gd name="T12" fmla="*/ 288 w 2238"/>
                <a:gd name="T13" fmla="*/ 360 h 372"/>
                <a:gd name="T14" fmla="*/ 330 w 2238"/>
                <a:gd name="T15" fmla="*/ 360 h 372"/>
                <a:gd name="T16" fmla="*/ 378 w 2238"/>
                <a:gd name="T17" fmla="*/ 360 h 372"/>
                <a:gd name="T18" fmla="*/ 420 w 2238"/>
                <a:gd name="T19" fmla="*/ 354 h 372"/>
                <a:gd name="T20" fmla="*/ 468 w 2238"/>
                <a:gd name="T21" fmla="*/ 354 h 372"/>
                <a:gd name="T22" fmla="*/ 510 w 2238"/>
                <a:gd name="T23" fmla="*/ 354 h 372"/>
                <a:gd name="T24" fmla="*/ 558 w 2238"/>
                <a:gd name="T25" fmla="*/ 348 h 372"/>
                <a:gd name="T26" fmla="*/ 600 w 2238"/>
                <a:gd name="T27" fmla="*/ 348 h 372"/>
                <a:gd name="T28" fmla="*/ 648 w 2238"/>
                <a:gd name="T29" fmla="*/ 342 h 372"/>
                <a:gd name="T30" fmla="*/ 690 w 2238"/>
                <a:gd name="T31" fmla="*/ 336 h 372"/>
                <a:gd name="T32" fmla="*/ 738 w 2238"/>
                <a:gd name="T33" fmla="*/ 330 h 372"/>
                <a:gd name="T34" fmla="*/ 780 w 2238"/>
                <a:gd name="T35" fmla="*/ 324 h 372"/>
                <a:gd name="T36" fmla="*/ 828 w 2238"/>
                <a:gd name="T37" fmla="*/ 318 h 372"/>
                <a:gd name="T38" fmla="*/ 870 w 2238"/>
                <a:gd name="T39" fmla="*/ 312 h 372"/>
                <a:gd name="T40" fmla="*/ 912 w 2238"/>
                <a:gd name="T41" fmla="*/ 306 h 372"/>
                <a:gd name="T42" fmla="*/ 960 w 2238"/>
                <a:gd name="T43" fmla="*/ 300 h 372"/>
                <a:gd name="T44" fmla="*/ 1002 w 2238"/>
                <a:gd name="T45" fmla="*/ 288 h 372"/>
                <a:gd name="T46" fmla="*/ 1050 w 2238"/>
                <a:gd name="T47" fmla="*/ 282 h 372"/>
                <a:gd name="T48" fmla="*/ 1092 w 2238"/>
                <a:gd name="T49" fmla="*/ 276 h 372"/>
                <a:gd name="T50" fmla="*/ 1140 w 2238"/>
                <a:gd name="T51" fmla="*/ 264 h 372"/>
                <a:gd name="T52" fmla="*/ 1182 w 2238"/>
                <a:gd name="T53" fmla="*/ 258 h 372"/>
                <a:gd name="T54" fmla="*/ 1230 w 2238"/>
                <a:gd name="T55" fmla="*/ 246 h 372"/>
                <a:gd name="T56" fmla="*/ 1272 w 2238"/>
                <a:gd name="T57" fmla="*/ 240 h 372"/>
                <a:gd name="T58" fmla="*/ 1320 w 2238"/>
                <a:gd name="T59" fmla="*/ 228 h 372"/>
                <a:gd name="T60" fmla="*/ 1362 w 2238"/>
                <a:gd name="T61" fmla="*/ 216 h 372"/>
                <a:gd name="T62" fmla="*/ 1404 w 2238"/>
                <a:gd name="T63" fmla="*/ 210 h 372"/>
                <a:gd name="T64" fmla="*/ 1452 w 2238"/>
                <a:gd name="T65" fmla="*/ 198 h 372"/>
                <a:gd name="T66" fmla="*/ 1494 w 2238"/>
                <a:gd name="T67" fmla="*/ 186 h 372"/>
                <a:gd name="T68" fmla="*/ 1542 w 2238"/>
                <a:gd name="T69" fmla="*/ 180 h 372"/>
                <a:gd name="T70" fmla="*/ 1584 w 2238"/>
                <a:gd name="T71" fmla="*/ 168 h 372"/>
                <a:gd name="T72" fmla="*/ 1632 w 2238"/>
                <a:gd name="T73" fmla="*/ 156 h 372"/>
                <a:gd name="T74" fmla="*/ 1674 w 2238"/>
                <a:gd name="T75" fmla="*/ 144 h 372"/>
                <a:gd name="T76" fmla="*/ 1722 w 2238"/>
                <a:gd name="T77" fmla="*/ 132 h 372"/>
                <a:gd name="T78" fmla="*/ 1764 w 2238"/>
                <a:gd name="T79" fmla="*/ 126 h 372"/>
                <a:gd name="T80" fmla="*/ 1812 w 2238"/>
                <a:gd name="T81" fmla="*/ 114 h 372"/>
                <a:gd name="T82" fmla="*/ 1854 w 2238"/>
                <a:gd name="T83" fmla="*/ 102 h 372"/>
                <a:gd name="T84" fmla="*/ 1902 w 2238"/>
                <a:gd name="T85" fmla="*/ 90 h 372"/>
                <a:gd name="T86" fmla="*/ 1944 w 2238"/>
                <a:gd name="T87" fmla="*/ 78 h 372"/>
                <a:gd name="T88" fmla="*/ 1986 w 2238"/>
                <a:gd name="T89" fmla="*/ 66 h 372"/>
                <a:gd name="T90" fmla="*/ 2034 w 2238"/>
                <a:gd name="T91" fmla="*/ 54 h 372"/>
                <a:gd name="T92" fmla="*/ 2076 w 2238"/>
                <a:gd name="T93" fmla="*/ 42 h 372"/>
                <a:gd name="T94" fmla="*/ 2124 w 2238"/>
                <a:gd name="T95" fmla="*/ 30 h 372"/>
                <a:gd name="T96" fmla="*/ 2166 w 2238"/>
                <a:gd name="T97" fmla="*/ 18 h 372"/>
                <a:gd name="T98" fmla="*/ 2214 w 2238"/>
                <a:gd name="T9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72">
                  <a:moveTo>
                    <a:pt x="0" y="354"/>
                  </a:moveTo>
                  <a:lnTo>
                    <a:pt x="18" y="366"/>
                  </a:lnTo>
                  <a:lnTo>
                    <a:pt x="42" y="360"/>
                  </a:lnTo>
                  <a:lnTo>
                    <a:pt x="66" y="360"/>
                  </a:lnTo>
                  <a:lnTo>
                    <a:pt x="84" y="348"/>
                  </a:lnTo>
                  <a:lnTo>
                    <a:pt x="108" y="348"/>
                  </a:lnTo>
                  <a:lnTo>
                    <a:pt x="132" y="354"/>
                  </a:lnTo>
                  <a:lnTo>
                    <a:pt x="156" y="342"/>
                  </a:lnTo>
                  <a:lnTo>
                    <a:pt x="174" y="354"/>
                  </a:lnTo>
                  <a:lnTo>
                    <a:pt x="198" y="372"/>
                  </a:lnTo>
                  <a:lnTo>
                    <a:pt x="222" y="366"/>
                  </a:lnTo>
                  <a:lnTo>
                    <a:pt x="246" y="354"/>
                  </a:lnTo>
                  <a:lnTo>
                    <a:pt x="264" y="366"/>
                  </a:lnTo>
                  <a:lnTo>
                    <a:pt x="288" y="360"/>
                  </a:lnTo>
                  <a:lnTo>
                    <a:pt x="312" y="360"/>
                  </a:lnTo>
                  <a:lnTo>
                    <a:pt x="330" y="360"/>
                  </a:lnTo>
                  <a:lnTo>
                    <a:pt x="354" y="360"/>
                  </a:lnTo>
                  <a:lnTo>
                    <a:pt x="378" y="360"/>
                  </a:lnTo>
                  <a:lnTo>
                    <a:pt x="402" y="360"/>
                  </a:lnTo>
                  <a:lnTo>
                    <a:pt x="420" y="354"/>
                  </a:lnTo>
                  <a:lnTo>
                    <a:pt x="444" y="354"/>
                  </a:lnTo>
                  <a:lnTo>
                    <a:pt x="468" y="354"/>
                  </a:lnTo>
                  <a:lnTo>
                    <a:pt x="492" y="354"/>
                  </a:lnTo>
                  <a:lnTo>
                    <a:pt x="510" y="354"/>
                  </a:lnTo>
                  <a:lnTo>
                    <a:pt x="534" y="354"/>
                  </a:lnTo>
                  <a:lnTo>
                    <a:pt x="558" y="348"/>
                  </a:lnTo>
                  <a:lnTo>
                    <a:pt x="576" y="348"/>
                  </a:lnTo>
                  <a:lnTo>
                    <a:pt x="600" y="348"/>
                  </a:lnTo>
                  <a:lnTo>
                    <a:pt x="624" y="342"/>
                  </a:lnTo>
                  <a:lnTo>
                    <a:pt x="648" y="342"/>
                  </a:lnTo>
                  <a:lnTo>
                    <a:pt x="666" y="342"/>
                  </a:lnTo>
                  <a:lnTo>
                    <a:pt x="690" y="336"/>
                  </a:lnTo>
                  <a:lnTo>
                    <a:pt x="714" y="336"/>
                  </a:lnTo>
                  <a:lnTo>
                    <a:pt x="738" y="330"/>
                  </a:lnTo>
                  <a:lnTo>
                    <a:pt x="756" y="330"/>
                  </a:lnTo>
                  <a:lnTo>
                    <a:pt x="780" y="324"/>
                  </a:lnTo>
                  <a:lnTo>
                    <a:pt x="804" y="324"/>
                  </a:lnTo>
                  <a:lnTo>
                    <a:pt x="828" y="318"/>
                  </a:lnTo>
                  <a:lnTo>
                    <a:pt x="846" y="318"/>
                  </a:lnTo>
                  <a:lnTo>
                    <a:pt x="870" y="312"/>
                  </a:lnTo>
                  <a:lnTo>
                    <a:pt x="894" y="306"/>
                  </a:lnTo>
                  <a:lnTo>
                    <a:pt x="912" y="306"/>
                  </a:lnTo>
                  <a:lnTo>
                    <a:pt x="936" y="300"/>
                  </a:lnTo>
                  <a:lnTo>
                    <a:pt x="960" y="300"/>
                  </a:lnTo>
                  <a:lnTo>
                    <a:pt x="984" y="294"/>
                  </a:lnTo>
                  <a:lnTo>
                    <a:pt x="1002" y="288"/>
                  </a:lnTo>
                  <a:lnTo>
                    <a:pt x="1026" y="288"/>
                  </a:lnTo>
                  <a:lnTo>
                    <a:pt x="1050" y="282"/>
                  </a:lnTo>
                  <a:lnTo>
                    <a:pt x="1074" y="276"/>
                  </a:lnTo>
                  <a:lnTo>
                    <a:pt x="1092" y="276"/>
                  </a:lnTo>
                  <a:lnTo>
                    <a:pt x="1116" y="270"/>
                  </a:lnTo>
                  <a:lnTo>
                    <a:pt x="1140" y="264"/>
                  </a:lnTo>
                  <a:lnTo>
                    <a:pt x="1158" y="258"/>
                  </a:lnTo>
                  <a:lnTo>
                    <a:pt x="1182" y="258"/>
                  </a:lnTo>
                  <a:lnTo>
                    <a:pt x="1206" y="252"/>
                  </a:lnTo>
                  <a:lnTo>
                    <a:pt x="1230" y="246"/>
                  </a:lnTo>
                  <a:lnTo>
                    <a:pt x="1248" y="240"/>
                  </a:lnTo>
                  <a:lnTo>
                    <a:pt x="1272" y="240"/>
                  </a:lnTo>
                  <a:lnTo>
                    <a:pt x="1296" y="234"/>
                  </a:lnTo>
                  <a:lnTo>
                    <a:pt x="1320" y="228"/>
                  </a:lnTo>
                  <a:lnTo>
                    <a:pt x="1338" y="222"/>
                  </a:lnTo>
                  <a:lnTo>
                    <a:pt x="1362" y="216"/>
                  </a:lnTo>
                  <a:lnTo>
                    <a:pt x="1386" y="216"/>
                  </a:lnTo>
                  <a:lnTo>
                    <a:pt x="1404" y="210"/>
                  </a:lnTo>
                  <a:lnTo>
                    <a:pt x="1428" y="204"/>
                  </a:lnTo>
                  <a:lnTo>
                    <a:pt x="1452" y="198"/>
                  </a:lnTo>
                  <a:lnTo>
                    <a:pt x="1476" y="192"/>
                  </a:lnTo>
                  <a:lnTo>
                    <a:pt x="1494" y="186"/>
                  </a:lnTo>
                  <a:lnTo>
                    <a:pt x="1518" y="180"/>
                  </a:lnTo>
                  <a:lnTo>
                    <a:pt x="1542" y="180"/>
                  </a:lnTo>
                  <a:lnTo>
                    <a:pt x="1566" y="174"/>
                  </a:lnTo>
                  <a:lnTo>
                    <a:pt x="1584" y="168"/>
                  </a:lnTo>
                  <a:lnTo>
                    <a:pt x="1608" y="162"/>
                  </a:lnTo>
                  <a:lnTo>
                    <a:pt x="1632" y="156"/>
                  </a:lnTo>
                  <a:lnTo>
                    <a:pt x="1656" y="150"/>
                  </a:lnTo>
                  <a:lnTo>
                    <a:pt x="1674" y="144"/>
                  </a:lnTo>
                  <a:lnTo>
                    <a:pt x="1698" y="138"/>
                  </a:lnTo>
                  <a:lnTo>
                    <a:pt x="1722" y="132"/>
                  </a:lnTo>
                  <a:lnTo>
                    <a:pt x="1740" y="126"/>
                  </a:lnTo>
                  <a:lnTo>
                    <a:pt x="1764" y="126"/>
                  </a:lnTo>
                  <a:lnTo>
                    <a:pt x="1788" y="120"/>
                  </a:lnTo>
                  <a:lnTo>
                    <a:pt x="1812" y="114"/>
                  </a:lnTo>
                  <a:lnTo>
                    <a:pt x="1830" y="108"/>
                  </a:lnTo>
                  <a:lnTo>
                    <a:pt x="1854" y="102"/>
                  </a:lnTo>
                  <a:lnTo>
                    <a:pt x="1878" y="96"/>
                  </a:lnTo>
                  <a:lnTo>
                    <a:pt x="1902" y="90"/>
                  </a:lnTo>
                  <a:lnTo>
                    <a:pt x="1920" y="84"/>
                  </a:lnTo>
                  <a:lnTo>
                    <a:pt x="1944" y="78"/>
                  </a:lnTo>
                  <a:lnTo>
                    <a:pt x="1968" y="72"/>
                  </a:lnTo>
                  <a:lnTo>
                    <a:pt x="1986" y="66"/>
                  </a:lnTo>
                  <a:lnTo>
                    <a:pt x="2010" y="60"/>
                  </a:lnTo>
                  <a:lnTo>
                    <a:pt x="2034" y="54"/>
                  </a:lnTo>
                  <a:lnTo>
                    <a:pt x="2058" y="48"/>
                  </a:lnTo>
                  <a:lnTo>
                    <a:pt x="2076" y="42"/>
                  </a:lnTo>
                  <a:lnTo>
                    <a:pt x="2100" y="36"/>
                  </a:lnTo>
                  <a:lnTo>
                    <a:pt x="2124" y="30"/>
                  </a:lnTo>
                  <a:lnTo>
                    <a:pt x="2148" y="24"/>
                  </a:lnTo>
                  <a:lnTo>
                    <a:pt x="2166" y="18"/>
                  </a:lnTo>
                  <a:lnTo>
                    <a:pt x="2190" y="12"/>
                  </a:lnTo>
                  <a:lnTo>
                    <a:pt x="2214" y="6"/>
                  </a:lnTo>
                  <a:lnTo>
                    <a:pt x="2238" y="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8" name="Freeform 41"/>
            <p:cNvSpPr>
              <a:spLocks/>
            </p:cNvSpPr>
            <p:nvPr/>
          </p:nvSpPr>
          <p:spPr bwMode="auto">
            <a:xfrm>
              <a:off x="1836" y="2918"/>
              <a:ext cx="2238" cy="372"/>
            </a:xfrm>
            <a:custGeom>
              <a:avLst/>
              <a:gdLst>
                <a:gd name="T0" fmla="*/ 18 w 2238"/>
                <a:gd name="T1" fmla="*/ 366 h 372"/>
                <a:gd name="T2" fmla="*/ 66 w 2238"/>
                <a:gd name="T3" fmla="*/ 360 h 372"/>
                <a:gd name="T4" fmla="*/ 108 w 2238"/>
                <a:gd name="T5" fmla="*/ 348 h 372"/>
                <a:gd name="T6" fmla="*/ 156 w 2238"/>
                <a:gd name="T7" fmla="*/ 342 h 372"/>
                <a:gd name="T8" fmla="*/ 198 w 2238"/>
                <a:gd name="T9" fmla="*/ 372 h 372"/>
                <a:gd name="T10" fmla="*/ 246 w 2238"/>
                <a:gd name="T11" fmla="*/ 354 h 372"/>
                <a:gd name="T12" fmla="*/ 288 w 2238"/>
                <a:gd name="T13" fmla="*/ 360 h 372"/>
                <a:gd name="T14" fmla="*/ 330 w 2238"/>
                <a:gd name="T15" fmla="*/ 360 h 372"/>
                <a:gd name="T16" fmla="*/ 378 w 2238"/>
                <a:gd name="T17" fmla="*/ 360 h 372"/>
                <a:gd name="T18" fmla="*/ 420 w 2238"/>
                <a:gd name="T19" fmla="*/ 354 h 372"/>
                <a:gd name="T20" fmla="*/ 468 w 2238"/>
                <a:gd name="T21" fmla="*/ 354 h 372"/>
                <a:gd name="T22" fmla="*/ 510 w 2238"/>
                <a:gd name="T23" fmla="*/ 354 h 372"/>
                <a:gd name="T24" fmla="*/ 558 w 2238"/>
                <a:gd name="T25" fmla="*/ 348 h 372"/>
                <a:gd name="T26" fmla="*/ 600 w 2238"/>
                <a:gd name="T27" fmla="*/ 348 h 372"/>
                <a:gd name="T28" fmla="*/ 648 w 2238"/>
                <a:gd name="T29" fmla="*/ 342 h 372"/>
                <a:gd name="T30" fmla="*/ 690 w 2238"/>
                <a:gd name="T31" fmla="*/ 336 h 372"/>
                <a:gd name="T32" fmla="*/ 738 w 2238"/>
                <a:gd name="T33" fmla="*/ 330 h 372"/>
                <a:gd name="T34" fmla="*/ 780 w 2238"/>
                <a:gd name="T35" fmla="*/ 324 h 372"/>
                <a:gd name="T36" fmla="*/ 828 w 2238"/>
                <a:gd name="T37" fmla="*/ 318 h 372"/>
                <a:gd name="T38" fmla="*/ 870 w 2238"/>
                <a:gd name="T39" fmla="*/ 312 h 372"/>
                <a:gd name="T40" fmla="*/ 912 w 2238"/>
                <a:gd name="T41" fmla="*/ 306 h 372"/>
                <a:gd name="T42" fmla="*/ 960 w 2238"/>
                <a:gd name="T43" fmla="*/ 300 h 372"/>
                <a:gd name="T44" fmla="*/ 1002 w 2238"/>
                <a:gd name="T45" fmla="*/ 288 h 372"/>
                <a:gd name="T46" fmla="*/ 1050 w 2238"/>
                <a:gd name="T47" fmla="*/ 282 h 372"/>
                <a:gd name="T48" fmla="*/ 1092 w 2238"/>
                <a:gd name="T49" fmla="*/ 276 h 372"/>
                <a:gd name="T50" fmla="*/ 1140 w 2238"/>
                <a:gd name="T51" fmla="*/ 264 h 372"/>
                <a:gd name="T52" fmla="*/ 1182 w 2238"/>
                <a:gd name="T53" fmla="*/ 258 h 372"/>
                <a:gd name="T54" fmla="*/ 1230 w 2238"/>
                <a:gd name="T55" fmla="*/ 246 h 372"/>
                <a:gd name="T56" fmla="*/ 1272 w 2238"/>
                <a:gd name="T57" fmla="*/ 240 h 372"/>
                <a:gd name="T58" fmla="*/ 1320 w 2238"/>
                <a:gd name="T59" fmla="*/ 228 h 372"/>
                <a:gd name="T60" fmla="*/ 1362 w 2238"/>
                <a:gd name="T61" fmla="*/ 216 h 372"/>
                <a:gd name="T62" fmla="*/ 1404 w 2238"/>
                <a:gd name="T63" fmla="*/ 210 h 372"/>
                <a:gd name="T64" fmla="*/ 1452 w 2238"/>
                <a:gd name="T65" fmla="*/ 198 h 372"/>
                <a:gd name="T66" fmla="*/ 1494 w 2238"/>
                <a:gd name="T67" fmla="*/ 186 h 372"/>
                <a:gd name="T68" fmla="*/ 1542 w 2238"/>
                <a:gd name="T69" fmla="*/ 180 h 372"/>
                <a:gd name="T70" fmla="*/ 1584 w 2238"/>
                <a:gd name="T71" fmla="*/ 168 h 372"/>
                <a:gd name="T72" fmla="*/ 1632 w 2238"/>
                <a:gd name="T73" fmla="*/ 156 h 372"/>
                <a:gd name="T74" fmla="*/ 1674 w 2238"/>
                <a:gd name="T75" fmla="*/ 144 h 372"/>
                <a:gd name="T76" fmla="*/ 1722 w 2238"/>
                <a:gd name="T77" fmla="*/ 132 h 372"/>
                <a:gd name="T78" fmla="*/ 1764 w 2238"/>
                <a:gd name="T79" fmla="*/ 126 h 372"/>
                <a:gd name="T80" fmla="*/ 1812 w 2238"/>
                <a:gd name="T81" fmla="*/ 114 h 372"/>
                <a:gd name="T82" fmla="*/ 1854 w 2238"/>
                <a:gd name="T83" fmla="*/ 102 h 372"/>
                <a:gd name="T84" fmla="*/ 1902 w 2238"/>
                <a:gd name="T85" fmla="*/ 90 h 372"/>
                <a:gd name="T86" fmla="*/ 1944 w 2238"/>
                <a:gd name="T87" fmla="*/ 78 h 372"/>
                <a:gd name="T88" fmla="*/ 1986 w 2238"/>
                <a:gd name="T89" fmla="*/ 66 h 372"/>
                <a:gd name="T90" fmla="*/ 2034 w 2238"/>
                <a:gd name="T91" fmla="*/ 54 h 372"/>
                <a:gd name="T92" fmla="*/ 2076 w 2238"/>
                <a:gd name="T93" fmla="*/ 42 h 372"/>
                <a:gd name="T94" fmla="*/ 2124 w 2238"/>
                <a:gd name="T95" fmla="*/ 30 h 372"/>
                <a:gd name="T96" fmla="*/ 2166 w 2238"/>
                <a:gd name="T97" fmla="*/ 18 h 372"/>
                <a:gd name="T98" fmla="*/ 2214 w 2238"/>
                <a:gd name="T9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72">
                  <a:moveTo>
                    <a:pt x="0" y="354"/>
                  </a:moveTo>
                  <a:lnTo>
                    <a:pt x="18" y="366"/>
                  </a:lnTo>
                  <a:lnTo>
                    <a:pt x="42" y="360"/>
                  </a:lnTo>
                  <a:lnTo>
                    <a:pt x="66" y="360"/>
                  </a:lnTo>
                  <a:lnTo>
                    <a:pt x="84" y="348"/>
                  </a:lnTo>
                  <a:lnTo>
                    <a:pt x="108" y="348"/>
                  </a:lnTo>
                  <a:lnTo>
                    <a:pt x="132" y="354"/>
                  </a:lnTo>
                  <a:lnTo>
                    <a:pt x="156" y="342"/>
                  </a:lnTo>
                  <a:lnTo>
                    <a:pt x="174" y="354"/>
                  </a:lnTo>
                  <a:lnTo>
                    <a:pt x="198" y="372"/>
                  </a:lnTo>
                  <a:lnTo>
                    <a:pt x="222" y="366"/>
                  </a:lnTo>
                  <a:lnTo>
                    <a:pt x="246" y="354"/>
                  </a:lnTo>
                  <a:lnTo>
                    <a:pt x="264" y="366"/>
                  </a:lnTo>
                  <a:lnTo>
                    <a:pt x="288" y="360"/>
                  </a:lnTo>
                  <a:lnTo>
                    <a:pt x="312" y="360"/>
                  </a:lnTo>
                  <a:lnTo>
                    <a:pt x="330" y="360"/>
                  </a:lnTo>
                  <a:lnTo>
                    <a:pt x="354" y="360"/>
                  </a:lnTo>
                  <a:lnTo>
                    <a:pt x="378" y="360"/>
                  </a:lnTo>
                  <a:lnTo>
                    <a:pt x="402" y="360"/>
                  </a:lnTo>
                  <a:lnTo>
                    <a:pt x="420" y="354"/>
                  </a:lnTo>
                  <a:lnTo>
                    <a:pt x="444" y="354"/>
                  </a:lnTo>
                  <a:lnTo>
                    <a:pt x="468" y="354"/>
                  </a:lnTo>
                  <a:lnTo>
                    <a:pt x="492" y="354"/>
                  </a:lnTo>
                  <a:lnTo>
                    <a:pt x="510" y="354"/>
                  </a:lnTo>
                  <a:lnTo>
                    <a:pt x="534" y="354"/>
                  </a:lnTo>
                  <a:lnTo>
                    <a:pt x="558" y="348"/>
                  </a:lnTo>
                  <a:lnTo>
                    <a:pt x="576" y="348"/>
                  </a:lnTo>
                  <a:lnTo>
                    <a:pt x="600" y="348"/>
                  </a:lnTo>
                  <a:lnTo>
                    <a:pt x="624" y="342"/>
                  </a:lnTo>
                  <a:lnTo>
                    <a:pt x="648" y="342"/>
                  </a:lnTo>
                  <a:lnTo>
                    <a:pt x="666" y="342"/>
                  </a:lnTo>
                  <a:lnTo>
                    <a:pt x="690" y="336"/>
                  </a:lnTo>
                  <a:lnTo>
                    <a:pt x="714" y="336"/>
                  </a:lnTo>
                  <a:lnTo>
                    <a:pt x="738" y="330"/>
                  </a:lnTo>
                  <a:lnTo>
                    <a:pt x="756" y="330"/>
                  </a:lnTo>
                  <a:lnTo>
                    <a:pt x="780" y="324"/>
                  </a:lnTo>
                  <a:lnTo>
                    <a:pt x="804" y="324"/>
                  </a:lnTo>
                  <a:lnTo>
                    <a:pt x="828" y="318"/>
                  </a:lnTo>
                  <a:lnTo>
                    <a:pt x="846" y="318"/>
                  </a:lnTo>
                  <a:lnTo>
                    <a:pt x="870" y="312"/>
                  </a:lnTo>
                  <a:lnTo>
                    <a:pt x="894" y="306"/>
                  </a:lnTo>
                  <a:lnTo>
                    <a:pt x="912" y="306"/>
                  </a:lnTo>
                  <a:lnTo>
                    <a:pt x="936" y="300"/>
                  </a:lnTo>
                  <a:lnTo>
                    <a:pt x="960" y="300"/>
                  </a:lnTo>
                  <a:lnTo>
                    <a:pt x="984" y="294"/>
                  </a:lnTo>
                  <a:lnTo>
                    <a:pt x="1002" y="288"/>
                  </a:lnTo>
                  <a:lnTo>
                    <a:pt x="1026" y="288"/>
                  </a:lnTo>
                  <a:lnTo>
                    <a:pt x="1050" y="282"/>
                  </a:lnTo>
                  <a:lnTo>
                    <a:pt x="1074" y="276"/>
                  </a:lnTo>
                  <a:lnTo>
                    <a:pt x="1092" y="276"/>
                  </a:lnTo>
                  <a:lnTo>
                    <a:pt x="1116" y="270"/>
                  </a:lnTo>
                  <a:lnTo>
                    <a:pt x="1140" y="264"/>
                  </a:lnTo>
                  <a:lnTo>
                    <a:pt x="1158" y="258"/>
                  </a:lnTo>
                  <a:lnTo>
                    <a:pt x="1182" y="258"/>
                  </a:lnTo>
                  <a:lnTo>
                    <a:pt x="1206" y="252"/>
                  </a:lnTo>
                  <a:lnTo>
                    <a:pt x="1230" y="246"/>
                  </a:lnTo>
                  <a:lnTo>
                    <a:pt x="1248" y="240"/>
                  </a:lnTo>
                  <a:lnTo>
                    <a:pt x="1272" y="240"/>
                  </a:lnTo>
                  <a:lnTo>
                    <a:pt x="1296" y="234"/>
                  </a:lnTo>
                  <a:lnTo>
                    <a:pt x="1320" y="228"/>
                  </a:lnTo>
                  <a:lnTo>
                    <a:pt x="1338" y="222"/>
                  </a:lnTo>
                  <a:lnTo>
                    <a:pt x="1362" y="216"/>
                  </a:lnTo>
                  <a:lnTo>
                    <a:pt x="1386" y="216"/>
                  </a:lnTo>
                  <a:lnTo>
                    <a:pt x="1404" y="210"/>
                  </a:lnTo>
                  <a:lnTo>
                    <a:pt x="1428" y="204"/>
                  </a:lnTo>
                  <a:lnTo>
                    <a:pt x="1452" y="198"/>
                  </a:lnTo>
                  <a:lnTo>
                    <a:pt x="1476" y="192"/>
                  </a:lnTo>
                  <a:lnTo>
                    <a:pt x="1494" y="186"/>
                  </a:lnTo>
                  <a:lnTo>
                    <a:pt x="1518" y="180"/>
                  </a:lnTo>
                  <a:lnTo>
                    <a:pt x="1542" y="180"/>
                  </a:lnTo>
                  <a:lnTo>
                    <a:pt x="1566" y="174"/>
                  </a:lnTo>
                  <a:lnTo>
                    <a:pt x="1584" y="168"/>
                  </a:lnTo>
                  <a:lnTo>
                    <a:pt x="1608" y="162"/>
                  </a:lnTo>
                  <a:lnTo>
                    <a:pt x="1632" y="156"/>
                  </a:lnTo>
                  <a:lnTo>
                    <a:pt x="1656" y="150"/>
                  </a:lnTo>
                  <a:lnTo>
                    <a:pt x="1674" y="144"/>
                  </a:lnTo>
                  <a:lnTo>
                    <a:pt x="1698" y="138"/>
                  </a:lnTo>
                  <a:lnTo>
                    <a:pt x="1722" y="132"/>
                  </a:lnTo>
                  <a:lnTo>
                    <a:pt x="1740" y="126"/>
                  </a:lnTo>
                  <a:lnTo>
                    <a:pt x="1764" y="126"/>
                  </a:lnTo>
                  <a:lnTo>
                    <a:pt x="1788" y="120"/>
                  </a:lnTo>
                  <a:lnTo>
                    <a:pt x="1812" y="114"/>
                  </a:lnTo>
                  <a:lnTo>
                    <a:pt x="1830" y="108"/>
                  </a:lnTo>
                  <a:lnTo>
                    <a:pt x="1854" y="102"/>
                  </a:lnTo>
                  <a:lnTo>
                    <a:pt x="1878" y="96"/>
                  </a:lnTo>
                  <a:lnTo>
                    <a:pt x="1902" y="90"/>
                  </a:lnTo>
                  <a:lnTo>
                    <a:pt x="1920" y="84"/>
                  </a:lnTo>
                  <a:lnTo>
                    <a:pt x="1944" y="78"/>
                  </a:lnTo>
                  <a:lnTo>
                    <a:pt x="1968" y="72"/>
                  </a:lnTo>
                  <a:lnTo>
                    <a:pt x="1986" y="66"/>
                  </a:lnTo>
                  <a:lnTo>
                    <a:pt x="2010" y="60"/>
                  </a:lnTo>
                  <a:lnTo>
                    <a:pt x="2034" y="54"/>
                  </a:lnTo>
                  <a:lnTo>
                    <a:pt x="2058" y="48"/>
                  </a:lnTo>
                  <a:lnTo>
                    <a:pt x="2076" y="42"/>
                  </a:lnTo>
                  <a:lnTo>
                    <a:pt x="2100" y="36"/>
                  </a:lnTo>
                  <a:lnTo>
                    <a:pt x="2124" y="30"/>
                  </a:lnTo>
                  <a:lnTo>
                    <a:pt x="2148" y="24"/>
                  </a:lnTo>
                  <a:lnTo>
                    <a:pt x="2166" y="18"/>
                  </a:lnTo>
                  <a:lnTo>
                    <a:pt x="2190" y="12"/>
                  </a:lnTo>
                  <a:lnTo>
                    <a:pt x="2214" y="6"/>
                  </a:lnTo>
                  <a:lnTo>
                    <a:pt x="2238" y="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9" name="Freeform 42"/>
            <p:cNvSpPr>
              <a:spLocks/>
            </p:cNvSpPr>
            <p:nvPr/>
          </p:nvSpPr>
          <p:spPr bwMode="auto">
            <a:xfrm>
              <a:off x="1836" y="2924"/>
              <a:ext cx="2238" cy="372"/>
            </a:xfrm>
            <a:custGeom>
              <a:avLst/>
              <a:gdLst>
                <a:gd name="T0" fmla="*/ 18 w 2238"/>
                <a:gd name="T1" fmla="*/ 366 h 372"/>
                <a:gd name="T2" fmla="*/ 66 w 2238"/>
                <a:gd name="T3" fmla="*/ 360 h 372"/>
                <a:gd name="T4" fmla="*/ 108 w 2238"/>
                <a:gd name="T5" fmla="*/ 348 h 372"/>
                <a:gd name="T6" fmla="*/ 156 w 2238"/>
                <a:gd name="T7" fmla="*/ 342 h 372"/>
                <a:gd name="T8" fmla="*/ 198 w 2238"/>
                <a:gd name="T9" fmla="*/ 372 h 372"/>
                <a:gd name="T10" fmla="*/ 246 w 2238"/>
                <a:gd name="T11" fmla="*/ 354 h 372"/>
                <a:gd name="T12" fmla="*/ 288 w 2238"/>
                <a:gd name="T13" fmla="*/ 360 h 372"/>
                <a:gd name="T14" fmla="*/ 330 w 2238"/>
                <a:gd name="T15" fmla="*/ 360 h 372"/>
                <a:gd name="T16" fmla="*/ 378 w 2238"/>
                <a:gd name="T17" fmla="*/ 360 h 372"/>
                <a:gd name="T18" fmla="*/ 420 w 2238"/>
                <a:gd name="T19" fmla="*/ 354 h 372"/>
                <a:gd name="T20" fmla="*/ 468 w 2238"/>
                <a:gd name="T21" fmla="*/ 354 h 372"/>
                <a:gd name="T22" fmla="*/ 510 w 2238"/>
                <a:gd name="T23" fmla="*/ 354 h 372"/>
                <a:gd name="T24" fmla="*/ 558 w 2238"/>
                <a:gd name="T25" fmla="*/ 348 h 372"/>
                <a:gd name="T26" fmla="*/ 600 w 2238"/>
                <a:gd name="T27" fmla="*/ 348 h 372"/>
                <a:gd name="T28" fmla="*/ 648 w 2238"/>
                <a:gd name="T29" fmla="*/ 342 h 372"/>
                <a:gd name="T30" fmla="*/ 690 w 2238"/>
                <a:gd name="T31" fmla="*/ 336 h 372"/>
                <a:gd name="T32" fmla="*/ 738 w 2238"/>
                <a:gd name="T33" fmla="*/ 330 h 372"/>
                <a:gd name="T34" fmla="*/ 780 w 2238"/>
                <a:gd name="T35" fmla="*/ 324 h 372"/>
                <a:gd name="T36" fmla="*/ 828 w 2238"/>
                <a:gd name="T37" fmla="*/ 318 h 372"/>
                <a:gd name="T38" fmla="*/ 870 w 2238"/>
                <a:gd name="T39" fmla="*/ 312 h 372"/>
                <a:gd name="T40" fmla="*/ 912 w 2238"/>
                <a:gd name="T41" fmla="*/ 306 h 372"/>
                <a:gd name="T42" fmla="*/ 960 w 2238"/>
                <a:gd name="T43" fmla="*/ 300 h 372"/>
                <a:gd name="T44" fmla="*/ 1002 w 2238"/>
                <a:gd name="T45" fmla="*/ 288 h 372"/>
                <a:gd name="T46" fmla="*/ 1050 w 2238"/>
                <a:gd name="T47" fmla="*/ 282 h 372"/>
                <a:gd name="T48" fmla="*/ 1092 w 2238"/>
                <a:gd name="T49" fmla="*/ 276 h 372"/>
                <a:gd name="T50" fmla="*/ 1140 w 2238"/>
                <a:gd name="T51" fmla="*/ 264 h 372"/>
                <a:gd name="T52" fmla="*/ 1182 w 2238"/>
                <a:gd name="T53" fmla="*/ 258 h 372"/>
                <a:gd name="T54" fmla="*/ 1230 w 2238"/>
                <a:gd name="T55" fmla="*/ 246 h 372"/>
                <a:gd name="T56" fmla="*/ 1272 w 2238"/>
                <a:gd name="T57" fmla="*/ 240 h 372"/>
                <a:gd name="T58" fmla="*/ 1320 w 2238"/>
                <a:gd name="T59" fmla="*/ 228 h 372"/>
                <a:gd name="T60" fmla="*/ 1362 w 2238"/>
                <a:gd name="T61" fmla="*/ 216 h 372"/>
                <a:gd name="T62" fmla="*/ 1404 w 2238"/>
                <a:gd name="T63" fmla="*/ 210 h 372"/>
                <a:gd name="T64" fmla="*/ 1452 w 2238"/>
                <a:gd name="T65" fmla="*/ 198 h 372"/>
                <a:gd name="T66" fmla="*/ 1494 w 2238"/>
                <a:gd name="T67" fmla="*/ 186 h 372"/>
                <a:gd name="T68" fmla="*/ 1542 w 2238"/>
                <a:gd name="T69" fmla="*/ 180 h 372"/>
                <a:gd name="T70" fmla="*/ 1584 w 2238"/>
                <a:gd name="T71" fmla="*/ 168 h 372"/>
                <a:gd name="T72" fmla="*/ 1632 w 2238"/>
                <a:gd name="T73" fmla="*/ 156 h 372"/>
                <a:gd name="T74" fmla="*/ 1674 w 2238"/>
                <a:gd name="T75" fmla="*/ 144 h 372"/>
                <a:gd name="T76" fmla="*/ 1722 w 2238"/>
                <a:gd name="T77" fmla="*/ 132 h 372"/>
                <a:gd name="T78" fmla="*/ 1764 w 2238"/>
                <a:gd name="T79" fmla="*/ 126 h 372"/>
                <a:gd name="T80" fmla="*/ 1812 w 2238"/>
                <a:gd name="T81" fmla="*/ 114 h 372"/>
                <a:gd name="T82" fmla="*/ 1854 w 2238"/>
                <a:gd name="T83" fmla="*/ 102 h 372"/>
                <a:gd name="T84" fmla="*/ 1902 w 2238"/>
                <a:gd name="T85" fmla="*/ 90 h 372"/>
                <a:gd name="T86" fmla="*/ 1944 w 2238"/>
                <a:gd name="T87" fmla="*/ 78 h 372"/>
                <a:gd name="T88" fmla="*/ 1986 w 2238"/>
                <a:gd name="T89" fmla="*/ 66 h 372"/>
                <a:gd name="T90" fmla="*/ 2034 w 2238"/>
                <a:gd name="T91" fmla="*/ 54 h 372"/>
                <a:gd name="T92" fmla="*/ 2076 w 2238"/>
                <a:gd name="T93" fmla="*/ 42 h 372"/>
                <a:gd name="T94" fmla="*/ 2124 w 2238"/>
                <a:gd name="T95" fmla="*/ 30 h 372"/>
                <a:gd name="T96" fmla="*/ 2166 w 2238"/>
                <a:gd name="T97" fmla="*/ 18 h 372"/>
                <a:gd name="T98" fmla="*/ 2214 w 2238"/>
                <a:gd name="T9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72">
                  <a:moveTo>
                    <a:pt x="0" y="354"/>
                  </a:moveTo>
                  <a:lnTo>
                    <a:pt x="18" y="366"/>
                  </a:lnTo>
                  <a:lnTo>
                    <a:pt x="42" y="360"/>
                  </a:lnTo>
                  <a:lnTo>
                    <a:pt x="66" y="360"/>
                  </a:lnTo>
                  <a:lnTo>
                    <a:pt x="84" y="348"/>
                  </a:lnTo>
                  <a:lnTo>
                    <a:pt x="108" y="348"/>
                  </a:lnTo>
                  <a:lnTo>
                    <a:pt x="132" y="354"/>
                  </a:lnTo>
                  <a:lnTo>
                    <a:pt x="156" y="342"/>
                  </a:lnTo>
                  <a:lnTo>
                    <a:pt x="174" y="354"/>
                  </a:lnTo>
                  <a:lnTo>
                    <a:pt x="198" y="372"/>
                  </a:lnTo>
                  <a:lnTo>
                    <a:pt x="222" y="366"/>
                  </a:lnTo>
                  <a:lnTo>
                    <a:pt x="246" y="354"/>
                  </a:lnTo>
                  <a:lnTo>
                    <a:pt x="264" y="366"/>
                  </a:lnTo>
                  <a:lnTo>
                    <a:pt x="288" y="360"/>
                  </a:lnTo>
                  <a:lnTo>
                    <a:pt x="312" y="360"/>
                  </a:lnTo>
                  <a:lnTo>
                    <a:pt x="330" y="360"/>
                  </a:lnTo>
                  <a:lnTo>
                    <a:pt x="354" y="360"/>
                  </a:lnTo>
                  <a:lnTo>
                    <a:pt x="378" y="360"/>
                  </a:lnTo>
                  <a:lnTo>
                    <a:pt x="402" y="360"/>
                  </a:lnTo>
                  <a:lnTo>
                    <a:pt x="420" y="354"/>
                  </a:lnTo>
                  <a:lnTo>
                    <a:pt x="444" y="354"/>
                  </a:lnTo>
                  <a:lnTo>
                    <a:pt x="468" y="354"/>
                  </a:lnTo>
                  <a:lnTo>
                    <a:pt x="492" y="354"/>
                  </a:lnTo>
                  <a:lnTo>
                    <a:pt x="510" y="354"/>
                  </a:lnTo>
                  <a:lnTo>
                    <a:pt x="534" y="354"/>
                  </a:lnTo>
                  <a:lnTo>
                    <a:pt x="558" y="348"/>
                  </a:lnTo>
                  <a:lnTo>
                    <a:pt x="576" y="348"/>
                  </a:lnTo>
                  <a:lnTo>
                    <a:pt x="600" y="348"/>
                  </a:lnTo>
                  <a:lnTo>
                    <a:pt x="624" y="342"/>
                  </a:lnTo>
                  <a:lnTo>
                    <a:pt x="648" y="342"/>
                  </a:lnTo>
                  <a:lnTo>
                    <a:pt x="666" y="342"/>
                  </a:lnTo>
                  <a:lnTo>
                    <a:pt x="690" y="336"/>
                  </a:lnTo>
                  <a:lnTo>
                    <a:pt x="714" y="336"/>
                  </a:lnTo>
                  <a:lnTo>
                    <a:pt x="738" y="330"/>
                  </a:lnTo>
                  <a:lnTo>
                    <a:pt x="756" y="330"/>
                  </a:lnTo>
                  <a:lnTo>
                    <a:pt x="780" y="324"/>
                  </a:lnTo>
                  <a:lnTo>
                    <a:pt x="804" y="324"/>
                  </a:lnTo>
                  <a:lnTo>
                    <a:pt x="828" y="318"/>
                  </a:lnTo>
                  <a:lnTo>
                    <a:pt x="846" y="318"/>
                  </a:lnTo>
                  <a:lnTo>
                    <a:pt x="870" y="312"/>
                  </a:lnTo>
                  <a:lnTo>
                    <a:pt x="894" y="306"/>
                  </a:lnTo>
                  <a:lnTo>
                    <a:pt x="912" y="306"/>
                  </a:lnTo>
                  <a:lnTo>
                    <a:pt x="936" y="300"/>
                  </a:lnTo>
                  <a:lnTo>
                    <a:pt x="960" y="300"/>
                  </a:lnTo>
                  <a:lnTo>
                    <a:pt x="984" y="294"/>
                  </a:lnTo>
                  <a:lnTo>
                    <a:pt x="1002" y="288"/>
                  </a:lnTo>
                  <a:lnTo>
                    <a:pt x="1026" y="288"/>
                  </a:lnTo>
                  <a:lnTo>
                    <a:pt x="1050" y="282"/>
                  </a:lnTo>
                  <a:lnTo>
                    <a:pt x="1074" y="276"/>
                  </a:lnTo>
                  <a:lnTo>
                    <a:pt x="1092" y="276"/>
                  </a:lnTo>
                  <a:lnTo>
                    <a:pt x="1116" y="270"/>
                  </a:lnTo>
                  <a:lnTo>
                    <a:pt x="1140" y="264"/>
                  </a:lnTo>
                  <a:lnTo>
                    <a:pt x="1158" y="258"/>
                  </a:lnTo>
                  <a:lnTo>
                    <a:pt x="1182" y="258"/>
                  </a:lnTo>
                  <a:lnTo>
                    <a:pt x="1206" y="252"/>
                  </a:lnTo>
                  <a:lnTo>
                    <a:pt x="1230" y="246"/>
                  </a:lnTo>
                  <a:lnTo>
                    <a:pt x="1248" y="240"/>
                  </a:lnTo>
                  <a:lnTo>
                    <a:pt x="1272" y="240"/>
                  </a:lnTo>
                  <a:lnTo>
                    <a:pt x="1296" y="234"/>
                  </a:lnTo>
                  <a:lnTo>
                    <a:pt x="1320" y="228"/>
                  </a:lnTo>
                  <a:lnTo>
                    <a:pt x="1338" y="222"/>
                  </a:lnTo>
                  <a:lnTo>
                    <a:pt x="1362" y="216"/>
                  </a:lnTo>
                  <a:lnTo>
                    <a:pt x="1386" y="216"/>
                  </a:lnTo>
                  <a:lnTo>
                    <a:pt x="1404" y="210"/>
                  </a:lnTo>
                  <a:lnTo>
                    <a:pt x="1428" y="204"/>
                  </a:lnTo>
                  <a:lnTo>
                    <a:pt x="1452" y="198"/>
                  </a:lnTo>
                  <a:lnTo>
                    <a:pt x="1476" y="192"/>
                  </a:lnTo>
                  <a:lnTo>
                    <a:pt x="1494" y="186"/>
                  </a:lnTo>
                  <a:lnTo>
                    <a:pt x="1518" y="180"/>
                  </a:lnTo>
                  <a:lnTo>
                    <a:pt x="1542" y="180"/>
                  </a:lnTo>
                  <a:lnTo>
                    <a:pt x="1566" y="174"/>
                  </a:lnTo>
                  <a:lnTo>
                    <a:pt x="1584" y="168"/>
                  </a:lnTo>
                  <a:lnTo>
                    <a:pt x="1608" y="162"/>
                  </a:lnTo>
                  <a:lnTo>
                    <a:pt x="1632" y="156"/>
                  </a:lnTo>
                  <a:lnTo>
                    <a:pt x="1656" y="150"/>
                  </a:lnTo>
                  <a:lnTo>
                    <a:pt x="1674" y="144"/>
                  </a:lnTo>
                  <a:lnTo>
                    <a:pt x="1698" y="138"/>
                  </a:lnTo>
                  <a:lnTo>
                    <a:pt x="1722" y="132"/>
                  </a:lnTo>
                  <a:lnTo>
                    <a:pt x="1740" y="126"/>
                  </a:lnTo>
                  <a:lnTo>
                    <a:pt x="1764" y="126"/>
                  </a:lnTo>
                  <a:lnTo>
                    <a:pt x="1788" y="120"/>
                  </a:lnTo>
                  <a:lnTo>
                    <a:pt x="1812" y="114"/>
                  </a:lnTo>
                  <a:lnTo>
                    <a:pt x="1830" y="108"/>
                  </a:lnTo>
                  <a:lnTo>
                    <a:pt x="1854" y="102"/>
                  </a:lnTo>
                  <a:lnTo>
                    <a:pt x="1878" y="96"/>
                  </a:lnTo>
                  <a:lnTo>
                    <a:pt x="1902" y="90"/>
                  </a:lnTo>
                  <a:lnTo>
                    <a:pt x="1920" y="84"/>
                  </a:lnTo>
                  <a:lnTo>
                    <a:pt x="1944" y="78"/>
                  </a:lnTo>
                  <a:lnTo>
                    <a:pt x="1968" y="72"/>
                  </a:lnTo>
                  <a:lnTo>
                    <a:pt x="1986" y="66"/>
                  </a:lnTo>
                  <a:lnTo>
                    <a:pt x="2010" y="60"/>
                  </a:lnTo>
                  <a:lnTo>
                    <a:pt x="2034" y="54"/>
                  </a:lnTo>
                  <a:lnTo>
                    <a:pt x="2058" y="48"/>
                  </a:lnTo>
                  <a:lnTo>
                    <a:pt x="2076" y="42"/>
                  </a:lnTo>
                  <a:lnTo>
                    <a:pt x="2100" y="36"/>
                  </a:lnTo>
                  <a:lnTo>
                    <a:pt x="2124" y="30"/>
                  </a:lnTo>
                  <a:lnTo>
                    <a:pt x="2148" y="24"/>
                  </a:lnTo>
                  <a:lnTo>
                    <a:pt x="2166" y="18"/>
                  </a:lnTo>
                  <a:lnTo>
                    <a:pt x="2190" y="12"/>
                  </a:lnTo>
                  <a:lnTo>
                    <a:pt x="2214" y="6"/>
                  </a:lnTo>
                  <a:lnTo>
                    <a:pt x="2238" y="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0" name="Rectangle 43"/>
            <p:cNvSpPr>
              <a:spLocks noChangeArrowheads="1"/>
            </p:cNvSpPr>
            <p:nvPr/>
          </p:nvSpPr>
          <p:spPr bwMode="auto">
            <a:xfrm>
              <a:off x="1728"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51" name="Rectangle 44"/>
            <p:cNvSpPr>
              <a:spLocks noChangeArrowheads="1"/>
            </p:cNvSpPr>
            <p:nvPr/>
          </p:nvSpPr>
          <p:spPr bwMode="auto">
            <a:xfrm>
              <a:off x="217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52" name="Rectangle 45"/>
            <p:cNvSpPr>
              <a:spLocks noChangeArrowheads="1"/>
            </p:cNvSpPr>
            <p:nvPr/>
          </p:nvSpPr>
          <p:spPr bwMode="auto">
            <a:xfrm>
              <a:off x="262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53" name="Rectangle 46"/>
            <p:cNvSpPr>
              <a:spLocks noChangeArrowheads="1"/>
            </p:cNvSpPr>
            <p:nvPr/>
          </p:nvSpPr>
          <p:spPr bwMode="auto">
            <a:xfrm>
              <a:off x="30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2060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54" name="Rectangle 47"/>
            <p:cNvSpPr>
              <a:spLocks noChangeArrowheads="1"/>
            </p:cNvSpPr>
            <p:nvPr/>
          </p:nvSpPr>
          <p:spPr bwMode="auto">
            <a:xfrm>
              <a:off x="351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2080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55" name="Rectangle 48"/>
            <p:cNvSpPr>
              <a:spLocks noChangeArrowheads="1"/>
            </p:cNvSpPr>
            <p:nvPr/>
          </p:nvSpPr>
          <p:spPr bwMode="auto">
            <a:xfrm>
              <a:off x="39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2100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4356" name="Rectangle 49"/>
            <p:cNvSpPr>
              <a:spLocks noChangeArrowheads="1"/>
            </p:cNvSpPr>
            <p:nvPr/>
          </p:nvSpPr>
          <p:spPr bwMode="auto">
            <a:xfrm rot="16200000">
              <a:off x="99" y="2130"/>
              <a:ext cx="28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et-EE" altLang="en-US" sz="1400" dirty="0">
                  <a:solidFill>
                    <a:srgbClr val="000000"/>
                  </a:solidFill>
                </a:rPr>
                <a:t>Kasvuhoonegaaside emissioonid</a:t>
              </a:r>
              <a:r>
                <a:rPr lang="en-US" altLang="en-US" sz="1400" dirty="0">
                  <a:solidFill>
                    <a:srgbClr val="000000"/>
                  </a:solidFill>
                </a:rPr>
                <a:t>   (G</a:t>
              </a:r>
              <a:r>
                <a:rPr lang="et-EE" altLang="en-US" sz="1400" dirty="0">
                  <a:solidFill>
                    <a:srgbClr val="000000"/>
                  </a:solidFill>
                </a:rPr>
                <a:t> </a:t>
              </a:r>
              <a:r>
                <a:rPr lang="en-US" altLang="en-US" sz="1400" dirty="0">
                  <a:solidFill>
                    <a:srgbClr val="000000"/>
                  </a:solidFill>
                </a:rPr>
                <a:t>ton</a:t>
              </a:r>
              <a:r>
                <a:rPr lang="et-EE" altLang="en-US" sz="1400" dirty="0" err="1">
                  <a:solidFill>
                    <a:srgbClr val="000000"/>
                  </a:solidFill>
                </a:rPr>
                <a:t>ni</a:t>
              </a:r>
              <a:r>
                <a:rPr lang="en-US" altLang="en-US" sz="1400" dirty="0">
                  <a:solidFill>
                    <a:srgbClr val="000000"/>
                  </a:solidFill>
                </a:rPr>
                <a:t>CO</a:t>
              </a:r>
              <a:r>
                <a:rPr lang="en-US" altLang="en-US" sz="1400" baseline="-25000" dirty="0">
                  <a:solidFill>
                    <a:srgbClr val="000000"/>
                  </a:solidFill>
                </a:rPr>
                <a:t>2</a:t>
              </a:r>
              <a:r>
                <a:rPr lang="en-US" altLang="en-US" sz="1400" dirty="0">
                  <a:solidFill>
                    <a:srgbClr val="000000"/>
                  </a:solidFill>
                </a:rPr>
                <a:t>e / </a:t>
              </a:r>
              <a:r>
                <a:rPr lang="et-EE" altLang="en-US" sz="1400" dirty="0">
                  <a:solidFill>
                    <a:srgbClr val="000000"/>
                  </a:solidFill>
                </a:rPr>
                <a:t>aastas</a:t>
              </a:r>
              <a:r>
                <a:rPr lang="en-US" altLang="en-US" sz="1400" dirty="0">
                  <a:solidFill>
                    <a:srgbClr val="000000"/>
                  </a:solidFill>
                </a:rPr>
                <a:t>)</a:t>
              </a:r>
              <a:endParaRPr lang="en-US" altLang="en-US" sz="1400" dirty="0"/>
            </a:p>
          </p:txBody>
        </p:sp>
      </p:grpSp>
      <p:sp>
        <p:nvSpPr>
          <p:cNvPr id="54" name="TextBox 53"/>
          <p:cNvSpPr txBox="1"/>
          <p:nvPr/>
        </p:nvSpPr>
        <p:spPr>
          <a:xfrm>
            <a:off x="6477000" y="3836900"/>
            <a:ext cx="2690040" cy="1938992"/>
          </a:xfrm>
          <a:prstGeom prst="rect">
            <a:avLst/>
          </a:prstGeom>
          <a:noFill/>
        </p:spPr>
        <p:txBody>
          <a:bodyPr wrap="square" rtlCol="0">
            <a:spAutoFit/>
          </a:bodyPr>
          <a:lstStyle/>
          <a:p>
            <a:pPr marL="214313" indent="-214313">
              <a:buSzPct val="127000"/>
              <a:buFont typeface="Wingdings" charset="2"/>
              <a:buChar char="§"/>
            </a:pPr>
            <a:r>
              <a:rPr lang="et-EE" sz="2000" b="1" dirty="0">
                <a:solidFill>
                  <a:srgbClr val="800D00"/>
                </a:solidFill>
                <a:latin typeface="Century Gothic" charset="0"/>
                <a:ea typeface="Century Gothic" charset="0"/>
                <a:cs typeface="Century Gothic" charset="0"/>
              </a:rPr>
              <a:t>Teised arenevad</a:t>
            </a:r>
          </a:p>
          <a:p>
            <a:pPr marL="214313" indent="-214313">
              <a:buSzPct val="127000"/>
              <a:buFont typeface="Wingdings" charset="2"/>
              <a:buChar char="§"/>
            </a:pPr>
            <a:r>
              <a:rPr lang="et-EE" sz="2000" b="1" dirty="0">
                <a:solidFill>
                  <a:srgbClr val="808080"/>
                </a:solidFill>
                <a:latin typeface="Century Gothic" charset="0"/>
                <a:ea typeface="Century Gothic" charset="0"/>
                <a:cs typeface="Century Gothic" charset="0"/>
              </a:rPr>
              <a:t>Hiina</a:t>
            </a:r>
            <a:endParaRPr lang="en-US" sz="2000" b="1" dirty="0">
              <a:solidFill>
                <a:srgbClr val="808080"/>
              </a:solidFill>
              <a:latin typeface="Century Gothic" charset="0"/>
              <a:ea typeface="Century Gothic" charset="0"/>
              <a:cs typeface="Century Gothic" charset="0"/>
            </a:endParaRPr>
          </a:p>
          <a:p>
            <a:pPr marL="214313" indent="-214313">
              <a:buSzPct val="127000"/>
              <a:buFont typeface="Wingdings" charset="2"/>
              <a:buChar char="§"/>
            </a:pPr>
            <a:r>
              <a:rPr lang="et-EE" sz="2000" b="1" dirty="0">
                <a:solidFill>
                  <a:srgbClr val="008000"/>
                </a:solidFill>
                <a:latin typeface="Century Gothic" charset="0"/>
                <a:ea typeface="Century Gothic" charset="0"/>
                <a:cs typeface="Century Gothic" charset="0"/>
              </a:rPr>
              <a:t>Teised arenenud</a:t>
            </a:r>
            <a:endParaRPr lang="en-US" sz="2000" b="1" dirty="0">
              <a:solidFill>
                <a:srgbClr val="008000"/>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0432FF"/>
                </a:solidFill>
                <a:latin typeface="Century Gothic" charset="0"/>
                <a:ea typeface="Century Gothic" charset="0"/>
                <a:cs typeface="Century Gothic" charset="0"/>
              </a:rPr>
              <a:t>US</a:t>
            </a:r>
            <a:r>
              <a:rPr lang="et-EE" sz="2000" b="1" dirty="0">
                <a:solidFill>
                  <a:srgbClr val="0432FF"/>
                </a:solidFill>
                <a:latin typeface="Century Gothic" charset="0"/>
                <a:ea typeface="Century Gothic" charset="0"/>
                <a:cs typeface="Century Gothic" charset="0"/>
              </a:rPr>
              <a:t>A</a:t>
            </a:r>
            <a:endParaRPr lang="en-US" sz="2000" b="1" dirty="0">
              <a:solidFill>
                <a:srgbClr val="0432FF"/>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FF2500"/>
                </a:solidFill>
                <a:latin typeface="Century Gothic" charset="0"/>
                <a:ea typeface="Century Gothic" charset="0"/>
                <a:cs typeface="Century Gothic" charset="0"/>
              </a:rPr>
              <a:t>E</a:t>
            </a:r>
            <a:r>
              <a:rPr lang="et-EE" sz="2000" b="1" dirty="0">
                <a:solidFill>
                  <a:srgbClr val="FF2500"/>
                </a:solidFill>
                <a:latin typeface="Century Gothic" charset="0"/>
                <a:ea typeface="Century Gothic" charset="0"/>
                <a:cs typeface="Century Gothic" charset="0"/>
              </a:rPr>
              <a:t>L</a:t>
            </a:r>
            <a:endParaRPr lang="en-US" sz="2000" b="1" dirty="0">
              <a:solidFill>
                <a:srgbClr val="FF2500"/>
              </a:solidFill>
              <a:latin typeface="Century Gothic" charset="0"/>
              <a:ea typeface="Century Gothic" charset="0"/>
              <a:cs typeface="Century Gothic" charset="0"/>
            </a:endParaRPr>
          </a:p>
          <a:p>
            <a:pPr marL="214313" indent="-214313">
              <a:buSzPct val="127000"/>
              <a:buFont typeface="Wingdings" charset="2"/>
              <a:buChar char="§"/>
            </a:pPr>
            <a:r>
              <a:rPr lang="en-US" sz="2000" b="1" dirty="0">
                <a:latin typeface="Century Gothic" charset="0"/>
                <a:ea typeface="Century Gothic" charset="0"/>
                <a:cs typeface="Century Gothic" charset="0"/>
              </a:rPr>
              <a:t>India</a:t>
            </a:r>
          </a:p>
        </p:txBody>
      </p:sp>
      <p:sp>
        <p:nvSpPr>
          <p:cNvPr id="55" name="TextBox 9"/>
          <p:cNvSpPr txBox="1">
            <a:spLocks noChangeArrowheads="1"/>
          </p:cNvSpPr>
          <p:nvPr/>
        </p:nvSpPr>
        <p:spPr bwMode="auto">
          <a:xfrm>
            <a:off x="6953806" y="1266409"/>
            <a:ext cx="1226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3200" b="1" dirty="0">
                <a:latin typeface="Century Gothic"/>
              </a:rPr>
              <a:t>4.2ºC</a:t>
            </a:r>
          </a:p>
        </p:txBody>
      </p:sp>
      <p:sp>
        <p:nvSpPr>
          <p:cNvPr id="56" name="TextBox 8"/>
          <p:cNvSpPr txBox="1">
            <a:spLocks noChangeArrowheads="1"/>
          </p:cNvSpPr>
          <p:nvPr/>
        </p:nvSpPr>
        <p:spPr bwMode="auto">
          <a:xfrm>
            <a:off x="6782356" y="1666459"/>
            <a:ext cx="15996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1500" dirty="0">
                <a:latin typeface="Century Gothic"/>
              </a:rPr>
              <a:t> 2100</a:t>
            </a:r>
            <a:r>
              <a:rPr lang="et-EE" sz="1500" dirty="0">
                <a:latin typeface="Century Gothic"/>
              </a:rPr>
              <a:t>. aastaks</a:t>
            </a:r>
            <a:endParaRPr lang="en-US" sz="1500" dirty="0">
              <a:latin typeface="Century Gothic"/>
            </a:endParaRPr>
          </a:p>
        </p:txBody>
      </p:sp>
      <p:sp>
        <p:nvSpPr>
          <p:cNvPr id="58" name="Rectangle 57"/>
          <p:cNvSpPr>
            <a:spLocks noChangeArrowheads="1"/>
          </p:cNvSpPr>
          <p:nvPr/>
        </p:nvSpPr>
        <p:spPr bwMode="auto">
          <a:xfrm>
            <a:off x="2524125" y="744220"/>
            <a:ext cx="390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n-US" sz="2400" b="0" i="0" u="none" strike="noStrike" cap="none" normalizeH="0" baseline="0" dirty="0">
                <a:ln>
                  <a:noFill/>
                </a:ln>
                <a:solidFill>
                  <a:srgbClr val="000000"/>
                </a:solidFill>
                <a:effectLst/>
                <a:latin typeface="Century Gothic" charset="0"/>
                <a:ea typeface="Century Gothic" charset="0"/>
                <a:cs typeface="Century Gothic" charset="0"/>
              </a:rPr>
              <a:t>Kõige </a:t>
            </a:r>
            <a:r>
              <a:rPr lang="et-EE" altLang="en-US" dirty="0">
                <a:solidFill>
                  <a:srgbClr val="000000"/>
                </a:solidFill>
                <a:latin typeface="Century Gothic" charset="0"/>
                <a:ea typeface="Century Gothic" charset="0"/>
                <a:cs typeface="Century Gothic" charset="0"/>
              </a:rPr>
              <a:t>tõsisem stsenaarium</a:t>
            </a:r>
            <a:endParaRPr kumimoji="0" lang="en-US" altLang="en-US" sz="2400" b="0" i="0" u="none" strike="noStrike" cap="none" normalizeH="0" baseline="0" dirty="0">
              <a:ln>
                <a:noFill/>
              </a:ln>
              <a:solidFill>
                <a:schemeClr val="tx1"/>
              </a:solidFill>
              <a:effectLst/>
              <a:latin typeface="Century Gothic" charset="0"/>
              <a:ea typeface="Century Gothic" charset="0"/>
              <a:cs typeface="Century Gothic" charset="0"/>
            </a:endParaRPr>
          </a:p>
        </p:txBody>
      </p:sp>
      <p:pic>
        <p:nvPicPr>
          <p:cNvPr id="48" name="Picture 47" descr="CI Logo white tagl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806" y="6150154"/>
            <a:ext cx="2025254"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512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9"/>
          <p:cNvSpPr txBox="1">
            <a:spLocks noChangeArrowheads="1"/>
          </p:cNvSpPr>
          <p:nvPr/>
        </p:nvSpPr>
        <p:spPr bwMode="auto">
          <a:xfrm>
            <a:off x="6953806" y="1266409"/>
            <a:ext cx="1226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3200" b="1" dirty="0">
                <a:latin typeface="Century Gothic"/>
              </a:rPr>
              <a:t>3.2ºC</a:t>
            </a:r>
          </a:p>
        </p:txBody>
      </p:sp>
      <p:sp>
        <p:nvSpPr>
          <p:cNvPr id="56" name="TextBox 8"/>
          <p:cNvSpPr txBox="1">
            <a:spLocks noChangeArrowheads="1"/>
          </p:cNvSpPr>
          <p:nvPr/>
        </p:nvSpPr>
        <p:spPr bwMode="auto">
          <a:xfrm>
            <a:off x="6691477" y="1666746"/>
            <a:ext cx="17512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1500" dirty="0">
                <a:latin typeface="Century Gothic"/>
              </a:rPr>
              <a:t> 2100</a:t>
            </a:r>
            <a:r>
              <a:rPr lang="et-EE" sz="1500" dirty="0">
                <a:latin typeface="Century Gothic"/>
              </a:rPr>
              <a:t>. aastaks</a:t>
            </a:r>
            <a:endParaRPr lang="en-US" sz="1500" dirty="0">
              <a:latin typeface="Century Gothic"/>
            </a:endParaRPr>
          </a:p>
        </p:txBody>
      </p:sp>
      <p:grpSp>
        <p:nvGrpSpPr>
          <p:cNvPr id="2" name="Group 5"/>
          <p:cNvGrpSpPr>
            <a:grpSpLocks noChangeAspect="1"/>
          </p:cNvGrpSpPr>
          <p:nvPr/>
        </p:nvGrpSpPr>
        <p:grpSpPr bwMode="auto">
          <a:xfrm>
            <a:off x="2133600" y="927100"/>
            <a:ext cx="4533900" cy="5010150"/>
            <a:chOff x="1452" y="584"/>
            <a:chExt cx="2856" cy="3156"/>
          </a:xfrm>
        </p:grpSpPr>
        <p:sp>
          <p:nvSpPr>
            <p:cNvPr id="3" name="AutoShape 4"/>
            <p:cNvSpPr>
              <a:spLocks noChangeAspect="1" noChangeArrowheads="1" noTextEdit="1"/>
            </p:cNvSpPr>
            <p:nvPr/>
          </p:nvSpPr>
          <p:spPr bwMode="auto">
            <a:xfrm>
              <a:off x="1452" y="584"/>
              <a:ext cx="2856"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
            <p:cNvSpPr>
              <a:spLocks noChangeArrowheads="1"/>
            </p:cNvSpPr>
            <p:nvPr/>
          </p:nvSpPr>
          <p:spPr bwMode="auto">
            <a:xfrm>
              <a:off x="1836" y="872"/>
              <a:ext cx="2232" cy="27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
            <p:cNvSpPr>
              <a:spLocks noChangeArrowheads="1"/>
            </p:cNvSpPr>
            <p:nvPr/>
          </p:nvSpPr>
          <p:spPr bwMode="auto">
            <a:xfrm>
              <a:off x="1836" y="872"/>
              <a:ext cx="2238" cy="2706"/>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9"/>
            <p:cNvSpPr>
              <a:spLocks noChangeShapeType="1"/>
            </p:cNvSpPr>
            <p:nvPr/>
          </p:nvSpPr>
          <p:spPr bwMode="auto">
            <a:xfrm>
              <a:off x="1836" y="13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9" name="Line 10"/>
            <p:cNvSpPr>
              <a:spLocks noChangeShapeType="1"/>
            </p:cNvSpPr>
            <p:nvPr/>
          </p:nvSpPr>
          <p:spPr bwMode="auto">
            <a:xfrm>
              <a:off x="1836" y="17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0" name="Line 11"/>
            <p:cNvSpPr>
              <a:spLocks noChangeShapeType="1"/>
            </p:cNvSpPr>
            <p:nvPr/>
          </p:nvSpPr>
          <p:spPr bwMode="auto">
            <a:xfrm>
              <a:off x="1836" y="22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7" name="Line 12"/>
            <p:cNvSpPr>
              <a:spLocks noChangeShapeType="1"/>
            </p:cNvSpPr>
            <p:nvPr/>
          </p:nvSpPr>
          <p:spPr bwMode="auto">
            <a:xfrm>
              <a:off x="1836" y="26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8" name="Line 13"/>
            <p:cNvSpPr>
              <a:spLocks noChangeShapeType="1"/>
            </p:cNvSpPr>
            <p:nvPr/>
          </p:nvSpPr>
          <p:spPr bwMode="auto">
            <a:xfrm>
              <a:off x="1836" y="31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9" name="Rectangle 14"/>
            <p:cNvSpPr>
              <a:spLocks noChangeArrowheads="1"/>
            </p:cNvSpPr>
            <p:nvPr/>
          </p:nvSpPr>
          <p:spPr bwMode="auto">
            <a:xfrm>
              <a:off x="1644" y="87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60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4360" name="Rectangle 15"/>
            <p:cNvSpPr>
              <a:spLocks noChangeArrowheads="1"/>
            </p:cNvSpPr>
            <p:nvPr/>
          </p:nvSpPr>
          <p:spPr bwMode="auto">
            <a:xfrm>
              <a:off x="1644" y="13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50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61" name="Rectangle 16"/>
            <p:cNvSpPr>
              <a:spLocks noChangeArrowheads="1"/>
            </p:cNvSpPr>
            <p:nvPr/>
          </p:nvSpPr>
          <p:spPr bwMode="auto">
            <a:xfrm>
              <a:off x="1644" y="173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62" name="Rectangle 17"/>
            <p:cNvSpPr>
              <a:spLocks noChangeArrowheads="1"/>
            </p:cNvSpPr>
            <p:nvPr/>
          </p:nvSpPr>
          <p:spPr bwMode="auto">
            <a:xfrm>
              <a:off x="1644" y="21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30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63" name="Rectangle 18"/>
            <p:cNvSpPr>
              <a:spLocks noChangeArrowheads="1"/>
            </p:cNvSpPr>
            <p:nvPr/>
          </p:nvSpPr>
          <p:spPr bwMode="auto">
            <a:xfrm>
              <a:off x="1644" y="260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64" name="Rectangle 19"/>
            <p:cNvSpPr>
              <a:spLocks noChangeArrowheads="1"/>
            </p:cNvSpPr>
            <p:nvPr/>
          </p:nvSpPr>
          <p:spPr bwMode="auto">
            <a:xfrm>
              <a:off x="1644" y="30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4365" name="Rectangle 20"/>
            <p:cNvSpPr>
              <a:spLocks noChangeArrowheads="1"/>
            </p:cNvSpPr>
            <p:nvPr/>
          </p:nvSpPr>
          <p:spPr bwMode="auto">
            <a:xfrm>
              <a:off x="1698" y="347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4" name="Freeform 25"/>
            <p:cNvSpPr>
              <a:spLocks/>
            </p:cNvSpPr>
            <p:nvPr/>
          </p:nvSpPr>
          <p:spPr bwMode="auto">
            <a:xfrm>
              <a:off x="1836" y="1592"/>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p:nvSpPr>
          <p:spPr bwMode="auto">
            <a:xfrm>
              <a:off x="1836" y="1598"/>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p:nvSpPr>
          <p:spPr bwMode="auto">
            <a:xfrm>
              <a:off x="1836" y="1604"/>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p:nvSpPr>
          <p:spPr bwMode="auto">
            <a:xfrm>
              <a:off x="1836" y="2948"/>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p:cNvSpPr>
            <p:nvPr/>
          </p:nvSpPr>
          <p:spPr bwMode="auto">
            <a:xfrm>
              <a:off x="1836" y="2954"/>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p:cNvSpPr>
            <p:nvPr/>
          </p:nvSpPr>
          <p:spPr bwMode="auto">
            <a:xfrm>
              <a:off x="1836" y="2960"/>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p:nvSpPr>
          <p:spPr bwMode="auto">
            <a:xfrm>
              <a:off x="1836" y="2756"/>
              <a:ext cx="2238" cy="594"/>
            </a:xfrm>
            <a:custGeom>
              <a:avLst/>
              <a:gdLst>
                <a:gd name="T0" fmla="*/ 18 w 2238"/>
                <a:gd name="T1" fmla="*/ 588 h 594"/>
                <a:gd name="T2" fmla="*/ 66 w 2238"/>
                <a:gd name="T3" fmla="*/ 534 h 594"/>
                <a:gd name="T4" fmla="*/ 108 w 2238"/>
                <a:gd name="T5" fmla="*/ 462 h 594"/>
                <a:gd name="T6" fmla="*/ 156 w 2238"/>
                <a:gd name="T7" fmla="*/ 408 h 594"/>
                <a:gd name="T8" fmla="*/ 198 w 2238"/>
                <a:gd name="T9" fmla="*/ 360 h 594"/>
                <a:gd name="T10" fmla="*/ 246 w 2238"/>
                <a:gd name="T11" fmla="*/ 252 h 594"/>
                <a:gd name="T12" fmla="*/ 288 w 2238"/>
                <a:gd name="T13" fmla="*/ 222 h 594"/>
                <a:gd name="T14" fmla="*/ 330 w 2238"/>
                <a:gd name="T15" fmla="*/ 210 h 594"/>
                <a:gd name="T16" fmla="*/ 378 w 2238"/>
                <a:gd name="T17" fmla="*/ 168 h 594"/>
                <a:gd name="T18" fmla="*/ 420 w 2238"/>
                <a:gd name="T19" fmla="*/ 138 h 594"/>
                <a:gd name="T20" fmla="*/ 468 w 2238"/>
                <a:gd name="T21" fmla="*/ 114 h 594"/>
                <a:gd name="T22" fmla="*/ 510 w 2238"/>
                <a:gd name="T23" fmla="*/ 96 h 594"/>
                <a:gd name="T24" fmla="*/ 558 w 2238"/>
                <a:gd name="T25" fmla="*/ 84 h 594"/>
                <a:gd name="T26" fmla="*/ 600 w 2238"/>
                <a:gd name="T27" fmla="*/ 60 h 594"/>
                <a:gd name="T28" fmla="*/ 648 w 2238"/>
                <a:gd name="T29" fmla="*/ 48 h 594"/>
                <a:gd name="T30" fmla="*/ 690 w 2238"/>
                <a:gd name="T31" fmla="*/ 42 h 594"/>
                <a:gd name="T32" fmla="*/ 738 w 2238"/>
                <a:gd name="T33" fmla="*/ 36 h 594"/>
                <a:gd name="T34" fmla="*/ 780 w 2238"/>
                <a:gd name="T35" fmla="*/ 36 h 594"/>
                <a:gd name="T36" fmla="*/ 828 w 2238"/>
                <a:gd name="T37" fmla="*/ 30 h 594"/>
                <a:gd name="T38" fmla="*/ 870 w 2238"/>
                <a:gd name="T39" fmla="*/ 24 h 594"/>
                <a:gd name="T40" fmla="*/ 912 w 2238"/>
                <a:gd name="T41" fmla="*/ 24 h 594"/>
                <a:gd name="T42" fmla="*/ 960 w 2238"/>
                <a:gd name="T43" fmla="*/ 18 h 594"/>
                <a:gd name="T44" fmla="*/ 1002 w 2238"/>
                <a:gd name="T45" fmla="*/ 18 h 594"/>
                <a:gd name="T46" fmla="*/ 1050 w 2238"/>
                <a:gd name="T47" fmla="*/ 12 h 594"/>
                <a:gd name="T48" fmla="*/ 1092 w 2238"/>
                <a:gd name="T49" fmla="*/ 12 h 594"/>
                <a:gd name="T50" fmla="*/ 1140 w 2238"/>
                <a:gd name="T51" fmla="*/ 12 h 594"/>
                <a:gd name="T52" fmla="*/ 1182 w 2238"/>
                <a:gd name="T53" fmla="*/ 6 h 594"/>
                <a:gd name="T54" fmla="*/ 1230 w 2238"/>
                <a:gd name="T55" fmla="*/ 6 h 594"/>
                <a:gd name="T56" fmla="*/ 1272 w 2238"/>
                <a:gd name="T57" fmla="*/ 6 h 594"/>
                <a:gd name="T58" fmla="*/ 1320 w 2238"/>
                <a:gd name="T59" fmla="*/ 6 h 594"/>
                <a:gd name="T60" fmla="*/ 1362 w 2238"/>
                <a:gd name="T61" fmla="*/ 6 h 594"/>
                <a:gd name="T62" fmla="*/ 1404 w 2238"/>
                <a:gd name="T63" fmla="*/ 6 h 594"/>
                <a:gd name="T64" fmla="*/ 1452 w 2238"/>
                <a:gd name="T65" fmla="*/ 6 h 594"/>
                <a:gd name="T66" fmla="*/ 1494 w 2238"/>
                <a:gd name="T67" fmla="*/ 0 h 594"/>
                <a:gd name="T68" fmla="*/ 1542 w 2238"/>
                <a:gd name="T69" fmla="*/ 0 h 594"/>
                <a:gd name="T70" fmla="*/ 1584 w 2238"/>
                <a:gd name="T71" fmla="*/ 0 h 594"/>
                <a:gd name="T72" fmla="*/ 1632 w 2238"/>
                <a:gd name="T73" fmla="*/ 0 h 594"/>
                <a:gd name="T74" fmla="*/ 1674 w 2238"/>
                <a:gd name="T75" fmla="*/ 0 h 594"/>
                <a:gd name="T76" fmla="*/ 1722 w 2238"/>
                <a:gd name="T77" fmla="*/ 6 h 594"/>
                <a:gd name="T78" fmla="*/ 1764 w 2238"/>
                <a:gd name="T79" fmla="*/ 6 h 594"/>
                <a:gd name="T80" fmla="*/ 1812 w 2238"/>
                <a:gd name="T81" fmla="*/ 6 h 594"/>
                <a:gd name="T82" fmla="*/ 1854 w 2238"/>
                <a:gd name="T83" fmla="*/ 6 h 594"/>
                <a:gd name="T84" fmla="*/ 1902 w 2238"/>
                <a:gd name="T85" fmla="*/ 6 h 594"/>
                <a:gd name="T86" fmla="*/ 1944 w 2238"/>
                <a:gd name="T87" fmla="*/ 6 h 594"/>
                <a:gd name="T88" fmla="*/ 1986 w 2238"/>
                <a:gd name="T89" fmla="*/ 6 h 594"/>
                <a:gd name="T90" fmla="*/ 2034 w 2238"/>
                <a:gd name="T91" fmla="*/ 6 h 594"/>
                <a:gd name="T92" fmla="*/ 2076 w 2238"/>
                <a:gd name="T93" fmla="*/ 6 h 594"/>
                <a:gd name="T94" fmla="*/ 2124 w 2238"/>
                <a:gd name="T95" fmla="*/ 6 h 594"/>
                <a:gd name="T96" fmla="*/ 2166 w 2238"/>
                <a:gd name="T97" fmla="*/ 6 h 594"/>
                <a:gd name="T98" fmla="*/ 2214 w 2238"/>
                <a:gd name="T99" fmla="*/ 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94">
                  <a:moveTo>
                    <a:pt x="0" y="594"/>
                  </a:moveTo>
                  <a:lnTo>
                    <a:pt x="18" y="588"/>
                  </a:lnTo>
                  <a:lnTo>
                    <a:pt x="42" y="576"/>
                  </a:lnTo>
                  <a:lnTo>
                    <a:pt x="66" y="534"/>
                  </a:lnTo>
                  <a:lnTo>
                    <a:pt x="84" y="492"/>
                  </a:lnTo>
                  <a:lnTo>
                    <a:pt x="108" y="462"/>
                  </a:lnTo>
                  <a:lnTo>
                    <a:pt x="132" y="432"/>
                  </a:lnTo>
                  <a:lnTo>
                    <a:pt x="156" y="408"/>
                  </a:lnTo>
                  <a:lnTo>
                    <a:pt x="174" y="384"/>
                  </a:lnTo>
                  <a:lnTo>
                    <a:pt x="198" y="360"/>
                  </a:lnTo>
                  <a:lnTo>
                    <a:pt x="222" y="306"/>
                  </a:lnTo>
                  <a:lnTo>
                    <a:pt x="246" y="252"/>
                  </a:lnTo>
                  <a:lnTo>
                    <a:pt x="264" y="234"/>
                  </a:lnTo>
                  <a:lnTo>
                    <a:pt x="288" y="222"/>
                  </a:lnTo>
                  <a:lnTo>
                    <a:pt x="312" y="216"/>
                  </a:lnTo>
                  <a:lnTo>
                    <a:pt x="330" y="210"/>
                  </a:lnTo>
                  <a:lnTo>
                    <a:pt x="354" y="192"/>
                  </a:lnTo>
                  <a:lnTo>
                    <a:pt x="378" y="168"/>
                  </a:lnTo>
                  <a:lnTo>
                    <a:pt x="402" y="156"/>
                  </a:lnTo>
                  <a:lnTo>
                    <a:pt x="420" y="138"/>
                  </a:lnTo>
                  <a:lnTo>
                    <a:pt x="444" y="126"/>
                  </a:lnTo>
                  <a:lnTo>
                    <a:pt x="468" y="114"/>
                  </a:lnTo>
                  <a:lnTo>
                    <a:pt x="492" y="108"/>
                  </a:lnTo>
                  <a:lnTo>
                    <a:pt x="510" y="96"/>
                  </a:lnTo>
                  <a:lnTo>
                    <a:pt x="534" y="90"/>
                  </a:lnTo>
                  <a:lnTo>
                    <a:pt x="558" y="84"/>
                  </a:lnTo>
                  <a:lnTo>
                    <a:pt x="576" y="72"/>
                  </a:lnTo>
                  <a:lnTo>
                    <a:pt x="600" y="60"/>
                  </a:lnTo>
                  <a:lnTo>
                    <a:pt x="624" y="54"/>
                  </a:lnTo>
                  <a:lnTo>
                    <a:pt x="648" y="48"/>
                  </a:lnTo>
                  <a:lnTo>
                    <a:pt x="666" y="42"/>
                  </a:lnTo>
                  <a:lnTo>
                    <a:pt x="690" y="42"/>
                  </a:lnTo>
                  <a:lnTo>
                    <a:pt x="714" y="42"/>
                  </a:lnTo>
                  <a:lnTo>
                    <a:pt x="738" y="36"/>
                  </a:lnTo>
                  <a:lnTo>
                    <a:pt x="756" y="36"/>
                  </a:lnTo>
                  <a:lnTo>
                    <a:pt x="780" y="36"/>
                  </a:lnTo>
                  <a:lnTo>
                    <a:pt x="804" y="30"/>
                  </a:lnTo>
                  <a:lnTo>
                    <a:pt x="828" y="30"/>
                  </a:lnTo>
                  <a:lnTo>
                    <a:pt x="846" y="30"/>
                  </a:lnTo>
                  <a:lnTo>
                    <a:pt x="870" y="24"/>
                  </a:lnTo>
                  <a:lnTo>
                    <a:pt x="894" y="24"/>
                  </a:lnTo>
                  <a:lnTo>
                    <a:pt x="912" y="24"/>
                  </a:lnTo>
                  <a:lnTo>
                    <a:pt x="936" y="18"/>
                  </a:lnTo>
                  <a:lnTo>
                    <a:pt x="960" y="18"/>
                  </a:lnTo>
                  <a:lnTo>
                    <a:pt x="984" y="18"/>
                  </a:lnTo>
                  <a:lnTo>
                    <a:pt x="1002" y="18"/>
                  </a:lnTo>
                  <a:lnTo>
                    <a:pt x="1026" y="12"/>
                  </a:lnTo>
                  <a:lnTo>
                    <a:pt x="1050" y="12"/>
                  </a:lnTo>
                  <a:lnTo>
                    <a:pt x="1074" y="12"/>
                  </a:lnTo>
                  <a:lnTo>
                    <a:pt x="1092" y="12"/>
                  </a:lnTo>
                  <a:lnTo>
                    <a:pt x="1116" y="12"/>
                  </a:lnTo>
                  <a:lnTo>
                    <a:pt x="1140" y="12"/>
                  </a:lnTo>
                  <a:lnTo>
                    <a:pt x="1158" y="6"/>
                  </a:lnTo>
                  <a:lnTo>
                    <a:pt x="1182" y="6"/>
                  </a:lnTo>
                  <a:lnTo>
                    <a:pt x="1206" y="6"/>
                  </a:lnTo>
                  <a:lnTo>
                    <a:pt x="1230" y="6"/>
                  </a:lnTo>
                  <a:lnTo>
                    <a:pt x="1248" y="6"/>
                  </a:lnTo>
                  <a:lnTo>
                    <a:pt x="1272" y="6"/>
                  </a:lnTo>
                  <a:lnTo>
                    <a:pt x="1296" y="6"/>
                  </a:lnTo>
                  <a:lnTo>
                    <a:pt x="1320" y="6"/>
                  </a:lnTo>
                  <a:lnTo>
                    <a:pt x="1338" y="6"/>
                  </a:lnTo>
                  <a:lnTo>
                    <a:pt x="1362" y="6"/>
                  </a:lnTo>
                  <a:lnTo>
                    <a:pt x="1386" y="6"/>
                  </a:lnTo>
                  <a:lnTo>
                    <a:pt x="1404" y="6"/>
                  </a:lnTo>
                  <a:lnTo>
                    <a:pt x="1428" y="6"/>
                  </a:lnTo>
                  <a:lnTo>
                    <a:pt x="1452" y="6"/>
                  </a:lnTo>
                  <a:lnTo>
                    <a:pt x="1476" y="0"/>
                  </a:lnTo>
                  <a:lnTo>
                    <a:pt x="1494" y="0"/>
                  </a:lnTo>
                  <a:lnTo>
                    <a:pt x="1518" y="0"/>
                  </a:lnTo>
                  <a:lnTo>
                    <a:pt x="1542" y="0"/>
                  </a:lnTo>
                  <a:lnTo>
                    <a:pt x="1566" y="0"/>
                  </a:lnTo>
                  <a:lnTo>
                    <a:pt x="1584" y="0"/>
                  </a:lnTo>
                  <a:lnTo>
                    <a:pt x="1608" y="0"/>
                  </a:lnTo>
                  <a:lnTo>
                    <a:pt x="1632" y="0"/>
                  </a:lnTo>
                  <a:lnTo>
                    <a:pt x="1656" y="0"/>
                  </a:lnTo>
                  <a:lnTo>
                    <a:pt x="1674" y="0"/>
                  </a:lnTo>
                  <a:lnTo>
                    <a:pt x="1698" y="0"/>
                  </a:lnTo>
                  <a:lnTo>
                    <a:pt x="1722" y="6"/>
                  </a:lnTo>
                  <a:lnTo>
                    <a:pt x="1740" y="6"/>
                  </a:lnTo>
                  <a:lnTo>
                    <a:pt x="1764" y="6"/>
                  </a:lnTo>
                  <a:lnTo>
                    <a:pt x="1788" y="6"/>
                  </a:lnTo>
                  <a:lnTo>
                    <a:pt x="1812" y="6"/>
                  </a:lnTo>
                  <a:lnTo>
                    <a:pt x="1830" y="6"/>
                  </a:lnTo>
                  <a:lnTo>
                    <a:pt x="1854" y="6"/>
                  </a:lnTo>
                  <a:lnTo>
                    <a:pt x="1878" y="6"/>
                  </a:lnTo>
                  <a:lnTo>
                    <a:pt x="1902" y="6"/>
                  </a:lnTo>
                  <a:lnTo>
                    <a:pt x="1920" y="6"/>
                  </a:lnTo>
                  <a:lnTo>
                    <a:pt x="1944" y="6"/>
                  </a:lnTo>
                  <a:lnTo>
                    <a:pt x="1968" y="6"/>
                  </a:lnTo>
                  <a:lnTo>
                    <a:pt x="1986" y="6"/>
                  </a:lnTo>
                  <a:lnTo>
                    <a:pt x="2010" y="6"/>
                  </a:lnTo>
                  <a:lnTo>
                    <a:pt x="2034" y="6"/>
                  </a:lnTo>
                  <a:lnTo>
                    <a:pt x="2058" y="6"/>
                  </a:lnTo>
                  <a:lnTo>
                    <a:pt x="2076" y="6"/>
                  </a:lnTo>
                  <a:lnTo>
                    <a:pt x="2100" y="6"/>
                  </a:lnTo>
                  <a:lnTo>
                    <a:pt x="2124" y="6"/>
                  </a:lnTo>
                  <a:lnTo>
                    <a:pt x="2148" y="6"/>
                  </a:lnTo>
                  <a:lnTo>
                    <a:pt x="2166" y="6"/>
                  </a:lnTo>
                  <a:lnTo>
                    <a:pt x="2190" y="6"/>
                  </a:lnTo>
                  <a:lnTo>
                    <a:pt x="2214" y="6"/>
                  </a:lnTo>
                  <a:lnTo>
                    <a:pt x="2238" y="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p:nvSpPr>
          <p:spPr bwMode="auto">
            <a:xfrm>
              <a:off x="1836" y="2762"/>
              <a:ext cx="2238" cy="594"/>
            </a:xfrm>
            <a:custGeom>
              <a:avLst/>
              <a:gdLst>
                <a:gd name="T0" fmla="*/ 18 w 2238"/>
                <a:gd name="T1" fmla="*/ 588 h 594"/>
                <a:gd name="T2" fmla="*/ 66 w 2238"/>
                <a:gd name="T3" fmla="*/ 534 h 594"/>
                <a:gd name="T4" fmla="*/ 108 w 2238"/>
                <a:gd name="T5" fmla="*/ 462 h 594"/>
                <a:gd name="T6" fmla="*/ 156 w 2238"/>
                <a:gd name="T7" fmla="*/ 408 h 594"/>
                <a:gd name="T8" fmla="*/ 198 w 2238"/>
                <a:gd name="T9" fmla="*/ 360 h 594"/>
                <a:gd name="T10" fmla="*/ 246 w 2238"/>
                <a:gd name="T11" fmla="*/ 252 h 594"/>
                <a:gd name="T12" fmla="*/ 288 w 2238"/>
                <a:gd name="T13" fmla="*/ 222 h 594"/>
                <a:gd name="T14" fmla="*/ 330 w 2238"/>
                <a:gd name="T15" fmla="*/ 210 h 594"/>
                <a:gd name="T16" fmla="*/ 378 w 2238"/>
                <a:gd name="T17" fmla="*/ 168 h 594"/>
                <a:gd name="T18" fmla="*/ 420 w 2238"/>
                <a:gd name="T19" fmla="*/ 138 h 594"/>
                <a:gd name="T20" fmla="*/ 468 w 2238"/>
                <a:gd name="T21" fmla="*/ 114 h 594"/>
                <a:gd name="T22" fmla="*/ 510 w 2238"/>
                <a:gd name="T23" fmla="*/ 96 h 594"/>
                <a:gd name="T24" fmla="*/ 558 w 2238"/>
                <a:gd name="T25" fmla="*/ 84 h 594"/>
                <a:gd name="T26" fmla="*/ 600 w 2238"/>
                <a:gd name="T27" fmla="*/ 60 h 594"/>
                <a:gd name="T28" fmla="*/ 648 w 2238"/>
                <a:gd name="T29" fmla="*/ 48 h 594"/>
                <a:gd name="T30" fmla="*/ 690 w 2238"/>
                <a:gd name="T31" fmla="*/ 42 h 594"/>
                <a:gd name="T32" fmla="*/ 738 w 2238"/>
                <a:gd name="T33" fmla="*/ 36 h 594"/>
                <a:gd name="T34" fmla="*/ 780 w 2238"/>
                <a:gd name="T35" fmla="*/ 36 h 594"/>
                <a:gd name="T36" fmla="*/ 828 w 2238"/>
                <a:gd name="T37" fmla="*/ 30 h 594"/>
                <a:gd name="T38" fmla="*/ 870 w 2238"/>
                <a:gd name="T39" fmla="*/ 24 h 594"/>
                <a:gd name="T40" fmla="*/ 912 w 2238"/>
                <a:gd name="T41" fmla="*/ 24 h 594"/>
                <a:gd name="T42" fmla="*/ 960 w 2238"/>
                <a:gd name="T43" fmla="*/ 18 h 594"/>
                <a:gd name="T44" fmla="*/ 1002 w 2238"/>
                <a:gd name="T45" fmla="*/ 18 h 594"/>
                <a:gd name="T46" fmla="*/ 1050 w 2238"/>
                <a:gd name="T47" fmla="*/ 12 h 594"/>
                <a:gd name="T48" fmla="*/ 1092 w 2238"/>
                <a:gd name="T49" fmla="*/ 12 h 594"/>
                <a:gd name="T50" fmla="*/ 1140 w 2238"/>
                <a:gd name="T51" fmla="*/ 12 h 594"/>
                <a:gd name="T52" fmla="*/ 1182 w 2238"/>
                <a:gd name="T53" fmla="*/ 6 h 594"/>
                <a:gd name="T54" fmla="*/ 1230 w 2238"/>
                <a:gd name="T55" fmla="*/ 6 h 594"/>
                <a:gd name="T56" fmla="*/ 1272 w 2238"/>
                <a:gd name="T57" fmla="*/ 6 h 594"/>
                <a:gd name="T58" fmla="*/ 1320 w 2238"/>
                <a:gd name="T59" fmla="*/ 6 h 594"/>
                <a:gd name="T60" fmla="*/ 1362 w 2238"/>
                <a:gd name="T61" fmla="*/ 6 h 594"/>
                <a:gd name="T62" fmla="*/ 1404 w 2238"/>
                <a:gd name="T63" fmla="*/ 6 h 594"/>
                <a:gd name="T64" fmla="*/ 1452 w 2238"/>
                <a:gd name="T65" fmla="*/ 6 h 594"/>
                <a:gd name="T66" fmla="*/ 1494 w 2238"/>
                <a:gd name="T67" fmla="*/ 0 h 594"/>
                <a:gd name="T68" fmla="*/ 1542 w 2238"/>
                <a:gd name="T69" fmla="*/ 0 h 594"/>
                <a:gd name="T70" fmla="*/ 1584 w 2238"/>
                <a:gd name="T71" fmla="*/ 0 h 594"/>
                <a:gd name="T72" fmla="*/ 1632 w 2238"/>
                <a:gd name="T73" fmla="*/ 0 h 594"/>
                <a:gd name="T74" fmla="*/ 1674 w 2238"/>
                <a:gd name="T75" fmla="*/ 0 h 594"/>
                <a:gd name="T76" fmla="*/ 1722 w 2238"/>
                <a:gd name="T77" fmla="*/ 6 h 594"/>
                <a:gd name="T78" fmla="*/ 1764 w 2238"/>
                <a:gd name="T79" fmla="*/ 6 h 594"/>
                <a:gd name="T80" fmla="*/ 1812 w 2238"/>
                <a:gd name="T81" fmla="*/ 6 h 594"/>
                <a:gd name="T82" fmla="*/ 1854 w 2238"/>
                <a:gd name="T83" fmla="*/ 6 h 594"/>
                <a:gd name="T84" fmla="*/ 1902 w 2238"/>
                <a:gd name="T85" fmla="*/ 6 h 594"/>
                <a:gd name="T86" fmla="*/ 1944 w 2238"/>
                <a:gd name="T87" fmla="*/ 6 h 594"/>
                <a:gd name="T88" fmla="*/ 1986 w 2238"/>
                <a:gd name="T89" fmla="*/ 6 h 594"/>
                <a:gd name="T90" fmla="*/ 2034 w 2238"/>
                <a:gd name="T91" fmla="*/ 6 h 594"/>
                <a:gd name="T92" fmla="*/ 2076 w 2238"/>
                <a:gd name="T93" fmla="*/ 6 h 594"/>
                <a:gd name="T94" fmla="*/ 2124 w 2238"/>
                <a:gd name="T95" fmla="*/ 6 h 594"/>
                <a:gd name="T96" fmla="*/ 2166 w 2238"/>
                <a:gd name="T97" fmla="*/ 6 h 594"/>
                <a:gd name="T98" fmla="*/ 2214 w 2238"/>
                <a:gd name="T99" fmla="*/ 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94">
                  <a:moveTo>
                    <a:pt x="0" y="594"/>
                  </a:moveTo>
                  <a:lnTo>
                    <a:pt x="18" y="588"/>
                  </a:lnTo>
                  <a:lnTo>
                    <a:pt x="42" y="576"/>
                  </a:lnTo>
                  <a:lnTo>
                    <a:pt x="66" y="534"/>
                  </a:lnTo>
                  <a:lnTo>
                    <a:pt x="84" y="492"/>
                  </a:lnTo>
                  <a:lnTo>
                    <a:pt x="108" y="462"/>
                  </a:lnTo>
                  <a:lnTo>
                    <a:pt x="132" y="432"/>
                  </a:lnTo>
                  <a:lnTo>
                    <a:pt x="156" y="408"/>
                  </a:lnTo>
                  <a:lnTo>
                    <a:pt x="174" y="384"/>
                  </a:lnTo>
                  <a:lnTo>
                    <a:pt x="198" y="360"/>
                  </a:lnTo>
                  <a:lnTo>
                    <a:pt x="222" y="306"/>
                  </a:lnTo>
                  <a:lnTo>
                    <a:pt x="246" y="252"/>
                  </a:lnTo>
                  <a:lnTo>
                    <a:pt x="264" y="234"/>
                  </a:lnTo>
                  <a:lnTo>
                    <a:pt x="288" y="222"/>
                  </a:lnTo>
                  <a:lnTo>
                    <a:pt x="312" y="216"/>
                  </a:lnTo>
                  <a:lnTo>
                    <a:pt x="330" y="210"/>
                  </a:lnTo>
                  <a:lnTo>
                    <a:pt x="354" y="192"/>
                  </a:lnTo>
                  <a:lnTo>
                    <a:pt x="378" y="168"/>
                  </a:lnTo>
                  <a:lnTo>
                    <a:pt x="402" y="156"/>
                  </a:lnTo>
                  <a:lnTo>
                    <a:pt x="420" y="138"/>
                  </a:lnTo>
                  <a:lnTo>
                    <a:pt x="444" y="126"/>
                  </a:lnTo>
                  <a:lnTo>
                    <a:pt x="468" y="114"/>
                  </a:lnTo>
                  <a:lnTo>
                    <a:pt x="492" y="108"/>
                  </a:lnTo>
                  <a:lnTo>
                    <a:pt x="510" y="96"/>
                  </a:lnTo>
                  <a:lnTo>
                    <a:pt x="534" y="90"/>
                  </a:lnTo>
                  <a:lnTo>
                    <a:pt x="558" y="84"/>
                  </a:lnTo>
                  <a:lnTo>
                    <a:pt x="576" y="72"/>
                  </a:lnTo>
                  <a:lnTo>
                    <a:pt x="600" y="60"/>
                  </a:lnTo>
                  <a:lnTo>
                    <a:pt x="624" y="54"/>
                  </a:lnTo>
                  <a:lnTo>
                    <a:pt x="648" y="48"/>
                  </a:lnTo>
                  <a:lnTo>
                    <a:pt x="666" y="42"/>
                  </a:lnTo>
                  <a:lnTo>
                    <a:pt x="690" y="42"/>
                  </a:lnTo>
                  <a:lnTo>
                    <a:pt x="714" y="42"/>
                  </a:lnTo>
                  <a:lnTo>
                    <a:pt x="738" y="36"/>
                  </a:lnTo>
                  <a:lnTo>
                    <a:pt x="756" y="36"/>
                  </a:lnTo>
                  <a:lnTo>
                    <a:pt x="780" y="36"/>
                  </a:lnTo>
                  <a:lnTo>
                    <a:pt x="804" y="30"/>
                  </a:lnTo>
                  <a:lnTo>
                    <a:pt x="828" y="30"/>
                  </a:lnTo>
                  <a:lnTo>
                    <a:pt x="846" y="30"/>
                  </a:lnTo>
                  <a:lnTo>
                    <a:pt x="870" y="24"/>
                  </a:lnTo>
                  <a:lnTo>
                    <a:pt x="894" y="24"/>
                  </a:lnTo>
                  <a:lnTo>
                    <a:pt x="912" y="24"/>
                  </a:lnTo>
                  <a:lnTo>
                    <a:pt x="936" y="18"/>
                  </a:lnTo>
                  <a:lnTo>
                    <a:pt x="960" y="18"/>
                  </a:lnTo>
                  <a:lnTo>
                    <a:pt x="984" y="18"/>
                  </a:lnTo>
                  <a:lnTo>
                    <a:pt x="1002" y="18"/>
                  </a:lnTo>
                  <a:lnTo>
                    <a:pt x="1026" y="12"/>
                  </a:lnTo>
                  <a:lnTo>
                    <a:pt x="1050" y="12"/>
                  </a:lnTo>
                  <a:lnTo>
                    <a:pt x="1074" y="12"/>
                  </a:lnTo>
                  <a:lnTo>
                    <a:pt x="1092" y="12"/>
                  </a:lnTo>
                  <a:lnTo>
                    <a:pt x="1116" y="12"/>
                  </a:lnTo>
                  <a:lnTo>
                    <a:pt x="1140" y="12"/>
                  </a:lnTo>
                  <a:lnTo>
                    <a:pt x="1158" y="6"/>
                  </a:lnTo>
                  <a:lnTo>
                    <a:pt x="1182" y="6"/>
                  </a:lnTo>
                  <a:lnTo>
                    <a:pt x="1206" y="6"/>
                  </a:lnTo>
                  <a:lnTo>
                    <a:pt x="1230" y="6"/>
                  </a:lnTo>
                  <a:lnTo>
                    <a:pt x="1248" y="6"/>
                  </a:lnTo>
                  <a:lnTo>
                    <a:pt x="1272" y="6"/>
                  </a:lnTo>
                  <a:lnTo>
                    <a:pt x="1296" y="6"/>
                  </a:lnTo>
                  <a:lnTo>
                    <a:pt x="1320" y="6"/>
                  </a:lnTo>
                  <a:lnTo>
                    <a:pt x="1338" y="6"/>
                  </a:lnTo>
                  <a:lnTo>
                    <a:pt x="1362" y="6"/>
                  </a:lnTo>
                  <a:lnTo>
                    <a:pt x="1386" y="6"/>
                  </a:lnTo>
                  <a:lnTo>
                    <a:pt x="1404" y="6"/>
                  </a:lnTo>
                  <a:lnTo>
                    <a:pt x="1428" y="6"/>
                  </a:lnTo>
                  <a:lnTo>
                    <a:pt x="1452" y="6"/>
                  </a:lnTo>
                  <a:lnTo>
                    <a:pt x="1476" y="0"/>
                  </a:lnTo>
                  <a:lnTo>
                    <a:pt x="1494" y="0"/>
                  </a:lnTo>
                  <a:lnTo>
                    <a:pt x="1518" y="0"/>
                  </a:lnTo>
                  <a:lnTo>
                    <a:pt x="1542" y="0"/>
                  </a:lnTo>
                  <a:lnTo>
                    <a:pt x="1566" y="0"/>
                  </a:lnTo>
                  <a:lnTo>
                    <a:pt x="1584" y="0"/>
                  </a:lnTo>
                  <a:lnTo>
                    <a:pt x="1608" y="0"/>
                  </a:lnTo>
                  <a:lnTo>
                    <a:pt x="1632" y="0"/>
                  </a:lnTo>
                  <a:lnTo>
                    <a:pt x="1656" y="0"/>
                  </a:lnTo>
                  <a:lnTo>
                    <a:pt x="1674" y="0"/>
                  </a:lnTo>
                  <a:lnTo>
                    <a:pt x="1698" y="0"/>
                  </a:lnTo>
                  <a:lnTo>
                    <a:pt x="1722" y="6"/>
                  </a:lnTo>
                  <a:lnTo>
                    <a:pt x="1740" y="6"/>
                  </a:lnTo>
                  <a:lnTo>
                    <a:pt x="1764" y="6"/>
                  </a:lnTo>
                  <a:lnTo>
                    <a:pt x="1788" y="6"/>
                  </a:lnTo>
                  <a:lnTo>
                    <a:pt x="1812" y="6"/>
                  </a:lnTo>
                  <a:lnTo>
                    <a:pt x="1830" y="6"/>
                  </a:lnTo>
                  <a:lnTo>
                    <a:pt x="1854" y="6"/>
                  </a:lnTo>
                  <a:lnTo>
                    <a:pt x="1878" y="6"/>
                  </a:lnTo>
                  <a:lnTo>
                    <a:pt x="1902" y="6"/>
                  </a:lnTo>
                  <a:lnTo>
                    <a:pt x="1920" y="6"/>
                  </a:lnTo>
                  <a:lnTo>
                    <a:pt x="1944" y="6"/>
                  </a:lnTo>
                  <a:lnTo>
                    <a:pt x="1968" y="6"/>
                  </a:lnTo>
                  <a:lnTo>
                    <a:pt x="1986" y="6"/>
                  </a:lnTo>
                  <a:lnTo>
                    <a:pt x="2010" y="6"/>
                  </a:lnTo>
                  <a:lnTo>
                    <a:pt x="2034" y="6"/>
                  </a:lnTo>
                  <a:lnTo>
                    <a:pt x="2058" y="6"/>
                  </a:lnTo>
                  <a:lnTo>
                    <a:pt x="2076" y="6"/>
                  </a:lnTo>
                  <a:lnTo>
                    <a:pt x="2100" y="6"/>
                  </a:lnTo>
                  <a:lnTo>
                    <a:pt x="2124" y="6"/>
                  </a:lnTo>
                  <a:lnTo>
                    <a:pt x="2148" y="6"/>
                  </a:lnTo>
                  <a:lnTo>
                    <a:pt x="2166" y="6"/>
                  </a:lnTo>
                  <a:lnTo>
                    <a:pt x="2190" y="6"/>
                  </a:lnTo>
                  <a:lnTo>
                    <a:pt x="2214" y="6"/>
                  </a:lnTo>
                  <a:lnTo>
                    <a:pt x="2238" y="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p:cNvSpPr>
            <p:nvPr/>
          </p:nvSpPr>
          <p:spPr bwMode="auto">
            <a:xfrm>
              <a:off x="1836" y="2768"/>
              <a:ext cx="2238" cy="594"/>
            </a:xfrm>
            <a:custGeom>
              <a:avLst/>
              <a:gdLst>
                <a:gd name="T0" fmla="*/ 18 w 2238"/>
                <a:gd name="T1" fmla="*/ 588 h 594"/>
                <a:gd name="T2" fmla="*/ 66 w 2238"/>
                <a:gd name="T3" fmla="*/ 534 h 594"/>
                <a:gd name="T4" fmla="*/ 108 w 2238"/>
                <a:gd name="T5" fmla="*/ 462 h 594"/>
                <a:gd name="T6" fmla="*/ 156 w 2238"/>
                <a:gd name="T7" fmla="*/ 408 h 594"/>
                <a:gd name="T8" fmla="*/ 198 w 2238"/>
                <a:gd name="T9" fmla="*/ 360 h 594"/>
                <a:gd name="T10" fmla="*/ 246 w 2238"/>
                <a:gd name="T11" fmla="*/ 252 h 594"/>
                <a:gd name="T12" fmla="*/ 288 w 2238"/>
                <a:gd name="T13" fmla="*/ 222 h 594"/>
                <a:gd name="T14" fmla="*/ 330 w 2238"/>
                <a:gd name="T15" fmla="*/ 210 h 594"/>
                <a:gd name="T16" fmla="*/ 378 w 2238"/>
                <a:gd name="T17" fmla="*/ 168 h 594"/>
                <a:gd name="T18" fmla="*/ 420 w 2238"/>
                <a:gd name="T19" fmla="*/ 138 h 594"/>
                <a:gd name="T20" fmla="*/ 468 w 2238"/>
                <a:gd name="T21" fmla="*/ 114 h 594"/>
                <a:gd name="T22" fmla="*/ 510 w 2238"/>
                <a:gd name="T23" fmla="*/ 96 h 594"/>
                <a:gd name="T24" fmla="*/ 558 w 2238"/>
                <a:gd name="T25" fmla="*/ 84 h 594"/>
                <a:gd name="T26" fmla="*/ 600 w 2238"/>
                <a:gd name="T27" fmla="*/ 60 h 594"/>
                <a:gd name="T28" fmla="*/ 648 w 2238"/>
                <a:gd name="T29" fmla="*/ 48 h 594"/>
                <a:gd name="T30" fmla="*/ 690 w 2238"/>
                <a:gd name="T31" fmla="*/ 42 h 594"/>
                <a:gd name="T32" fmla="*/ 738 w 2238"/>
                <a:gd name="T33" fmla="*/ 36 h 594"/>
                <a:gd name="T34" fmla="*/ 780 w 2238"/>
                <a:gd name="T35" fmla="*/ 36 h 594"/>
                <a:gd name="T36" fmla="*/ 828 w 2238"/>
                <a:gd name="T37" fmla="*/ 30 h 594"/>
                <a:gd name="T38" fmla="*/ 870 w 2238"/>
                <a:gd name="T39" fmla="*/ 24 h 594"/>
                <a:gd name="T40" fmla="*/ 912 w 2238"/>
                <a:gd name="T41" fmla="*/ 24 h 594"/>
                <a:gd name="T42" fmla="*/ 960 w 2238"/>
                <a:gd name="T43" fmla="*/ 18 h 594"/>
                <a:gd name="T44" fmla="*/ 1002 w 2238"/>
                <a:gd name="T45" fmla="*/ 18 h 594"/>
                <a:gd name="T46" fmla="*/ 1050 w 2238"/>
                <a:gd name="T47" fmla="*/ 12 h 594"/>
                <a:gd name="T48" fmla="*/ 1092 w 2238"/>
                <a:gd name="T49" fmla="*/ 12 h 594"/>
                <a:gd name="T50" fmla="*/ 1140 w 2238"/>
                <a:gd name="T51" fmla="*/ 12 h 594"/>
                <a:gd name="T52" fmla="*/ 1182 w 2238"/>
                <a:gd name="T53" fmla="*/ 6 h 594"/>
                <a:gd name="T54" fmla="*/ 1230 w 2238"/>
                <a:gd name="T55" fmla="*/ 6 h 594"/>
                <a:gd name="T56" fmla="*/ 1272 w 2238"/>
                <a:gd name="T57" fmla="*/ 6 h 594"/>
                <a:gd name="T58" fmla="*/ 1320 w 2238"/>
                <a:gd name="T59" fmla="*/ 6 h 594"/>
                <a:gd name="T60" fmla="*/ 1362 w 2238"/>
                <a:gd name="T61" fmla="*/ 6 h 594"/>
                <a:gd name="T62" fmla="*/ 1404 w 2238"/>
                <a:gd name="T63" fmla="*/ 6 h 594"/>
                <a:gd name="T64" fmla="*/ 1452 w 2238"/>
                <a:gd name="T65" fmla="*/ 6 h 594"/>
                <a:gd name="T66" fmla="*/ 1494 w 2238"/>
                <a:gd name="T67" fmla="*/ 0 h 594"/>
                <a:gd name="T68" fmla="*/ 1542 w 2238"/>
                <a:gd name="T69" fmla="*/ 0 h 594"/>
                <a:gd name="T70" fmla="*/ 1584 w 2238"/>
                <a:gd name="T71" fmla="*/ 0 h 594"/>
                <a:gd name="T72" fmla="*/ 1632 w 2238"/>
                <a:gd name="T73" fmla="*/ 0 h 594"/>
                <a:gd name="T74" fmla="*/ 1674 w 2238"/>
                <a:gd name="T75" fmla="*/ 0 h 594"/>
                <a:gd name="T76" fmla="*/ 1722 w 2238"/>
                <a:gd name="T77" fmla="*/ 6 h 594"/>
                <a:gd name="T78" fmla="*/ 1764 w 2238"/>
                <a:gd name="T79" fmla="*/ 6 h 594"/>
                <a:gd name="T80" fmla="*/ 1812 w 2238"/>
                <a:gd name="T81" fmla="*/ 6 h 594"/>
                <a:gd name="T82" fmla="*/ 1854 w 2238"/>
                <a:gd name="T83" fmla="*/ 6 h 594"/>
                <a:gd name="T84" fmla="*/ 1902 w 2238"/>
                <a:gd name="T85" fmla="*/ 6 h 594"/>
                <a:gd name="T86" fmla="*/ 1944 w 2238"/>
                <a:gd name="T87" fmla="*/ 6 h 594"/>
                <a:gd name="T88" fmla="*/ 1986 w 2238"/>
                <a:gd name="T89" fmla="*/ 6 h 594"/>
                <a:gd name="T90" fmla="*/ 2034 w 2238"/>
                <a:gd name="T91" fmla="*/ 6 h 594"/>
                <a:gd name="T92" fmla="*/ 2076 w 2238"/>
                <a:gd name="T93" fmla="*/ 6 h 594"/>
                <a:gd name="T94" fmla="*/ 2124 w 2238"/>
                <a:gd name="T95" fmla="*/ 6 h 594"/>
                <a:gd name="T96" fmla="*/ 2166 w 2238"/>
                <a:gd name="T97" fmla="*/ 6 h 594"/>
                <a:gd name="T98" fmla="*/ 2214 w 2238"/>
                <a:gd name="T99" fmla="*/ 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94">
                  <a:moveTo>
                    <a:pt x="0" y="594"/>
                  </a:moveTo>
                  <a:lnTo>
                    <a:pt x="18" y="588"/>
                  </a:lnTo>
                  <a:lnTo>
                    <a:pt x="42" y="576"/>
                  </a:lnTo>
                  <a:lnTo>
                    <a:pt x="66" y="534"/>
                  </a:lnTo>
                  <a:lnTo>
                    <a:pt x="84" y="492"/>
                  </a:lnTo>
                  <a:lnTo>
                    <a:pt x="108" y="462"/>
                  </a:lnTo>
                  <a:lnTo>
                    <a:pt x="132" y="432"/>
                  </a:lnTo>
                  <a:lnTo>
                    <a:pt x="156" y="408"/>
                  </a:lnTo>
                  <a:lnTo>
                    <a:pt x="174" y="384"/>
                  </a:lnTo>
                  <a:lnTo>
                    <a:pt x="198" y="360"/>
                  </a:lnTo>
                  <a:lnTo>
                    <a:pt x="222" y="306"/>
                  </a:lnTo>
                  <a:lnTo>
                    <a:pt x="246" y="252"/>
                  </a:lnTo>
                  <a:lnTo>
                    <a:pt x="264" y="234"/>
                  </a:lnTo>
                  <a:lnTo>
                    <a:pt x="288" y="222"/>
                  </a:lnTo>
                  <a:lnTo>
                    <a:pt x="312" y="216"/>
                  </a:lnTo>
                  <a:lnTo>
                    <a:pt x="330" y="210"/>
                  </a:lnTo>
                  <a:lnTo>
                    <a:pt x="354" y="192"/>
                  </a:lnTo>
                  <a:lnTo>
                    <a:pt x="378" y="168"/>
                  </a:lnTo>
                  <a:lnTo>
                    <a:pt x="402" y="156"/>
                  </a:lnTo>
                  <a:lnTo>
                    <a:pt x="420" y="138"/>
                  </a:lnTo>
                  <a:lnTo>
                    <a:pt x="444" y="126"/>
                  </a:lnTo>
                  <a:lnTo>
                    <a:pt x="468" y="114"/>
                  </a:lnTo>
                  <a:lnTo>
                    <a:pt x="492" y="108"/>
                  </a:lnTo>
                  <a:lnTo>
                    <a:pt x="510" y="96"/>
                  </a:lnTo>
                  <a:lnTo>
                    <a:pt x="534" y="90"/>
                  </a:lnTo>
                  <a:lnTo>
                    <a:pt x="558" y="84"/>
                  </a:lnTo>
                  <a:lnTo>
                    <a:pt x="576" y="72"/>
                  </a:lnTo>
                  <a:lnTo>
                    <a:pt x="600" y="60"/>
                  </a:lnTo>
                  <a:lnTo>
                    <a:pt x="624" y="54"/>
                  </a:lnTo>
                  <a:lnTo>
                    <a:pt x="648" y="48"/>
                  </a:lnTo>
                  <a:lnTo>
                    <a:pt x="666" y="42"/>
                  </a:lnTo>
                  <a:lnTo>
                    <a:pt x="690" y="42"/>
                  </a:lnTo>
                  <a:lnTo>
                    <a:pt x="714" y="42"/>
                  </a:lnTo>
                  <a:lnTo>
                    <a:pt x="738" y="36"/>
                  </a:lnTo>
                  <a:lnTo>
                    <a:pt x="756" y="36"/>
                  </a:lnTo>
                  <a:lnTo>
                    <a:pt x="780" y="36"/>
                  </a:lnTo>
                  <a:lnTo>
                    <a:pt x="804" y="30"/>
                  </a:lnTo>
                  <a:lnTo>
                    <a:pt x="828" y="30"/>
                  </a:lnTo>
                  <a:lnTo>
                    <a:pt x="846" y="30"/>
                  </a:lnTo>
                  <a:lnTo>
                    <a:pt x="870" y="24"/>
                  </a:lnTo>
                  <a:lnTo>
                    <a:pt x="894" y="24"/>
                  </a:lnTo>
                  <a:lnTo>
                    <a:pt x="912" y="24"/>
                  </a:lnTo>
                  <a:lnTo>
                    <a:pt x="936" y="18"/>
                  </a:lnTo>
                  <a:lnTo>
                    <a:pt x="960" y="18"/>
                  </a:lnTo>
                  <a:lnTo>
                    <a:pt x="984" y="18"/>
                  </a:lnTo>
                  <a:lnTo>
                    <a:pt x="1002" y="18"/>
                  </a:lnTo>
                  <a:lnTo>
                    <a:pt x="1026" y="12"/>
                  </a:lnTo>
                  <a:lnTo>
                    <a:pt x="1050" y="12"/>
                  </a:lnTo>
                  <a:lnTo>
                    <a:pt x="1074" y="12"/>
                  </a:lnTo>
                  <a:lnTo>
                    <a:pt x="1092" y="12"/>
                  </a:lnTo>
                  <a:lnTo>
                    <a:pt x="1116" y="12"/>
                  </a:lnTo>
                  <a:lnTo>
                    <a:pt x="1140" y="12"/>
                  </a:lnTo>
                  <a:lnTo>
                    <a:pt x="1158" y="6"/>
                  </a:lnTo>
                  <a:lnTo>
                    <a:pt x="1182" y="6"/>
                  </a:lnTo>
                  <a:lnTo>
                    <a:pt x="1206" y="6"/>
                  </a:lnTo>
                  <a:lnTo>
                    <a:pt x="1230" y="6"/>
                  </a:lnTo>
                  <a:lnTo>
                    <a:pt x="1248" y="6"/>
                  </a:lnTo>
                  <a:lnTo>
                    <a:pt x="1272" y="6"/>
                  </a:lnTo>
                  <a:lnTo>
                    <a:pt x="1296" y="6"/>
                  </a:lnTo>
                  <a:lnTo>
                    <a:pt x="1320" y="6"/>
                  </a:lnTo>
                  <a:lnTo>
                    <a:pt x="1338" y="6"/>
                  </a:lnTo>
                  <a:lnTo>
                    <a:pt x="1362" y="6"/>
                  </a:lnTo>
                  <a:lnTo>
                    <a:pt x="1386" y="6"/>
                  </a:lnTo>
                  <a:lnTo>
                    <a:pt x="1404" y="6"/>
                  </a:lnTo>
                  <a:lnTo>
                    <a:pt x="1428" y="6"/>
                  </a:lnTo>
                  <a:lnTo>
                    <a:pt x="1452" y="6"/>
                  </a:lnTo>
                  <a:lnTo>
                    <a:pt x="1476" y="0"/>
                  </a:lnTo>
                  <a:lnTo>
                    <a:pt x="1494" y="0"/>
                  </a:lnTo>
                  <a:lnTo>
                    <a:pt x="1518" y="0"/>
                  </a:lnTo>
                  <a:lnTo>
                    <a:pt x="1542" y="0"/>
                  </a:lnTo>
                  <a:lnTo>
                    <a:pt x="1566" y="0"/>
                  </a:lnTo>
                  <a:lnTo>
                    <a:pt x="1584" y="0"/>
                  </a:lnTo>
                  <a:lnTo>
                    <a:pt x="1608" y="0"/>
                  </a:lnTo>
                  <a:lnTo>
                    <a:pt x="1632" y="0"/>
                  </a:lnTo>
                  <a:lnTo>
                    <a:pt x="1656" y="0"/>
                  </a:lnTo>
                  <a:lnTo>
                    <a:pt x="1674" y="0"/>
                  </a:lnTo>
                  <a:lnTo>
                    <a:pt x="1698" y="0"/>
                  </a:lnTo>
                  <a:lnTo>
                    <a:pt x="1722" y="6"/>
                  </a:lnTo>
                  <a:lnTo>
                    <a:pt x="1740" y="6"/>
                  </a:lnTo>
                  <a:lnTo>
                    <a:pt x="1764" y="6"/>
                  </a:lnTo>
                  <a:lnTo>
                    <a:pt x="1788" y="6"/>
                  </a:lnTo>
                  <a:lnTo>
                    <a:pt x="1812" y="6"/>
                  </a:lnTo>
                  <a:lnTo>
                    <a:pt x="1830" y="6"/>
                  </a:lnTo>
                  <a:lnTo>
                    <a:pt x="1854" y="6"/>
                  </a:lnTo>
                  <a:lnTo>
                    <a:pt x="1878" y="6"/>
                  </a:lnTo>
                  <a:lnTo>
                    <a:pt x="1902" y="6"/>
                  </a:lnTo>
                  <a:lnTo>
                    <a:pt x="1920" y="6"/>
                  </a:lnTo>
                  <a:lnTo>
                    <a:pt x="1944" y="6"/>
                  </a:lnTo>
                  <a:lnTo>
                    <a:pt x="1968" y="6"/>
                  </a:lnTo>
                  <a:lnTo>
                    <a:pt x="1986" y="6"/>
                  </a:lnTo>
                  <a:lnTo>
                    <a:pt x="2010" y="6"/>
                  </a:lnTo>
                  <a:lnTo>
                    <a:pt x="2034" y="6"/>
                  </a:lnTo>
                  <a:lnTo>
                    <a:pt x="2058" y="6"/>
                  </a:lnTo>
                  <a:lnTo>
                    <a:pt x="2076" y="6"/>
                  </a:lnTo>
                  <a:lnTo>
                    <a:pt x="2100" y="6"/>
                  </a:lnTo>
                  <a:lnTo>
                    <a:pt x="2124" y="6"/>
                  </a:lnTo>
                  <a:lnTo>
                    <a:pt x="2148" y="6"/>
                  </a:lnTo>
                  <a:lnTo>
                    <a:pt x="2166" y="6"/>
                  </a:lnTo>
                  <a:lnTo>
                    <a:pt x="2190" y="6"/>
                  </a:lnTo>
                  <a:lnTo>
                    <a:pt x="2214" y="6"/>
                  </a:lnTo>
                  <a:lnTo>
                    <a:pt x="2238" y="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p:nvSpPr>
          <p:spPr bwMode="auto">
            <a:xfrm>
              <a:off x="1836" y="3218"/>
              <a:ext cx="2238" cy="54"/>
            </a:xfrm>
            <a:custGeom>
              <a:avLst/>
              <a:gdLst>
                <a:gd name="T0" fmla="*/ 18 w 2238"/>
                <a:gd name="T1" fmla="*/ 36 h 54"/>
                <a:gd name="T2" fmla="*/ 66 w 2238"/>
                <a:gd name="T3" fmla="*/ 18 h 54"/>
                <a:gd name="T4" fmla="*/ 108 w 2238"/>
                <a:gd name="T5" fmla="*/ 18 h 54"/>
                <a:gd name="T6" fmla="*/ 156 w 2238"/>
                <a:gd name="T7" fmla="*/ 30 h 54"/>
                <a:gd name="T8" fmla="*/ 198 w 2238"/>
                <a:gd name="T9" fmla="*/ 54 h 54"/>
                <a:gd name="T10" fmla="*/ 246 w 2238"/>
                <a:gd name="T11" fmla="*/ 24 h 54"/>
                <a:gd name="T12" fmla="*/ 288 w 2238"/>
                <a:gd name="T13" fmla="*/ 18 h 54"/>
                <a:gd name="T14" fmla="*/ 330 w 2238"/>
                <a:gd name="T15" fmla="*/ 12 h 54"/>
                <a:gd name="T16" fmla="*/ 378 w 2238"/>
                <a:gd name="T17" fmla="*/ 0 h 54"/>
                <a:gd name="T18" fmla="*/ 420 w 2238"/>
                <a:gd name="T19" fmla="*/ 6 h 54"/>
                <a:gd name="T20" fmla="*/ 468 w 2238"/>
                <a:gd name="T21" fmla="*/ 18 h 54"/>
                <a:gd name="T22" fmla="*/ 510 w 2238"/>
                <a:gd name="T23" fmla="*/ 24 h 54"/>
                <a:gd name="T24" fmla="*/ 558 w 2238"/>
                <a:gd name="T25" fmla="*/ 30 h 54"/>
                <a:gd name="T26" fmla="*/ 600 w 2238"/>
                <a:gd name="T27" fmla="*/ 36 h 54"/>
                <a:gd name="T28" fmla="*/ 648 w 2238"/>
                <a:gd name="T29" fmla="*/ 42 h 54"/>
                <a:gd name="T30" fmla="*/ 690 w 2238"/>
                <a:gd name="T31" fmla="*/ 42 h 54"/>
                <a:gd name="T32" fmla="*/ 738 w 2238"/>
                <a:gd name="T33" fmla="*/ 42 h 54"/>
                <a:gd name="T34" fmla="*/ 780 w 2238"/>
                <a:gd name="T35" fmla="*/ 42 h 54"/>
                <a:gd name="T36" fmla="*/ 828 w 2238"/>
                <a:gd name="T37" fmla="*/ 42 h 54"/>
                <a:gd name="T38" fmla="*/ 870 w 2238"/>
                <a:gd name="T39" fmla="*/ 42 h 54"/>
                <a:gd name="T40" fmla="*/ 912 w 2238"/>
                <a:gd name="T41" fmla="*/ 42 h 54"/>
                <a:gd name="T42" fmla="*/ 960 w 2238"/>
                <a:gd name="T43" fmla="*/ 42 h 54"/>
                <a:gd name="T44" fmla="*/ 1002 w 2238"/>
                <a:gd name="T45" fmla="*/ 42 h 54"/>
                <a:gd name="T46" fmla="*/ 1050 w 2238"/>
                <a:gd name="T47" fmla="*/ 42 h 54"/>
                <a:gd name="T48" fmla="*/ 1092 w 2238"/>
                <a:gd name="T49" fmla="*/ 48 h 54"/>
                <a:gd name="T50" fmla="*/ 1140 w 2238"/>
                <a:gd name="T51" fmla="*/ 42 h 54"/>
                <a:gd name="T52" fmla="*/ 1182 w 2238"/>
                <a:gd name="T53" fmla="*/ 42 h 54"/>
                <a:gd name="T54" fmla="*/ 1230 w 2238"/>
                <a:gd name="T55" fmla="*/ 42 h 54"/>
                <a:gd name="T56" fmla="*/ 1272 w 2238"/>
                <a:gd name="T57" fmla="*/ 42 h 54"/>
                <a:gd name="T58" fmla="*/ 1320 w 2238"/>
                <a:gd name="T59" fmla="*/ 42 h 54"/>
                <a:gd name="T60" fmla="*/ 1362 w 2238"/>
                <a:gd name="T61" fmla="*/ 42 h 54"/>
                <a:gd name="T62" fmla="*/ 1404 w 2238"/>
                <a:gd name="T63" fmla="*/ 36 h 54"/>
                <a:gd name="T64" fmla="*/ 1452 w 2238"/>
                <a:gd name="T65" fmla="*/ 36 h 54"/>
                <a:gd name="T66" fmla="*/ 1494 w 2238"/>
                <a:gd name="T67" fmla="*/ 36 h 54"/>
                <a:gd name="T68" fmla="*/ 1542 w 2238"/>
                <a:gd name="T69" fmla="*/ 36 h 54"/>
                <a:gd name="T70" fmla="*/ 1584 w 2238"/>
                <a:gd name="T71" fmla="*/ 36 h 54"/>
                <a:gd name="T72" fmla="*/ 1632 w 2238"/>
                <a:gd name="T73" fmla="*/ 36 h 54"/>
                <a:gd name="T74" fmla="*/ 1674 w 2238"/>
                <a:gd name="T75" fmla="*/ 36 h 54"/>
                <a:gd name="T76" fmla="*/ 1722 w 2238"/>
                <a:gd name="T77" fmla="*/ 36 h 54"/>
                <a:gd name="T78" fmla="*/ 1764 w 2238"/>
                <a:gd name="T79" fmla="*/ 30 h 54"/>
                <a:gd name="T80" fmla="*/ 1812 w 2238"/>
                <a:gd name="T81" fmla="*/ 30 h 54"/>
                <a:gd name="T82" fmla="*/ 1854 w 2238"/>
                <a:gd name="T83" fmla="*/ 30 h 54"/>
                <a:gd name="T84" fmla="*/ 1902 w 2238"/>
                <a:gd name="T85" fmla="*/ 30 h 54"/>
                <a:gd name="T86" fmla="*/ 1944 w 2238"/>
                <a:gd name="T87" fmla="*/ 30 h 54"/>
                <a:gd name="T88" fmla="*/ 1986 w 2238"/>
                <a:gd name="T89" fmla="*/ 30 h 54"/>
                <a:gd name="T90" fmla="*/ 2034 w 2238"/>
                <a:gd name="T91" fmla="*/ 30 h 54"/>
                <a:gd name="T92" fmla="*/ 2076 w 2238"/>
                <a:gd name="T93" fmla="*/ 30 h 54"/>
                <a:gd name="T94" fmla="*/ 2124 w 2238"/>
                <a:gd name="T95" fmla="*/ 30 h 54"/>
                <a:gd name="T96" fmla="*/ 2166 w 2238"/>
                <a:gd name="T97" fmla="*/ 30 h 54"/>
                <a:gd name="T98" fmla="*/ 2214 w 2238"/>
                <a:gd name="T9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42"/>
                  </a:lnTo>
                  <a:lnTo>
                    <a:pt x="714" y="42"/>
                  </a:lnTo>
                  <a:lnTo>
                    <a:pt x="738" y="42"/>
                  </a:lnTo>
                  <a:lnTo>
                    <a:pt x="756" y="42"/>
                  </a:lnTo>
                  <a:lnTo>
                    <a:pt x="780" y="42"/>
                  </a:lnTo>
                  <a:lnTo>
                    <a:pt x="804" y="42"/>
                  </a:lnTo>
                  <a:lnTo>
                    <a:pt x="828" y="42"/>
                  </a:lnTo>
                  <a:lnTo>
                    <a:pt x="846" y="42"/>
                  </a:lnTo>
                  <a:lnTo>
                    <a:pt x="870" y="42"/>
                  </a:lnTo>
                  <a:lnTo>
                    <a:pt x="894" y="42"/>
                  </a:lnTo>
                  <a:lnTo>
                    <a:pt x="912" y="42"/>
                  </a:lnTo>
                  <a:lnTo>
                    <a:pt x="936" y="42"/>
                  </a:lnTo>
                  <a:lnTo>
                    <a:pt x="960" y="42"/>
                  </a:lnTo>
                  <a:lnTo>
                    <a:pt x="984" y="42"/>
                  </a:lnTo>
                  <a:lnTo>
                    <a:pt x="1002" y="42"/>
                  </a:lnTo>
                  <a:lnTo>
                    <a:pt x="1026" y="42"/>
                  </a:lnTo>
                  <a:lnTo>
                    <a:pt x="1050" y="42"/>
                  </a:lnTo>
                  <a:lnTo>
                    <a:pt x="1074" y="42"/>
                  </a:lnTo>
                  <a:lnTo>
                    <a:pt x="1092" y="48"/>
                  </a:lnTo>
                  <a:lnTo>
                    <a:pt x="1116" y="48"/>
                  </a:lnTo>
                  <a:lnTo>
                    <a:pt x="1140" y="42"/>
                  </a:lnTo>
                  <a:lnTo>
                    <a:pt x="1158" y="42"/>
                  </a:lnTo>
                  <a:lnTo>
                    <a:pt x="1182" y="42"/>
                  </a:lnTo>
                  <a:lnTo>
                    <a:pt x="1206" y="42"/>
                  </a:lnTo>
                  <a:lnTo>
                    <a:pt x="1230" y="42"/>
                  </a:lnTo>
                  <a:lnTo>
                    <a:pt x="1248" y="42"/>
                  </a:lnTo>
                  <a:lnTo>
                    <a:pt x="1272" y="42"/>
                  </a:lnTo>
                  <a:lnTo>
                    <a:pt x="1296" y="42"/>
                  </a:lnTo>
                  <a:lnTo>
                    <a:pt x="1320" y="42"/>
                  </a:lnTo>
                  <a:lnTo>
                    <a:pt x="1338" y="42"/>
                  </a:lnTo>
                  <a:lnTo>
                    <a:pt x="1362" y="42"/>
                  </a:lnTo>
                  <a:lnTo>
                    <a:pt x="1386" y="42"/>
                  </a:lnTo>
                  <a:lnTo>
                    <a:pt x="1404" y="36"/>
                  </a:lnTo>
                  <a:lnTo>
                    <a:pt x="1428" y="36"/>
                  </a:lnTo>
                  <a:lnTo>
                    <a:pt x="1452" y="36"/>
                  </a:lnTo>
                  <a:lnTo>
                    <a:pt x="1476" y="36"/>
                  </a:lnTo>
                  <a:lnTo>
                    <a:pt x="1494" y="36"/>
                  </a:lnTo>
                  <a:lnTo>
                    <a:pt x="1518" y="36"/>
                  </a:lnTo>
                  <a:lnTo>
                    <a:pt x="1542" y="36"/>
                  </a:lnTo>
                  <a:lnTo>
                    <a:pt x="1566" y="36"/>
                  </a:lnTo>
                  <a:lnTo>
                    <a:pt x="1584" y="36"/>
                  </a:lnTo>
                  <a:lnTo>
                    <a:pt x="1608" y="36"/>
                  </a:lnTo>
                  <a:lnTo>
                    <a:pt x="1632" y="36"/>
                  </a:lnTo>
                  <a:lnTo>
                    <a:pt x="1656" y="36"/>
                  </a:lnTo>
                  <a:lnTo>
                    <a:pt x="1674" y="36"/>
                  </a:lnTo>
                  <a:lnTo>
                    <a:pt x="1698" y="36"/>
                  </a:lnTo>
                  <a:lnTo>
                    <a:pt x="1722" y="36"/>
                  </a:lnTo>
                  <a:lnTo>
                    <a:pt x="1740" y="30"/>
                  </a:lnTo>
                  <a:lnTo>
                    <a:pt x="1764" y="30"/>
                  </a:lnTo>
                  <a:lnTo>
                    <a:pt x="1788" y="30"/>
                  </a:lnTo>
                  <a:lnTo>
                    <a:pt x="1812" y="30"/>
                  </a:lnTo>
                  <a:lnTo>
                    <a:pt x="1830" y="30"/>
                  </a:lnTo>
                  <a:lnTo>
                    <a:pt x="1854" y="30"/>
                  </a:lnTo>
                  <a:lnTo>
                    <a:pt x="1878" y="30"/>
                  </a:lnTo>
                  <a:lnTo>
                    <a:pt x="1902" y="30"/>
                  </a:lnTo>
                  <a:lnTo>
                    <a:pt x="1920" y="30"/>
                  </a:lnTo>
                  <a:lnTo>
                    <a:pt x="1944" y="30"/>
                  </a:lnTo>
                  <a:lnTo>
                    <a:pt x="1968" y="30"/>
                  </a:lnTo>
                  <a:lnTo>
                    <a:pt x="1986" y="30"/>
                  </a:lnTo>
                  <a:lnTo>
                    <a:pt x="2010" y="30"/>
                  </a:lnTo>
                  <a:lnTo>
                    <a:pt x="2034" y="30"/>
                  </a:lnTo>
                  <a:lnTo>
                    <a:pt x="2058" y="30"/>
                  </a:lnTo>
                  <a:lnTo>
                    <a:pt x="2076" y="30"/>
                  </a:lnTo>
                  <a:lnTo>
                    <a:pt x="2100" y="30"/>
                  </a:lnTo>
                  <a:lnTo>
                    <a:pt x="2124" y="30"/>
                  </a:lnTo>
                  <a:lnTo>
                    <a:pt x="2148" y="30"/>
                  </a:lnTo>
                  <a:lnTo>
                    <a:pt x="2166" y="30"/>
                  </a:lnTo>
                  <a:lnTo>
                    <a:pt x="2190" y="30"/>
                  </a:lnTo>
                  <a:lnTo>
                    <a:pt x="2214" y="30"/>
                  </a:lnTo>
                  <a:lnTo>
                    <a:pt x="2238" y="3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p:cNvSpPr>
            <p:nvPr/>
          </p:nvSpPr>
          <p:spPr bwMode="auto">
            <a:xfrm>
              <a:off x="1836" y="3224"/>
              <a:ext cx="2238" cy="54"/>
            </a:xfrm>
            <a:custGeom>
              <a:avLst/>
              <a:gdLst>
                <a:gd name="T0" fmla="*/ 18 w 2238"/>
                <a:gd name="T1" fmla="*/ 36 h 54"/>
                <a:gd name="T2" fmla="*/ 66 w 2238"/>
                <a:gd name="T3" fmla="*/ 18 h 54"/>
                <a:gd name="T4" fmla="*/ 108 w 2238"/>
                <a:gd name="T5" fmla="*/ 18 h 54"/>
                <a:gd name="T6" fmla="*/ 156 w 2238"/>
                <a:gd name="T7" fmla="*/ 30 h 54"/>
                <a:gd name="T8" fmla="*/ 198 w 2238"/>
                <a:gd name="T9" fmla="*/ 54 h 54"/>
                <a:gd name="T10" fmla="*/ 246 w 2238"/>
                <a:gd name="T11" fmla="*/ 24 h 54"/>
                <a:gd name="T12" fmla="*/ 288 w 2238"/>
                <a:gd name="T13" fmla="*/ 18 h 54"/>
                <a:gd name="T14" fmla="*/ 330 w 2238"/>
                <a:gd name="T15" fmla="*/ 12 h 54"/>
                <a:gd name="T16" fmla="*/ 378 w 2238"/>
                <a:gd name="T17" fmla="*/ 0 h 54"/>
                <a:gd name="T18" fmla="*/ 420 w 2238"/>
                <a:gd name="T19" fmla="*/ 6 h 54"/>
                <a:gd name="T20" fmla="*/ 468 w 2238"/>
                <a:gd name="T21" fmla="*/ 18 h 54"/>
                <a:gd name="T22" fmla="*/ 510 w 2238"/>
                <a:gd name="T23" fmla="*/ 24 h 54"/>
                <a:gd name="T24" fmla="*/ 558 w 2238"/>
                <a:gd name="T25" fmla="*/ 30 h 54"/>
                <a:gd name="T26" fmla="*/ 600 w 2238"/>
                <a:gd name="T27" fmla="*/ 36 h 54"/>
                <a:gd name="T28" fmla="*/ 648 w 2238"/>
                <a:gd name="T29" fmla="*/ 42 h 54"/>
                <a:gd name="T30" fmla="*/ 690 w 2238"/>
                <a:gd name="T31" fmla="*/ 42 h 54"/>
                <a:gd name="T32" fmla="*/ 738 w 2238"/>
                <a:gd name="T33" fmla="*/ 42 h 54"/>
                <a:gd name="T34" fmla="*/ 780 w 2238"/>
                <a:gd name="T35" fmla="*/ 42 h 54"/>
                <a:gd name="T36" fmla="*/ 828 w 2238"/>
                <a:gd name="T37" fmla="*/ 42 h 54"/>
                <a:gd name="T38" fmla="*/ 870 w 2238"/>
                <a:gd name="T39" fmla="*/ 42 h 54"/>
                <a:gd name="T40" fmla="*/ 912 w 2238"/>
                <a:gd name="T41" fmla="*/ 42 h 54"/>
                <a:gd name="T42" fmla="*/ 960 w 2238"/>
                <a:gd name="T43" fmla="*/ 42 h 54"/>
                <a:gd name="T44" fmla="*/ 1002 w 2238"/>
                <a:gd name="T45" fmla="*/ 42 h 54"/>
                <a:gd name="T46" fmla="*/ 1050 w 2238"/>
                <a:gd name="T47" fmla="*/ 42 h 54"/>
                <a:gd name="T48" fmla="*/ 1092 w 2238"/>
                <a:gd name="T49" fmla="*/ 48 h 54"/>
                <a:gd name="T50" fmla="*/ 1140 w 2238"/>
                <a:gd name="T51" fmla="*/ 42 h 54"/>
                <a:gd name="T52" fmla="*/ 1182 w 2238"/>
                <a:gd name="T53" fmla="*/ 42 h 54"/>
                <a:gd name="T54" fmla="*/ 1230 w 2238"/>
                <a:gd name="T55" fmla="*/ 42 h 54"/>
                <a:gd name="T56" fmla="*/ 1272 w 2238"/>
                <a:gd name="T57" fmla="*/ 42 h 54"/>
                <a:gd name="T58" fmla="*/ 1320 w 2238"/>
                <a:gd name="T59" fmla="*/ 42 h 54"/>
                <a:gd name="T60" fmla="*/ 1362 w 2238"/>
                <a:gd name="T61" fmla="*/ 42 h 54"/>
                <a:gd name="T62" fmla="*/ 1404 w 2238"/>
                <a:gd name="T63" fmla="*/ 36 h 54"/>
                <a:gd name="T64" fmla="*/ 1452 w 2238"/>
                <a:gd name="T65" fmla="*/ 36 h 54"/>
                <a:gd name="T66" fmla="*/ 1494 w 2238"/>
                <a:gd name="T67" fmla="*/ 36 h 54"/>
                <a:gd name="T68" fmla="*/ 1542 w 2238"/>
                <a:gd name="T69" fmla="*/ 36 h 54"/>
                <a:gd name="T70" fmla="*/ 1584 w 2238"/>
                <a:gd name="T71" fmla="*/ 36 h 54"/>
                <a:gd name="T72" fmla="*/ 1632 w 2238"/>
                <a:gd name="T73" fmla="*/ 36 h 54"/>
                <a:gd name="T74" fmla="*/ 1674 w 2238"/>
                <a:gd name="T75" fmla="*/ 36 h 54"/>
                <a:gd name="T76" fmla="*/ 1722 w 2238"/>
                <a:gd name="T77" fmla="*/ 36 h 54"/>
                <a:gd name="T78" fmla="*/ 1764 w 2238"/>
                <a:gd name="T79" fmla="*/ 30 h 54"/>
                <a:gd name="T80" fmla="*/ 1812 w 2238"/>
                <a:gd name="T81" fmla="*/ 30 h 54"/>
                <a:gd name="T82" fmla="*/ 1854 w 2238"/>
                <a:gd name="T83" fmla="*/ 30 h 54"/>
                <a:gd name="T84" fmla="*/ 1902 w 2238"/>
                <a:gd name="T85" fmla="*/ 30 h 54"/>
                <a:gd name="T86" fmla="*/ 1944 w 2238"/>
                <a:gd name="T87" fmla="*/ 30 h 54"/>
                <a:gd name="T88" fmla="*/ 1986 w 2238"/>
                <a:gd name="T89" fmla="*/ 30 h 54"/>
                <a:gd name="T90" fmla="*/ 2034 w 2238"/>
                <a:gd name="T91" fmla="*/ 30 h 54"/>
                <a:gd name="T92" fmla="*/ 2076 w 2238"/>
                <a:gd name="T93" fmla="*/ 30 h 54"/>
                <a:gd name="T94" fmla="*/ 2124 w 2238"/>
                <a:gd name="T95" fmla="*/ 30 h 54"/>
                <a:gd name="T96" fmla="*/ 2166 w 2238"/>
                <a:gd name="T97" fmla="*/ 30 h 54"/>
                <a:gd name="T98" fmla="*/ 2214 w 2238"/>
                <a:gd name="T9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42"/>
                  </a:lnTo>
                  <a:lnTo>
                    <a:pt x="714" y="42"/>
                  </a:lnTo>
                  <a:lnTo>
                    <a:pt x="738" y="42"/>
                  </a:lnTo>
                  <a:lnTo>
                    <a:pt x="756" y="42"/>
                  </a:lnTo>
                  <a:lnTo>
                    <a:pt x="780" y="42"/>
                  </a:lnTo>
                  <a:lnTo>
                    <a:pt x="804" y="42"/>
                  </a:lnTo>
                  <a:lnTo>
                    <a:pt x="828" y="42"/>
                  </a:lnTo>
                  <a:lnTo>
                    <a:pt x="846" y="42"/>
                  </a:lnTo>
                  <a:lnTo>
                    <a:pt x="870" y="42"/>
                  </a:lnTo>
                  <a:lnTo>
                    <a:pt x="894" y="42"/>
                  </a:lnTo>
                  <a:lnTo>
                    <a:pt x="912" y="42"/>
                  </a:lnTo>
                  <a:lnTo>
                    <a:pt x="936" y="42"/>
                  </a:lnTo>
                  <a:lnTo>
                    <a:pt x="960" y="42"/>
                  </a:lnTo>
                  <a:lnTo>
                    <a:pt x="984" y="42"/>
                  </a:lnTo>
                  <a:lnTo>
                    <a:pt x="1002" y="42"/>
                  </a:lnTo>
                  <a:lnTo>
                    <a:pt x="1026" y="42"/>
                  </a:lnTo>
                  <a:lnTo>
                    <a:pt x="1050" y="42"/>
                  </a:lnTo>
                  <a:lnTo>
                    <a:pt x="1074" y="42"/>
                  </a:lnTo>
                  <a:lnTo>
                    <a:pt x="1092" y="48"/>
                  </a:lnTo>
                  <a:lnTo>
                    <a:pt x="1116" y="48"/>
                  </a:lnTo>
                  <a:lnTo>
                    <a:pt x="1140" y="42"/>
                  </a:lnTo>
                  <a:lnTo>
                    <a:pt x="1158" y="42"/>
                  </a:lnTo>
                  <a:lnTo>
                    <a:pt x="1182" y="42"/>
                  </a:lnTo>
                  <a:lnTo>
                    <a:pt x="1206" y="42"/>
                  </a:lnTo>
                  <a:lnTo>
                    <a:pt x="1230" y="42"/>
                  </a:lnTo>
                  <a:lnTo>
                    <a:pt x="1248" y="42"/>
                  </a:lnTo>
                  <a:lnTo>
                    <a:pt x="1272" y="42"/>
                  </a:lnTo>
                  <a:lnTo>
                    <a:pt x="1296" y="42"/>
                  </a:lnTo>
                  <a:lnTo>
                    <a:pt x="1320" y="42"/>
                  </a:lnTo>
                  <a:lnTo>
                    <a:pt x="1338" y="42"/>
                  </a:lnTo>
                  <a:lnTo>
                    <a:pt x="1362" y="42"/>
                  </a:lnTo>
                  <a:lnTo>
                    <a:pt x="1386" y="42"/>
                  </a:lnTo>
                  <a:lnTo>
                    <a:pt x="1404" y="36"/>
                  </a:lnTo>
                  <a:lnTo>
                    <a:pt x="1428" y="36"/>
                  </a:lnTo>
                  <a:lnTo>
                    <a:pt x="1452" y="36"/>
                  </a:lnTo>
                  <a:lnTo>
                    <a:pt x="1476" y="36"/>
                  </a:lnTo>
                  <a:lnTo>
                    <a:pt x="1494" y="36"/>
                  </a:lnTo>
                  <a:lnTo>
                    <a:pt x="1518" y="36"/>
                  </a:lnTo>
                  <a:lnTo>
                    <a:pt x="1542" y="36"/>
                  </a:lnTo>
                  <a:lnTo>
                    <a:pt x="1566" y="36"/>
                  </a:lnTo>
                  <a:lnTo>
                    <a:pt x="1584" y="36"/>
                  </a:lnTo>
                  <a:lnTo>
                    <a:pt x="1608" y="36"/>
                  </a:lnTo>
                  <a:lnTo>
                    <a:pt x="1632" y="36"/>
                  </a:lnTo>
                  <a:lnTo>
                    <a:pt x="1656" y="36"/>
                  </a:lnTo>
                  <a:lnTo>
                    <a:pt x="1674" y="36"/>
                  </a:lnTo>
                  <a:lnTo>
                    <a:pt x="1698" y="36"/>
                  </a:lnTo>
                  <a:lnTo>
                    <a:pt x="1722" y="36"/>
                  </a:lnTo>
                  <a:lnTo>
                    <a:pt x="1740" y="30"/>
                  </a:lnTo>
                  <a:lnTo>
                    <a:pt x="1764" y="30"/>
                  </a:lnTo>
                  <a:lnTo>
                    <a:pt x="1788" y="30"/>
                  </a:lnTo>
                  <a:lnTo>
                    <a:pt x="1812" y="30"/>
                  </a:lnTo>
                  <a:lnTo>
                    <a:pt x="1830" y="30"/>
                  </a:lnTo>
                  <a:lnTo>
                    <a:pt x="1854" y="30"/>
                  </a:lnTo>
                  <a:lnTo>
                    <a:pt x="1878" y="30"/>
                  </a:lnTo>
                  <a:lnTo>
                    <a:pt x="1902" y="30"/>
                  </a:lnTo>
                  <a:lnTo>
                    <a:pt x="1920" y="30"/>
                  </a:lnTo>
                  <a:lnTo>
                    <a:pt x="1944" y="30"/>
                  </a:lnTo>
                  <a:lnTo>
                    <a:pt x="1968" y="30"/>
                  </a:lnTo>
                  <a:lnTo>
                    <a:pt x="1986" y="30"/>
                  </a:lnTo>
                  <a:lnTo>
                    <a:pt x="2010" y="30"/>
                  </a:lnTo>
                  <a:lnTo>
                    <a:pt x="2034" y="30"/>
                  </a:lnTo>
                  <a:lnTo>
                    <a:pt x="2058" y="30"/>
                  </a:lnTo>
                  <a:lnTo>
                    <a:pt x="2076" y="30"/>
                  </a:lnTo>
                  <a:lnTo>
                    <a:pt x="2100" y="30"/>
                  </a:lnTo>
                  <a:lnTo>
                    <a:pt x="2124" y="30"/>
                  </a:lnTo>
                  <a:lnTo>
                    <a:pt x="2148" y="30"/>
                  </a:lnTo>
                  <a:lnTo>
                    <a:pt x="2166" y="30"/>
                  </a:lnTo>
                  <a:lnTo>
                    <a:pt x="2190" y="30"/>
                  </a:lnTo>
                  <a:lnTo>
                    <a:pt x="2214" y="30"/>
                  </a:lnTo>
                  <a:lnTo>
                    <a:pt x="2238" y="3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p:nvSpPr>
          <p:spPr bwMode="auto">
            <a:xfrm>
              <a:off x="1836" y="3230"/>
              <a:ext cx="2238" cy="54"/>
            </a:xfrm>
            <a:custGeom>
              <a:avLst/>
              <a:gdLst>
                <a:gd name="T0" fmla="*/ 18 w 2238"/>
                <a:gd name="T1" fmla="*/ 36 h 54"/>
                <a:gd name="T2" fmla="*/ 66 w 2238"/>
                <a:gd name="T3" fmla="*/ 18 h 54"/>
                <a:gd name="T4" fmla="*/ 108 w 2238"/>
                <a:gd name="T5" fmla="*/ 18 h 54"/>
                <a:gd name="T6" fmla="*/ 156 w 2238"/>
                <a:gd name="T7" fmla="*/ 30 h 54"/>
                <a:gd name="T8" fmla="*/ 198 w 2238"/>
                <a:gd name="T9" fmla="*/ 54 h 54"/>
                <a:gd name="T10" fmla="*/ 246 w 2238"/>
                <a:gd name="T11" fmla="*/ 24 h 54"/>
                <a:gd name="T12" fmla="*/ 288 w 2238"/>
                <a:gd name="T13" fmla="*/ 18 h 54"/>
                <a:gd name="T14" fmla="*/ 330 w 2238"/>
                <a:gd name="T15" fmla="*/ 12 h 54"/>
                <a:gd name="T16" fmla="*/ 378 w 2238"/>
                <a:gd name="T17" fmla="*/ 0 h 54"/>
                <a:gd name="T18" fmla="*/ 420 w 2238"/>
                <a:gd name="T19" fmla="*/ 6 h 54"/>
                <a:gd name="T20" fmla="*/ 468 w 2238"/>
                <a:gd name="T21" fmla="*/ 18 h 54"/>
                <a:gd name="T22" fmla="*/ 510 w 2238"/>
                <a:gd name="T23" fmla="*/ 24 h 54"/>
                <a:gd name="T24" fmla="*/ 558 w 2238"/>
                <a:gd name="T25" fmla="*/ 30 h 54"/>
                <a:gd name="T26" fmla="*/ 600 w 2238"/>
                <a:gd name="T27" fmla="*/ 36 h 54"/>
                <a:gd name="T28" fmla="*/ 648 w 2238"/>
                <a:gd name="T29" fmla="*/ 42 h 54"/>
                <a:gd name="T30" fmla="*/ 690 w 2238"/>
                <a:gd name="T31" fmla="*/ 42 h 54"/>
                <a:gd name="T32" fmla="*/ 738 w 2238"/>
                <a:gd name="T33" fmla="*/ 42 h 54"/>
                <a:gd name="T34" fmla="*/ 780 w 2238"/>
                <a:gd name="T35" fmla="*/ 42 h 54"/>
                <a:gd name="T36" fmla="*/ 828 w 2238"/>
                <a:gd name="T37" fmla="*/ 42 h 54"/>
                <a:gd name="T38" fmla="*/ 870 w 2238"/>
                <a:gd name="T39" fmla="*/ 42 h 54"/>
                <a:gd name="T40" fmla="*/ 912 w 2238"/>
                <a:gd name="T41" fmla="*/ 42 h 54"/>
                <a:gd name="T42" fmla="*/ 960 w 2238"/>
                <a:gd name="T43" fmla="*/ 42 h 54"/>
                <a:gd name="T44" fmla="*/ 1002 w 2238"/>
                <a:gd name="T45" fmla="*/ 42 h 54"/>
                <a:gd name="T46" fmla="*/ 1050 w 2238"/>
                <a:gd name="T47" fmla="*/ 42 h 54"/>
                <a:gd name="T48" fmla="*/ 1092 w 2238"/>
                <a:gd name="T49" fmla="*/ 48 h 54"/>
                <a:gd name="T50" fmla="*/ 1140 w 2238"/>
                <a:gd name="T51" fmla="*/ 42 h 54"/>
                <a:gd name="T52" fmla="*/ 1182 w 2238"/>
                <a:gd name="T53" fmla="*/ 42 h 54"/>
                <a:gd name="T54" fmla="*/ 1230 w 2238"/>
                <a:gd name="T55" fmla="*/ 42 h 54"/>
                <a:gd name="T56" fmla="*/ 1272 w 2238"/>
                <a:gd name="T57" fmla="*/ 42 h 54"/>
                <a:gd name="T58" fmla="*/ 1320 w 2238"/>
                <a:gd name="T59" fmla="*/ 42 h 54"/>
                <a:gd name="T60" fmla="*/ 1362 w 2238"/>
                <a:gd name="T61" fmla="*/ 42 h 54"/>
                <a:gd name="T62" fmla="*/ 1404 w 2238"/>
                <a:gd name="T63" fmla="*/ 36 h 54"/>
                <a:gd name="T64" fmla="*/ 1452 w 2238"/>
                <a:gd name="T65" fmla="*/ 36 h 54"/>
                <a:gd name="T66" fmla="*/ 1494 w 2238"/>
                <a:gd name="T67" fmla="*/ 36 h 54"/>
                <a:gd name="T68" fmla="*/ 1542 w 2238"/>
                <a:gd name="T69" fmla="*/ 36 h 54"/>
                <a:gd name="T70" fmla="*/ 1584 w 2238"/>
                <a:gd name="T71" fmla="*/ 36 h 54"/>
                <a:gd name="T72" fmla="*/ 1632 w 2238"/>
                <a:gd name="T73" fmla="*/ 36 h 54"/>
                <a:gd name="T74" fmla="*/ 1674 w 2238"/>
                <a:gd name="T75" fmla="*/ 36 h 54"/>
                <a:gd name="T76" fmla="*/ 1722 w 2238"/>
                <a:gd name="T77" fmla="*/ 36 h 54"/>
                <a:gd name="T78" fmla="*/ 1764 w 2238"/>
                <a:gd name="T79" fmla="*/ 30 h 54"/>
                <a:gd name="T80" fmla="*/ 1812 w 2238"/>
                <a:gd name="T81" fmla="*/ 30 h 54"/>
                <a:gd name="T82" fmla="*/ 1854 w 2238"/>
                <a:gd name="T83" fmla="*/ 30 h 54"/>
                <a:gd name="T84" fmla="*/ 1902 w 2238"/>
                <a:gd name="T85" fmla="*/ 30 h 54"/>
                <a:gd name="T86" fmla="*/ 1944 w 2238"/>
                <a:gd name="T87" fmla="*/ 30 h 54"/>
                <a:gd name="T88" fmla="*/ 1986 w 2238"/>
                <a:gd name="T89" fmla="*/ 30 h 54"/>
                <a:gd name="T90" fmla="*/ 2034 w 2238"/>
                <a:gd name="T91" fmla="*/ 30 h 54"/>
                <a:gd name="T92" fmla="*/ 2076 w 2238"/>
                <a:gd name="T93" fmla="*/ 30 h 54"/>
                <a:gd name="T94" fmla="*/ 2124 w 2238"/>
                <a:gd name="T95" fmla="*/ 30 h 54"/>
                <a:gd name="T96" fmla="*/ 2166 w 2238"/>
                <a:gd name="T97" fmla="*/ 30 h 54"/>
                <a:gd name="T98" fmla="*/ 2214 w 2238"/>
                <a:gd name="T9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42"/>
                  </a:lnTo>
                  <a:lnTo>
                    <a:pt x="714" y="42"/>
                  </a:lnTo>
                  <a:lnTo>
                    <a:pt x="738" y="42"/>
                  </a:lnTo>
                  <a:lnTo>
                    <a:pt x="756" y="42"/>
                  </a:lnTo>
                  <a:lnTo>
                    <a:pt x="780" y="42"/>
                  </a:lnTo>
                  <a:lnTo>
                    <a:pt x="804" y="42"/>
                  </a:lnTo>
                  <a:lnTo>
                    <a:pt x="828" y="42"/>
                  </a:lnTo>
                  <a:lnTo>
                    <a:pt x="846" y="42"/>
                  </a:lnTo>
                  <a:lnTo>
                    <a:pt x="870" y="42"/>
                  </a:lnTo>
                  <a:lnTo>
                    <a:pt x="894" y="42"/>
                  </a:lnTo>
                  <a:lnTo>
                    <a:pt x="912" y="42"/>
                  </a:lnTo>
                  <a:lnTo>
                    <a:pt x="936" y="42"/>
                  </a:lnTo>
                  <a:lnTo>
                    <a:pt x="960" y="42"/>
                  </a:lnTo>
                  <a:lnTo>
                    <a:pt x="984" y="42"/>
                  </a:lnTo>
                  <a:lnTo>
                    <a:pt x="1002" y="42"/>
                  </a:lnTo>
                  <a:lnTo>
                    <a:pt x="1026" y="42"/>
                  </a:lnTo>
                  <a:lnTo>
                    <a:pt x="1050" y="42"/>
                  </a:lnTo>
                  <a:lnTo>
                    <a:pt x="1074" y="42"/>
                  </a:lnTo>
                  <a:lnTo>
                    <a:pt x="1092" y="48"/>
                  </a:lnTo>
                  <a:lnTo>
                    <a:pt x="1116" y="48"/>
                  </a:lnTo>
                  <a:lnTo>
                    <a:pt x="1140" y="42"/>
                  </a:lnTo>
                  <a:lnTo>
                    <a:pt x="1158" y="42"/>
                  </a:lnTo>
                  <a:lnTo>
                    <a:pt x="1182" y="42"/>
                  </a:lnTo>
                  <a:lnTo>
                    <a:pt x="1206" y="42"/>
                  </a:lnTo>
                  <a:lnTo>
                    <a:pt x="1230" y="42"/>
                  </a:lnTo>
                  <a:lnTo>
                    <a:pt x="1248" y="42"/>
                  </a:lnTo>
                  <a:lnTo>
                    <a:pt x="1272" y="42"/>
                  </a:lnTo>
                  <a:lnTo>
                    <a:pt x="1296" y="42"/>
                  </a:lnTo>
                  <a:lnTo>
                    <a:pt x="1320" y="42"/>
                  </a:lnTo>
                  <a:lnTo>
                    <a:pt x="1338" y="42"/>
                  </a:lnTo>
                  <a:lnTo>
                    <a:pt x="1362" y="42"/>
                  </a:lnTo>
                  <a:lnTo>
                    <a:pt x="1386" y="42"/>
                  </a:lnTo>
                  <a:lnTo>
                    <a:pt x="1404" y="36"/>
                  </a:lnTo>
                  <a:lnTo>
                    <a:pt x="1428" y="36"/>
                  </a:lnTo>
                  <a:lnTo>
                    <a:pt x="1452" y="36"/>
                  </a:lnTo>
                  <a:lnTo>
                    <a:pt x="1476" y="36"/>
                  </a:lnTo>
                  <a:lnTo>
                    <a:pt x="1494" y="36"/>
                  </a:lnTo>
                  <a:lnTo>
                    <a:pt x="1518" y="36"/>
                  </a:lnTo>
                  <a:lnTo>
                    <a:pt x="1542" y="36"/>
                  </a:lnTo>
                  <a:lnTo>
                    <a:pt x="1566" y="36"/>
                  </a:lnTo>
                  <a:lnTo>
                    <a:pt x="1584" y="36"/>
                  </a:lnTo>
                  <a:lnTo>
                    <a:pt x="1608" y="36"/>
                  </a:lnTo>
                  <a:lnTo>
                    <a:pt x="1632" y="36"/>
                  </a:lnTo>
                  <a:lnTo>
                    <a:pt x="1656" y="36"/>
                  </a:lnTo>
                  <a:lnTo>
                    <a:pt x="1674" y="36"/>
                  </a:lnTo>
                  <a:lnTo>
                    <a:pt x="1698" y="36"/>
                  </a:lnTo>
                  <a:lnTo>
                    <a:pt x="1722" y="36"/>
                  </a:lnTo>
                  <a:lnTo>
                    <a:pt x="1740" y="30"/>
                  </a:lnTo>
                  <a:lnTo>
                    <a:pt x="1764" y="30"/>
                  </a:lnTo>
                  <a:lnTo>
                    <a:pt x="1788" y="30"/>
                  </a:lnTo>
                  <a:lnTo>
                    <a:pt x="1812" y="30"/>
                  </a:lnTo>
                  <a:lnTo>
                    <a:pt x="1830" y="30"/>
                  </a:lnTo>
                  <a:lnTo>
                    <a:pt x="1854" y="30"/>
                  </a:lnTo>
                  <a:lnTo>
                    <a:pt x="1878" y="30"/>
                  </a:lnTo>
                  <a:lnTo>
                    <a:pt x="1902" y="30"/>
                  </a:lnTo>
                  <a:lnTo>
                    <a:pt x="1920" y="30"/>
                  </a:lnTo>
                  <a:lnTo>
                    <a:pt x="1944" y="30"/>
                  </a:lnTo>
                  <a:lnTo>
                    <a:pt x="1968" y="30"/>
                  </a:lnTo>
                  <a:lnTo>
                    <a:pt x="1986" y="30"/>
                  </a:lnTo>
                  <a:lnTo>
                    <a:pt x="2010" y="30"/>
                  </a:lnTo>
                  <a:lnTo>
                    <a:pt x="2034" y="30"/>
                  </a:lnTo>
                  <a:lnTo>
                    <a:pt x="2058" y="30"/>
                  </a:lnTo>
                  <a:lnTo>
                    <a:pt x="2076" y="30"/>
                  </a:lnTo>
                  <a:lnTo>
                    <a:pt x="2100" y="30"/>
                  </a:lnTo>
                  <a:lnTo>
                    <a:pt x="2124" y="30"/>
                  </a:lnTo>
                  <a:lnTo>
                    <a:pt x="2148" y="30"/>
                  </a:lnTo>
                  <a:lnTo>
                    <a:pt x="2166" y="30"/>
                  </a:lnTo>
                  <a:lnTo>
                    <a:pt x="2190" y="30"/>
                  </a:lnTo>
                  <a:lnTo>
                    <a:pt x="2214" y="30"/>
                  </a:lnTo>
                  <a:lnTo>
                    <a:pt x="2238" y="3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p:cNvSpPr>
            <p:nvPr/>
          </p:nvSpPr>
          <p:spPr bwMode="auto">
            <a:xfrm>
              <a:off x="1836" y="3332"/>
              <a:ext cx="2238" cy="120"/>
            </a:xfrm>
            <a:custGeom>
              <a:avLst/>
              <a:gdLst>
                <a:gd name="T0" fmla="*/ 18 w 2238"/>
                <a:gd name="T1" fmla="*/ 6 h 120"/>
                <a:gd name="T2" fmla="*/ 66 w 2238"/>
                <a:gd name="T3" fmla="*/ 0 h 120"/>
                <a:gd name="T4" fmla="*/ 108 w 2238"/>
                <a:gd name="T5" fmla="*/ 0 h 120"/>
                <a:gd name="T6" fmla="*/ 156 w 2238"/>
                <a:gd name="T7" fmla="*/ 0 h 120"/>
                <a:gd name="T8" fmla="*/ 198 w 2238"/>
                <a:gd name="T9" fmla="*/ 18 h 120"/>
                <a:gd name="T10" fmla="*/ 246 w 2238"/>
                <a:gd name="T11" fmla="*/ 30 h 120"/>
                <a:gd name="T12" fmla="*/ 288 w 2238"/>
                <a:gd name="T13" fmla="*/ 36 h 120"/>
                <a:gd name="T14" fmla="*/ 330 w 2238"/>
                <a:gd name="T15" fmla="*/ 12 h 120"/>
                <a:gd name="T16" fmla="*/ 378 w 2238"/>
                <a:gd name="T17" fmla="*/ 18 h 120"/>
                <a:gd name="T18" fmla="*/ 420 w 2238"/>
                <a:gd name="T19" fmla="*/ 30 h 120"/>
                <a:gd name="T20" fmla="*/ 468 w 2238"/>
                <a:gd name="T21" fmla="*/ 42 h 120"/>
                <a:gd name="T22" fmla="*/ 510 w 2238"/>
                <a:gd name="T23" fmla="*/ 54 h 120"/>
                <a:gd name="T24" fmla="*/ 558 w 2238"/>
                <a:gd name="T25" fmla="*/ 60 h 120"/>
                <a:gd name="T26" fmla="*/ 600 w 2238"/>
                <a:gd name="T27" fmla="*/ 72 h 120"/>
                <a:gd name="T28" fmla="*/ 648 w 2238"/>
                <a:gd name="T29" fmla="*/ 84 h 120"/>
                <a:gd name="T30" fmla="*/ 690 w 2238"/>
                <a:gd name="T31" fmla="*/ 90 h 120"/>
                <a:gd name="T32" fmla="*/ 738 w 2238"/>
                <a:gd name="T33" fmla="*/ 90 h 120"/>
                <a:gd name="T34" fmla="*/ 780 w 2238"/>
                <a:gd name="T35" fmla="*/ 96 h 120"/>
                <a:gd name="T36" fmla="*/ 828 w 2238"/>
                <a:gd name="T37" fmla="*/ 96 h 120"/>
                <a:gd name="T38" fmla="*/ 870 w 2238"/>
                <a:gd name="T39" fmla="*/ 102 h 120"/>
                <a:gd name="T40" fmla="*/ 912 w 2238"/>
                <a:gd name="T41" fmla="*/ 102 h 120"/>
                <a:gd name="T42" fmla="*/ 960 w 2238"/>
                <a:gd name="T43" fmla="*/ 108 h 120"/>
                <a:gd name="T44" fmla="*/ 1002 w 2238"/>
                <a:gd name="T45" fmla="*/ 108 h 120"/>
                <a:gd name="T46" fmla="*/ 1050 w 2238"/>
                <a:gd name="T47" fmla="*/ 114 h 120"/>
                <a:gd name="T48" fmla="*/ 1092 w 2238"/>
                <a:gd name="T49" fmla="*/ 114 h 120"/>
                <a:gd name="T50" fmla="*/ 1140 w 2238"/>
                <a:gd name="T51" fmla="*/ 120 h 120"/>
                <a:gd name="T52" fmla="*/ 1182 w 2238"/>
                <a:gd name="T53" fmla="*/ 120 h 120"/>
                <a:gd name="T54" fmla="*/ 1230 w 2238"/>
                <a:gd name="T55" fmla="*/ 120 h 120"/>
                <a:gd name="T56" fmla="*/ 1272 w 2238"/>
                <a:gd name="T57" fmla="*/ 120 h 120"/>
                <a:gd name="T58" fmla="*/ 1320 w 2238"/>
                <a:gd name="T59" fmla="*/ 120 h 120"/>
                <a:gd name="T60" fmla="*/ 1362 w 2238"/>
                <a:gd name="T61" fmla="*/ 120 h 120"/>
                <a:gd name="T62" fmla="*/ 1404 w 2238"/>
                <a:gd name="T63" fmla="*/ 120 h 120"/>
                <a:gd name="T64" fmla="*/ 1452 w 2238"/>
                <a:gd name="T65" fmla="*/ 120 h 120"/>
                <a:gd name="T66" fmla="*/ 1494 w 2238"/>
                <a:gd name="T67" fmla="*/ 120 h 120"/>
                <a:gd name="T68" fmla="*/ 1542 w 2238"/>
                <a:gd name="T69" fmla="*/ 120 h 120"/>
                <a:gd name="T70" fmla="*/ 1584 w 2238"/>
                <a:gd name="T71" fmla="*/ 120 h 120"/>
                <a:gd name="T72" fmla="*/ 1632 w 2238"/>
                <a:gd name="T73" fmla="*/ 120 h 120"/>
                <a:gd name="T74" fmla="*/ 1674 w 2238"/>
                <a:gd name="T75" fmla="*/ 120 h 120"/>
                <a:gd name="T76" fmla="*/ 1722 w 2238"/>
                <a:gd name="T77" fmla="*/ 120 h 120"/>
                <a:gd name="T78" fmla="*/ 1764 w 2238"/>
                <a:gd name="T79" fmla="*/ 120 h 120"/>
                <a:gd name="T80" fmla="*/ 1812 w 2238"/>
                <a:gd name="T81" fmla="*/ 120 h 120"/>
                <a:gd name="T82" fmla="*/ 1854 w 2238"/>
                <a:gd name="T83" fmla="*/ 120 h 120"/>
                <a:gd name="T84" fmla="*/ 1902 w 2238"/>
                <a:gd name="T85" fmla="*/ 120 h 120"/>
                <a:gd name="T86" fmla="*/ 1944 w 2238"/>
                <a:gd name="T87" fmla="*/ 120 h 120"/>
                <a:gd name="T88" fmla="*/ 1986 w 2238"/>
                <a:gd name="T89" fmla="*/ 120 h 120"/>
                <a:gd name="T90" fmla="*/ 2034 w 2238"/>
                <a:gd name="T91" fmla="*/ 120 h 120"/>
                <a:gd name="T92" fmla="*/ 2076 w 2238"/>
                <a:gd name="T93" fmla="*/ 120 h 120"/>
                <a:gd name="T94" fmla="*/ 2124 w 2238"/>
                <a:gd name="T95" fmla="*/ 120 h 120"/>
                <a:gd name="T96" fmla="*/ 2166 w 2238"/>
                <a:gd name="T97" fmla="*/ 120 h 120"/>
                <a:gd name="T98" fmla="*/ 2214 w 2238"/>
                <a:gd name="T9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20">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0"/>
                  </a:lnTo>
                  <a:lnTo>
                    <a:pt x="714" y="90"/>
                  </a:lnTo>
                  <a:lnTo>
                    <a:pt x="738" y="90"/>
                  </a:lnTo>
                  <a:lnTo>
                    <a:pt x="756" y="96"/>
                  </a:lnTo>
                  <a:lnTo>
                    <a:pt x="780" y="96"/>
                  </a:lnTo>
                  <a:lnTo>
                    <a:pt x="804" y="96"/>
                  </a:lnTo>
                  <a:lnTo>
                    <a:pt x="828" y="96"/>
                  </a:lnTo>
                  <a:lnTo>
                    <a:pt x="846" y="102"/>
                  </a:lnTo>
                  <a:lnTo>
                    <a:pt x="870" y="102"/>
                  </a:lnTo>
                  <a:lnTo>
                    <a:pt x="894" y="102"/>
                  </a:lnTo>
                  <a:lnTo>
                    <a:pt x="912" y="102"/>
                  </a:lnTo>
                  <a:lnTo>
                    <a:pt x="936" y="108"/>
                  </a:lnTo>
                  <a:lnTo>
                    <a:pt x="960" y="108"/>
                  </a:lnTo>
                  <a:lnTo>
                    <a:pt x="984" y="108"/>
                  </a:lnTo>
                  <a:lnTo>
                    <a:pt x="1002" y="108"/>
                  </a:lnTo>
                  <a:lnTo>
                    <a:pt x="1026" y="114"/>
                  </a:lnTo>
                  <a:lnTo>
                    <a:pt x="1050" y="114"/>
                  </a:lnTo>
                  <a:lnTo>
                    <a:pt x="1074" y="114"/>
                  </a:lnTo>
                  <a:lnTo>
                    <a:pt x="1092" y="114"/>
                  </a:lnTo>
                  <a:lnTo>
                    <a:pt x="1116" y="120"/>
                  </a:lnTo>
                  <a:lnTo>
                    <a:pt x="1140" y="120"/>
                  </a:lnTo>
                  <a:lnTo>
                    <a:pt x="1158" y="120"/>
                  </a:lnTo>
                  <a:lnTo>
                    <a:pt x="1182" y="120"/>
                  </a:lnTo>
                  <a:lnTo>
                    <a:pt x="1206" y="120"/>
                  </a:lnTo>
                  <a:lnTo>
                    <a:pt x="1230" y="120"/>
                  </a:lnTo>
                  <a:lnTo>
                    <a:pt x="1248" y="120"/>
                  </a:lnTo>
                  <a:lnTo>
                    <a:pt x="1272" y="120"/>
                  </a:lnTo>
                  <a:lnTo>
                    <a:pt x="1296" y="120"/>
                  </a:lnTo>
                  <a:lnTo>
                    <a:pt x="1320" y="120"/>
                  </a:lnTo>
                  <a:lnTo>
                    <a:pt x="1338" y="120"/>
                  </a:lnTo>
                  <a:lnTo>
                    <a:pt x="1362" y="120"/>
                  </a:lnTo>
                  <a:lnTo>
                    <a:pt x="1386" y="120"/>
                  </a:lnTo>
                  <a:lnTo>
                    <a:pt x="1404" y="120"/>
                  </a:lnTo>
                  <a:lnTo>
                    <a:pt x="1428" y="120"/>
                  </a:lnTo>
                  <a:lnTo>
                    <a:pt x="1452" y="120"/>
                  </a:lnTo>
                  <a:lnTo>
                    <a:pt x="1476" y="120"/>
                  </a:lnTo>
                  <a:lnTo>
                    <a:pt x="1494" y="120"/>
                  </a:lnTo>
                  <a:lnTo>
                    <a:pt x="1518" y="120"/>
                  </a:lnTo>
                  <a:lnTo>
                    <a:pt x="1542" y="120"/>
                  </a:lnTo>
                  <a:lnTo>
                    <a:pt x="1566" y="120"/>
                  </a:lnTo>
                  <a:lnTo>
                    <a:pt x="1584" y="120"/>
                  </a:lnTo>
                  <a:lnTo>
                    <a:pt x="1608" y="120"/>
                  </a:lnTo>
                  <a:lnTo>
                    <a:pt x="1632" y="120"/>
                  </a:lnTo>
                  <a:lnTo>
                    <a:pt x="1656" y="120"/>
                  </a:lnTo>
                  <a:lnTo>
                    <a:pt x="1674" y="120"/>
                  </a:lnTo>
                  <a:lnTo>
                    <a:pt x="1698" y="120"/>
                  </a:lnTo>
                  <a:lnTo>
                    <a:pt x="1722" y="120"/>
                  </a:lnTo>
                  <a:lnTo>
                    <a:pt x="1740" y="120"/>
                  </a:lnTo>
                  <a:lnTo>
                    <a:pt x="1764" y="120"/>
                  </a:lnTo>
                  <a:lnTo>
                    <a:pt x="1788" y="120"/>
                  </a:lnTo>
                  <a:lnTo>
                    <a:pt x="1812" y="120"/>
                  </a:lnTo>
                  <a:lnTo>
                    <a:pt x="1830" y="120"/>
                  </a:lnTo>
                  <a:lnTo>
                    <a:pt x="1854" y="120"/>
                  </a:lnTo>
                  <a:lnTo>
                    <a:pt x="1878" y="120"/>
                  </a:lnTo>
                  <a:lnTo>
                    <a:pt x="1902" y="120"/>
                  </a:lnTo>
                  <a:lnTo>
                    <a:pt x="1920" y="120"/>
                  </a:lnTo>
                  <a:lnTo>
                    <a:pt x="1944" y="120"/>
                  </a:lnTo>
                  <a:lnTo>
                    <a:pt x="1968" y="120"/>
                  </a:lnTo>
                  <a:lnTo>
                    <a:pt x="1986" y="120"/>
                  </a:lnTo>
                  <a:lnTo>
                    <a:pt x="2010" y="120"/>
                  </a:lnTo>
                  <a:lnTo>
                    <a:pt x="2034" y="120"/>
                  </a:lnTo>
                  <a:lnTo>
                    <a:pt x="2058" y="120"/>
                  </a:lnTo>
                  <a:lnTo>
                    <a:pt x="2076" y="120"/>
                  </a:lnTo>
                  <a:lnTo>
                    <a:pt x="2100" y="120"/>
                  </a:lnTo>
                  <a:lnTo>
                    <a:pt x="2124" y="120"/>
                  </a:lnTo>
                  <a:lnTo>
                    <a:pt x="2148" y="120"/>
                  </a:lnTo>
                  <a:lnTo>
                    <a:pt x="2166" y="120"/>
                  </a:lnTo>
                  <a:lnTo>
                    <a:pt x="2190" y="120"/>
                  </a:lnTo>
                  <a:lnTo>
                    <a:pt x="2214" y="120"/>
                  </a:lnTo>
                  <a:lnTo>
                    <a:pt x="2238" y="12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p:cNvSpPr>
            <p:nvPr/>
          </p:nvSpPr>
          <p:spPr bwMode="auto">
            <a:xfrm>
              <a:off x="1836" y="3338"/>
              <a:ext cx="2238" cy="120"/>
            </a:xfrm>
            <a:custGeom>
              <a:avLst/>
              <a:gdLst>
                <a:gd name="T0" fmla="*/ 18 w 2238"/>
                <a:gd name="T1" fmla="*/ 6 h 120"/>
                <a:gd name="T2" fmla="*/ 66 w 2238"/>
                <a:gd name="T3" fmla="*/ 0 h 120"/>
                <a:gd name="T4" fmla="*/ 108 w 2238"/>
                <a:gd name="T5" fmla="*/ 0 h 120"/>
                <a:gd name="T6" fmla="*/ 156 w 2238"/>
                <a:gd name="T7" fmla="*/ 0 h 120"/>
                <a:gd name="T8" fmla="*/ 198 w 2238"/>
                <a:gd name="T9" fmla="*/ 18 h 120"/>
                <a:gd name="T10" fmla="*/ 246 w 2238"/>
                <a:gd name="T11" fmla="*/ 30 h 120"/>
                <a:gd name="T12" fmla="*/ 288 w 2238"/>
                <a:gd name="T13" fmla="*/ 36 h 120"/>
                <a:gd name="T14" fmla="*/ 330 w 2238"/>
                <a:gd name="T15" fmla="*/ 12 h 120"/>
                <a:gd name="T16" fmla="*/ 378 w 2238"/>
                <a:gd name="T17" fmla="*/ 18 h 120"/>
                <a:gd name="T18" fmla="*/ 420 w 2238"/>
                <a:gd name="T19" fmla="*/ 30 h 120"/>
                <a:gd name="T20" fmla="*/ 468 w 2238"/>
                <a:gd name="T21" fmla="*/ 42 h 120"/>
                <a:gd name="T22" fmla="*/ 510 w 2238"/>
                <a:gd name="T23" fmla="*/ 54 h 120"/>
                <a:gd name="T24" fmla="*/ 558 w 2238"/>
                <a:gd name="T25" fmla="*/ 60 h 120"/>
                <a:gd name="T26" fmla="*/ 600 w 2238"/>
                <a:gd name="T27" fmla="*/ 72 h 120"/>
                <a:gd name="T28" fmla="*/ 648 w 2238"/>
                <a:gd name="T29" fmla="*/ 84 h 120"/>
                <a:gd name="T30" fmla="*/ 690 w 2238"/>
                <a:gd name="T31" fmla="*/ 90 h 120"/>
                <a:gd name="T32" fmla="*/ 738 w 2238"/>
                <a:gd name="T33" fmla="*/ 90 h 120"/>
                <a:gd name="T34" fmla="*/ 780 w 2238"/>
                <a:gd name="T35" fmla="*/ 96 h 120"/>
                <a:gd name="T36" fmla="*/ 828 w 2238"/>
                <a:gd name="T37" fmla="*/ 96 h 120"/>
                <a:gd name="T38" fmla="*/ 870 w 2238"/>
                <a:gd name="T39" fmla="*/ 102 h 120"/>
                <a:gd name="T40" fmla="*/ 912 w 2238"/>
                <a:gd name="T41" fmla="*/ 102 h 120"/>
                <a:gd name="T42" fmla="*/ 960 w 2238"/>
                <a:gd name="T43" fmla="*/ 108 h 120"/>
                <a:gd name="T44" fmla="*/ 1002 w 2238"/>
                <a:gd name="T45" fmla="*/ 108 h 120"/>
                <a:gd name="T46" fmla="*/ 1050 w 2238"/>
                <a:gd name="T47" fmla="*/ 114 h 120"/>
                <a:gd name="T48" fmla="*/ 1092 w 2238"/>
                <a:gd name="T49" fmla="*/ 114 h 120"/>
                <a:gd name="T50" fmla="*/ 1140 w 2238"/>
                <a:gd name="T51" fmla="*/ 120 h 120"/>
                <a:gd name="T52" fmla="*/ 1182 w 2238"/>
                <a:gd name="T53" fmla="*/ 120 h 120"/>
                <a:gd name="T54" fmla="*/ 1230 w 2238"/>
                <a:gd name="T55" fmla="*/ 120 h 120"/>
                <a:gd name="T56" fmla="*/ 1272 w 2238"/>
                <a:gd name="T57" fmla="*/ 120 h 120"/>
                <a:gd name="T58" fmla="*/ 1320 w 2238"/>
                <a:gd name="T59" fmla="*/ 120 h 120"/>
                <a:gd name="T60" fmla="*/ 1362 w 2238"/>
                <a:gd name="T61" fmla="*/ 120 h 120"/>
                <a:gd name="T62" fmla="*/ 1404 w 2238"/>
                <a:gd name="T63" fmla="*/ 120 h 120"/>
                <a:gd name="T64" fmla="*/ 1452 w 2238"/>
                <a:gd name="T65" fmla="*/ 120 h 120"/>
                <a:gd name="T66" fmla="*/ 1494 w 2238"/>
                <a:gd name="T67" fmla="*/ 120 h 120"/>
                <a:gd name="T68" fmla="*/ 1542 w 2238"/>
                <a:gd name="T69" fmla="*/ 120 h 120"/>
                <a:gd name="T70" fmla="*/ 1584 w 2238"/>
                <a:gd name="T71" fmla="*/ 120 h 120"/>
                <a:gd name="T72" fmla="*/ 1632 w 2238"/>
                <a:gd name="T73" fmla="*/ 120 h 120"/>
                <a:gd name="T74" fmla="*/ 1674 w 2238"/>
                <a:gd name="T75" fmla="*/ 120 h 120"/>
                <a:gd name="T76" fmla="*/ 1722 w 2238"/>
                <a:gd name="T77" fmla="*/ 120 h 120"/>
                <a:gd name="T78" fmla="*/ 1764 w 2238"/>
                <a:gd name="T79" fmla="*/ 120 h 120"/>
                <a:gd name="T80" fmla="*/ 1812 w 2238"/>
                <a:gd name="T81" fmla="*/ 120 h 120"/>
                <a:gd name="T82" fmla="*/ 1854 w 2238"/>
                <a:gd name="T83" fmla="*/ 120 h 120"/>
                <a:gd name="T84" fmla="*/ 1902 w 2238"/>
                <a:gd name="T85" fmla="*/ 120 h 120"/>
                <a:gd name="T86" fmla="*/ 1944 w 2238"/>
                <a:gd name="T87" fmla="*/ 120 h 120"/>
                <a:gd name="T88" fmla="*/ 1986 w 2238"/>
                <a:gd name="T89" fmla="*/ 120 h 120"/>
                <a:gd name="T90" fmla="*/ 2034 w 2238"/>
                <a:gd name="T91" fmla="*/ 120 h 120"/>
                <a:gd name="T92" fmla="*/ 2076 w 2238"/>
                <a:gd name="T93" fmla="*/ 120 h 120"/>
                <a:gd name="T94" fmla="*/ 2124 w 2238"/>
                <a:gd name="T95" fmla="*/ 120 h 120"/>
                <a:gd name="T96" fmla="*/ 2166 w 2238"/>
                <a:gd name="T97" fmla="*/ 120 h 120"/>
                <a:gd name="T98" fmla="*/ 2214 w 2238"/>
                <a:gd name="T9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20">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0"/>
                  </a:lnTo>
                  <a:lnTo>
                    <a:pt x="714" y="90"/>
                  </a:lnTo>
                  <a:lnTo>
                    <a:pt x="738" y="90"/>
                  </a:lnTo>
                  <a:lnTo>
                    <a:pt x="756" y="96"/>
                  </a:lnTo>
                  <a:lnTo>
                    <a:pt x="780" y="96"/>
                  </a:lnTo>
                  <a:lnTo>
                    <a:pt x="804" y="96"/>
                  </a:lnTo>
                  <a:lnTo>
                    <a:pt x="828" y="96"/>
                  </a:lnTo>
                  <a:lnTo>
                    <a:pt x="846" y="102"/>
                  </a:lnTo>
                  <a:lnTo>
                    <a:pt x="870" y="102"/>
                  </a:lnTo>
                  <a:lnTo>
                    <a:pt x="894" y="102"/>
                  </a:lnTo>
                  <a:lnTo>
                    <a:pt x="912" y="102"/>
                  </a:lnTo>
                  <a:lnTo>
                    <a:pt x="936" y="108"/>
                  </a:lnTo>
                  <a:lnTo>
                    <a:pt x="960" y="108"/>
                  </a:lnTo>
                  <a:lnTo>
                    <a:pt x="984" y="108"/>
                  </a:lnTo>
                  <a:lnTo>
                    <a:pt x="1002" y="108"/>
                  </a:lnTo>
                  <a:lnTo>
                    <a:pt x="1026" y="114"/>
                  </a:lnTo>
                  <a:lnTo>
                    <a:pt x="1050" y="114"/>
                  </a:lnTo>
                  <a:lnTo>
                    <a:pt x="1074" y="114"/>
                  </a:lnTo>
                  <a:lnTo>
                    <a:pt x="1092" y="114"/>
                  </a:lnTo>
                  <a:lnTo>
                    <a:pt x="1116" y="120"/>
                  </a:lnTo>
                  <a:lnTo>
                    <a:pt x="1140" y="120"/>
                  </a:lnTo>
                  <a:lnTo>
                    <a:pt x="1158" y="120"/>
                  </a:lnTo>
                  <a:lnTo>
                    <a:pt x="1182" y="120"/>
                  </a:lnTo>
                  <a:lnTo>
                    <a:pt x="1206" y="120"/>
                  </a:lnTo>
                  <a:lnTo>
                    <a:pt x="1230" y="120"/>
                  </a:lnTo>
                  <a:lnTo>
                    <a:pt x="1248" y="120"/>
                  </a:lnTo>
                  <a:lnTo>
                    <a:pt x="1272" y="120"/>
                  </a:lnTo>
                  <a:lnTo>
                    <a:pt x="1296" y="120"/>
                  </a:lnTo>
                  <a:lnTo>
                    <a:pt x="1320" y="120"/>
                  </a:lnTo>
                  <a:lnTo>
                    <a:pt x="1338" y="120"/>
                  </a:lnTo>
                  <a:lnTo>
                    <a:pt x="1362" y="120"/>
                  </a:lnTo>
                  <a:lnTo>
                    <a:pt x="1386" y="120"/>
                  </a:lnTo>
                  <a:lnTo>
                    <a:pt x="1404" y="120"/>
                  </a:lnTo>
                  <a:lnTo>
                    <a:pt x="1428" y="120"/>
                  </a:lnTo>
                  <a:lnTo>
                    <a:pt x="1452" y="120"/>
                  </a:lnTo>
                  <a:lnTo>
                    <a:pt x="1476" y="120"/>
                  </a:lnTo>
                  <a:lnTo>
                    <a:pt x="1494" y="120"/>
                  </a:lnTo>
                  <a:lnTo>
                    <a:pt x="1518" y="120"/>
                  </a:lnTo>
                  <a:lnTo>
                    <a:pt x="1542" y="120"/>
                  </a:lnTo>
                  <a:lnTo>
                    <a:pt x="1566" y="120"/>
                  </a:lnTo>
                  <a:lnTo>
                    <a:pt x="1584" y="120"/>
                  </a:lnTo>
                  <a:lnTo>
                    <a:pt x="1608" y="120"/>
                  </a:lnTo>
                  <a:lnTo>
                    <a:pt x="1632" y="120"/>
                  </a:lnTo>
                  <a:lnTo>
                    <a:pt x="1656" y="120"/>
                  </a:lnTo>
                  <a:lnTo>
                    <a:pt x="1674" y="120"/>
                  </a:lnTo>
                  <a:lnTo>
                    <a:pt x="1698" y="120"/>
                  </a:lnTo>
                  <a:lnTo>
                    <a:pt x="1722" y="120"/>
                  </a:lnTo>
                  <a:lnTo>
                    <a:pt x="1740" y="120"/>
                  </a:lnTo>
                  <a:lnTo>
                    <a:pt x="1764" y="120"/>
                  </a:lnTo>
                  <a:lnTo>
                    <a:pt x="1788" y="120"/>
                  </a:lnTo>
                  <a:lnTo>
                    <a:pt x="1812" y="120"/>
                  </a:lnTo>
                  <a:lnTo>
                    <a:pt x="1830" y="120"/>
                  </a:lnTo>
                  <a:lnTo>
                    <a:pt x="1854" y="120"/>
                  </a:lnTo>
                  <a:lnTo>
                    <a:pt x="1878" y="120"/>
                  </a:lnTo>
                  <a:lnTo>
                    <a:pt x="1902" y="120"/>
                  </a:lnTo>
                  <a:lnTo>
                    <a:pt x="1920" y="120"/>
                  </a:lnTo>
                  <a:lnTo>
                    <a:pt x="1944" y="120"/>
                  </a:lnTo>
                  <a:lnTo>
                    <a:pt x="1968" y="120"/>
                  </a:lnTo>
                  <a:lnTo>
                    <a:pt x="1986" y="120"/>
                  </a:lnTo>
                  <a:lnTo>
                    <a:pt x="2010" y="120"/>
                  </a:lnTo>
                  <a:lnTo>
                    <a:pt x="2034" y="120"/>
                  </a:lnTo>
                  <a:lnTo>
                    <a:pt x="2058" y="120"/>
                  </a:lnTo>
                  <a:lnTo>
                    <a:pt x="2076" y="120"/>
                  </a:lnTo>
                  <a:lnTo>
                    <a:pt x="2100" y="120"/>
                  </a:lnTo>
                  <a:lnTo>
                    <a:pt x="2124" y="120"/>
                  </a:lnTo>
                  <a:lnTo>
                    <a:pt x="2148" y="120"/>
                  </a:lnTo>
                  <a:lnTo>
                    <a:pt x="2166" y="120"/>
                  </a:lnTo>
                  <a:lnTo>
                    <a:pt x="2190" y="120"/>
                  </a:lnTo>
                  <a:lnTo>
                    <a:pt x="2214" y="120"/>
                  </a:lnTo>
                  <a:lnTo>
                    <a:pt x="2238" y="12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p:nvSpPr>
          <p:spPr bwMode="auto">
            <a:xfrm>
              <a:off x="1836" y="3344"/>
              <a:ext cx="2238" cy="120"/>
            </a:xfrm>
            <a:custGeom>
              <a:avLst/>
              <a:gdLst>
                <a:gd name="T0" fmla="*/ 18 w 2238"/>
                <a:gd name="T1" fmla="*/ 6 h 120"/>
                <a:gd name="T2" fmla="*/ 66 w 2238"/>
                <a:gd name="T3" fmla="*/ 0 h 120"/>
                <a:gd name="T4" fmla="*/ 108 w 2238"/>
                <a:gd name="T5" fmla="*/ 0 h 120"/>
                <a:gd name="T6" fmla="*/ 156 w 2238"/>
                <a:gd name="T7" fmla="*/ 0 h 120"/>
                <a:gd name="T8" fmla="*/ 198 w 2238"/>
                <a:gd name="T9" fmla="*/ 18 h 120"/>
                <a:gd name="T10" fmla="*/ 246 w 2238"/>
                <a:gd name="T11" fmla="*/ 30 h 120"/>
                <a:gd name="T12" fmla="*/ 288 w 2238"/>
                <a:gd name="T13" fmla="*/ 36 h 120"/>
                <a:gd name="T14" fmla="*/ 330 w 2238"/>
                <a:gd name="T15" fmla="*/ 12 h 120"/>
                <a:gd name="T16" fmla="*/ 378 w 2238"/>
                <a:gd name="T17" fmla="*/ 18 h 120"/>
                <a:gd name="T18" fmla="*/ 420 w 2238"/>
                <a:gd name="T19" fmla="*/ 30 h 120"/>
                <a:gd name="T20" fmla="*/ 468 w 2238"/>
                <a:gd name="T21" fmla="*/ 42 h 120"/>
                <a:gd name="T22" fmla="*/ 510 w 2238"/>
                <a:gd name="T23" fmla="*/ 54 h 120"/>
                <a:gd name="T24" fmla="*/ 558 w 2238"/>
                <a:gd name="T25" fmla="*/ 60 h 120"/>
                <a:gd name="T26" fmla="*/ 600 w 2238"/>
                <a:gd name="T27" fmla="*/ 72 h 120"/>
                <a:gd name="T28" fmla="*/ 648 w 2238"/>
                <a:gd name="T29" fmla="*/ 84 h 120"/>
                <a:gd name="T30" fmla="*/ 690 w 2238"/>
                <a:gd name="T31" fmla="*/ 90 h 120"/>
                <a:gd name="T32" fmla="*/ 738 w 2238"/>
                <a:gd name="T33" fmla="*/ 90 h 120"/>
                <a:gd name="T34" fmla="*/ 780 w 2238"/>
                <a:gd name="T35" fmla="*/ 96 h 120"/>
                <a:gd name="T36" fmla="*/ 828 w 2238"/>
                <a:gd name="T37" fmla="*/ 96 h 120"/>
                <a:gd name="T38" fmla="*/ 870 w 2238"/>
                <a:gd name="T39" fmla="*/ 102 h 120"/>
                <a:gd name="T40" fmla="*/ 912 w 2238"/>
                <a:gd name="T41" fmla="*/ 102 h 120"/>
                <a:gd name="T42" fmla="*/ 960 w 2238"/>
                <a:gd name="T43" fmla="*/ 108 h 120"/>
                <a:gd name="T44" fmla="*/ 1002 w 2238"/>
                <a:gd name="T45" fmla="*/ 108 h 120"/>
                <a:gd name="T46" fmla="*/ 1050 w 2238"/>
                <a:gd name="T47" fmla="*/ 114 h 120"/>
                <a:gd name="T48" fmla="*/ 1092 w 2238"/>
                <a:gd name="T49" fmla="*/ 114 h 120"/>
                <a:gd name="T50" fmla="*/ 1140 w 2238"/>
                <a:gd name="T51" fmla="*/ 120 h 120"/>
                <a:gd name="T52" fmla="*/ 1182 w 2238"/>
                <a:gd name="T53" fmla="*/ 120 h 120"/>
                <a:gd name="T54" fmla="*/ 1230 w 2238"/>
                <a:gd name="T55" fmla="*/ 120 h 120"/>
                <a:gd name="T56" fmla="*/ 1272 w 2238"/>
                <a:gd name="T57" fmla="*/ 120 h 120"/>
                <a:gd name="T58" fmla="*/ 1320 w 2238"/>
                <a:gd name="T59" fmla="*/ 120 h 120"/>
                <a:gd name="T60" fmla="*/ 1362 w 2238"/>
                <a:gd name="T61" fmla="*/ 120 h 120"/>
                <a:gd name="T62" fmla="*/ 1404 w 2238"/>
                <a:gd name="T63" fmla="*/ 120 h 120"/>
                <a:gd name="T64" fmla="*/ 1452 w 2238"/>
                <a:gd name="T65" fmla="*/ 120 h 120"/>
                <a:gd name="T66" fmla="*/ 1494 w 2238"/>
                <a:gd name="T67" fmla="*/ 120 h 120"/>
                <a:gd name="T68" fmla="*/ 1542 w 2238"/>
                <a:gd name="T69" fmla="*/ 120 h 120"/>
                <a:gd name="T70" fmla="*/ 1584 w 2238"/>
                <a:gd name="T71" fmla="*/ 120 h 120"/>
                <a:gd name="T72" fmla="*/ 1632 w 2238"/>
                <a:gd name="T73" fmla="*/ 120 h 120"/>
                <a:gd name="T74" fmla="*/ 1674 w 2238"/>
                <a:gd name="T75" fmla="*/ 120 h 120"/>
                <a:gd name="T76" fmla="*/ 1722 w 2238"/>
                <a:gd name="T77" fmla="*/ 120 h 120"/>
                <a:gd name="T78" fmla="*/ 1764 w 2238"/>
                <a:gd name="T79" fmla="*/ 120 h 120"/>
                <a:gd name="T80" fmla="*/ 1812 w 2238"/>
                <a:gd name="T81" fmla="*/ 120 h 120"/>
                <a:gd name="T82" fmla="*/ 1854 w 2238"/>
                <a:gd name="T83" fmla="*/ 120 h 120"/>
                <a:gd name="T84" fmla="*/ 1902 w 2238"/>
                <a:gd name="T85" fmla="*/ 120 h 120"/>
                <a:gd name="T86" fmla="*/ 1944 w 2238"/>
                <a:gd name="T87" fmla="*/ 120 h 120"/>
                <a:gd name="T88" fmla="*/ 1986 w 2238"/>
                <a:gd name="T89" fmla="*/ 120 h 120"/>
                <a:gd name="T90" fmla="*/ 2034 w 2238"/>
                <a:gd name="T91" fmla="*/ 120 h 120"/>
                <a:gd name="T92" fmla="*/ 2076 w 2238"/>
                <a:gd name="T93" fmla="*/ 120 h 120"/>
                <a:gd name="T94" fmla="*/ 2124 w 2238"/>
                <a:gd name="T95" fmla="*/ 120 h 120"/>
                <a:gd name="T96" fmla="*/ 2166 w 2238"/>
                <a:gd name="T97" fmla="*/ 120 h 120"/>
                <a:gd name="T98" fmla="*/ 2214 w 2238"/>
                <a:gd name="T9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20">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0"/>
                  </a:lnTo>
                  <a:lnTo>
                    <a:pt x="714" y="90"/>
                  </a:lnTo>
                  <a:lnTo>
                    <a:pt x="738" y="90"/>
                  </a:lnTo>
                  <a:lnTo>
                    <a:pt x="756" y="96"/>
                  </a:lnTo>
                  <a:lnTo>
                    <a:pt x="780" y="96"/>
                  </a:lnTo>
                  <a:lnTo>
                    <a:pt x="804" y="96"/>
                  </a:lnTo>
                  <a:lnTo>
                    <a:pt x="828" y="96"/>
                  </a:lnTo>
                  <a:lnTo>
                    <a:pt x="846" y="102"/>
                  </a:lnTo>
                  <a:lnTo>
                    <a:pt x="870" y="102"/>
                  </a:lnTo>
                  <a:lnTo>
                    <a:pt x="894" y="102"/>
                  </a:lnTo>
                  <a:lnTo>
                    <a:pt x="912" y="102"/>
                  </a:lnTo>
                  <a:lnTo>
                    <a:pt x="936" y="108"/>
                  </a:lnTo>
                  <a:lnTo>
                    <a:pt x="960" y="108"/>
                  </a:lnTo>
                  <a:lnTo>
                    <a:pt x="984" y="108"/>
                  </a:lnTo>
                  <a:lnTo>
                    <a:pt x="1002" y="108"/>
                  </a:lnTo>
                  <a:lnTo>
                    <a:pt x="1026" y="114"/>
                  </a:lnTo>
                  <a:lnTo>
                    <a:pt x="1050" y="114"/>
                  </a:lnTo>
                  <a:lnTo>
                    <a:pt x="1074" y="114"/>
                  </a:lnTo>
                  <a:lnTo>
                    <a:pt x="1092" y="114"/>
                  </a:lnTo>
                  <a:lnTo>
                    <a:pt x="1116" y="120"/>
                  </a:lnTo>
                  <a:lnTo>
                    <a:pt x="1140" y="120"/>
                  </a:lnTo>
                  <a:lnTo>
                    <a:pt x="1158" y="120"/>
                  </a:lnTo>
                  <a:lnTo>
                    <a:pt x="1182" y="120"/>
                  </a:lnTo>
                  <a:lnTo>
                    <a:pt x="1206" y="120"/>
                  </a:lnTo>
                  <a:lnTo>
                    <a:pt x="1230" y="120"/>
                  </a:lnTo>
                  <a:lnTo>
                    <a:pt x="1248" y="120"/>
                  </a:lnTo>
                  <a:lnTo>
                    <a:pt x="1272" y="120"/>
                  </a:lnTo>
                  <a:lnTo>
                    <a:pt x="1296" y="120"/>
                  </a:lnTo>
                  <a:lnTo>
                    <a:pt x="1320" y="120"/>
                  </a:lnTo>
                  <a:lnTo>
                    <a:pt x="1338" y="120"/>
                  </a:lnTo>
                  <a:lnTo>
                    <a:pt x="1362" y="120"/>
                  </a:lnTo>
                  <a:lnTo>
                    <a:pt x="1386" y="120"/>
                  </a:lnTo>
                  <a:lnTo>
                    <a:pt x="1404" y="120"/>
                  </a:lnTo>
                  <a:lnTo>
                    <a:pt x="1428" y="120"/>
                  </a:lnTo>
                  <a:lnTo>
                    <a:pt x="1452" y="120"/>
                  </a:lnTo>
                  <a:lnTo>
                    <a:pt x="1476" y="120"/>
                  </a:lnTo>
                  <a:lnTo>
                    <a:pt x="1494" y="120"/>
                  </a:lnTo>
                  <a:lnTo>
                    <a:pt x="1518" y="120"/>
                  </a:lnTo>
                  <a:lnTo>
                    <a:pt x="1542" y="120"/>
                  </a:lnTo>
                  <a:lnTo>
                    <a:pt x="1566" y="120"/>
                  </a:lnTo>
                  <a:lnTo>
                    <a:pt x="1584" y="120"/>
                  </a:lnTo>
                  <a:lnTo>
                    <a:pt x="1608" y="120"/>
                  </a:lnTo>
                  <a:lnTo>
                    <a:pt x="1632" y="120"/>
                  </a:lnTo>
                  <a:lnTo>
                    <a:pt x="1656" y="120"/>
                  </a:lnTo>
                  <a:lnTo>
                    <a:pt x="1674" y="120"/>
                  </a:lnTo>
                  <a:lnTo>
                    <a:pt x="1698" y="120"/>
                  </a:lnTo>
                  <a:lnTo>
                    <a:pt x="1722" y="120"/>
                  </a:lnTo>
                  <a:lnTo>
                    <a:pt x="1740" y="120"/>
                  </a:lnTo>
                  <a:lnTo>
                    <a:pt x="1764" y="120"/>
                  </a:lnTo>
                  <a:lnTo>
                    <a:pt x="1788" y="120"/>
                  </a:lnTo>
                  <a:lnTo>
                    <a:pt x="1812" y="120"/>
                  </a:lnTo>
                  <a:lnTo>
                    <a:pt x="1830" y="120"/>
                  </a:lnTo>
                  <a:lnTo>
                    <a:pt x="1854" y="120"/>
                  </a:lnTo>
                  <a:lnTo>
                    <a:pt x="1878" y="120"/>
                  </a:lnTo>
                  <a:lnTo>
                    <a:pt x="1902" y="120"/>
                  </a:lnTo>
                  <a:lnTo>
                    <a:pt x="1920" y="120"/>
                  </a:lnTo>
                  <a:lnTo>
                    <a:pt x="1944" y="120"/>
                  </a:lnTo>
                  <a:lnTo>
                    <a:pt x="1968" y="120"/>
                  </a:lnTo>
                  <a:lnTo>
                    <a:pt x="1986" y="120"/>
                  </a:lnTo>
                  <a:lnTo>
                    <a:pt x="2010" y="120"/>
                  </a:lnTo>
                  <a:lnTo>
                    <a:pt x="2034" y="120"/>
                  </a:lnTo>
                  <a:lnTo>
                    <a:pt x="2058" y="120"/>
                  </a:lnTo>
                  <a:lnTo>
                    <a:pt x="2076" y="120"/>
                  </a:lnTo>
                  <a:lnTo>
                    <a:pt x="2100" y="120"/>
                  </a:lnTo>
                  <a:lnTo>
                    <a:pt x="2124" y="120"/>
                  </a:lnTo>
                  <a:lnTo>
                    <a:pt x="2148" y="120"/>
                  </a:lnTo>
                  <a:lnTo>
                    <a:pt x="2166" y="120"/>
                  </a:lnTo>
                  <a:lnTo>
                    <a:pt x="2190" y="120"/>
                  </a:lnTo>
                  <a:lnTo>
                    <a:pt x="2214" y="120"/>
                  </a:lnTo>
                  <a:lnTo>
                    <a:pt x="2238" y="12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p:nvSpPr>
          <p:spPr bwMode="auto">
            <a:xfrm>
              <a:off x="1836" y="3254"/>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p:nvSpPr>
          <p:spPr bwMode="auto">
            <a:xfrm>
              <a:off x="1836" y="3260"/>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2"/>
            <p:cNvSpPr>
              <a:spLocks/>
            </p:cNvSpPr>
            <p:nvPr/>
          </p:nvSpPr>
          <p:spPr bwMode="auto">
            <a:xfrm>
              <a:off x="1836" y="3266"/>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43"/>
            <p:cNvSpPr>
              <a:spLocks noChangeArrowheads="1"/>
            </p:cNvSpPr>
            <p:nvPr/>
          </p:nvSpPr>
          <p:spPr bwMode="auto">
            <a:xfrm>
              <a:off x="1728"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3" name="Rectangle 44"/>
            <p:cNvSpPr>
              <a:spLocks noChangeArrowheads="1"/>
            </p:cNvSpPr>
            <p:nvPr/>
          </p:nvSpPr>
          <p:spPr bwMode="auto">
            <a:xfrm>
              <a:off x="217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7" name="Rectangle 45"/>
            <p:cNvSpPr>
              <a:spLocks noChangeArrowheads="1"/>
            </p:cNvSpPr>
            <p:nvPr/>
          </p:nvSpPr>
          <p:spPr bwMode="auto">
            <a:xfrm>
              <a:off x="262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8" name="Rectangle 46"/>
            <p:cNvSpPr>
              <a:spLocks noChangeArrowheads="1"/>
            </p:cNvSpPr>
            <p:nvPr/>
          </p:nvSpPr>
          <p:spPr bwMode="auto">
            <a:xfrm>
              <a:off x="30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2060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9" name="Rectangle 47"/>
            <p:cNvSpPr>
              <a:spLocks noChangeArrowheads="1"/>
            </p:cNvSpPr>
            <p:nvPr/>
          </p:nvSpPr>
          <p:spPr bwMode="auto">
            <a:xfrm>
              <a:off x="351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2080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60" name="Rectangle 48"/>
            <p:cNvSpPr>
              <a:spLocks noChangeArrowheads="1"/>
            </p:cNvSpPr>
            <p:nvPr/>
          </p:nvSpPr>
          <p:spPr bwMode="auto">
            <a:xfrm>
              <a:off x="39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2100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61" name="Rectangle 49"/>
            <p:cNvSpPr>
              <a:spLocks noChangeArrowheads="1"/>
            </p:cNvSpPr>
            <p:nvPr/>
          </p:nvSpPr>
          <p:spPr bwMode="auto">
            <a:xfrm rot="16200000">
              <a:off x="96" y="2130"/>
              <a:ext cx="28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et-EE" altLang="en-US" sz="1400" dirty="0">
                  <a:solidFill>
                    <a:srgbClr val="000000"/>
                  </a:solidFill>
                </a:rPr>
                <a:t>Kasvuhoonegaaside emissioonid</a:t>
              </a:r>
              <a:r>
                <a:rPr lang="en-US" altLang="en-US" sz="1400" dirty="0">
                  <a:solidFill>
                    <a:srgbClr val="000000"/>
                  </a:solidFill>
                </a:rPr>
                <a:t>   (G</a:t>
              </a:r>
              <a:r>
                <a:rPr lang="et-EE" altLang="en-US" sz="1400" dirty="0">
                  <a:solidFill>
                    <a:srgbClr val="000000"/>
                  </a:solidFill>
                </a:rPr>
                <a:t> </a:t>
              </a:r>
              <a:r>
                <a:rPr lang="en-US" altLang="en-US" sz="1400" dirty="0">
                  <a:solidFill>
                    <a:srgbClr val="000000"/>
                  </a:solidFill>
                </a:rPr>
                <a:t>ton</a:t>
              </a:r>
              <a:r>
                <a:rPr lang="et-EE" altLang="en-US" sz="1400" dirty="0" err="1">
                  <a:solidFill>
                    <a:srgbClr val="000000"/>
                  </a:solidFill>
                </a:rPr>
                <a:t>ni</a:t>
              </a:r>
              <a:r>
                <a:rPr lang="en-US" altLang="en-US" sz="1400" dirty="0">
                  <a:solidFill>
                    <a:srgbClr val="000000"/>
                  </a:solidFill>
                </a:rPr>
                <a:t>CO</a:t>
              </a:r>
              <a:r>
                <a:rPr lang="en-US" altLang="en-US" sz="1400" baseline="-25000" dirty="0">
                  <a:solidFill>
                    <a:srgbClr val="000000"/>
                  </a:solidFill>
                </a:rPr>
                <a:t>2</a:t>
              </a:r>
              <a:r>
                <a:rPr lang="en-US" altLang="en-US" sz="1400" dirty="0">
                  <a:solidFill>
                    <a:srgbClr val="000000"/>
                  </a:solidFill>
                </a:rPr>
                <a:t> / </a:t>
              </a:r>
              <a:r>
                <a:rPr lang="et-EE" altLang="en-US" sz="1400" dirty="0">
                  <a:solidFill>
                    <a:srgbClr val="000000"/>
                  </a:solidFill>
                </a:rPr>
                <a:t>aastas</a:t>
              </a:r>
              <a:r>
                <a:rPr lang="en-US" altLang="en-US" sz="1400" dirty="0">
                  <a:solidFill>
                    <a:srgbClr val="000000"/>
                  </a:solidFill>
                </a:rPr>
                <a:t>)</a:t>
              </a:r>
              <a:endParaRPr lang="en-US" altLang="en-US" sz="1400" dirty="0"/>
            </a:p>
          </p:txBody>
        </p:sp>
      </p:grpSp>
      <p:sp>
        <p:nvSpPr>
          <p:cNvPr id="96" name="Rectangle 95"/>
          <p:cNvSpPr>
            <a:spLocks noChangeArrowheads="1"/>
          </p:cNvSpPr>
          <p:nvPr/>
        </p:nvSpPr>
        <p:spPr bwMode="auto">
          <a:xfrm>
            <a:off x="2920105" y="838200"/>
            <a:ext cx="3204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t-EE" altLang="en-US" dirty="0">
                <a:solidFill>
                  <a:srgbClr val="000000"/>
                </a:solidFill>
                <a:latin typeface="Century Gothic" charset="0"/>
                <a:ea typeface="Century Gothic" charset="0"/>
                <a:cs typeface="Century Gothic" charset="0"/>
              </a:rPr>
              <a:t>Praeguse plaaniga</a:t>
            </a:r>
            <a:endParaRPr kumimoji="0" lang="en-US" altLang="en-US" sz="2400" b="0" i="0" u="none" strike="noStrike" cap="none" normalizeH="0" baseline="0" dirty="0">
              <a:ln>
                <a:noFill/>
              </a:ln>
              <a:solidFill>
                <a:schemeClr val="tx1"/>
              </a:solidFill>
              <a:effectLst/>
              <a:latin typeface="Century Gothic" charset="0"/>
              <a:ea typeface="Century Gothic" charset="0"/>
              <a:cs typeface="Century Gothic" charset="0"/>
            </a:endParaRPr>
          </a:p>
        </p:txBody>
      </p:sp>
      <p:pic>
        <p:nvPicPr>
          <p:cNvPr id="62" name="Picture 61" descr="COP21 Pari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369" y="370796"/>
            <a:ext cx="1079626" cy="2027007"/>
          </a:xfrm>
          <a:prstGeom prst="rect">
            <a:avLst/>
          </a:prstGeom>
        </p:spPr>
      </p:pic>
      <p:sp>
        <p:nvSpPr>
          <p:cNvPr id="63" name="TextBox 62"/>
          <p:cNvSpPr txBox="1"/>
          <p:nvPr/>
        </p:nvSpPr>
        <p:spPr>
          <a:xfrm>
            <a:off x="6477000" y="3836900"/>
            <a:ext cx="2690040" cy="1938992"/>
          </a:xfrm>
          <a:prstGeom prst="rect">
            <a:avLst/>
          </a:prstGeom>
          <a:noFill/>
        </p:spPr>
        <p:txBody>
          <a:bodyPr wrap="square" rtlCol="0">
            <a:spAutoFit/>
          </a:bodyPr>
          <a:lstStyle/>
          <a:p>
            <a:pPr marL="214313" indent="-214313">
              <a:buSzPct val="127000"/>
              <a:buFont typeface="Wingdings" charset="2"/>
              <a:buChar char="§"/>
            </a:pPr>
            <a:r>
              <a:rPr lang="et-EE" sz="2000" b="1" dirty="0">
                <a:solidFill>
                  <a:srgbClr val="800D00"/>
                </a:solidFill>
                <a:latin typeface="Century Gothic" charset="0"/>
                <a:ea typeface="Century Gothic" charset="0"/>
                <a:cs typeface="Century Gothic" charset="0"/>
              </a:rPr>
              <a:t>Teised arenevad</a:t>
            </a:r>
          </a:p>
          <a:p>
            <a:pPr marL="214313" indent="-214313">
              <a:buSzPct val="127000"/>
              <a:buFont typeface="Wingdings" charset="2"/>
              <a:buChar char="§"/>
            </a:pPr>
            <a:r>
              <a:rPr lang="et-EE" sz="2000" b="1" dirty="0">
                <a:solidFill>
                  <a:srgbClr val="808080"/>
                </a:solidFill>
                <a:latin typeface="Century Gothic" charset="0"/>
                <a:ea typeface="Century Gothic" charset="0"/>
                <a:cs typeface="Century Gothic" charset="0"/>
              </a:rPr>
              <a:t>Hiina</a:t>
            </a:r>
            <a:endParaRPr lang="en-US" sz="2000" b="1" dirty="0">
              <a:solidFill>
                <a:srgbClr val="808080"/>
              </a:solidFill>
              <a:latin typeface="Century Gothic" charset="0"/>
              <a:ea typeface="Century Gothic" charset="0"/>
              <a:cs typeface="Century Gothic" charset="0"/>
            </a:endParaRPr>
          </a:p>
          <a:p>
            <a:pPr marL="214313" indent="-214313">
              <a:buSzPct val="127000"/>
              <a:buFont typeface="Wingdings" charset="2"/>
              <a:buChar char="§"/>
            </a:pPr>
            <a:r>
              <a:rPr lang="et-EE" sz="2000" b="1" dirty="0">
                <a:solidFill>
                  <a:srgbClr val="008000"/>
                </a:solidFill>
                <a:latin typeface="Century Gothic" charset="0"/>
                <a:ea typeface="Century Gothic" charset="0"/>
                <a:cs typeface="Century Gothic" charset="0"/>
              </a:rPr>
              <a:t>Teised arenenud</a:t>
            </a:r>
            <a:endParaRPr lang="en-US" sz="2000" b="1" dirty="0">
              <a:solidFill>
                <a:srgbClr val="008000"/>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0432FF"/>
                </a:solidFill>
                <a:latin typeface="Century Gothic" charset="0"/>
                <a:ea typeface="Century Gothic" charset="0"/>
                <a:cs typeface="Century Gothic" charset="0"/>
              </a:rPr>
              <a:t>US</a:t>
            </a:r>
            <a:r>
              <a:rPr lang="et-EE" sz="2000" b="1" dirty="0">
                <a:solidFill>
                  <a:srgbClr val="0432FF"/>
                </a:solidFill>
                <a:latin typeface="Century Gothic" charset="0"/>
                <a:ea typeface="Century Gothic" charset="0"/>
                <a:cs typeface="Century Gothic" charset="0"/>
              </a:rPr>
              <a:t>A</a:t>
            </a:r>
            <a:endParaRPr lang="en-US" sz="2000" b="1" dirty="0">
              <a:solidFill>
                <a:srgbClr val="0432FF"/>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FF2500"/>
                </a:solidFill>
                <a:latin typeface="Century Gothic" charset="0"/>
                <a:ea typeface="Century Gothic" charset="0"/>
                <a:cs typeface="Century Gothic" charset="0"/>
              </a:rPr>
              <a:t>E</a:t>
            </a:r>
            <a:r>
              <a:rPr lang="et-EE" sz="2000" b="1" dirty="0">
                <a:solidFill>
                  <a:srgbClr val="FF2500"/>
                </a:solidFill>
                <a:latin typeface="Century Gothic" charset="0"/>
                <a:ea typeface="Century Gothic" charset="0"/>
                <a:cs typeface="Century Gothic" charset="0"/>
              </a:rPr>
              <a:t>L</a:t>
            </a:r>
            <a:endParaRPr lang="en-US" sz="2000" b="1" dirty="0">
              <a:solidFill>
                <a:srgbClr val="FF2500"/>
              </a:solidFill>
              <a:latin typeface="Century Gothic" charset="0"/>
              <a:ea typeface="Century Gothic" charset="0"/>
              <a:cs typeface="Century Gothic" charset="0"/>
            </a:endParaRPr>
          </a:p>
          <a:p>
            <a:pPr marL="214313" indent="-214313">
              <a:buSzPct val="127000"/>
              <a:buFont typeface="Wingdings" charset="2"/>
              <a:buChar char="§"/>
            </a:pPr>
            <a:r>
              <a:rPr lang="en-US" sz="2000" b="1" dirty="0">
                <a:latin typeface="Century Gothic" charset="0"/>
                <a:ea typeface="Century Gothic" charset="0"/>
                <a:cs typeface="Century Gothic" charset="0"/>
              </a:rPr>
              <a:t>India</a:t>
            </a:r>
          </a:p>
        </p:txBody>
      </p:sp>
      <p:pic>
        <p:nvPicPr>
          <p:cNvPr id="64" name="Picture 63" descr="CI Logo white tag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806" y="6150154"/>
            <a:ext cx="2025254"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64"/>
          <p:cNvSpPr>
            <a:spLocks noChangeArrowheads="1"/>
          </p:cNvSpPr>
          <p:nvPr/>
        </p:nvSpPr>
        <p:spPr bwMode="auto">
          <a:xfrm>
            <a:off x="172245" y="6312356"/>
            <a:ext cx="5495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pPr>
            <a:r>
              <a:rPr lang="en-US" altLang="en-US" sz="1400" dirty="0">
                <a:solidFill>
                  <a:srgbClr val="000000"/>
                </a:solidFill>
              </a:rPr>
              <a:t>*</a:t>
            </a:r>
            <a:r>
              <a:rPr lang="et-EE" altLang="en-US" sz="1400" dirty="0">
                <a:solidFill>
                  <a:srgbClr val="000000"/>
                </a:solidFill>
              </a:rPr>
              <a:t>Kõik riigid saavutavad oma plaanid eesmärgina seatud aastaks ja kesk-sajandi plaanid, kui neil need on.</a:t>
            </a: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57012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9"/>
          <p:cNvSpPr txBox="1">
            <a:spLocks noChangeArrowheads="1"/>
          </p:cNvSpPr>
          <p:nvPr/>
        </p:nvSpPr>
        <p:spPr bwMode="auto">
          <a:xfrm>
            <a:off x="6953806" y="1266409"/>
            <a:ext cx="1226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3200" b="1" dirty="0">
                <a:latin typeface="Century Gothic"/>
              </a:rPr>
              <a:t>2.8ºC</a:t>
            </a:r>
          </a:p>
        </p:txBody>
      </p:sp>
      <p:sp>
        <p:nvSpPr>
          <p:cNvPr id="51" name="TextBox 8"/>
          <p:cNvSpPr txBox="1">
            <a:spLocks noChangeArrowheads="1"/>
          </p:cNvSpPr>
          <p:nvPr/>
        </p:nvSpPr>
        <p:spPr bwMode="auto">
          <a:xfrm>
            <a:off x="6693694" y="1666459"/>
            <a:ext cx="14867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1500" dirty="0">
                <a:latin typeface="Century Gothic"/>
              </a:rPr>
              <a:t> 2100</a:t>
            </a:r>
            <a:r>
              <a:rPr lang="et-EE" sz="1500" dirty="0">
                <a:latin typeface="Century Gothic"/>
              </a:rPr>
              <a:t>.aastaks</a:t>
            </a:r>
            <a:endParaRPr lang="en-US" sz="1500" dirty="0">
              <a:latin typeface="Century Gothic"/>
            </a:endParaRPr>
          </a:p>
        </p:txBody>
      </p:sp>
      <p:grpSp>
        <p:nvGrpSpPr>
          <p:cNvPr id="4" name="Group 5"/>
          <p:cNvGrpSpPr>
            <a:grpSpLocks noChangeAspect="1"/>
          </p:cNvGrpSpPr>
          <p:nvPr/>
        </p:nvGrpSpPr>
        <p:grpSpPr bwMode="auto">
          <a:xfrm>
            <a:off x="2133600" y="927100"/>
            <a:ext cx="4533900" cy="5010150"/>
            <a:chOff x="1452" y="584"/>
            <a:chExt cx="2856" cy="3156"/>
          </a:xfrm>
        </p:grpSpPr>
        <p:sp>
          <p:nvSpPr>
            <p:cNvPr id="19" name="AutoShape 4"/>
            <p:cNvSpPr>
              <a:spLocks noChangeAspect="1" noChangeArrowheads="1" noTextEdit="1"/>
            </p:cNvSpPr>
            <p:nvPr/>
          </p:nvSpPr>
          <p:spPr bwMode="auto">
            <a:xfrm>
              <a:off x="1452" y="584"/>
              <a:ext cx="2856"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7"/>
            <p:cNvSpPr>
              <a:spLocks noChangeArrowheads="1"/>
            </p:cNvSpPr>
            <p:nvPr/>
          </p:nvSpPr>
          <p:spPr bwMode="auto">
            <a:xfrm>
              <a:off x="1836" y="872"/>
              <a:ext cx="2232" cy="27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8"/>
            <p:cNvSpPr>
              <a:spLocks noChangeArrowheads="1"/>
            </p:cNvSpPr>
            <p:nvPr/>
          </p:nvSpPr>
          <p:spPr bwMode="auto">
            <a:xfrm>
              <a:off x="1836" y="872"/>
              <a:ext cx="2238" cy="2706"/>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0" name="Line 9"/>
            <p:cNvSpPr>
              <a:spLocks noChangeShapeType="1"/>
            </p:cNvSpPr>
            <p:nvPr/>
          </p:nvSpPr>
          <p:spPr bwMode="auto">
            <a:xfrm>
              <a:off x="1836" y="13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5" name="Line 10"/>
            <p:cNvSpPr>
              <a:spLocks noChangeShapeType="1"/>
            </p:cNvSpPr>
            <p:nvPr/>
          </p:nvSpPr>
          <p:spPr bwMode="auto">
            <a:xfrm>
              <a:off x="1836" y="17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6" name="Line 11"/>
            <p:cNvSpPr>
              <a:spLocks noChangeShapeType="1"/>
            </p:cNvSpPr>
            <p:nvPr/>
          </p:nvSpPr>
          <p:spPr bwMode="auto">
            <a:xfrm>
              <a:off x="1836" y="22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7" name="Line 12"/>
            <p:cNvSpPr>
              <a:spLocks noChangeShapeType="1"/>
            </p:cNvSpPr>
            <p:nvPr/>
          </p:nvSpPr>
          <p:spPr bwMode="auto">
            <a:xfrm>
              <a:off x="1836" y="26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8" name="Line 13"/>
            <p:cNvSpPr>
              <a:spLocks noChangeShapeType="1"/>
            </p:cNvSpPr>
            <p:nvPr/>
          </p:nvSpPr>
          <p:spPr bwMode="auto">
            <a:xfrm>
              <a:off x="1836" y="31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9" name="Rectangle 14"/>
            <p:cNvSpPr>
              <a:spLocks noChangeArrowheads="1"/>
            </p:cNvSpPr>
            <p:nvPr/>
          </p:nvSpPr>
          <p:spPr bwMode="auto">
            <a:xfrm>
              <a:off x="1644" y="87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60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7190" name="Rectangle 15"/>
            <p:cNvSpPr>
              <a:spLocks noChangeArrowheads="1"/>
            </p:cNvSpPr>
            <p:nvPr/>
          </p:nvSpPr>
          <p:spPr bwMode="auto">
            <a:xfrm>
              <a:off x="1644" y="13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50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7191" name="Rectangle 16"/>
            <p:cNvSpPr>
              <a:spLocks noChangeArrowheads="1"/>
            </p:cNvSpPr>
            <p:nvPr/>
          </p:nvSpPr>
          <p:spPr bwMode="auto">
            <a:xfrm>
              <a:off x="1644" y="173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7192" name="Rectangle 17"/>
            <p:cNvSpPr>
              <a:spLocks noChangeArrowheads="1"/>
            </p:cNvSpPr>
            <p:nvPr/>
          </p:nvSpPr>
          <p:spPr bwMode="auto">
            <a:xfrm>
              <a:off x="1644" y="21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30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7193" name="Rectangle 18"/>
            <p:cNvSpPr>
              <a:spLocks noChangeArrowheads="1"/>
            </p:cNvSpPr>
            <p:nvPr/>
          </p:nvSpPr>
          <p:spPr bwMode="auto">
            <a:xfrm>
              <a:off x="1644" y="260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7194" name="Rectangle 19"/>
            <p:cNvSpPr>
              <a:spLocks noChangeArrowheads="1"/>
            </p:cNvSpPr>
            <p:nvPr/>
          </p:nvSpPr>
          <p:spPr bwMode="auto">
            <a:xfrm>
              <a:off x="1644" y="30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7195" name="Rectangle 20"/>
            <p:cNvSpPr>
              <a:spLocks noChangeArrowheads="1"/>
            </p:cNvSpPr>
            <p:nvPr/>
          </p:nvSpPr>
          <p:spPr bwMode="auto">
            <a:xfrm>
              <a:off x="1698" y="347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32" name="Freeform 25"/>
            <p:cNvSpPr>
              <a:spLocks/>
            </p:cNvSpPr>
            <p:nvPr/>
          </p:nvSpPr>
          <p:spPr bwMode="auto">
            <a:xfrm>
              <a:off x="1836" y="1592"/>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p:nvSpPr>
          <p:spPr bwMode="auto">
            <a:xfrm>
              <a:off x="1836" y="1598"/>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p:nvSpPr>
          <p:spPr bwMode="auto">
            <a:xfrm>
              <a:off x="1836" y="1604"/>
              <a:ext cx="2238" cy="1356"/>
            </a:xfrm>
            <a:custGeom>
              <a:avLst/>
              <a:gdLst>
                <a:gd name="T0" fmla="*/ 18 w 2238"/>
                <a:gd name="T1" fmla="*/ 1332 h 1356"/>
                <a:gd name="T2" fmla="*/ 66 w 2238"/>
                <a:gd name="T3" fmla="*/ 1302 h 1356"/>
                <a:gd name="T4" fmla="*/ 108 w 2238"/>
                <a:gd name="T5" fmla="*/ 1248 h 1356"/>
                <a:gd name="T6" fmla="*/ 156 w 2238"/>
                <a:gd name="T7" fmla="*/ 1224 h 1356"/>
                <a:gd name="T8" fmla="*/ 198 w 2238"/>
                <a:gd name="T9" fmla="*/ 1206 h 1356"/>
                <a:gd name="T10" fmla="*/ 246 w 2238"/>
                <a:gd name="T11" fmla="*/ 1218 h 1356"/>
                <a:gd name="T12" fmla="*/ 288 w 2238"/>
                <a:gd name="T13" fmla="*/ 1200 h 1356"/>
                <a:gd name="T14" fmla="*/ 330 w 2238"/>
                <a:gd name="T15" fmla="*/ 1188 h 1356"/>
                <a:gd name="T16" fmla="*/ 378 w 2238"/>
                <a:gd name="T17" fmla="*/ 1164 h 1356"/>
                <a:gd name="T18" fmla="*/ 420 w 2238"/>
                <a:gd name="T19" fmla="*/ 1158 h 1356"/>
                <a:gd name="T20" fmla="*/ 468 w 2238"/>
                <a:gd name="T21" fmla="*/ 1152 h 1356"/>
                <a:gd name="T22" fmla="*/ 510 w 2238"/>
                <a:gd name="T23" fmla="*/ 1140 h 1356"/>
                <a:gd name="T24" fmla="*/ 558 w 2238"/>
                <a:gd name="T25" fmla="*/ 1134 h 1356"/>
                <a:gd name="T26" fmla="*/ 600 w 2238"/>
                <a:gd name="T27" fmla="*/ 1122 h 1356"/>
                <a:gd name="T28" fmla="*/ 648 w 2238"/>
                <a:gd name="T29" fmla="*/ 1110 h 1356"/>
                <a:gd name="T30" fmla="*/ 690 w 2238"/>
                <a:gd name="T31" fmla="*/ 1092 h 1356"/>
                <a:gd name="T32" fmla="*/ 738 w 2238"/>
                <a:gd name="T33" fmla="*/ 1068 h 1356"/>
                <a:gd name="T34" fmla="*/ 780 w 2238"/>
                <a:gd name="T35" fmla="*/ 1044 h 1356"/>
                <a:gd name="T36" fmla="*/ 828 w 2238"/>
                <a:gd name="T37" fmla="*/ 1014 h 1356"/>
                <a:gd name="T38" fmla="*/ 870 w 2238"/>
                <a:gd name="T39" fmla="*/ 990 h 1356"/>
                <a:gd name="T40" fmla="*/ 912 w 2238"/>
                <a:gd name="T41" fmla="*/ 960 h 1356"/>
                <a:gd name="T42" fmla="*/ 960 w 2238"/>
                <a:gd name="T43" fmla="*/ 936 h 1356"/>
                <a:gd name="T44" fmla="*/ 1002 w 2238"/>
                <a:gd name="T45" fmla="*/ 906 h 1356"/>
                <a:gd name="T46" fmla="*/ 1050 w 2238"/>
                <a:gd name="T47" fmla="*/ 876 h 1356"/>
                <a:gd name="T48" fmla="*/ 1092 w 2238"/>
                <a:gd name="T49" fmla="*/ 846 h 1356"/>
                <a:gd name="T50" fmla="*/ 1140 w 2238"/>
                <a:gd name="T51" fmla="*/ 816 h 1356"/>
                <a:gd name="T52" fmla="*/ 1182 w 2238"/>
                <a:gd name="T53" fmla="*/ 780 h 1356"/>
                <a:gd name="T54" fmla="*/ 1230 w 2238"/>
                <a:gd name="T55" fmla="*/ 750 h 1356"/>
                <a:gd name="T56" fmla="*/ 1272 w 2238"/>
                <a:gd name="T57" fmla="*/ 720 h 1356"/>
                <a:gd name="T58" fmla="*/ 1320 w 2238"/>
                <a:gd name="T59" fmla="*/ 690 h 1356"/>
                <a:gd name="T60" fmla="*/ 1362 w 2238"/>
                <a:gd name="T61" fmla="*/ 654 h 1356"/>
                <a:gd name="T62" fmla="*/ 1404 w 2238"/>
                <a:gd name="T63" fmla="*/ 624 h 1356"/>
                <a:gd name="T64" fmla="*/ 1452 w 2238"/>
                <a:gd name="T65" fmla="*/ 588 h 1356"/>
                <a:gd name="T66" fmla="*/ 1494 w 2238"/>
                <a:gd name="T67" fmla="*/ 558 h 1356"/>
                <a:gd name="T68" fmla="*/ 1542 w 2238"/>
                <a:gd name="T69" fmla="*/ 522 h 1356"/>
                <a:gd name="T70" fmla="*/ 1584 w 2238"/>
                <a:gd name="T71" fmla="*/ 492 h 1356"/>
                <a:gd name="T72" fmla="*/ 1632 w 2238"/>
                <a:gd name="T73" fmla="*/ 456 h 1356"/>
                <a:gd name="T74" fmla="*/ 1674 w 2238"/>
                <a:gd name="T75" fmla="*/ 420 h 1356"/>
                <a:gd name="T76" fmla="*/ 1722 w 2238"/>
                <a:gd name="T77" fmla="*/ 390 h 1356"/>
                <a:gd name="T78" fmla="*/ 1764 w 2238"/>
                <a:gd name="T79" fmla="*/ 354 h 1356"/>
                <a:gd name="T80" fmla="*/ 1812 w 2238"/>
                <a:gd name="T81" fmla="*/ 324 h 1356"/>
                <a:gd name="T82" fmla="*/ 1854 w 2238"/>
                <a:gd name="T83" fmla="*/ 288 h 1356"/>
                <a:gd name="T84" fmla="*/ 1902 w 2238"/>
                <a:gd name="T85" fmla="*/ 252 h 1356"/>
                <a:gd name="T86" fmla="*/ 1944 w 2238"/>
                <a:gd name="T87" fmla="*/ 216 h 1356"/>
                <a:gd name="T88" fmla="*/ 1986 w 2238"/>
                <a:gd name="T89" fmla="*/ 186 h 1356"/>
                <a:gd name="T90" fmla="*/ 2034 w 2238"/>
                <a:gd name="T91" fmla="*/ 150 h 1356"/>
                <a:gd name="T92" fmla="*/ 2076 w 2238"/>
                <a:gd name="T93" fmla="*/ 114 h 1356"/>
                <a:gd name="T94" fmla="*/ 2124 w 2238"/>
                <a:gd name="T95" fmla="*/ 84 h 1356"/>
                <a:gd name="T96" fmla="*/ 2166 w 2238"/>
                <a:gd name="T97" fmla="*/ 48 h 1356"/>
                <a:gd name="T98" fmla="*/ 2214 w 2238"/>
                <a:gd name="T99" fmla="*/ 12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1356">
                  <a:moveTo>
                    <a:pt x="0" y="1356"/>
                  </a:moveTo>
                  <a:lnTo>
                    <a:pt x="18" y="1332"/>
                  </a:lnTo>
                  <a:lnTo>
                    <a:pt x="42" y="1302"/>
                  </a:lnTo>
                  <a:lnTo>
                    <a:pt x="66" y="1302"/>
                  </a:lnTo>
                  <a:lnTo>
                    <a:pt x="84" y="1266"/>
                  </a:lnTo>
                  <a:lnTo>
                    <a:pt x="108" y="1248"/>
                  </a:lnTo>
                  <a:lnTo>
                    <a:pt x="132" y="1224"/>
                  </a:lnTo>
                  <a:lnTo>
                    <a:pt x="156" y="1224"/>
                  </a:lnTo>
                  <a:lnTo>
                    <a:pt x="174" y="1224"/>
                  </a:lnTo>
                  <a:lnTo>
                    <a:pt x="198" y="1206"/>
                  </a:lnTo>
                  <a:lnTo>
                    <a:pt x="222" y="1200"/>
                  </a:lnTo>
                  <a:lnTo>
                    <a:pt x="246" y="1218"/>
                  </a:lnTo>
                  <a:lnTo>
                    <a:pt x="264" y="1200"/>
                  </a:lnTo>
                  <a:lnTo>
                    <a:pt x="288" y="1200"/>
                  </a:lnTo>
                  <a:lnTo>
                    <a:pt x="312" y="1182"/>
                  </a:lnTo>
                  <a:lnTo>
                    <a:pt x="330" y="1188"/>
                  </a:lnTo>
                  <a:lnTo>
                    <a:pt x="354" y="1176"/>
                  </a:lnTo>
                  <a:lnTo>
                    <a:pt x="378" y="1164"/>
                  </a:lnTo>
                  <a:lnTo>
                    <a:pt x="402" y="1158"/>
                  </a:lnTo>
                  <a:lnTo>
                    <a:pt x="420" y="1158"/>
                  </a:lnTo>
                  <a:lnTo>
                    <a:pt x="444" y="1152"/>
                  </a:lnTo>
                  <a:lnTo>
                    <a:pt x="468" y="1152"/>
                  </a:lnTo>
                  <a:lnTo>
                    <a:pt x="492" y="1146"/>
                  </a:lnTo>
                  <a:lnTo>
                    <a:pt x="510" y="1140"/>
                  </a:lnTo>
                  <a:lnTo>
                    <a:pt x="534" y="1140"/>
                  </a:lnTo>
                  <a:lnTo>
                    <a:pt x="558" y="1134"/>
                  </a:lnTo>
                  <a:lnTo>
                    <a:pt x="576" y="1128"/>
                  </a:lnTo>
                  <a:lnTo>
                    <a:pt x="600" y="1122"/>
                  </a:lnTo>
                  <a:lnTo>
                    <a:pt x="624" y="1116"/>
                  </a:lnTo>
                  <a:lnTo>
                    <a:pt x="648" y="1110"/>
                  </a:lnTo>
                  <a:lnTo>
                    <a:pt x="666" y="1104"/>
                  </a:lnTo>
                  <a:lnTo>
                    <a:pt x="690" y="1092"/>
                  </a:lnTo>
                  <a:lnTo>
                    <a:pt x="714" y="1080"/>
                  </a:lnTo>
                  <a:lnTo>
                    <a:pt x="738" y="1068"/>
                  </a:lnTo>
                  <a:lnTo>
                    <a:pt x="756" y="1056"/>
                  </a:lnTo>
                  <a:lnTo>
                    <a:pt x="780" y="1044"/>
                  </a:lnTo>
                  <a:lnTo>
                    <a:pt x="804" y="1026"/>
                  </a:lnTo>
                  <a:lnTo>
                    <a:pt x="828" y="1014"/>
                  </a:lnTo>
                  <a:lnTo>
                    <a:pt x="846" y="1002"/>
                  </a:lnTo>
                  <a:lnTo>
                    <a:pt x="870" y="990"/>
                  </a:lnTo>
                  <a:lnTo>
                    <a:pt x="894" y="978"/>
                  </a:lnTo>
                  <a:lnTo>
                    <a:pt x="912" y="960"/>
                  </a:lnTo>
                  <a:lnTo>
                    <a:pt x="936" y="948"/>
                  </a:lnTo>
                  <a:lnTo>
                    <a:pt x="960" y="936"/>
                  </a:lnTo>
                  <a:lnTo>
                    <a:pt x="984" y="918"/>
                  </a:lnTo>
                  <a:lnTo>
                    <a:pt x="1002" y="906"/>
                  </a:lnTo>
                  <a:lnTo>
                    <a:pt x="1026" y="888"/>
                  </a:lnTo>
                  <a:lnTo>
                    <a:pt x="1050" y="876"/>
                  </a:lnTo>
                  <a:lnTo>
                    <a:pt x="1074" y="858"/>
                  </a:lnTo>
                  <a:lnTo>
                    <a:pt x="1092" y="846"/>
                  </a:lnTo>
                  <a:lnTo>
                    <a:pt x="1116" y="828"/>
                  </a:lnTo>
                  <a:lnTo>
                    <a:pt x="1140" y="816"/>
                  </a:lnTo>
                  <a:lnTo>
                    <a:pt x="1158" y="798"/>
                  </a:lnTo>
                  <a:lnTo>
                    <a:pt x="1182" y="780"/>
                  </a:lnTo>
                  <a:lnTo>
                    <a:pt x="1206" y="768"/>
                  </a:lnTo>
                  <a:lnTo>
                    <a:pt x="1230" y="750"/>
                  </a:lnTo>
                  <a:lnTo>
                    <a:pt x="1248" y="738"/>
                  </a:lnTo>
                  <a:lnTo>
                    <a:pt x="1272" y="720"/>
                  </a:lnTo>
                  <a:lnTo>
                    <a:pt x="1296" y="702"/>
                  </a:lnTo>
                  <a:lnTo>
                    <a:pt x="1320" y="690"/>
                  </a:lnTo>
                  <a:lnTo>
                    <a:pt x="1338" y="672"/>
                  </a:lnTo>
                  <a:lnTo>
                    <a:pt x="1362" y="654"/>
                  </a:lnTo>
                  <a:lnTo>
                    <a:pt x="1386" y="636"/>
                  </a:lnTo>
                  <a:lnTo>
                    <a:pt x="1404" y="624"/>
                  </a:lnTo>
                  <a:lnTo>
                    <a:pt x="1428" y="606"/>
                  </a:lnTo>
                  <a:lnTo>
                    <a:pt x="1452" y="588"/>
                  </a:lnTo>
                  <a:lnTo>
                    <a:pt x="1476" y="576"/>
                  </a:lnTo>
                  <a:lnTo>
                    <a:pt x="1494" y="558"/>
                  </a:lnTo>
                  <a:lnTo>
                    <a:pt x="1518" y="540"/>
                  </a:lnTo>
                  <a:lnTo>
                    <a:pt x="1542" y="522"/>
                  </a:lnTo>
                  <a:lnTo>
                    <a:pt x="1566" y="504"/>
                  </a:lnTo>
                  <a:lnTo>
                    <a:pt x="1584" y="492"/>
                  </a:lnTo>
                  <a:lnTo>
                    <a:pt x="1608" y="474"/>
                  </a:lnTo>
                  <a:lnTo>
                    <a:pt x="1632" y="456"/>
                  </a:lnTo>
                  <a:lnTo>
                    <a:pt x="1656" y="438"/>
                  </a:lnTo>
                  <a:lnTo>
                    <a:pt x="1674" y="420"/>
                  </a:lnTo>
                  <a:lnTo>
                    <a:pt x="1698" y="408"/>
                  </a:lnTo>
                  <a:lnTo>
                    <a:pt x="1722" y="390"/>
                  </a:lnTo>
                  <a:lnTo>
                    <a:pt x="1740" y="372"/>
                  </a:lnTo>
                  <a:lnTo>
                    <a:pt x="1764" y="354"/>
                  </a:lnTo>
                  <a:lnTo>
                    <a:pt x="1788" y="336"/>
                  </a:lnTo>
                  <a:lnTo>
                    <a:pt x="1812" y="324"/>
                  </a:lnTo>
                  <a:lnTo>
                    <a:pt x="1830" y="306"/>
                  </a:lnTo>
                  <a:lnTo>
                    <a:pt x="1854" y="288"/>
                  </a:lnTo>
                  <a:lnTo>
                    <a:pt x="1878" y="270"/>
                  </a:lnTo>
                  <a:lnTo>
                    <a:pt x="1902" y="252"/>
                  </a:lnTo>
                  <a:lnTo>
                    <a:pt x="1920" y="234"/>
                  </a:lnTo>
                  <a:lnTo>
                    <a:pt x="1944" y="216"/>
                  </a:lnTo>
                  <a:lnTo>
                    <a:pt x="1968" y="204"/>
                  </a:lnTo>
                  <a:lnTo>
                    <a:pt x="1986" y="186"/>
                  </a:lnTo>
                  <a:lnTo>
                    <a:pt x="2010" y="168"/>
                  </a:lnTo>
                  <a:lnTo>
                    <a:pt x="2034" y="150"/>
                  </a:lnTo>
                  <a:lnTo>
                    <a:pt x="2058" y="132"/>
                  </a:lnTo>
                  <a:lnTo>
                    <a:pt x="2076" y="114"/>
                  </a:lnTo>
                  <a:lnTo>
                    <a:pt x="2100" y="96"/>
                  </a:lnTo>
                  <a:lnTo>
                    <a:pt x="2124" y="84"/>
                  </a:lnTo>
                  <a:lnTo>
                    <a:pt x="2148" y="66"/>
                  </a:lnTo>
                  <a:lnTo>
                    <a:pt x="2166" y="48"/>
                  </a:lnTo>
                  <a:lnTo>
                    <a:pt x="2190" y="30"/>
                  </a:lnTo>
                  <a:lnTo>
                    <a:pt x="2214" y="12"/>
                  </a:lnTo>
                  <a:lnTo>
                    <a:pt x="2238" y="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p:nvSpPr>
          <p:spPr bwMode="auto">
            <a:xfrm>
              <a:off x="1836" y="2948"/>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p:nvSpPr>
          <p:spPr bwMode="auto">
            <a:xfrm>
              <a:off x="1836" y="2954"/>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p:nvSpPr>
          <p:spPr bwMode="auto">
            <a:xfrm>
              <a:off x="1836" y="2960"/>
              <a:ext cx="2238" cy="540"/>
            </a:xfrm>
            <a:custGeom>
              <a:avLst/>
              <a:gdLst>
                <a:gd name="T0" fmla="*/ 18 w 2238"/>
                <a:gd name="T1" fmla="*/ 540 h 540"/>
                <a:gd name="T2" fmla="*/ 66 w 2238"/>
                <a:gd name="T3" fmla="*/ 534 h 540"/>
                <a:gd name="T4" fmla="*/ 108 w 2238"/>
                <a:gd name="T5" fmla="*/ 528 h 540"/>
                <a:gd name="T6" fmla="*/ 156 w 2238"/>
                <a:gd name="T7" fmla="*/ 516 h 540"/>
                <a:gd name="T8" fmla="*/ 198 w 2238"/>
                <a:gd name="T9" fmla="*/ 498 h 540"/>
                <a:gd name="T10" fmla="*/ 246 w 2238"/>
                <a:gd name="T11" fmla="*/ 486 h 540"/>
                <a:gd name="T12" fmla="*/ 288 w 2238"/>
                <a:gd name="T13" fmla="*/ 474 h 540"/>
                <a:gd name="T14" fmla="*/ 330 w 2238"/>
                <a:gd name="T15" fmla="*/ 462 h 540"/>
                <a:gd name="T16" fmla="*/ 378 w 2238"/>
                <a:gd name="T17" fmla="*/ 450 h 540"/>
                <a:gd name="T18" fmla="*/ 420 w 2238"/>
                <a:gd name="T19" fmla="*/ 432 h 540"/>
                <a:gd name="T20" fmla="*/ 468 w 2238"/>
                <a:gd name="T21" fmla="*/ 420 h 540"/>
                <a:gd name="T22" fmla="*/ 510 w 2238"/>
                <a:gd name="T23" fmla="*/ 408 h 540"/>
                <a:gd name="T24" fmla="*/ 558 w 2238"/>
                <a:gd name="T25" fmla="*/ 396 h 540"/>
                <a:gd name="T26" fmla="*/ 600 w 2238"/>
                <a:gd name="T27" fmla="*/ 384 h 540"/>
                <a:gd name="T28" fmla="*/ 648 w 2238"/>
                <a:gd name="T29" fmla="*/ 378 h 540"/>
                <a:gd name="T30" fmla="*/ 690 w 2238"/>
                <a:gd name="T31" fmla="*/ 366 h 540"/>
                <a:gd name="T32" fmla="*/ 738 w 2238"/>
                <a:gd name="T33" fmla="*/ 354 h 540"/>
                <a:gd name="T34" fmla="*/ 780 w 2238"/>
                <a:gd name="T35" fmla="*/ 336 h 540"/>
                <a:gd name="T36" fmla="*/ 828 w 2238"/>
                <a:gd name="T37" fmla="*/ 324 h 540"/>
                <a:gd name="T38" fmla="*/ 870 w 2238"/>
                <a:gd name="T39" fmla="*/ 306 h 540"/>
                <a:gd name="T40" fmla="*/ 912 w 2238"/>
                <a:gd name="T41" fmla="*/ 294 h 540"/>
                <a:gd name="T42" fmla="*/ 960 w 2238"/>
                <a:gd name="T43" fmla="*/ 282 h 540"/>
                <a:gd name="T44" fmla="*/ 1002 w 2238"/>
                <a:gd name="T45" fmla="*/ 264 h 540"/>
                <a:gd name="T46" fmla="*/ 1050 w 2238"/>
                <a:gd name="T47" fmla="*/ 252 h 540"/>
                <a:gd name="T48" fmla="*/ 1092 w 2238"/>
                <a:gd name="T49" fmla="*/ 240 h 540"/>
                <a:gd name="T50" fmla="*/ 1140 w 2238"/>
                <a:gd name="T51" fmla="*/ 222 h 540"/>
                <a:gd name="T52" fmla="*/ 1182 w 2238"/>
                <a:gd name="T53" fmla="*/ 210 h 540"/>
                <a:gd name="T54" fmla="*/ 1230 w 2238"/>
                <a:gd name="T55" fmla="*/ 198 h 540"/>
                <a:gd name="T56" fmla="*/ 1272 w 2238"/>
                <a:gd name="T57" fmla="*/ 186 h 540"/>
                <a:gd name="T58" fmla="*/ 1320 w 2238"/>
                <a:gd name="T59" fmla="*/ 174 h 540"/>
                <a:gd name="T60" fmla="*/ 1362 w 2238"/>
                <a:gd name="T61" fmla="*/ 162 h 540"/>
                <a:gd name="T62" fmla="*/ 1404 w 2238"/>
                <a:gd name="T63" fmla="*/ 150 h 540"/>
                <a:gd name="T64" fmla="*/ 1452 w 2238"/>
                <a:gd name="T65" fmla="*/ 138 h 540"/>
                <a:gd name="T66" fmla="*/ 1494 w 2238"/>
                <a:gd name="T67" fmla="*/ 126 h 540"/>
                <a:gd name="T68" fmla="*/ 1542 w 2238"/>
                <a:gd name="T69" fmla="*/ 120 h 540"/>
                <a:gd name="T70" fmla="*/ 1584 w 2238"/>
                <a:gd name="T71" fmla="*/ 108 h 540"/>
                <a:gd name="T72" fmla="*/ 1632 w 2238"/>
                <a:gd name="T73" fmla="*/ 96 h 540"/>
                <a:gd name="T74" fmla="*/ 1674 w 2238"/>
                <a:gd name="T75" fmla="*/ 90 h 540"/>
                <a:gd name="T76" fmla="*/ 1722 w 2238"/>
                <a:gd name="T77" fmla="*/ 78 h 540"/>
                <a:gd name="T78" fmla="*/ 1764 w 2238"/>
                <a:gd name="T79" fmla="*/ 72 h 540"/>
                <a:gd name="T80" fmla="*/ 1812 w 2238"/>
                <a:gd name="T81" fmla="*/ 66 h 540"/>
                <a:gd name="T82" fmla="*/ 1854 w 2238"/>
                <a:gd name="T83" fmla="*/ 54 h 540"/>
                <a:gd name="T84" fmla="*/ 1902 w 2238"/>
                <a:gd name="T85" fmla="*/ 48 h 540"/>
                <a:gd name="T86" fmla="*/ 1944 w 2238"/>
                <a:gd name="T87" fmla="*/ 42 h 540"/>
                <a:gd name="T88" fmla="*/ 1986 w 2238"/>
                <a:gd name="T89" fmla="*/ 36 h 540"/>
                <a:gd name="T90" fmla="*/ 2034 w 2238"/>
                <a:gd name="T91" fmla="*/ 30 h 540"/>
                <a:gd name="T92" fmla="*/ 2076 w 2238"/>
                <a:gd name="T93" fmla="*/ 24 h 540"/>
                <a:gd name="T94" fmla="*/ 2124 w 2238"/>
                <a:gd name="T95" fmla="*/ 18 h 540"/>
                <a:gd name="T96" fmla="*/ 2166 w 2238"/>
                <a:gd name="T97" fmla="*/ 12 h 540"/>
                <a:gd name="T98" fmla="*/ 2214 w 2238"/>
                <a:gd name="T99"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540">
                  <a:moveTo>
                    <a:pt x="0" y="534"/>
                  </a:moveTo>
                  <a:lnTo>
                    <a:pt x="18" y="540"/>
                  </a:lnTo>
                  <a:lnTo>
                    <a:pt x="42" y="540"/>
                  </a:lnTo>
                  <a:lnTo>
                    <a:pt x="66" y="534"/>
                  </a:lnTo>
                  <a:lnTo>
                    <a:pt x="84" y="534"/>
                  </a:lnTo>
                  <a:lnTo>
                    <a:pt x="108" y="528"/>
                  </a:lnTo>
                  <a:lnTo>
                    <a:pt x="132" y="522"/>
                  </a:lnTo>
                  <a:lnTo>
                    <a:pt x="156" y="516"/>
                  </a:lnTo>
                  <a:lnTo>
                    <a:pt x="174" y="510"/>
                  </a:lnTo>
                  <a:lnTo>
                    <a:pt x="198" y="498"/>
                  </a:lnTo>
                  <a:lnTo>
                    <a:pt x="222" y="504"/>
                  </a:lnTo>
                  <a:lnTo>
                    <a:pt x="246" y="486"/>
                  </a:lnTo>
                  <a:lnTo>
                    <a:pt x="264" y="474"/>
                  </a:lnTo>
                  <a:lnTo>
                    <a:pt x="288" y="474"/>
                  </a:lnTo>
                  <a:lnTo>
                    <a:pt x="312" y="468"/>
                  </a:lnTo>
                  <a:lnTo>
                    <a:pt x="330" y="462"/>
                  </a:lnTo>
                  <a:lnTo>
                    <a:pt x="354" y="456"/>
                  </a:lnTo>
                  <a:lnTo>
                    <a:pt x="378" y="450"/>
                  </a:lnTo>
                  <a:lnTo>
                    <a:pt x="402" y="444"/>
                  </a:lnTo>
                  <a:lnTo>
                    <a:pt x="420" y="432"/>
                  </a:lnTo>
                  <a:lnTo>
                    <a:pt x="444" y="426"/>
                  </a:lnTo>
                  <a:lnTo>
                    <a:pt x="468" y="420"/>
                  </a:lnTo>
                  <a:lnTo>
                    <a:pt x="492" y="414"/>
                  </a:lnTo>
                  <a:lnTo>
                    <a:pt x="510" y="408"/>
                  </a:lnTo>
                  <a:lnTo>
                    <a:pt x="534" y="402"/>
                  </a:lnTo>
                  <a:lnTo>
                    <a:pt x="558" y="396"/>
                  </a:lnTo>
                  <a:lnTo>
                    <a:pt x="576" y="390"/>
                  </a:lnTo>
                  <a:lnTo>
                    <a:pt x="600" y="384"/>
                  </a:lnTo>
                  <a:lnTo>
                    <a:pt x="624" y="384"/>
                  </a:lnTo>
                  <a:lnTo>
                    <a:pt x="648" y="378"/>
                  </a:lnTo>
                  <a:lnTo>
                    <a:pt x="666" y="378"/>
                  </a:lnTo>
                  <a:lnTo>
                    <a:pt x="690" y="366"/>
                  </a:lnTo>
                  <a:lnTo>
                    <a:pt x="714" y="360"/>
                  </a:lnTo>
                  <a:lnTo>
                    <a:pt x="738" y="354"/>
                  </a:lnTo>
                  <a:lnTo>
                    <a:pt x="756" y="348"/>
                  </a:lnTo>
                  <a:lnTo>
                    <a:pt x="780" y="336"/>
                  </a:lnTo>
                  <a:lnTo>
                    <a:pt x="804" y="330"/>
                  </a:lnTo>
                  <a:lnTo>
                    <a:pt x="828" y="324"/>
                  </a:lnTo>
                  <a:lnTo>
                    <a:pt x="846" y="318"/>
                  </a:lnTo>
                  <a:lnTo>
                    <a:pt x="870" y="306"/>
                  </a:lnTo>
                  <a:lnTo>
                    <a:pt x="894" y="300"/>
                  </a:lnTo>
                  <a:lnTo>
                    <a:pt x="912" y="294"/>
                  </a:lnTo>
                  <a:lnTo>
                    <a:pt x="936" y="288"/>
                  </a:lnTo>
                  <a:lnTo>
                    <a:pt x="960" y="282"/>
                  </a:lnTo>
                  <a:lnTo>
                    <a:pt x="984" y="270"/>
                  </a:lnTo>
                  <a:lnTo>
                    <a:pt x="1002" y="264"/>
                  </a:lnTo>
                  <a:lnTo>
                    <a:pt x="1026" y="258"/>
                  </a:lnTo>
                  <a:lnTo>
                    <a:pt x="1050" y="252"/>
                  </a:lnTo>
                  <a:lnTo>
                    <a:pt x="1074" y="246"/>
                  </a:lnTo>
                  <a:lnTo>
                    <a:pt x="1092" y="240"/>
                  </a:lnTo>
                  <a:lnTo>
                    <a:pt x="1116" y="228"/>
                  </a:lnTo>
                  <a:lnTo>
                    <a:pt x="1140" y="222"/>
                  </a:lnTo>
                  <a:lnTo>
                    <a:pt x="1158" y="216"/>
                  </a:lnTo>
                  <a:lnTo>
                    <a:pt x="1182" y="210"/>
                  </a:lnTo>
                  <a:lnTo>
                    <a:pt x="1206" y="204"/>
                  </a:lnTo>
                  <a:lnTo>
                    <a:pt x="1230" y="198"/>
                  </a:lnTo>
                  <a:lnTo>
                    <a:pt x="1248" y="192"/>
                  </a:lnTo>
                  <a:lnTo>
                    <a:pt x="1272" y="186"/>
                  </a:lnTo>
                  <a:lnTo>
                    <a:pt x="1296" y="180"/>
                  </a:lnTo>
                  <a:lnTo>
                    <a:pt x="1320" y="174"/>
                  </a:lnTo>
                  <a:lnTo>
                    <a:pt x="1338" y="168"/>
                  </a:lnTo>
                  <a:lnTo>
                    <a:pt x="1362" y="162"/>
                  </a:lnTo>
                  <a:lnTo>
                    <a:pt x="1386" y="156"/>
                  </a:lnTo>
                  <a:lnTo>
                    <a:pt x="1404" y="150"/>
                  </a:lnTo>
                  <a:lnTo>
                    <a:pt x="1428" y="144"/>
                  </a:lnTo>
                  <a:lnTo>
                    <a:pt x="1452" y="138"/>
                  </a:lnTo>
                  <a:lnTo>
                    <a:pt x="1476" y="132"/>
                  </a:lnTo>
                  <a:lnTo>
                    <a:pt x="1494" y="126"/>
                  </a:lnTo>
                  <a:lnTo>
                    <a:pt x="1518" y="120"/>
                  </a:lnTo>
                  <a:lnTo>
                    <a:pt x="1542" y="120"/>
                  </a:lnTo>
                  <a:lnTo>
                    <a:pt x="1566" y="114"/>
                  </a:lnTo>
                  <a:lnTo>
                    <a:pt x="1584" y="108"/>
                  </a:lnTo>
                  <a:lnTo>
                    <a:pt x="1608" y="102"/>
                  </a:lnTo>
                  <a:lnTo>
                    <a:pt x="1632" y="96"/>
                  </a:lnTo>
                  <a:lnTo>
                    <a:pt x="1656" y="96"/>
                  </a:lnTo>
                  <a:lnTo>
                    <a:pt x="1674" y="90"/>
                  </a:lnTo>
                  <a:lnTo>
                    <a:pt x="1698" y="84"/>
                  </a:lnTo>
                  <a:lnTo>
                    <a:pt x="1722" y="78"/>
                  </a:lnTo>
                  <a:lnTo>
                    <a:pt x="1740" y="78"/>
                  </a:lnTo>
                  <a:lnTo>
                    <a:pt x="1764" y="72"/>
                  </a:lnTo>
                  <a:lnTo>
                    <a:pt x="1788" y="66"/>
                  </a:lnTo>
                  <a:lnTo>
                    <a:pt x="1812" y="66"/>
                  </a:lnTo>
                  <a:lnTo>
                    <a:pt x="1830" y="60"/>
                  </a:lnTo>
                  <a:lnTo>
                    <a:pt x="1854" y="54"/>
                  </a:lnTo>
                  <a:lnTo>
                    <a:pt x="1878" y="54"/>
                  </a:lnTo>
                  <a:lnTo>
                    <a:pt x="1902" y="48"/>
                  </a:lnTo>
                  <a:lnTo>
                    <a:pt x="1920" y="48"/>
                  </a:lnTo>
                  <a:lnTo>
                    <a:pt x="1944" y="42"/>
                  </a:lnTo>
                  <a:lnTo>
                    <a:pt x="1968" y="36"/>
                  </a:lnTo>
                  <a:lnTo>
                    <a:pt x="1986" y="36"/>
                  </a:lnTo>
                  <a:lnTo>
                    <a:pt x="2010" y="30"/>
                  </a:lnTo>
                  <a:lnTo>
                    <a:pt x="2034" y="30"/>
                  </a:lnTo>
                  <a:lnTo>
                    <a:pt x="2058" y="24"/>
                  </a:lnTo>
                  <a:lnTo>
                    <a:pt x="2076" y="24"/>
                  </a:lnTo>
                  <a:lnTo>
                    <a:pt x="2100" y="18"/>
                  </a:lnTo>
                  <a:lnTo>
                    <a:pt x="2124" y="18"/>
                  </a:lnTo>
                  <a:lnTo>
                    <a:pt x="2148" y="12"/>
                  </a:lnTo>
                  <a:lnTo>
                    <a:pt x="2166" y="12"/>
                  </a:lnTo>
                  <a:lnTo>
                    <a:pt x="2190" y="6"/>
                  </a:lnTo>
                  <a:lnTo>
                    <a:pt x="2214" y="6"/>
                  </a:lnTo>
                  <a:lnTo>
                    <a:pt x="2238"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p:nvSpPr>
          <p:spPr bwMode="auto">
            <a:xfrm>
              <a:off x="1836" y="2846"/>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p:nvSpPr>
          <p:spPr bwMode="auto">
            <a:xfrm>
              <a:off x="1836" y="2852"/>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p:nvSpPr>
          <p:spPr bwMode="auto">
            <a:xfrm>
              <a:off x="1836" y="2858"/>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p:nvSpPr>
          <p:spPr bwMode="auto">
            <a:xfrm>
              <a:off x="1836" y="3218"/>
              <a:ext cx="2238" cy="312"/>
            </a:xfrm>
            <a:custGeom>
              <a:avLst/>
              <a:gdLst>
                <a:gd name="T0" fmla="*/ 18 w 2238"/>
                <a:gd name="T1" fmla="*/ 36 h 312"/>
                <a:gd name="T2" fmla="*/ 66 w 2238"/>
                <a:gd name="T3" fmla="*/ 18 h 312"/>
                <a:gd name="T4" fmla="*/ 108 w 2238"/>
                <a:gd name="T5" fmla="*/ 18 h 312"/>
                <a:gd name="T6" fmla="*/ 156 w 2238"/>
                <a:gd name="T7" fmla="*/ 30 h 312"/>
                <a:gd name="T8" fmla="*/ 198 w 2238"/>
                <a:gd name="T9" fmla="*/ 54 h 312"/>
                <a:gd name="T10" fmla="*/ 246 w 2238"/>
                <a:gd name="T11" fmla="*/ 24 h 312"/>
                <a:gd name="T12" fmla="*/ 288 w 2238"/>
                <a:gd name="T13" fmla="*/ 18 h 312"/>
                <a:gd name="T14" fmla="*/ 330 w 2238"/>
                <a:gd name="T15" fmla="*/ 12 h 312"/>
                <a:gd name="T16" fmla="*/ 378 w 2238"/>
                <a:gd name="T17" fmla="*/ 0 h 312"/>
                <a:gd name="T18" fmla="*/ 420 w 2238"/>
                <a:gd name="T19" fmla="*/ 6 h 312"/>
                <a:gd name="T20" fmla="*/ 468 w 2238"/>
                <a:gd name="T21" fmla="*/ 18 h 312"/>
                <a:gd name="T22" fmla="*/ 510 w 2238"/>
                <a:gd name="T23" fmla="*/ 24 h 312"/>
                <a:gd name="T24" fmla="*/ 558 w 2238"/>
                <a:gd name="T25" fmla="*/ 30 h 312"/>
                <a:gd name="T26" fmla="*/ 600 w 2238"/>
                <a:gd name="T27" fmla="*/ 36 h 312"/>
                <a:gd name="T28" fmla="*/ 648 w 2238"/>
                <a:gd name="T29" fmla="*/ 42 h 312"/>
                <a:gd name="T30" fmla="*/ 690 w 2238"/>
                <a:gd name="T31" fmla="*/ 60 h 312"/>
                <a:gd name="T32" fmla="*/ 738 w 2238"/>
                <a:gd name="T33" fmla="*/ 96 h 312"/>
                <a:gd name="T34" fmla="*/ 780 w 2238"/>
                <a:gd name="T35" fmla="*/ 132 h 312"/>
                <a:gd name="T36" fmla="*/ 828 w 2238"/>
                <a:gd name="T37" fmla="*/ 156 h 312"/>
                <a:gd name="T38" fmla="*/ 870 w 2238"/>
                <a:gd name="T39" fmla="*/ 180 h 312"/>
                <a:gd name="T40" fmla="*/ 912 w 2238"/>
                <a:gd name="T41" fmla="*/ 198 h 312"/>
                <a:gd name="T42" fmla="*/ 960 w 2238"/>
                <a:gd name="T43" fmla="*/ 216 h 312"/>
                <a:gd name="T44" fmla="*/ 1002 w 2238"/>
                <a:gd name="T45" fmla="*/ 234 h 312"/>
                <a:gd name="T46" fmla="*/ 1050 w 2238"/>
                <a:gd name="T47" fmla="*/ 246 h 312"/>
                <a:gd name="T48" fmla="*/ 1092 w 2238"/>
                <a:gd name="T49" fmla="*/ 258 h 312"/>
                <a:gd name="T50" fmla="*/ 1140 w 2238"/>
                <a:gd name="T51" fmla="*/ 270 h 312"/>
                <a:gd name="T52" fmla="*/ 1182 w 2238"/>
                <a:gd name="T53" fmla="*/ 270 h 312"/>
                <a:gd name="T54" fmla="*/ 1230 w 2238"/>
                <a:gd name="T55" fmla="*/ 276 h 312"/>
                <a:gd name="T56" fmla="*/ 1272 w 2238"/>
                <a:gd name="T57" fmla="*/ 282 h 312"/>
                <a:gd name="T58" fmla="*/ 1320 w 2238"/>
                <a:gd name="T59" fmla="*/ 288 h 312"/>
                <a:gd name="T60" fmla="*/ 1362 w 2238"/>
                <a:gd name="T61" fmla="*/ 288 h 312"/>
                <a:gd name="T62" fmla="*/ 1404 w 2238"/>
                <a:gd name="T63" fmla="*/ 294 h 312"/>
                <a:gd name="T64" fmla="*/ 1452 w 2238"/>
                <a:gd name="T65" fmla="*/ 300 h 312"/>
                <a:gd name="T66" fmla="*/ 1494 w 2238"/>
                <a:gd name="T67" fmla="*/ 300 h 312"/>
                <a:gd name="T68" fmla="*/ 1542 w 2238"/>
                <a:gd name="T69" fmla="*/ 300 h 312"/>
                <a:gd name="T70" fmla="*/ 1584 w 2238"/>
                <a:gd name="T71" fmla="*/ 306 h 312"/>
                <a:gd name="T72" fmla="*/ 1632 w 2238"/>
                <a:gd name="T73" fmla="*/ 306 h 312"/>
                <a:gd name="T74" fmla="*/ 1674 w 2238"/>
                <a:gd name="T75" fmla="*/ 306 h 312"/>
                <a:gd name="T76" fmla="*/ 1722 w 2238"/>
                <a:gd name="T77" fmla="*/ 312 h 312"/>
                <a:gd name="T78" fmla="*/ 1764 w 2238"/>
                <a:gd name="T79" fmla="*/ 312 h 312"/>
                <a:gd name="T80" fmla="*/ 1812 w 2238"/>
                <a:gd name="T81" fmla="*/ 312 h 312"/>
                <a:gd name="T82" fmla="*/ 1854 w 2238"/>
                <a:gd name="T83" fmla="*/ 312 h 312"/>
                <a:gd name="T84" fmla="*/ 1902 w 2238"/>
                <a:gd name="T85" fmla="*/ 312 h 312"/>
                <a:gd name="T86" fmla="*/ 1944 w 2238"/>
                <a:gd name="T87" fmla="*/ 312 h 312"/>
                <a:gd name="T88" fmla="*/ 1986 w 2238"/>
                <a:gd name="T89" fmla="*/ 312 h 312"/>
                <a:gd name="T90" fmla="*/ 2034 w 2238"/>
                <a:gd name="T91" fmla="*/ 312 h 312"/>
                <a:gd name="T92" fmla="*/ 2076 w 2238"/>
                <a:gd name="T93" fmla="*/ 312 h 312"/>
                <a:gd name="T94" fmla="*/ 2124 w 2238"/>
                <a:gd name="T95" fmla="*/ 312 h 312"/>
                <a:gd name="T96" fmla="*/ 2166 w 2238"/>
                <a:gd name="T97" fmla="*/ 312 h 312"/>
                <a:gd name="T98" fmla="*/ 2214 w 2238"/>
                <a:gd name="T9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12">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0"/>
                  </a:lnTo>
                  <a:lnTo>
                    <a:pt x="1206" y="276"/>
                  </a:lnTo>
                  <a:lnTo>
                    <a:pt x="1230" y="276"/>
                  </a:lnTo>
                  <a:lnTo>
                    <a:pt x="1248" y="282"/>
                  </a:lnTo>
                  <a:lnTo>
                    <a:pt x="1272" y="282"/>
                  </a:lnTo>
                  <a:lnTo>
                    <a:pt x="1296" y="282"/>
                  </a:lnTo>
                  <a:lnTo>
                    <a:pt x="1320" y="288"/>
                  </a:lnTo>
                  <a:lnTo>
                    <a:pt x="1338" y="288"/>
                  </a:lnTo>
                  <a:lnTo>
                    <a:pt x="1362" y="288"/>
                  </a:lnTo>
                  <a:lnTo>
                    <a:pt x="1386" y="294"/>
                  </a:lnTo>
                  <a:lnTo>
                    <a:pt x="1404" y="294"/>
                  </a:lnTo>
                  <a:lnTo>
                    <a:pt x="1428" y="294"/>
                  </a:lnTo>
                  <a:lnTo>
                    <a:pt x="1452" y="300"/>
                  </a:lnTo>
                  <a:lnTo>
                    <a:pt x="1476" y="300"/>
                  </a:lnTo>
                  <a:lnTo>
                    <a:pt x="1494" y="300"/>
                  </a:lnTo>
                  <a:lnTo>
                    <a:pt x="1518" y="300"/>
                  </a:lnTo>
                  <a:lnTo>
                    <a:pt x="1542" y="300"/>
                  </a:lnTo>
                  <a:lnTo>
                    <a:pt x="1566" y="306"/>
                  </a:lnTo>
                  <a:lnTo>
                    <a:pt x="1584" y="306"/>
                  </a:lnTo>
                  <a:lnTo>
                    <a:pt x="1608" y="306"/>
                  </a:lnTo>
                  <a:lnTo>
                    <a:pt x="1632" y="306"/>
                  </a:lnTo>
                  <a:lnTo>
                    <a:pt x="1656" y="306"/>
                  </a:lnTo>
                  <a:lnTo>
                    <a:pt x="1674" y="306"/>
                  </a:lnTo>
                  <a:lnTo>
                    <a:pt x="1698" y="312"/>
                  </a:lnTo>
                  <a:lnTo>
                    <a:pt x="1722" y="312"/>
                  </a:lnTo>
                  <a:lnTo>
                    <a:pt x="1740" y="312"/>
                  </a:lnTo>
                  <a:lnTo>
                    <a:pt x="1764" y="312"/>
                  </a:lnTo>
                  <a:lnTo>
                    <a:pt x="1788" y="312"/>
                  </a:lnTo>
                  <a:lnTo>
                    <a:pt x="1812" y="312"/>
                  </a:lnTo>
                  <a:lnTo>
                    <a:pt x="1830" y="312"/>
                  </a:lnTo>
                  <a:lnTo>
                    <a:pt x="1854" y="312"/>
                  </a:lnTo>
                  <a:lnTo>
                    <a:pt x="1878" y="312"/>
                  </a:lnTo>
                  <a:lnTo>
                    <a:pt x="1902" y="312"/>
                  </a:lnTo>
                  <a:lnTo>
                    <a:pt x="1920" y="312"/>
                  </a:lnTo>
                  <a:lnTo>
                    <a:pt x="1944" y="312"/>
                  </a:lnTo>
                  <a:lnTo>
                    <a:pt x="1968" y="312"/>
                  </a:lnTo>
                  <a:lnTo>
                    <a:pt x="1986" y="312"/>
                  </a:lnTo>
                  <a:lnTo>
                    <a:pt x="2010" y="312"/>
                  </a:lnTo>
                  <a:lnTo>
                    <a:pt x="2034" y="312"/>
                  </a:lnTo>
                  <a:lnTo>
                    <a:pt x="2058" y="312"/>
                  </a:lnTo>
                  <a:lnTo>
                    <a:pt x="2076" y="312"/>
                  </a:lnTo>
                  <a:lnTo>
                    <a:pt x="2100" y="312"/>
                  </a:lnTo>
                  <a:lnTo>
                    <a:pt x="2124" y="312"/>
                  </a:lnTo>
                  <a:lnTo>
                    <a:pt x="2148" y="312"/>
                  </a:lnTo>
                  <a:lnTo>
                    <a:pt x="2166" y="312"/>
                  </a:lnTo>
                  <a:lnTo>
                    <a:pt x="2190" y="312"/>
                  </a:lnTo>
                  <a:lnTo>
                    <a:pt x="2214" y="312"/>
                  </a:lnTo>
                  <a:lnTo>
                    <a:pt x="2238" y="312"/>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p:nvSpPr>
          <p:spPr bwMode="auto">
            <a:xfrm>
              <a:off x="1836" y="3224"/>
              <a:ext cx="2238" cy="312"/>
            </a:xfrm>
            <a:custGeom>
              <a:avLst/>
              <a:gdLst>
                <a:gd name="T0" fmla="*/ 18 w 2238"/>
                <a:gd name="T1" fmla="*/ 36 h 312"/>
                <a:gd name="T2" fmla="*/ 66 w 2238"/>
                <a:gd name="T3" fmla="*/ 18 h 312"/>
                <a:gd name="T4" fmla="*/ 108 w 2238"/>
                <a:gd name="T5" fmla="*/ 18 h 312"/>
                <a:gd name="T6" fmla="*/ 156 w 2238"/>
                <a:gd name="T7" fmla="*/ 30 h 312"/>
                <a:gd name="T8" fmla="*/ 198 w 2238"/>
                <a:gd name="T9" fmla="*/ 54 h 312"/>
                <a:gd name="T10" fmla="*/ 246 w 2238"/>
                <a:gd name="T11" fmla="*/ 24 h 312"/>
                <a:gd name="T12" fmla="*/ 288 w 2238"/>
                <a:gd name="T13" fmla="*/ 18 h 312"/>
                <a:gd name="T14" fmla="*/ 330 w 2238"/>
                <a:gd name="T15" fmla="*/ 12 h 312"/>
                <a:gd name="T16" fmla="*/ 378 w 2238"/>
                <a:gd name="T17" fmla="*/ 0 h 312"/>
                <a:gd name="T18" fmla="*/ 420 w 2238"/>
                <a:gd name="T19" fmla="*/ 6 h 312"/>
                <a:gd name="T20" fmla="*/ 468 w 2238"/>
                <a:gd name="T21" fmla="*/ 18 h 312"/>
                <a:gd name="T22" fmla="*/ 510 w 2238"/>
                <a:gd name="T23" fmla="*/ 24 h 312"/>
                <a:gd name="T24" fmla="*/ 558 w 2238"/>
                <a:gd name="T25" fmla="*/ 30 h 312"/>
                <a:gd name="T26" fmla="*/ 600 w 2238"/>
                <a:gd name="T27" fmla="*/ 36 h 312"/>
                <a:gd name="T28" fmla="*/ 648 w 2238"/>
                <a:gd name="T29" fmla="*/ 42 h 312"/>
                <a:gd name="T30" fmla="*/ 690 w 2238"/>
                <a:gd name="T31" fmla="*/ 60 h 312"/>
                <a:gd name="T32" fmla="*/ 738 w 2238"/>
                <a:gd name="T33" fmla="*/ 96 h 312"/>
                <a:gd name="T34" fmla="*/ 780 w 2238"/>
                <a:gd name="T35" fmla="*/ 132 h 312"/>
                <a:gd name="T36" fmla="*/ 828 w 2238"/>
                <a:gd name="T37" fmla="*/ 156 h 312"/>
                <a:gd name="T38" fmla="*/ 870 w 2238"/>
                <a:gd name="T39" fmla="*/ 180 h 312"/>
                <a:gd name="T40" fmla="*/ 912 w 2238"/>
                <a:gd name="T41" fmla="*/ 198 h 312"/>
                <a:gd name="T42" fmla="*/ 960 w 2238"/>
                <a:gd name="T43" fmla="*/ 216 h 312"/>
                <a:gd name="T44" fmla="*/ 1002 w 2238"/>
                <a:gd name="T45" fmla="*/ 234 h 312"/>
                <a:gd name="T46" fmla="*/ 1050 w 2238"/>
                <a:gd name="T47" fmla="*/ 246 h 312"/>
                <a:gd name="T48" fmla="*/ 1092 w 2238"/>
                <a:gd name="T49" fmla="*/ 258 h 312"/>
                <a:gd name="T50" fmla="*/ 1140 w 2238"/>
                <a:gd name="T51" fmla="*/ 270 h 312"/>
                <a:gd name="T52" fmla="*/ 1182 w 2238"/>
                <a:gd name="T53" fmla="*/ 270 h 312"/>
                <a:gd name="T54" fmla="*/ 1230 w 2238"/>
                <a:gd name="T55" fmla="*/ 276 h 312"/>
                <a:gd name="T56" fmla="*/ 1272 w 2238"/>
                <a:gd name="T57" fmla="*/ 282 h 312"/>
                <a:gd name="T58" fmla="*/ 1320 w 2238"/>
                <a:gd name="T59" fmla="*/ 288 h 312"/>
                <a:gd name="T60" fmla="*/ 1362 w 2238"/>
                <a:gd name="T61" fmla="*/ 288 h 312"/>
                <a:gd name="T62" fmla="*/ 1404 w 2238"/>
                <a:gd name="T63" fmla="*/ 294 h 312"/>
                <a:gd name="T64" fmla="*/ 1452 w 2238"/>
                <a:gd name="T65" fmla="*/ 300 h 312"/>
                <a:gd name="T66" fmla="*/ 1494 w 2238"/>
                <a:gd name="T67" fmla="*/ 300 h 312"/>
                <a:gd name="T68" fmla="*/ 1542 w 2238"/>
                <a:gd name="T69" fmla="*/ 300 h 312"/>
                <a:gd name="T70" fmla="*/ 1584 w 2238"/>
                <a:gd name="T71" fmla="*/ 306 h 312"/>
                <a:gd name="T72" fmla="*/ 1632 w 2238"/>
                <a:gd name="T73" fmla="*/ 306 h 312"/>
                <a:gd name="T74" fmla="*/ 1674 w 2238"/>
                <a:gd name="T75" fmla="*/ 306 h 312"/>
                <a:gd name="T76" fmla="*/ 1722 w 2238"/>
                <a:gd name="T77" fmla="*/ 312 h 312"/>
                <a:gd name="T78" fmla="*/ 1764 w 2238"/>
                <a:gd name="T79" fmla="*/ 312 h 312"/>
                <a:gd name="T80" fmla="*/ 1812 w 2238"/>
                <a:gd name="T81" fmla="*/ 312 h 312"/>
                <a:gd name="T82" fmla="*/ 1854 w 2238"/>
                <a:gd name="T83" fmla="*/ 312 h 312"/>
                <a:gd name="T84" fmla="*/ 1902 w 2238"/>
                <a:gd name="T85" fmla="*/ 312 h 312"/>
                <a:gd name="T86" fmla="*/ 1944 w 2238"/>
                <a:gd name="T87" fmla="*/ 312 h 312"/>
                <a:gd name="T88" fmla="*/ 1986 w 2238"/>
                <a:gd name="T89" fmla="*/ 312 h 312"/>
                <a:gd name="T90" fmla="*/ 2034 w 2238"/>
                <a:gd name="T91" fmla="*/ 312 h 312"/>
                <a:gd name="T92" fmla="*/ 2076 w 2238"/>
                <a:gd name="T93" fmla="*/ 312 h 312"/>
                <a:gd name="T94" fmla="*/ 2124 w 2238"/>
                <a:gd name="T95" fmla="*/ 312 h 312"/>
                <a:gd name="T96" fmla="*/ 2166 w 2238"/>
                <a:gd name="T97" fmla="*/ 312 h 312"/>
                <a:gd name="T98" fmla="*/ 2214 w 2238"/>
                <a:gd name="T9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12">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0"/>
                  </a:lnTo>
                  <a:lnTo>
                    <a:pt x="1206" y="276"/>
                  </a:lnTo>
                  <a:lnTo>
                    <a:pt x="1230" y="276"/>
                  </a:lnTo>
                  <a:lnTo>
                    <a:pt x="1248" y="282"/>
                  </a:lnTo>
                  <a:lnTo>
                    <a:pt x="1272" y="282"/>
                  </a:lnTo>
                  <a:lnTo>
                    <a:pt x="1296" y="282"/>
                  </a:lnTo>
                  <a:lnTo>
                    <a:pt x="1320" y="288"/>
                  </a:lnTo>
                  <a:lnTo>
                    <a:pt x="1338" y="288"/>
                  </a:lnTo>
                  <a:lnTo>
                    <a:pt x="1362" y="288"/>
                  </a:lnTo>
                  <a:lnTo>
                    <a:pt x="1386" y="294"/>
                  </a:lnTo>
                  <a:lnTo>
                    <a:pt x="1404" y="294"/>
                  </a:lnTo>
                  <a:lnTo>
                    <a:pt x="1428" y="294"/>
                  </a:lnTo>
                  <a:lnTo>
                    <a:pt x="1452" y="300"/>
                  </a:lnTo>
                  <a:lnTo>
                    <a:pt x="1476" y="300"/>
                  </a:lnTo>
                  <a:lnTo>
                    <a:pt x="1494" y="300"/>
                  </a:lnTo>
                  <a:lnTo>
                    <a:pt x="1518" y="300"/>
                  </a:lnTo>
                  <a:lnTo>
                    <a:pt x="1542" y="300"/>
                  </a:lnTo>
                  <a:lnTo>
                    <a:pt x="1566" y="306"/>
                  </a:lnTo>
                  <a:lnTo>
                    <a:pt x="1584" y="306"/>
                  </a:lnTo>
                  <a:lnTo>
                    <a:pt x="1608" y="306"/>
                  </a:lnTo>
                  <a:lnTo>
                    <a:pt x="1632" y="306"/>
                  </a:lnTo>
                  <a:lnTo>
                    <a:pt x="1656" y="306"/>
                  </a:lnTo>
                  <a:lnTo>
                    <a:pt x="1674" y="306"/>
                  </a:lnTo>
                  <a:lnTo>
                    <a:pt x="1698" y="312"/>
                  </a:lnTo>
                  <a:lnTo>
                    <a:pt x="1722" y="312"/>
                  </a:lnTo>
                  <a:lnTo>
                    <a:pt x="1740" y="312"/>
                  </a:lnTo>
                  <a:lnTo>
                    <a:pt x="1764" y="312"/>
                  </a:lnTo>
                  <a:lnTo>
                    <a:pt x="1788" y="312"/>
                  </a:lnTo>
                  <a:lnTo>
                    <a:pt x="1812" y="312"/>
                  </a:lnTo>
                  <a:lnTo>
                    <a:pt x="1830" y="312"/>
                  </a:lnTo>
                  <a:lnTo>
                    <a:pt x="1854" y="312"/>
                  </a:lnTo>
                  <a:lnTo>
                    <a:pt x="1878" y="312"/>
                  </a:lnTo>
                  <a:lnTo>
                    <a:pt x="1902" y="312"/>
                  </a:lnTo>
                  <a:lnTo>
                    <a:pt x="1920" y="312"/>
                  </a:lnTo>
                  <a:lnTo>
                    <a:pt x="1944" y="312"/>
                  </a:lnTo>
                  <a:lnTo>
                    <a:pt x="1968" y="312"/>
                  </a:lnTo>
                  <a:lnTo>
                    <a:pt x="1986" y="312"/>
                  </a:lnTo>
                  <a:lnTo>
                    <a:pt x="2010" y="312"/>
                  </a:lnTo>
                  <a:lnTo>
                    <a:pt x="2034" y="312"/>
                  </a:lnTo>
                  <a:lnTo>
                    <a:pt x="2058" y="312"/>
                  </a:lnTo>
                  <a:lnTo>
                    <a:pt x="2076" y="312"/>
                  </a:lnTo>
                  <a:lnTo>
                    <a:pt x="2100" y="312"/>
                  </a:lnTo>
                  <a:lnTo>
                    <a:pt x="2124" y="312"/>
                  </a:lnTo>
                  <a:lnTo>
                    <a:pt x="2148" y="312"/>
                  </a:lnTo>
                  <a:lnTo>
                    <a:pt x="2166" y="312"/>
                  </a:lnTo>
                  <a:lnTo>
                    <a:pt x="2190" y="312"/>
                  </a:lnTo>
                  <a:lnTo>
                    <a:pt x="2214" y="312"/>
                  </a:lnTo>
                  <a:lnTo>
                    <a:pt x="2238" y="312"/>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p:nvSpPr>
          <p:spPr bwMode="auto">
            <a:xfrm>
              <a:off x="1836" y="3230"/>
              <a:ext cx="2238" cy="312"/>
            </a:xfrm>
            <a:custGeom>
              <a:avLst/>
              <a:gdLst>
                <a:gd name="T0" fmla="*/ 18 w 2238"/>
                <a:gd name="T1" fmla="*/ 36 h 312"/>
                <a:gd name="T2" fmla="*/ 66 w 2238"/>
                <a:gd name="T3" fmla="*/ 18 h 312"/>
                <a:gd name="T4" fmla="*/ 108 w 2238"/>
                <a:gd name="T5" fmla="*/ 18 h 312"/>
                <a:gd name="T6" fmla="*/ 156 w 2238"/>
                <a:gd name="T7" fmla="*/ 30 h 312"/>
                <a:gd name="T8" fmla="*/ 198 w 2238"/>
                <a:gd name="T9" fmla="*/ 54 h 312"/>
                <a:gd name="T10" fmla="*/ 246 w 2238"/>
                <a:gd name="T11" fmla="*/ 24 h 312"/>
                <a:gd name="T12" fmla="*/ 288 w 2238"/>
                <a:gd name="T13" fmla="*/ 18 h 312"/>
                <a:gd name="T14" fmla="*/ 330 w 2238"/>
                <a:gd name="T15" fmla="*/ 12 h 312"/>
                <a:gd name="T16" fmla="*/ 378 w 2238"/>
                <a:gd name="T17" fmla="*/ 0 h 312"/>
                <a:gd name="T18" fmla="*/ 420 w 2238"/>
                <a:gd name="T19" fmla="*/ 6 h 312"/>
                <a:gd name="T20" fmla="*/ 468 w 2238"/>
                <a:gd name="T21" fmla="*/ 18 h 312"/>
                <a:gd name="T22" fmla="*/ 510 w 2238"/>
                <a:gd name="T23" fmla="*/ 24 h 312"/>
                <a:gd name="T24" fmla="*/ 558 w 2238"/>
                <a:gd name="T25" fmla="*/ 30 h 312"/>
                <a:gd name="T26" fmla="*/ 600 w 2238"/>
                <a:gd name="T27" fmla="*/ 36 h 312"/>
                <a:gd name="T28" fmla="*/ 648 w 2238"/>
                <a:gd name="T29" fmla="*/ 42 h 312"/>
                <a:gd name="T30" fmla="*/ 690 w 2238"/>
                <a:gd name="T31" fmla="*/ 60 h 312"/>
                <a:gd name="T32" fmla="*/ 738 w 2238"/>
                <a:gd name="T33" fmla="*/ 96 h 312"/>
                <a:gd name="T34" fmla="*/ 780 w 2238"/>
                <a:gd name="T35" fmla="*/ 132 h 312"/>
                <a:gd name="T36" fmla="*/ 828 w 2238"/>
                <a:gd name="T37" fmla="*/ 156 h 312"/>
                <a:gd name="T38" fmla="*/ 870 w 2238"/>
                <a:gd name="T39" fmla="*/ 180 h 312"/>
                <a:gd name="T40" fmla="*/ 912 w 2238"/>
                <a:gd name="T41" fmla="*/ 198 h 312"/>
                <a:gd name="T42" fmla="*/ 960 w 2238"/>
                <a:gd name="T43" fmla="*/ 216 h 312"/>
                <a:gd name="T44" fmla="*/ 1002 w 2238"/>
                <a:gd name="T45" fmla="*/ 234 h 312"/>
                <a:gd name="T46" fmla="*/ 1050 w 2238"/>
                <a:gd name="T47" fmla="*/ 246 h 312"/>
                <a:gd name="T48" fmla="*/ 1092 w 2238"/>
                <a:gd name="T49" fmla="*/ 258 h 312"/>
                <a:gd name="T50" fmla="*/ 1140 w 2238"/>
                <a:gd name="T51" fmla="*/ 270 h 312"/>
                <a:gd name="T52" fmla="*/ 1182 w 2238"/>
                <a:gd name="T53" fmla="*/ 270 h 312"/>
                <a:gd name="T54" fmla="*/ 1230 w 2238"/>
                <a:gd name="T55" fmla="*/ 276 h 312"/>
                <a:gd name="T56" fmla="*/ 1272 w 2238"/>
                <a:gd name="T57" fmla="*/ 282 h 312"/>
                <a:gd name="T58" fmla="*/ 1320 w 2238"/>
                <a:gd name="T59" fmla="*/ 288 h 312"/>
                <a:gd name="T60" fmla="*/ 1362 w 2238"/>
                <a:gd name="T61" fmla="*/ 288 h 312"/>
                <a:gd name="T62" fmla="*/ 1404 w 2238"/>
                <a:gd name="T63" fmla="*/ 294 h 312"/>
                <a:gd name="T64" fmla="*/ 1452 w 2238"/>
                <a:gd name="T65" fmla="*/ 300 h 312"/>
                <a:gd name="T66" fmla="*/ 1494 w 2238"/>
                <a:gd name="T67" fmla="*/ 300 h 312"/>
                <a:gd name="T68" fmla="*/ 1542 w 2238"/>
                <a:gd name="T69" fmla="*/ 300 h 312"/>
                <a:gd name="T70" fmla="*/ 1584 w 2238"/>
                <a:gd name="T71" fmla="*/ 306 h 312"/>
                <a:gd name="T72" fmla="*/ 1632 w 2238"/>
                <a:gd name="T73" fmla="*/ 306 h 312"/>
                <a:gd name="T74" fmla="*/ 1674 w 2238"/>
                <a:gd name="T75" fmla="*/ 306 h 312"/>
                <a:gd name="T76" fmla="*/ 1722 w 2238"/>
                <a:gd name="T77" fmla="*/ 312 h 312"/>
                <a:gd name="T78" fmla="*/ 1764 w 2238"/>
                <a:gd name="T79" fmla="*/ 312 h 312"/>
                <a:gd name="T80" fmla="*/ 1812 w 2238"/>
                <a:gd name="T81" fmla="*/ 312 h 312"/>
                <a:gd name="T82" fmla="*/ 1854 w 2238"/>
                <a:gd name="T83" fmla="*/ 312 h 312"/>
                <a:gd name="T84" fmla="*/ 1902 w 2238"/>
                <a:gd name="T85" fmla="*/ 312 h 312"/>
                <a:gd name="T86" fmla="*/ 1944 w 2238"/>
                <a:gd name="T87" fmla="*/ 312 h 312"/>
                <a:gd name="T88" fmla="*/ 1986 w 2238"/>
                <a:gd name="T89" fmla="*/ 312 h 312"/>
                <a:gd name="T90" fmla="*/ 2034 w 2238"/>
                <a:gd name="T91" fmla="*/ 312 h 312"/>
                <a:gd name="T92" fmla="*/ 2076 w 2238"/>
                <a:gd name="T93" fmla="*/ 312 h 312"/>
                <a:gd name="T94" fmla="*/ 2124 w 2238"/>
                <a:gd name="T95" fmla="*/ 312 h 312"/>
                <a:gd name="T96" fmla="*/ 2166 w 2238"/>
                <a:gd name="T97" fmla="*/ 312 h 312"/>
                <a:gd name="T98" fmla="*/ 2214 w 2238"/>
                <a:gd name="T99"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12">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0"/>
                  </a:lnTo>
                  <a:lnTo>
                    <a:pt x="1206" y="276"/>
                  </a:lnTo>
                  <a:lnTo>
                    <a:pt x="1230" y="276"/>
                  </a:lnTo>
                  <a:lnTo>
                    <a:pt x="1248" y="282"/>
                  </a:lnTo>
                  <a:lnTo>
                    <a:pt x="1272" y="282"/>
                  </a:lnTo>
                  <a:lnTo>
                    <a:pt x="1296" y="282"/>
                  </a:lnTo>
                  <a:lnTo>
                    <a:pt x="1320" y="288"/>
                  </a:lnTo>
                  <a:lnTo>
                    <a:pt x="1338" y="288"/>
                  </a:lnTo>
                  <a:lnTo>
                    <a:pt x="1362" y="288"/>
                  </a:lnTo>
                  <a:lnTo>
                    <a:pt x="1386" y="294"/>
                  </a:lnTo>
                  <a:lnTo>
                    <a:pt x="1404" y="294"/>
                  </a:lnTo>
                  <a:lnTo>
                    <a:pt x="1428" y="294"/>
                  </a:lnTo>
                  <a:lnTo>
                    <a:pt x="1452" y="300"/>
                  </a:lnTo>
                  <a:lnTo>
                    <a:pt x="1476" y="300"/>
                  </a:lnTo>
                  <a:lnTo>
                    <a:pt x="1494" y="300"/>
                  </a:lnTo>
                  <a:lnTo>
                    <a:pt x="1518" y="300"/>
                  </a:lnTo>
                  <a:lnTo>
                    <a:pt x="1542" y="300"/>
                  </a:lnTo>
                  <a:lnTo>
                    <a:pt x="1566" y="306"/>
                  </a:lnTo>
                  <a:lnTo>
                    <a:pt x="1584" y="306"/>
                  </a:lnTo>
                  <a:lnTo>
                    <a:pt x="1608" y="306"/>
                  </a:lnTo>
                  <a:lnTo>
                    <a:pt x="1632" y="306"/>
                  </a:lnTo>
                  <a:lnTo>
                    <a:pt x="1656" y="306"/>
                  </a:lnTo>
                  <a:lnTo>
                    <a:pt x="1674" y="306"/>
                  </a:lnTo>
                  <a:lnTo>
                    <a:pt x="1698" y="312"/>
                  </a:lnTo>
                  <a:lnTo>
                    <a:pt x="1722" y="312"/>
                  </a:lnTo>
                  <a:lnTo>
                    <a:pt x="1740" y="312"/>
                  </a:lnTo>
                  <a:lnTo>
                    <a:pt x="1764" y="312"/>
                  </a:lnTo>
                  <a:lnTo>
                    <a:pt x="1788" y="312"/>
                  </a:lnTo>
                  <a:lnTo>
                    <a:pt x="1812" y="312"/>
                  </a:lnTo>
                  <a:lnTo>
                    <a:pt x="1830" y="312"/>
                  </a:lnTo>
                  <a:lnTo>
                    <a:pt x="1854" y="312"/>
                  </a:lnTo>
                  <a:lnTo>
                    <a:pt x="1878" y="312"/>
                  </a:lnTo>
                  <a:lnTo>
                    <a:pt x="1902" y="312"/>
                  </a:lnTo>
                  <a:lnTo>
                    <a:pt x="1920" y="312"/>
                  </a:lnTo>
                  <a:lnTo>
                    <a:pt x="1944" y="312"/>
                  </a:lnTo>
                  <a:lnTo>
                    <a:pt x="1968" y="312"/>
                  </a:lnTo>
                  <a:lnTo>
                    <a:pt x="1986" y="312"/>
                  </a:lnTo>
                  <a:lnTo>
                    <a:pt x="2010" y="312"/>
                  </a:lnTo>
                  <a:lnTo>
                    <a:pt x="2034" y="312"/>
                  </a:lnTo>
                  <a:lnTo>
                    <a:pt x="2058" y="312"/>
                  </a:lnTo>
                  <a:lnTo>
                    <a:pt x="2076" y="312"/>
                  </a:lnTo>
                  <a:lnTo>
                    <a:pt x="2100" y="312"/>
                  </a:lnTo>
                  <a:lnTo>
                    <a:pt x="2124" y="312"/>
                  </a:lnTo>
                  <a:lnTo>
                    <a:pt x="2148" y="312"/>
                  </a:lnTo>
                  <a:lnTo>
                    <a:pt x="2166" y="312"/>
                  </a:lnTo>
                  <a:lnTo>
                    <a:pt x="2190" y="312"/>
                  </a:lnTo>
                  <a:lnTo>
                    <a:pt x="2214" y="312"/>
                  </a:lnTo>
                  <a:lnTo>
                    <a:pt x="2238" y="312"/>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p:nvSpPr>
          <p:spPr bwMode="auto">
            <a:xfrm>
              <a:off x="1836" y="3332"/>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2 h 228"/>
                <a:gd name="T54" fmla="*/ 1230 w 2238"/>
                <a:gd name="T55" fmla="*/ 198 h 228"/>
                <a:gd name="T56" fmla="*/ 1272 w 2238"/>
                <a:gd name="T57" fmla="*/ 198 h 228"/>
                <a:gd name="T58" fmla="*/ 1320 w 2238"/>
                <a:gd name="T59" fmla="*/ 204 h 228"/>
                <a:gd name="T60" fmla="*/ 1362 w 2238"/>
                <a:gd name="T61" fmla="*/ 204 h 228"/>
                <a:gd name="T62" fmla="*/ 1404 w 2238"/>
                <a:gd name="T63" fmla="*/ 210 h 228"/>
                <a:gd name="T64" fmla="*/ 1452 w 2238"/>
                <a:gd name="T65" fmla="*/ 210 h 228"/>
                <a:gd name="T66" fmla="*/ 1494 w 2238"/>
                <a:gd name="T67" fmla="*/ 216 h 228"/>
                <a:gd name="T68" fmla="*/ 1542 w 2238"/>
                <a:gd name="T69" fmla="*/ 216 h 228"/>
                <a:gd name="T70" fmla="*/ 1584 w 2238"/>
                <a:gd name="T71" fmla="*/ 216 h 228"/>
                <a:gd name="T72" fmla="*/ 1632 w 2238"/>
                <a:gd name="T73" fmla="*/ 222 h 228"/>
                <a:gd name="T74" fmla="*/ 1674 w 2238"/>
                <a:gd name="T75" fmla="*/ 222 h 228"/>
                <a:gd name="T76" fmla="*/ 1722 w 2238"/>
                <a:gd name="T77" fmla="*/ 222 h 228"/>
                <a:gd name="T78" fmla="*/ 1764 w 2238"/>
                <a:gd name="T79" fmla="*/ 222 h 228"/>
                <a:gd name="T80" fmla="*/ 1812 w 2238"/>
                <a:gd name="T81" fmla="*/ 222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2"/>
                  </a:lnTo>
                  <a:lnTo>
                    <a:pt x="1206" y="198"/>
                  </a:lnTo>
                  <a:lnTo>
                    <a:pt x="1230" y="198"/>
                  </a:lnTo>
                  <a:lnTo>
                    <a:pt x="1248" y="198"/>
                  </a:lnTo>
                  <a:lnTo>
                    <a:pt x="1272" y="198"/>
                  </a:lnTo>
                  <a:lnTo>
                    <a:pt x="1296" y="204"/>
                  </a:lnTo>
                  <a:lnTo>
                    <a:pt x="1320" y="204"/>
                  </a:lnTo>
                  <a:lnTo>
                    <a:pt x="1338" y="204"/>
                  </a:lnTo>
                  <a:lnTo>
                    <a:pt x="1362" y="204"/>
                  </a:lnTo>
                  <a:lnTo>
                    <a:pt x="1386" y="210"/>
                  </a:lnTo>
                  <a:lnTo>
                    <a:pt x="1404" y="210"/>
                  </a:lnTo>
                  <a:lnTo>
                    <a:pt x="1428" y="210"/>
                  </a:lnTo>
                  <a:lnTo>
                    <a:pt x="1452" y="210"/>
                  </a:lnTo>
                  <a:lnTo>
                    <a:pt x="1476" y="210"/>
                  </a:lnTo>
                  <a:lnTo>
                    <a:pt x="1494" y="216"/>
                  </a:lnTo>
                  <a:lnTo>
                    <a:pt x="1518" y="216"/>
                  </a:lnTo>
                  <a:lnTo>
                    <a:pt x="1542" y="216"/>
                  </a:lnTo>
                  <a:lnTo>
                    <a:pt x="1566" y="216"/>
                  </a:lnTo>
                  <a:lnTo>
                    <a:pt x="1584" y="216"/>
                  </a:lnTo>
                  <a:lnTo>
                    <a:pt x="1608" y="216"/>
                  </a:lnTo>
                  <a:lnTo>
                    <a:pt x="1632" y="222"/>
                  </a:lnTo>
                  <a:lnTo>
                    <a:pt x="1656" y="222"/>
                  </a:lnTo>
                  <a:lnTo>
                    <a:pt x="1674" y="222"/>
                  </a:lnTo>
                  <a:lnTo>
                    <a:pt x="1698" y="222"/>
                  </a:lnTo>
                  <a:lnTo>
                    <a:pt x="1722" y="222"/>
                  </a:lnTo>
                  <a:lnTo>
                    <a:pt x="1740" y="222"/>
                  </a:lnTo>
                  <a:lnTo>
                    <a:pt x="1764" y="222"/>
                  </a:lnTo>
                  <a:lnTo>
                    <a:pt x="1788" y="222"/>
                  </a:lnTo>
                  <a:lnTo>
                    <a:pt x="1812" y="222"/>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p:nvSpPr>
          <p:spPr bwMode="auto">
            <a:xfrm>
              <a:off x="1836" y="3338"/>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2 h 228"/>
                <a:gd name="T54" fmla="*/ 1230 w 2238"/>
                <a:gd name="T55" fmla="*/ 198 h 228"/>
                <a:gd name="T56" fmla="*/ 1272 w 2238"/>
                <a:gd name="T57" fmla="*/ 198 h 228"/>
                <a:gd name="T58" fmla="*/ 1320 w 2238"/>
                <a:gd name="T59" fmla="*/ 204 h 228"/>
                <a:gd name="T60" fmla="*/ 1362 w 2238"/>
                <a:gd name="T61" fmla="*/ 204 h 228"/>
                <a:gd name="T62" fmla="*/ 1404 w 2238"/>
                <a:gd name="T63" fmla="*/ 210 h 228"/>
                <a:gd name="T64" fmla="*/ 1452 w 2238"/>
                <a:gd name="T65" fmla="*/ 210 h 228"/>
                <a:gd name="T66" fmla="*/ 1494 w 2238"/>
                <a:gd name="T67" fmla="*/ 216 h 228"/>
                <a:gd name="T68" fmla="*/ 1542 w 2238"/>
                <a:gd name="T69" fmla="*/ 216 h 228"/>
                <a:gd name="T70" fmla="*/ 1584 w 2238"/>
                <a:gd name="T71" fmla="*/ 216 h 228"/>
                <a:gd name="T72" fmla="*/ 1632 w 2238"/>
                <a:gd name="T73" fmla="*/ 222 h 228"/>
                <a:gd name="T74" fmla="*/ 1674 w 2238"/>
                <a:gd name="T75" fmla="*/ 222 h 228"/>
                <a:gd name="T76" fmla="*/ 1722 w 2238"/>
                <a:gd name="T77" fmla="*/ 222 h 228"/>
                <a:gd name="T78" fmla="*/ 1764 w 2238"/>
                <a:gd name="T79" fmla="*/ 222 h 228"/>
                <a:gd name="T80" fmla="*/ 1812 w 2238"/>
                <a:gd name="T81" fmla="*/ 222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2"/>
                  </a:lnTo>
                  <a:lnTo>
                    <a:pt x="1206" y="198"/>
                  </a:lnTo>
                  <a:lnTo>
                    <a:pt x="1230" y="198"/>
                  </a:lnTo>
                  <a:lnTo>
                    <a:pt x="1248" y="198"/>
                  </a:lnTo>
                  <a:lnTo>
                    <a:pt x="1272" y="198"/>
                  </a:lnTo>
                  <a:lnTo>
                    <a:pt x="1296" y="204"/>
                  </a:lnTo>
                  <a:lnTo>
                    <a:pt x="1320" y="204"/>
                  </a:lnTo>
                  <a:lnTo>
                    <a:pt x="1338" y="204"/>
                  </a:lnTo>
                  <a:lnTo>
                    <a:pt x="1362" y="204"/>
                  </a:lnTo>
                  <a:lnTo>
                    <a:pt x="1386" y="210"/>
                  </a:lnTo>
                  <a:lnTo>
                    <a:pt x="1404" y="210"/>
                  </a:lnTo>
                  <a:lnTo>
                    <a:pt x="1428" y="210"/>
                  </a:lnTo>
                  <a:lnTo>
                    <a:pt x="1452" y="210"/>
                  </a:lnTo>
                  <a:lnTo>
                    <a:pt x="1476" y="210"/>
                  </a:lnTo>
                  <a:lnTo>
                    <a:pt x="1494" y="216"/>
                  </a:lnTo>
                  <a:lnTo>
                    <a:pt x="1518" y="216"/>
                  </a:lnTo>
                  <a:lnTo>
                    <a:pt x="1542" y="216"/>
                  </a:lnTo>
                  <a:lnTo>
                    <a:pt x="1566" y="216"/>
                  </a:lnTo>
                  <a:lnTo>
                    <a:pt x="1584" y="216"/>
                  </a:lnTo>
                  <a:lnTo>
                    <a:pt x="1608" y="216"/>
                  </a:lnTo>
                  <a:lnTo>
                    <a:pt x="1632" y="222"/>
                  </a:lnTo>
                  <a:lnTo>
                    <a:pt x="1656" y="222"/>
                  </a:lnTo>
                  <a:lnTo>
                    <a:pt x="1674" y="222"/>
                  </a:lnTo>
                  <a:lnTo>
                    <a:pt x="1698" y="222"/>
                  </a:lnTo>
                  <a:lnTo>
                    <a:pt x="1722" y="222"/>
                  </a:lnTo>
                  <a:lnTo>
                    <a:pt x="1740" y="222"/>
                  </a:lnTo>
                  <a:lnTo>
                    <a:pt x="1764" y="222"/>
                  </a:lnTo>
                  <a:lnTo>
                    <a:pt x="1788" y="222"/>
                  </a:lnTo>
                  <a:lnTo>
                    <a:pt x="1812" y="222"/>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p:nvSpPr>
          <p:spPr bwMode="auto">
            <a:xfrm>
              <a:off x="1836" y="3344"/>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2 h 228"/>
                <a:gd name="T54" fmla="*/ 1230 w 2238"/>
                <a:gd name="T55" fmla="*/ 198 h 228"/>
                <a:gd name="T56" fmla="*/ 1272 w 2238"/>
                <a:gd name="T57" fmla="*/ 198 h 228"/>
                <a:gd name="T58" fmla="*/ 1320 w 2238"/>
                <a:gd name="T59" fmla="*/ 204 h 228"/>
                <a:gd name="T60" fmla="*/ 1362 w 2238"/>
                <a:gd name="T61" fmla="*/ 204 h 228"/>
                <a:gd name="T62" fmla="*/ 1404 w 2238"/>
                <a:gd name="T63" fmla="*/ 210 h 228"/>
                <a:gd name="T64" fmla="*/ 1452 w 2238"/>
                <a:gd name="T65" fmla="*/ 210 h 228"/>
                <a:gd name="T66" fmla="*/ 1494 w 2238"/>
                <a:gd name="T67" fmla="*/ 216 h 228"/>
                <a:gd name="T68" fmla="*/ 1542 w 2238"/>
                <a:gd name="T69" fmla="*/ 216 h 228"/>
                <a:gd name="T70" fmla="*/ 1584 w 2238"/>
                <a:gd name="T71" fmla="*/ 216 h 228"/>
                <a:gd name="T72" fmla="*/ 1632 w 2238"/>
                <a:gd name="T73" fmla="*/ 222 h 228"/>
                <a:gd name="T74" fmla="*/ 1674 w 2238"/>
                <a:gd name="T75" fmla="*/ 222 h 228"/>
                <a:gd name="T76" fmla="*/ 1722 w 2238"/>
                <a:gd name="T77" fmla="*/ 222 h 228"/>
                <a:gd name="T78" fmla="*/ 1764 w 2238"/>
                <a:gd name="T79" fmla="*/ 222 h 228"/>
                <a:gd name="T80" fmla="*/ 1812 w 2238"/>
                <a:gd name="T81" fmla="*/ 222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2"/>
                  </a:lnTo>
                  <a:lnTo>
                    <a:pt x="1206" y="198"/>
                  </a:lnTo>
                  <a:lnTo>
                    <a:pt x="1230" y="198"/>
                  </a:lnTo>
                  <a:lnTo>
                    <a:pt x="1248" y="198"/>
                  </a:lnTo>
                  <a:lnTo>
                    <a:pt x="1272" y="198"/>
                  </a:lnTo>
                  <a:lnTo>
                    <a:pt x="1296" y="204"/>
                  </a:lnTo>
                  <a:lnTo>
                    <a:pt x="1320" y="204"/>
                  </a:lnTo>
                  <a:lnTo>
                    <a:pt x="1338" y="204"/>
                  </a:lnTo>
                  <a:lnTo>
                    <a:pt x="1362" y="204"/>
                  </a:lnTo>
                  <a:lnTo>
                    <a:pt x="1386" y="210"/>
                  </a:lnTo>
                  <a:lnTo>
                    <a:pt x="1404" y="210"/>
                  </a:lnTo>
                  <a:lnTo>
                    <a:pt x="1428" y="210"/>
                  </a:lnTo>
                  <a:lnTo>
                    <a:pt x="1452" y="210"/>
                  </a:lnTo>
                  <a:lnTo>
                    <a:pt x="1476" y="210"/>
                  </a:lnTo>
                  <a:lnTo>
                    <a:pt x="1494" y="216"/>
                  </a:lnTo>
                  <a:lnTo>
                    <a:pt x="1518" y="216"/>
                  </a:lnTo>
                  <a:lnTo>
                    <a:pt x="1542" y="216"/>
                  </a:lnTo>
                  <a:lnTo>
                    <a:pt x="1566" y="216"/>
                  </a:lnTo>
                  <a:lnTo>
                    <a:pt x="1584" y="216"/>
                  </a:lnTo>
                  <a:lnTo>
                    <a:pt x="1608" y="216"/>
                  </a:lnTo>
                  <a:lnTo>
                    <a:pt x="1632" y="222"/>
                  </a:lnTo>
                  <a:lnTo>
                    <a:pt x="1656" y="222"/>
                  </a:lnTo>
                  <a:lnTo>
                    <a:pt x="1674" y="222"/>
                  </a:lnTo>
                  <a:lnTo>
                    <a:pt x="1698" y="222"/>
                  </a:lnTo>
                  <a:lnTo>
                    <a:pt x="1722" y="222"/>
                  </a:lnTo>
                  <a:lnTo>
                    <a:pt x="1740" y="222"/>
                  </a:lnTo>
                  <a:lnTo>
                    <a:pt x="1764" y="222"/>
                  </a:lnTo>
                  <a:lnTo>
                    <a:pt x="1788" y="222"/>
                  </a:lnTo>
                  <a:lnTo>
                    <a:pt x="1812" y="222"/>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p:cNvSpPr>
            <p:nvPr/>
          </p:nvSpPr>
          <p:spPr bwMode="auto">
            <a:xfrm>
              <a:off x="1836" y="3254"/>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58 h 300"/>
                <a:gd name="T54" fmla="*/ 1230 w 2238"/>
                <a:gd name="T55" fmla="*/ 264 h 300"/>
                <a:gd name="T56" fmla="*/ 1272 w 2238"/>
                <a:gd name="T57" fmla="*/ 270 h 300"/>
                <a:gd name="T58" fmla="*/ 1320 w 2238"/>
                <a:gd name="T59" fmla="*/ 270 h 300"/>
                <a:gd name="T60" fmla="*/ 1362 w 2238"/>
                <a:gd name="T61" fmla="*/ 276 h 300"/>
                <a:gd name="T62" fmla="*/ 1404 w 2238"/>
                <a:gd name="T63" fmla="*/ 276 h 300"/>
                <a:gd name="T64" fmla="*/ 1452 w 2238"/>
                <a:gd name="T65" fmla="*/ 282 h 300"/>
                <a:gd name="T66" fmla="*/ 1494 w 2238"/>
                <a:gd name="T67" fmla="*/ 282 h 300"/>
                <a:gd name="T68" fmla="*/ 1542 w 2238"/>
                <a:gd name="T69" fmla="*/ 288 h 300"/>
                <a:gd name="T70" fmla="*/ 1584 w 2238"/>
                <a:gd name="T71" fmla="*/ 288 h 300"/>
                <a:gd name="T72" fmla="*/ 1632 w 2238"/>
                <a:gd name="T73" fmla="*/ 288 h 300"/>
                <a:gd name="T74" fmla="*/ 1674 w 2238"/>
                <a:gd name="T75" fmla="*/ 294 h 300"/>
                <a:gd name="T76" fmla="*/ 1722 w 2238"/>
                <a:gd name="T77" fmla="*/ 294 h 300"/>
                <a:gd name="T78" fmla="*/ 1764 w 2238"/>
                <a:gd name="T79" fmla="*/ 294 h 300"/>
                <a:gd name="T80" fmla="*/ 1812 w 2238"/>
                <a:gd name="T81" fmla="*/ 294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58"/>
                  </a:lnTo>
                  <a:lnTo>
                    <a:pt x="1206" y="264"/>
                  </a:lnTo>
                  <a:lnTo>
                    <a:pt x="1230" y="264"/>
                  </a:lnTo>
                  <a:lnTo>
                    <a:pt x="1248" y="264"/>
                  </a:lnTo>
                  <a:lnTo>
                    <a:pt x="1272" y="270"/>
                  </a:lnTo>
                  <a:lnTo>
                    <a:pt x="1296" y="270"/>
                  </a:lnTo>
                  <a:lnTo>
                    <a:pt x="1320" y="270"/>
                  </a:lnTo>
                  <a:lnTo>
                    <a:pt x="1338" y="276"/>
                  </a:lnTo>
                  <a:lnTo>
                    <a:pt x="1362" y="276"/>
                  </a:lnTo>
                  <a:lnTo>
                    <a:pt x="1386" y="276"/>
                  </a:lnTo>
                  <a:lnTo>
                    <a:pt x="1404" y="276"/>
                  </a:lnTo>
                  <a:lnTo>
                    <a:pt x="1428" y="282"/>
                  </a:lnTo>
                  <a:lnTo>
                    <a:pt x="1452" y="282"/>
                  </a:lnTo>
                  <a:lnTo>
                    <a:pt x="1476" y="282"/>
                  </a:lnTo>
                  <a:lnTo>
                    <a:pt x="1494" y="282"/>
                  </a:lnTo>
                  <a:lnTo>
                    <a:pt x="1518" y="282"/>
                  </a:lnTo>
                  <a:lnTo>
                    <a:pt x="1542" y="288"/>
                  </a:lnTo>
                  <a:lnTo>
                    <a:pt x="1566" y="288"/>
                  </a:lnTo>
                  <a:lnTo>
                    <a:pt x="1584" y="288"/>
                  </a:lnTo>
                  <a:lnTo>
                    <a:pt x="1608" y="288"/>
                  </a:lnTo>
                  <a:lnTo>
                    <a:pt x="1632" y="288"/>
                  </a:lnTo>
                  <a:lnTo>
                    <a:pt x="1656" y="288"/>
                  </a:lnTo>
                  <a:lnTo>
                    <a:pt x="1674" y="294"/>
                  </a:lnTo>
                  <a:lnTo>
                    <a:pt x="1698" y="294"/>
                  </a:lnTo>
                  <a:lnTo>
                    <a:pt x="1722" y="294"/>
                  </a:lnTo>
                  <a:lnTo>
                    <a:pt x="1740" y="294"/>
                  </a:lnTo>
                  <a:lnTo>
                    <a:pt x="1764" y="294"/>
                  </a:lnTo>
                  <a:lnTo>
                    <a:pt x="1788" y="294"/>
                  </a:lnTo>
                  <a:lnTo>
                    <a:pt x="1812" y="294"/>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p:nvSpPr>
          <p:spPr bwMode="auto">
            <a:xfrm>
              <a:off x="1836" y="3260"/>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58 h 300"/>
                <a:gd name="T54" fmla="*/ 1230 w 2238"/>
                <a:gd name="T55" fmla="*/ 264 h 300"/>
                <a:gd name="T56" fmla="*/ 1272 w 2238"/>
                <a:gd name="T57" fmla="*/ 270 h 300"/>
                <a:gd name="T58" fmla="*/ 1320 w 2238"/>
                <a:gd name="T59" fmla="*/ 270 h 300"/>
                <a:gd name="T60" fmla="*/ 1362 w 2238"/>
                <a:gd name="T61" fmla="*/ 276 h 300"/>
                <a:gd name="T62" fmla="*/ 1404 w 2238"/>
                <a:gd name="T63" fmla="*/ 276 h 300"/>
                <a:gd name="T64" fmla="*/ 1452 w 2238"/>
                <a:gd name="T65" fmla="*/ 282 h 300"/>
                <a:gd name="T66" fmla="*/ 1494 w 2238"/>
                <a:gd name="T67" fmla="*/ 282 h 300"/>
                <a:gd name="T68" fmla="*/ 1542 w 2238"/>
                <a:gd name="T69" fmla="*/ 288 h 300"/>
                <a:gd name="T70" fmla="*/ 1584 w 2238"/>
                <a:gd name="T71" fmla="*/ 288 h 300"/>
                <a:gd name="T72" fmla="*/ 1632 w 2238"/>
                <a:gd name="T73" fmla="*/ 288 h 300"/>
                <a:gd name="T74" fmla="*/ 1674 w 2238"/>
                <a:gd name="T75" fmla="*/ 294 h 300"/>
                <a:gd name="T76" fmla="*/ 1722 w 2238"/>
                <a:gd name="T77" fmla="*/ 294 h 300"/>
                <a:gd name="T78" fmla="*/ 1764 w 2238"/>
                <a:gd name="T79" fmla="*/ 294 h 300"/>
                <a:gd name="T80" fmla="*/ 1812 w 2238"/>
                <a:gd name="T81" fmla="*/ 294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58"/>
                  </a:lnTo>
                  <a:lnTo>
                    <a:pt x="1206" y="264"/>
                  </a:lnTo>
                  <a:lnTo>
                    <a:pt x="1230" y="264"/>
                  </a:lnTo>
                  <a:lnTo>
                    <a:pt x="1248" y="264"/>
                  </a:lnTo>
                  <a:lnTo>
                    <a:pt x="1272" y="270"/>
                  </a:lnTo>
                  <a:lnTo>
                    <a:pt x="1296" y="270"/>
                  </a:lnTo>
                  <a:lnTo>
                    <a:pt x="1320" y="270"/>
                  </a:lnTo>
                  <a:lnTo>
                    <a:pt x="1338" y="276"/>
                  </a:lnTo>
                  <a:lnTo>
                    <a:pt x="1362" y="276"/>
                  </a:lnTo>
                  <a:lnTo>
                    <a:pt x="1386" y="276"/>
                  </a:lnTo>
                  <a:lnTo>
                    <a:pt x="1404" y="276"/>
                  </a:lnTo>
                  <a:lnTo>
                    <a:pt x="1428" y="282"/>
                  </a:lnTo>
                  <a:lnTo>
                    <a:pt x="1452" y="282"/>
                  </a:lnTo>
                  <a:lnTo>
                    <a:pt x="1476" y="282"/>
                  </a:lnTo>
                  <a:lnTo>
                    <a:pt x="1494" y="282"/>
                  </a:lnTo>
                  <a:lnTo>
                    <a:pt x="1518" y="282"/>
                  </a:lnTo>
                  <a:lnTo>
                    <a:pt x="1542" y="288"/>
                  </a:lnTo>
                  <a:lnTo>
                    <a:pt x="1566" y="288"/>
                  </a:lnTo>
                  <a:lnTo>
                    <a:pt x="1584" y="288"/>
                  </a:lnTo>
                  <a:lnTo>
                    <a:pt x="1608" y="288"/>
                  </a:lnTo>
                  <a:lnTo>
                    <a:pt x="1632" y="288"/>
                  </a:lnTo>
                  <a:lnTo>
                    <a:pt x="1656" y="288"/>
                  </a:lnTo>
                  <a:lnTo>
                    <a:pt x="1674" y="294"/>
                  </a:lnTo>
                  <a:lnTo>
                    <a:pt x="1698" y="294"/>
                  </a:lnTo>
                  <a:lnTo>
                    <a:pt x="1722" y="294"/>
                  </a:lnTo>
                  <a:lnTo>
                    <a:pt x="1740" y="294"/>
                  </a:lnTo>
                  <a:lnTo>
                    <a:pt x="1764" y="294"/>
                  </a:lnTo>
                  <a:lnTo>
                    <a:pt x="1788" y="294"/>
                  </a:lnTo>
                  <a:lnTo>
                    <a:pt x="1812" y="294"/>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42"/>
            <p:cNvSpPr>
              <a:spLocks/>
            </p:cNvSpPr>
            <p:nvPr/>
          </p:nvSpPr>
          <p:spPr bwMode="auto">
            <a:xfrm>
              <a:off x="1836" y="3266"/>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58 h 300"/>
                <a:gd name="T54" fmla="*/ 1230 w 2238"/>
                <a:gd name="T55" fmla="*/ 264 h 300"/>
                <a:gd name="T56" fmla="*/ 1272 w 2238"/>
                <a:gd name="T57" fmla="*/ 270 h 300"/>
                <a:gd name="T58" fmla="*/ 1320 w 2238"/>
                <a:gd name="T59" fmla="*/ 270 h 300"/>
                <a:gd name="T60" fmla="*/ 1362 w 2238"/>
                <a:gd name="T61" fmla="*/ 276 h 300"/>
                <a:gd name="T62" fmla="*/ 1404 w 2238"/>
                <a:gd name="T63" fmla="*/ 276 h 300"/>
                <a:gd name="T64" fmla="*/ 1452 w 2238"/>
                <a:gd name="T65" fmla="*/ 282 h 300"/>
                <a:gd name="T66" fmla="*/ 1494 w 2238"/>
                <a:gd name="T67" fmla="*/ 282 h 300"/>
                <a:gd name="T68" fmla="*/ 1542 w 2238"/>
                <a:gd name="T69" fmla="*/ 288 h 300"/>
                <a:gd name="T70" fmla="*/ 1584 w 2238"/>
                <a:gd name="T71" fmla="*/ 288 h 300"/>
                <a:gd name="T72" fmla="*/ 1632 w 2238"/>
                <a:gd name="T73" fmla="*/ 288 h 300"/>
                <a:gd name="T74" fmla="*/ 1674 w 2238"/>
                <a:gd name="T75" fmla="*/ 294 h 300"/>
                <a:gd name="T76" fmla="*/ 1722 w 2238"/>
                <a:gd name="T77" fmla="*/ 294 h 300"/>
                <a:gd name="T78" fmla="*/ 1764 w 2238"/>
                <a:gd name="T79" fmla="*/ 294 h 300"/>
                <a:gd name="T80" fmla="*/ 1812 w 2238"/>
                <a:gd name="T81" fmla="*/ 294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58"/>
                  </a:lnTo>
                  <a:lnTo>
                    <a:pt x="1206" y="264"/>
                  </a:lnTo>
                  <a:lnTo>
                    <a:pt x="1230" y="264"/>
                  </a:lnTo>
                  <a:lnTo>
                    <a:pt x="1248" y="264"/>
                  </a:lnTo>
                  <a:lnTo>
                    <a:pt x="1272" y="270"/>
                  </a:lnTo>
                  <a:lnTo>
                    <a:pt x="1296" y="270"/>
                  </a:lnTo>
                  <a:lnTo>
                    <a:pt x="1320" y="270"/>
                  </a:lnTo>
                  <a:lnTo>
                    <a:pt x="1338" y="276"/>
                  </a:lnTo>
                  <a:lnTo>
                    <a:pt x="1362" y="276"/>
                  </a:lnTo>
                  <a:lnTo>
                    <a:pt x="1386" y="276"/>
                  </a:lnTo>
                  <a:lnTo>
                    <a:pt x="1404" y="276"/>
                  </a:lnTo>
                  <a:lnTo>
                    <a:pt x="1428" y="282"/>
                  </a:lnTo>
                  <a:lnTo>
                    <a:pt x="1452" y="282"/>
                  </a:lnTo>
                  <a:lnTo>
                    <a:pt x="1476" y="282"/>
                  </a:lnTo>
                  <a:lnTo>
                    <a:pt x="1494" y="282"/>
                  </a:lnTo>
                  <a:lnTo>
                    <a:pt x="1518" y="282"/>
                  </a:lnTo>
                  <a:lnTo>
                    <a:pt x="1542" y="288"/>
                  </a:lnTo>
                  <a:lnTo>
                    <a:pt x="1566" y="288"/>
                  </a:lnTo>
                  <a:lnTo>
                    <a:pt x="1584" y="288"/>
                  </a:lnTo>
                  <a:lnTo>
                    <a:pt x="1608" y="288"/>
                  </a:lnTo>
                  <a:lnTo>
                    <a:pt x="1632" y="288"/>
                  </a:lnTo>
                  <a:lnTo>
                    <a:pt x="1656" y="288"/>
                  </a:lnTo>
                  <a:lnTo>
                    <a:pt x="1674" y="294"/>
                  </a:lnTo>
                  <a:lnTo>
                    <a:pt x="1698" y="294"/>
                  </a:lnTo>
                  <a:lnTo>
                    <a:pt x="1722" y="294"/>
                  </a:lnTo>
                  <a:lnTo>
                    <a:pt x="1740" y="294"/>
                  </a:lnTo>
                  <a:lnTo>
                    <a:pt x="1764" y="294"/>
                  </a:lnTo>
                  <a:lnTo>
                    <a:pt x="1788" y="294"/>
                  </a:lnTo>
                  <a:lnTo>
                    <a:pt x="1812" y="294"/>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43"/>
            <p:cNvSpPr>
              <a:spLocks noChangeArrowheads="1"/>
            </p:cNvSpPr>
            <p:nvPr/>
          </p:nvSpPr>
          <p:spPr bwMode="auto">
            <a:xfrm>
              <a:off x="1728"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5" name="Rectangle 44"/>
            <p:cNvSpPr>
              <a:spLocks noChangeArrowheads="1"/>
            </p:cNvSpPr>
            <p:nvPr/>
          </p:nvSpPr>
          <p:spPr bwMode="auto">
            <a:xfrm>
              <a:off x="217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6" name="Rectangle 45"/>
            <p:cNvSpPr>
              <a:spLocks noChangeArrowheads="1"/>
            </p:cNvSpPr>
            <p:nvPr/>
          </p:nvSpPr>
          <p:spPr bwMode="auto">
            <a:xfrm>
              <a:off x="262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7" name="Rectangle 46"/>
            <p:cNvSpPr>
              <a:spLocks noChangeArrowheads="1"/>
            </p:cNvSpPr>
            <p:nvPr/>
          </p:nvSpPr>
          <p:spPr bwMode="auto">
            <a:xfrm>
              <a:off x="30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2060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8" name="Rectangle 47"/>
            <p:cNvSpPr>
              <a:spLocks noChangeArrowheads="1"/>
            </p:cNvSpPr>
            <p:nvPr/>
          </p:nvSpPr>
          <p:spPr bwMode="auto">
            <a:xfrm>
              <a:off x="351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2080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59" name="Rectangle 48"/>
            <p:cNvSpPr>
              <a:spLocks noChangeArrowheads="1"/>
            </p:cNvSpPr>
            <p:nvPr/>
          </p:nvSpPr>
          <p:spPr bwMode="auto">
            <a:xfrm>
              <a:off x="39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2100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60" name="Rectangle 49"/>
            <p:cNvSpPr>
              <a:spLocks noChangeArrowheads="1"/>
            </p:cNvSpPr>
            <p:nvPr/>
          </p:nvSpPr>
          <p:spPr bwMode="auto">
            <a:xfrm rot="16200000">
              <a:off x="96" y="2130"/>
              <a:ext cx="28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et-EE" altLang="en-US" sz="1400" dirty="0">
                  <a:solidFill>
                    <a:srgbClr val="000000"/>
                  </a:solidFill>
                </a:rPr>
                <a:t>Kasvuhoonegaaside emissioonid</a:t>
              </a:r>
              <a:r>
                <a:rPr lang="en-US" altLang="en-US" sz="1400" dirty="0">
                  <a:solidFill>
                    <a:srgbClr val="000000"/>
                  </a:solidFill>
                </a:rPr>
                <a:t>   (G</a:t>
              </a:r>
              <a:r>
                <a:rPr lang="et-EE" altLang="en-US" sz="1400" dirty="0">
                  <a:solidFill>
                    <a:srgbClr val="000000"/>
                  </a:solidFill>
                </a:rPr>
                <a:t> </a:t>
              </a:r>
              <a:r>
                <a:rPr lang="en-US" altLang="en-US" sz="1400" dirty="0">
                  <a:solidFill>
                    <a:srgbClr val="000000"/>
                  </a:solidFill>
                </a:rPr>
                <a:t>ton</a:t>
              </a:r>
              <a:r>
                <a:rPr lang="et-EE" altLang="en-US" sz="1400" dirty="0" err="1">
                  <a:solidFill>
                    <a:srgbClr val="000000"/>
                  </a:solidFill>
                </a:rPr>
                <a:t>ni</a:t>
              </a:r>
              <a:r>
                <a:rPr lang="en-US" altLang="en-US" sz="1400" dirty="0">
                  <a:solidFill>
                    <a:srgbClr val="000000"/>
                  </a:solidFill>
                </a:rPr>
                <a:t>CO</a:t>
              </a:r>
              <a:r>
                <a:rPr lang="en-US" altLang="en-US" sz="1400" baseline="-25000" dirty="0">
                  <a:solidFill>
                    <a:srgbClr val="000000"/>
                  </a:solidFill>
                </a:rPr>
                <a:t>2</a:t>
              </a:r>
              <a:r>
                <a:rPr lang="en-US" altLang="en-US" sz="1400" dirty="0">
                  <a:solidFill>
                    <a:srgbClr val="000000"/>
                  </a:solidFill>
                </a:rPr>
                <a:t> / </a:t>
              </a:r>
              <a:r>
                <a:rPr lang="et-EE" altLang="en-US" sz="1400" dirty="0">
                  <a:solidFill>
                    <a:srgbClr val="000000"/>
                  </a:solidFill>
                </a:rPr>
                <a:t>aastas</a:t>
              </a:r>
              <a:r>
                <a:rPr lang="en-US" altLang="en-US" sz="1400" dirty="0">
                  <a:solidFill>
                    <a:srgbClr val="000000"/>
                  </a:solidFill>
                </a:rPr>
                <a:t>)</a:t>
              </a:r>
              <a:endParaRPr lang="en-US" altLang="en-US" sz="1400" dirty="0"/>
            </a:p>
          </p:txBody>
        </p:sp>
      </p:grpSp>
      <p:sp>
        <p:nvSpPr>
          <p:cNvPr id="95" name="Rectangle 94"/>
          <p:cNvSpPr>
            <a:spLocks noChangeArrowheads="1"/>
          </p:cNvSpPr>
          <p:nvPr/>
        </p:nvSpPr>
        <p:spPr bwMode="auto">
          <a:xfrm>
            <a:off x="228600" y="39469"/>
            <a:ext cx="8610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ctr"/>
            <a:r>
              <a:rPr lang="et-EE" altLang="en-US" dirty="0">
                <a:solidFill>
                  <a:srgbClr val="000000"/>
                </a:solidFill>
                <a:latin typeface="Century Gothic" charset="0"/>
                <a:ea typeface="Century Gothic" charset="0"/>
                <a:cs typeface="Century Gothic" charset="0"/>
              </a:rPr>
              <a:t>Arenenud riigid peaksid vähendama emissioone </a:t>
            </a:r>
            <a:r>
              <a:rPr lang="en-US" altLang="en-US" dirty="0">
                <a:solidFill>
                  <a:srgbClr val="000000"/>
                </a:solidFill>
                <a:latin typeface="Century Gothic" charset="0"/>
                <a:ea typeface="Century Gothic" charset="0"/>
                <a:cs typeface="Century Gothic" charset="0"/>
              </a:rPr>
              <a:t>80% 2050</a:t>
            </a:r>
            <a:r>
              <a:rPr lang="et-EE" altLang="en-US" dirty="0">
                <a:solidFill>
                  <a:srgbClr val="000000"/>
                </a:solidFill>
                <a:latin typeface="Century Gothic" charset="0"/>
                <a:ea typeface="Century Gothic" charset="0"/>
                <a:cs typeface="Century Gothic" charset="0"/>
              </a:rPr>
              <a:t>. aastaks</a:t>
            </a:r>
            <a:endParaRPr lang="en-US" altLang="en-US" dirty="0">
              <a:solidFill>
                <a:srgbClr val="000000"/>
              </a:solidFill>
              <a:latin typeface="Century Gothic" charset="0"/>
              <a:ea typeface="Century Gothic" charset="0"/>
              <a:cs typeface="Century Gothic" charset="0"/>
            </a:endParaRPr>
          </a:p>
          <a:p>
            <a:pPr lvl="0" algn="ctr" eaLnBrk="1" hangingPunct="1"/>
            <a:r>
              <a:rPr lang="et-EE" altLang="en-US" dirty="0">
                <a:solidFill>
                  <a:srgbClr val="000000"/>
                </a:solidFill>
                <a:latin typeface="Century Gothic" charset="0"/>
                <a:ea typeface="Century Gothic" charset="0"/>
                <a:cs typeface="Century Gothic" charset="0"/>
              </a:rPr>
              <a:t>Hiina</a:t>
            </a:r>
            <a:r>
              <a:rPr lang="en-US" altLang="en-US" dirty="0">
                <a:solidFill>
                  <a:srgbClr val="000000"/>
                </a:solidFill>
                <a:latin typeface="Century Gothic" charset="0"/>
                <a:ea typeface="Century Gothic" charset="0"/>
                <a:cs typeface="Century Gothic" charset="0"/>
              </a:rPr>
              <a:t> </a:t>
            </a:r>
            <a:r>
              <a:rPr lang="et-EE" altLang="en-US" dirty="0">
                <a:solidFill>
                  <a:srgbClr val="000000"/>
                </a:solidFill>
                <a:latin typeface="Century Gothic" charset="0"/>
                <a:ea typeface="Century Gothic" charset="0"/>
                <a:cs typeface="Century Gothic" charset="0"/>
              </a:rPr>
              <a:t>emissioonide tipp</a:t>
            </a:r>
            <a:r>
              <a:rPr lang="en-US" altLang="en-US" dirty="0">
                <a:solidFill>
                  <a:srgbClr val="000000"/>
                </a:solidFill>
                <a:latin typeface="Century Gothic" charset="0"/>
                <a:ea typeface="Century Gothic" charset="0"/>
                <a:cs typeface="Century Gothic" charset="0"/>
              </a:rPr>
              <a:t> 2030, </a:t>
            </a:r>
            <a:r>
              <a:rPr lang="et-EE" altLang="en-US" dirty="0">
                <a:solidFill>
                  <a:srgbClr val="000000"/>
                </a:solidFill>
                <a:latin typeface="Century Gothic" charset="0"/>
                <a:ea typeface="Century Gothic" charset="0"/>
                <a:cs typeface="Century Gothic" charset="0"/>
              </a:rPr>
              <a:t>siis vähendama </a:t>
            </a:r>
            <a:r>
              <a:rPr lang="en-US" altLang="en-US" dirty="0">
                <a:solidFill>
                  <a:srgbClr val="000000"/>
                </a:solidFill>
                <a:latin typeface="Century Gothic" charset="0"/>
                <a:ea typeface="Century Gothic" charset="0"/>
                <a:cs typeface="Century Gothic" charset="0"/>
              </a:rPr>
              <a:t>3%</a:t>
            </a:r>
            <a:r>
              <a:rPr lang="et-EE" altLang="en-US" dirty="0">
                <a:solidFill>
                  <a:srgbClr val="000000"/>
                </a:solidFill>
                <a:latin typeface="Century Gothic" charset="0"/>
                <a:ea typeface="Century Gothic" charset="0"/>
                <a:cs typeface="Century Gothic" charset="0"/>
              </a:rPr>
              <a:t> aastas</a:t>
            </a:r>
            <a:endParaRPr lang="en-US" altLang="en-US" dirty="0">
              <a:latin typeface="Century Gothic" charset="0"/>
              <a:ea typeface="Century Gothic" charset="0"/>
              <a:cs typeface="Century Gothic" charset="0"/>
            </a:endParaRPr>
          </a:p>
        </p:txBody>
      </p:sp>
      <p:sp>
        <p:nvSpPr>
          <p:cNvPr id="96" name="Rectangle 95"/>
          <p:cNvSpPr>
            <a:spLocks noChangeArrowheads="1"/>
          </p:cNvSpPr>
          <p:nvPr/>
        </p:nvSpPr>
        <p:spPr bwMode="auto">
          <a:xfrm>
            <a:off x="143080" y="6172200"/>
            <a:ext cx="5495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1" hangingPunct="1"/>
            <a:r>
              <a:rPr lang="en-US" altLang="en-US" sz="1400" dirty="0">
                <a:solidFill>
                  <a:srgbClr val="000000"/>
                </a:solidFill>
              </a:rPr>
              <a:t>*US</a:t>
            </a:r>
            <a:r>
              <a:rPr lang="et-EE" altLang="en-US" sz="1400" dirty="0">
                <a:solidFill>
                  <a:srgbClr val="000000"/>
                </a:solidFill>
              </a:rPr>
              <a:t>A ja teised arenenud riigid vähendavad 80% 2050 ja jätkavad 4% langusega aastas.</a:t>
            </a:r>
            <a:endParaRPr lang="en-US" altLang="en-US" sz="1400" dirty="0"/>
          </a:p>
        </p:txBody>
      </p:sp>
      <p:sp>
        <p:nvSpPr>
          <p:cNvPr id="53" name="TextBox 52"/>
          <p:cNvSpPr txBox="1"/>
          <p:nvPr/>
        </p:nvSpPr>
        <p:spPr>
          <a:xfrm>
            <a:off x="6477000" y="3836900"/>
            <a:ext cx="2690040" cy="1938992"/>
          </a:xfrm>
          <a:prstGeom prst="rect">
            <a:avLst/>
          </a:prstGeom>
          <a:noFill/>
        </p:spPr>
        <p:txBody>
          <a:bodyPr wrap="square" rtlCol="0">
            <a:spAutoFit/>
          </a:bodyPr>
          <a:lstStyle/>
          <a:p>
            <a:pPr marL="214313" indent="-214313">
              <a:buSzPct val="127000"/>
              <a:buFont typeface="Wingdings" charset="2"/>
              <a:buChar char="§"/>
            </a:pPr>
            <a:r>
              <a:rPr lang="et-EE" sz="2000" b="1" dirty="0">
                <a:solidFill>
                  <a:srgbClr val="800D00"/>
                </a:solidFill>
                <a:latin typeface="Century Gothic" charset="0"/>
                <a:ea typeface="Century Gothic" charset="0"/>
                <a:cs typeface="Century Gothic" charset="0"/>
              </a:rPr>
              <a:t>Teised arenevad</a:t>
            </a:r>
          </a:p>
          <a:p>
            <a:pPr marL="214313" indent="-214313">
              <a:buSzPct val="127000"/>
              <a:buFont typeface="Wingdings" charset="2"/>
              <a:buChar char="§"/>
            </a:pPr>
            <a:r>
              <a:rPr lang="et-EE" sz="2000" b="1" dirty="0">
                <a:solidFill>
                  <a:srgbClr val="808080"/>
                </a:solidFill>
                <a:latin typeface="Century Gothic" charset="0"/>
                <a:ea typeface="Century Gothic" charset="0"/>
                <a:cs typeface="Century Gothic" charset="0"/>
              </a:rPr>
              <a:t>Hiina</a:t>
            </a:r>
            <a:endParaRPr lang="en-US" sz="2000" b="1" dirty="0">
              <a:solidFill>
                <a:srgbClr val="808080"/>
              </a:solidFill>
              <a:latin typeface="Century Gothic" charset="0"/>
              <a:ea typeface="Century Gothic" charset="0"/>
              <a:cs typeface="Century Gothic" charset="0"/>
            </a:endParaRPr>
          </a:p>
          <a:p>
            <a:pPr marL="214313" indent="-214313">
              <a:buSzPct val="127000"/>
              <a:buFont typeface="Wingdings" charset="2"/>
              <a:buChar char="§"/>
            </a:pPr>
            <a:r>
              <a:rPr lang="et-EE" sz="2000" b="1" dirty="0">
                <a:solidFill>
                  <a:srgbClr val="008000"/>
                </a:solidFill>
                <a:latin typeface="Century Gothic" charset="0"/>
                <a:ea typeface="Century Gothic" charset="0"/>
                <a:cs typeface="Century Gothic" charset="0"/>
              </a:rPr>
              <a:t>Teised arenenud</a:t>
            </a:r>
            <a:endParaRPr lang="en-US" sz="2000" b="1" dirty="0">
              <a:solidFill>
                <a:srgbClr val="008000"/>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0432FF"/>
                </a:solidFill>
                <a:latin typeface="Century Gothic" charset="0"/>
                <a:ea typeface="Century Gothic" charset="0"/>
                <a:cs typeface="Century Gothic" charset="0"/>
              </a:rPr>
              <a:t>US</a:t>
            </a:r>
            <a:r>
              <a:rPr lang="et-EE" sz="2000" b="1" dirty="0">
                <a:solidFill>
                  <a:srgbClr val="0432FF"/>
                </a:solidFill>
                <a:latin typeface="Century Gothic" charset="0"/>
                <a:ea typeface="Century Gothic" charset="0"/>
                <a:cs typeface="Century Gothic" charset="0"/>
              </a:rPr>
              <a:t>A</a:t>
            </a:r>
            <a:endParaRPr lang="en-US" sz="2000" b="1" dirty="0">
              <a:solidFill>
                <a:srgbClr val="0432FF"/>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FF2500"/>
                </a:solidFill>
                <a:latin typeface="Century Gothic" charset="0"/>
                <a:ea typeface="Century Gothic" charset="0"/>
                <a:cs typeface="Century Gothic" charset="0"/>
              </a:rPr>
              <a:t>E</a:t>
            </a:r>
            <a:r>
              <a:rPr lang="et-EE" sz="2000" b="1" dirty="0">
                <a:solidFill>
                  <a:srgbClr val="FF2500"/>
                </a:solidFill>
                <a:latin typeface="Century Gothic" charset="0"/>
                <a:ea typeface="Century Gothic" charset="0"/>
                <a:cs typeface="Century Gothic" charset="0"/>
              </a:rPr>
              <a:t>L</a:t>
            </a:r>
            <a:endParaRPr lang="en-US" sz="2000" b="1" dirty="0">
              <a:solidFill>
                <a:srgbClr val="FF2500"/>
              </a:solidFill>
              <a:latin typeface="Century Gothic" charset="0"/>
              <a:ea typeface="Century Gothic" charset="0"/>
              <a:cs typeface="Century Gothic" charset="0"/>
            </a:endParaRPr>
          </a:p>
          <a:p>
            <a:pPr marL="214313" indent="-214313">
              <a:buSzPct val="127000"/>
              <a:buFont typeface="Wingdings" charset="2"/>
              <a:buChar char="§"/>
            </a:pPr>
            <a:r>
              <a:rPr lang="en-US" sz="2000" b="1" dirty="0">
                <a:latin typeface="Century Gothic" charset="0"/>
                <a:ea typeface="Century Gothic" charset="0"/>
                <a:cs typeface="Century Gothic" charset="0"/>
              </a:rPr>
              <a:t>India</a:t>
            </a:r>
          </a:p>
        </p:txBody>
      </p:sp>
      <p:pic>
        <p:nvPicPr>
          <p:cNvPr id="61" name="Picture 60" descr="CI Logo white tag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806" y="6150154"/>
            <a:ext cx="2025254"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64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ltLang="en-US" dirty="0"/>
              <a:t>6</a:t>
            </a:r>
            <a:r>
              <a:rPr lang="et-EE" altLang="en-US"/>
              <a:t> regiooniga </a:t>
            </a:r>
            <a:r>
              <a:rPr lang="et-EE" altLang="en-US" dirty="0"/>
              <a:t>läbirääkimised</a:t>
            </a:r>
            <a:endParaRPr lang="en-US" dirty="0"/>
          </a:p>
        </p:txBody>
      </p:sp>
      <p:sp>
        <p:nvSpPr>
          <p:cNvPr id="9" name="Text Placeholder 8"/>
          <p:cNvSpPr>
            <a:spLocks noGrp="1"/>
          </p:cNvSpPr>
          <p:nvPr>
            <p:ph type="body" sz="quarter" idx="10"/>
          </p:nvPr>
        </p:nvSpPr>
        <p:spPr>
          <a:xfrm>
            <a:off x="607414" y="1447800"/>
            <a:ext cx="7886700" cy="4876800"/>
          </a:xfrm>
        </p:spPr>
        <p:txBody>
          <a:bodyPr>
            <a:normAutofit/>
          </a:bodyPr>
          <a:lstStyle/>
          <a:p>
            <a:pPr marL="457200" indent="-457200">
              <a:lnSpc>
                <a:spcPct val="100000"/>
              </a:lnSpc>
              <a:buFont typeface="+mj-lt"/>
              <a:buAutoNum type="arabicPeriod"/>
            </a:pPr>
            <a:r>
              <a:rPr lang="en-US" altLang="en-US" sz="2400" dirty="0"/>
              <a:t>U</a:t>
            </a:r>
            <a:r>
              <a:rPr lang="et-EE" altLang="en-US" sz="2400" dirty="0"/>
              <a:t>SA</a:t>
            </a:r>
            <a:endParaRPr lang="en-US" altLang="en-US" sz="2400" dirty="0"/>
          </a:p>
          <a:p>
            <a:pPr marL="457200" indent="-457200">
              <a:lnSpc>
                <a:spcPct val="100000"/>
              </a:lnSpc>
              <a:buFont typeface="+mj-lt"/>
              <a:buAutoNum type="arabicPeriod"/>
            </a:pPr>
            <a:r>
              <a:rPr lang="en-US" altLang="en-US" sz="2400" dirty="0"/>
              <a:t>Euro</a:t>
            </a:r>
            <a:r>
              <a:rPr lang="et-EE" altLang="en-US" sz="2400" dirty="0" err="1"/>
              <a:t>opa</a:t>
            </a:r>
            <a:r>
              <a:rPr lang="et-EE" altLang="en-US" sz="2400" dirty="0"/>
              <a:t> Liit</a:t>
            </a:r>
            <a:endParaRPr lang="en-US" altLang="en-US" sz="2400" dirty="0"/>
          </a:p>
          <a:p>
            <a:pPr marL="457200" indent="-457200">
              <a:lnSpc>
                <a:spcPct val="100000"/>
              </a:lnSpc>
              <a:buFont typeface="+mj-lt"/>
              <a:buAutoNum type="arabicPeriod"/>
            </a:pPr>
            <a:r>
              <a:rPr lang="et-EE" altLang="en-US" sz="2400" dirty="0"/>
              <a:t>Teised arenenud riigid</a:t>
            </a:r>
            <a:endParaRPr lang="en-US" altLang="en-US" sz="2400" dirty="0"/>
          </a:p>
          <a:p>
            <a:pPr lvl="1">
              <a:lnSpc>
                <a:spcPct val="100000"/>
              </a:lnSpc>
            </a:pPr>
            <a:r>
              <a:rPr lang="et-EE" sz="2000" dirty="0"/>
              <a:t>Austraalia, Kanada</a:t>
            </a:r>
            <a:r>
              <a:rPr lang="en-US" sz="2000" dirty="0"/>
              <a:t>,</a:t>
            </a:r>
            <a:r>
              <a:rPr lang="et-EE" sz="2000" dirty="0"/>
              <a:t> Jaapan, Uus-Meremaa, Venemaa, Lõuna-Korea ja teised NSVL-i aegsed liiduvabariigid ja Ida-Euroopa riigid</a:t>
            </a:r>
            <a:r>
              <a:rPr lang="en-US" sz="2000" dirty="0"/>
              <a:t>  </a:t>
            </a:r>
          </a:p>
          <a:p>
            <a:pPr marL="457200" indent="-457200">
              <a:lnSpc>
                <a:spcPct val="100000"/>
              </a:lnSpc>
              <a:buFont typeface="+mj-lt"/>
              <a:buAutoNum type="arabicPeriod"/>
            </a:pPr>
            <a:r>
              <a:rPr lang="et-EE" altLang="en-US" sz="2400" dirty="0"/>
              <a:t>Hiina</a:t>
            </a:r>
            <a:endParaRPr lang="en-US" altLang="en-US" sz="2400" dirty="0"/>
          </a:p>
          <a:p>
            <a:pPr marL="457200" indent="-457200">
              <a:lnSpc>
                <a:spcPct val="100000"/>
              </a:lnSpc>
              <a:buFont typeface="+mj-lt"/>
              <a:buAutoNum type="arabicPeriod"/>
            </a:pPr>
            <a:r>
              <a:rPr lang="en-US" altLang="en-US" sz="2400" dirty="0"/>
              <a:t>India</a:t>
            </a:r>
          </a:p>
          <a:p>
            <a:pPr marL="457200" indent="-457200">
              <a:lnSpc>
                <a:spcPct val="100000"/>
              </a:lnSpc>
              <a:buFont typeface="+mj-lt"/>
              <a:buAutoNum type="arabicPeriod"/>
            </a:pPr>
            <a:r>
              <a:rPr lang="et-EE" altLang="en-US" sz="2400" dirty="0"/>
              <a:t>Teised arengumaad</a:t>
            </a:r>
            <a:endParaRPr lang="en-US" altLang="en-US" sz="2400" dirty="0"/>
          </a:p>
          <a:p>
            <a:pPr marL="457200" lvl="1" indent="0">
              <a:lnSpc>
                <a:spcPct val="100000"/>
              </a:lnSpc>
              <a:buNone/>
            </a:pPr>
            <a:r>
              <a:rPr lang="et-EE" altLang="en-US" sz="2000" dirty="0"/>
              <a:t>Aafrika, Kesk- ja Lõuna-Ameerika, Lõuna- ja Kagu-Aasia ning enamik </a:t>
            </a:r>
            <a:r>
              <a:rPr lang="et-EE" altLang="en-US" sz="2000" dirty="0" err="1"/>
              <a:t>Kesk-Ida</a:t>
            </a:r>
            <a:r>
              <a:rPr lang="et-EE" altLang="en-US" sz="2000" dirty="0"/>
              <a:t> riikidest ja väikesaare riigid</a:t>
            </a:r>
            <a:endParaRPr lang="en-US" dirty="0"/>
          </a:p>
        </p:txBody>
      </p:sp>
    </p:spTree>
    <p:extLst>
      <p:ext uri="{BB962C8B-B14F-4D97-AF65-F5344CB8AC3E}">
        <p14:creationId xmlns:p14="http://schemas.microsoft.com/office/powerpoint/2010/main" val="12683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9"/>
          <p:cNvSpPr txBox="1">
            <a:spLocks noChangeArrowheads="1"/>
          </p:cNvSpPr>
          <p:nvPr/>
        </p:nvSpPr>
        <p:spPr bwMode="auto">
          <a:xfrm>
            <a:off x="6953806" y="1266409"/>
            <a:ext cx="1226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3200" b="1" dirty="0">
                <a:latin typeface="Century Gothic"/>
              </a:rPr>
              <a:t>1.9ºC</a:t>
            </a:r>
          </a:p>
        </p:txBody>
      </p:sp>
      <p:sp>
        <p:nvSpPr>
          <p:cNvPr id="56" name="TextBox 8"/>
          <p:cNvSpPr txBox="1">
            <a:spLocks noChangeArrowheads="1"/>
          </p:cNvSpPr>
          <p:nvPr/>
        </p:nvSpPr>
        <p:spPr bwMode="auto">
          <a:xfrm>
            <a:off x="6782356" y="1666459"/>
            <a:ext cx="15996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1500" dirty="0">
                <a:latin typeface="Century Gothic"/>
              </a:rPr>
              <a:t> 2100</a:t>
            </a:r>
            <a:r>
              <a:rPr lang="et-EE" sz="1500" dirty="0">
                <a:latin typeface="Century Gothic"/>
              </a:rPr>
              <a:t>. aastaks</a:t>
            </a:r>
            <a:endParaRPr lang="en-US" sz="1500" dirty="0">
              <a:latin typeface="Century Gothic"/>
            </a:endParaRPr>
          </a:p>
        </p:txBody>
      </p:sp>
      <p:grpSp>
        <p:nvGrpSpPr>
          <p:cNvPr id="76" name="Group 101"/>
          <p:cNvGrpSpPr>
            <a:grpSpLocks noChangeAspect="1"/>
          </p:cNvGrpSpPr>
          <p:nvPr/>
        </p:nvGrpSpPr>
        <p:grpSpPr bwMode="auto">
          <a:xfrm>
            <a:off x="2133600" y="927100"/>
            <a:ext cx="4533900" cy="5010150"/>
            <a:chOff x="1452" y="584"/>
            <a:chExt cx="2856" cy="3156"/>
          </a:xfrm>
        </p:grpSpPr>
        <p:sp>
          <p:nvSpPr>
            <p:cNvPr id="77" name="AutoShape 100"/>
            <p:cNvSpPr>
              <a:spLocks noChangeAspect="1" noChangeArrowheads="1" noTextEdit="1"/>
            </p:cNvSpPr>
            <p:nvPr/>
          </p:nvSpPr>
          <p:spPr bwMode="auto">
            <a:xfrm>
              <a:off x="1452" y="584"/>
              <a:ext cx="2856"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103"/>
            <p:cNvSpPr>
              <a:spLocks noChangeArrowheads="1"/>
            </p:cNvSpPr>
            <p:nvPr/>
          </p:nvSpPr>
          <p:spPr bwMode="auto">
            <a:xfrm>
              <a:off x="1836" y="872"/>
              <a:ext cx="2232" cy="27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104"/>
            <p:cNvSpPr>
              <a:spLocks noChangeArrowheads="1"/>
            </p:cNvSpPr>
            <p:nvPr/>
          </p:nvSpPr>
          <p:spPr bwMode="auto">
            <a:xfrm>
              <a:off x="1836" y="872"/>
              <a:ext cx="2238" cy="2706"/>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05"/>
            <p:cNvSpPr>
              <a:spLocks noChangeShapeType="1"/>
            </p:cNvSpPr>
            <p:nvPr/>
          </p:nvSpPr>
          <p:spPr bwMode="auto">
            <a:xfrm>
              <a:off x="1836" y="13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06"/>
            <p:cNvSpPr>
              <a:spLocks noChangeShapeType="1"/>
            </p:cNvSpPr>
            <p:nvPr/>
          </p:nvSpPr>
          <p:spPr bwMode="auto">
            <a:xfrm>
              <a:off x="1836" y="17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107"/>
            <p:cNvSpPr>
              <a:spLocks noChangeShapeType="1"/>
            </p:cNvSpPr>
            <p:nvPr/>
          </p:nvSpPr>
          <p:spPr bwMode="auto">
            <a:xfrm>
              <a:off x="1836" y="22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108"/>
            <p:cNvSpPr>
              <a:spLocks noChangeShapeType="1"/>
            </p:cNvSpPr>
            <p:nvPr/>
          </p:nvSpPr>
          <p:spPr bwMode="auto">
            <a:xfrm>
              <a:off x="1836" y="26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09"/>
            <p:cNvSpPr>
              <a:spLocks noChangeShapeType="1"/>
            </p:cNvSpPr>
            <p:nvPr/>
          </p:nvSpPr>
          <p:spPr bwMode="auto">
            <a:xfrm>
              <a:off x="1836" y="31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Rectangle 110"/>
            <p:cNvSpPr>
              <a:spLocks noChangeArrowheads="1"/>
            </p:cNvSpPr>
            <p:nvPr/>
          </p:nvSpPr>
          <p:spPr bwMode="auto">
            <a:xfrm>
              <a:off x="1644" y="87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60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7" name="Rectangle 111"/>
            <p:cNvSpPr>
              <a:spLocks noChangeArrowheads="1"/>
            </p:cNvSpPr>
            <p:nvPr/>
          </p:nvSpPr>
          <p:spPr bwMode="auto">
            <a:xfrm>
              <a:off x="1644" y="13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50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88" name="Rectangle 112"/>
            <p:cNvSpPr>
              <a:spLocks noChangeArrowheads="1"/>
            </p:cNvSpPr>
            <p:nvPr/>
          </p:nvSpPr>
          <p:spPr bwMode="auto">
            <a:xfrm>
              <a:off x="1644" y="173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89" name="Rectangle 113"/>
            <p:cNvSpPr>
              <a:spLocks noChangeArrowheads="1"/>
            </p:cNvSpPr>
            <p:nvPr/>
          </p:nvSpPr>
          <p:spPr bwMode="auto">
            <a:xfrm>
              <a:off x="1644" y="21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30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90" name="Rectangle 114"/>
            <p:cNvSpPr>
              <a:spLocks noChangeArrowheads="1"/>
            </p:cNvSpPr>
            <p:nvPr/>
          </p:nvSpPr>
          <p:spPr bwMode="auto">
            <a:xfrm>
              <a:off x="1644" y="260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91" name="Rectangle 115"/>
            <p:cNvSpPr>
              <a:spLocks noChangeArrowheads="1"/>
            </p:cNvSpPr>
            <p:nvPr/>
          </p:nvSpPr>
          <p:spPr bwMode="auto">
            <a:xfrm>
              <a:off x="1644" y="30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92" name="Rectangle 116"/>
            <p:cNvSpPr>
              <a:spLocks noChangeArrowheads="1"/>
            </p:cNvSpPr>
            <p:nvPr/>
          </p:nvSpPr>
          <p:spPr bwMode="auto">
            <a:xfrm>
              <a:off x="1698" y="347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99" name="Freeform 121"/>
            <p:cNvSpPr>
              <a:spLocks/>
            </p:cNvSpPr>
            <p:nvPr/>
          </p:nvSpPr>
          <p:spPr bwMode="auto">
            <a:xfrm>
              <a:off x="1836" y="2702"/>
              <a:ext cx="2238" cy="756"/>
            </a:xfrm>
            <a:custGeom>
              <a:avLst/>
              <a:gdLst>
                <a:gd name="T0" fmla="*/ 18 w 2238"/>
                <a:gd name="T1" fmla="*/ 222 h 756"/>
                <a:gd name="T2" fmla="*/ 66 w 2238"/>
                <a:gd name="T3" fmla="*/ 192 h 756"/>
                <a:gd name="T4" fmla="*/ 108 w 2238"/>
                <a:gd name="T5" fmla="*/ 138 h 756"/>
                <a:gd name="T6" fmla="*/ 156 w 2238"/>
                <a:gd name="T7" fmla="*/ 114 h 756"/>
                <a:gd name="T8" fmla="*/ 198 w 2238"/>
                <a:gd name="T9" fmla="*/ 96 h 756"/>
                <a:gd name="T10" fmla="*/ 246 w 2238"/>
                <a:gd name="T11" fmla="*/ 108 h 756"/>
                <a:gd name="T12" fmla="*/ 288 w 2238"/>
                <a:gd name="T13" fmla="*/ 90 h 756"/>
                <a:gd name="T14" fmla="*/ 330 w 2238"/>
                <a:gd name="T15" fmla="*/ 78 h 756"/>
                <a:gd name="T16" fmla="*/ 378 w 2238"/>
                <a:gd name="T17" fmla="*/ 54 h 756"/>
                <a:gd name="T18" fmla="*/ 420 w 2238"/>
                <a:gd name="T19" fmla="*/ 48 h 756"/>
                <a:gd name="T20" fmla="*/ 468 w 2238"/>
                <a:gd name="T21" fmla="*/ 42 h 756"/>
                <a:gd name="T22" fmla="*/ 510 w 2238"/>
                <a:gd name="T23" fmla="*/ 30 h 756"/>
                <a:gd name="T24" fmla="*/ 558 w 2238"/>
                <a:gd name="T25" fmla="*/ 24 h 756"/>
                <a:gd name="T26" fmla="*/ 600 w 2238"/>
                <a:gd name="T27" fmla="*/ 12 h 756"/>
                <a:gd name="T28" fmla="*/ 648 w 2238"/>
                <a:gd name="T29" fmla="*/ 6 h 756"/>
                <a:gd name="T30" fmla="*/ 690 w 2238"/>
                <a:gd name="T31" fmla="*/ 24 h 756"/>
                <a:gd name="T32" fmla="*/ 738 w 2238"/>
                <a:gd name="T33" fmla="*/ 78 h 756"/>
                <a:gd name="T34" fmla="*/ 780 w 2238"/>
                <a:gd name="T35" fmla="*/ 120 h 756"/>
                <a:gd name="T36" fmla="*/ 828 w 2238"/>
                <a:gd name="T37" fmla="*/ 168 h 756"/>
                <a:gd name="T38" fmla="*/ 870 w 2238"/>
                <a:gd name="T39" fmla="*/ 210 h 756"/>
                <a:gd name="T40" fmla="*/ 912 w 2238"/>
                <a:gd name="T41" fmla="*/ 246 h 756"/>
                <a:gd name="T42" fmla="*/ 960 w 2238"/>
                <a:gd name="T43" fmla="*/ 282 h 756"/>
                <a:gd name="T44" fmla="*/ 1002 w 2238"/>
                <a:gd name="T45" fmla="*/ 318 h 756"/>
                <a:gd name="T46" fmla="*/ 1050 w 2238"/>
                <a:gd name="T47" fmla="*/ 348 h 756"/>
                <a:gd name="T48" fmla="*/ 1092 w 2238"/>
                <a:gd name="T49" fmla="*/ 384 h 756"/>
                <a:gd name="T50" fmla="*/ 1140 w 2238"/>
                <a:gd name="T51" fmla="*/ 408 h 756"/>
                <a:gd name="T52" fmla="*/ 1182 w 2238"/>
                <a:gd name="T53" fmla="*/ 438 h 756"/>
                <a:gd name="T54" fmla="*/ 1230 w 2238"/>
                <a:gd name="T55" fmla="*/ 462 h 756"/>
                <a:gd name="T56" fmla="*/ 1272 w 2238"/>
                <a:gd name="T57" fmla="*/ 486 h 756"/>
                <a:gd name="T58" fmla="*/ 1320 w 2238"/>
                <a:gd name="T59" fmla="*/ 510 h 756"/>
                <a:gd name="T60" fmla="*/ 1362 w 2238"/>
                <a:gd name="T61" fmla="*/ 528 h 756"/>
                <a:gd name="T62" fmla="*/ 1404 w 2238"/>
                <a:gd name="T63" fmla="*/ 552 h 756"/>
                <a:gd name="T64" fmla="*/ 1452 w 2238"/>
                <a:gd name="T65" fmla="*/ 570 h 756"/>
                <a:gd name="T66" fmla="*/ 1494 w 2238"/>
                <a:gd name="T67" fmla="*/ 588 h 756"/>
                <a:gd name="T68" fmla="*/ 1542 w 2238"/>
                <a:gd name="T69" fmla="*/ 600 h 756"/>
                <a:gd name="T70" fmla="*/ 1584 w 2238"/>
                <a:gd name="T71" fmla="*/ 618 h 756"/>
                <a:gd name="T72" fmla="*/ 1632 w 2238"/>
                <a:gd name="T73" fmla="*/ 630 h 756"/>
                <a:gd name="T74" fmla="*/ 1674 w 2238"/>
                <a:gd name="T75" fmla="*/ 642 h 756"/>
                <a:gd name="T76" fmla="*/ 1722 w 2238"/>
                <a:gd name="T77" fmla="*/ 660 h 756"/>
                <a:gd name="T78" fmla="*/ 1764 w 2238"/>
                <a:gd name="T79" fmla="*/ 672 h 756"/>
                <a:gd name="T80" fmla="*/ 1812 w 2238"/>
                <a:gd name="T81" fmla="*/ 678 h 756"/>
                <a:gd name="T82" fmla="*/ 1854 w 2238"/>
                <a:gd name="T83" fmla="*/ 690 h 756"/>
                <a:gd name="T84" fmla="*/ 1902 w 2238"/>
                <a:gd name="T85" fmla="*/ 702 h 756"/>
                <a:gd name="T86" fmla="*/ 1944 w 2238"/>
                <a:gd name="T87" fmla="*/ 708 h 756"/>
                <a:gd name="T88" fmla="*/ 1986 w 2238"/>
                <a:gd name="T89" fmla="*/ 714 h 756"/>
                <a:gd name="T90" fmla="*/ 2034 w 2238"/>
                <a:gd name="T91" fmla="*/ 726 h 756"/>
                <a:gd name="T92" fmla="*/ 2076 w 2238"/>
                <a:gd name="T93" fmla="*/ 732 h 756"/>
                <a:gd name="T94" fmla="*/ 2124 w 2238"/>
                <a:gd name="T95" fmla="*/ 738 h 756"/>
                <a:gd name="T96" fmla="*/ 2166 w 2238"/>
                <a:gd name="T97" fmla="*/ 750 h 756"/>
                <a:gd name="T98" fmla="*/ 2214 w 2238"/>
                <a:gd name="T99"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56">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0"/>
                  </a:lnTo>
                  <a:lnTo>
                    <a:pt x="534" y="30"/>
                  </a:lnTo>
                  <a:lnTo>
                    <a:pt x="558" y="24"/>
                  </a:lnTo>
                  <a:lnTo>
                    <a:pt x="576" y="18"/>
                  </a:lnTo>
                  <a:lnTo>
                    <a:pt x="600" y="12"/>
                  </a:lnTo>
                  <a:lnTo>
                    <a:pt x="624" y="12"/>
                  </a:lnTo>
                  <a:lnTo>
                    <a:pt x="648" y="6"/>
                  </a:lnTo>
                  <a:lnTo>
                    <a:pt x="666" y="0"/>
                  </a:lnTo>
                  <a:lnTo>
                    <a:pt x="690" y="24"/>
                  </a:lnTo>
                  <a:lnTo>
                    <a:pt x="714" y="48"/>
                  </a:lnTo>
                  <a:lnTo>
                    <a:pt x="738" y="78"/>
                  </a:lnTo>
                  <a:lnTo>
                    <a:pt x="756" y="102"/>
                  </a:lnTo>
                  <a:lnTo>
                    <a:pt x="780" y="120"/>
                  </a:lnTo>
                  <a:lnTo>
                    <a:pt x="804" y="144"/>
                  </a:lnTo>
                  <a:lnTo>
                    <a:pt x="828" y="168"/>
                  </a:lnTo>
                  <a:lnTo>
                    <a:pt x="846" y="186"/>
                  </a:lnTo>
                  <a:lnTo>
                    <a:pt x="870" y="210"/>
                  </a:lnTo>
                  <a:lnTo>
                    <a:pt x="894" y="228"/>
                  </a:lnTo>
                  <a:lnTo>
                    <a:pt x="912" y="246"/>
                  </a:lnTo>
                  <a:lnTo>
                    <a:pt x="936" y="264"/>
                  </a:lnTo>
                  <a:lnTo>
                    <a:pt x="960" y="282"/>
                  </a:lnTo>
                  <a:lnTo>
                    <a:pt x="984" y="300"/>
                  </a:lnTo>
                  <a:lnTo>
                    <a:pt x="1002" y="318"/>
                  </a:lnTo>
                  <a:lnTo>
                    <a:pt x="1026" y="336"/>
                  </a:lnTo>
                  <a:lnTo>
                    <a:pt x="1050" y="348"/>
                  </a:lnTo>
                  <a:lnTo>
                    <a:pt x="1074" y="366"/>
                  </a:lnTo>
                  <a:lnTo>
                    <a:pt x="1092" y="384"/>
                  </a:lnTo>
                  <a:lnTo>
                    <a:pt x="1116" y="396"/>
                  </a:lnTo>
                  <a:lnTo>
                    <a:pt x="1140" y="408"/>
                  </a:lnTo>
                  <a:lnTo>
                    <a:pt x="1158" y="426"/>
                  </a:lnTo>
                  <a:lnTo>
                    <a:pt x="1182" y="438"/>
                  </a:lnTo>
                  <a:lnTo>
                    <a:pt x="1206" y="450"/>
                  </a:lnTo>
                  <a:lnTo>
                    <a:pt x="1230" y="462"/>
                  </a:lnTo>
                  <a:lnTo>
                    <a:pt x="1248" y="474"/>
                  </a:lnTo>
                  <a:lnTo>
                    <a:pt x="1272" y="486"/>
                  </a:lnTo>
                  <a:lnTo>
                    <a:pt x="1296" y="498"/>
                  </a:lnTo>
                  <a:lnTo>
                    <a:pt x="1320" y="510"/>
                  </a:lnTo>
                  <a:lnTo>
                    <a:pt x="1338" y="516"/>
                  </a:lnTo>
                  <a:lnTo>
                    <a:pt x="1362" y="528"/>
                  </a:lnTo>
                  <a:lnTo>
                    <a:pt x="1386" y="540"/>
                  </a:lnTo>
                  <a:lnTo>
                    <a:pt x="1404" y="552"/>
                  </a:lnTo>
                  <a:lnTo>
                    <a:pt x="1428" y="558"/>
                  </a:lnTo>
                  <a:lnTo>
                    <a:pt x="1452" y="570"/>
                  </a:lnTo>
                  <a:lnTo>
                    <a:pt x="1476" y="576"/>
                  </a:lnTo>
                  <a:lnTo>
                    <a:pt x="1494" y="588"/>
                  </a:lnTo>
                  <a:lnTo>
                    <a:pt x="1518" y="594"/>
                  </a:lnTo>
                  <a:lnTo>
                    <a:pt x="1542" y="600"/>
                  </a:lnTo>
                  <a:lnTo>
                    <a:pt x="1566" y="612"/>
                  </a:lnTo>
                  <a:lnTo>
                    <a:pt x="1584" y="618"/>
                  </a:lnTo>
                  <a:lnTo>
                    <a:pt x="1608" y="624"/>
                  </a:lnTo>
                  <a:lnTo>
                    <a:pt x="1632" y="630"/>
                  </a:lnTo>
                  <a:lnTo>
                    <a:pt x="1656" y="636"/>
                  </a:lnTo>
                  <a:lnTo>
                    <a:pt x="1674" y="642"/>
                  </a:lnTo>
                  <a:lnTo>
                    <a:pt x="1698" y="654"/>
                  </a:lnTo>
                  <a:lnTo>
                    <a:pt x="1722" y="660"/>
                  </a:lnTo>
                  <a:lnTo>
                    <a:pt x="1740" y="666"/>
                  </a:lnTo>
                  <a:lnTo>
                    <a:pt x="1764" y="672"/>
                  </a:lnTo>
                  <a:lnTo>
                    <a:pt x="1788" y="678"/>
                  </a:lnTo>
                  <a:lnTo>
                    <a:pt x="1812" y="678"/>
                  </a:lnTo>
                  <a:lnTo>
                    <a:pt x="1830" y="684"/>
                  </a:lnTo>
                  <a:lnTo>
                    <a:pt x="1854" y="690"/>
                  </a:lnTo>
                  <a:lnTo>
                    <a:pt x="1878" y="696"/>
                  </a:lnTo>
                  <a:lnTo>
                    <a:pt x="1902" y="702"/>
                  </a:lnTo>
                  <a:lnTo>
                    <a:pt x="1920" y="702"/>
                  </a:lnTo>
                  <a:lnTo>
                    <a:pt x="1944" y="708"/>
                  </a:lnTo>
                  <a:lnTo>
                    <a:pt x="1968" y="714"/>
                  </a:lnTo>
                  <a:lnTo>
                    <a:pt x="1986" y="714"/>
                  </a:lnTo>
                  <a:lnTo>
                    <a:pt x="2010" y="720"/>
                  </a:lnTo>
                  <a:lnTo>
                    <a:pt x="2034" y="726"/>
                  </a:lnTo>
                  <a:lnTo>
                    <a:pt x="2058" y="726"/>
                  </a:lnTo>
                  <a:lnTo>
                    <a:pt x="2076" y="732"/>
                  </a:lnTo>
                  <a:lnTo>
                    <a:pt x="2100" y="738"/>
                  </a:lnTo>
                  <a:lnTo>
                    <a:pt x="2124" y="738"/>
                  </a:lnTo>
                  <a:lnTo>
                    <a:pt x="2148" y="744"/>
                  </a:lnTo>
                  <a:lnTo>
                    <a:pt x="2166" y="750"/>
                  </a:lnTo>
                  <a:lnTo>
                    <a:pt x="2190" y="750"/>
                  </a:lnTo>
                  <a:lnTo>
                    <a:pt x="2214" y="756"/>
                  </a:lnTo>
                  <a:lnTo>
                    <a:pt x="2238" y="756"/>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122"/>
            <p:cNvSpPr>
              <a:spLocks/>
            </p:cNvSpPr>
            <p:nvPr/>
          </p:nvSpPr>
          <p:spPr bwMode="auto">
            <a:xfrm>
              <a:off x="1836" y="2708"/>
              <a:ext cx="2238" cy="756"/>
            </a:xfrm>
            <a:custGeom>
              <a:avLst/>
              <a:gdLst>
                <a:gd name="T0" fmla="*/ 18 w 2238"/>
                <a:gd name="T1" fmla="*/ 222 h 756"/>
                <a:gd name="T2" fmla="*/ 66 w 2238"/>
                <a:gd name="T3" fmla="*/ 192 h 756"/>
                <a:gd name="T4" fmla="*/ 108 w 2238"/>
                <a:gd name="T5" fmla="*/ 138 h 756"/>
                <a:gd name="T6" fmla="*/ 156 w 2238"/>
                <a:gd name="T7" fmla="*/ 114 h 756"/>
                <a:gd name="T8" fmla="*/ 198 w 2238"/>
                <a:gd name="T9" fmla="*/ 96 h 756"/>
                <a:gd name="T10" fmla="*/ 246 w 2238"/>
                <a:gd name="T11" fmla="*/ 108 h 756"/>
                <a:gd name="T12" fmla="*/ 288 w 2238"/>
                <a:gd name="T13" fmla="*/ 90 h 756"/>
                <a:gd name="T14" fmla="*/ 330 w 2238"/>
                <a:gd name="T15" fmla="*/ 78 h 756"/>
                <a:gd name="T16" fmla="*/ 378 w 2238"/>
                <a:gd name="T17" fmla="*/ 54 h 756"/>
                <a:gd name="T18" fmla="*/ 420 w 2238"/>
                <a:gd name="T19" fmla="*/ 48 h 756"/>
                <a:gd name="T20" fmla="*/ 468 w 2238"/>
                <a:gd name="T21" fmla="*/ 42 h 756"/>
                <a:gd name="T22" fmla="*/ 510 w 2238"/>
                <a:gd name="T23" fmla="*/ 30 h 756"/>
                <a:gd name="T24" fmla="*/ 558 w 2238"/>
                <a:gd name="T25" fmla="*/ 24 h 756"/>
                <a:gd name="T26" fmla="*/ 600 w 2238"/>
                <a:gd name="T27" fmla="*/ 12 h 756"/>
                <a:gd name="T28" fmla="*/ 648 w 2238"/>
                <a:gd name="T29" fmla="*/ 6 h 756"/>
                <a:gd name="T30" fmla="*/ 690 w 2238"/>
                <a:gd name="T31" fmla="*/ 24 h 756"/>
                <a:gd name="T32" fmla="*/ 738 w 2238"/>
                <a:gd name="T33" fmla="*/ 78 h 756"/>
                <a:gd name="T34" fmla="*/ 780 w 2238"/>
                <a:gd name="T35" fmla="*/ 120 h 756"/>
                <a:gd name="T36" fmla="*/ 828 w 2238"/>
                <a:gd name="T37" fmla="*/ 168 h 756"/>
                <a:gd name="T38" fmla="*/ 870 w 2238"/>
                <a:gd name="T39" fmla="*/ 210 h 756"/>
                <a:gd name="T40" fmla="*/ 912 w 2238"/>
                <a:gd name="T41" fmla="*/ 246 h 756"/>
                <a:gd name="T42" fmla="*/ 960 w 2238"/>
                <a:gd name="T43" fmla="*/ 282 h 756"/>
                <a:gd name="T44" fmla="*/ 1002 w 2238"/>
                <a:gd name="T45" fmla="*/ 318 h 756"/>
                <a:gd name="T46" fmla="*/ 1050 w 2238"/>
                <a:gd name="T47" fmla="*/ 348 h 756"/>
                <a:gd name="T48" fmla="*/ 1092 w 2238"/>
                <a:gd name="T49" fmla="*/ 384 h 756"/>
                <a:gd name="T50" fmla="*/ 1140 w 2238"/>
                <a:gd name="T51" fmla="*/ 408 h 756"/>
                <a:gd name="T52" fmla="*/ 1182 w 2238"/>
                <a:gd name="T53" fmla="*/ 438 h 756"/>
                <a:gd name="T54" fmla="*/ 1230 w 2238"/>
                <a:gd name="T55" fmla="*/ 462 h 756"/>
                <a:gd name="T56" fmla="*/ 1272 w 2238"/>
                <a:gd name="T57" fmla="*/ 486 h 756"/>
                <a:gd name="T58" fmla="*/ 1320 w 2238"/>
                <a:gd name="T59" fmla="*/ 510 h 756"/>
                <a:gd name="T60" fmla="*/ 1362 w 2238"/>
                <a:gd name="T61" fmla="*/ 528 h 756"/>
                <a:gd name="T62" fmla="*/ 1404 w 2238"/>
                <a:gd name="T63" fmla="*/ 552 h 756"/>
                <a:gd name="T64" fmla="*/ 1452 w 2238"/>
                <a:gd name="T65" fmla="*/ 570 h 756"/>
                <a:gd name="T66" fmla="*/ 1494 w 2238"/>
                <a:gd name="T67" fmla="*/ 588 h 756"/>
                <a:gd name="T68" fmla="*/ 1542 w 2238"/>
                <a:gd name="T69" fmla="*/ 600 h 756"/>
                <a:gd name="T70" fmla="*/ 1584 w 2238"/>
                <a:gd name="T71" fmla="*/ 618 h 756"/>
                <a:gd name="T72" fmla="*/ 1632 w 2238"/>
                <a:gd name="T73" fmla="*/ 630 h 756"/>
                <a:gd name="T74" fmla="*/ 1674 w 2238"/>
                <a:gd name="T75" fmla="*/ 642 h 756"/>
                <a:gd name="T76" fmla="*/ 1722 w 2238"/>
                <a:gd name="T77" fmla="*/ 660 h 756"/>
                <a:gd name="T78" fmla="*/ 1764 w 2238"/>
                <a:gd name="T79" fmla="*/ 672 h 756"/>
                <a:gd name="T80" fmla="*/ 1812 w 2238"/>
                <a:gd name="T81" fmla="*/ 678 h 756"/>
                <a:gd name="T82" fmla="*/ 1854 w 2238"/>
                <a:gd name="T83" fmla="*/ 690 h 756"/>
                <a:gd name="T84" fmla="*/ 1902 w 2238"/>
                <a:gd name="T85" fmla="*/ 702 h 756"/>
                <a:gd name="T86" fmla="*/ 1944 w 2238"/>
                <a:gd name="T87" fmla="*/ 708 h 756"/>
                <a:gd name="T88" fmla="*/ 1986 w 2238"/>
                <a:gd name="T89" fmla="*/ 714 h 756"/>
                <a:gd name="T90" fmla="*/ 2034 w 2238"/>
                <a:gd name="T91" fmla="*/ 726 h 756"/>
                <a:gd name="T92" fmla="*/ 2076 w 2238"/>
                <a:gd name="T93" fmla="*/ 732 h 756"/>
                <a:gd name="T94" fmla="*/ 2124 w 2238"/>
                <a:gd name="T95" fmla="*/ 738 h 756"/>
                <a:gd name="T96" fmla="*/ 2166 w 2238"/>
                <a:gd name="T97" fmla="*/ 750 h 756"/>
                <a:gd name="T98" fmla="*/ 2214 w 2238"/>
                <a:gd name="T99"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56">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0"/>
                  </a:lnTo>
                  <a:lnTo>
                    <a:pt x="534" y="30"/>
                  </a:lnTo>
                  <a:lnTo>
                    <a:pt x="558" y="24"/>
                  </a:lnTo>
                  <a:lnTo>
                    <a:pt x="576" y="18"/>
                  </a:lnTo>
                  <a:lnTo>
                    <a:pt x="600" y="12"/>
                  </a:lnTo>
                  <a:lnTo>
                    <a:pt x="624" y="12"/>
                  </a:lnTo>
                  <a:lnTo>
                    <a:pt x="648" y="6"/>
                  </a:lnTo>
                  <a:lnTo>
                    <a:pt x="666" y="0"/>
                  </a:lnTo>
                  <a:lnTo>
                    <a:pt x="690" y="24"/>
                  </a:lnTo>
                  <a:lnTo>
                    <a:pt x="714" y="48"/>
                  </a:lnTo>
                  <a:lnTo>
                    <a:pt x="738" y="78"/>
                  </a:lnTo>
                  <a:lnTo>
                    <a:pt x="756" y="102"/>
                  </a:lnTo>
                  <a:lnTo>
                    <a:pt x="780" y="120"/>
                  </a:lnTo>
                  <a:lnTo>
                    <a:pt x="804" y="144"/>
                  </a:lnTo>
                  <a:lnTo>
                    <a:pt x="828" y="168"/>
                  </a:lnTo>
                  <a:lnTo>
                    <a:pt x="846" y="186"/>
                  </a:lnTo>
                  <a:lnTo>
                    <a:pt x="870" y="210"/>
                  </a:lnTo>
                  <a:lnTo>
                    <a:pt x="894" y="228"/>
                  </a:lnTo>
                  <a:lnTo>
                    <a:pt x="912" y="246"/>
                  </a:lnTo>
                  <a:lnTo>
                    <a:pt x="936" y="264"/>
                  </a:lnTo>
                  <a:lnTo>
                    <a:pt x="960" y="282"/>
                  </a:lnTo>
                  <a:lnTo>
                    <a:pt x="984" y="300"/>
                  </a:lnTo>
                  <a:lnTo>
                    <a:pt x="1002" y="318"/>
                  </a:lnTo>
                  <a:lnTo>
                    <a:pt x="1026" y="336"/>
                  </a:lnTo>
                  <a:lnTo>
                    <a:pt x="1050" y="348"/>
                  </a:lnTo>
                  <a:lnTo>
                    <a:pt x="1074" y="366"/>
                  </a:lnTo>
                  <a:lnTo>
                    <a:pt x="1092" y="384"/>
                  </a:lnTo>
                  <a:lnTo>
                    <a:pt x="1116" y="396"/>
                  </a:lnTo>
                  <a:lnTo>
                    <a:pt x="1140" y="408"/>
                  </a:lnTo>
                  <a:lnTo>
                    <a:pt x="1158" y="426"/>
                  </a:lnTo>
                  <a:lnTo>
                    <a:pt x="1182" y="438"/>
                  </a:lnTo>
                  <a:lnTo>
                    <a:pt x="1206" y="450"/>
                  </a:lnTo>
                  <a:lnTo>
                    <a:pt x="1230" y="462"/>
                  </a:lnTo>
                  <a:lnTo>
                    <a:pt x="1248" y="474"/>
                  </a:lnTo>
                  <a:lnTo>
                    <a:pt x="1272" y="486"/>
                  </a:lnTo>
                  <a:lnTo>
                    <a:pt x="1296" y="498"/>
                  </a:lnTo>
                  <a:lnTo>
                    <a:pt x="1320" y="510"/>
                  </a:lnTo>
                  <a:lnTo>
                    <a:pt x="1338" y="516"/>
                  </a:lnTo>
                  <a:lnTo>
                    <a:pt x="1362" y="528"/>
                  </a:lnTo>
                  <a:lnTo>
                    <a:pt x="1386" y="540"/>
                  </a:lnTo>
                  <a:lnTo>
                    <a:pt x="1404" y="552"/>
                  </a:lnTo>
                  <a:lnTo>
                    <a:pt x="1428" y="558"/>
                  </a:lnTo>
                  <a:lnTo>
                    <a:pt x="1452" y="570"/>
                  </a:lnTo>
                  <a:lnTo>
                    <a:pt x="1476" y="576"/>
                  </a:lnTo>
                  <a:lnTo>
                    <a:pt x="1494" y="588"/>
                  </a:lnTo>
                  <a:lnTo>
                    <a:pt x="1518" y="594"/>
                  </a:lnTo>
                  <a:lnTo>
                    <a:pt x="1542" y="600"/>
                  </a:lnTo>
                  <a:lnTo>
                    <a:pt x="1566" y="612"/>
                  </a:lnTo>
                  <a:lnTo>
                    <a:pt x="1584" y="618"/>
                  </a:lnTo>
                  <a:lnTo>
                    <a:pt x="1608" y="624"/>
                  </a:lnTo>
                  <a:lnTo>
                    <a:pt x="1632" y="630"/>
                  </a:lnTo>
                  <a:lnTo>
                    <a:pt x="1656" y="636"/>
                  </a:lnTo>
                  <a:lnTo>
                    <a:pt x="1674" y="642"/>
                  </a:lnTo>
                  <a:lnTo>
                    <a:pt x="1698" y="654"/>
                  </a:lnTo>
                  <a:lnTo>
                    <a:pt x="1722" y="660"/>
                  </a:lnTo>
                  <a:lnTo>
                    <a:pt x="1740" y="666"/>
                  </a:lnTo>
                  <a:lnTo>
                    <a:pt x="1764" y="672"/>
                  </a:lnTo>
                  <a:lnTo>
                    <a:pt x="1788" y="678"/>
                  </a:lnTo>
                  <a:lnTo>
                    <a:pt x="1812" y="678"/>
                  </a:lnTo>
                  <a:lnTo>
                    <a:pt x="1830" y="684"/>
                  </a:lnTo>
                  <a:lnTo>
                    <a:pt x="1854" y="690"/>
                  </a:lnTo>
                  <a:lnTo>
                    <a:pt x="1878" y="696"/>
                  </a:lnTo>
                  <a:lnTo>
                    <a:pt x="1902" y="702"/>
                  </a:lnTo>
                  <a:lnTo>
                    <a:pt x="1920" y="702"/>
                  </a:lnTo>
                  <a:lnTo>
                    <a:pt x="1944" y="708"/>
                  </a:lnTo>
                  <a:lnTo>
                    <a:pt x="1968" y="714"/>
                  </a:lnTo>
                  <a:lnTo>
                    <a:pt x="1986" y="714"/>
                  </a:lnTo>
                  <a:lnTo>
                    <a:pt x="2010" y="720"/>
                  </a:lnTo>
                  <a:lnTo>
                    <a:pt x="2034" y="726"/>
                  </a:lnTo>
                  <a:lnTo>
                    <a:pt x="2058" y="726"/>
                  </a:lnTo>
                  <a:lnTo>
                    <a:pt x="2076" y="732"/>
                  </a:lnTo>
                  <a:lnTo>
                    <a:pt x="2100" y="738"/>
                  </a:lnTo>
                  <a:lnTo>
                    <a:pt x="2124" y="738"/>
                  </a:lnTo>
                  <a:lnTo>
                    <a:pt x="2148" y="744"/>
                  </a:lnTo>
                  <a:lnTo>
                    <a:pt x="2166" y="750"/>
                  </a:lnTo>
                  <a:lnTo>
                    <a:pt x="2190" y="750"/>
                  </a:lnTo>
                  <a:lnTo>
                    <a:pt x="2214" y="756"/>
                  </a:lnTo>
                  <a:lnTo>
                    <a:pt x="2238" y="756"/>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23"/>
            <p:cNvSpPr>
              <a:spLocks/>
            </p:cNvSpPr>
            <p:nvPr/>
          </p:nvSpPr>
          <p:spPr bwMode="auto">
            <a:xfrm>
              <a:off x="1836" y="2714"/>
              <a:ext cx="2238" cy="756"/>
            </a:xfrm>
            <a:custGeom>
              <a:avLst/>
              <a:gdLst>
                <a:gd name="T0" fmla="*/ 18 w 2238"/>
                <a:gd name="T1" fmla="*/ 222 h 756"/>
                <a:gd name="T2" fmla="*/ 66 w 2238"/>
                <a:gd name="T3" fmla="*/ 192 h 756"/>
                <a:gd name="T4" fmla="*/ 108 w 2238"/>
                <a:gd name="T5" fmla="*/ 138 h 756"/>
                <a:gd name="T6" fmla="*/ 156 w 2238"/>
                <a:gd name="T7" fmla="*/ 114 h 756"/>
                <a:gd name="T8" fmla="*/ 198 w 2238"/>
                <a:gd name="T9" fmla="*/ 96 h 756"/>
                <a:gd name="T10" fmla="*/ 246 w 2238"/>
                <a:gd name="T11" fmla="*/ 108 h 756"/>
                <a:gd name="T12" fmla="*/ 288 w 2238"/>
                <a:gd name="T13" fmla="*/ 90 h 756"/>
                <a:gd name="T14" fmla="*/ 330 w 2238"/>
                <a:gd name="T15" fmla="*/ 78 h 756"/>
                <a:gd name="T16" fmla="*/ 378 w 2238"/>
                <a:gd name="T17" fmla="*/ 54 h 756"/>
                <a:gd name="T18" fmla="*/ 420 w 2238"/>
                <a:gd name="T19" fmla="*/ 48 h 756"/>
                <a:gd name="T20" fmla="*/ 468 w 2238"/>
                <a:gd name="T21" fmla="*/ 42 h 756"/>
                <a:gd name="T22" fmla="*/ 510 w 2238"/>
                <a:gd name="T23" fmla="*/ 30 h 756"/>
                <a:gd name="T24" fmla="*/ 558 w 2238"/>
                <a:gd name="T25" fmla="*/ 24 h 756"/>
                <a:gd name="T26" fmla="*/ 600 w 2238"/>
                <a:gd name="T27" fmla="*/ 12 h 756"/>
                <a:gd name="T28" fmla="*/ 648 w 2238"/>
                <a:gd name="T29" fmla="*/ 6 h 756"/>
                <a:gd name="T30" fmla="*/ 690 w 2238"/>
                <a:gd name="T31" fmla="*/ 24 h 756"/>
                <a:gd name="T32" fmla="*/ 738 w 2238"/>
                <a:gd name="T33" fmla="*/ 78 h 756"/>
                <a:gd name="T34" fmla="*/ 780 w 2238"/>
                <a:gd name="T35" fmla="*/ 120 h 756"/>
                <a:gd name="T36" fmla="*/ 828 w 2238"/>
                <a:gd name="T37" fmla="*/ 168 h 756"/>
                <a:gd name="T38" fmla="*/ 870 w 2238"/>
                <a:gd name="T39" fmla="*/ 210 h 756"/>
                <a:gd name="T40" fmla="*/ 912 w 2238"/>
                <a:gd name="T41" fmla="*/ 246 h 756"/>
                <a:gd name="T42" fmla="*/ 960 w 2238"/>
                <a:gd name="T43" fmla="*/ 282 h 756"/>
                <a:gd name="T44" fmla="*/ 1002 w 2238"/>
                <a:gd name="T45" fmla="*/ 318 h 756"/>
                <a:gd name="T46" fmla="*/ 1050 w 2238"/>
                <a:gd name="T47" fmla="*/ 348 h 756"/>
                <a:gd name="T48" fmla="*/ 1092 w 2238"/>
                <a:gd name="T49" fmla="*/ 384 h 756"/>
                <a:gd name="T50" fmla="*/ 1140 w 2238"/>
                <a:gd name="T51" fmla="*/ 408 h 756"/>
                <a:gd name="T52" fmla="*/ 1182 w 2238"/>
                <a:gd name="T53" fmla="*/ 438 h 756"/>
                <a:gd name="T54" fmla="*/ 1230 w 2238"/>
                <a:gd name="T55" fmla="*/ 462 h 756"/>
                <a:gd name="T56" fmla="*/ 1272 w 2238"/>
                <a:gd name="T57" fmla="*/ 486 h 756"/>
                <a:gd name="T58" fmla="*/ 1320 w 2238"/>
                <a:gd name="T59" fmla="*/ 510 h 756"/>
                <a:gd name="T60" fmla="*/ 1362 w 2238"/>
                <a:gd name="T61" fmla="*/ 528 h 756"/>
                <a:gd name="T62" fmla="*/ 1404 w 2238"/>
                <a:gd name="T63" fmla="*/ 552 h 756"/>
                <a:gd name="T64" fmla="*/ 1452 w 2238"/>
                <a:gd name="T65" fmla="*/ 570 h 756"/>
                <a:gd name="T66" fmla="*/ 1494 w 2238"/>
                <a:gd name="T67" fmla="*/ 588 h 756"/>
                <a:gd name="T68" fmla="*/ 1542 w 2238"/>
                <a:gd name="T69" fmla="*/ 600 h 756"/>
                <a:gd name="T70" fmla="*/ 1584 w 2238"/>
                <a:gd name="T71" fmla="*/ 618 h 756"/>
                <a:gd name="T72" fmla="*/ 1632 w 2238"/>
                <a:gd name="T73" fmla="*/ 630 h 756"/>
                <a:gd name="T74" fmla="*/ 1674 w 2238"/>
                <a:gd name="T75" fmla="*/ 642 h 756"/>
                <a:gd name="T76" fmla="*/ 1722 w 2238"/>
                <a:gd name="T77" fmla="*/ 660 h 756"/>
                <a:gd name="T78" fmla="*/ 1764 w 2238"/>
                <a:gd name="T79" fmla="*/ 672 h 756"/>
                <a:gd name="T80" fmla="*/ 1812 w 2238"/>
                <a:gd name="T81" fmla="*/ 678 h 756"/>
                <a:gd name="T82" fmla="*/ 1854 w 2238"/>
                <a:gd name="T83" fmla="*/ 690 h 756"/>
                <a:gd name="T84" fmla="*/ 1902 w 2238"/>
                <a:gd name="T85" fmla="*/ 702 h 756"/>
                <a:gd name="T86" fmla="*/ 1944 w 2238"/>
                <a:gd name="T87" fmla="*/ 708 h 756"/>
                <a:gd name="T88" fmla="*/ 1986 w 2238"/>
                <a:gd name="T89" fmla="*/ 714 h 756"/>
                <a:gd name="T90" fmla="*/ 2034 w 2238"/>
                <a:gd name="T91" fmla="*/ 726 h 756"/>
                <a:gd name="T92" fmla="*/ 2076 w 2238"/>
                <a:gd name="T93" fmla="*/ 732 h 756"/>
                <a:gd name="T94" fmla="*/ 2124 w 2238"/>
                <a:gd name="T95" fmla="*/ 738 h 756"/>
                <a:gd name="T96" fmla="*/ 2166 w 2238"/>
                <a:gd name="T97" fmla="*/ 750 h 756"/>
                <a:gd name="T98" fmla="*/ 2214 w 2238"/>
                <a:gd name="T99"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56">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0"/>
                  </a:lnTo>
                  <a:lnTo>
                    <a:pt x="534" y="30"/>
                  </a:lnTo>
                  <a:lnTo>
                    <a:pt x="558" y="24"/>
                  </a:lnTo>
                  <a:lnTo>
                    <a:pt x="576" y="18"/>
                  </a:lnTo>
                  <a:lnTo>
                    <a:pt x="600" y="12"/>
                  </a:lnTo>
                  <a:lnTo>
                    <a:pt x="624" y="12"/>
                  </a:lnTo>
                  <a:lnTo>
                    <a:pt x="648" y="6"/>
                  </a:lnTo>
                  <a:lnTo>
                    <a:pt x="666" y="0"/>
                  </a:lnTo>
                  <a:lnTo>
                    <a:pt x="690" y="24"/>
                  </a:lnTo>
                  <a:lnTo>
                    <a:pt x="714" y="48"/>
                  </a:lnTo>
                  <a:lnTo>
                    <a:pt x="738" y="78"/>
                  </a:lnTo>
                  <a:lnTo>
                    <a:pt x="756" y="102"/>
                  </a:lnTo>
                  <a:lnTo>
                    <a:pt x="780" y="120"/>
                  </a:lnTo>
                  <a:lnTo>
                    <a:pt x="804" y="144"/>
                  </a:lnTo>
                  <a:lnTo>
                    <a:pt x="828" y="168"/>
                  </a:lnTo>
                  <a:lnTo>
                    <a:pt x="846" y="186"/>
                  </a:lnTo>
                  <a:lnTo>
                    <a:pt x="870" y="210"/>
                  </a:lnTo>
                  <a:lnTo>
                    <a:pt x="894" y="228"/>
                  </a:lnTo>
                  <a:lnTo>
                    <a:pt x="912" y="246"/>
                  </a:lnTo>
                  <a:lnTo>
                    <a:pt x="936" y="264"/>
                  </a:lnTo>
                  <a:lnTo>
                    <a:pt x="960" y="282"/>
                  </a:lnTo>
                  <a:lnTo>
                    <a:pt x="984" y="300"/>
                  </a:lnTo>
                  <a:lnTo>
                    <a:pt x="1002" y="318"/>
                  </a:lnTo>
                  <a:lnTo>
                    <a:pt x="1026" y="336"/>
                  </a:lnTo>
                  <a:lnTo>
                    <a:pt x="1050" y="348"/>
                  </a:lnTo>
                  <a:lnTo>
                    <a:pt x="1074" y="366"/>
                  </a:lnTo>
                  <a:lnTo>
                    <a:pt x="1092" y="384"/>
                  </a:lnTo>
                  <a:lnTo>
                    <a:pt x="1116" y="396"/>
                  </a:lnTo>
                  <a:lnTo>
                    <a:pt x="1140" y="408"/>
                  </a:lnTo>
                  <a:lnTo>
                    <a:pt x="1158" y="426"/>
                  </a:lnTo>
                  <a:lnTo>
                    <a:pt x="1182" y="438"/>
                  </a:lnTo>
                  <a:lnTo>
                    <a:pt x="1206" y="450"/>
                  </a:lnTo>
                  <a:lnTo>
                    <a:pt x="1230" y="462"/>
                  </a:lnTo>
                  <a:lnTo>
                    <a:pt x="1248" y="474"/>
                  </a:lnTo>
                  <a:lnTo>
                    <a:pt x="1272" y="486"/>
                  </a:lnTo>
                  <a:lnTo>
                    <a:pt x="1296" y="498"/>
                  </a:lnTo>
                  <a:lnTo>
                    <a:pt x="1320" y="510"/>
                  </a:lnTo>
                  <a:lnTo>
                    <a:pt x="1338" y="516"/>
                  </a:lnTo>
                  <a:lnTo>
                    <a:pt x="1362" y="528"/>
                  </a:lnTo>
                  <a:lnTo>
                    <a:pt x="1386" y="540"/>
                  </a:lnTo>
                  <a:lnTo>
                    <a:pt x="1404" y="552"/>
                  </a:lnTo>
                  <a:lnTo>
                    <a:pt x="1428" y="558"/>
                  </a:lnTo>
                  <a:lnTo>
                    <a:pt x="1452" y="570"/>
                  </a:lnTo>
                  <a:lnTo>
                    <a:pt x="1476" y="576"/>
                  </a:lnTo>
                  <a:lnTo>
                    <a:pt x="1494" y="588"/>
                  </a:lnTo>
                  <a:lnTo>
                    <a:pt x="1518" y="594"/>
                  </a:lnTo>
                  <a:lnTo>
                    <a:pt x="1542" y="600"/>
                  </a:lnTo>
                  <a:lnTo>
                    <a:pt x="1566" y="612"/>
                  </a:lnTo>
                  <a:lnTo>
                    <a:pt x="1584" y="618"/>
                  </a:lnTo>
                  <a:lnTo>
                    <a:pt x="1608" y="624"/>
                  </a:lnTo>
                  <a:lnTo>
                    <a:pt x="1632" y="630"/>
                  </a:lnTo>
                  <a:lnTo>
                    <a:pt x="1656" y="636"/>
                  </a:lnTo>
                  <a:lnTo>
                    <a:pt x="1674" y="642"/>
                  </a:lnTo>
                  <a:lnTo>
                    <a:pt x="1698" y="654"/>
                  </a:lnTo>
                  <a:lnTo>
                    <a:pt x="1722" y="660"/>
                  </a:lnTo>
                  <a:lnTo>
                    <a:pt x="1740" y="666"/>
                  </a:lnTo>
                  <a:lnTo>
                    <a:pt x="1764" y="672"/>
                  </a:lnTo>
                  <a:lnTo>
                    <a:pt x="1788" y="678"/>
                  </a:lnTo>
                  <a:lnTo>
                    <a:pt x="1812" y="678"/>
                  </a:lnTo>
                  <a:lnTo>
                    <a:pt x="1830" y="684"/>
                  </a:lnTo>
                  <a:lnTo>
                    <a:pt x="1854" y="690"/>
                  </a:lnTo>
                  <a:lnTo>
                    <a:pt x="1878" y="696"/>
                  </a:lnTo>
                  <a:lnTo>
                    <a:pt x="1902" y="702"/>
                  </a:lnTo>
                  <a:lnTo>
                    <a:pt x="1920" y="702"/>
                  </a:lnTo>
                  <a:lnTo>
                    <a:pt x="1944" y="708"/>
                  </a:lnTo>
                  <a:lnTo>
                    <a:pt x="1968" y="714"/>
                  </a:lnTo>
                  <a:lnTo>
                    <a:pt x="1986" y="714"/>
                  </a:lnTo>
                  <a:lnTo>
                    <a:pt x="2010" y="720"/>
                  </a:lnTo>
                  <a:lnTo>
                    <a:pt x="2034" y="726"/>
                  </a:lnTo>
                  <a:lnTo>
                    <a:pt x="2058" y="726"/>
                  </a:lnTo>
                  <a:lnTo>
                    <a:pt x="2076" y="732"/>
                  </a:lnTo>
                  <a:lnTo>
                    <a:pt x="2100" y="738"/>
                  </a:lnTo>
                  <a:lnTo>
                    <a:pt x="2124" y="738"/>
                  </a:lnTo>
                  <a:lnTo>
                    <a:pt x="2148" y="744"/>
                  </a:lnTo>
                  <a:lnTo>
                    <a:pt x="2166" y="750"/>
                  </a:lnTo>
                  <a:lnTo>
                    <a:pt x="2190" y="750"/>
                  </a:lnTo>
                  <a:lnTo>
                    <a:pt x="2214" y="756"/>
                  </a:lnTo>
                  <a:lnTo>
                    <a:pt x="2238" y="756"/>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24"/>
            <p:cNvSpPr>
              <a:spLocks/>
            </p:cNvSpPr>
            <p:nvPr/>
          </p:nvSpPr>
          <p:spPr bwMode="auto">
            <a:xfrm>
              <a:off x="1836" y="3326"/>
              <a:ext cx="2238" cy="210"/>
            </a:xfrm>
            <a:custGeom>
              <a:avLst/>
              <a:gdLst>
                <a:gd name="T0" fmla="*/ 18 w 2238"/>
                <a:gd name="T1" fmla="*/ 162 h 210"/>
                <a:gd name="T2" fmla="*/ 66 w 2238"/>
                <a:gd name="T3" fmla="*/ 156 h 210"/>
                <a:gd name="T4" fmla="*/ 108 w 2238"/>
                <a:gd name="T5" fmla="*/ 150 h 210"/>
                <a:gd name="T6" fmla="*/ 156 w 2238"/>
                <a:gd name="T7" fmla="*/ 138 h 210"/>
                <a:gd name="T8" fmla="*/ 198 w 2238"/>
                <a:gd name="T9" fmla="*/ 120 h 210"/>
                <a:gd name="T10" fmla="*/ 246 w 2238"/>
                <a:gd name="T11" fmla="*/ 108 h 210"/>
                <a:gd name="T12" fmla="*/ 288 w 2238"/>
                <a:gd name="T13" fmla="*/ 96 h 210"/>
                <a:gd name="T14" fmla="*/ 330 w 2238"/>
                <a:gd name="T15" fmla="*/ 84 h 210"/>
                <a:gd name="T16" fmla="*/ 378 w 2238"/>
                <a:gd name="T17" fmla="*/ 72 h 210"/>
                <a:gd name="T18" fmla="*/ 420 w 2238"/>
                <a:gd name="T19" fmla="*/ 54 h 210"/>
                <a:gd name="T20" fmla="*/ 468 w 2238"/>
                <a:gd name="T21" fmla="*/ 42 h 210"/>
                <a:gd name="T22" fmla="*/ 510 w 2238"/>
                <a:gd name="T23" fmla="*/ 30 h 210"/>
                <a:gd name="T24" fmla="*/ 558 w 2238"/>
                <a:gd name="T25" fmla="*/ 18 h 210"/>
                <a:gd name="T26" fmla="*/ 600 w 2238"/>
                <a:gd name="T27" fmla="*/ 6 h 210"/>
                <a:gd name="T28" fmla="*/ 648 w 2238"/>
                <a:gd name="T29" fmla="*/ 0 h 210"/>
                <a:gd name="T30" fmla="*/ 690 w 2238"/>
                <a:gd name="T31" fmla="*/ 6 h 210"/>
                <a:gd name="T32" fmla="*/ 738 w 2238"/>
                <a:gd name="T33" fmla="*/ 18 h 210"/>
                <a:gd name="T34" fmla="*/ 780 w 2238"/>
                <a:gd name="T35" fmla="*/ 30 h 210"/>
                <a:gd name="T36" fmla="*/ 828 w 2238"/>
                <a:gd name="T37" fmla="*/ 42 h 210"/>
                <a:gd name="T38" fmla="*/ 870 w 2238"/>
                <a:gd name="T39" fmla="*/ 54 h 210"/>
                <a:gd name="T40" fmla="*/ 912 w 2238"/>
                <a:gd name="T41" fmla="*/ 66 h 210"/>
                <a:gd name="T42" fmla="*/ 960 w 2238"/>
                <a:gd name="T43" fmla="*/ 78 h 210"/>
                <a:gd name="T44" fmla="*/ 1002 w 2238"/>
                <a:gd name="T45" fmla="*/ 84 h 210"/>
                <a:gd name="T46" fmla="*/ 1050 w 2238"/>
                <a:gd name="T47" fmla="*/ 96 h 210"/>
                <a:gd name="T48" fmla="*/ 1092 w 2238"/>
                <a:gd name="T49" fmla="*/ 102 h 210"/>
                <a:gd name="T50" fmla="*/ 1140 w 2238"/>
                <a:gd name="T51" fmla="*/ 114 h 210"/>
                <a:gd name="T52" fmla="*/ 1182 w 2238"/>
                <a:gd name="T53" fmla="*/ 120 h 210"/>
                <a:gd name="T54" fmla="*/ 1230 w 2238"/>
                <a:gd name="T55" fmla="*/ 126 h 210"/>
                <a:gd name="T56" fmla="*/ 1272 w 2238"/>
                <a:gd name="T57" fmla="*/ 132 h 210"/>
                <a:gd name="T58" fmla="*/ 1320 w 2238"/>
                <a:gd name="T59" fmla="*/ 138 h 210"/>
                <a:gd name="T60" fmla="*/ 1362 w 2238"/>
                <a:gd name="T61" fmla="*/ 144 h 210"/>
                <a:gd name="T62" fmla="*/ 1404 w 2238"/>
                <a:gd name="T63" fmla="*/ 150 h 210"/>
                <a:gd name="T64" fmla="*/ 1452 w 2238"/>
                <a:gd name="T65" fmla="*/ 156 h 210"/>
                <a:gd name="T66" fmla="*/ 1494 w 2238"/>
                <a:gd name="T67" fmla="*/ 162 h 210"/>
                <a:gd name="T68" fmla="*/ 1542 w 2238"/>
                <a:gd name="T69" fmla="*/ 168 h 210"/>
                <a:gd name="T70" fmla="*/ 1584 w 2238"/>
                <a:gd name="T71" fmla="*/ 174 h 210"/>
                <a:gd name="T72" fmla="*/ 1632 w 2238"/>
                <a:gd name="T73" fmla="*/ 174 h 210"/>
                <a:gd name="T74" fmla="*/ 1674 w 2238"/>
                <a:gd name="T75" fmla="*/ 180 h 210"/>
                <a:gd name="T76" fmla="*/ 1722 w 2238"/>
                <a:gd name="T77" fmla="*/ 180 h 210"/>
                <a:gd name="T78" fmla="*/ 1764 w 2238"/>
                <a:gd name="T79" fmla="*/ 186 h 210"/>
                <a:gd name="T80" fmla="*/ 1812 w 2238"/>
                <a:gd name="T81" fmla="*/ 192 h 210"/>
                <a:gd name="T82" fmla="*/ 1854 w 2238"/>
                <a:gd name="T83" fmla="*/ 192 h 210"/>
                <a:gd name="T84" fmla="*/ 1902 w 2238"/>
                <a:gd name="T85" fmla="*/ 198 h 210"/>
                <a:gd name="T86" fmla="*/ 1944 w 2238"/>
                <a:gd name="T87" fmla="*/ 198 h 210"/>
                <a:gd name="T88" fmla="*/ 1986 w 2238"/>
                <a:gd name="T89" fmla="*/ 198 h 210"/>
                <a:gd name="T90" fmla="*/ 2034 w 2238"/>
                <a:gd name="T91" fmla="*/ 204 h 210"/>
                <a:gd name="T92" fmla="*/ 2076 w 2238"/>
                <a:gd name="T93" fmla="*/ 204 h 210"/>
                <a:gd name="T94" fmla="*/ 2124 w 2238"/>
                <a:gd name="T95" fmla="*/ 210 h 210"/>
                <a:gd name="T96" fmla="*/ 2166 w 2238"/>
                <a:gd name="T97" fmla="*/ 210 h 210"/>
                <a:gd name="T98" fmla="*/ 2214 w 2238"/>
                <a:gd name="T9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10">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6"/>
                  </a:lnTo>
                  <a:lnTo>
                    <a:pt x="714" y="12"/>
                  </a:lnTo>
                  <a:lnTo>
                    <a:pt x="738" y="18"/>
                  </a:lnTo>
                  <a:lnTo>
                    <a:pt x="756" y="24"/>
                  </a:lnTo>
                  <a:lnTo>
                    <a:pt x="780" y="30"/>
                  </a:lnTo>
                  <a:lnTo>
                    <a:pt x="804" y="36"/>
                  </a:lnTo>
                  <a:lnTo>
                    <a:pt x="828" y="42"/>
                  </a:lnTo>
                  <a:lnTo>
                    <a:pt x="846" y="48"/>
                  </a:lnTo>
                  <a:lnTo>
                    <a:pt x="870" y="54"/>
                  </a:lnTo>
                  <a:lnTo>
                    <a:pt x="894" y="60"/>
                  </a:lnTo>
                  <a:lnTo>
                    <a:pt x="912" y="66"/>
                  </a:lnTo>
                  <a:lnTo>
                    <a:pt x="936" y="72"/>
                  </a:lnTo>
                  <a:lnTo>
                    <a:pt x="960" y="78"/>
                  </a:lnTo>
                  <a:lnTo>
                    <a:pt x="984" y="84"/>
                  </a:lnTo>
                  <a:lnTo>
                    <a:pt x="1002" y="84"/>
                  </a:lnTo>
                  <a:lnTo>
                    <a:pt x="1026" y="90"/>
                  </a:lnTo>
                  <a:lnTo>
                    <a:pt x="1050" y="96"/>
                  </a:lnTo>
                  <a:lnTo>
                    <a:pt x="1074" y="102"/>
                  </a:lnTo>
                  <a:lnTo>
                    <a:pt x="1092" y="102"/>
                  </a:lnTo>
                  <a:lnTo>
                    <a:pt x="1116" y="108"/>
                  </a:lnTo>
                  <a:lnTo>
                    <a:pt x="1140" y="114"/>
                  </a:lnTo>
                  <a:lnTo>
                    <a:pt x="1158" y="114"/>
                  </a:lnTo>
                  <a:lnTo>
                    <a:pt x="1182" y="120"/>
                  </a:lnTo>
                  <a:lnTo>
                    <a:pt x="1206" y="126"/>
                  </a:lnTo>
                  <a:lnTo>
                    <a:pt x="1230" y="126"/>
                  </a:lnTo>
                  <a:lnTo>
                    <a:pt x="1248" y="132"/>
                  </a:lnTo>
                  <a:lnTo>
                    <a:pt x="1272" y="132"/>
                  </a:lnTo>
                  <a:lnTo>
                    <a:pt x="1296" y="138"/>
                  </a:lnTo>
                  <a:lnTo>
                    <a:pt x="1320" y="138"/>
                  </a:lnTo>
                  <a:lnTo>
                    <a:pt x="1338" y="144"/>
                  </a:lnTo>
                  <a:lnTo>
                    <a:pt x="1362" y="144"/>
                  </a:lnTo>
                  <a:lnTo>
                    <a:pt x="1386" y="150"/>
                  </a:lnTo>
                  <a:lnTo>
                    <a:pt x="1404" y="150"/>
                  </a:lnTo>
                  <a:lnTo>
                    <a:pt x="1428" y="156"/>
                  </a:lnTo>
                  <a:lnTo>
                    <a:pt x="1452" y="156"/>
                  </a:lnTo>
                  <a:lnTo>
                    <a:pt x="1476" y="162"/>
                  </a:lnTo>
                  <a:lnTo>
                    <a:pt x="1494" y="162"/>
                  </a:lnTo>
                  <a:lnTo>
                    <a:pt x="1518" y="162"/>
                  </a:lnTo>
                  <a:lnTo>
                    <a:pt x="1542" y="168"/>
                  </a:lnTo>
                  <a:lnTo>
                    <a:pt x="1566" y="168"/>
                  </a:lnTo>
                  <a:lnTo>
                    <a:pt x="1584" y="174"/>
                  </a:lnTo>
                  <a:lnTo>
                    <a:pt x="1608" y="174"/>
                  </a:lnTo>
                  <a:lnTo>
                    <a:pt x="1632" y="174"/>
                  </a:lnTo>
                  <a:lnTo>
                    <a:pt x="1656" y="180"/>
                  </a:lnTo>
                  <a:lnTo>
                    <a:pt x="1674" y="180"/>
                  </a:lnTo>
                  <a:lnTo>
                    <a:pt x="1698" y="180"/>
                  </a:lnTo>
                  <a:lnTo>
                    <a:pt x="1722" y="180"/>
                  </a:lnTo>
                  <a:lnTo>
                    <a:pt x="1740" y="186"/>
                  </a:lnTo>
                  <a:lnTo>
                    <a:pt x="1764" y="186"/>
                  </a:lnTo>
                  <a:lnTo>
                    <a:pt x="1788" y="186"/>
                  </a:lnTo>
                  <a:lnTo>
                    <a:pt x="1812" y="192"/>
                  </a:lnTo>
                  <a:lnTo>
                    <a:pt x="1830" y="192"/>
                  </a:lnTo>
                  <a:lnTo>
                    <a:pt x="1854" y="192"/>
                  </a:lnTo>
                  <a:lnTo>
                    <a:pt x="1878" y="192"/>
                  </a:lnTo>
                  <a:lnTo>
                    <a:pt x="1902" y="198"/>
                  </a:lnTo>
                  <a:lnTo>
                    <a:pt x="1920" y="198"/>
                  </a:lnTo>
                  <a:lnTo>
                    <a:pt x="1944" y="198"/>
                  </a:lnTo>
                  <a:lnTo>
                    <a:pt x="1968" y="198"/>
                  </a:lnTo>
                  <a:lnTo>
                    <a:pt x="1986" y="198"/>
                  </a:lnTo>
                  <a:lnTo>
                    <a:pt x="2010" y="204"/>
                  </a:lnTo>
                  <a:lnTo>
                    <a:pt x="2034" y="204"/>
                  </a:lnTo>
                  <a:lnTo>
                    <a:pt x="2058" y="204"/>
                  </a:lnTo>
                  <a:lnTo>
                    <a:pt x="2076" y="204"/>
                  </a:lnTo>
                  <a:lnTo>
                    <a:pt x="2100" y="204"/>
                  </a:lnTo>
                  <a:lnTo>
                    <a:pt x="2124" y="210"/>
                  </a:lnTo>
                  <a:lnTo>
                    <a:pt x="2148" y="210"/>
                  </a:lnTo>
                  <a:lnTo>
                    <a:pt x="2166" y="210"/>
                  </a:lnTo>
                  <a:lnTo>
                    <a:pt x="2190" y="210"/>
                  </a:lnTo>
                  <a:lnTo>
                    <a:pt x="2214" y="210"/>
                  </a:lnTo>
                  <a:lnTo>
                    <a:pt x="2238" y="21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25"/>
            <p:cNvSpPr>
              <a:spLocks/>
            </p:cNvSpPr>
            <p:nvPr/>
          </p:nvSpPr>
          <p:spPr bwMode="auto">
            <a:xfrm>
              <a:off x="1836" y="3332"/>
              <a:ext cx="2238" cy="210"/>
            </a:xfrm>
            <a:custGeom>
              <a:avLst/>
              <a:gdLst>
                <a:gd name="T0" fmla="*/ 18 w 2238"/>
                <a:gd name="T1" fmla="*/ 162 h 210"/>
                <a:gd name="T2" fmla="*/ 66 w 2238"/>
                <a:gd name="T3" fmla="*/ 156 h 210"/>
                <a:gd name="T4" fmla="*/ 108 w 2238"/>
                <a:gd name="T5" fmla="*/ 150 h 210"/>
                <a:gd name="T6" fmla="*/ 156 w 2238"/>
                <a:gd name="T7" fmla="*/ 138 h 210"/>
                <a:gd name="T8" fmla="*/ 198 w 2238"/>
                <a:gd name="T9" fmla="*/ 120 h 210"/>
                <a:gd name="T10" fmla="*/ 246 w 2238"/>
                <a:gd name="T11" fmla="*/ 108 h 210"/>
                <a:gd name="T12" fmla="*/ 288 w 2238"/>
                <a:gd name="T13" fmla="*/ 96 h 210"/>
                <a:gd name="T14" fmla="*/ 330 w 2238"/>
                <a:gd name="T15" fmla="*/ 84 h 210"/>
                <a:gd name="T16" fmla="*/ 378 w 2238"/>
                <a:gd name="T17" fmla="*/ 72 h 210"/>
                <a:gd name="T18" fmla="*/ 420 w 2238"/>
                <a:gd name="T19" fmla="*/ 54 h 210"/>
                <a:gd name="T20" fmla="*/ 468 w 2238"/>
                <a:gd name="T21" fmla="*/ 42 h 210"/>
                <a:gd name="T22" fmla="*/ 510 w 2238"/>
                <a:gd name="T23" fmla="*/ 30 h 210"/>
                <a:gd name="T24" fmla="*/ 558 w 2238"/>
                <a:gd name="T25" fmla="*/ 18 h 210"/>
                <a:gd name="T26" fmla="*/ 600 w 2238"/>
                <a:gd name="T27" fmla="*/ 6 h 210"/>
                <a:gd name="T28" fmla="*/ 648 w 2238"/>
                <a:gd name="T29" fmla="*/ 0 h 210"/>
                <a:gd name="T30" fmla="*/ 690 w 2238"/>
                <a:gd name="T31" fmla="*/ 6 h 210"/>
                <a:gd name="T32" fmla="*/ 738 w 2238"/>
                <a:gd name="T33" fmla="*/ 18 h 210"/>
                <a:gd name="T34" fmla="*/ 780 w 2238"/>
                <a:gd name="T35" fmla="*/ 30 h 210"/>
                <a:gd name="T36" fmla="*/ 828 w 2238"/>
                <a:gd name="T37" fmla="*/ 42 h 210"/>
                <a:gd name="T38" fmla="*/ 870 w 2238"/>
                <a:gd name="T39" fmla="*/ 54 h 210"/>
                <a:gd name="T40" fmla="*/ 912 w 2238"/>
                <a:gd name="T41" fmla="*/ 66 h 210"/>
                <a:gd name="T42" fmla="*/ 960 w 2238"/>
                <a:gd name="T43" fmla="*/ 78 h 210"/>
                <a:gd name="T44" fmla="*/ 1002 w 2238"/>
                <a:gd name="T45" fmla="*/ 84 h 210"/>
                <a:gd name="T46" fmla="*/ 1050 w 2238"/>
                <a:gd name="T47" fmla="*/ 96 h 210"/>
                <a:gd name="T48" fmla="*/ 1092 w 2238"/>
                <a:gd name="T49" fmla="*/ 102 h 210"/>
                <a:gd name="T50" fmla="*/ 1140 w 2238"/>
                <a:gd name="T51" fmla="*/ 114 h 210"/>
                <a:gd name="T52" fmla="*/ 1182 w 2238"/>
                <a:gd name="T53" fmla="*/ 120 h 210"/>
                <a:gd name="T54" fmla="*/ 1230 w 2238"/>
                <a:gd name="T55" fmla="*/ 126 h 210"/>
                <a:gd name="T56" fmla="*/ 1272 w 2238"/>
                <a:gd name="T57" fmla="*/ 132 h 210"/>
                <a:gd name="T58" fmla="*/ 1320 w 2238"/>
                <a:gd name="T59" fmla="*/ 138 h 210"/>
                <a:gd name="T60" fmla="*/ 1362 w 2238"/>
                <a:gd name="T61" fmla="*/ 144 h 210"/>
                <a:gd name="T62" fmla="*/ 1404 w 2238"/>
                <a:gd name="T63" fmla="*/ 150 h 210"/>
                <a:gd name="T64" fmla="*/ 1452 w 2238"/>
                <a:gd name="T65" fmla="*/ 156 h 210"/>
                <a:gd name="T66" fmla="*/ 1494 w 2238"/>
                <a:gd name="T67" fmla="*/ 162 h 210"/>
                <a:gd name="T68" fmla="*/ 1542 w 2238"/>
                <a:gd name="T69" fmla="*/ 168 h 210"/>
                <a:gd name="T70" fmla="*/ 1584 w 2238"/>
                <a:gd name="T71" fmla="*/ 174 h 210"/>
                <a:gd name="T72" fmla="*/ 1632 w 2238"/>
                <a:gd name="T73" fmla="*/ 174 h 210"/>
                <a:gd name="T74" fmla="*/ 1674 w 2238"/>
                <a:gd name="T75" fmla="*/ 180 h 210"/>
                <a:gd name="T76" fmla="*/ 1722 w 2238"/>
                <a:gd name="T77" fmla="*/ 180 h 210"/>
                <a:gd name="T78" fmla="*/ 1764 w 2238"/>
                <a:gd name="T79" fmla="*/ 186 h 210"/>
                <a:gd name="T80" fmla="*/ 1812 w 2238"/>
                <a:gd name="T81" fmla="*/ 192 h 210"/>
                <a:gd name="T82" fmla="*/ 1854 w 2238"/>
                <a:gd name="T83" fmla="*/ 192 h 210"/>
                <a:gd name="T84" fmla="*/ 1902 w 2238"/>
                <a:gd name="T85" fmla="*/ 198 h 210"/>
                <a:gd name="T86" fmla="*/ 1944 w 2238"/>
                <a:gd name="T87" fmla="*/ 198 h 210"/>
                <a:gd name="T88" fmla="*/ 1986 w 2238"/>
                <a:gd name="T89" fmla="*/ 198 h 210"/>
                <a:gd name="T90" fmla="*/ 2034 w 2238"/>
                <a:gd name="T91" fmla="*/ 204 h 210"/>
                <a:gd name="T92" fmla="*/ 2076 w 2238"/>
                <a:gd name="T93" fmla="*/ 204 h 210"/>
                <a:gd name="T94" fmla="*/ 2124 w 2238"/>
                <a:gd name="T95" fmla="*/ 210 h 210"/>
                <a:gd name="T96" fmla="*/ 2166 w 2238"/>
                <a:gd name="T97" fmla="*/ 210 h 210"/>
                <a:gd name="T98" fmla="*/ 2214 w 2238"/>
                <a:gd name="T9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10">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6"/>
                  </a:lnTo>
                  <a:lnTo>
                    <a:pt x="714" y="12"/>
                  </a:lnTo>
                  <a:lnTo>
                    <a:pt x="738" y="18"/>
                  </a:lnTo>
                  <a:lnTo>
                    <a:pt x="756" y="24"/>
                  </a:lnTo>
                  <a:lnTo>
                    <a:pt x="780" y="30"/>
                  </a:lnTo>
                  <a:lnTo>
                    <a:pt x="804" y="36"/>
                  </a:lnTo>
                  <a:lnTo>
                    <a:pt x="828" y="42"/>
                  </a:lnTo>
                  <a:lnTo>
                    <a:pt x="846" y="48"/>
                  </a:lnTo>
                  <a:lnTo>
                    <a:pt x="870" y="54"/>
                  </a:lnTo>
                  <a:lnTo>
                    <a:pt x="894" y="60"/>
                  </a:lnTo>
                  <a:lnTo>
                    <a:pt x="912" y="66"/>
                  </a:lnTo>
                  <a:lnTo>
                    <a:pt x="936" y="72"/>
                  </a:lnTo>
                  <a:lnTo>
                    <a:pt x="960" y="78"/>
                  </a:lnTo>
                  <a:lnTo>
                    <a:pt x="984" y="84"/>
                  </a:lnTo>
                  <a:lnTo>
                    <a:pt x="1002" y="84"/>
                  </a:lnTo>
                  <a:lnTo>
                    <a:pt x="1026" y="90"/>
                  </a:lnTo>
                  <a:lnTo>
                    <a:pt x="1050" y="96"/>
                  </a:lnTo>
                  <a:lnTo>
                    <a:pt x="1074" y="102"/>
                  </a:lnTo>
                  <a:lnTo>
                    <a:pt x="1092" y="102"/>
                  </a:lnTo>
                  <a:lnTo>
                    <a:pt x="1116" y="108"/>
                  </a:lnTo>
                  <a:lnTo>
                    <a:pt x="1140" y="114"/>
                  </a:lnTo>
                  <a:lnTo>
                    <a:pt x="1158" y="114"/>
                  </a:lnTo>
                  <a:lnTo>
                    <a:pt x="1182" y="120"/>
                  </a:lnTo>
                  <a:lnTo>
                    <a:pt x="1206" y="126"/>
                  </a:lnTo>
                  <a:lnTo>
                    <a:pt x="1230" y="126"/>
                  </a:lnTo>
                  <a:lnTo>
                    <a:pt x="1248" y="132"/>
                  </a:lnTo>
                  <a:lnTo>
                    <a:pt x="1272" y="132"/>
                  </a:lnTo>
                  <a:lnTo>
                    <a:pt x="1296" y="138"/>
                  </a:lnTo>
                  <a:lnTo>
                    <a:pt x="1320" y="138"/>
                  </a:lnTo>
                  <a:lnTo>
                    <a:pt x="1338" y="144"/>
                  </a:lnTo>
                  <a:lnTo>
                    <a:pt x="1362" y="144"/>
                  </a:lnTo>
                  <a:lnTo>
                    <a:pt x="1386" y="150"/>
                  </a:lnTo>
                  <a:lnTo>
                    <a:pt x="1404" y="150"/>
                  </a:lnTo>
                  <a:lnTo>
                    <a:pt x="1428" y="156"/>
                  </a:lnTo>
                  <a:lnTo>
                    <a:pt x="1452" y="156"/>
                  </a:lnTo>
                  <a:lnTo>
                    <a:pt x="1476" y="162"/>
                  </a:lnTo>
                  <a:lnTo>
                    <a:pt x="1494" y="162"/>
                  </a:lnTo>
                  <a:lnTo>
                    <a:pt x="1518" y="162"/>
                  </a:lnTo>
                  <a:lnTo>
                    <a:pt x="1542" y="168"/>
                  </a:lnTo>
                  <a:lnTo>
                    <a:pt x="1566" y="168"/>
                  </a:lnTo>
                  <a:lnTo>
                    <a:pt x="1584" y="174"/>
                  </a:lnTo>
                  <a:lnTo>
                    <a:pt x="1608" y="174"/>
                  </a:lnTo>
                  <a:lnTo>
                    <a:pt x="1632" y="174"/>
                  </a:lnTo>
                  <a:lnTo>
                    <a:pt x="1656" y="180"/>
                  </a:lnTo>
                  <a:lnTo>
                    <a:pt x="1674" y="180"/>
                  </a:lnTo>
                  <a:lnTo>
                    <a:pt x="1698" y="180"/>
                  </a:lnTo>
                  <a:lnTo>
                    <a:pt x="1722" y="180"/>
                  </a:lnTo>
                  <a:lnTo>
                    <a:pt x="1740" y="186"/>
                  </a:lnTo>
                  <a:lnTo>
                    <a:pt x="1764" y="186"/>
                  </a:lnTo>
                  <a:lnTo>
                    <a:pt x="1788" y="186"/>
                  </a:lnTo>
                  <a:lnTo>
                    <a:pt x="1812" y="192"/>
                  </a:lnTo>
                  <a:lnTo>
                    <a:pt x="1830" y="192"/>
                  </a:lnTo>
                  <a:lnTo>
                    <a:pt x="1854" y="192"/>
                  </a:lnTo>
                  <a:lnTo>
                    <a:pt x="1878" y="192"/>
                  </a:lnTo>
                  <a:lnTo>
                    <a:pt x="1902" y="198"/>
                  </a:lnTo>
                  <a:lnTo>
                    <a:pt x="1920" y="198"/>
                  </a:lnTo>
                  <a:lnTo>
                    <a:pt x="1944" y="198"/>
                  </a:lnTo>
                  <a:lnTo>
                    <a:pt x="1968" y="198"/>
                  </a:lnTo>
                  <a:lnTo>
                    <a:pt x="1986" y="198"/>
                  </a:lnTo>
                  <a:lnTo>
                    <a:pt x="2010" y="204"/>
                  </a:lnTo>
                  <a:lnTo>
                    <a:pt x="2034" y="204"/>
                  </a:lnTo>
                  <a:lnTo>
                    <a:pt x="2058" y="204"/>
                  </a:lnTo>
                  <a:lnTo>
                    <a:pt x="2076" y="204"/>
                  </a:lnTo>
                  <a:lnTo>
                    <a:pt x="2100" y="204"/>
                  </a:lnTo>
                  <a:lnTo>
                    <a:pt x="2124" y="210"/>
                  </a:lnTo>
                  <a:lnTo>
                    <a:pt x="2148" y="210"/>
                  </a:lnTo>
                  <a:lnTo>
                    <a:pt x="2166" y="210"/>
                  </a:lnTo>
                  <a:lnTo>
                    <a:pt x="2190" y="210"/>
                  </a:lnTo>
                  <a:lnTo>
                    <a:pt x="2214" y="210"/>
                  </a:lnTo>
                  <a:lnTo>
                    <a:pt x="2238" y="21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26"/>
            <p:cNvSpPr>
              <a:spLocks/>
            </p:cNvSpPr>
            <p:nvPr/>
          </p:nvSpPr>
          <p:spPr bwMode="auto">
            <a:xfrm>
              <a:off x="1836" y="3338"/>
              <a:ext cx="2238" cy="210"/>
            </a:xfrm>
            <a:custGeom>
              <a:avLst/>
              <a:gdLst>
                <a:gd name="T0" fmla="*/ 18 w 2238"/>
                <a:gd name="T1" fmla="*/ 162 h 210"/>
                <a:gd name="T2" fmla="*/ 66 w 2238"/>
                <a:gd name="T3" fmla="*/ 156 h 210"/>
                <a:gd name="T4" fmla="*/ 108 w 2238"/>
                <a:gd name="T5" fmla="*/ 150 h 210"/>
                <a:gd name="T6" fmla="*/ 156 w 2238"/>
                <a:gd name="T7" fmla="*/ 138 h 210"/>
                <a:gd name="T8" fmla="*/ 198 w 2238"/>
                <a:gd name="T9" fmla="*/ 120 h 210"/>
                <a:gd name="T10" fmla="*/ 246 w 2238"/>
                <a:gd name="T11" fmla="*/ 108 h 210"/>
                <a:gd name="T12" fmla="*/ 288 w 2238"/>
                <a:gd name="T13" fmla="*/ 96 h 210"/>
                <a:gd name="T14" fmla="*/ 330 w 2238"/>
                <a:gd name="T15" fmla="*/ 84 h 210"/>
                <a:gd name="T16" fmla="*/ 378 w 2238"/>
                <a:gd name="T17" fmla="*/ 72 h 210"/>
                <a:gd name="T18" fmla="*/ 420 w 2238"/>
                <a:gd name="T19" fmla="*/ 54 h 210"/>
                <a:gd name="T20" fmla="*/ 468 w 2238"/>
                <a:gd name="T21" fmla="*/ 42 h 210"/>
                <a:gd name="T22" fmla="*/ 510 w 2238"/>
                <a:gd name="T23" fmla="*/ 30 h 210"/>
                <a:gd name="T24" fmla="*/ 558 w 2238"/>
                <a:gd name="T25" fmla="*/ 18 h 210"/>
                <a:gd name="T26" fmla="*/ 600 w 2238"/>
                <a:gd name="T27" fmla="*/ 6 h 210"/>
                <a:gd name="T28" fmla="*/ 648 w 2238"/>
                <a:gd name="T29" fmla="*/ 0 h 210"/>
                <a:gd name="T30" fmla="*/ 690 w 2238"/>
                <a:gd name="T31" fmla="*/ 6 h 210"/>
                <a:gd name="T32" fmla="*/ 738 w 2238"/>
                <a:gd name="T33" fmla="*/ 18 h 210"/>
                <a:gd name="T34" fmla="*/ 780 w 2238"/>
                <a:gd name="T35" fmla="*/ 30 h 210"/>
                <a:gd name="T36" fmla="*/ 828 w 2238"/>
                <a:gd name="T37" fmla="*/ 42 h 210"/>
                <a:gd name="T38" fmla="*/ 870 w 2238"/>
                <a:gd name="T39" fmla="*/ 54 h 210"/>
                <a:gd name="T40" fmla="*/ 912 w 2238"/>
                <a:gd name="T41" fmla="*/ 66 h 210"/>
                <a:gd name="T42" fmla="*/ 960 w 2238"/>
                <a:gd name="T43" fmla="*/ 78 h 210"/>
                <a:gd name="T44" fmla="*/ 1002 w 2238"/>
                <a:gd name="T45" fmla="*/ 84 h 210"/>
                <a:gd name="T46" fmla="*/ 1050 w 2238"/>
                <a:gd name="T47" fmla="*/ 96 h 210"/>
                <a:gd name="T48" fmla="*/ 1092 w 2238"/>
                <a:gd name="T49" fmla="*/ 102 h 210"/>
                <a:gd name="T50" fmla="*/ 1140 w 2238"/>
                <a:gd name="T51" fmla="*/ 114 h 210"/>
                <a:gd name="T52" fmla="*/ 1182 w 2238"/>
                <a:gd name="T53" fmla="*/ 120 h 210"/>
                <a:gd name="T54" fmla="*/ 1230 w 2238"/>
                <a:gd name="T55" fmla="*/ 126 h 210"/>
                <a:gd name="T56" fmla="*/ 1272 w 2238"/>
                <a:gd name="T57" fmla="*/ 132 h 210"/>
                <a:gd name="T58" fmla="*/ 1320 w 2238"/>
                <a:gd name="T59" fmla="*/ 138 h 210"/>
                <a:gd name="T60" fmla="*/ 1362 w 2238"/>
                <a:gd name="T61" fmla="*/ 144 h 210"/>
                <a:gd name="T62" fmla="*/ 1404 w 2238"/>
                <a:gd name="T63" fmla="*/ 150 h 210"/>
                <a:gd name="T64" fmla="*/ 1452 w 2238"/>
                <a:gd name="T65" fmla="*/ 156 h 210"/>
                <a:gd name="T66" fmla="*/ 1494 w 2238"/>
                <a:gd name="T67" fmla="*/ 162 h 210"/>
                <a:gd name="T68" fmla="*/ 1542 w 2238"/>
                <a:gd name="T69" fmla="*/ 168 h 210"/>
                <a:gd name="T70" fmla="*/ 1584 w 2238"/>
                <a:gd name="T71" fmla="*/ 174 h 210"/>
                <a:gd name="T72" fmla="*/ 1632 w 2238"/>
                <a:gd name="T73" fmla="*/ 174 h 210"/>
                <a:gd name="T74" fmla="*/ 1674 w 2238"/>
                <a:gd name="T75" fmla="*/ 180 h 210"/>
                <a:gd name="T76" fmla="*/ 1722 w 2238"/>
                <a:gd name="T77" fmla="*/ 180 h 210"/>
                <a:gd name="T78" fmla="*/ 1764 w 2238"/>
                <a:gd name="T79" fmla="*/ 186 h 210"/>
                <a:gd name="T80" fmla="*/ 1812 w 2238"/>
                <a:gd name="T81" fmla="*/ 192 h 210"/>
                <a:gd name="T82" fmla="*/ 1854 w 2238"/>
                <a:gd name="T83" fmla="*/ 192 h 210"/>
                <a:gd name="T84" fmla="*/ 1902 w 2238"/>
                <a:gd name="T85" fmla="*/ 198 h 210"/>
                <a:gd name="T86" fmla="*/ 1944 w 2238"/>
                <a:gd name="T87" fmla="*/ 198 h 210"/>
                <a:gd name="T88" fmla="*/ 1986 w 2238"/>
                <a:gd name="T89" fmla="*/ 198 h 210"/>
                <a:gd name="T90" fmla="*/ 2034 w 2238"/>
                <a:gd name="T91" fmla="*/ 204 h 210"/>
                <a:gd name="T92" fmla="*/ 2076 w 2238"/>
                <a:gd name="T93" fmla="*/ 204 h 210"/>
                <a:gd name="T94" fmla="*/ 2124 w 2238"/>
                <a:gd name="T95" fmla="*/ 210 h 210"/>
                <a:gd name="T96" fmla="*/ 2166 w 2238"/>
                <a:gd name="T97" fmla="*/ 210 h 210"/>
                <a:gd name="T98" fmla="*/ 2214 w 2238"/>
                <a:gd name="T99"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10">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6"/>
                  </a:lnTo>
                  <a:lnTo>
                    <a:pt x="714" y="12"/>
                  </a:lnTo>
                  <a:lnTo>
                    <a:pt x="738" y="18"/>
                  </a:lnTo>
                  <a:lnTo>
                    <a:pt x="756" y="24"/>
                  </a:lnTo>
                  <a:lnTo>
                    <a:pt x="780" y="30"/>
                  </a:lnTo>
                  <a:lnTo>
                    <a:pt x="804" y="36"/>
                  </a:lnTo>
                  <a:lnTo>
                    <a:pt x="828" y="42"/>
                  </a:lnTo>
                  <a:lnTo>
                    <a:pt x="846" y="48"/>
                  </a:lnTo>
                  <a:lnTo>
                    <a:pt x="870" y="54"/>
                  </a:lnTo>
                  <a:lnTo>
                    <a:pt x="894" y="60"/>
                  </a:lnTo>
                  <a:lnTo>
                    <a:pt x="912" y="66"/>
                  </a:lnTo>
                  <a:lnTo>
                    <a:pt x="936" y="72"/>
                  </a:lnTo>
                  <a:lnTo>
                    <a:pt x="960" y="78"/>
                  </a:lnTo>
                  <a:lnTo>
                    <a:pt x="984" y="84"/>
                  </a:lnTo>
                  <a:lnTo>
                    <a:pt x="1002" y="84"/>
                  </a:lnTo>
                  <a:lnTo>
                    <a:pt x="1026" y="90"/>
                  </a:lnTo>
                  <a:lnTo>
                    <a:pt x="1050" y="96"/>
                  </a:lnTo>
                  <a:lnTo>
                    <a:pt x="1074" y="102"/>
                  </a:lnTo>
                  <a:lnTo>
                    <a:pt x="1092" y="102"/>
                  </a:lnTo>
                  <a:lnTo>
                    <a:pt x="1116" y="108"/>
                  </a:lnTo>
                  <a:lnTo>
                    <a:pt x="1140" y="114"/>
                  </a:lnTo>
                  <a:lnTo>
                    <a:pt x="1158" y="114"/>
                  </a:lnTo>
                  <a:lnTo>
                    <a:pt x="1182" y="120"/>
                  </a:lnTo>
                  <a:lnTo>
                    <a:pt x="1206" y="126"/>
                  </a:lnTo>
                  <a:lnTo>
                    <a:pt x="1230" y="126"/>
                  </a:lnTo>
                  <a:lnTo>
                    <a:pt x="1248" y="132"/>
                  </a:lnTo>
                  <a:lnTo>
                    <a:pt x="1272" y="132"/>
                  </a:lnTo>
                  <a:lnTo>
                    <a:pt x="1296" y="138"/>
                  </a:lnTo>
                  <a:lnTo>
                    <a:pt x="1320" y="138"/>
                  </a:lnTo>
                  <a:lnTo>
                    <a:pt x="1338" y="144"/>
                  </a:lnTo>
                  <a:lnTo>
                    <a:pt x="1362" y="144"/>
                  </a:lnTo>
                  <a:lnTo>
                    <a:pt x="1386" y="150"/>
                  </a:lnTo>
                  <a:lnTo>
                    <a:pt x="1404" y="150"/>
                  </a:lnTo>
                  <a:lnTo>
                    <a:pt x="1428" y="156"/>
                  </a:lnTo>
                  <a:lnTo>
                    <a:pt x="1452" y="156"/>
                  </a:lnTo>
                  <a:lnTo>
                    <a:pt x="1476" y="162"/>
                  </a:lnTo>
                  <a:lnTo>
                    <a:pt x="1494" y="162"/>
                  </a:lnTo>
                  <a:lnTo>
                    <a:pt x="1518" y="162"/>
                  </a:lnTo>
                  <a:lnTo>
                    <a:pt x="1542" y="168"/>
                  </a:lnTo>
                  <a:lnTo>
                    <a:pt x="1566" y="168"/>
                  </a:lnTo>
                  <a:lnTo>
                    <a:pt x="1584" y="174"/>
                  </a:lnTo>
                  <a:lnTo>
                    <a:pt x="1608" y="174"/>
                  </a:lnTo>
                  <a:lnTo>
                    <a:pt x="1632" y="174"/>
                  </a:lnTo>
                  <a:lnTo>
                    <a:pt x="1656" y="180"/>
                  </a:lnTo>
                  <a:lnTo>
                    <a:pt x="1674" y="180"/>
                  </a:lnTo>
                  <a:lnTo>
                    <a:pt x="1698" y="180"/>
                  </a:lnTo>
                  <a:lnTo>
                    <a:pt x="1722" y="180"/>
                  </a:lnTo>
                  <a:lnTo>
                    <a:pt x="1740" y="186"/>
                  </a:lnTo>
                  <a:lnTo>
                    <a:pt x="1764" y="186"/>
                  </a:lnTo>
                  <a:lnTo>
                    <a:pt x="1788" y="186"/>
                  </a:lnTo>
                  <a:lnTo>
                    <a:pt x="1812" y="192"/>
                  </a:lnTo>
                  <a:lnTo>
                    <a:pt x="1830" y="192"/>
                  </a:lnTo>
                  <a:lnTo>
                    <a:pt x="1854" y="192"/>
                  </a:lnTo>
                  <a:lnTo>
                    <a:pt x="1878" y="192"/>
                  </a:lnTo>
                  <a:lnTo>
                    <a:pt x="1902" y="198"/>
                  </a:lnTo>
                  <a:lnTo>
                    <a:pt x="1920" y="198"/>
                  </a:lnTo>
                  <a:lnTo>
                    <a:pt x="1944" y="198"/>
                  </a:lnTo>
                  <a:lnTo>
                    <a:pt x="1968" y="198"/>
                  </a:lnTo>
                  <a:lnTo>
                    <a:pt x="1986" y="198"/>
                  </a:lnTo>
                  <a:lnTo>
                    <a:pt x="2010" y="204"/>
                  </a:lnTo>
                  <a:lnTo>
                    <a:pt x="2034" y="204"/>
                  </a:lnTo>
                  <a:lnTo>
                    <a:pt x="2058" y="204"/>
                  </a:lnTo>
                  <a:lnTo>
                    <a:pt x="2076" y="204"/>
                  </a:lnTo>
                  <a:lnTo>
                    <a:pt x="2100" y="204"/>
                  </a:lnTo>
                  <a:lnTo>
                    <a:pt x="2124" y="210"/>
                  </a:lnTo>
                  <a:lnTo>
                    <a:pt x="2148" y="210"/>
                  </a:lnTo>
                  <a:lnTo>
                    <a:pt x="2166" y="210"/>
                  </a:lnTo>
                  <a:lnTo>
                    <a:pt x="2190" y="210"/>
                  </a:lnTo>
                  <a:lnTo>
                    <a:pt x="2214" y="210"/>
                  </a:lnTo>
                  <a:lnTo>
                    <a:pt x="2238" y="21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27"/>
            <p:cNvSpPr>
              <a:spLocks/>
            </p:cNvSpPr>
            <p:nvPr/>
          </p:nvSpPr>
          <p:spPr bwMode="auto">
            <a:xfrm>
              <a:off x="1836" y="2846"/>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28"/>
            <p:cNvSpPr>
              <a:spLocks/>
            </p:cNvSpPr>
            <p:nvPr/>
          </p:nvSpPr>
          <p:spPr bwMode="auto">
            <a:xfrm>
              <a:off x="1836" y="2852"/>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29"/>
            <p:cNvSpPr>
              <a:spLocks/>
            </p:cNvSpPr>
            <p:nvPr/>
          </p:nvSpPr>
          <p:spPr bwMode="auto">
            <a:xfrm>
              <a:off x="1836" y="2858"/>
              <a:ext cx="2238" cy="654"/>
            </a:xfrm>
            <a:custGeom>
              <a:avLst/>
              <a:gdLst>
                <a:gd name="T0" fmla="*/ 18 w 2238"/>
                <a:gd name="T1" fmla="*/ 498 h 654"/>
                <a:gd name="T2" fmla="*/ 66 w 2238"/>
                <a:gd name="T3" fmla="*/ 444 h 654"/>
                <a:gd name="T4" fmla="*/ 108 w 2238"/>
                <a:gd name="T5" fmla="*/ 372 h 654"/>
                <a:gd name="T6" fmla="*/ 156 w 2238"/>
                <a:gd name="T7" fmla="*/ 318 h 654"/>
                <a:gd name="T8" fmla="*/ 198 w 2238"/>
                <a:gd name="T9" fmla="*/ 270 h 654"/>
                <a:gd name="T10" fmla="*/ 246 w 2238"/>
                <a:gd name="T11" fmla="*/ 162 h 654"/>
                <a:gd name="T12" fmla="*/ 288 w 2238"/>
                <a:gd name="T13" fmla="*/ 132 h 654"/>
                <a:gd name="T14" fmla="*/ 330 w 2238"/>
                <a:gd name="T15" fmla="*/ 120 h 654"/>
                <a:gd name="T16" fmla="*/ 378 w 2238"/>
                <a:gd name="T17" fmla="*/ 78 h 654"/>
                <a:gd name="T18" fmla="*/ 420 w 2238"/>
                <a:gd name="T19" fmla="*/ 48 h 654"/>
                <a:gd name="T20" fmla="*/ 468 w 2238"/>
                <a:gd name="T21" fmla="*/ 30 h 654"/>
                <a:gd name="T22" fmla="*/ 510 w 2238"/>
                <a:gd name="T23" fmla="*/ 12 h 654"/>
                <a:gd name="T24" fmla="*/ 558 w 2238"/>
                <a:gd name="T25" fmla="*/ 0 h 654"/>
                <a:gd name="T26" fmla="*/ 600 w 2238"/>
                <a:gd name="T27" fmla="*/ 6 h 654"/>
                <a:gd name="T28" fmla="*/ 648 w 2238"/>
                <a:gd name="T29" fmla="*/ 30 h 654"/>
                <a:gd name="T30" fmla="*/ 690 w 2238"/>
                <a:gd name="T31" fmla="*/ 72 h 654"/>
                <a:gd name="T32" fmla="*/ 738 w 2238"/>
                <a:gd name="T33" fmla="*/ 114 h 654"/>
                <a:gd name="T34" fmla="*/ 780 w 2238"/>
                <a:gd name="T35" fmla="*/ 150 h 654"/>
                <a:gd name="T36" fmla="*/ 828 w 2238"/>
                <a:gd name="T37" fmla="*/ 186 h 654"/>
                <a:gd name="T38" fmla="*/ 870 w 2238"/>
                <a:gd name="T39" fmla="*/ 222 h 654"/>
                <a:gd name="T40" fmla="*/ 912 w 2238"/>
                <a:gd name="T41" fmla="*/ 252 h 654"/>
                <a:gd name="T42" fmla="*/ 960 w 2238"/>
                <a:gd name="T43" fmla="*/ 282 h 654"/>
                <a:gd name="T44" fmla="*/ 1002 w 2238"/>
                <a:gd name="T45" fmla="*/ 306 h 654"/>
                <a:gd name="T46" fmla="*/ 1050 w 2238"/>
                <a:gd name="T47" fmla="*/ 336 h 654"/>
                <a:gd name="T48" fmla="*/ 1092 w 2238"/>
                <a:gd name="T49" fmla="*/ 360 h 654"/>
                <a:gd name="T50" fmla="*/ 1140 w 2238"/>
                <a:gd name="T51" fmla="*/ 384 h 654"/>
                <a:gd name="T52" fmla="*/ 1182 w 2238"/>
                <a:gd name="T53" fmla="*/ 402 h 654"/>
                <a:gd name="T54" fmla="*/ 1230 w 2238"/>
                <a:gd name="T55" fmla="*/ 426 h 654"/>
                <a:gd name="T56" fmla="*/ 1272 w 2238"/>
                <a:gd name="T57" fmla="*/ 444 h 654"/>
                <a:gd name="T58" fmla="*/ 1320 w 2238"/>
                <a:gd name="T59" fmla="*/ 462 h 654"/>
                <a:gd name="T60" fmla="*/ 1362 w 2238"/>
                <a:gd name="T61" fmla="*/ 480 h 654"/>
                <a:gd name="T62" fmla="*/ 1404 w 2238"/>
                <a:gd name="T63" fmla="*/ 498 h 654"/>
                <a:gd name="T64" fmla="*/ 1452 w 2238"/>
                <a:gd name="T65" fmla="*/ 510 h 654"/>
                <a:gd name="T66" fmla="*/ 1494 w 2238"/>
                <a:gd name="T67" fmla="*/ 522 h 654"/>
                <a:gd name="T68" fmla="*/ 1542 w 2238"/>
                <a:gd name="T69" fmla="*/ 534 h 654"/>
                <a:gd name="T70" fmla="*/ 1584 w 2238"/>
                <a:gd name="T71" fmla="*/ 546 h 654"/>
                <a:gd name="T72" fmla="*/ 1632 w 2238"/>
                <a:gd name="T73" fmla="*/ 558 h 654"/>
                <a:gd name="T74" fmla="*/ 1674 w 2238"/>
                <a:gd name="T75" fmla="*/ 570 h 654"/>
                <a:gd name="T76" fmla="*/ 1722 w 2238"/>
                <a:gd name="T77" fmla="*/ 582 h 654"/>
                <a:gd name="T78" fmla="*/ 1764 w 2238"/>
                <a:gd name="T79" fmla="*/ 588 h 654"/>
                <a:gd name="T80" fmla="*/ 1812 w 2238"/>
                <a:gd name="T81" fmla="*/ 600 h 654"/>
                <a:gd name="T82" fmla="*/ 1854 w 2238"/>
                <a:gd name="T83" fmla="*/ 606 h 654"/>
                <a:gd name="T84" fmla="*/ 1902 w 2238"/>
                <a:gd name="T85" fmla="*/ 612 h 654"/>
                <a:gd name="T86" fmla="*/ 1944 w 2238"/>
                <a:gd name="T87" fmla="*/ 618 h 654"/>
                <a:gd name="T88" fmla="*/ 1986 w 2238"/>
                <a:gd name="T89" fmla="*/ 630 h 654"/>
                <a:gd name="T90" fmla="*/ 2034 w 2238"/>
                <a:gd name="T91" fmla="*/ 636 h 654"/>
                <a:gd name="T92" fmla="*/ 2076 w 2238"/>
                <a:gd name="T93" fmla="*/ 642 h 654"/>
                <a:gd name="T94" fmla="*/ 2124 w 2238"/>
                <a:gd name="T95" fmla="*/ 642 h 654"/>
                <a:gd name="T96" fmla="*/ 2166 w 2238"/>
                <a:gd name="T97" fmla="*/ 648 h 654"/>
                <a:gd name="T98" fmla="*/ 2214 w 2238"/>
                <a:gd name="T99"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654">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72"/>
                  </a:lnTo>
                  <a:lnTo>
                    <a:pt x="714" y="90"/>
                  </a:lnTo>
                  <a:lnTo>
                    <a:pt x="738" y="114"/>
                  </a:lnTo>
                  <a:lnTo>
                    <a:pt x="756" y="132"/>
                  </a:lnTo>
                  <a:lnTo>
                    <a:pt x="780" y="150"/>
                  </a:lnTo>
                  <a:lnTo>
                    <a:pt x="804" y="168"/>
                  </a:lnTo>
                  <a:lnTo>
                    <a:pt x="828" y="186"/>
                  </a:lnTo>
                  <a:lnTo>
                    <a:pt x="846" y="204"/>
                  </a:lnTo>
                  <a:lnTo>
                    <a:pt x="870" y="222"/>
                  </a:lnTo>
                  <a:lnTo>
                    <a:pt x="894" y="234"/>
                  </a:lnTo>
                  <a:lnTo>
                    <a:pt x="912" y="252"/>
                  </a:lnTo>
                  <a:lnTo>
                    <a:pt x="936" y="264"/>
                  </a:lnTo>
                  <a:lnTo>
                    <a:pt x="960" y="282"/>
                  </a:lnTo>
                  <a:lnTo>
                    <a:pt x="984" y="294"/>
                  </a:lnTo>
                  <a:lnTo>
                    <a:pt x="1002" y="306"/>
                  </a:lnTo>
                  <a:lnTo>
                    <a:pt x="1026" y="324"/>
                  </a:lnTo>
                  <a:lnTo>
                    <a:pt x="1050" y="336"/>
                  </a:lnTo>
                  <a:lnTo>
                    <a:pt x="1074" y="348"/>
                  </a:lnTo>
                  <a:lnTo>
                    <a:pt x="1092" y="360"/>
                  </a:lnTo>
                  <a:lnTo>
                    <a:pt x="1116" y="372"/>
                  </a:lnTo>
                  <a:lnTo>
                    <a:pt x="1140" y="384"/>
                  </a:lnTo>
                  <a:lnTo>
                    <a:pt x="1158" y="396"/>
                  </a:lnTo>
                  <a:lnTo>
                    <a:pt x="1182" y="402"/>
                  </a:lnTo>
                  <a:lnTo>
                    <a:pt x="1206" y="414"/>
                  </a:lnTo>
                  <a:lnTo>
                    <a:pt x="1230" y="426"/>
                  </a:lnTo>
                  <a:lnTo>
                    <a:pt x="1248" y="438"/>
                  </a:lnTo>
                  <a:lnTo>
                    <a:pt x="1272" y="444"/>
                  </a:lnTo>
                  <a:lnTo>
                    <a:pt x="1296" y="456"/>
                  </a:lnTo>
                  <a:lnTo>
                    <a:pt x="1320" y="462"/>
                  </a:lnTo>
                  <a:lnTo>
                    <a:pt x="1338" y="474"/>
                  </a:lnTo>
                  <a:lnTo>
                    <a:pt x="1362" y="480"/>
                  </a:lnTo>
                  <a:lnTo>
                    <a:pt x="1386" y="486"/>
                  </a:lnTo>
                  <a:lnTo>
                    <a:pt x="1404" y="498"/>
                  </a:lnTo>
                  <a:lnTo>
                    <a:pt x="1428" y="504"/>
                  </a:lnTo>
                  <a:lnTo>
                    <a:pt x="1452" y="510"/>
                  </a:lnTo>
                  <a:lnTo>
                    <a:pt x="1476" y="516"/>
                  </a:lnTo>
                  <a:lnTo>
                    <a:pt x="1494" y="522"/>
                  </a:lnTo>
                  <a:lnTo>
                    <a:pt x="1518" y="528"/>
                  </a:lnTo>
                  <a:lnTo>
                    <a:pt x="1542" y="534"/>
                  </a:lnTo>
                  <a:lnTo>
                    <a:pt x="1566" y="540"/>
                  </a:lnTo>
                  <a:lnTo>
                    <a:pt x="1584" y="546"/>
                  </a:lnTo>
                  <a:lnTo>
                    <a:pt x="1608" y="552"/>
                  </a:lnTo>
                  <a:lnTo>
                    <a:pt x="1632" y="558"/>
                  </a:lnTo>
                  <a:lnTo>
                    <a:pt x="1656" y="564"/>
                  </a:lnTo>
                  <a:lnTo>
                    <a:pt x="1674" y="570"/>
                  </a:lnTo>
                  <a:lnTo>
                    <a:pt x="1698" y="576"/>
                  </a:lnTo>
                  <a:lnTo>
                    <a:pt x="1722" y="582"/>
                  </a:lnTo>
                  <a:lnTo>
                    <a:pt x="1740" y="582"/>
                  </a:lnTo>
                  <a:lnTo>
                    <a:pt x="1764" y="588"/>
                  </a:lnTo>
                  <a:lnTo>
                    <a:pt x="1788" y="594"/>
                  </a:lnTo>
                  <a:lnTo>
                    <a:pt x="1812" y="600"/>
                  </a:lnTo>
                  <a:lnTo>
                    <a:pt x="1830" y="600"/>
                  </a:lnTo>
                  <a:lnTo>
                    <a:pt x="1854" y="606"/>
                  </a:lnTo>
                  <a:lnTo>
                    <a:pt x="1878" y="612"/>
                  </a:lnTo>
                  <a:lnTo>
                    <a:pt x="1902" y="612"/>
                  </a:lnTo>
                  <a:lnTo>
                    <a:pt x="1920" y="618"/>
                  </a:lnTo>
                  <a:lnTo>
                    <a:pt x="1944" y="618"/>
                  </a:lnTo>
                  <a:lnTo>
                    <a:pt x="1968" y="624"/>
                  </a:lnTo>
                  <a:lnTo>
                    <a:pt x="1986" y="630"/>
                  </a:lnTo>
                  <a:lnTo>
                    <a:pt x="2010" y="630"/>
                  </a:lnTo>
                  <a:lnTo>
                    <a:pt x="2034" y="636"/>
                  </a:lnTo>
                  <a:lnTo>
                    <a:pt x="2058" y="636"/>
                  </a:lnTo>
                  <a:lnTo>
                    <a:pt x="2076" y="642"/>
                  </a:lnTo>
                  <a:lnTo>
                    <a:pt x="2100" y="642"/>
                  </a:lnTo>
                  <a:lnTo>
                    <a:pt x="2124" y="642"/>
                  </a:lnTo>
                  <a:lnTo>
                    <a:pt x="2148" y="648"/>
                  </a:lnTo>
                  <a:lnTo>
                    <a:pt x="2166" y="648"/>
                  </a:lnTo>
                  <a:lnTo>
                    <a:pt x="2190" y="654"/>
                  </a:lnTo>
                  <a:lnTo>
                    <a:pt x="2214" y="654"/>
                  </a:lnTo>
                  <a:lnTo>
                    <a:pt x="2238" y="654"/>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30"/>
            <p:cNvSpPr>
              <a:spLocks/>
            </p:cNvSpPr>
            <p:nvPr/>
          </p:nvSpPr>
          <p:spPr bwMode="auto">
            <a:xfrm>
              <a:off x="1836" y="3218"/>
              <a:ext cx="2238" cy="306"/>
            </a:xfrm>
            <a:custGeom>
              <a:avLst/>
              <a:gdLst>
                <a:gd name="T0" fmla="*/ 18 w 2238"/>
                <a:gd name="T1" fmla="*/ 36 h 306"/>
                <a:gd name="T2" fmla="*/ 66 w 2238"/>
                <a:gd name="T3" fmla="*/ 18 h 306"/>
                <a:gd name="T4" fmla="*/ 108 w 2238"/>
                <a:gd name="T5" fmla="*/ 18 h 306"/>
                <a:gd name="T6" fmla="*/ 156 w 2238"/>
                <a:gd name="T7" fmla="*/ 30 h 306"/>
                <a:gd name="T8" fmla="*/ 198 w 2238"/>
                <a:gd name="T9" fmla="*/ 54 h 306"/>
                <a:gd name="T10" fmla="*/ 246 w 2238"/>
                <a:gd name="T11" fmla="*/ 24 h 306"/>
                <a:gd name="T12" fmla="*/ 288 w 2238"/>
                <a:gd name="T13" fmla="*/ 18 h 306"/>
                <a:gd name="T14" fmla="*/ 330 w 2238"/>
                <a:gd name="T15" fmla="*/ 12 h 306"/>
                <a:gd name="T16" fmla="*/ 378 w 2238"/>
                <a:gd name="T17" fmla="*/ 0 h 306"/>
                <a:gd name="T18" fmla="*/ 420 w 2238"/>
                <a:gd name="T19" fmla="*/ 6 h 306"/>
                <a:gd name="T20" fmla="*/ 468 w 2238"/>
                <a:gd name="T21" fmla="*/ 18 h 306"/>
                <a:gd name="T22" fmla="*/ 510 w 2238"/>
                <a:gd name="T23" fmla="*/ 24 h 306"/>
                <a:gd name="T24" fmla="*/ 558 w 2238"/>
                <a:gd name="T25" fmla="*/ 30 h 306"/>
                <a:gd name="T26" fmla="*/ 600 w 2238"/>
                <a:gd name="T27" fmla="*/ 36 h 306"/>
                <a:gd name="T28" fmla="*/ 648 w 2238"/>
                <a:gd name="T29" fmla="*/ 42 h 306"/>
                <a:gd name="T30" fmla="*/ 690 w 2238"/>
                <a:gd name="T31" fmla="*/ 60 h 306"/>
                <a:gd name="T32" fmla="*/ 738 w 2238"/>
                <a:gd name="T33" fmla="*/ 96 h 306"/>
                <a:gd name="T34" fmla="*/ 780 w 2238"/>
                <a:gd name="T35" fmla="*/ 132 h 306"/>
                <a:gd name="T36" fmla="*/ 828 w 2238"/>
                <a:gd name="T37" fmla="*/ 156 h 306"/>
                <a:gd name="T38" fmla="*/ 870 w 2238"/>
                <a:gd name="T39" fmla="*/ 180 h 306"/>
                <a:gd name="T40" fmla="*/ 912 w 2238"/>
                <a:gd name="T41" fmla="*/ 198 h 306"/>
                <a:gd name="T42" fmla="*/ 960 w 2238"/>
                <a:gd name="T43" fmla="*/ 216 h 306"/>
                <a:gd name="T44" fmla="*/ 1002 w 2238"/>
                <a:gd name="T45" fmla="*/ 234 h 306"/>
                <a:gd name="T46" fmla="*/ 1050 w 2238"/>
                <a:gd name="T47" fmla="*/ 246 h 306"/>
                <a:gd name="T48" fmla="*/ 1092 w 2238"/>
                <a:gd name="T49" fmla="*/ 258 h 306"/>
                <a:gd name="T50" fmla="*/ 1140 w 2238"/>
                <a:gd name="T51" fmla="*/ 270 h 306"/>
                <a:gd name="T52" fmla="*/ 1182 w 2238"/>
                <a:gd name="T53" fmla="*/ 276 h 306"/>
                <a:gd name="T54" fmla="*/ 1230 w 2238"/>
                <a:gd name="T55" fmla="*/ 282 h 306"/>
                <a:gd name="T56" fmla="*/ 1272 w 2238"/>
                <a:gd name="T57" fmla="*/ 288 h 306"/>
                <a:gd name="T58" fmla="*/ 1320 w 2238"/>
                <a:gd name="T59" fmla="*/ 294 h 306"/>
                <a:gd name="T60" fmla="*/ 1362 w 2238"/>
                <a:gd name="T61" fmla="*/ 294 h 306"/>
                <a:gd name="T62" fmla="*/ 1404 w 2238"/>
                <a:gd name="T63" fmla="*/ 300 h 306"/>
                <a:gd name="T64" fmla="*/ 1452 w 2238"/>
                <a:gd name="T65" fmla="*/ 300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0 h 306"/>
                <a:gd name="T78" fmla="*/ 1764 w 2238"/>
                <a:gd name="T79" fmla="*/ 300 h 306"/>
                <a:gd name="T80" fmla="*/ 1812 w 2238"/>
                <a:gd name="T81" fmla="*/ 300 h 306"/>
                <a:gd name="T82" fmla="*/ 1854 w 2238"/>
                <a:gd name="T83" fmla="*/ 300 h 306"/>
                <a:gd name="T84" fmla="*/ 1902 w 2238"/>
                <a:gd name="T85" fmla="*/ 300 h 306"/>
                <a:gd name="T86" fmla="*/ 1944 w 2238"/>
                <a:gd name="T87" fmla="*/ 300 h 306"/>
                <a:gd name="T88" fmla="*/ 1986 w 2238"/>
                <a:gd name="T89" fmla="*/ 300 h 306"/>
                <a:gd name="T90" fmla="*/ 2034 w 2238"/>
                <a:gd name="T91" fmla="*/ 300 h 306"/>
                <a:gd name="T92" fmla="*/ 2076 w 2238"/>
                <a:gd name="T93" fmla="*/ 300 h 306"/>
                <a:gd name="T94" fmla="*/ 2124 w 2238"/>
                <a:gd name="T95" fmla="*/ 300 h 306"/>
                <a:gd name="T96" fmla="*/ 2166 w 2238"/>
                <a:gd name="T97" fmla="*/ 300 h 306"/>
                <a:gd name="T98" fmla="*/ 2214 w 2238"/>
                <a:gd name="T99" fmla="*/ 30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6"/>
                  </a:lnTo>
                  <a:lnTo>
                    <a:pt x="1206" y="282"/>
                  </a:lnTo>
                  <a:lnTo>
                    <a:pt x="1230" y="282"/>
                  </a:lnTo>
                  <a:lnTo>
                    <a:pt x="1248" y="282"/>
                  </a:lnTo>
                  <a:lnTo>
                    <a:pt x="1272" y="288"/>
                  </a:lnTo>
                  <a:lnTo>
                    <a:pt x="1296" y="288"/>
                  </a:lnTo>
                  <a:lnTo>
                    <a:pt x="1320" y="294"/>
                  </a:lnTo>
                  <a:lnTo>
                    <a:pt x="1338" y="294"/>
                  </a:lnTo>
                  <a:lnTo>
                    <a:pt x="1362" y="294"/>
                  </a:lnTo>
                  <a:lnTo>
                    <a:pt x="1386" y="300"/>
                  </a:lnTo>
                  <a:lnTo>
                    <a:pt x="1404" y="300"/>
                  </a:lnTo>
                  <a:lnTo>
                    <a:pt x="1428" y="300"/>
                  </a:lnTo>
                  <a:lnTo>
                    <a:pt x="1452" y="300"/>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31"/>
            <p:cNvSpPr>
              <a:spLocks/>
            </p:cNvSpPr>
            <p:nvPr/>
          </p:nvSpPr>
          <p:spPr bwMode="auto">
            <a:xfrm>
              <a:off x="1836" y="3224"/>
              <a:ext cx="2238" cy="306"/>
            </a:xfrm>
            <a:custGeom>
              <a:avLst/>
              <a:gdLst>
                <a:gd name="T0" fmla="*/ 18 w 2238"/>
                <a:gd name="T1" fmla="*/ 36 h 306"/>
                <a:gd name="T2" fmla="*/ 66 w 2238"/>
                <a:gd name="T3" fmla="*/ 18 h 306"/>
                <a:gd name="T4" fmla="*/ 108 w 2238"/>
                <a:gd name="T5" fmla="*/ 18 h 306"/>
                <a:gd name="T6" fmla="*/ 156 w 2238"/>
                <a:gd name="T7" fmla="*/ 30 h 306"/>
                <a:gd name="T8" fmla="*/ 198 w 2238"/>
                <a:gd name="T9" fmla="*/ 54 h 306"/>
                <a:gd name="T10" fmla="*/ 246 w 2238"/>
                <a:gd name="T11" fmla="*/ 24 h 306"/>
                <a:gd name="T12" fmla="*/ 288 w 2238"/>
                <a:gd name="T13" fmla="*/ 18 h 306"/>
                <a:gd name="T14" fmla="*/ 330 w 2238"/>
                <a:gd name="T15" fmla="*/ 12 h 306"/>
                <a:gd name="T16" fmla="*/ 378 w 2238"/>
                <a:gd name="T17" fmla="*/ 0 h 306"/>
                <a:gd name="T18" fmla="*/ 420 w 2238"/>
                <a:gd name="T19" fmla="*/ 6 h 306"/>
                <a:gd name="T20" fmla="*/ 468 w 2238"/>
                <a:gd name="T21" fmla="*/ 18 h 306"/>
                <a:gd name="T22" fmla="*/ 510 w 2238"/>
                <a:gd name="T23" fmla="*/ 24 h 306"/>
                <a:gd name="T24" fmla="*/ 558 w 2238"/>
                <a:gd name="T25" fmla="*/ 30 h 306"/>
                <a:gd name="T26" fmla="*/ 600 w 2238"/>
                <a:gd name="T27" fmla="*/ 36 h 306"/>
                <a:gd name="T28" fmla="*/ 648 w 2238"/>
                <a:gd name="T29" fmla="*/ 42 h 306"/>
                <a:gd name="T30" fmla="*/ 690 w 2238"/>
                <a:gd name="T31" fmla="*/ 60 h 306"/>
                <a:gd name="T32" fmla="*/ 738 w 2238"/>
                <a:gd name="T33" fmla="*/ 96 h 306"/>
                <a:gd name="T34" fmla="*/ 780 w 2238"/>
                <a:gd name="T35" fmla="*/ 132 h 306"/>
                <a:gd name="T36" fmla="*/ 828 w 2238"/>
                <a:gd name="T37" fmla="*/ 156 h 306"/>
                <a:gd name="T38" fmla="*/ 870 w 2238"/>
                <a:gd name="T39" fmla="*/ 180 h 306"/>
                <a:gd name="T40" fmla="*/ 912 w 2238"/>
                <a:gd name="T41" fmla="*/ 198 h 306"/>
                <a:gd name="T42" fmla="*/ 960 w 2238"/>
                <a:gd name="T43" fmla="*/ 216 h 306"/>
                <a:gd name="T44" fmla="*/ 1002 w 2238"/>
                <a:gd name="T45" fmla="*/ 234 h 306"/>
                <a:gd name="T46" fmla="*/ 1050 w 2238"/>
                <a:gd name="T47" fmla="*/ 246 h 306"/>
                <a:gd name="T48" fmla="*/ 1092 w 2238"/>
                <a:gd name="T49" fmla="*/ 258 h 306"/>
                <a:gd name="T50" fmla="*/ 1140 w 2238"/>
                <a:gd name="T51" fmla="*/ 270 h 306"/>
                <a:gd name="T52" fmla="*/ 1182 w 2238"/>
                <a:gd name="T53" fmla="*/ 276 h 306"/>
                <a:gd name="T54" fmla="*/ 1230 w 2238"/>
                <a:gd name="T55" fmla="*/ 282 h 306"/>
                <a:gd name="T56" fmla="*/ 1272 w 2238"/>
                <a:gd name="T57" fmla="*/ 288 h 306"/>
                <a:gd name="T58" fmla="*/ 1320 w 2238"/>
                <a:gd name="T59" fmla="*/ 294 h 306"/>
                <a:gd name="T60" fmla="*/ 1362 w 2238"/>
                <a:gd name="T61" fmla="*/ 294 h 306"/>
                <a:gd name="T62" fmla="*/ 1404 w 2238"/>
                <a:gd name="T63" fmla="*/ 300 h 306"/>
                <a:gd name="T64" fmla="*/ 1452 w 2238"/>
                <a:gd name="T65" fmla="*/ 300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0 h 306"/>
                <a:gd name="T78" fmla="*/ 1764 w 2238"/>
                <a:gd name="T79" fmla="*/ 300 h 306"/>
                <a:gd name="T80" fmla="*/ 1812 w 2238"/>
                <a:gd name="T81" fmla="*/ 300 h 306"/>
                <a:gd name="T82" fmla="*/ 1854 w 2238"/>
                <a:gd name="T83" fmla="*/ 300 h 306"/>
                <a:gd name="T84" fmla="*/ 1902 w 2238"/>
                <a:gd name="T85" fmla="*/ 300 h 306"/>
                <a:gd name="T86" fmla="*/ 1944 w 2238"/>
                <a:gd name="T87" fmla="*/ 300 h 306"/>
                <a:gd name="T88" fmla="*/ 1986 w 2238"/>
                <a:gd name="T89" fmla="*/ 300 h 306"/>
                <a:gd name="T90" fmla="*/ 2034 w 2238"/>
                <a:gd name="T91" fmla="*/ 300 h 306"/>
                <a:gd name="T92" fmla="*/ 2076 w 2238"/>
                <a:gd name="T93" fmla="*/ 300 h 306"/>
                <a:gd name="T94" fmla="*/ 2124 w 2238"/>
                <a:gd name="T95" fmla="*/ 300 h 306"/>
                <a:gd name="T96" fmla="*/ 2166 w 2238"/>
                <a:gd name="T97" fmla="*/ 300 h 306"/>
                <a:gd name="T98" fmla="*/ 2214 w 2238"/>
                <a:gd name="T99" fmla="*/ 30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6"/>
                  </a:lnTo>
                  <a:lnTo>
                    <a:pt x="1206" y="282"/>
                  </a:lnTo>
                  <a:lnTo>
                    <a:pt x="1230" y="282"/>
                  </a:lnTo>
                  <a:lnTo>
                    <a:pt x="1248" y="282"/>
                  </a:lnTo>
                  <a:lnTo>
                    <a:pt x="1272" y="288"/>
                  </a:lnTo>
                  <a:lnTo>
                    <a:pt x="1296" y="288"/>
                  </a:lnTo>
                  <a:lnTo>
                    <a:pt x="1320" y="294"/>
                  </a:lnTo>
                  <a:lnTo>
                    <a:pt x="1338" y="294"/>
                  </a:lnTo>
                  <a:lnTo>
                    <a:pt x="1362" y="294"/>
                  </a:lnTo>
                  <a:lnTo>
                    <a:pt x="1386" y="300"/>
                  </a:lnTo>
                  <a:lnTo>
                    <a:pt x="1404" y="300"/>
                  </a:lnTo>
                  <a:lnTo>
                    <a:pt x="1428" y="300"/>
                  </a:lnTo>
                  <a:lnTo>
                    <a:pt x="1452" y="300"/>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32"/>
            <p:cNvSpPr>
              <a:spLocks/>
            </p:cNvSpPr>
            <p:nvPr/>
          </p:nvSpPr>
          <p:spPr bwMode="auto">
            <a:xfrm>
              <a:off x="1836" y="3230"/>
              <a:ext cx="2238" cy="306"/>
            </a:xfrm>
            <a:custGeom>
              <a:avLst/>
              <a:gdLst>
                <a:gd name="T0" fmla="*/ 18 w 2238"/>
                <a:gd name="T1" fmla="*/ 36 h 306"/>
                <a:gd name="T2" fmla="*/ 66 w 2238"/>
                <a:gd name="T3" fmla="*/ 18 h 306"/>
                <a:gd name="T4" fmla="*/ 108 w 2238"/>
                <a:gd name="T5" fmla="*/ 18 h 306"/>
                <a:gd name="T6" fmla="*/ 156 w 2238"/>
                <a:gd name="T7" fmla="*/ 30 h 306"/>
                <a:gd name="T8" fmla="*/ 198 w 2238"/>
                <a:gd name="T9" fmla="*/ 54 h 306"/>
                <a:gd name="T10" fmla="*/ 246 w 2238"/>
                <a:gd name="T11" fmla="*/ 24 h 306"/>
                <a:gd name="T12" fmla="*/ 288 w 2238"/>
                <a:gd name="T13" fmla="*/ 18 h 306"/>
                <a:gd name="T14" fmla="*/ 330 w 2238"/>
                <a:gd name="T15" fmla="*/ 12 h 306"/>
                <a:gd name="T16" fmla="*/ 378 w 2238"/>
                <a:gd name="T17" fmla="*/ 0 h 306"/>
                <a:gd name="T18" fmla="*/ 420 w 2238"/>
                <a:gd name="T19" fmla="*/ 6 h 306"/>
                <a:gd name="T20" fmla="*/ 468 w 2238"/>
                <a:gd name="T21" fmla="*/ 18 h 306"/>
                <a:gd name="T22" fmla="*/ 510 w 2238"/>
                <a:gd name="T23" fmla="*/ 24 h 306"/>
                <a:gd name="T24" fmla="*/ 558 w 2238"/>
                <a:gd name="T25" fmla="*/ 30 h 306"/>
                <a:gd name="T26" fmla="*/ 600 w 2238"/>
                <a:gd name="T27" fmla="*/ 36 h 306"/>
                <a:gd name="T28" fmla="*/ 648 w 2238"/>
                <a:gd name="T29" fmla="*/ 42 h 306"/>
                <a:gd name="T30" fmla="*/ 690 w 2238"/>
                <a:gd name="T31" fmla="*/ 60 h 306"/>
                <a:gd name="T32" fmla="*/ 738 w 2238"/>
                <a:gd name="T33" fmla="*/ 96 h 306"/>
                <a:gd name="T34" fmla="*/ 780 w 2238"/>
                <a:gd name="T35" fmla="*/ 132 h 306"/>
                <a:gd name="T36" fmla="*/ 828 w 2238"/>
                <a:gd name="T37" fmla="*/ 156 h 306"/>
                <a:gd name="T38" fmla="*/ 870 w 2238"/>
                <a:gd name="T39" fmla="*/ 180 h 306"/>
                <a:gd name="T40" fmla="*/ 912 w 2238"/>
                <a:gd name="T41" fmla="*/ 198 h 306"/>
                <a:gd name="T42" fmla="*/ 960 w 2238"/>
                <a:gd name="T43" fmla="*/ 216 h 306"/>
                <a:gd name="T44" fmla="*/ 1002 w 2238"/>
                <a:gd name="T45" fmla="*/ 234 h 306"/>
                <a:gd name="T46" fmla="*/ 1050 w 2238"/>
                <a:gd name="T47" fmla="*/ 246 h 306"/>
                <a:gd name="T48" fmla="*/ 1092 w 2238"/>
                <a:gd name="T49" fmla="*/ 258 h 306"/>
                <a:gd name="T50" fmla="*/ 1140 w 2238"/>
                <a:gd name="T51" fmla="*/ 270 h 306"/>
                <a:gd name="T52" fmla="*/ 1182 w 2238"/>
                <a:gd name="T53" fmla="*/ 276 h 306"/>
                <a:gd name="T54" fmla="*/ 1230 w 2238"/>
                <a:gd name="T55" fmla="*/ 282 h 306"/>
                <a:gd name="T56" fmla="*/ 1272 w 2238"/>
                <a:gd name="T57" fmla="*/ 288 h 306"/>
                <a:gd name="T58" fmla="*/ 1320 w 2238"/>
                <a:gd name="T59" fmla="*/ 294 h 306"/>
                <a:gd name="T60" fmla="*/ 1362 w 2238"/>
                <a:gd name="T61" fmla="*/ 294 h 306"/>
                <a:gd name="T62" fmla="*/ 1404 w 2238"/>
                <a:gd name="T63" fmla="*/ 300 h 306"/>
                <a:gd name="T64" fmla="*/ 1452 w 2238"/>
                <a:gd name="T65" fmla="*/ 300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0 h 306"/>
                <a:gd name="T78" fmla="*/ 1764 w 2238"/>
                <a:gd name="T79" fmla="*/ 300 h 306"/>
                <a:gd name="T80" fmla="*/ 1812 w 2238"/>
                <a:gd name="T81" fmla="*/ 300 h 306"/>
                <a:gd name="T82" fmla="*/ 1854 w 2238"/>
                <a:gd name="T83" fmla="*/ 300 h 306"/>
                <a:gd name="T84" fmla="*/ 1902 w 2238"/>
                <a:gd name="T85" fmla="*/ 300 h 306"/>
                <a:gd name="T86" fmla="*/ 1944 w 2238"/>
                <a:gd name="T87" fmla="*/ 300 h 306"/>
                <a:gd name="T88" fmla="*/ 1986 w 2238"/>
                <a:gd name="T89" fmla="*/ 300 h 306"/>
                <a:gd name="T90" fmla="*/ 2034 w 2238"/>
                <a:gd name="T91" fmla="*/ 300 h 306"/>
                <a:gd name="T92" fmla="*/ 2076 w 2238"/>
                <a:gd name="T93" fmla="*/ 300 h 306"/>
                <a:gd name="T94" fmla="*/ 2124 w 2238"/>
                <a:gd name="T95" fmla="*/ 300 h 306"/>
                <a:gd name="T96" fmla="*/ 2166 w 2238"/>
                <a:gd name="T97" fmla="*/ 300 h 306"/>
                <a:gd name="T98" fmla="*/ 2214 w 2238"/>
                <a:gd name="T99" fmla="*/ 30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6"/>
                  </a:lnTo>
                  <a:lnTo>
                    <a:pt x="444" y="12"/>
                  </a:lnTo>
                  <a:lnTo>
                    <a:pt x="468" y="18"/>
                  </a:lnTo>
                  <a:lnTo>
                    <a:pt x="492" y="18"/>
                  </a:lnTo>
                  <a:lnTo>
                    <a:pt x="510" y="24"/>
                  </a:lnTo>
                  <a:lnTo>
                    <a:pt x="534" y="24"/>
                  </a:lnTo>
                  <a:lnTo>
                    <a:pt x="558" y="30"/>
                  </a:lnTo>
                  <a:lnTo>
                    <a:pt x="576" y="30"/>
                  </a:lnTo>
                  <a:lnTo>
                    <a:pt x="600" y="36"/>
                  </a:lnTo>
                  <a:lnTo>
                    <a:pt x="624" y="36"/>
                  </a:lnTo>
                  <a:lnTo>
                    <a:pt x="648" y="42"/>
                  </a:lnTo>
                  <a:lnTo>
                    <a:pt x="666" y="42"/>
                  </a:lnTo>
                  <a:lnTo>
                    <a:pt x="690" y="60"/>
                  </a:lnTo>
                  <a:lnTo>
                    <a:pt x="714" y="78"/>
                  </a:lnTo>
                  <a:lnTo>
                    <a:pt x="738" y="96"/>
                  </a:lnTo>
                  <a:lnTo>
                    <a:pt x="756" y="114"/>
                  </a:lnTo>
                  <a:lnTo>
                    <a:pt x="780" y="132"/>
                  </a:lnTo>
                  <a:lnTo>
                    <a:pt x="804" y="144"/>
                  </a:lnTo>
                  <a:lnTo>
                    <a:pt x="828" y="156"/>
                  </a:lnTo>
                  <a:lnTo>
                    <a:pt x="846" y="168"/>
                  </a:lnTo>
                  <a:lnTo>
                    <a:pt x="870" y="180"/>
                  </a:lnTo>
                  <a:lnTo>
                    <a:pt x="894" y="192"/>
                  </a:lnTo>
                  <a:lnTo>
                    <a:pt x="912" y="198"/>
                  </a:lnTo>
                  <a:lnTo>
                    <a:pt x="936" y="210"/>
                  </a:lnTo>
                  <a:lnTo>
                    <a:pt x="960" y="216"/>
                  </a:lnTo>
                  <a:lnTo>
                    <a:pt x="984" y="228"/>
                  </a:lnTo>
                  <a:lnTo>
                    <a:pt x="1002" y="234"/>
                  </a:lnTo>
                  <a:lnTo>
                    <a:pt x="1026" y="240"/>
                  </a:lnTo>
                  <a:lnTo>
                    <a:pt x="1050" y="246"/>
                  </a:lnTo>
                  <a:lnTo>
                    <a:pt x="1074" y="252"/>
                  </a:lnTo>
                  <a:lnTo>
                    <a:pt x="1092" y="258"/>
                  </a:lnTo>
                  <a:lnTo>
                    <a:pt x="1116" y="264"/>
                  </a:lnTo>
                  <a:lnTo>
                    <a:pt x="1140" y="270"/>
                  </a:lnTo>
                  <a:lnTo>
                    <a:pt x="1158" y="270"/>
                  </a:lnTo>
                  <a:lnTo>
                    <a:pt x="1182" y="276"/>
                  </a:lnTo>
                  <a:lnTo>
                    <a:pt x="1206" y="282"/>
                  </a:lnTo>
                  <a:lnTo>
                    <a:pt x="1230" y="282"/>
                  </a:lnTo>
                  <a:lnTo>
                    <a:pt x="1248" y="282"/>
                  </a:lnTo>
                  <a:lnTo>
                    <a:pt x="1272" y="288"/>
                  </a:lnTo>
                  <a:lnTo>
                    <a:pt x="1296" y="288"/>
                  </a:lnTo>
                  <a:lnTo>
                    <a:pt x="1320" y="294"/>
                  </a:lnTo>
                  <a:lnTo>
                    <a:pt x="1338" y="294"/>
                  </a:lnTo>
                  <a:lnTo>
                    <a:pt x="1362" y="294"/>
                  </a:lnTo>
                  <a:lnTo>
                    <a:pt x="1386" y="300"/>
                  </a:lnTo>
                  <a:lnTo>
                    <a:pt x="1404" y="300"/>
                  </a:lnTo>
                  <a:lnTo>
                    <a:pt x="1428" y="300"/>
                  </a:lnTo>
                  <a:lnTo>
                    <a:pt x="1452" y="300"/>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33"/>
            <p:cNvSpPr>
              <a:spLocks/>
            </p:cNvSpPr>
            <p:nvPr/>
          </p:nvSpPr>
          <p:spPr bwMode="auto">
            <a:xfrm>
              <a:off x="1836" y="3332"/>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8 h 228"/>
                <a:gd name="T54" fmla="*/ 1230 w 2238"/>
                <a:gd name="T55" fmla="*/ 198 h 228"/>
                <a:gd name="T56" fmla="*/ 1272 w 2238"/>
                <a:gd name="T57" fmla="*/ 204 h 228"/>
                <a:gd name="T58" fmla="*/ 1320 w 2238"/>
                <a:gd name="T59" fmla="*/ 210 h 228"/>
                <a:gd name="T60" fmla="*/ 1362 w 2238"/>
                <a:gd name="T61" fmla="*/ 210 h 228"/>
                <a:gd name="T62" fmla="*/ 1404 w 2238"/>
                <a:gd name="T63" fmla="*/ 216 h 228"/>
                <a:gd name="T64" fmla="*/ 1452 w 2238"/>
                <a:gd name="T65" fmla="*/ 216 h 228"/>
                <a:gd name="T66" fmla="*/ 1494 w 2238"/>
                <a:gd name="T67" fmla="*/ 222 h 228"/>
                <a:gd name="T68" fmla="*/ 1542 w 2238"/>
                <a:gd name="T69" fmla="*/ 222 h 228"/>
                <a:gd name="T70" fmla="*/ 1584 w 2238"/>
                <a:gd name="T71" fmla="*/ 222 h 228"/>
                <a:gd name="T72" fmla="*/ 1632 w 2238"/>
                <a:gd name="T73" fmla="*/ 222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8"/>
                  </a:lnTo>
                  <a:lnTo>
                    <a:pt x="1206" y="198"/>
                  </a:lnTo>
                  <a:lnTo>
                    <a:pt x="1230" y="198"/>
                  </a:lnTo>
                  <a:lnTo>
                    <a:pt x="1248" y="204"/>
                  </a:lnTo>
                  <a:lnTo>
                    <a:pt x="1272" y="204"/>
                  </a:lnTo>
                  <a:lnTo>
                    <a:pt x="1296" y="204"/>
                  </a:lnTo>
                  <a:lnTo>
                    <a:pt x="1320" y="210"/>
                  </a:lnTo>
                  <a:lnTo>
                    <a:pt x="1338" y="210"/>
                  </a:lnTo>
                  <a:lnTo>
                    <a:pt x="1362" y="210"/>
                  </a:lnTo>
                  <a:lnTo>
                    <a:pt x="1386" y="210"/>
                  </a:lnTo>
                  <a:lnTo>
                    <a:pt x="1404" y="216"/>
                  </a:lnTo>
                  <a:lnTo>
                    <a:pt x="1428" y="216"/>
                  </a:lnTo>
                  <a:lnTo>
                    <a:pt x="1452" y="216"/>
                  </a:lnTo>
                  <a:lnTo>
                    <a:pt x="1476" y="216"/>
                  </a:lnTo>
                  <a:lnTo>
                    <a:pt x="1494" y="222"/>
                  </a:lnTo>
                  <a:lnTo>
                    <a:pt x="1518" y="222"/>
                  </a:lnTo>
                  <a:lnTo>
                    <a:pt x="1542" y="222"/>
                  </a:lnTo>
                  <a:lnTo>
                    <a:pt x="1566" y="222"/>
                  </a:lnTo>
                  <a:lnTo>
                    <a:pt x="1584" y="222"/>
                  </a:lnTo>
                  <a:lnTo>
                    <a:pt x="1608" y="222"/>
                  </a:lnTo>
                  <a:lnTo>
                    <a:pt x="1632" y="222"/>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34"/>
            <p:cNvSpPr>
              <a:spLocks/>
            </p:cNvSpPr>
            <p:nvPr/>
          </p:nvSpPr>
          <p:spPr bwMode="auto">
            <a:xfrm>
              <a:off x="1836" y="3338"/>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8 h 228"/>
                <a:gd name="T54" fmla="*/ 1230 w 2238"/>
                <a:gd name="T55" fmla="*/ 198 h 228"/>
                <a:gd name="T56" fmla="*/ 1272 w 2238"/>
                <a:gd name="T57" fmla="*/ 204 h 228"/>
                <a:gd name="T58" fmla="*/ 1320 w 2238"/>
                <a:gd name="T59" fmla="*/ 210 h 228"/>
                <a:gd name="T60" fmla="*/ 1362 w 2238"/>
                <a:gd name="T61" fmla="*/ 210 h 228"/>
                <a:gd name="T62" fmla="*/ 1404 w 2238"/>
                <a:gd name="T63" fmla="*/ 216 h 228"/>
                <a:gd name="T64" fmla="*/ 1452 w 2238"/>
                <a:gd name="T65" fmla="*/ 216 h 228"/>
                <a:gd name="T66" fmla="*/ 1494 w 2238"/>
                <a:gd name="T67" fmla="*/ 222 h 228"/>
                <a:gd name="T68" fmla="*/ 1542 w 2238"/>
                <a:gd name="T69" fmla="*/ 222 h 228"/>
                <a:gd name="T70" fmla="*/ 1584 w 2238"/>
                <a:gd name="T71" fmla="*/ 222 h 228"/>
                <a:gd name="T72" fmla="*/ 1632 w 2238"/>
                <a:gd name="T73" fmla="*/ 222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8"/>
                  </a:lnTo>
                  <a:lnTo>
                    <a:pt x="1206" y="198"/>
                  </a:lnTo>
                  <a:lnTo>
                    <a:pt x="1230" y="198"/>
                  </a:lnTo>
                  <a:lnTo>
                    <a:pt x="1248" y="204"/>
                  </a:lnTo>
                  <a:lnTo>
                    <a:pt x="1272" y="204"/>
                  </a:lnTo>
                  <a:lnTo>
                    <a:pt x="1296" y="204"/>
                  </a:lnTo>
                  <a:lnTo>
                    <a:pt x="1320" y="210"/>
                  </a:lnTo>
                  <a:lnTo>
                    <a:pt x="1338" y="210"/>
                  </a:lnTo>
                  <a:lnTo>
                    <a:pt x="1362" y="210"/>
                  </a:lnTo>
                  <a:lnTo>
                    <a:pt x="1386" y="210"/>
                  </a:lnTo>
                  <a:lnTo>
                    <a:pt x="1404" y="216"/>
                  </a:lnTo>
                  <a:lnTo>
                    <a:pt x="1428" y="216"/>
                  </a:lnTo>
                  <a:lnTo>
                    <a:pt x="1452" y="216"/>
                  </a:lnTo>
                  <a:lnTo>
                    <a:pt x="1476" y="216"/>
                  </a:lnTo>
                  <a:lnTo>
                    <a:pt x="1494" y="222"/>
                  </a:lnTo>
                  <a:lnTo>
                    <a:pt x="1518" y="222"/>
                  </a:lnTo>
                  <a:lnTo>
                    <a:pt x="1542" y="222"/>
                  </a:lnTo>
                  <a:lnTo>
                    <a:pt x="1566" y="222"/>
                  </a:lnTo>
                  <a:lnTo>
                    <a:pt x="1584" y="222"/>
                  </a:lnTo>
                  <a:lnTo>
                    <a:pt x="1608" y="222"/>
                  </a:lnTo>
                  <a:lnTo>
                    <a:pt x="1632" y="222"/>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35"/>
            <p:cNvSpPr>
              <a:spLocks/>
            </p:cNvSpPr>
            <p:nvPr/>
          </p:nvSpPr>
          <p:spPr bwMode="auto">
            <a:xfrm>
              <a:off x="1836" y="3344"/>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0 h 228"/>
                <a:gd name="T20" fmla="*/ 468 w 2238"/>
                <a:gd name="T21" fmla="*/ 42 h 228"/>
                <a:gd name="T22" fmla="*/ 510 w 2238"/>
                <a:gd name="T23" fmla="*/ 54 h 228"/>
                <a:gd name="T24" fmla="*/ 558 w 2238"/>
                <a:gd name="T25" fmla="*/ 60 h 228"/>
                <a:gd name="T26" fmla="*/ 600 w 2238"/>
                <a:gd name="T27" fmla="*/ 72 h 228"/>
                <a:gd name="T28" fmla="*/ 648 w 2238"/>
                <a:gd name="T29" fmla="*/ 84 h 228"/>
                <a:gd name="T30" fmla="*/ 690 w 2238"/>
                <a:gd name="T31" fmla="*/ 96 h 228"/>
                <a:gd name="T32" fmla="*/ 738 w 2238"/>
                <a:gd name="T33" fmla="*/ 108 h 228"/>
                <a:gd name="T34" fmla="*/ 780 w 2238"/>
                <a:gd name="T35" fmla="*/ 126 h 228"/>
                <a:gd name="T36" fmla="*/ 828 w 2238"/>
                <a:gd name="T37" fmla="*/ 132 h 228"/>
                <a:gd name="T38" fmla="*/ 870 w 2238"/>
                <a:gd name="T39" fmla="*/ 144 h 228"/>
                <a:gd name="T40" fmla="*/ 912 w 2238"/>
                <a:gd name="T41" fmla="*/ 156 h 228"/>
                <a:gd name="T42" fmla="*/ 960 w 2238"/>
                <a:gd name="T43" fmla="*/ 162 h 228"/>
                <a:gd name="T44" fmla="*/ 1002 w 2238"/>
                <a:gd name="T45" fmla="*/ 174 h 228"/>
                <a:gd name="T46" fmla="*/ 1050 w 2238"/>
                <a:gd name="T47" fmla="*/ 180 h 228"/>
                <a:gd name="T48" fmla="*/ 1092 w 2238"/>
                <a:gd name="T49" fmla="*/ 186 h 228"/>
                <a:gd name="T50" fmla="*/ 1140 w 2238"/>
                <a:gd name="T51" fmla="*/ 192 h 228"/>
                <a:gd name="T52" fmla="*/ 1182 w 2238"/>
                <a:gd name="T53" fmla="*/ 198 h 228"/>
                <a:gd name="T54" fmla="*/ 1230 w 2238"/>
                <a:gd name="T55" fmla="*/ 198 h 228"/>
                <a:gd name="T56" fmla="*/ 1272 w 2238"/>
                <a:gd name="T57" fmla="*/ 204 h 228"/>
                <a:gd name="T58" fmla="*/ 1320 w 2238"/>
                <a:gd name="T59" fmla="*/ 210 h 228"/>
                <a:gd name="T60" fmla="*/ 1362 w 2238"/>
                <a:gd name="T61" fmla="*/ 210 h 228"/>
                <a:gd name="T62" fmla="*/ 1404 w 2238"/>
                <a:gd name="T63" fmla="*/ 216 h 228"/>
                <a:gd name="T64" fmla="*/ 1452 w 2238"/>
                <a:gd name="T65" fmla="*/ 216 h 228"/>
                <a:gd name="T66" fmla="*/ 1494 w 2238"/>
                <a:gd name="T67" fmla="*/ 222 h 228"/>
                <a:gd name="T68" fmla="*/ 1542 w 2238"/>
                <a:gd name="T69" fmla="*/ 222 h 228"/>
                <a:gd name="T70" fmla="*/ 1584 w 2238"/>
                <a:gd name="T71" fmla="*/ 222 h 228"/>
                <a:gd name="T72" fmla="*/ 1632 w 2238"/>
                <a:gd name="T73" fmla="*/ 222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0"/>
                  </a:lnTo>
                  <a:lnTo>
                    <a:pt x="444" y="36"/>
                  </a:lnTo>
                  <a:lnTo>
                    <a:pt x="468" y="42"/>
                  </a:lnTo>
                  <a:lnTo>
                    <a:pt x="492" y="48"/>
                  </a:lnTo>
                  <a:lnTo>
                    <a:pt x="510" y="54"/>
                  </a:lnTo>
                  <a:lnTo>
                    <a:pt x="534" y="54"/>
                  </a:lnTo>
                  <a:lnTo>
                    <a:pt x="558" y="60"/>
                  </a:lnTo>
                  <a:lnTo>
                    <a:pt x="576" y="66"/>
                  </a:lnTo>
                  <a:lnTo>
                    <a:pt x="600" y="72"/>
                  </a:lnTo>
                  <a:lnTo>
                    <a:pt x="624" y="78"/>
                  </a:lnTo>
                  <a:lnTo>
                    <a:pt x="648" y="84"/>
                  </a:lnTo>
                  <a:lnTo>
                    <a:pt x="666" y="84"/>
                  </a:lnTo>
                  <a:lnTo>
                    <a:pt x="690" y="96"/>
                  </a:lnTo>
                  <a:lnTo>
                    <a:pt x="714" y="102"/>
                  </a:lnTo>
                  <a:lnTo>
                    <a:pt x="738" y="108"/>
                  </a:lnTo>
                  <a:lnTo>
                    <a:pt x="756" y="114"/>
                  </a:lnTo>
                  <a:lnTo>
                    <a:pt x="780" y="126"/>
                  </a:lnTo>
                  <a:lnTo>
                    <a:pt x="804" y="132"/>
                  </a:lnTo>
                  <a:lnTo>
                    <a:pt x="828" y="132"/>
                  </a:lnTo>
                  <a:lnTo>
                    <a:pt x="846" y="138"/>
                  </a:lnTo>
                  <a:lnTo>
                    <a:pt x="870" y="144"/>
                  </a:lnTo>
                  <a:lnTo>
                    <a:pt x="894" y="150"/>
                  </a:lnTo>
                  <a:lnTo>
                    <a:pt x="912" y="156"/>
                  </a:lnTo>
                  <a:lnTo>
                    <a:pt x="936" y="162"/>
                  </a:lnTo>
                  <a:lnTo>
                    <a:pt x="960" y="162"/>
                  </a:lnTo>
                  <a:lnTo>
                    <a:pt x="984" y="168"/>
                  </a:lnTo>
                  <a:lnTo>
                    <a:pt x="1002" y="174"/>
                  </a:lnTo>
                  <a:lnTo>
                    <a:pt x="1026" y="174"/>
                  </a:lnTo>
                  <a:lnTo>
                    <a:pt x="1050" y="180"/>
                  </a:lnTo>
                  <a:lnTo>
                    <a:pt x="1074" y="180"/>
                  </a:lnTo>
                  <a:lnTo>
                    <a:pt x="1092" y="186"/>
                  </a:lnTo>
                  <a:lnTo>
                    <a:pt x="1116" y="186"/>
                  </a:lnTo>
                  <a:lnTo>
                    <a:pt x="1140" y="192"/>
                  </a:lnTo>
                  <a:lnTo>
                    <a:pt x="1158" y="192"/>
                  </a:lnTo>
                  <a:lnTo>
                    <a:pt x="1182" y="198"/>
                  </a:lnTo>
                  <a:lnTo>
                    <a:pt x="1206" y="198"/>
                  </a:lnTo>
                  <a:lnTo>
                    <a:pt x="1230" y="198"/>
                  </a:lnTo>
                  <a:lnTo>
                    <a:pt x="1248" y="204"/>
                  </a:lnTo>
                  <a:lnTo>
                    <a:pt x="1272" y="204"/>
                  </a:lnTo>
                  <a:lnTo>
                    <a:pt x="1296" y="204"/>
                  </a:lnTo>
                  <a:lnTo>
                    <a:pt x="1320" y="210"/>
                  </a:lnTo>
                  <a:lnTo>
                    <a:pt x="1338" y="210"/>
                  </a:lnTo>
                  <a:lnTo>
                    <a:pt x="1362" y="210"/>
                  </a:lnTo>
                  <a:lnTo>
                    <a:pt x="1386" y="210"/>
                  </a:lnTo>
                  <a:lnTo>
                    <a:pt x="1404" y="216"/>
                  </a:lnTo>
                  <a:lnTo>
                    <a:pt x="1428" y="216"/>
                  </a:lnTo>
                  <a:lnTo>
                    <a:pt x="1452" y="216"/>
                  </a:lnTo>
                  <a:lnTo>
                    <a:pt x="1476" y="216"/>
                  </a:lnTo>
                  <a:lnTo>
                    <a:pt x="1494" y="222"/>
                  </a:lnTo>
                  <a:lnTo>
                    <a:pt x="1518" y="222"/>
                  </a:lnTo>
                  <a:lnTo>
                    <a:pt x="1542" y="222"/>
                  </a:lnTo>
                  <a:lnTo>
                    <a:pt x="1566" y="222"/>
                  </a:lnTo>
                  <a:lnTo>
                    <a:pt x="1584" y="222"/>
                  </a:lnTo>
                  <a:lnTo>
                    <a:pt x="1608" y="222"/>
                  </a:lnTo>
                  <a:lnTo>
                    <a:pt x="1632" y="222"/>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36"/>
            <p:cNvSpPr>
              <a:spLocks/>
            </p:cNvSpPr>
            <p:nvPr/>
          </p:nvSpPr>
          <p:spPr bwMode="auto">
            <a:xfrm>
              <a:off x="1836" y="3254"/>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37"/>
            <p:cNvSpPr>
              <a:spLocks/>
            </p:cNvSpPr>
            <p:nvPr/>
          </p:nvSpPr>
          <p:spPr bwMode="auto">
            <a:xfrm>
              <a:off x="1836" y="3260"/>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38"/>
            <p:cNvSpPr>
              <a:spLocks/>
            </p:cNvSpPr>
            <p:nvPr/>
          </p:nvSpPr>
          <p:spPr bwMode="auto">
            <a:xfrm>
              <a:off x="1836" y="3266"/>
              <a:ext cx="2238" cy="300"/>
            </a:xfrm>
            <a:custGeom>
              <a:avLst/>
              <a:gdLst>
                <a:gd name="T0" fmla="*/ 18 w 2238"/>
                <a:gd name="T1" fmla="*/ 24 h 300"/>
                <a:gd name="T2" fmla="*/ 66 w 2238"/>
                <a:gd name="T3" fmla="*/ 18 h 300"/>
                <a:gd name="T4" fmla="*/ 108 w 2238"/>
                <a:gd name="T5" fmla="*/ 6 h 300"/>
                <a:gd name="T6" fmla="*/ 156 w 2238"/>
                <a:gd name="T7" fmla="*/ 0 h 300"/>
                <a:gd name="T8" fmla="*/ 198 w 2238"/>
                <a:gd name="T9" fmla="*/ 30 h 300"/>
                <a:gd name="T10" fmla="*/ 246 w 2238"/>
                <a:gd name="T11" fmla="*/ 12 h 300"/>
                <a:gd name="T12" fmla="*/ 288 w 2238"/>
                <a:gd name="T13" fmla="*/ 18 h 300"/>
                <a:gd name="T14" fmla="*/ 330 w 2238"/>
                <a:gd name="T15" fmla="*/ 18 h 300"/>
                <a:gd name="T16" fmla="*/ 378 w 2238"/>
                <a:gd name="T17" fmla="*/ 18 h 300"/>
                <a:gd name="T18" fmla="*/ 420 w 2238"/>
                <a:gd name="T19" fmla="*/ 36 h 300"/>
                <a:gd name="T20" fmla="*/ 468 w 2238"/>
                <a:gd name="T21" fmla="*/ 54 h 300"/>
                <a:gd name="T22" fmla="*/ 510 w 2238"/>
                <a:gd name="T23" fmla="*/ 72 h 300"/>
                <a:gd name="T24" fmla="*/ 558 w 2238"/>
                <a:gd name="T25" fmla="*/ 84 h 300"/>
                <a:gd name="T26" fmla="*/ 600 w 2238"/>
                <a:gd name="T27" fmla="*/ 108 h 300"/>
                <a:gd name="T28" fmla="*/ 648 w 2238"/>
                <a:gd name="T29" fmla="*/ 132 h 300"/>
                <a:gd name="T30" fmla="*/ 690 w 2238"/>
                <a:gd name="T31" fmla="*/ 150 h 300"/>
                <a:gd name="T32" fmla="*/ 738 w 2238"/>
                <a:gd name="T33" fmla="*/ 168 h 300"/>
                <a:gd name="T34" fmla="*/ 780 w 2238"/>
                <a:gd name="T35" fmla="*/ 180 h 300"/>
                <a:gd name="T36" fmla="*/ 828 w 2238"/>
                <a:gd name="T37" fmla="*/ 192 h 300"/>
                <a:gd name="T38" fmla="*/ 870 w 2238"/>
                <a:gd name="T39" fmla="*/ 204 h 300"/>
                <a:gd name="T40" fmla="*/ 912 w 2238"/>
                <a:gd name="T41" fmla="*/ 216 h 300"/>
                <a:gd name="T42" fmla="*/ 960 w 2238"/>
                <a:gd name="T43" fmla="*/ 228 h 300"/>
                <a:gd name="T44" fmla="*/ 1002 w 2238"/>
                <a:gd name="T45" fmla="*/ 234 h 300"/>
                <a:gd name="T46" fmla="*/ 1050 w 2238"/>
                <a:gd name="T47" fmla="*/ 246 h 300"/>
                <a:gd name="T48" fmla="*/ 1092 w 2238"/>
                <a:gd name="T49" fmla="*/ 252 h 300"/>
                <a:gd name="T50" fmla="*/ 1140 w 2238"/>
                <a:gd name="T51" fmla="*/ 258 h 300"/>
                <a:gd name="T52" fmla="*/ 1182 w 2238"/>
                <a:gd name="T53" fmla="*/ 264 h 300"/>
                <a:gd name="T54" fmla="*/ 1230 w 2238"/>
                <a:gd name="T55" fmla="*/ 270 h 300"/>
                <a:gd name="T56" fmla="*/ 1272 w 2238"/>
                <a:gd name="T57" fmla="*/ 270 h 300"/>
                <a:gd name="T58" fmla="*/ 1320 w 2238"/>
                <a:gd name="T59" fmla="*/ 276 h 300"/>
                <a:gd name="T60" fmla="*/ 1362 w 2238"/>
                <a:gd name="T61" fmla="*/ 282 h 300"/>
                <a:gd name="T62" fmla="*/ 1404 w 2238"/>
                <a:gd name="T63" fmla="*/ 282 h 300"/>
                <a:gd name="T64" fmla="*/ 1452 w 2238"/>
                <a:gd name="T65" fmla="*/ 288 h 300"/>
                <a:gd name="T66" fmla="*/ 1494 w 2238"/>
                <a:gd name="T67" fmla="*/ 288 h 300"/>
                <a:gd name="T68" fmla="*/ 1542 w 2238"/>
                <a:gd name="T69" fmla="*/ 294 h 300"/>
                <a:gd name="T70" fmla="*/ 1584 w 2238"/>
                <a:gd name="T71" fmla="*/ 294 h 300"/>
                <a:gd name="T72" fmla="*/ 1632 w 2238"/>
                <a:gd name="T73" fmla="*/ 294 h 300"/>
                <a:gd name="T74" fmla="*/ 1674 w 2238"/>
                <a:gd name="T75" fmla="*/ 300 h 300"/>
                <a:gd name="T76" fmla="*/ 1722 w 2238"/>
                <a:gd name="T77" fmla="*/ 300 h 300"/>
                <a:gd name="T78" fmla="*/ 1764 w 2238"/>
                <a:gd name="T79" fmla="*/ 300 h 300"/>
                <a:gd name="T80" fmla="*/ 1812 w 2238"/>
                <a:gd name="T81" fmla="*/ 300 h 300"/>
                <a:gd name="T82" fmla="*/ 1854 w 2238"/>
                <a:gd name="T83" fmla="*/ 300 h 300"/>
                <a:gd name="T84" fmla="*/ 1902 w 2238"/>
                <a:gd name="T85" fmla="*/ 300 h 300"/>
                <a:gd name="T86" fmla="*/ 1944 w 2238"/>
                <a:gd name="T87" fmla="*/ 300 h 300"/>
                <a:gd name="T88" fmla="*/ 1986 w 2238"/>
                <a:gd name="T89" fmla="*/ 300 h 300"/>
                <a:gd name="T90" fmla="*/ 2034 w 2238"/>
                <a:gd name="T91" fmla="*/ 300 h 300"/>
                <a:gd name="T92" fmla="*/ 2076 w 2238"/>
                <a:gd name="T93" fmla="*/ 300 h 300"/>
                <a:gd name="T94" fmla="*/ 2124 w 2238"/>
                <a:gd name="T95" fmla="*/ 300 h 300"/>
                <a:gd name="T96" fmla="*/ 2166 w 2238"/>
                <a:gd name="T97" fmla="*/ 300 h 300"/>
                <a:gd name="T98" fmla="*/ 2214 w 2238"/>
                <a:gd name="T9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0">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96"/>
                  </a:lnTo>
                  <a:lnTo>
                    <a:pt x="600" y="108"/>
                  </a:lnTo>
                  <a:lnTo>
                    <a:pt x="624" y="120"/>
                  </a:lnTo>
                  <a:lnTo>
                    <a:pt x="648" y="132"/>
                  </a:lnTo>
                  <a:lnTo>
                    <a:pt x="666" y="138"/>
                  </a:lnTo>
                  <a:lnTo>
                    <a:pt x="690" y="150"/>
                  </a:lnTo>
                  <a:lnTo>
                    <a:pt x="714" y="156"/>
                  </a:lnTo>
                  <a:lnTo>
                    <a:pt x="738" y="168"/>
                  </a:lnTo>
                  <a:lnTo>
                    <a:pt x="756" y="174"/>
                  </a:lnTo>
                  <a:lnTo>
                    <a:pt x="780" y="180"/>
                  </a:lnTo>
                  <a:lnTo>
                    <a:pt x="804" y="186"/>
                  </a:lnTo>
                  <a:lnTo>
                    <a:pt x="828" y="192"/>
                  </a:lnTo>
                  <a:lnTo>
                    <a:pt x="846" y="198"/>
                  </a:lnTo>
                  <a:lnTo>
                    <a:pt x="870" y="204"/>
                  </a:lnTo>
                  <a:lnTo>
                    <a:pt x="894" y="210"/>
                  </a:lnTo>
                  <a:lnTo>
                    <a:pt x="912" y="216"/>
                  </a:lnTo>
                  <a:lnTo>
                    <a:pt x="936" y="222"/>
                  </a:lnTo>
                  <a:lnTo>
                    <a:pt x="960" y="228"/>
                  </a:lnTo>
                  <a:lnTo>
                    <a:pt x="984" y="228"/>
                  </a:lnTo>
                  <a:lnTo>
                    <a:pt x="1002" y="234"/>
                  </a:lnTo>
                  <a:lnTo>
                    <a:pt x="1026" y="240"/>
                  </a:lnTo>
                  <a:lnTo>
                    <a:pt x="1050" y="246"/>
                  </a:lnTo>
                  <a:lnTo>
                    <a:pt x="1074" y="246"/>
                  </a:lnTo>
                  <a:lnTo>
                    <a:pt x="1092" y="252"/>
                  </a:lnTo>
                  <a:lnTo>
                    <a:pt x="1116" y="252"/>
                  </a:lnTo>
                  <a:lnTo>
                    <a:pt x="1140" y="258"/>
                  </a:lnTo>
                  <a:lnTo>
                    <a:pt x="1158" y="258"/>
                  </a:lnTo>
                  <a:lnTo>
                    <a:pt x="1182" y="264"/>
                  </a:lnTo>
                  <a:lnTo>
                    <a:pt x="1206" y="264"/>
                  </a:lnTo>
                  <a:lnTo>
                    <a:pt x="1230" y="270"/>
                  </a:lnTo>
                  <a:lnTo>
                    <a:pt x="1248" y="270"/>
                  </a:lnTo>
                  <a:lnTo>
                    <a:pt x="1272" y="270"/>
                  </a:lnTo>
                  <a:lnTo>
                    <a:pt x="1296" y="276"/>
                  </a:lnTo>
                  <a:lnTo>
                    <a:pt x="1320" y="276"/>
                  </a:lnTo>
                  <a:lnTo>
                    <a:pt x="1338" y="276"/>
                  </a:lnTo>
                  <a:lnTo>
                    <a:pt x="1362" y="282"/>
                  </a:lnTo>
                  <a:lnTo>
                    <a:pt x="1386" y="282"/>
                  </a:lnTo>
                  <a:lnTo>
                    <a:pt x="1404" y="282"/>
                  </a:lnTo>
                  <a:lnTo>
                    <a:pt x="1428" y="282"/>
                  </a:lnTo>
                  <a:lnTo>
                    <a:pt x="1452" y="288"/>
                  </a:lnTo>
                  <a:lnTo>
                    <a:pt x="1476" y="288"/>
                  </a:lnTo>
                  <a:lnTo>
                    <a:pt x="1494" y="288"/>
                  </a:lnTo>
                  <a:lnTo>
                    <a:pt x="1518" y="288"/>
                  </a:lnTo>
                  <a:lnTo>
                    <a:pt x="1542" y="294"/>
                  </a:lnTo>
                  <a:lnTo>
                    <a:pt x="1566" y="294"/>
                  </a:lnTo>
                  <a:lnTo>
                    <a:pt x="1584" y="294"/>
                  </a:lnTo>
                  <a:lnTo>
                    <a:pt x="1608" y="294"/>
                  </a:lnTo>
                  <a:lnTo>
                    <a:pt x="1632" y="294"/>
                  </a:lnTo>
                  <a:lnTo>
                    <a:pt x="1656" y="294"/>
                  </a:lnTo>
                  <a:lnTo>
                    <a:pt x="1674" y="300"/>
                  </a:lnTo>
                  <a:lnTo>
                    <a:pt x="1698" y="300"/>
                  </a:lnTo>
                  <a:lnTo>
                    <a:pt x="1722" y="300"/>
                  </a:lnTo>
                  <a:lnTo>
                    <a:pt x="1740" y="300"/>
                  </a:lnTo>
                  <a:lnTo>
                    <a:pt x="1764" y="300"/>
                  </a:lnTo>
                  <a:lnTo>
                    <a:pt x="1788" y="300"/>
                  </a:lnTo>
                  <a:lnTo>
                    <a:pt x="1812" y="300"/>
                  </a:lnTo>
                  <a:lnTo>
                    <a:pt x="1830" y="300"/>
                  </a:lnTo>
                  <a:lnTo>
                    <a:pt x="1854" y="300"/>
                  </a:lnTo>
                  <a:lnTo>
                    <a:pt x="1878" y="300"/>
                  </a:lnTo>
                  <a:lnTo>
                    <a:pt x="1902" y="300"/>
                  </a:lnTo>
                  <a:lnTo>
                    <a:pt x="1920" y="300"/>
                  </a:lnTo>
                  <a:lnTo>
                    <a:pt x="1944" y="300"/>
                  </a:lnTo>
                  <a:lnTo>
                    <a:pt x="1968" y="300"/>
                  </a:lnTo>
                  <a:lnTo>
                    <a:pt x="1986" y="300"/>
                  </a:lnTo>
                  <a:lnTo>
                    <a:pt x="2010" y="300"/>
                  </a:lnTo>
                  <a:lnTo>
                    <a:pt x="2034" y="300"/>
                  </a:lnTo>
                  <a:lnTo>
                    <a:pt x="2058" y="300"/>
                  </a:lnTo>
                  <a:lnTo>
                    <a:pt x="2076" y="300"/>
                  </a:lnTo>
                  <a:lnTo>
                    <a:pt x="2100" y="300"/>
                  </a:lnTo>
                  <a:lnTo>
                    <a:pt x="2124" y="300"/>
                  </a:lnTo>
                  <a:lnTo>
                    <a:pt x="2148" y="300"/>
                  </a:lnTo>
                  <a:lnTo>
                    <a:pt x="2166" y="300"/>
                  </a:lnTo>
                  <a:lnTo>
                    <a:pt x="2190" y="300"/>
                  </a:lnTo>
                  <a:lnTo>
                    <a:pt x="2214" y="300"/>
                  </a:lnTo>
                  <a:lnTo>
                    <a:pt x="2238" y="30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39"/>
            <p:cNvSpPr>
              <a:spLocks noChangeArrowheads="1"/>
            </p:cNvSpPr>
            <p:nvPr/>
          </p:nvSpPr>
          <p:spPr bwMode="auto">
            <a:xfrm>
              <a:off x="1728"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18" name="Rectangle 140"/>
            <p:cNvSpPr>
              <a:spLocks noChangeArrowheads="1"/>
            </p:cNvSpPr>
            <p:nvPr/>
          </p:nvSpPr>
          <p:spPr bwMode="auto">
            <a:xfrm>
              <a:off x="217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19" name="Rectangle 141"/>
            <p:cNvSpPr>
              <a:spLocks noChangeArrowheads="1"/>
            </p:cNvSpPr>
            <p:nvPr/>
          </p:nvSpPr>
          <p:spPr bwMode="auto">
            <a:xfrm>
              <a:off x="262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20" name="Rectangle 142"/>
            <p:cNvSpPr>
              <a:spLocks noChangeArrowheads="1"/>
            </p:cNvSpPr>
            <p:nvPr/>
          </p:nvSpPr>
          <p:spPr bwMode="auto">
            <a:xfrm>
              <a:off x="30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2060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21" name="Rectangle 143"/>
            <p:cNvSpPr>
              <a:spLocks noChangeArrowheads="1"/>
            </p:cNvSpPr>
            <p:nvPr/>
          </p:nvSpPr>
          <p:spPr bwMode="auto">
            <a:xfrm>
              <a:off x="351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2080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22" name="Rectangle 144"/>
            <p:cNvSpPr>
              <a:spLocks noChangeArrowheads="1"/>
            </p:cNvSpPr>
            <p:nvPr/>
          </p:nvSpPr>
          <p:spPr bwMode="auto">
            <a:xfrm>
              <a:off x="39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2100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23" name="Rectangle 145"/>
            <p:cNvSpPr>
              <a:spLocks noChangeArrowheads="1"/>
            </p:cNvSpPr>
            <p:nvPr/>
          </p:nvSpPr>
          <p:spPr bwMode="auto">
            <a:xfrm rot="16200000">
              <a:off x="127" y="2130"/>
              <a:ext cx="28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et-EE" altLang="en-US" sz="1400" dirty="0">
                  <a:solidFill>
                    <a:srgbClr val="000000"/>
                  </a:solidFill>
                </a:rPr>
                <a:t>Kasvuhoonegaaside emissioonid</a:t>
              </a:r>
              <a:r>
                <a:rPr lang="en-US" altLang="en-US" sz="1400" dirty="0">
                  <a:solidFill>
                    <a:srgbClr val="000000"/>
                  </a:solidFill>
                </a:rPr>
                <a:t>   (G</a:t>
              </a:r>
              <a:r>
                <a:rPr lang="et-EE" altLang="en-US" sz="1400" dirty="0">
                  <a:solidFill>
                    <a:srgbClr val="000000"/>
                  </a:solidFill>
                </a:rPr>
                <a:t> </a:t>
              </a:r>
              <a:r>
                <a:rPr lang="en-US" altLang="en-US" sz="1400" dirty="0">
                  <a:solidFill>
                    <a:srgbClr val="000000"/>
                  </a:solidFill>
                </a:rPr>
                <a:t>ton</a:t>
              </a:r>
              <a:r>
                <a:rPr lang="et-EE" altLang="en-US" sz="1400" dirty="0" err="1">
                  <a:solidFill>
                    <a:srgbClr val="000000"/>
                  </a:solidFill>
                </a:rPr>
                <a:t>ni</a:t>
              </a:r>
              <a:r>
                <a:rPr lang="en-US" altLang="en-US" sz="1400" dirty="0">
                  <a:solidFill>
                    <a:srgbClr val="000000"/>
                  </a:solidFill>
                </a:rPr>
                <a:t>CO</a:t>
              </a:r>
              <a:r>
                <a:rPr lang="en-US" altLang="en-US" sz="1400" baseline="-25000" dirty="0">
                  <a:solidFill>
                    <a:srgbClr val="000000"/>
                  </a:solidFill>
                </a:rPr>
                <a:t>2</a:t>
              </a:r>
              <a:r>
                <a:rPr lang="en-US" altLang="en-US" sz="1400" dirty="0">
                  <a:solidFill>
                    <a:srgbClr val="000000"/>
                  </a:solidFill>
                </a:rPr>
                <a:t> / </a:t>
              </a:r>
              <a:r>
                <a:rPr lang="et-EE" altLang="en-US" sz="1400" dirty="0">
                  <a:solidFill>
                    <a:srgbClr val="000000"/>
                  </a:solidFill>
                </a:rPr>
                <a:t>aastas</a:t>
              </a:r>
              <a:r>
                <a:rPr lang="en-US" altLang="en-US" sz="1400" dirty="0">
                  <a:solidFill>
                    <a:srgbClr val="000000"/>
                  </a:solidFill>
                </a:rPr>
                <a:t>)</a:t>
              </a:r>
              <a:endParaRPr lang="en-US" altLang="en-US" sz="1400" dirty="0"/>
            </a:p>
          </p:txBody>
        </p:sp>
      </p:grpSp>
      <p:sp>
        <p:nvSpPr>
          <p:cNvPr id="190" name="Rectangle 189"/>
          <p:cNvSpPr>
            <a:spLocks noChangeArrowheads="1"/>
          </p:cNvSpPr>
          <p:nvPr/>
        </p:nvSpPr>
        <p:spPr bwMode="auto">
          <a:xfrm>
            <a:off x="1969527" y="228600"/>
            <a:ext cx="5204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ctr" eaLnBrk="1" hangingPunct="1"/>
            <a:r>
              <a:rPr lang="et-EE" altLang="en-US" dirty="0">
                <a:solidFill>
                  <a:srgbClr val="000000"/>
                </a:solidFill>
                <a:latin typeface="Century Gothic" charset="0"/>
                <a:ea typeface="Century Gothic" charset="0"/>
                <a:cs typeface="Century Gothic" charset="0"/>
              </a:rPr>
              <a:t>Teised arenenud järgnevad </a:t>
            </a:r>
            <a:r>
              <a:rPr lang="en-US" altLang="en-US" dirty="0">
                <a:solidFill>
                  <a:srgbClr val="000000"/>
                </a:solidFill>
                <a:latin typeface="Century Gothic" charset="0"/>
                <a:ea typeface="Century Gothic" charset="0"/>
                <a:cs typeface="Century Gothic" charset="0"/>
              </a:rPr>
              <a:t>U</a:t>
            </a:r>
            <a:r>
              <a:rPr lang="et-EE" altLang="en-US" dirty="0" err="1">
                <a:solidFill>
                  <a:srgbClr val="000000"/>
                </a:solidFill>
                <a:latin typeface="Century Gothic" charset="0"/>
                <a:ea typeface="Century Gothic" charset="0"/>
                <a:cs typeface="Century Gothic" charset="0"/>
              </a:rPr>
              <a:t>SAle</a:t>
            </a:r>
            <a:r>
              <a:rPr lang="en-US" altLang="en-US" dirty="0">
                <a:solidFill>
                  <a:srgbClr val="000000"/>
                </a:solidFill>
                <a:latin typeface="Century Gothic" charset="0"/>
                <a:ea typeface="Century Gothic" charset="0"/>
                <a:cs typeface="Century Gothic" charset="0"/>
              </a:rPr>
              <a:t>*</a:t>
            </a:r>
          </a:p>
          <a:p>
            <a:pPr lvl="0" algn="ctr" eaLnBrk="1" hangingPunct="1"/>
            <a:r>
              <a:rPr lang="et-EE" altLang="en-US" dirty="0">
                <a:solidFill>
                  <a:srgbClr val="000000"/>
                </a:solidFill>
                <a:latin typeface="Century Gothic" charset="0"/>
                <a:ea typeface="Century Gothic" charset="0"/>
                <a:cs typeface="Century Gothic" charset="0"/>
              </a:rPr>
              <a:t>Teised arenevad järgnevad Hiinale</a:t>
            </a:r>
            <a:endParaRPr lang="en-US" altLang="en-US" dirty="0">
              <a:latin typeface="Century Gothic" charset="0"/>
              <a:ea typeface="Century Gothic" charset="0"/>
              <a:cs typeface="Century Gothic" charset="0"/>
            </a:endParaRPr>
          </a:p>
        </p:txBody>
      </p:sp>
      <p:sp>
        <p:nvSpPr>
          <p:cNvPr id="192" name="Rectangle 191"/>
          <p:cNvSpPr>
            <a:spLocks noChangeArrowheads="1"/>
          </p:cNvSpPr>
          <p:nvPr/>
        </p:nvSpPr>
        <p:spPr bwMode="auto">
          <a:xfrm>
            <a:off x="143080" y="6172200"/>
            <a:ext cx="5495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1" hangingPunct="1"/>
            <a:r>
              <a:rPr lang="en-US" altLang="en-US" sz="1400" dirty="0">
                <a:solidFill>
                  <a:srgbClr val="000000"/>
                </a:solidFill>
              </a:rPr>
              <a:t>*US</a:t>
            </a:r>
            <a:r>
              <a:rPr lang="et-EE" altLang="en-US" sz="1400" dirty="0">
                <a:solidFill>
                  <a:srgbClr val="000000"/>
                </a:solidFill>
              </a:rPr>
              <a:t>A ja teised arenenud riigid vähendavad emissioone 80% 2050. aastaks ja jätkavad samal kiire langusega</a:t>
            </a:r>
            <a:endParaRPr lang="en-US" altLang="en-US" sz="1400" dirty="0"/>
          </a:p>
        </p:txBody>
      </p:sp>
      <p:sp>
        <p:nvSpPr>
          <p:cNvPr id="49" name="TextBox 48"/>
          <p:cNvSpPr txBox="1"/>
          <p:nvPr/>
        </p:nvSpPr>
        <p:spPr>
          <a:xfrm>
            <a:off x="6477000" y="3836900"/>
            <a:ext cx="2690040" cy="1938992"/>
          </a:xfrm>
          <a:prstGeom prst="rect">
            <a:avLst/>
          </a:prstGeom>
          <a:noFill/>
        </p:spPr>
        <p:txBody>
          <a:bodyPr wrap="square" rtlCol="0">
            <a:spAutoFit/>
          </a:bodyPr>
          <a:lstStyle/>
          <a:p>
            <a:pPr marL="214313" indent="-214313">
              <a:buSzPct val="127000"/>
              <a:buFont typeface="Wingdings" charset="2"/>
              <a:buChar char="§"/>
            </a:pPr>
            <a:r>
              <a:rPr lang="et-EE" sz="2000" b="1" dirty="0">
                <a:solidFill>
                  <a:srgbClr val="800D00"/>
                </a:solidFill>
                <a:latin typeface="Century Gothic" charset="0"/>
                <a:ea typeface="Century Gothic" charset="0"/>
                <a:cs typeface="Century Gothic" charset="0"/>
              </a:rPr>
              <a:t>Teised arenevad</a:t>
            </a:r>
          </a:p>
          <a:p>
            <a:pPr marL="214313" indent="-214313">
              <a:buSzPct val="127000"/>
              <a:buFont typeface="Wingdings" charset="2"/>
              <a:buChar char="§"/>
            </a:pPr>
            <a:r>
              <a:rPr lang="et-EE" sz="2000" b="1" dirty="0">
                <a:solidFill>
                  <a:srgbClr val="808080"/>
                </a:solidFill>
                <a:latin typeface="Century Gothic" charset="0"/>
                <a:ea typeface="Century Gothic" charset="0"/>
                <a:cs typeface="Century Gothic" charset="0"/>
              </a:rPr>
              <a:t>Hiina</a:t>
            </a:r>
            <a:endParaRPr lang="en-US" sz="2000" b="1" dirty="0">
              <a:solidFill>
                <a:srgbClr val="808080"/>
              </a:solidFill>
              <a:latin typeface="Century Gothic" charset="0"/>
              <a:ea typeface="Century Gothic" charset="0"/>
              <a:cs typeface="Century Gothic" charset="0"/>
            </a:endParaRPr>
          </a:p>
          <a:p>
            <a:pPr marL="214313" indent="-214313">
              <a:buSzPct val="127000"/>
              <a:buFont typeface="Wingdings" charset="2"/>
              <a:buChar char="§"/>
            </a:pPr>
            <a:r>
              <a:rPr lang="et-EE" sz="2000" b="1" dirty="0">
                <a:solidFill>
                  <a:srgbClr val="008000"/>
                </a:solidFill>
                <a:latin typeface="Century Gothic" charset="0"/>
                <a:ea typeface="Century Gothic" charset="0"/>
                <a:cs typeface="Century Gothic" charset="0"/>
              </a:rPr>
              <a:t>Teised arenenud</a:t>
            </a:r>
            <a:endParaRPr lang="en-US" sz="2000" b="1" dirty="0">
              <a:solidFill>
                <a:srgbClr val="008000"/>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0432FF"/>
                </a:solidFill>
                <a:latin typeface="Century Gothic" charset="0"/>
                <a:ea typeface="Century Gothic" charset="0"/>
                <a:cs typeface="Century Gothic" charset="0"/>
              </a:rPr>
              <a:t>US</a:t>
            </a:r>
            <a:r>
              <a:rPr lang="et-EE" sz="2000" b="1" dirty="0">
                <a:solidFill>
                  <a:srgbClr val="0432FF"/>
                </a:solidFill>
                <a:latin typeface="Century Gothic" charset="0"/>
                <a:ea typeface="Century Gothic" charset="0"/>
                <a:cs typeface="Century Gothic" charset="0"/>
              </a:rPr>
              <a:t>A</a:t>
            </a:r>
            <a:endParaRPr lang="en-US" sz="2000" b="1" dirty="0">
              <a:solidFill>
                <a:srgbClr val="0432FF"/>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FF2500"/>
                </a:solidFill>
                <a:latin typeface="Century Gothic" charset="0"/>
                <a:ea typeface="Century Gothic" charset="0"/>
                <a:cs typeface="Century Gothic" charset="0"/>
              </a:rPr>
              <a:t>E</a:t>
            </a:r>
            <a:r>
              <a:rPr lang="et-EE" sz="2000" b="1" dirty="0">
                <a:solidFill>
                  <a:srgbClr val="FF2500"/>
                </a:solidFill>
                <a:latin typeface="Century Gothic" charset="0"/>
                <a:ea typeface="Century Gothic" charset="0"/>
                <a:cs typeface="Century Gothic" charset="0"/>
              </a:rPr>
              <a:t>L</a:t>
            </a:r>
            <a:endParaRPr lang="en-US" sz="2000" b="1" dirty="0">
              <a:solidFill>
                <a:srgbClr val="FF2500"/>
              </a:solidFill>
              <a:latin typeface="Century Gothic" charset="0"/>
              <a:ea typeface="Century Gothic" charset="0"/>
              <a:cs typeface="Century Gothic" charset="0"/>
            </a:endParaRPr>
          </a:p>
          <a:p>
            <a:pPr marL="214313" indent="-214313">
              <a:buSzPct val="127000"/>
              <a:buFont typeface="Wingdings" charset="2"/>
              <a:buChar char="§"/>
            </a:pPr>
            <a:r>
              <a:rPr lang="en-US" sz="2000" b="1" dirty="0">
                <a:latin typeface="Century Gothic" charset="0"/>
                <a:ea typeface="Century Gothic" charset="0"/>
                <a:cs typeface="Century Gothic" charset="0"/>
              </a:rPr>
              <a:t>India</a:t>
            </a:r>
          </a:p>
        </p:txBody>
      </p:sp>
      <p:pic>
        <p:nvPicPr>
          <p:cNvPr id="50" name="Picture 49" descr="CI Logo white tagl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806" y="6150154"/>
            <a:ext cx="2025254"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19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 Logo white tag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806" y="6150154"/>
            <a:ext cx="2025254" cy="7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9"/>
          <p:cNvSpPr txBox="1">
            <a:spLocks noChangeArrowheads="1"/>
          </p:cNvSpPr>
          <p:nvPr/>
        </p:nvSpPr>
        <p:spPr bwMode="auto">
          <a:xfrm>
            <a:off x="6953806" y="1266409"/>
            <a:ext cx="1226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3200" b="1" dirty="0">
                <a:latin typeface="Century Gothic"/>
              </a:rPr>
              <a:t>1.5ºC</a:t>
            </a:r>
          </a:p>
        </p:txBody>
      </p:sp>
      <p:sp>
        <p:nvSpPr>
          <p:cNvPr id="56" name="TextBox 8"/>
          <p:cNvSpPr txBox="1">
            <a:spLocks noChangeArrowheads="1"/>
          </p:cNvSpPr>
          <p:nvPr/>
        </p:nvSpPr>
        <p:spPr bwMode="auto">
          <a:xfrm>
            <a:off x="6782356" y="1666459"/>
            <a:ext cx="15996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1500" dirty="0">
                <a:latin typeface="Century Gothic"/>
              </a:rPr>
              <a:t>2100</a:t>
            </a:r>
            <a:r>
              <a:rPr lang="et-EE" sz="1500" dirty="0">
                <a:latin typeface="Century Gothic"/>
              </a:rPr>
              <a:t>. aastaks</a:t>
            </a:r>
            <a:endParaRPr lang="en-US" sz="1500" dirty="0">
              <a:latin typeface="Century Gothic"/>
            </a:endParaRPr>
          </a:p>
        </p:txBody>
      </p:sp>
      <p:grpSp>
        <p:nvGrpSpPr>
          <p:cNvPr id="2" name="Group 5"/>
          <p:cNvGrpSpPr>
            <a:grpSpLocks noChangeAspect="1"/>
          </p:cNvGrpSpPr>
          <p:nvPr/>
        </p:nvGrpSpPr>
        <p:grpSpPr bwMode="auto">
          <a:xfrm>
            <a:off x="2133600" y="927100"/>
            <a:ext cx="4533900" cy="5010150"/>
            <a:chOff x="1452" y="584"/>
            <a:chExt cx="2856" cy="3156"/>
          </a:xfrm>
        </p:grpSpPr>
        <p:sp>
          <p:nvSpPr>
            <p:cNvPr id="3" name="AutoShape 4"/>
            <p:cNvSpPr>
              <a:spLocks noChangeAspect="1" noChangeArrowheads="1" noTextEdit="1"/>
            </p:cNvSpPr>
            <p:nvPr/>
          </p:nvSpPr>
          <p:spPr bwMode="auto">
            <a:xfrm>
              <a:off x="1452" y="584"/>
              <a:ext cx="2856" cy="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1836" y="872"/>
              <a:ext cx="2232" cy="27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8"/>
            <p:cNvSpPr>
              <a:spLocks noChangeArrowheads="1"/>
            </p:cNvSpPr>
            <p:nvPr/>
          </p:nvSpPr>
          <p:spPr bwMode="auto">
            <a:xfrm>
              <a:off x="1836" y="872"/>
              <a:ext cx="2238" cy="2706"/>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9"/>
            <p:cNvSpPr>
              <a:spLocks noChangeShapeType="1"/>
            </p:cNvSpPr>
            <p:nvPr/>
          </p:nvSpPr>
          <p:spPr bwMode="auto">
            <a:xfrm>
              <a:off x="1836" y="13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10"/>
            <p:cNvSpPr>
              <a:spLocks noChangeShapeType="1"/>
            </p:cNvSpPr>
            <p:nvPr/>
          </p:nvSpPr>
          <p:spPr bwMode="auto">
            <a:xfrm>
              <a:off x="1836" y="17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1"/>
            <p:cNvSpPr>
              <a:spLocks noChangeShapeType="1"/>
            </p:cNvSpPr>
            <p:nvPr/>
          </p:nvSpPr>
          <p:spPr bwMode="auto">
            <a:xfrm>
              <a:off x="1836" y="22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2"/>
            <p:cNvSpPr>
              <a:spLocks noChangeShapeType="1"/>
            </p:cNvSpPr>
            <p:nvPr/>
          </p:nvSpPr>
          <p:spPr bwMode="auto">
            <a:xfrm>
              <a:off x="1836" y="267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3"/>
            <p:cNvSpPr>
              <a:spLocks noChangeShapeType="1"/>
            </p:cNvSpPr>
            <p:nvPr/>
          </p:nvSpPr>
          <p:spPr bwMode="auto">
            <a:xfrm>
              <a:off x="1836" y="3122"/>
              <a:ext cx="2238" cy="0"/>
            </a:xfrm>
            <a:prstGeom prst="line">
              <a:avLst/>
            </a:prstGeom>
            <a:noFill/>
            <a:ln w="0">
              <a:solidFill>
                <a:srgbClr val="C0C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4"/>
            <p:cNvSpPr>
              <a:spLocks noChangeArrowheads="1"/>
            </p:cNvSpPr>
            <p:nvPr/>
          </p:nvSpPr>
          <p:spPr bwMode="auto">
            <a:xfrm>
              <a:off x="1644" y="87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itchFamily="34" charset="0"/>
                  <a:cs typeface="Arial" pitchFamily="34" charset="0"/>
                </a:rPr>
                <a:t>60</a:t>
              </a:r>
              <a:endParaRPr kumimoji="0" lang="en-US" alt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644" y="1304"/>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50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644" y="173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1644" y="2168"/>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30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1644" y="2600"/>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1644" y="3032"/>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10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1698" y="347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24" name="Freeform 25"/>
            <p:cNvSpPr>
              <a:spLocks/>
            </p:cNvSpPr>
            <p:nvPr/>
          </p:nvSpPr>
          <p:spPr bwMode="auto">
            <a:xfrm>
              <a:off x="1836" y="2702"/>
              <a:ext cx="2238" cy="810"/>
            </a:xfrm>
            <a:custGeom>
              <a:avLst/>
              <a:gdLst>
                <a:gd name="T0" fmla="*/ 18 w 2238"/>
                <a:gd name="T1" fmla="*/ 222 h 810"/>
                <a:gd name="T2" fmla="*/ 66 w 2238"/>
                <a:gd name="T3" fmla="*/ 192 h 810"/>
                <a:gd name="T4" fmla="*/ 108 w 2238"/>
                <a:gd name="T5" fmla="*/ 138 h 810"/>
                <a:gd name="T6" fmla="*/ 156 w 2238"/>
                <a:gd name="T7" fmla="*/ 114 h 810"/>
                <a:gd name="T8" fmla="*/ 198 w 2238"/>
                <a:gd name="T9" fmla="*/ 96 h 810"/>
                <a:gd name="T10" fmla="*/ 246 w 2238"/>
                <a:gd name="T11" fmla="*/ 108 h 810"/>
                <a:gd name="T12" fmla="*/ 288 w 2238"/>
                <a:gd name="T13" fmla="*/ 90 h 810"/>
                <a:gd name="T14" fmla="*/ 330 w 2238"/>
                <a:gd name="T15" fmla="*/ 78 h 810"/>
                <a:gd name="T16" fmla="*/ 378 w 2238"/>
                <a:gd name="T17" fmla="*/ 54 h 810"/>
                <a:gd name="T18" fmla="*/ 420 w 2238"/>
                <a:gd name="T19" fmla="*/ 48 h 810"/>
                <a:gd name="T20" fmla="*/ 468 w 2238"/>
                <a:gd name="T21" fmla="*/ 42 h 810"/>
                <a:gd name="T22" fmla="*/ 510 w 2238"/>
                <a:gd name="T23" fmla="*/ 36 h 810"/>
                <a:gd name="T24" fmla="*/ 558 w 2238"/>
                <a:gd name="T25" fmla="*/ 30 h 810"/>
                <a:gd name="T26" fmla="*/ 600 w 2238"/>
                <a:gd name="T27" fmla="*/ 18 h 810"/>
                <a:gd name="T28" fmla="*/ 648 w 2238"/>
                <a:gd name="T29" fmla="*/ 6 h 810"/>
                <a:gd name="T30" fmla="*/ 690 w 2238"/>
                <a:gd name="T31" fmla="*/ 66 h 810"/>
                <a:gd name="T32" fmla="*/ 738 w 2238"/>
                <a:gd name="T33" fmla="*/ 186 h 810"/>
                <a:gd name="T34" fmla="*/ 780 w 2238"/>
                <a:gd name="T35" fmla="*/ 294 h 810"/>
                <a:gd name="T36" fmla="*/ 828 w 2238"/>
                <a:gd name="T37" fmla="*/ 378 h 810"/>
                <a:gd name="T38" fmla="*/ 870 w 2238"/>
                <a:gd name="T39" fmla="*/ 456 h 810"/>
                <a:gd name="T40" fmla="*/ 912 w 2238"/>
                <a:gd name="T41" fmla="*/ 516 h 810"/>
                <a:gd name="T42" fmla="*/ 960 w 2238"/>
                <a:gd name="T43" fmla="*/ 570 h 810"/>
                <a:gd name="T44" fmla="*/ 1002 w 2238"/>
                <a:gd name="T45" fmla="*/ 618 h 810"/>
                <a:gd name="T46" fmla="*/ 1050 w 2238"/>
                <a:gd name="T47" fmla="*/ 660 h 810"/>
                <a:gd name="T48" fmla="*/ 1092 w 2238"/>
                <a:gd name="T49" fmla="*/ 696 h 810"/>
                <a:gd name="T50" fmla="*/ 1140 w 2238"/>
                <a:gd name="T51" fmla="*/ 720 h 810"/>
                <a:gd name="T52" fmla="*/ 1182 w 2238"/>
                <a:gd name="T53" fmla="*/ 744 h 810"/>
                <a:gd name="T54" fmla="*/ 1230 w 2238"/>
                <a:gd name="T55" fmla="*/ 762 h 810"/>
                <a:gd name="T56" fmla="*/ 1272 w 2238"/>
                <a:gd name="T57" fmla="*/ 774 h 810"/>
                <a:gd name="T58" fmla="*/ 1320 w 2238"/>
                <a:gd name="T59" fmla="*/ 786 h 810"/>
                <a:gd name="T60" fmla="*/ 1362 w 2238"/>
                <a:gd name="T61" fmla="*/ 798 h 810"/>
                <a:gd name="T62" fmla="*/ 1404 w 2238"/>
                <a:gd name="T63" fmla="*/ 798 h 810"/>
                <a:gd name="T64" fmla="*/ 1452 w 2238"/>
                <a:gd name="T65" fmla="*/ 804 h 810"/>
                <a:gd name="T66" fmla="*/ 1494 w 2238"/>
                <a:gd name="T67" fmla="*/ 804 h 810"/>
                <a:gd name="T68" fmla="*/ 1542 w 2238"/>
                <a:gd name="T69" fmla="*/ 810 h 810"/>
                <a:gd name="T70" fmla="*/ 1584 w 2238"/>
                <a:gd name="T71" fmla="*/ 810 h 810"/>
                <a:gd name="T72" fmla="*/ 1632 w 2238"/>
                <a:gd name="T73" fmla="*/ 810 h 810"/>
                <a:gd name="T74" fmla="*/ 1674 w 2238"/>
                <a:gd name="T75" fmla="*/ 810 h 810"/>
                <a:gd name="T76" fmla="*/ 1722 w 2238"/>
                <a:gd name="T77" fmla="*/ 810 h 810"/>
                <a:gd name="T78" fmla="*/ 1764 w 2238"/>
                <a:gd name="T79" fmla="*/ 810 h 810"/>
                <a:gd name="T80" fmla="*/ 1812 w 2238"/>
                <a:gd name="T81" fmla="*/ 810 h 810"/>
                <a:gd name="T82" fmla="*/ 1854 w 2238"/>
                <a:gd name="T83" fmla="*/ 810 h 810"/>
                <a:gd name="T84" fmla="*/ 1902 w 2238"/>
                <a:gd name="T85" fmla="*/ 810 h 810"/>
                <a:gd name="T86" fmla="*/ 1944 w 2238"/>
                <a:gd name="T87" fmla="*/ 804 h 810"/>
                <a:gd name="T88" fmla="*/ 1986 w 2238"/>
                <a:gd name="T89" fmla="*/ 804 h 810"/>
                <a:gd name="T90" fmla="*/ 2034 w 2238"/>
                <a:gd name="T91" fmla="*/ 804 h 810"/>
                <a:gd name="T92" fmla="*/ 2076 w 2238"/>
                <a:gd name="T93" fmla="*/ 804 h 810"/>
                <a:gd name="T94" fmla="*/ 2124 w 2238"/>
                <a:gd name="T95" fmla="*/ 804 h 810"/>
                <a:gd name="T96" fmla="*/ 2166 w 2238"/>
                <a:gd name="T97" fmla="*/ 810 h 810"/>
                <a:gd name="T98" fmla="*/ 2214 w 2238"/>
                <a:gd name="T99"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810">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6"/>
                  </a:lnTo>
                  <a:lnTo>
                    <a:pt x="534" y="30"/>
                  </a:lnTo>
                  <a:lnTo>
                    <a:pt x="558" y="30"/>
                  </a:lnTo>
                  <a:lnTo>
                    <a:pt x="576" y="24"/>
                  </a:lnTo>
                  <a:lnTo>
                    <a:pt x="600" y="18"/>
                  </a:lnTo>
                  <a:lnTo>
                    <a:pt x="624" y="12"/>
                  </a:lnTo>
                  <a:lnTo>
                    <a:pt x="648" y="6"/>
                  </a:lnTo>
                  <a:lnTo>
                    <a:pt x="666" y="0"/>
                  </a:lnTo>
                  <a:lnTo>
                    <a:pt x="690" y="66"/>
                  </a:lnTo>
                  <a:lnTo>
                    <a:pt x="714" y="132"/>
                  </a:lnTo>
                  <a:lnTo>
                    <a:pt x="738" y="186"/>
                  </a:lnTo>
                  <a:lnTo>
                    <a:pt x="756" y="240"/>
                  </a:lnTo>
                  <a:lnTo>
                    <a:pt x="780" y="294"/>
                  </a:lnTo>
                  <a:lnTo>
                    <a:pt x="804" y="336"/>
                  </a:lnTo>
                  <a:lnTo>
                    <a:pt x="828" y="378"/>
                  </a:lnTo>
                  <a:lnTo>
                    <a:pt x="846" y="420"/>
                  </a:lnTo>
                  <a:lnTo>
                    <a:pt x="870" y="456"/>
                  </a:lnTo>
                  <a:lnTo>
                    <a:pt x="894" y="486"/>
                  </a:lnTo>
                  <a:lnTo>
                    <a:pt x="912" y="516"/>
                  </a:lnTo>
                  <a:lnTo>
                    <a:pt x="936" y="546"/>
                  </a:lnTo>
                  <a:lnTo>
                    <a:pt x="960" y="570"/>
                  </a:lnTo>
                  <a:lnTo>
                    <a:pt x="984" y="594"/>
                  </a:lnTo>
                  <a:lnTo>
                    <a:pt x="1002" y="618"/>
                  </a:lnTo>
                  <a:lnTo>
                    <a:pt x="1026" y="642"/>
                  </a:lnTo>
                  <a:lnTo>
                    <a:pt x="1050" y="660"/>
                  </a:lnTo>
                  <a:lnTo>
                    <a:pt x="1074" y="678"/>
                  </a:lnTo>
                  <a:lnTo>
                    <a:pt x="1092" y="696"/>
                  </a:lnTo>
                  <a:lnTo>
                    <a:pt x="1116" y="708"/>
                  </a:lnTo>
                  <a:lnTo>
                    <a:pt x="1140" y="720"/>
                  </a:lnTo>
                  <a:lnTo>
                    <a:pt x="1158" y="732"/>
                  </a:lnTo>
                  <a:lnTo>
                    <a:pt x="1182" y="744"/>
                  </a:lnTo>
                  <a:lnTo>
                    <a:pt x="1206" y="756"/>
                  </a:lnTo>
                  <a:lnTo>
                    <a:pt x="1230" y="762"/>
                  </a:lnTo>
                  <a:lnTo>
                    <a:pt x="1248" y="768"/>
                  </a:lnTo>
                  <a:lnTo>
                    <a:pt x="1272" y="774"/>
                  </a:lnTo>
                  <a:lnTo>
                    <a:pt x="1296" y="780"/>
                  </a:lnTo>
                  <a:lnTo>
                    <a:pt x="1320" y="786"/>
                  </a:lnTo>
                  <a:lnTo>
                    <a:pt x="1338" y="792"/>
                  </a:lnTo>
                  <a:lnTo>
                    <a:pt x="1362" y="798"/>
                  </a:lnTo>
                  <a:lnTo>
                    <a:pt x="1386" y="798"/>
                  </a:lnTo>
                  <a:lnTo>
                    <a:pt x="1404" y="798"/>
                  </a:lnTo>
                  <a:lnTo>
                    <a:pt x="1428" y="804"/>
                  </a:lnTo>
                  <a:lnTo>
                    <a:pt x="1452" y="804"/>
                  </a:lnTo>
                  <a:lnTo>
                    <a:pt x="1476" y="804"/>
                  </a:lnTo>
                  <a:lnTo>
                    <a:pt x="1494" y="804"/>
                  </a:lnTo>
                  <a:lnTo>
                    <a:pt x="1518" y="810"/>
                  </a:lnTo>
                  <a:lnTo>
                    <a:pt x="1542" y="810"/>
                  </a:lnTo>
                  <a:lnTo>
                    <a:pt x="1566" y="810"/>
                  </a:lnTo>
                  <a:lnTo>
                    <a:pt x="1584" y="810"/>
                  </a:lnTo>
                  <a:lnTo>
                    <a:pt x="1608" y="810"/>
                  </a:lnTo>
                  <a:lnTo>
                    <a:pt x="1632" y="810"/>
                  </a:lnTo>
                  <a:lnTo>
                    <a:pt x="1656" y="810"/>
                  </a:lnTo>
                  <a:lnTo>
                    <a:pt x="1674" y="810"/>
                  </a:lnTo>
                  <a:lnTo>
                    <a:pt x="1698" y="810"/>
                  </a:lnTo>
                  <a:lnTo>
                    <a:pt x="1722" y="810"/>
                  </a:lnTo>
                  <a:lnTo>
                    <a:pt x="1740" y="810"/>
                  </a:lnTo>
                  <a:lnTo>
                    <a:pt x="1764" y="810"/>
                  </a:lnTo>
                  <a:lnTo>
                    <a:pt x="1788" y="810"/>
                  </a:lnTo>
                  <a:lnTo>
                    <a:pt x="1812" y="810"/>
                  </a:lnTo>
                  <a:lnTo>
                    <a:pt x="1830" y="810"/>
                  </a:lnTo>
                  <a:lnTo>
                    <a:pt x="1854" y="810"/>
                  </a:lnTo>
                  <a:lnTo>
                    <a:pt x="1878" y="810"/>
                  </a:lnTo>
                  <a:lnTo>
                    <a:pt x="1902" y="810"/>
                  </a:lnTo>
                  <a:lnTo>
                    <a:pt x="1920" y="810"/>
                  </a:lnTo>
                  <a:lnTo>
                    <a:pt x="1944" y="804"/>
                  </a:lnTo>
                  <a:lnTo>
                    <a:pt x="1968" y="804"/>
                  </a:lnTo>
                  <a:lnTo>
                    <a:pt x="1986" y="804"/>
                  </a:lnTo>
                  <a:lnTo>
                    <a:pt x="2010" y="804"/>
                  </a:lnTo>
                  <a:lnTo>
                    <a:pt x="2034" y="804"/>
                  </a:lnTo>
                  <a:lnTo>
                    <a:pt x="2058" y="804"/>
                  </a:lnTo>
                  <a:lnTo>
                    <a:pt x="2076" y="804"/>
                  </a:lnTo>
                  <a:lnTo>
                    <a:pt x="2100" y="804"/>
                  </a:lnTo>
                  <a:lnTo>
                    <a:pt x="2124" y="804"/>
                  </a:lnTo>
                  <a:lnTo>
                    <a:pt x="2148" y="810"/>
                  </a:lnTo>
                  <a:lnTo>
                    <a:pt x="2166" y="810"/>
                  </a:lnTo>
                  <a:lnTo>
                    <a:pt x="2190" y="810"/>
                  </a:lnTo>
                  <a:lnTo>
                    <a:pt x="2214" y="810"/>
                  </a:lnTo>
                  <a:lnTo>
                    <a:pt x="2238" y="81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1836" y="2708"/>
              <a:ext cx="2238" cy="810"/>
            </a:xfrm>
            <a:custGeom>
              <a:avLst/>
              <a:gdLst>
                <a:gd name="T0" fmla="*/ 18 w 2238"/>
                <a:gd name="T1" fmla="*/ 222 h 810"/>
                <a:gd name="T2" fmla="*/ 66 w 2238"/>
                <a:gd name="T3" fmla="*/ 192 h 810"/>
                <a:gd name="T4" fmla="*/ 108 w 2238"/>
                <a:gd name="T5" fmla="*/ 138 h 810"/>
                <a:gd name="T6" fmla="*/ 156 w 2238"/>
                <a:gd name="T7" fmla="*/ 114 h 810"/>
                <a:gd name="T8" fmla="*/ 198 w 2238"/>
                <a:gd name="T9" fmla="*/ 96 h 810"/>
                <a:gd name="T10" fmla="*/ 246 w 2238"/>
                <a:gd name="T11" fmla="*/ 108 h 810"/>
                <a:gd name="T12" fmla="*/ 288 w 2238"/>
                <a:gd name="T13" fmla="*/ 90 h 810"/>
                <a:gd name="T14" fmla="*/ 330 w 2238"/>
                <a:gd name="T15" fmla="*/ 78 h 810"/>
                <a:gd name="T16" fmla="*/ 378 w 2238"/>
                <a:gd name="T17" fmla="*/ 54 h 810"/>
                <a:gd name="T18" fmla="*/ 420 w 2238"/>
                <a:gd name="T19" fmla="*/ 48 h 810"/>
                <a:gd name="T20" fmla="*/ 468 w 2238"/>
                <a:gd name="T21" fmla="*/ 42 h 810"/>
                <a:gd name="T22" fmla="*/ 510 w 2238"/>
                <a:gd name="T23" fmla="*/ 36 h 810"/>
                <a:gd name="T24" fmla="*/ 558 w 2238"/>
                <a:gd name="T25" fmla="*/ 30 h 810"/>
                <a:gd name="T26" fmla="*/ 600 w 2238"/>
                <a:gd name="T27" fmla="*/ 18 h 810"/>
                <a:gd name="T28" fmla="*/ 648 w 2238"/>
                <a:gd name="T29" fmla="*/ 6 h 810"/>
                <a:gd name="T30" fmla="*/ 690 w 2238"/>
                <a:gd name="T31" fmla="*/ 66 h 810"/>
                <a:gd name="T32" fmla="*/ 738 w 2238"/>
                <a:gd name="T33" fmla="*/ 186 h 810"/>
                <a:gd name="T34" fmla="*/ 780 w 2238"/>
                <a:gd name="T35" fmla="*/ 294 h 810"/>
                <a:gd name="T36" fmla="*/ 828 w 2238"/>
                <a:gd name="T37" fmla="*/ 378 h 810"/>
                <a:gd name="T38" fmla="*/ 870 w 2238"/>
                <a:gd name="T39" fmla="*/ 456 h 810"/>
                <a:gd name="T40" fmla="*/ 912 w 2238"/>
                <a:gd name="T41" fmla="*/ 516 h 810"/>
                <a:gd name="T42" fmla="*/ 960 w 2238"/>
                <a:gd name="T43" fmla="*/ 570 h 810"/>
                <a:gd name="T44" fmla="*/ 1002 w 2238"/>
                <a:gd name="T45" fmla="*/ 618 h 810"/>
                <a:gd name="T46" fmla="*/ 1050 w 2238"/>
                <a:gd name="T47" fmla="*/ 660 h 810"/>
                <a:gd name="T48" fmla="*/ 1092 w 2238"/>
                <a:gd name="T49" fmla="*/ 696 h 810"/>
                <a:gd name="T50" fmla="*/ 1140 w 2238"/>
                <a:gd name="T51" fmla="*/ 720 h 810"/>
                <a:gd name="T52" fmla="*/ 1182 w 2238"/>
                <a:gd name="T53" fmla="*/ 744 h 810"/>
                <a:gd name="T54" fmla="*/ 1230 w 2238"/>
                <a:gd name="T55" fmla="*/ 762 h 810"/>
                <a:gd name="T56" fmla="*/ 1272 w 2238"/>
                <a:gd name="T57" fmla="*/ 774 h 810"/>
                <a:gd name="T58" fmla="*/ 1320 w 2238"/>
                <a:gd name="T59" fmla="*/ 786 h 810"/>
                <a:gd name="T60" fmla="*/ 1362 w 2238"/>
                <a:gd name="T61" fmla="*/ 798 h 810"/>
                <a:gd name="T62" fmla="*/ 1404 w 2238"/>
                <a:gd name="T63" fmla="*/ 798 h 810"/>
                <a:gd name="T64" fmla="*/ 1452 w 2238"/>
                <a:gd name="T65" fmla="*/ 804 h 810"/>
                <a:gd name="T66" fmla="*/ 1494 w 2238"/>
                <a:gd name="T67" fmla="*/ 804 h 810"/>
                <a:gd name="T68" fmla="*/ 1542 w 2238"/>
                <a:gd name="T69" fmla="*/ 810 h 810"/>
                <a:gd name="T70" fmla="*/ 1584 w 2238"/>
                <a:gd name="T71" fmla="*/ 810 h 810"/>
                <a:gd name="T72" fmla="*/ 1632 w 2238"/>
                <a:gd name="T73" fmla="*/ 810 h 810"/>
                <a:gd name="T74" fmla="*/ 1674 w 2238"/>
                <a:gd name="T75" fmla="*/ 810 h 810"/>
                <a:gd name="T76" fmla="*/ 1722 w 2238"/>
                <a:gd name="T77" fmla="*/ 810 h 810"/>
                <a:gd name="T78" fmla="*/ 1764 w 2238"/>
                <a:gd name="T79" fmla="*/ 810 h 810"/>
                <a:gd name="T80" fmla="*/ 1812 w 2238"/>
                <a:gd name="T81" fmla="*/ 810 h 810"/>
                <a:gd name="T82" fmla="*/ 1854 w 2238"/>
                <a:gd name="T83" fmla="*/ 810 h 810"/>
                <a:gd name="T84" fmla="*/ 1902 w 2238"/>
                <a:gd name="T85" fmla="*/ 810 h 810"/>
                <a:gd name="T86" fmla="*/ 1944 w 2238"/>
                <a:gd name="T87" fmla="*/ 804 h 810"/>
                <a:gd name="T88" fmla="*/ 1986 w 2238"/>
                <a:gd name="T89" fmla="*/ 804 h 810"/>
                <a:gd name="T90" fmla="*/ 2034 w 2238"/>
                <a:gd name="T91" fmla="*/ 804 h 810"/>
                <a:gd name="T92" fmla="*/ 2076 w 2238"/>
                <a:gd name="T93" fmla="*/ 804 h 810"/>
                <a:gd name="T94" fmla="*/ 2124 w 2238"/>
                <a:gd name="T95" fmla="*/ 804 h 810"/>
                <a:gd name="T96" fmla="*/ 2166 w 2238"/>
                <a:gd name="T97" fmla="*/ 810 h 810"/>
                <a:gd name="T98" fmla="*/ 2214 w 2238"/>
                <a:gd name="T99"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810">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6"/>
                  </a:lnTo>
                  <a:lnTo>
                    <a:pt x="534" y="30"/>
                  </a:lnTo>
                  <a:lnTo>
                    <a:pt x="558" y="30"/>
                  </a:lnTo>
                  <a:lnTo>
                    <a:pt x="576" y="24"/>
                  </a:lnTo>
                  <a:lnTo>
                    <a:pt x="600" y="18"/>
                  </a:lnTo>
                  <a:lnTo>
                    <a:pt x="624" y="12"/>
                  </a:lnTo>
                  <a:lnTo>
                    <a:pt x="648" y="6"/>
                  </a:lnTo>
                  <a:lnTo>
                    <a:pt x="666" y="0"/>
                  </a:lnTo>
                  <a:lnTo>
                    <a:pt x="690" y="66"/>
                  </a:lnTo>
                  <a:lnTo>
                    <a:pt x="714" y="132"/>
                  </a:lnTo>
                  <a:lnTo>
                    <a:pt x="738" y="186"/>
                  </a:lnTo>
                  <a:lnTo>
                    <a:pt x="756" y="240"/>
                  </a:lnTo>
                  <a:lnTo>
                    <a:pt x="780" y="294"/>
                  </a:lnTo>
                  <a:lnTo>
                    <a:pt x="804" y="336"/>
                  </a:lnTo>
                  <a:lnTo>
                    <a:pt x="828" y="378"/>
                  </a:lnTo>
                  <a:lnTo>
                    <a:pt x="846" y="420"/>
                  </a:lnTo>
                  <a:lnTo>
                    <a:pt x="870" y="456"/>
                  </a:lnTo>
                  <a:lnTo>
                    <a:pt x="894" y="486"/>
                  </a:lnTo>
                  <a:lnTo>
                    <a:pt x="912" y="516"/>
                  </a:lnTo>
                  <a:lnTo>
                    <a:pt x="936" y="546"/>
                  </a:lnTo>
                  <a:lnTo>
                    <a:pt x="960" y="570"/>
                  </a:lnTo>
                  <a:lnTo>
                    <a:pt x="984" y="594"/>
                  </a:lnTo>
                  <a:lnTo>
                    <a:pt x="1002" y="618"/>
                  </a:lnTo>
                  <a:lnTo>
                    <a:pt x="1026" y="642"/>
                  </a:lnTo>
                  <a:lnTo>
                    <a:pt x="1050" y="660"/>
                  </a:lnTo>
                  <a:lnTo>
                    <a:pt x="1074" y="678"/>
                  </a:lnTo>
                  <a:lnTo>
                    <a:pt x="1092" y="696"/>
                  </a:lnTo>
                  <a:lnTo>
                    <a:pt x="1116" y="708"/>
                  </a:lnTo>
                  <a:lnTo>
                    <a:pt x="1140" y="720"/>
                  </a:lnTo>
                  <a:lnTo>
                    <a:pt x="1158" y="732"/>
                  </a:lnTo>
                  <a:lnTo>
                    <a:pt x="1182" y="744"/>
                  </a:lnTo>
                  <a:lnTo>
                    <a:pt x="1206" y="756"/>
                  </a:lnTo>
                  <a:lnTo>
                    <a:pt x="1230" y="762"/>
                  </a:lnTo>
                  <a:lnTo>
                    <a:pt x="1248" y="768"/>
                  </a:lnTo>
                  <a:lnTo>
                    <a:pt x="1272" y="774"/>
                  </a:lnTo>
                  <a:lnTo>
                    <a:pt x="1296" y="780"/>
                  </a:lnTo>
                  <a:lnTo>
                    <a:pt x="1320" y="786"/>
                  </a:lnTo>
                  <a:lnTo>
                    <a:pt x="1338" y="792"/>
                  </a:lnTo>
                  <a:lnTo>
                    <a:pt x="1362" y="798"/>
                  </a:lnTo>
                  <a:lnTo>
                    <a:pt x="1386" y="798"/>
                  </a:lnTo>
                  <a:lnTo>
                    <a:pt x="1404" y="798"/>
                  </a:lnTo>
                  <a:lnTo>
                    <a:pt x="1428" y="804"/>
                  </a:lnTo>
                  <a:lnTo>
                    <a:pt x="1452" y="804"/>
                  </a:lnTo>
                  <a:lnTo>
                    <a:pt x="1476" y="804"/>
                  </a:lnTo>
                  <a:lnTo>
                    <a:pt x="1494" y="804"/>
                  </a:lnTo>
                  <a:lnTo>
                    <a:pt x="1518" y="810"/>
                  </a:lnTo>
                  <a:lnTo>
                    <a:pt x="1542" y="810"/>
                  </a:lnTo>
                  <a:lnTo>
                    <a:pt x="1566" y="810"/>
                  </a:lnTo>
                  <a:lnTo>
                    <a:pt x="1584" y="810"/>
                  </a:lnTo>
                  <a:lnTo>
                    <a:pt x="1608" y="810"/>
                  </a:lnTo>
                  <a:lnTo>
                    <a:pt x="1632" y="810"/>
                  </a:lnTo>
                  <a:lnTo>
                    <a:pt x="1656" y="810"/>
                  </a:lnTo>
                  <a:lnTo>
                    <a:pt x="1674" y="810"/>
                  </a:lnTo>
                  <a:lnTo>
                    <a:pt x="1698" y="810"/>
                  </a:lnTo>
                  <a:lnTo>
                    <a:pt x="1722" y="810"/>
                  </a:lnTo>
                  <a:lnTo>
                    <a:pt x="1740" y="810"/>
                  </a:lnTo>
                  <a:lnTo>
                    <a:pt x="1764" y="810"/>
                  </a:lnTo>
                  <a:lnTo>
                    <a:pt x="1788" y="810"/>
                  </a:lnTo>
                  <a:lnTo>
                    <a:pt x="1812" y="810"/>
                  </a:lnTo>
                  <a:lnTo>
                    <a:pt x="1830" y="810"/>
                  </a:lnTo>
                  <a:lnTo>
                    <a:pt x="1854" y="810"/>
                  </a:lnTo>
                  <a:lnTo>
                    <a:pt x="1878" y="810"/>
                  </a:lnTo>
                  <a:lnTo>
                    <a:pt x="1902" y="810"/>
                  </a:lnTo>
                  <a:lnTo>
                    <a:pt x="1920" y="810"/>
                  </a:lnTo>
                  <a:lnTo>
                    <a:pt x="1944" y="804"/>
                  </a:lnTo>
                  <a:lnTo>
                    <a:pt x="1968" y="804"/>
                  </a:lnTo>
                  <a:lnTo>
                    <a:pt x="1986" y="804"/>
                  </a:lnTo>
                  <a:lnTo>
                    <a:pt x="2010" y="804"/>
                  </a:lnTo>
                  <a:lnTo>
                    <a:pt x="2034" y="804"/>
                  </a:lnTo>
                  <a:lnTo>
                    <a:pt x="2058" y="804"/>
                  </a:lnTo>
                  <a:lnTo>
                    <a:pt x="2076" y="804"/>
                  </a:lnTo>
                  <a:lnTo>
                    <a:pt x="2100" y="804"/>
                  </a:lnTo>
                  <a:lnTo>
                    <a:pt x="2124" y="804"/>
                  </a:lnTo>
                  <a:lnTo>
                    <a:pt x="2148" y="810"/>
                  </a:lnTo>
                  <a:lnTo>
                    <a:pt x="2166" y="810"/>
                  </a:lnTo>
                  <a:lnTo>
                    <a:pt x="2190" y="810"/>
                  </a:lnTo>
                  <a:lnTo>
                    <a:pt x="2214" y="810"/>
                  </a:lnTo>
                  <a:lnTo>
                    <a:pt x="2238" y="81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p:cNvSpPr>
              <a:spLocks/>
            </p:cNvSpPr>
            <p:nvPr/>
          </p:nvSpPr>
          <p:spPr bwMode="auto">
            <a:xfrm>
              <a:off x="1836" y="2714"/>
              <a:ext cx="2238" cy="810"/>
            </a:xfrm>
            <a:custGeom>
              <a:avLst/>
              <a:gdLst>
                <a:gd name="T0" fmla="*/ 18 w 2238"/>
                <a:gd name="T1" fmla="*/ 222 h 810"/>
                <a:gd name="T2" fmla="*/ 66 w 2238"/>
                <a:gd name="T3" fmla="*/ 192 h 810"/>
                <a:gd name="T4" fmla="*/ 108 w 2238"/>
                <a:gd name="T5" fmla="*/ 138 h 810"/>
                <a:gd name="T6" fmla="*/ 156 w 2238"/>
                <a:gd name="T7" fmla="*/ 114 h 810"/>
                <a:gd name="T8" fmla="*/ 198 w 2238"/>
                <a:gd name="T9" fmla="*/ 96 h 810"/>
                <a:gd name="T10" fmla="*/ 246 w 2238"/>
                <a:gd name="T11" fmla="*/ 108 h 810"/>
                <a:gd name="T12" fmla="*/ 288 w 2238"/>
                <a:gd name="T13" fmla="*/ 90 h 810"/>
                <a:gd name="T14" fmla="*/ 330 w 2238"/>
                <a:gd name="T15" fmla="*/ 78 h 810"/>
                <a:gd name="T16" fmla="*/ 378 w 2238"/>
                <a:gd name="T17" fmla="*/ 54 h 810"/>
                <a:gd name="T18" fmla="*/ 420 w 2238"/>
                <a:gd name="T19" fmla="*/ 48 h 810"/>
                <a:gd name="T20" fmla="*/ 468 w 2238"/>
                <a:gd name="T21" fmla="*/ 42 h 810"/>
                <a:gd name="T22" fmla="*/ 510 w 2238"/>
                <a:gd name="T23" fmla="*/ 36 h 810"/>
                <a:gd name="T24" fmla="*/ 558 w 2238"/>
                <a:gd name="T25" fmla="*/ 30 h 810"/>
                <a:gd name="T26" fmla="*/ 600 w 2238"/>
                <a:gd name="T27" fmla="*/ 18 h 810"/>
                <a:gd name="T28" fmla="*/ 648 w 2238"/>
                <a:gd name="T29" fmla="*/ 6 h 810"/>
                <a:gd name="T30" fmla="*/ 690 w 2238"/>
                <a:gd name="T31" fmla="*/ 66 h 810"/>
                <a:gd name="T32" fmla="*/ 738 w 2238"/>
                <a:gd name="T33" fmla="*/ 186 h 810"/>
                <a:gd name="T34" fmla="*/ 780 w 2238"/>
                <a:gd name="T35" fmla="*/ 294 h 810"/>
                <a:gd name="T36" fmla="*/ 828 w 2238"/>
                <a:gd name="T37" fmla="*/ 378 h 810"/>
                <a:gd name="T38" fmla="*/ 870 w 2238"/>
                <a:gd name="T39" fmla="*/ 456 h 810"/>
                <a:gd name="T40" fmla="*/ 912 w 2238"/>
                <a:gd name="T41" fmla="*/ 516 h 810"/>
                <a:gd name="T42" fmla="*/ 960 w 2238"/>
                <a:gd name="T43" fmla="*/ 570 h 810"/>
                <a:gd name="T44" fmla="*/ 1002 w 2238"/>
                <a:gd name="T45" fmla="*/ 618 h 810"/>
                <a:gd name="T46" fmla="*/ 1050 w 2238"/>
                <a:gd name="T47" fmla="*/ 660 h 810"/>
                <a:gd name="T48" fmla="*/ 1092 w 2238"/>
                <a:gd name="T49" fmla="*/ 696 h 810"/>
                <a:gd name="T50" fmla="*/ 1140 w 2238"/>
                <a:gd name="T51" fmla="*/ 720 h 810"/>
                <a:gd name="T52" fmla="*/ 1182 w 2238"/>
                <a:gd name="T53" fmla="*/ 744 h 810"/>
                <a:gd name="T54" fmla="*/ 1230 w 2238"/>
                <a:gd name="T55" fmla="*/ 762 h 810"/>
                <a:gd name="T56" fmla="*/ 1272 w 2238"/>
                <a:gd name="T57" fmla="*/ 774 h 810"/>
                <a:gd name="T58" fmla="*/ 1320 w 2238"/>
                <a:gd name="T59" fmla="*/ 786 h 810"/>
                <a:gd name="T60" fmla="*/ 1362 w 2238"/>
                <a:gd name="T61" fmla="*/ 798 h 810"/>
                <a:gd name="T62" fmla="*/ 1404 w 2238"/>
                <a:gd name="T63" fmla="*/ 798 h 810"/>
                <a:gd name="T64" fmla="*/ 1452 w 2238"/>
                <a:gd name="T65" fmla="*/ 804 h 810"/>
                <a:gd name="T66" fmla="*/ 1494 w 2238"/>
                <a:gd name="T67" fmla="*/ 804 h 810"/>
                <a:gd name="T68" fmla="*/ 1542 w 2238"/>
                <a:gd name="T69" fmla="*/ 810 h 810"/>
                <a:gd name="T70" fmla="*/ 1584 w 2238"/>
                <a:gd name="T71" fmla="*/ 810 h 810"/>
                <a:gd name="T72" fmla="*/ 1632 w 2238"/>
                <a:gd name="T73" fmla="*/ 810 h 810"/>
                <a:gd name="T74" fmla="*/ 1674 w 2238"/>
                <a:gd name="T75" fmla="*/ 810 h 810"/>
                <a:gd name="T76" fmla="*/ 1722 w 2238"/>
                <a:gd name="T77" fmla="*/ 810 h 810"/>
                <a:gd name="T78" fmla="*/ 1764 w 2238"/>
                <a:gd name="T79" fmla="*/ 810 h 810"/>
                <a:gd name="T80" fmla="*/ 1812 w 2238"/>
                <a:gd name="T81" fmla="*/ 810 h 810"/>
                <a:gd name="T82" fmla="*/ 1854 w 2238"/>
                <a:gd name="T83" fmla="*/ 810 h 810"/>
                <a:gd name="T84" fmla="*/ 1902 w 2238"/>
                <a:gd name="T85" fmla="*/ 810 h 810"/>
                <a:gd name="T86" fmla="*/ 1944 w 2238"/>
                <a:gd name="T87" fmla="*/ 804 h 810"/>
                <a:gd name="T88" fmla="*/ 1986 w 2238"/>
                <a:gd name="T89" fmla="*/ 804 h 810"/>
                <a:gd name="T90" fmla="*/ 2034 w 2238"/>
                <a:gd name="T91" fmla="*/ 804 h 810"/>
                <a:gd name="T92" fmla="*/ 2076 w 2238"/>
                <a:gd name="T93" fmla="*/ 804 h 810"/>
                <a:gd name="T94" fmla="*/ 2124 w 2238"/>
                <a:gd name="T95" fmla="*/ 804 h 810"/>
                <a:gd name="T96" fmla="*/ 2166 w 2238"/>
                <a:gd name="T97" fmla="*/ 810 h 810"/>
                <a:gd name="T98" fmla="*/ 2214 w 2238"/>
                <a:gd name="T99"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810">
                  <a:moveTo>
                    <a:pt x="0" y="246"/>
                  </a:moveTo>
                  <a:lnTo>
                    <a:pt x="18" y="222"/>
                  </a:lnTo>
                  <a:lnTo>
                    <a:pt x="42" y="192"/>
                  </a:lnTo>
                  <a:lnTo>
                    <a:pt x="66" y="192"/>
                  </a:lnTo>
                  <a:lnTo>
                    <a:pt x="84" y="156"/>
                  </a:lnTo>
                  <a:lnTo>
                    <a:pt x="108" y="138"/>
                  </a:lnTo>
                  <a:lnTo>
                    <a:pt x="132" y="114"/>
                  </a:lnTo>
                  <a:lnTo>
                    <a:pt x="156" y="114"/>
                  </a:lnTo>
                  <a:lnTo>
                    <a:pt x="174" y="114"/>
                  </a:lnTo>
                  <a:lnTo>
                    <a:pt x="198" y="96"/>
                  </a:lnTo>
                  <a:lnTo>
                    <a:pt x="222" y="90"/>
                  </a:lnTo>
                  <a:lnTo>
                    <a:pt x="246" y="108"/>
                  </a:lnTo>
                  <a:lnTo>
                    <a:pt x="264" y="90"/>
                  </a:lnTo>
                  <a:lnTo>
                    <a:pt x="288" y="90"/>
                  </a:lnTo>
                  <a:lnTo>
                    <a:pt x="312" y="72"/>
                  </a:lnTo>
                  <a:lnTo>
                    <a:pt x="330" y="78"/>
                  </a:lnTo>
                  <a:lnTo>
                    <a:pt x="354" y="66"/>
                  </a:lnTo>
                  <a:lnTo>
                    <a:pt x="378" y="54"/>
                  </a:lnTo>
                  <a:lnTo>
                    <a:pt x="402" y="48"/>
                  </a:lnTo>
                  <a:lnTo>
                    <a:pt x="420" y="48"/>
                  </a:lnTo>
                  <a:lnTo>
                    <a:pt x="444" y="42"/>
                  </a:lnTo>
                  <a:lnTo>
                    <a:pt x="468" y="42"/>
                  </a:lnTo>
                  <a:lnTo>
                    <a:pt x="492" y="36"/>
                  </a:lnTo>
                  <a:lnTo>
                    <a:pt x="510" y="36"/>
                  </a:lnTo>
                  <a:lnTo>
                    <a:pt x="534" y="30"/>
                  </a:lnTo>
                  <a:lnTo>
                    <a:pt x="558" y="30"/>
                  </a:lnTo>
                  <a:lnTo>
                    <a:pt x="576" y="24"/>
                  </a:lnTo>
                  <a:lnTo>
                    <a:pt x="600" y="18"/>
                  </a:lnTo>
                  <a:lnTo>
                    <a:pt x="624" y="12"/>
                  </a:lnTo>
                  <a:lnTo>
                    <a:pt x="648" y="6"/>
                  </a:lnTo>
                  <a:lnTo>
                    <a:pt x="666" y="0"/>
                  </a:lnTo>
                  <a:lnTo>
                    <a:pt x="690" y="66"/>
                  </a:lnTo>
                  <a:lnTo>
                    <a:pt x="714" y="132"/>
                  </a:lnTo>
                  <a:lnTo>
                    <a:pt x="738" y="186"/>
                  </a:lnTo>
                  <a:lnTo>
                    <a:pt x="756" y="240"/>
                  </a:lnTo>
                  <a:lnTo>
                    <a:pt x="780" y="294"/>
                  </a:lnTo>
                  <a:lnTo>
                    <a:pt x="804" y="336"/>
                  </a:lnTo>
                  <a:lnTo>
                    <a:pt x="828" y="378"/>
                  </a:lnTo>
                  <a:lnTo>
                    <a:pt x="846" y="420"/>
                  </a:lnTo>
                  <a:lnTo>
                    <a:pt x="870" y="456"/>
                  </a:lnTo>
                  <a:lnTo>
                    <a:pt x="894" y="486"/>
                  </a:lnTo>
                  <a:lnTo>
                    <a:pt x="912" y="516"/>
                  </a:lnTo>
                  <a:lnTo>
                    <a:pt x="936" y="546"/>
                  </a:lnTo>
                  <a:lnTo>
                    <a:pt x="960" y="570"/>
                  </a:lnTo>
                  <a:lnTo>
                    <a:pt x="984" y="594"/>
                  </a:lnTo>
                  <a:lnTo>
                    <a:pt x="1002" y="618"/>
                  </a:lnTo>
                  <a:lnTo>
                    <a:pt x="1026" y="642"/>
                  </a:lnTo>
                  <a:lnTo>
                    <a:pt x="1050" y="660"/>
                  </a:lnTo>
                  <a:lnTo>
                    <a:pt x="1074" y="678"/>
                  </a:lnTo>
                  <a:lnTo>
                    <a:pt x="1092" y="696"/>
                  </a:lnTo>
                  <a:lnTo>
                    <a:pt x="1116" y="708"/>
                  </a:lnTo>
                  <a:lnTo>
                    <a:pt x="1140" y="720"/>
                  </a:lnTo>
                  <a:lnTo>
                    <a:pt x="1158" y="732"/>
                  </a:lnTo>
                  <a:lnTo>
                    <a:pt x="1182" y="744"/>
                  </a:lnTo>
                  <a:lnTo>
                    <a:pt x="1206" y="756"/>
                  </a:lnTo>
                  <a:lnTo>
                    <a:pt x="1230" y="762"/>
                  </a:lnTo>
                  <a:lnTo>
                    <a:pt x="1248" y="768"/>
                  </a:lnTo>
                  <a:lnTo>
                    <a:pt x="1272" y="774"/>
                  </a:lnTo>
                  <a:lnTo>
                    <a:pt x="1296" y="780"/>
                  </a:lnTo>
                  <a:lnTo>
                    <a:pt x="1320" y="786"/>
                  </a:lnTo>
                  <a:lnTo>
                    <a:pt x="1338" y="792"/>
                  </a:lnTo>
                  <a:lnTo>
                    <a:pt x="1362" y="798"/>
                  </a:lnTo>
                  <a:lnTo>
                    <a:pt x="1386" y="798"/>
                  </a:lnTo>
                  <a:lnTo>
                    <a:pt x="1404" y="798"/>
                  </a:lnTo>
                  <a:lnTo>
                    <a:pt x="1428" y="804"/>
                  </a:lnTo>
                  <a:lnTo>
                    <a:pt x="1452" y="804"/>
                  </a:lnTo>
                  <a:lnTo>
                    <a:pt x="1476" y="804"/>
                  </a:lnTo>
                  <a:lnTo>
                    <a:pt x="1494" y="804"/>
                  </a:lnTo>
                  <a:lnTo>
                    <a:pt x="1518" y="810"/>
                  </a:lnTo>
                  <a:lnTo>
                    <a:pt x="1542" y="810"/>
                  </a:lnTo>
                  <a:lnTo>
                    <a:pt x="1566" y="810"/>
                  </a:lnTo>
                  <a:lnTo>
                    <a:pt x="1584" y="810"/>
                  </a:lnTo>
                  <a:lnTo>
                    <a:pt x="1608" y="810"/>
                  </a:lnTo>
                  <a:lnTo>
                    <a:pt x="1632" y="810"/>
                  </a:lnTo>
                  <a:lnTo>
                    <a:pt x="1656" y="810"/>
                  </a:lnTo>
                  <a:lnTo>
                    <a:pt x="1674" y="810"/>
                  </a:lnTo>
                  <a:lnTo>
                    <a:pt x="1698" y="810"/>
                  </a:lnTo>
                  <a:lnTo>
                    <a:pt x="1722" y="810"/>
                  </a:lnTo>
                  <a:lnTo>
                    <a:pt x="1740" y="810"/>
                  </a:lnTo>
                  <a:lnTo>
                    <a:pt x="1764" y="810"/>
                  </a:lnTo>
                  <a:lnTo>
                    <a:pt x="1788" y="810"/>
                  </a:lnTo>
                  <a:lnTo>
                    <a:pt x="1812" y="810"/>
                  </a:lnTo>
                  <a:lnTo>
                    <a:pt x="1830" y="810"/>
                  </a:lnTo>
                  <a:lnTo>
                    <a:pt x="1854" y="810"/>
                  </a:lnTo>
                  <a:lnTo>
                    <a:pt x="1878" y="810"/>
                  </a:lnTo>
                  <a:lnTo>
                    <a:pt x="1902" y="810"/>
                  </a:lnTo>
                  <a:lnTo>
                    <a:pt x="1920" y="810"/>
                  </a:lnTo>
                  <a:lnTo>
                    <a:pt x="1944" y="804"/>
                  </a:lnTo>
                  <a:lnTo>
                    <a:pt x="1968" y="804"/>
                  </a:lnTo>
                  <a:lnTo>
                    <a:pt x="1986" y="804"/>
                  </a:lnTo>
                  <a:lnTo>
                    <a:pt x="2010" y="804"/>
                  </a:lnTo>
                  <a:lnTo>
                    <a:pt x="2034" y="804"/>
                  </a:lnTo>
                  <a:lnTo>
                    <a:pt x="2058" y="804"/>
                  </a:lnTo>
                  <a:lnTo>
                    <a:pt x="2076" y="804"/>
                  </a:lnTo>
                  <a:lnTo>
                    <a:pt x="2100" y="804"/>
                  </a:lnTo>
                  <a:lnTo>
                    <a:pt x="2124" y="804"/>
                  </a:lnTo>
                  <a:lnTo>
                    <a:pt x="2148" y="810"/>
                  </a:lnTo>
                  <a:lnTo>
                    <a:pt x="2166" y="810"/>
                  </a:lnTo>
                  <a:lnTo>
                    <a:pt x="2190" y="810"/>
                  </a:lnTo>
                  <a:lnTo>
                    <a:pt x="2214" y="810"/>
                  </a:lnTo>
                  <a:lnTo>
                    <a:pt x="2238" y="810"/>
                  </a:lnTo>
                </a:path>
              </a:pathLst>
            </a:custGeom>
            <a:noFill/>
            <a:ln w="2857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p:cNvSpPr>
              <a:spLocks/>
            </p:cNvSpPr>
            <p:nvPr/>
          </p:nvSpPr>
          <p:spPr bwMode="auto">
            <a:xfrm>
              <a:off x="1836" y="3326"/>
              <a:ext cx="2238" cy="228"/>
            </a:xfrm>
            <a:custGeom>
              <a:avLst/>
              <a:gdLst>
                <a:gd name="T0" fmla="*/ 18 w 2238"/>
                <a:gd name="T1" fmla="*/ 162 h 228"/>
                <a:gd name="T2" fmla="*/ 66 w 2238"/>
                <a:gd name="T3" fmla="*/ 156 h 228"/>
                <a:gd name="T4" fmla="*/ 108 w 2238"/>
                <a:gd name="T5" fmla="*/ 150 h 228"/>
                <a:gd name="T6" fmla="*/ 156 w 2238"/>
                <a:gd name="T7" fmla="*/ 138 h 228"/>
                <a:gd name="T8" fmla="*/ 198 w 2238"/>
                <a:gd name="T9" fmla="*/ 120 h 228"/>
                <a:gd name="T10" fmla="*/ 246 w 2238"/>
                <a:gd name="T11" fmla="*/ 108 h 228"/>
                <a:gd name="T12" fmla="*/ 288 w 2238"/>
                <a:gd name="T13" fmla="*/ 96 h 228"/>
                <a:gd name="T14" fmla="*/ 330 w 2238"/>
                <a:gd name="T15" fmla="*/ 84 h 228"/>
                <a:gd name="T16" fmla="*/ 378 w 2238"/>
                <a:gd name="T17" fmla="*/ 72 h 228"/>
                <a:gd name="T18" fmla="*/ 420 w 2238"/>
                <a:gd name="T19" fmla="*/ 54 h 228"/>
                <a:gd name="T20" fmla="*/ 468 w 2238"/>
                <a:gd name="T21" fmla="*/ 42 h 228"/>
                <a:gd name="T22" fmla="*/ 510 w 2238"/>
                <a:gd name="T23" fmla="*/ 30 h 228"/>
                <a:gd name="T24" fmla="*/ 558 w 2238"/>
                <a:gd name="T25" fmla="*/ 18 h 228"/>
                <a:gd name="T26" fmla="*/ 600 w 2238"/>
                <a:gd name="T27" fmla="*/ 6 h 228"/>
                <a:gd name="T28" fmla="*/ 648 w 2238"/>
                <a:gd name="T29" fmla="*/ 0 h 228"/>
                <a:gd name="T30" fmla="*/ 690 w 2238"/>
                <a:gd name="T31" fmla="*/ 18 h 228"/>
                <a:gd name="T32" fmla="*/ 738 w 2238"/>
                <a:gd name="T33" fmla="*/ 48 h 228"/>
                <a:gd name="T34" fmla="*/ 780 w 2238"/>
                <a:gd name="T35" fmla="*/ 78 h 228"/>
                <a:gd name="T36" fmla="*/ 828 w 2238"/>
                <a:gd name="T37" fmla="*/ 102 h 228"/>
                <a:gd name="T38" fmla="*/ 870 w 2238"/>
                <a:gd name="T39" fmla="*/ 126 h 228"/>
                <a:gd name="T40" fmla="*/ 912 w 2238"/>
                <a:gd name="T41" fmla="*/ 144 h 228"/>
                <a:gd name="T42" fmla="*/ 960 w 2238"/>
                <a:gd name="T43" fmla="*/ 156 h 228"/>
                <a:gd name="T44" fmla="*/ 1002 w 2238"/>
                <a:gd name="T45" fmla="*/ 168 h 228"/>
                <a:gd name="T46" fmla="*/ 1050 w 2238"/>
                <a:gd name="T47" fmla="*/ 180 h 228"/>
                <a:gd name="T48" fmla="*/ 1092 w 2238"/>
                <a:gd name="T49" fmla="*/ 192 h 228"/>
                <a:gd name="T50" fmla="*/ 1140 w 2238"/>
                <a:gd name="T51" fmla="*/ 198 h 228"/>
                <a:gd name="T52" fmla="*/ 1182 w 2238"/>
                <a:gd name="T53" fmla="*/ 204 h 228"/>
                <a:gd name="T54" fmla="*/ 1230 w 2238"/>
                <a:gd name="T55" fmla="*/ 210 h 228"/>
                <a:gd name="T56" fmla="*/ 1272 w 2238"/>
                <a:gd name="T57" fmla="*/ 216 h 228"/>
                <a:gd name="T58" fmla="*/ 1320 w 2238"/>
                <a:gd name="T59" fmla="*/ 222 h 228"/>
                <a:gd name="T60" fmla="*/ 1362 w 2238"/>
                <a:gd name="T61" fmla="*/ 222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18"/>
                  </a:lnTo>
                  <a:lnTo>
                    <a:pt x="714" y="36"/>
                  </a:lnTo>
                  <a:lnTo>
                    <a:pt x="738" y="48"/>
                  </a:lnTo>
                  <a:lnTo>
                    <a:pt x="756" y="66"/>
                  </a:lnTo>
                  <a:lnTo>
                    <a:pt x="780" y="78"/>
                  </a:lnTo>
                  <a:lnTo>
                    <a:pt x="804" y="90"/>
                  </a:lnTo>
                  <a:lnTo>
                    <a:pt x="828" y="102"/>
                  </a:lnTo>
                  <a:lnTo>
                    <a:pt x="846" y="114"/>
                  </a:lnTo>
                  <a:lnTo>
                    <a:pt x="870" y="126"/>
                  </a:lnTo>
                  <a:lnTo>
                    <a:pt x="894" y="132"/>
                  </a:lnTo>
                  <a:lnTo>
                    <a:pt x="912" y="144"/>
                  </a:lnTo>
                  <a:lnTo>
                    <a:pt x="936" y="150"/>
                  </a:lnTo>
                  <a:lnTo>
                    <a:pt x="960" y="156"/>
                  </a:lnTo>
                  <a:lnTo>
                    <a:pt x="984" y="162"/>
                  </a:lnTo>
                  <a:lnTo>
                    <a:pt x="1002" y="168"/>
                  </a:lnTo>
                  <a:lnTo>
                    <a:pt x="1026" y="174"/>
                  </a:lnTo>
                  <a:lnTo>
                    <a:pt x="1050" y="180"/>
                  </a:lnTo>
                  <a:lnTo>
                    <a:pt x="1074" y="186"/>
                  </a:lnTo>
                  <a:lnTo>
                    <a:pt x="1092" y="192"/>
                  </a:lnTo>
                  <a:lnTo>
                    <a:pt x="1116" y="198"/>
                  </a:lnTo>
                  <a:lnTo>
                    <a:pt x="1140" y="198"/>
                  </a:lnTo>
                  <a:lnTo>
                    <a:pt x="1158" y="204"/>
                  </a:lnTo>
                  <a:lnTo>
                    <a:pt x="1182" y="204"/>
                  </a:lnTo>
                  <a:lnTo>
                    <a:pt x="1206" y="210"/>
                  </a:lnTo>
                  <a:lnTo>
                    <a:pt x="1230" y="210"/>
                  </a:lnTo>
                  <a:lnTo>
                    <a:pt x="1248" y="216"/>
                  </a:lnTo>
                  <a:lnTo>
                    <a:pt x="1272" y="216"/>
                  </a:lnTo>
                  <a:lnTo>
                    <a:pt x="1296" y="216"/>
                  </a:lnTo>
                  <a:lnTo>
                    <a:pt x="1320" y="222"/>
                  </a:lnTo>
                  <a:lnTo>
                    <a:pt x="1338" y="222"/>
                  </a:lnTo>
                  <a:lnTo>
                    <a:pt x="1362" y="222"/>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p:cNvSpPr>
              <a:spLocks/>
            </p:cNvSpPr>
            <p:nvPr/>
          </p:nvSpPr>
          <p:spPr bwMode="auto">
            <a:xfrm>
              <a:off x="1836" y="3332"/>
              <a:ext cx="2238" cy="228"/>
            </a:xfrm>
            <a:custGeom>
              <a:avLst/>
              <a:gdLst>
                <a:gd name="T0" fmla="*/ 18 w 2238"/>
                <a:gd name="T1" fmla="*/ 162 h 228"/>
                <a:gd name="T2" fmla="*/ 66 w 2238"/>
                <a:gd name="T3" fmla="*/ 156 h 228"/>
                <a:gd name="T4" fmla="*/ 108 w 2238"/>
                <a:gd name="T5" fmla="*/ 150 h 228"/>
                <a:gd name="T6" fmla="*/ 156 w 2238"/>
                <a:gd name="T7" fmla="*/ 138 h 228"/>
                <a:gd name="T8" fmla="*/ 198 w 2238"/>
                <a:gd name="T9" fmla="*/ 120 h 228"/>
                <a:gd name="T10" fmla="*/ 246 w 2238"/>
                <a:gd name="T11" fmla="*/ 108 h 228"/>
                <a:gd name="T12" fmla="*/ 288 w 2238"/>
                <a:gd name="T13" fmla="*/ 96 h 228"/>
                <a:gd name="T14" fmla="*/ 330 w 2238"/>
                <a:gd name="T15" fmla="*/ 84 h 228"/>
                <a:gd name="T16" fmla="*/ 378 w 2238"/>
                <a:gd name="T17" fmla="*/ 72 h 228"/>
                <a:gd name="T18" fmla="*/ 420 w 2238"/>
                <a:gd name="T19" fmla="*/ 54 h 228"/>
                <a:gd name="T20" fmla="*/ 468 w 2238"/>
                <a:gd name="T21" fmla="*/ 42 h 228"/>
                <a:gd name="T22" fmla="*/ 510 w 2238"/>
                <a:gd name="T23" fmla="*/ 30 h 228"/>
                <a:gd name="T24" fmla="*/ 558 w 2238"/>
                <a:gd name="T25" fmla="*/ 18 h 228"/>
                <a:gd name="T26" fmla="*/ 600 w 2238"/>
                <a:gd name="T27" fmla="*/ 6 h 228"/>
                <a:gd name="T28" fmla="*/ 648 w 2238"/>
                <a:gd name="T29" fmla="*/ 0 h 228"/>
                <a:gd name="T30" fmla="*/ 690 w 2238"/>
                <a:gd name="T31" fmla="*/ 18 h 228"/>
                <a:gd name="T32" fmla="*/ 738 w 2238"/>
                <a:gd name="T33" fmla="*/ 48 h 228"/>
                <a:gd name="T34" fmla="*/ 780 w 2238"/>
                <a:gd name="T35" fmla="*/ 78 h 228"/>
                <a:gd name="T36" fmla="*/ 828 w 2238"/>
                <a:gd name="T37" fmla="*/ 102 h 228"/>
                <a:gd name="T38" fmla="*/ 870 w 2238"/>
                <a:gd name="T39" fmla="*/ 126 h 228"/>
                <a:gd name="T40" fmla="*/ 912 w 2238"/>
                <a:gd name="T41" fmla="*/ 144 h 228"/>
                <a:gd name="T42" fmla="*/ 960 w 2238"/>
                <a:gd name="T43" fmla="*/ 156 h 228"/>
                <a:gd name="T44" fmla="*/ 1002 w 2238"/>
                <a:gd name="T45" fmla="*/ 168 h 228"/>
                <a:gd name="T46" fmla="*/ 1050 w 2238"/>
                <a:gd name="T47" fmla="*/ 180 h 228"/>
                <a:gd name="T48" fmla="*/ 1092 w 2238"/>
                <a:gd name="T49" fmla="*/ 192 h 228"/>
                <a:gd name="T50" fmla="*/ 1140 w 2238"/>
                <a:gd name="T51" fmla="*/ 198 h 228"/>
                <a:gd name="T52" fmla="*/ 1182 w 2238"/>
                <a:gd name="T53" fmla="*/ 204 h 228"/>
                <a:gd name="T54" fmla="*/ 1230 w 2238"/>
                <a:gd name="T55" fmla="*/ 210 h 228"/>
                <a:gd name="T56" fmla="*/ 1272 w 2238"/>
                <a:gd name="T57" fmla="*/ 216 h 228"/>
                <a:gd name="T58" fmla="*/ 1320 w 2238"/>
                <a:gd name="T59" fmla="*/ 222 h 228"/>
                <a:gd name="T60" fmla="*/ 1362 w 2238"/>
                <a:gd name="T61" fmla="*/ 222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18"/>
                  </a:lnTo>
                  <a:lnTo>
                    <a:pt x="714" y="36"/>
                  </a:lnTo>
                  <a:lnTo>
                    <a:pt x="738" y="48"/>
                  </a:lnTo>
                  <a:lnTo>
                    <a:pt x="756" y="66"/>
                  </a:lnTo>
                  <a:lnTo>
                    <a:pt x="780" y="78"/>
                  </a:lnTo>
                  <a:lnTo>
                    <a:pt x="804" y="90"/>
                  </a:lnTo>
                  <a:lnTo>
                    <a:pt x="828" y="102"/>
                  </a:lnTo>
                  <a:lnTo>
                    <a:pt x="846" y="114"/>
                  </a:lnTo>
                  <a:lnTo>
                    <a:pt x="870" y="126"/>
                  </a:lnTo>
                  <a:lnTo>
                    <a:pt x="894" y="132"/>
                  </a:lnTo>
                  <a:lnTo>
                    <a:pt x="912" y="144"/>
                  </a:lnTo>
                  <a:lnTo>
                    <a:pt x="936" y="150"/>
                  </a:lnTo>
                  <a:lnTo>
                    <a:pt x="960" y="156"/>
                  </a:lnTo>
                  <a:lnTo>
                    <a:pt x="984" y="162"/>
                  </a:lnTo>
                  <a:lnTo>
                    <a:pt x="1002" y="168"/>
                  </a:lnTo>
                  <a:lnTo>
                    <a:pt x="1026" y="174"/>
                  </a:lnTo>
                  <a:lnTo>
                    <a:pt x="1050" y="180"/>
                  </a:lnTo>
                  <a:lnTo>
                    <a:pt x="1074" y="186"/>
                  </a:lnTo>
                  <a:lnTo>
                    <a:pt x="1092" y="192"/>
                  </a:lnTo>
                  <a:lnTo>
                    <a:pt x="1116" y="198"/>
                  </a:lnTo>
                  <a:lnTo>
                    <a:pt x="1140" y="198"/>
                  </a:lnTo>
                  <a:lnTo>
                    <a:pt x="1158" y="204"/>
                  </a:lnTo>
                  <a:lnTo>
                    <a:pt x="1182" y="204"/>
                  </a:lnTo>
                  <a:lnTo>
                    <a:pt x="1206" y="210"/>
                  </a:lnTo>
                  <a:lnTo>
                    <a:pt x="1230" y="210"/>
                  </a:lnTo>
                  <a:lnTo>
                    <a:pt x="1248" y="216"/>
                  </a:lnTo>
                  <a:lnTo>
                    <a:pt x="1272" y="216"/>
                  </a:lnTo>
                  <a:lnTo>
                    <a:pt x="1296" y="216"/>
                  </a:lnTo>
                  <a:lnTo>
                    <a:pt x="1320" y="222"/>
                  </a:lnTo>
                  <a:lnTo>
                    <a:pt x="1338" y="222"/>
                  </a:lnTo>
                  <a:lnTo>
                    <a:pt x="1362" y="222"/>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p:cNvSpPr>
              <a:spLocks/>
            </p:cNvSpPr>
            <p:nvPr/>
          </p:nvSpPr>
          <p:spPr bwMode="auto">
            <a:xfrm>
              <a:off x="1836" y="3338"/>
              <a:ext cx="2238" cy="228"/>
            </a:xfrm>
            <a:custGeom>
              <a:avLst/>
              <a:gdLst>
                <a:gd name="T0" fmla="*/ 18 w 2238"/>
                <a:gd name="T1" fmla="*/ 162 h 228"/>
                <a:gd name="T2" fmla="*/ 66 w 2238"/>
                <a:gd name="T3" fmla="*/ 156 h 228"/>
                <a:gd name="T4" fmla="*/ 108 w 2238"/>
                <a:gd name="T5" fmla="*/ 150 h 228"/>
                <a:gd name="T6" fmla="*/ 156 w 2238"/>
                <a:gd name="T7" fmla="*/ 138 h 228"/>
                <a:gd name="T8" fmla="*/ 198 w 2238"/>
                <a:gd name="T9" fmla="*/ 120 h 228"/>
                <a:gd name="T10" fmla="*/ 246 w 2238"/>
                <a:gd name="T11" fmla="*/ 108 h 228"/>
                <a:gd name="T12" fmla="*/ 288 w 2238"/>
                <a:gd name="T13" fmla="*/ 96 h 228"/>
                <a:gd name="T14" fmla="*/ 330 w 2238"/>
                <a:gd name="T15" fmla="*/ 84 h 228"/>
                <a:gd name="T16" fmla="*/ 378 w 2238"/>
                <a:gd name="T17" fmla="*/ 72 h 228"/>
                <a:gd name="T18" fmla="*/ 420 w 2238"/>
                <a:gd name="T19" fmla="*/ 54 h 228"/>
                <a:gd name="T20" fmla="*/ 468 w 2238"/>
                <a:gd name="T21" fmla="*/ 42 h 228"/>
                <a:gd name="T22" fmla="*/ 510 w 2238"/>
                <a:gd name="T23" fmla="*/ 30 h 228"/>
                <a:gd name="T24" fmla="*/ 558 w 2238"/>
                <a:gd name="T25" fmla="*/ 18 h 228"/>
                <a:gd name="T26" fmla="*/ 600 w 2238"/>
                <a:gd name="T27" fmla="*/ 6 h 228"/>
                <a:gd name="T28" fmla="*/ 648 w 2238"/>
                <a:gd name="T29" fmla="*/ 0 h 228"/>
                <a:gd name="T30" fmla="*/ 690 w 2238"/>
                <a:gd name="T31" fmla="*/ 18 h 228"/>
                <a:gd name="T32" fmla="*/ 738 w 2238"/>
                <a:gd name="T33" fmla="*/ 48 h 228"/>
                <a:gd name="T34" fmla="*/ 780 w 2238"/>
                <a:gd name="T35" fmla="*/ 78 h 228"/>
                <a:gd name="T36" fmla="*/ 828 w 2238"/>
                <a:gd name="T37" fmla="*/ 102 h 228"/>
                <a:gd name="T38" fmla="*/ 870 w 2238"/>
                <a:gd name="T39" fmla="*/ 126 h 228"/>
                <a:gd name="T40" fmla="*/ 912 w 2238"/>
                <a:gd name="T41" fmla="*/ 144 h 228"/>
                <a:gd name="T42" fmla="*/ 960 w 2238"/>
                <a:gd name="T43" fmla="*/ 156 h 228"/>
                <a:gd name="T44" fmla="*/ 1002 w 2238"/>
                <a:gd name="T45" fmla="*/ 168 h 228"/>
                <a:gd name="T46" fmla="*/ 1050 w 2238"/>
                <a:gd name="T47" fmla="*/ 180 h 228"/>
                <a:gd name="T48" fmla="*/ 1092 w 2238"/>
                <a:gd name="T49" fmla="*/ 192 h 228"/>
                <a:gd name="T50" fmla="*/ 1140 w 2238"/>
                <a:gd name="T51" fmla="*/ 198 h 228"/>
                <a:gd name="T52" fmla="*/ 1182 w 2238"/>
                <a:gd name="T53" fmla="*/ 204 h 228"/>
                <a:gd name="T54" fmla="*/ 1230 w 2238"/>
                <a:gd name="T55" fmla="*/ 210 h 228"/>
                <a:gd name="T56" fmla="*/ 1272 w 2238"/>
                <a:gd name="T57" fmla="*/ 216 h 228"/>
                <a:gd name="T58" fmla="*/ 1320 w 2238"/>
                <a:gd name="T59" fmla="*/ 222 h 228"/>
                <a:gd name="T60" fmla="*/ 1362 w 2238"/>
                <a:gd name="T61" fmla="*/ 222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156"/>
                  </a:moveTo>
                  <a:lnTo>
                    <a:pt x="18" y="162"/>
                  </a:lnTo>
                  <a:lnTo>
                    <a:pt x="42" y="162"/>
                  </a:lnTo>
                  <a:lnTo>
                    <a:pt x="66" y="156"/>
                  </a:lnTo>
                  <a:lnTo>
                    <a:pt x="84" y="156"/>
                  </a:lnTo>
                  <a:lnTo>
                    <a:pt x="108" y="150"/>
                  </a:lnTo>
                  <a:lnTo>
                    <a:pt x="132" y="144"/>
                  </a:lnTo>
                  <a:lnTo>
                    <a:pt x="156" y="138"/>
                  </a:lnTo>
                  <a:lnTo>
                    <a:pt x="174" y="132"/>
                  </a:lnTo>
                  <a:lnTo>
                    <a:pt x="198" y="120"/>
                  </a:lnTo>
                  <a:lnTo>
                    <a:pt x="222" y="126"/>
                  </a:lnTo>
                  <a:lnTo>
                    <a:pt x="246" y="108"/>
                  </a:lnTo>
                  <a:lnTo>
                    <a:pt x="264" y="96"/>
                  </a:lnTo>
                  <a:lnTo>
                    <a:pt x="288" y="96"/>
                  </a:lnTo>
                  <a:lnTo>
                    <a:pt x="312" y="90"/>
                  </a:lnTo>
                  <a:lnTo>
                    <a:pt x="330" y="84"/>
                  </a:lnTo>
                  <a:lnTo>
                    <a:pt x="354" y="78"/>
                  </a:lnTo>
                  <a:lnTo>
                    <a:pt x="378" y="72"/>
                  </a:lnTo>
                  <a:lnTo>
                    <a:pt x="402" y="66"/>
                  </a:lnTo>
                  <a:lnTo>
                    <a:pt x="420" y="54"/>
                  </a:lnTo>
                  <a:lnTo>
                    <a:pt x="444" y="48"/>
                  </a:lnTo>
                  <a:lnTo>
                    <a:pt x="468" y="42"/>
                  </a:lnTo>
                  <a:lnTo>
                    <a:pt x="492" y="36"/>
                  </a:lnTo>
                  <a:lnTo>
                    <a:pt x="510" y="30"/>
                  </a:lnTo>
                  <a:lnTo>
                    <a:pt x="534" y="24"/>
                  </a:lnTo>
                  <a:lnTo>
                    <a:pt x="558" y="18"/>
                  </a:lnTo>
                  <a:lnTo>
                    <a:pt x="576" y="12"/>
                  </a:lnTo>
                  <a:lnTo>
                    <a:pt x="600" y="6"/>
                  </a:lnTo>
                  <a:lnTo>
                    <a:pt x="624" y="6"/>
                  </a:lnTo>
                  <a:lnTo>
                    <a:pt x="648" y="0"/>
                  </a:lnTo>
                  <a:lnTo>
                    <a:pt x="666" y="0"/>
                  </a:lnTo>
                  <a:lnTo>
                    <a:pt x="690" y="18"/>
                  </a:lnTo>
                  <a:lnTo>
                    <a:pt x="714" y="36"/>
                  </a:lnTo>
                  <a:lnTo>
                    <a:pt x="738" y="48"/>
                  </a:lnTo>
                  <a:lnTo>
                    <a:pt x="756" y="66"/>
                  </a:lnTo>
                  <a:lnTo>
                    <a:pt x="780" y="78"/>
                  </a:lnTo>
                  <a:lnTo>
                    <a:pt x="804" y="90"/>
                  </a:lnTo>
                  <a:lnTo>
                    <a:pt x="828" y="102"/>
                  </a:lnTo>
                  <a:lnTo>
                    <a:pt x="846" y="114"/>
                  </a:lnTo>
                  <a:lnTo>
                    <a:pt x="870" y="126"/>
                  </a:lnTo>
                  <a:lnTo>
                    <a:pt x="894" y="132"/>
                  </a:lnTo>
                  <a:lnTo>
                    <a:pt x="912" y="144"/>
                  </a:lnTo>
                  <a:lnTo>
                    <a:pt x="936" y="150"/>
                  </a:lnTo>
                  <a:lnTo>
                    <a:pt x="960" y="156"/>
                  </a:lnTo>
                  <a:lnTo>
                    <a:pt x="984" y="162"/>
                  </a:lnTo>
                  <a:lnTo>
                    <a:pt x="1002" y="168"/>
                  </a:lnTo>
                  <a:lnTo>
                    <a:pt x="1026" y="174"/>
                  </a:lnTo>
                  <a:lnTo>
                    <a:pt x="1050" y="180"/>
                  </a:lnTo>
                  <a:lnTo>
                    <a:pt x="1074" y="186"/>
                  </a:lnTo>
                  <a:lnTo>
                    <a:pt x="1092" y="192"/>
                  </a:lnTo>
                  <a:lnTo>
                    <a:pt x="1116" y="198"/>
                  </a:lnTo>
                  <a:lnTo>
                    <a:pt x="1140" y="198"/>
                  </a:lnTo>
                  <a:lnTo>
                    <a:pt x="1158" y="204"/>
                  </a:lnTo>
                  <a:lnTo>
                    <a:pt x="1182" y="204"/>
                  </a:lnTo>
                  <a:lnTo>
                    <a:pt x="1206" y="210"/>
                  </a:lnTo>
                  <a:lnTo>
                    <a:pt x="1230" y="210"/>
                  </a:lnTo>
                  <a:lnTo>
                    <a:pt x="1248" y="216"/>
                  </a:lnTo>
                  <a:lnTo>
                    <a:pt x="1272" y="216"/>
                  </a:lnTo>
                  <a:lnTo>
                    <a:pt x="1296" y="216"/>
                  </a:lnTo>
                  <a:lnTo>
                    <a:pt x="1320" y="222"/>
                  </a:lnTo>
                  <a:lnTo>
                    <a:pt x="1338" y="222"/>
                  </a:lnTo>
                  <a:lnTo>
                    <a:pt x="1362" y="222"/>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p:cNvSpPr>
              <a:spLocks/>
            </p:cNvSpPr>
            <p:nvPr/>
          </p:nvSpPr>
          <p:spPr bwMode="auto">
            <a:xfrm>
              <a:off x="1836" y="2846"/>
              <a:ext cx="2238" cy="702"/>
            </a:xfrm>
            <a:custGeom>
              <a:avLst/>
              <a:gdLst>
                <a:gd name="T0" fmla="*/ 18 w 2238"/>
                <a:gd name="T1" fmla="*/ 498 h 702"/>
                <a:gd name="T2" fmla="*/ 66 w 2238"/>
                <a:gd name="T3" fmla="*/ 444 h 702"/>
                <a:gd name="T4" fmla="*/ 108 w 2238"/>
                <a:gd name="T5" fmla="*/ 372 h 702"/>
                <a:gd name="T6" fmla="*/ 156 w 2238"/>
                <a:gd name="T7" fmla="*/ 318 h 702"/>
                <a:gd name="T8" fmla="*/ 198 w 2238"/>
                <a:gd name="T9" fmla="*/ 270 h 702"/>
                <a:gd name="T10" fmla="*/ 246 w 2238"/>
                <a:gd name="T11" fmla="*/ 162 h 702"/>
                <a:gd name="T12" fmla="*/ 288 w 2238"/>
                <a:gd name="T13" fmla="*/ 132 h 702"/>
                <a:gd name="T14" fmla="*/ 330 w 2238"/>
                <a:gd name="T15" fmla="*/ 120 h 702"/>
                <a:gd name="T16" fmla="*/ 378 w 2238"/>
                <a:gd name="T17" fmla="*/ 78 h 702"/>
                <a:gd name="T18" fmla="*/ 420 w 2238"/>
                <a:gd name="T19" fmla="*/ 48 h 702"/>
                <a:gd name="T20" fmla="*/ 468 w 2238"/>
                <a:gd name="T21" fmla="*/ 30 h 702"/>
                <a:gd name="T22" fmla="*/ 510 w 2238"/>
                <a:gd name="T23" fmla="*/ 12 h 702"/>
                <a:gd name="T24" fmla="*/ 558 w 2238"/>
                <a:gd name="T25" fmla="*/ 0 h 702"/>
                <a:gd name="T26" fmla="*/ 600 w 2238"/>
                <a:gd name="T27" fmla="*/ 6 h 702"/>
                <a:gd name="T28" fmla="*/ 648 w 2238"/>
                <a:gd name="T29" fmla="*/ 30 h 702"/>
                <a:gd name="T30" fmla="*/ 690 w 2238"/>
                <a:gd name="T31" fmla="*/ 102 h 702"/>
                <a:gd name="T32" fmla="*/ 738 w 2238"/>
                <a:gd name="T33" fmla="*/ 198 h 702"/>
                <a:gd name="T34" fmla="*/ 780 w 2238"/>
                <a:gd name="T35" fmla="*/ 282 h 702"/>
                <a:gd name="T36" fmla="*/ 828 w 2238"/>
                <a:gd name="T37" fmla="*/ 348 h 702"/>
                <a:gd name="T38" fmla="*/ 870 w 2238"/>
                <a:gd name="T39" fmla="*/ 408 h 702"/>
                <a:gd name="T40" fmla="*/ 912 w 2238"/>
                <a:gd name="T41" fmla="*/ 462 h 702"/>
                <a:gd name="T42" fmla="*/ 960 w 2238"/>
                <a:gd name="T43" fmla="*/ 504 h 702"/>
                <a:gd name="T44" fmla="*/ 1002 w 2238"/>
                <a:gd name="T45" fmla="*/ 540 h 702"/>
                <a:gd name="T46" fmla="*/ 1050 w 2238"/>
                <a:gd name="T47" fmla="*/ 570 h 702"/>
                <a:gd name="T48" fmla="*/ 1092 w 2238"/>
                <a:gd name="T49" fmla="*/ 594 h 702"/>
                <a:gd name="T50" fmla="*/ 1140 w 2238"/>
                <a:gd name="T51" fmla="*/ 618 h 702"/>
                <a:gd name="T52" fmla="*/ 1182 w 2238"/>
                <a:gd name="T53" fmla="*/ 636 h 702"/>
                <a:gd name="T54" fmla="*/ 1230 w 2238"/>
                <a:gd name="T55" fmla="*/ 654 h 702"/>
                <a:gd name="T56" fmla="*/ 1272 w 2238"/>
                <a:gd name="T57" fmla="*/ 666 h 702"/>
                <a:gd name="T58" fmla="*/ 1320 w 2238"/>
                <a:gd name="T59" fmla="*/ 678 h 702"/>
                <a:gd name="T60" fmla="*/ 1362 w 2238"/>
                <a:gd name="T61" fmla="*/ 690 h 702"/>
                <a:gd name="T62" fmla="*/ 1404 w 2238"/>
                <a:gd name="T63" fmla="*/ 696 h 702"/>
                <a:gd name="T64" fmla="*/ 1452 w 2238"/>
                <a:gd name="T65" fmla="*/ 702 h 702"/>
                <a:gd name="T66" fmla="*/ 1494 w 2238"/>
                <a:gd name="T67" fmla="*/ 702 h 702"/>
                <a:gd name="T68" fmla="*/ 1542 w 2238"/>
                <a:gd name="T69" fmla="*/ 702 h 702"/>
                <a:gd name="T70" fmla="*/ 1584 w 2238"/>
                <a:gd name="T71" fmla="*/ 702 h 702"/>
                <a:gd name="T72" fmla="*/ 1632 w 2238"/>
                <a:gd name="T73" fmla="*/ 702 h 702"/>
                <a:gd name="T74" fmla="*/ 1674 w 2238"/>
                <a:gd name="T75" fmla="*/ 702 h 702"/>
                <a:gd name="T76" fmla="*/ 1722 w 2238"/>
                <a:gd name="T77" fmla="*/ 702 h 702"/>
                <a:gd name="T78" fmla="*/ 1764 w 2238"/>
                <a:gd name="T79" fmla="*/ 702 h 702"/>
                <a:gd name="T80" fmla="*/ 1812 w 2238"/>
                <a:gd name="T81" fmla="*/ 702 h 702"/>
                <a:gd name="T82" fmla="*/ 1854 w 2238"/>
                <a:gd name="T83" fmla="*/ 702 h 702"/>
                <a:gd name="T84" fmla="*/ 1902 w 2238"/>
                <a:gd name="T85" fmla="*/ 702 h 702"/>
                <a:gd name="T86" fmla="*/ 1944 w 2238"/>
                <a:gd name="T87" fmla="*/ 702 h 702"/>
                <a:gd name="T88" fmla="*/ 1986 w 2238"/>
                <a:gd name="T89" fmla="*/ 696 h 702"/>
                <a:gd name="T90" fmla="*/ 2034 w 2238"/>
                <a:gd name="T91" fmla="*/ 696 h 702"/>
                <a:gd name="T92" fmla="*/ 2076 w 2238"/>
                <a:gd name="T93" fmla="*/ 696 h 702"/>
                <a:gd name="T94" fmla="*/ 2124 w 2238"/>
                <a:gd name="T95" fmla="*/ 696 h 702"/>
                <a:gd name="T96" fmla="*/ 2166 w 2238"/>
                <a:gd name="T97" fmla="*/ 696 h 702"/>
                <a:gd name="T98" fmla="*/ 2214 w 2238"/>
                <a:gd name="T99" fmla="*/ 69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02">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102"/>
                  </a:lnTo>
                  <a:lnTo>
                    <a:pt x="714" y="156"/>
                  </a:lnTo>
                  <a:lnTo>
                    <a:pt x="738" y="198"/>
                  </a:lnTo>
                  <a:lnTo>
                    <a:pt x="756" y="240"/>
                  </a:lnTo>
                  <a:lnTo>
                    <a:pt x="780" y="282"/>
                  </a:lnTo>
                  <a:lnTo>
                    <a:pt x="804" y="318"/>
                  </a:lnTo>
                  <a:lnTo>
                    <a:pt x="828" y="348"/>
                  </a:lnTo>
                  <a:lnTo>
                    <a:pt x="846" y="378"/>
                  </a:lnTo>
                  <a:lnTo>
                    <a:pt x="870" y="408"/>
                  </a:lnTo>
                  <a:lnTo>
                    <a:pt x="894" y="438"/>
                  </a:lnTo>
                  <a:lnTo>
                    <a:pt x="912" y="462"/>
                  </a:lnTo>
                  <a:lnTo>
                    <a:pt x="936" y="480"/>
                  </a:lnTo>
                  <a:lnTo>
                    <a:pt x="960" y="504"/>
                  </a:lnTo>
                  <a:lnTo>
                    <a:pt x="984" y="522"/>
                  </a:lnTo>
                  <a:lnTo>
                    <a:pt x="1002" y="540"/>
                  </a:lnTo>
                  <a:lnTo>
                    <a:pt x="1026" y="552"/>
                  </a:lnTo>
                  <a:lnTo>
                    <a:pt x="1050" y="570"/>
                  </a:lnTo>
                  <a:lnTo>
                    <a:pt x="1074" y="582"/>
                  </a:lnTo>
                  <a:lnTo>
                    <a:pt x="1092" y="594"/>
                  </a:lnTo>
                  <a:lnTo>
                    <a:pt x="1116" y="606"/>
                  </a:lnTo>
                  <a:lnTo>
                    <a:pt x="1140" y="618"/>
                  </a:lnTo>
                  <a:lnTo>
                    <a:pt x="1158" y="630"/>
                  </a:lnTo>
                  <a:lnTo>
                    <a:pt x="1182" y="636"/>
                  </a:lnTo>
                  <a:lnTo>
                    <a:pt x="1206" y="648"/>
                  </a:lnTo>
                  <a:lnTo>
                    <a:pt x="1230" y="654"/>
                  </a:lnTo>
                  <a:lnTo>
                    <a:pt x="1248" y="660"/>
                  </a:lnTo>
                  <a:lnTo>
                    <a:pt x="1272" y="666"/>
                  </a:lnTo>
                  <a:lnTo>
                    <a:pt x="1296" y="672"/>
                  </a:lnTo>
                  <a:lnTo>
                    <a:pt x="1320" y="678"/>
                  </a:lnTo>
                  <a:lnTo>
                    <a:pt x="1338" y="684"/>
                  </a:lnTo>
                  <a:lnTo>
                    <a:pt x="1362" y="690"/>
                  </a:lnTo>
                  <a:lnTo>
                    <a:pt x="1386" y="696"/>
                  </a:lnTo>
                  <a:lnTo>
                    <a:pt x="1404" y="696"/>
                  </a:lnTo>
                  <a:lnTo>
                    <a:pt x="1428" y="702"/>
                  </a:lnTo>
                  <a:lnTo>
                    <a:pt x="1452" y="702"/>
                  </a:lnTo>
                  <a:lnTo>
                    <a:pt x="1476" y="702"/>
                  </a:lnTo>
                  <a:lnTo>
                    <a:pt x="1494" y="702"/>
                  </a:lnTo>
                  <a:lnTo>
                    <a:pt x="1518" y="702"/>
                  </a:lnTo>
                  <a:lnTo>
                    <a:pt x="1542" y="702"/>
                  </a:lnTo>
                  <a:lnTo>
                    <a:pt x="1566" y="702"/>
                  </a:lnTo>
                  <a:lnTo>
                    <a:pt x="1584" y="702"/>
                  </a:lnTo>
                  <a:lnTo>
                    <a:pt x="1608" y="702"/>
                  </a:lnTo>
                  <a:lnTo>
                    <a:pt x="1632" y="702"/>
                  </a:lnTo>
                  <a:lnTo>
                    <a:pt x="1656" y="702"/>
                  </a:lnTo>
                  <a:lnTo>
                    <a:pt x="1674" y="702"/>
                  </a:lnTo>
                  <a:lnTo>
                    <a:pt x="1698" y="702"/>
                  </a:lnTo>
                  <a:lnTo>
                    <a:pt x="1722" y="702"/>
                  </a:lnTo>
                  <a:lnTo>
                    <a:pt x="1740" y="702"/>
                  </a:lnTo>
                  <a:lnTo>
                    <a:pt x="1764" y="702"/>
                  </a:lnTo>
                  <a:lnTo>
                    <a:pt x="1788" y="702"/>
                  </a:lnTo>
                  <a:lnTo>
                    <a:pt x="1812" y="702"/>
                  </a:lnTo>
                  <a:lnTo>
                    <a:pt x="1830" y="702"/>
                  </a:lnTo>
                  <a:lnTo>
                    <a:pt x="1854" y="702"/>
                  </a:lnTo>
                  <a:lnTo>
                    <a:pt x="1878" y="702"/>
                  </a:lnTo>
                  <a:lnTo>
                    <a:pt x="1902" y="702"/>
                  </a:lnTo>
                  <a:lnTo>
                    <a:pt x="1920" y="702"/>
                  </a:lnTo>
                  <a:lnTo>
                    <a:pt x="1944" y="702"/>
                  </a:lnTo>
                  <a:lnTo>
                    <a:pt x="1968" y="696"/>
                  </a:lnTo>
                  <a:lnTo>
                    <a:pt x="1986" y="696"/>
                  </a:lnTo>
                  <a:lnTo>
                    <a:pt x="2010" y="696"/>
                  </a:lnTo>
                  <a:lnTo>
                    <a:pt x="2034" y="696"/>
                  </a:lnTo>
                  <a:lnTo>
                    <a:pt x="2058" y="696"/>
                  </a:lnTo>
                  <a:lnTo>
                    <a:pt x="2076" y="696"/>
                  </a:lnTo>
                  <a:lnTo>
                    <a:pt x="2100" y="696"/>
                  </a:lnTo>
                  <a:lnTo>
                    <a:pt x="2124" y="696"/>
                  </a:lnTo>
                  <a:lnTo>
                    <a:pt x="2148" y="696"/>
                  </a:lnTo>
                  <a:lnTo>
                    <a:pt x="2166" y="696"/>
                  </a:lnTo>
                  <a:lnTo>
                    <a:pt x="2190" y="696"/>
                  </a:lnTo>
                  <a:lnTo>
                    <a:pt x="2214" y="696"/>
                  </a:lnTo>
                  <a:lnTo>
                    <a:pt x="2238" y="69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p:cNvSpPr>
              <a:spLocks/>
            </p:cNvSpPr>
            <p:nvPr/>
          </p:nvSpPr>
          <p:spPr bwMode="auto">
            <a:xfrm>
              <a:off x="1836" y="2852"/>
              <a:ext cx="2238" cy="702"/>
            </a:xfrm>
            <a:custGeom>
              <a:avLst/>
              <a:gdLst>
                <a:gd name="T0" fmla="*/ 18 w 2238"/>
                <a:gd name="T1" fmla="*/ 498 h 702"/>
                <a:gd name="T2" fmla="*/ 66 w 2238"/>
                <a:gd name="T3" fmla="*/ 444 h 702"/>
                <a:gd name="T4" fmla="*/ 108 w 2238"/>
                <a:gd name="T5" fmla="*/ 372 h 702"/>
                <a:gd name="T6" fmla="*/ 156 w 2238"/>
                <a:gd name="T7" fmla="*/ 318 h 702"/>
                <a:gd name="T8" fmla="*/ 198 w 2238"/>
                <a:gd name="T9" fmla="*/ 270 h 702"/>
                <a:gd name="T10" fmla="*/ 246 w 2238"/>
                <a:gd name="T11" fmla="*/ 162 h 702"/>
                <a:gd name="T12" fmla="*/ 288 w 2238"/>
                <a:gd name="T13" fmla="*/ 132 h 702"/>
                <a:gd name="T14" fmla="*/ 330 w 2238"/>
                <a:gd name="T15" fmla="*/ 120 h 702"/>
                <a:gd name="T16" fmla="*/ 378 w 2238"/>
                <a:gd name="T17" fmla="*/ 78 h 702"/>
                <a:gd name="T18" fmla="*/ 420 w 2238"/>
                <a:gd name="T19" fmla="*/ 48 h 702"/>
                <a:gd name="T20" fmla="*/ 468 w 2238"/>
                <a:gd name="T21" fmla="*/ 30 h 702"/>
                <a:gd name="T22" fmla="*/ 510 w 2238"/>
                <a:gd name="T23" fmla="*/ 12 h 702"/>
                <a:gd name="T24" fmla="*/ 558 w 2238"/>
                <a:gd name="T25" fmla="*/ 0 h 702"/>
                <a:gd name="T26" fmla="*/ 600 w 2238"/>
                <a:gd name="T27" fmla="*/ 6 h 702"/>
                <a:gd name="T28" fmla="*/ 648 w 2238"/>
                <a:gd name="T29" fmla="*/ 30 h 702"/>
                <a:gd name="T30" fmla="*/ 690 w 2238"/>
                <a:gd name="T31" fmla="*/ 102 h 702"/>
                <a:gd name="T32" fmla="*/ 738 w 2238"/>
                <a:gd name="T33" fmla="*/ 198 h 702"/>
                <a:gd name="T34" fmla="*/ 780 w 2238"/>
                <a:gd name="T35" fmla="*/ 282 h 702"/>
                <a:gd name="T36" fmla="*/ 828 w 2238"/>
                <a:gd name="T37" fmla="*/ 348 h 702"/>
                <a:gd name="T38" fmla="*/ 870 w 2238"/>
                <a:gd name="T39" fmla="*/ 408 h 702"/>
                <a:gd name="T40" fmla="*/ 912 w 2238"/>
                <a:gd name="T41" fmla="*/ 462 h 702"/>
                <a:gd name="T42" fmla="*/ 960 w 2238"/>
                <a:gd name="T43" fmla="*/ 504 h 702"/>
                <a:gd name="T44" fmla="*/ 1002 w 2238"/>
                <a:gd name="T45" fmla="*/ 540 h 702"/>
                <a:gd name="T46" fmla="*/ 1050 w 2238"/>
                <a:gd name="T47" fmla="*/ 570 h 702"/>
                <a:gd name="T48" fmla="*/ 1092 w 2238"/>
                <a:gd name="T49" fmla="*/ 594 h 702"/>
                <a:gd name="T50" fmla="*/ 1140 w 2238"/>
                <a:gd name="T51" fmla="*/ 618 h 702"/>
                <a:gd name="T52" fmla="*/ 1182 w 2238"/>
                <a:gd name="T53" fmla="*/ 636 h 702"/>
                <a:gd name="T54" fmla="*/ 1230 w 2238"/>
                <a:gd name="T55" fmla="*/ 654 h 702"/>
                <a:gd name="T56" fmla="*/ 1272 w 2238"/>
                <a:gd name="T57" fmla="*/ 666 h 702"/>
                <a:gd name="T58" fmla="*/ 1320 w 2238"/>
                <a:gd name="T59" fmla="*/ 678 h 702"/>
                <a:gd name="T60" fmla="*/ 1362 w 2238"/>
                <a:gd name="T61" fmla="*/ 690 h 702"/>
                <a:gd name="T62" fmla="*/ 1404 w 2238"/>
                <a:gd name="T63" fmla="*/ 696 h 702"/>
                <a:gd name="T64" fmla="*/ 1452 w 2238"/>
                <a:gd name="T65" fmla="*/ 702 h 702"/>
                <a:gd name="T66" fmla="*/ 1494 w 2238"/>
                <a:gd name="T67" fmla="*/ 702 h 702"/>
                <a:gd name="T68" fmla="*/ 1542 w 2238"/>
                <a:gd name="T69" fmla="*/ 702 h 702"/>
                <a:gd name="T70" fmla="*/ 1584 w 2238"/>
                <a:gd name="T71" fmla="*/ 702 h 702"/>
                <a:gd name="T72" fmla="*/ 1632 w 2238"/>
                <a:gd name="T73" fmla="*/ 702 h 702"/>
                <a:gd name="T74" fmla="*/ 1674 w 2238"/>
                <a:gd name="T75" fmla="*/ 702 h 702"/>
                <a:gd name="T76" fmla="*/ 1722 w 2238"/>
                <a:gd name="T77" fmla="*/ 702 h 702"/>
                <a:gd name="T78" fmla="*/ 1764 w 2238"/>
                <a:gd name="T79" fmla="*/ 702 h 702"/>
                <a:gd name="T80" fmla="*/ 1812 w 2238"/>
                <a:gd name="T81" fmla="*/ 702 h 702"/>
                <a:gd name="T82" fmla="*/ 1854 w 2238"/>
                <a:gd name="T83" fmla="*/ 702 h 702"/>
                <a:gd name="T84" fmla="*/ 1902 w 2238"/>
                <a:gd name="T85" fmla="*/ 702 h 702"/>
                <a:gd name="T86" fmla="*/ 1944 w 2238"/>
                <a:gd name="T87" fmla="*/ 702 h 702"/>
                <a:gd name="T88" fmla="*/ 1986 w 2238"/>
                <a:gd name="T89" fmla="*/ 696 h 702"/>
                <a:gd name="T90" fmla="*/ 2034 w 2238"/>
                <a:gd name="T91" fmla="*/ 696 h 702"/>
                <a:gd name="T92" fmla="*/ 2076 w 2238"/>
                <a:gd name="T93" fmla="*/ 696 h 702"/>
                <a:gd name="T94" fmla="*/ 2124 w 2238"/>
                <a:gd name="T95" fmla="*/ 696 h 702"/>
                <a:gd name="T96" fmla="*/ 2166 w 2238"/>
                <a:gd name="T97" fmla="*/ 696 h 702"/>
                <a:gd name="T98" fmla="*/ 2214 w 2238"/>
                <a:gd name="T99" fmla="*/ 69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02">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102"/>
                  </a:lnTo>
                  <a:lnTo>
                    <a:pt x="714" y="156"/>
                  </a:lnTo>
                  <a:lnTo>
                    <a:pt x="738" y="198"/>
                  </a:lnTo>
                  <a:lnTo>
                    <a:pt x="756" y="240"/>
                  </a:lnTo>
                  <a:lnTo>
                    <a:pt x="780" y="282"/>
                  </a:lnTo>
                  <a:lnTo>
                    <a:pt x="804" y="318"/>
                  </a:lnTo>
                  <a:lnTo>
                    <a:pt x="828" y="348"/>
                  </a:lnTo>
                  <a:lnTo>
                    <a:pt x="846" y="378"/>
                  </a:lnTo>
                  <a:lnTo>
                    <a:pt x="870" y="408"/>
                  </a:lnTo>
                  <a:lnTo>
                    <a:pt x="894" y="438"/>
                  </a:lnTo>
                  <a:lnTo>
                    <a:pt x="912" y="462"/>
                  </a:lnTo>
                  <a:lnTo>
                    <a:pt x="936" y="480"/>
                  </a:lnTo>
                  <a:lnTo>
                    <a:pt x="960" y="504"/>
                  </a:lnTo>
                  <a:lnTo>
                    <a:pt x="984" y="522"/>
                  </a:lnTo>
                  <a:lnTo>
                    <a:pt x="1002" y="540"/>
                  </a:lnTo>
                  <a:lnTo>
                    <a:pt x="1026" y="552"/>
                  </a:lnTo>
                  <a:lnTo>
                    <a:pt x="1050" y="570"/>
                  </a:lnTo>
                  <a:lnTo>
                    <a:pt x="1074" y="582"/>
                  </a:lnTo>
                  <a:lnTo>
                    <a:pt x="1092" y="594"/>
                  </a:lnTo>
                  <a:lnTo>
                    <a:pt x="1116" y="606"/>
                  </a:lnTo>
                  <a:lnTo>
                    <a:pt x="1140" y="618"/>
                  </a:lnTo>
                  <a:lnTo>
                    <a:pt x="1158" y="630"/>
                  </a:lnTo>
                  <a:lnTo>
                    <a:pt x="1182" y="636"/>
                  </a:lnTo>
                  <a:lnTo>
                    <a:pt x="1206" y="648"/>
                  </a:lnTo>
                  <a:lnTo>
                    <a:pt x="1230" y="654"/>
                  </a:lnTo>
                  <a:lnTo>
                    <a:pt x="1248" y="660"/>
                  </a:lnTo>
                  <a:lnTo>
                    <a:pt x="1272" y="666"/>
                  </a:lnTo>
                  <a:lnTo>
                    <a:pt x="1296" y="672"/>
                  </a:lnTo>
                  <a:lnTo>
                    <a:pt x="1320" y="678"/>
                  </a:lnTo>
                  <a:lnTo>
                    <a:pt x="1338" y="684"/>
                  </a:lnTo>
                  <a:lnTo>
                    <a:pt x="1362" y="690"/>
                  </a:lnTo>
                  <a:lnTo>
                    <a:pt x="1386" y="696"/>
                  </a:lnTo>
                  <a:lnTo>
                    <a:pt x="1404" y="696"/>
                  </a:lnTo>
                  <a:lnTo>
                    <a:pt x="1428" y="702"/>
                  </a:lnTo>
                  <a:lnTo>
                    <a:pt x="1452" y="702"/>
                  </a:lnTo>
                  <a:lnTo>
                    <a:pt x="1476" y="702"/>
                  </a:lnTo>
                  <a:lnTo>
                    <a:pt x="1494" y="702"/>
                  </a:lnTo>
                  <a:lnTo>
                    <a:pt x="1518" y="702"/>
                  </a:lnTo>
                  <a:lnTo>
                    <a:pt x="1542" y="702"/>
                  </a:lnTo>
                  <a:lnTo>
                    <a:pt x="1566" y="702"/>
                  </a:lnTo>
                  <a:lnTo>
                    <a:pt x="1584" y="702"/>
                  </a:lnTo>
                  <a:lnTo>
                    <a:pt x="1608" y="702"/>
                  </a:lnTo>
                  <a:lnTo>
                    <a:pt x="1632" y="702"/>
                  </a:lnTo>
                  <a:lnTo>
                    <a:pt x="1656" y="702"/>
                  </a:lnTo>
                  <a:lnTo>
                    <a:pt x="1674" y="702"/>
                  </a:lnTo>
                  <a:lnTo>
                    <a:pt x="1698" y="702"/>
                  </a:lnTo>
                  <a:lnTo>
                    <a:pt x="1722" y="702"/>
                  </a:lnTo>
                  <a:lnTo>
                    <a:pt x="1740" y="702"/>
                  </a:lnTo>
                  <a:lnTo>
                    <a:pt x="1764" y="702"/>
                  </a:lnTo>
                  <a:lnTo>
                    <a:pt x="1788" y="702"/>
                  </a:lnTo>
                  <a:lnTo>
                    <a:pt x="1812" y="702"/>
                  </a:lnTo>
                  <a:lnTo>
                    <a:pt x="1830" y="702"/>
                  </a:lnTo>
                  <a:lnTo>
                    <a:pt x="1854" y="702"/>
                  </a:lnTo>
                  <a:lnTo>
                    <a:pt x="1878" y="702"/>
                  </a:lnTo>
                  <a:lnTo>
                    <a:pt x="1902" y="702"/>
                  </a:lnTo>
                  <a:lnTo>
                    <a:pt x="1920" y="702"/>
                  </a:lnTo>
                  <a:lnTo>
                    <a:pt x="1944" y="702"/>
                  </a:lnTo>
                  <a:lnTo>
                    <a:pt x="1968" y="696"/>
                  </a:lnTo>
                  <a:lnTo>
                    <a:pt x="1986" y="696"/>
                  </a:lnTo>
                  <a:lnTo>
                    <a:pt x="2010" y="696"/>
                  </a:lnTo>
                  <a:lnTo>
                    <a:pt x="2034" y="696"/>
                  </a:lnTo>
                  <a:lnTo>
                    <a:pt x="2058" y="696"/>
                  </a:lnTo>
                  <a:lnTo>
                    <a:pt x="2076" y="696"/>
                  </a:lnTo>
                  <a:lnTo>
                    <a:pt x="2100" y="696"/>
                  </a:lnTo>
                  <a:lnTo>
                    <a:pt x="2124" y="696"/>
                  </a:lnTo>
                  <a:lnTo>
                    <a:pt x="2148" y="696"/>
                  </a:lnTo>
                  <a:lnTo>
                    <a:pt x="2166" y="696"/>
                  </a:lnTo>
                  <a:lnTo>
                    <a:pt x="2190" y="696"/>
                  </a:lnTo>
                  <a:lnTo>
                    <a:pt x="2214" y="696"/>
                  </a:lnTo>
                  <a:lnTo>
                    <a:pt x="2238" y="69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p:cNvSpPr>
              <a:spLocks/>
            </p:cNvSpPr>
            <p:nvPr/>
          </p:nvSpPr>
          <p:spPr bwMode="auto">
            <a:xfrm>
              <a:off x="1836" y="2858"/>
              <a:ext cx="2238" cy="702"/>
            </a:xfrm>
            <a:custGeom>
              <a:avLst/>
              <a:gdLst>
                <a:gd name="T0" fmla="*/ 18 w 2238"/>
                <a:gd name="T1" fmla="*/ 498 h 702"/>
                <a:gd name="T2" fmla="*/ 66 w 2238"/>
                <a:gd name="T3" fmla="*/ 444 h 702"/>
                <a:gd name="T4" fmla="*/ 108 w 2238"/>
                <a:gd name="T5" fmla="*/ 372 h 702"/>
                <a:gd name="T6" fmla="*/ 156 w 2238"/>
                <a:gd name="T7" fmla="*/ 318 h 702"/>
                <a:gd name="T8" fmla="*/ 198 w 2238"/>
                <a:gd name="T9" fmla="*/ 270 h 702"/>
                <a:gd name="T10" fmla="*/ 246 w 2238"/>
                <a:gd name="T11" fmla="*/ 162 h 702"/>
                <a:gd name="T12" fmla="*/ 288 w 2238"/>
                <a:gd name="T13" fmla="*/ 132 h 702"/>
                <a:gd name="T14" fmla="*/ 330 w 2238"/>
                <a:gd name="T15" fmla="*/ 120 h 702"/>
                <a:gd name="T16" fmla="*/ 378 w 2238"/>
                <a:gd name="T17" fmla="*/ 78 h 702"/>
                <a:gd name="T18" fmla="*/ 420 w 2238"/>
                <a:gd name="T19" fmla="*/ 48 h 702"/>
                <a:gd name="T20" fmla="*/ 468 w 2238"/>
                <a:gd name="T21" fmla="*/ 30 h 702"/>
                <a:gd name="T22" fmla="*/ 510 w 2238"/>
                <a:gd name="T23" fmla="*/ 12 h 702"/>
                <a:gd name="T24" fmla="*/ 558 w 2238"/>
                <a:gd name="T25" fmla="*/ 0 h 702"/>
                <a:gd name="T26" fmla="*/ 600 w 2238"/>
                <a:gd name="T27" fmla="*/ 6 h 702"/>
                <a:gd name="T28" fmla="*/ 648 w 2238"/>
                <a:gd name="T29" fmla="*/ 30 h 702"/>
                <a:gd name="T30" fmla="*/ 690 w 2238"/>
                <a:gd name="T31" fmla="*/ 102 h 702"/>
                <a:gd name="T32" fmla="*/ 738 w 2238"/>
                <a:gd name="T33" fmla="*/ 198 h 702"/>
                <a:gd name="T34" fmla="*/ 780 w 2238"/>
                <a:gd name="T35" fmla="*/ 282 h 702"/>
                <a:gd name="T36" fmla="*/ 828 w 2238"/>
                <a:gd name="T37" fmla="*/ 348 h 702"/>
                <a:gd name="T38" fmla="*/ 870 w 2238"/>
                <a:gd name="T39" fmla="*/ 408 h 702"/>
                <a:gd name="T40" fmla="*/ 912 w 2238"/>
                <a:gd name="T41" fmla="*/ 462 h 702"/>
                <a:gd name="T42" fmla="*/ 960 w 2238"/>
                <a:gd name="T43" fmla="*/ 504 h 702"/>
                <a:gd name="T44" fmla="*/ 1002 w 2238"/>
                <a:gd name="T45" fmla="*/ 540 h 702"/>
                <a:gd name="T46" fmla="*/ 1050 w 2238"/>
                <a:gd name="T47" fmla="*/ 570 h 702"/>
                <a:gd name="T48" fmla="*/ 1092 w 2238"/>
                <a:gd name="T49" fmla="*/ 594 h 702"/>
                <a:gd name="T50" fmla="*/ 1140 w 2238"/>
                <a:gd name="T51" fmla="*/ 618 h 702"/>
                <a:gd name="T52" fmla="*/ 1182 w 2238"/>
                <a:gd name="T53" fmla="*/ 636 h 702"/>
                <a:gd name="T54" fmla="*/ 1230 w 2238"/>
                <a:gd name="T55" fmla="*/ 654 h 702"/>
                <a:gd name="T56" fmla="*/ 1272 w 2238"/>
                <a:gd name="T57" fmla="*/ 666 h 702"/>
                <a:gd name="T58" fmla="*/ 1320 w 2238"/>
                <a:gd name="T59" fmla="*/ 678 h 702"/>
                <a:gd name="T60" fmla="*/ 1362 w 2238"/>
                <a:gd name="T61" fmla="*/ 690 h 702"/>
                <a:gd name="T62" fmla="*/ 1404 w 2238"/>
                <a:gd name="T63" fmla="*/ 696 h 702"/>
                <a:gd name="T64" fmla="*/ 1452 w 2238"/>
                <a:gd name="T65" fmla="*/ 702 h 702"/>
                <a:gd name="T66" fmla="*/ 1494 w 2238"/>
                <a:gd name="T67" fmla="*/ 702 h 702"/>
                <a:gd name="T68" fmla="*/ 1542 w 2238"/>
                <a:gd name="T69" fmla="*/ 702 h 702"/>
                <a:gd name="T70" fmla="*/ 1584 w 2238"/>
                <a:gd name="T71" fmla="*/ 702 h 702"/>
                <a:gd name="T72" fmla="*/ 1632 w 2238"/>
                <a:gd name="T73" fmla="*/ 702 h 702"/>
                <a:gd name="T74" fmla="*/ 1674 w 2238"/>
                <a:gd name="T75" fmla="*/ 702 h 702"/>
                <a:gd name="T76" fmla="*/ 1722 w 2238"/>
                <a:gd name="T77" fmla="*/ 702 h 702"/>
                <a:gd name="T78" fmla="*/ 1764 w 2238"/>
                <a:gd name="T79" fmla="*/ 702 h 702"/>
                <a:gd name="T80" fmla="*/ 1812 w 2238"/>
                <a:gd name="T81" fmla="*/ 702 h 702"/>
                <a:gd name="T82" fmla="*/ 1854 w 2238"/>
                <a:gd name="T83" fmla="*/ 702 h 702"/>
                <a:gd name="T84" fmla="*/ 1902 w 2238"/>
                <a:gd name="T85" fmla="*/ 702 h 702"/>
                <a:gd name="T86" fmla="*/ 1944 w 2238"/>
                <a:gd name="T87" fmla="*/ 702 h 702"/>
                <a:gd name="T88" fmla="*/ 1986 w 2238"/>
                <a:gd name="T89" fmla="*/ 696 h 702"/>
                <a:gd name="T90" fmla="*/ 2034 w 2238"/>
                <a:gd name="T91" fmla="*/ 696 h 702"/>
                <a:gd name="T92" fmla="*/ 2076 w 2238"/>
                <a:gd name="T93" fmla="*/ 696 h 702"/>
                <a:gd name="T94" fmla="*/ 2124 w 2238"/>
                <a:gd name="T95" fmla="*/ 696 h 702"/>
                <a:gd name="T96" fmla="*/ 2166 w 2238"/>
                <a:gd name="T97" fmla="*/ 696 h 702"/>
                <a:gd name="T98" fmla="*/ 2214 w 2238"/>
                <a:gd name="T99" fmla="*/ 69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702">
                  <a:moveTo>
                    <a:pt x="0" y="504"/>
                  </a:moveTo>
                  <a:lnTo>
                    <a:pt x="18" y="498"/>
                  </a:lnTo>
                  <a:lnTo>
                    <a:pt x="42" y="486"/>
                  </a:lnTo>
                  <a:lnTo>
                    <a:pt x="66" y="444"/>
                  </a:lnTo>
                  <a:lnTo>
                    <a:pt x="84" y="402"/>
                  </a:lnTo>
                  <a:lnTo>
                    <a:pt x="108" y="372"/>
                  </a:lnTo>
                  <a:lnTo>
                    <a:pt x="132" y="342"/>
                  </a:lnTo>
                  <a:lnTo>
                    <a:pt x="156" y="318"/>
                  </a:lnTo>
                  <a:lnTo>
                    <a:pt x="174" y="294"/>
                  </a:lnTo>
                  <a:lnTo>
                    <a:pt x="198" y="270"/>
                  </a:lnTo>
                  <a:lnTo>
                    <a:pt x="222" y="216"/>
                  </a:lnTo>
                  <a:lnTo>
                    <a:pt x="246" y="162"/>
                  </a:lnTo>
                  <a:lnTo>
                    <a:pt x="264" y="144"/>
                  </a:lnTo>
                  <a:lnTo>
                    <a:pt x="288" y="132"/>
                  </a:lnTo>
                  <a:lnTo>
                    <a:pt x="312" y="126"/>
                  </a:lnTo>
                  <a:lnTo>
                    <a:pt x="330" y="120"/>
                  </a:lnTo>
                  <a:lnTo>
                    <a:pt x="354" y="102"/>
                  </a:lnTo>
                  <a:lnTo>
                    <a:pt x="378" y="78"/>
                  </a:lnTo>
                  <a:lnTo>
                    <a:pt x="402" y="66"/>
                  </a:lnTo>
                  <a:lnTo>
                    <a:pt x="420" y="48"/>
                  </a:lnTo>
                  <a:lnTo>
                    <a:pt x="444" y="36"/>
                  </a:lnTo>
                  <a:lnTo>
                    <a:pt x="468" y="30"/>
                  </a:lnTo>
                  <a:lnTo>
                    <a:pt x="492" y="18"/>
                  </a:lnTo>
                  <a:lnTo>
                    <a:pt x="510" y="12"/>
                  </a:lnTo>
                  <a:lnTo>
                    <a:pt x="534" y="6"/>
                  </a:lnTo>
                  <a:lnTo>
                    <a:pt x="558" y="0"/>
                  </a:lnTo>
                  <a:lnTo>
                    <a:pt x="576" y="0"/>
                  </a:lnTo>
                  <a:lnTo>
                    <a:pt x="600" y="6"/>
                  </a:lnTo>
                  <a:lnTo>
                    <a:pt x="624" y="18"/>
                  </a:lnTo>
                  <a:lnTo>
                    <a:pt x="648" y="30"/>
                  </a:lnTo>
                  <a:lnTo>
                    <a:pt x="666" y="48"/>
                  </a:lnTo>
                  <a:lnTo>
                    <a:pt x="690" y="102"/>
                  </a:lnTo>
                  <a:lnTo>
                    <a:pt x="714" y="156"/>
                  </a:lnTo>
                  <a:lnTo>
                    <a:pt x="738" y="198"/>
                  </a:lnTo>
                  <a:lnTo>
                    <a:pt x="756" y="240"/>
                  </a:lnTo>
                  <a:lnTo>
                    <a:pt x="780" y="282"/>
                  </a:lnTo>
                  <a:lnTo>
                    <a:pt x="804" y="318"/>
                  </a:lnTo>
                  <a:lnTo>
                    <a:pt x="828" y="348"/>
                  </a:lnTo>
                  <a:lnTo>
                    <a:pt x="846" y="378"/>
                  </a:lnTo>
                  <a:lnTo>
                    <a:pt x="870" y="408"/>
                  </a:lnTo>
                  <a:lnTo>
                    <a:pt x="894" y="438"/>
                  </a:lnTo>
                  <a:lnTo>
                    <a:pt x="912" y="462"/>
                  </a:lnTo>
                  <a:lnTo>
                    <a:pt x="936" y="480"/>
                  </a:lnTo>
                  <a:lnTo>
                    <a:pt x="960" y="504"/>
                  </a:lnTo>
                  <a:lnTo>
                    <a:pt x="984" y="522"/>
                  </a:lnTo>
                  <a:lnTo>
                    <a:pt x="1002" y="540"/>
                  </a:lnTo>
                  <a:lnTo>
                    <a:pt x="1026" y="552"/>
                  </a:lnTo>
                  <a:lnTo>
                    <a:pt x="1050" y="570"/>
                  </a:lnTo>
                  <a:lnTo>
                    <a:pt x="1074" y="582"/>
                  </a:lnTo>
                  <a:lnTo>
                    <a:pt x="1092" y="594"/>
                  </a:lnTo>
                  <a:lnTo>
                    <a:pt x="1116" y="606"/>
                  </a:lnTo>
                  <a:lnTo>
                    <a:pt x="1140" y="618"/>
                  </a:lnTo>
                  <a:lnTo>
                    <a:pt x="1158" y="630"/>
                  </a:lnTo>
                  <a:lnTo>
                    <a:pt x="1182" y="636"/>
                  </a:lnTo>
                  <a:lnTo>
                    <a:pt x="1206" y="648"/>
                  </a:lnTo>
                  <a:lnTo>
                    <a:pt x="1230" y="654"/>
                  </a:lnTo>
                  <a:lnTo>
                    <a:pt x="1248" y="660"/>
                  </a:lnTo>
                  <a:lnTo>
                    <a:pt x="1272" y="666"/>
                  </a:lnTo>
                  <a:lnTo>
                    <a:pt x="1296" y="672"/>
                  </a:lnTo>
                  <a:lnTo>
                    <a:pt x="1320" y="678"/>
                  </a:lnTo>
                  <a:lnTo>
                    <a:pt x="1338" y="684"/>
                  </a:lnTo>
                  <a:lnTo>
                    <a:pt x="1362" y="690"/>
                  </a:lnTo>
                  <a:lnTo>
                    <a:pt x="1386" y="696"/>
                  </a:lnTo>
                  <a:lnTo>
                    <a:pt x="1404" y="696"/>
                  </a:lnTo>
                  <a:lnTo>
                    <a:pt x="1428" y="702"/>
                  </a:lnTo>
                  <a:lnTo>
                    <a:pt x="1452" y="702"/>
                  </a:lnTo>
                  <a:lnTo>
                    <a:pt x="1476" y="702"/>
                  </a:lnTo>
                  <a:lnTo>
                    <a:pt x="1494" y="702"/>
                  </a:lnTo>
                  <a:lnTo>
                    <a:pt x="1518" y="702"/>
                  </a:lnTo>
                  <a:lnTo>
                    <a:pt x="1542" y="702"/>
                  </a:lnTo>
                  <a:lnTo>
                    <a:pt x="1566" y="702"/>
                  </a:lnTo>
                  <a:lnTo>
                    <a:pt x="1584" y="702"/>
                  </a:lnTo>
                  <a:lnTo>
                    <a:pt x="1608" y="702"/>
                  </a:lnTo>
                  <a:lnTo>
                    <a:pt x="1632" y="702"/>
                  </a:lnTo>
                  <a:lnTo>
                    <a:pt x="1656" y="702"/>
                  </a:lnTo>
                  <a:lnTo>
                    <a:pt x="1674" y="702"/>
                  </a:lnTo>
                  <a:lnTo>
                    <a:pt x="1698" y="702"/>
                  </a:lnTo>
                  <a:lnTo>
                    <a:pt x="1722" y="702"/>
                  </a:lnTo>
                  <a:lnTo>
                    <a:pt x="1740" y="702"/>
                  </a:lnTo>
                  <a:lnTo>
                    <a:pt x="1764" y="702"/>
                  </a:lnTo>
                  <a:lnTo>
                    <a:pt x="1788" y="702"/>
                  </a:lnTo>
                  <a:lnTo>
                    <a:pt x="1812" y="702"/>
                  </a:lnTo>
                  <a:lnTo>
                    <a:pt x="1830" y="702"/>
                  </a:lnTo>
                  <a:lnTo>
                    <a:pt x="1854" y="702"/>
                  </a:lnTo>
                  <a:lnTo>
                    <a:pt x="1878" y="702"/>
                  </a:lnTo>
                  <a:lnTo>
                    <a:pt x="1902" y="702"/>
                  </a:lnTo>
                  <a:lnTo>
                    <a:pt x="1920" y="702"/>
                  </a:lnTo>
                  <a:lnTo>
                    <a:pt x="1944" y="702"/>
                  </a:lnTo>
                  <a:lnTo>
                    <a:pt x="1968" y="696"/>
                  </a:lnTo>
                  <a:lnTo>
                    <a:pt x="1986" y="696"/>
                  </a:lnTo>
                  <a:lnTo>
                    <a:pt x="2010" y="696"/>
                  </a:lnTo>
                  <a:lnTo>
                    <a:pt x="2034" y="696"/>
                  </a:lnTo>
                  <a:lnTo>
                    <a:pt x="2058" y="696"/>
                  </a:lnTo>
                  <a:lnTo>
                    <a:pt x="2076" y="696"/>
                  </a:lnTo>
                  <a:lnTo>
                    <a:pt x="2100" y="696"/>
                  </a:lnTo>
                  <a:lnTo>
                    <a:pt x="2124" y="696"/>
                  </a:lnTo>
                  <a:lnTo>
                    <a:pt x="2148" y="696"/>
                  </a:lnTo>
                  <a:lnTo>
                    <a:pt x="2166" y="696"/>
                  </a:lnTo>
                  <a:lnTo>
                    <a:pt x="2190" y="696"/>
                  </a:lnTo>
                  <a:lnTo>
                    <a:pt x="2214" y="696"/>
                  </a:lnTo>
                  <a:lnTo>
                    <a:pt x="2238" y="696"/>
                  </a:lnTo>
                </a:path>
              </a:pathLst>
            </a:custGeom>
            <a:noFill/>
            <a:ln w="2857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p:cNvSpPr>
              <a:spLocks/>
            </p:cNvSpPr>
            <p:nvPr/>
          </p:nvSpPr>
          <p:spPr bwMode="auto">
            <a:xfrm>
              <a:off x="1836" y="3218"/>
              <a:ext cx="2238" cy="324"/>
            </a:xfrm>
            <a:custGeom>
              <a:avLst/>
              <a:gdLst>
                <a:gd name="T0" fmla="*/ 18 w 2238"/>
                <a:gd name="T1" fmla="*/ 36 h 324"/>
                <a:gd name="T2" fmla="*/ 66 w 2238"/>
                <a:gd name="T3" fmla="*/ 18 h 324"/>
                <a:gd name="T4" fmla="*/ 108 w 2238"/>
                <a:gd name="T5" fmla="*/ 18 h 324"/>
                <a:gd name="T6" fmla="*/ 156 w 2238"/>
                <a:gd name="T7" fmla="*/ 30 h 324"/>
                <a:gd name="T8" fmla="*/ 198 w 2238"/>
                <a:gd name="T9" fmla="*/ 54 h 324"/>
                <a:gd name="T10" fmla="*/ 246 w 2238"/>
                <a:gd name="T11" fmla="*/ 24 h 324"/>
                <a:gd name="T12" fmla="*/ 288 w 2238"/>
                <a:gd name="T13" fmla="*/ 18 h 324"/>
                <a:gd name="T14" fmla="*/ 330 w 2238"/>
                <a:gd name="T15" fmla="*/ 12 h 324"/>
                <a:gd name="T16" fmla="*/ 378 w 2238"/>
                <a:gd name="T17" fmla="*/ 0 h 324"/>
                <a:gd name="T18" fmla="*/ 420 w 2238"/>
                <a:gd name="T19" fmla="*/ 12 h 324"/>
                <a:gd name="T20" fmla="*/ 468 w 2238"/>
                <a:gd name="T21" fmla="*/ 24 h 324"/>
                <a:gd name="T22" fmla="*/ 510 w 2238"/>
                <a:gd name="T23" fmla="*/ 36 h 324"/>
                <a:gd name="T24" fmla="*/ 558 w 2238"/>
                <a:gd name="T25" fmla="*/ 48 h 324"/>
                <a:gd name="T26" fmla="*/ 600 w 2238"/>
                <a:gd name="T27" fmla="*/ 102 h 324"/>
                <a:gd name="T28" fmla="*/ 648 w 2238"/>
                <a:gd name="T29" fmla="*/ 150 h 324"/>
                <a:gd name="T30" fmla="*/ 690 w 2238"/>
                <a:gd name="T31" fmla="*/ 186 h 324"/>
                <a:gd name="T32" fmla="*/ 738 w 2238"/>
                <a:gd name="T33" fmla="*/ 216 h 324"/>
                <a:gd name="T34" fmla="*/ 780 w 2238"/>
                <a:gd name="T35" fmla="*/ 240 h 324"/>
                <a:gd name="T36" fmla="*/ 828 w 2238"/>
                <a:gd name="T37" fmla="*/ 258 h 324"/>
                <a:gd name="T38" fmla="*/ 870 w 2238"/>
                <a:gd name="T39" fmla="*/ 276 h 324"/>
                <a:gd name="T40" fmla="*/ 912 w 2238"/>
                <a:gd name="T41" fmla="*/ 288 h 324"/>
                <a:gd name="T42" fmla="*/ 960 w 2238"/>
                <a:gd name="T43" fmla="*/ 300 h 324"/>
                <a:gd name="T44" fmla="*/ 1002 w 2238"/>
                <a:gd name="T45" fmla="*/ 306 h 324"/>
                <a:gd name="T46" fmla="*/ 1050 w 2238"/>
                <a:gd name="T47" fmla="*/ 312 h 324"/>
                <a:gd name="T48" fmla="*/ 1092 w 2238"/>
                <a:gd name="T49" fmla="*/ 318 h 324"/>
                <a:gd name="T50" fmla="*/ 1140 w 2238"/>
                <a:gd name="T51" fmla="*/ 318 h 324"/>
                <a:gd name="T52" fmla="*/ 1182 w 2238"/>
                <a:gd name="T53" fmla="*/ 318 h 324"/>
                <a:gd name="T54" fmla="*/ 1230 w 2238"/>
                <a:gd name="T55" fmla="*/ 318 h 324"/>
                <a:gd name="T56" fmla="*/ 1272 w 2238"/>
                <a:gd name="T57" fmla="*/ 324 h 324"/>
                <a:gd name="T58" fmla="*/ 1320 w 2238"/>
                <a:gd name="T59" fmla="*/ 324 h 324"/>
                <a:gd name="T60" fmla="*/ 1362 w 2238"/>
                <a:gd name="T61" fmla="*/ 324 h 324"/>
                <a:gd name="T62" fmla="*/ 1404 w 2238"/>
                <a:gd name="T63" fmla="*/ 324 h 324"/>
                <a:gd name="T64" fmla="*/ 1452 w 2238"/>
                <a:gd name="T65" fmla="*/ 324 h 324"/>
                <a:gd name="T66" fmla="*/ 1494 w 2238"/>
                <a:gd name="T67" fmla="*/ 324 h 324"/>
                <a:gd name="T68" fmla="*/ 1542 w 2238"/>
                <a:gd name="T69" fmla="*/ 324 h 324"/>
                <a:gd name="T70" fmla="*/ 1584 w 2238"/>
                <a:gd name="T71" fmla="*/ 324 h 324"/>
                <a:gd name="T72" fmla="*/ 1632 w 2238"/>
                <a:gd name="T73" fmla="*/ 324 h 324"/>
                <a:gd name="T74" fmla="*/ 1674 w 2238"/>
                <a:gd name="T75" fmla="*/ 324 h 324"/>
                <a:gd name="T76" fmla="*/ 1722 w 2238"/>
                <a:gd name="T77" fmla="*/ 324 h 324"/>
                <a:gd name="T78" fmla="*/ 1764 w 2238"/>
                <a:gd name="T79" fmla="*/ 324 h 324"/>
                <a:gd name="T80" fmla="*/ 1812 w 2238"/>
                <a:gd name="T81" fmla="*/ 324 h 324"/>
                <a:gd name="T82" fmla="*/ 1854 w 2238"/>
                <a:gd name="T83" fmla="*/ 318 h 324"/>
                <a:gd name="T84" fmla="*/ 1902 w 2238"/>
                <a:gd name="T85" fmla="*/ 318 h 324"/>
                <a:gd name="T86" fmla="*/ 1944 w 2238"/>
                <a:gd name="T87" fmla="*/ 318 h 324"/>
                <a:gd name="T88" fmla="*/ 1986 w 2238"/>
                <a:gd name="T89" fmla="*/ 318 h 324"/>
                <a:gd name="T90" fmla="*/ 2034 w 2238"/>
                <a:gd name="T91" fmla="*/ 318 h 324"/>
                <a:gd name="T92" fmla="*/ 2076 w 2238"/>
                <a:gd name="T93" fmla="*/ 318 h 324"/>
                <a:gd name="T94" fmla="*/ 2124 w 2238"/>
                <a:gd name="T95" fmla="*/ 318 h 324"/>
                <a:gd name="T96" fmla="*/ 2166 w 2238"/>
                <a:gd name="T97" fmla="*/ 318 h 324"/>
                <a:gd name="T98" fmla="*/ 2214 w 2238"/>
                <a:gd name="T99" fmla="*/ 31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2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12"/>
                  </a:lnTo>
                  <a:lnTo>
                    <a:pt x="444" y="18"/>
                  </a:lnTo>
                  <a:lnTo>
                    <a:pt x="468" y="24"/>
                  </a:lnTo>
                  <a:lnTo>
                    <a:pt x="492" y="30"/>
                  </a:lnTo>
                  <a:lnTo>
                    <a:pt x="510" y="36"/>
                  </a:lnTo>
                  <a:lnTo>
                    <a:pt x="534" y="42"/>
                  </a:lnTo>
                  <a:lnTo>
                    <a:pt x="558" y="48"/>
                  </a:lnTo>
                  <a:lnTo>
                    <a:pt x="576" y="78"/>
                  </a:lnTo>
                  <a:lnTo>
                    <a:pt x="600" y="102"/>
                  </a:lnTo>
                  <a:lnTo>
                    <a:pt x="624" y="126"/>
                  </a:lnTo>
                  <a:lnTo>
                    <a:pt x="648" y="150"/>
                  </a:lnTo>
                  <a:lnTo>
                    <a:pt x="666" y="168"/>
                  </a:lnTo>
                  <a:lnTo>
                    <a:pt x="690" y="186"/>
                  </a:lnTo>
                  <a:lnTo>
                    <a:pt x="714" y="198"/>
                  </a:lnTo>
                  <a:lnTo>
                    <a:pt x="738" y="216"/>
                  </a:lnTo>
                  <a:lnTo>
                    <a:pt x="756" y="228"/>
                  </a:lnTo>
                  <a:lnTo>
                    <a:pt x="780" y="240"/>
                  </a:lnTo>
                  <a:lnTo>
                    <a:pt x="804" y="246"/>
                  </a:lnTo>
                  <a:lnTo>
                    <a:pt x="828" y="258"/>
                  </a:lnTo>
                  <a:lnTo>
                    <a:pt x="846" y="264"/>
                  </a:lnTo>
                  <a:lnTo>
                    <a:pt x="870" y="276"/>
                  </a:lnTo>
                  <a:lnTo>
                    <a:pt x="894" y="282"/>
                  </a:lnTo>
                  <a:lnTo>
                    <a:pt x="912" y="288"/>
                  </a:lnTo>
                  <a:lnTo>
                    <a:pt x="936" y="294"/>
                  </a:lnTo>
                  <a:lnTo>
                    <a:pt x="960" y="300"/>
                  </a:lnTo>
                  <a:lnTo>
                    <a:pt x="984" y="300"/>
                  </a:lnTo>
                  <a:lnTo>
                    <a:pt x="1002" y="306"/>
                  </a:lnTo>
                  <a:lnTo>
                    <a:pt x="1026" y="312"/>
                  </a:lnTo>
                  <a:lnTo>
                    <a:pt x="1050" y="312"/>
                  </a:lnTo>
                  <a:lnTo>
                    <a:pt x="1074" y="318"/>
                  </a:lnTo>
                  <a:lnTo>
                    <a:pt x="1092" y="318"/>
                  </a:lnTo>
                  <a:lnTo>
                    <a:pt x="1116" y="318"/>
                  </a:lnTo>
                  <a:lnTo>
                    <a:pt x="1140" y="318"/>
                  </a:lnTo>
                  <a:lnTo>
                    <a:pt x="1158" y="318"/>
                  </a:lnTo>
                  <a:lnTo>
                    <a:pt x="1182" y="318"/>
                  </a:lnTo>
                  <a:lnTo>
                    <a:pt x="1206" y="318"/>
                  </a:lnTo>
                  <a:lnTo>
                    <a:pt x="1230" y="318"/>
                  </a:lnTo>
                  <a:lnTo>
                    <a:pt x="1248" y="324"/>
                  </a:lnTo>
                  <a:lnTo>
                    <a:pt x="1272" y="324"/>
                  </a:lnTo>
                  <a:lnTo>
                    <a:pt x="1296" y="324"/>
                  </a:lnTo>
                  <a:lnTo>
                    <a:pt x="1320" y="324"/>
                  </a:lnTo>
                  <a:lnTo>
                    <a:pt x="1338" y="324"/>
                  </a:lnTo>
                  <a:lnTo>
                    <a:pt x="1362" y="324"/>
                  </a:lnTo>
                  <a:lnTo>
                    <a:pt x="1386" y="324"/>
                  </a:lnTo>
                  <a:lnTo>
                    <a:pt x="1404" y="324"/>
                  </a:lnTo>
                  <a:lnTo>
                    <a:pt x="1428" y="324"/>
                  </a:lnTo>
                  <a:lnTo>
                    <a:pt x="1452" y="324"/>
                  </a:lnTo>
                  <a:lnTo>
                    <a:pt x="1476" y="324"/>
                  </a:lnTo>
                  <a:lnTo>
                    <a:pt x="1494" y="324"/>
                  </a:lnTo>
                  <a:lnTo>
                    <a:pt x="1518" y="324"/>
                  </a:lnTo>
                  <a:lnTo>
                    <a:pt x="1542" y="324"/>
                  </a:lnTo>
                  <a:lnTo>
                    <a:pt x="1566" y="324"/>
                  </a:lnTo>
                  <a:lnTo>
                    <a:pt x="1584" y="324"/>
                  </a:lnTo>
                  <a:lnTo>
                    <a:pt x="1608" y="324"/>
                  </a:lnTo>
                  <a:lnTo>
                    <a:pt x="1632" y="324"/>
                  </a:lnTo>
                  <a:lnTo>
                    <a:pt x="1656" y="324"/>
                  </a:lnTo>
                  <a:lnTo>
                    <a:pt x="1674" y="324"/>
                  </a:lnTo>
                  <a:lnTo>
                    <a:pt x="1698" y="324"/>
                  </a:lnTo>
                  <a:lnTo>
                    <a:pt x="1722" y="324"/>
                  </a:lnTo>
                  <a:lnTo>
                    <a:pt x="1740" y="324"/>
                  </a:lnTo>
                  <a:lnTo>
                    <a:pt x="1764" y="324"/>
                  </a:lnTo>
                  <a:lnTo>
                    <a:pt x="1788" y="324"/>
                  </a:lnTo>
                  <a:lnTo>
                    <a:pt x="1812" y="324"/>
                  </a:lnTo>
                  <a:lnTo>
                    <a:pt x="1830" y="318"/>
                  </a:lnTo>
                  <a:lnTo>
                    <a:pt x="1854" y="318"/>
                  </a:lnTo>
                  <a:lnTo>
                    <a:pt x="1878" y="318"/>
                  </a:lnTo>
                  <a:lnTo>
                    <a:pt x="1902" y="318"/>
                  </a:lnTo>
                  <a:lnTo>
                    <a:pt x="1920" y="318"/>
                  </a:lnTo>
                  <a:lnTo>
                    <a:pt x="1944" y="318"/>
                  </a:lnTo>
                  <a:lnTo>
                    <a:pt x="1968" y="318"/>
                  </a:lnTo>
                  <a:lnTo>
                    <a:pt x="1986" y="318"/>
                  </a:lnTo>
                  <a:lnTo>
                    <a:pt x="2010" y="318"/>
                  </a:lnTo>
                  <a:lnTo>
                    <a:pt x="2034" y="318"/>
                  </a:lnTo>
                  <a:lnTo>
                    <a:pt x="2058" y="318"/>
                  </a:lnTo>
                  <a:lnTo>
                    <a:pt x="2076" y="318"/>
                  </a:lnTo>
                  <a:lnTo>
                    <a:pt x="2100" y="318"/>
                  </a:lnTo>
                  <a:lnTo>
                    <a:pt x="2124" y="318"/>
                  </a:lnTo>
                  <a:lnTo>
                    <a:pt x="2148" y="318"/>
                  </a:lnTo>
                  <a:lnTo>
                    <a:pt x="2166" y="318"/>
                  </a:lnTo>
                  <a:lnTo>
                    <a:pt x="2190" y="318"/>
                  </a:lnTo>
                  <a:lnTo>
                    <a:pt x="2214" y="318"/>
                  </a:lnTo>
                  <a:lnTo>
                    <a:pt x="2238" y="318"/>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p:cNvSpPr>
              <a:spLocks/>
            </p:cNvSpPr>
            <p:nvPr/>
          </p:nvSpPr>
          <p:spPr bwMode="auto">
            <a:xfrm>
              <a:off x="1836" y="3224"/>
              <a:ext cx="2238" cy="324"/>
            </a:xfrm>
            <a:custGeom>
              <a:avLst/>
              <a:gdLst>
                <a:gd name="T0" fmla="*/ 18 w 2238"/>
                <a:gd name="T1" fmla="*/ 36 h 324"/>
                <a:gd name="T2" fmla="*/ 66 w 2238"/>
                <a:gd name="T3" fmla="*/ 18 h 324"/>
                <a:gd name="T4" fmla="*/ 108 w 2238"/>
                <a:gd name="T5" fmla="*/ 18 h 324"/>
                <a:gd name="T6" fmla="*/ 156 w 2238"/>
                <a:gd name="T7" fmla="*/ 30 h 324"/>
                <a:gd name="T8" fmla="*/ 198 w 2238"/>
                <a:gd name="T9" fmla="*/ 54 h 324"/>
                <a:gd name="T10" fmla="*/ 246 w 2238"/>
                <a:gd name="T11" fmla="*/ 24 h 324"/>
                <a:gd name="T12" fmla="*/ 288 w 2238"/>
                <a:gd name="T13" fmla="*/ 18 h 324"/>
                <a:gd name="T14" fmla="*/ 330 w 2238"/>
                <a:gd name="T15" fmla="*/ 12 h 324"/>
                <a:gd name="T16" fmla="*/ 378 w 2238"/>
                <a:gd name="T17" fmla="*/ 0 h 324"/>
                <a:gd name="T18" fmla="*/ 420 w 2238"/>
                <a:gd name="T19" fmla="*/ 12 h 324"/>
                <a:gd name="T20" fmla="*/ 468 w 2238"/>
                <a:gd name="T21" fmla="*/ 24 h 324"/>
                <a:gd name="T22" fmla="*/ 510 w 2238"/>
                <a:gd name="T23" fmla="*/ 36 h 324"/>
                <a:gd name="T24" fmla="*/ 558 w 2238"/>
                <a:gd name="T25" fmla="*/ 48 h 324"/>
                <a:gd name="T26" fmla="*/ 600 w 2238"/>
                <a:gd name="T27" fmla="*/ 102 h 324"/>
                <a:gd name="T28" fmla="*/ 648 w 2238"/>
                <a:gd name="T29" fmla="*/ 150 h 324"/>
                <a:gd name="T30" fmla="*/ 690 w 2238"/>
                <a:gd name="T31" fmla="*/ 186 h 324"/>
                <a:gd name="T32" fmla="*/ 738 w 2238"/>
                <a:gd name="T33" fmla="*/ 216 h 324"/>
                <a:gd name="T34" fmla="*/ 780 w 2238"/>
                <a:gd name="T35" fmla="*/ 240 h 324"/>
                <a:gd name="T36" fmla="*/ 828 w 2238"/>
                <a:gd name="T37" fmla="*/ 258 h 324"/>
                <a:gd name="T38" fmla="*/ 870 w 2238"/>
                <a:gd name="T39" fmla="*/ 276 h 324"/>
                <a:gd name="T40" fmla="*/ 912 w 2238"/>
                <a:gd name="T41" fmla="*/ 288 h 324"/>
                <a:gd name="T42" fmla="*/ 960 w 2238"/>
                <a:gd name="T43" fmla="*/ 300 h 324"/>
                <a:gd name="T44" fmla="*/ 1002 w 2238"/>
                <a:gd name="T45" fmla="*/ 306 h 324"/>
                <a:gd name="T46" fmla="*/ 1050 w 2238"/>
                <a:gd name="T47" fmla="*/ 312 h 324"/>
                <a:gd name="T48" fmla="*/ 1092 w 2238"/>
                <a:gd name="T49" fmla="*/ 318 h 324"/>
                <a:gd name="T50" fmla="*/ 1140 w 2238"/>
                <a:gd name="T51" fmla="*/ 318 h 324"/>
                <a:gd name="T52" fmla="*/ 1182 w 2238"/>
                <a:gd name="T53" fmla="*/ 318 h 324"/>
                <a:gd name="T54" fmla="*/ 1230 w 2238"/>
                <a:gd name="T55" fmla="*/ 318 h 324"/>
                <a:gd name="T56" fmla="*/ 1272 w 2238"/>
                <a:gd name="T57" fmla="*/ 324 h 324"/>
                <a:gd name="T58" fmla="*/ 1320 w 2238"/>
                <a:gd name="T59" fmla="*/ 324 h 324"/>
                <a:gd name="T60" fmla="*/ 1362 w 2238"/>
                <a:gd name="T61" fmla="*/ 324 h 324"/>
                <a:gd name="T62" fmla="*/ 1404 w 2238"/>
                <a:gd name="T63" fmla="*/ 324 h 324"/>
                <a:gd name="T64" fmla="*/ 1452 w 2238"/>
                <a:gd name="T65" fmla="*/ 324 h 324"/>
                <a:gd name="T66" fmla="*/ 1494 w 2238"/>
                <a:gd name="T67" fmla="*/ 324 h 324"/>
                <a:gd name="T68" fmla="*/ 1542 w 2238"/>
                <a:gd name="T69" fmla="*/ 324 h 324"/>
                <a:gd name="T70" fmla="*/ 1584 w 2238"/>
                <a:gd name="T71" fmla="*/ 324 h 324"/>
                <a:gd name="T72" fmla="*/ 1632 w 2238"/>
                <a:gd name="T73" fmla="*/ 324 h 324"/>
                <a:gd name="T74" fmla="*/ 1674 w 2238"/>
                <a:gd name="T75" fmla="*/ 324 h 324"/>
                <a:gd name="T76" fmla="*/ 1722 w 2238"/>
                <a:gd name="T77" fmla="*/ 324 h 324"/>
                <a:gd name="T78" fmla="*/ 1764 w 2238"/>
                <a:gd name="T79" fmla="*/ 324 h 324"/>
                <a:gd name="T80" fmla="*/ 1812 w 2238"/>
                <a:gd name="T81" fmla="*/ 324 h 324"/>
                <a:gd name="T82" fmla="*/ 1854 w 2238"/>
                <a:gd name="T83" fmla="*/ 318 h 324"/>
                <a:gd name="T84" fmla="*/ 1902 w 2238"/>
                <a:gd name="T85" fmla="*/ 318 h 324"/>
                <a:gd name="T86" fmla="*/ 1944 w 2238"/>
                <a:gd name="T87" fmla="*/ 318 h 324"/>
                <a:gd name="T88" fmla="*/ 1986 w 2238"/>
                <a:gd name="T89" fmla="*/ 318 h 324"/>
                <a:gd name="T90" fmla="*/ 2034 w 2238"/>
                <a:gd name="T91" fmla="*/ 318 h 324"/>
                <a:gd name="T92" fmla="*/ 2076 w 2238"/>
                <a:gd name="T93" fmla="*/ 318 h 324"/>
                <a:gd name="T94" fmla="*/ 2124 w 2238"/>
                <a:gd name="T95" fmla="*/ 318 h 324"/>
                <a:gd name="T96" fmla="*/ 2166 w 2238"/>
                <a:gd name="T97" fmla="*/ 318 h 324"/>
                <a:gd name="T98" fmla="*/ 2214 w 2238"/>
                <a:gd name="T99" fmla="*/ 31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2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12"/>
                  </a:lnTo>
                  <a:lnTo>
                    <a:pt x="444" y="18"/>
                  </a:lnTo>
                  <a:lnTo>
                    <a:pt x="468" y="24"/>
                  </a:lnTo>
                  <a:lnTo>
                    <a:pt x="492" y="30"/>
                  </a:lnTo>
                  <a:lnTo>
                    <a:pt x="510" y="36"/>
                  </a:lnTo>
                  <a:lnTo>
                    <a:pt x="534" y="42"/>
                  </a:lnTo>
                  <a:lnTo>
                    <a:pt x="558" y="48"/>
                  </a:lnTo>
                  <a:lnTo>
                    <a:pt x="576" y="78"/>
                  </a:lnTo>
                  <a:lnTo>
                    <a:pt x="600" y="102"/>
                  </a:lnTo>
                  <a:lnTo>
                    <a:pt x="624" y="126"/>
                  </a:lnTo>
                  <a:lnTo>
                    <a:pt x="648" y="150"/>
                  </a:lnTo>
                  <a:lnTo>
                    <a:pt x="666" y="168"/>
                  </a:lnTo>
                  <a:lnTo>
                    <a:pt x="690" y="186"/>
                  </a:lnTo>
                  <a:lnTo>
                    <a:pt x="714" y="198"/>
                  </a:lnTo>
                  <a:lnTo>
                    <a:pt x="738" y="216"/>
                  </a:lnTo>
                  <a:lnTo>
                    <a:pt x="756" y="228"/>
                  </a:lnTo>
                  <a:lnTo>
                    <a:pt x="780" y="240"/>
                  </a:lnTo>
                  <a:lnTo>
                    <a:pt x="804" y="246"/>
                  </a:lnTo>
                  <a:lnTo>
                    <a:pt x="828" y="258"/>
                  </a:lnTo>
                  <a:lnTo>
                    <a:pt x="846" y="264"/>
                  </a:lnTo>
                  <a:lnTo>
                    <a:pt x="870" y="276"/>
                  </a:lnTo>
                  <a:lnTo>
                    <a:pt x="894" y="282"/>
                  </a:lnTo>
                  <a:lnTo>
                    <a:pt x="912" y="288"/>
                  </a:lnTo>
                  <a:lnTo>
                    <a:pt x="936" y="294"/>
                  </a:lnTo>
                  <a:lnTo>
                    <a:pt x="960" y="300"/>
                  </a:lnTo>
                  <a:lnTo>
                    <a:pt x="984" y="300"/>
                  </a:lnTo>
                  <a:lnTo>
                    <a:pt x="1002" y="306"/>
                  </a:lnTo>
                  <a:lnTo>
                    <a:pt x="1026" y="312"/>
                  </a:lnTo>
                  <a:lnTo>
                    <a:pt x="1050" y="312"/>
                  </a:lnTo>
                  <a:lnTo>
                    <a:pt x="1074" y="318"/>
                  </a:lnTo>
                  <a:lnTo>
                    <a:pt x="1092" y="318"/>
                  </a:lnTo>
                  <a:lnTo>
                    <a:pt x="1116" y="318"/>
                  </a:lnTo>
                  <a:lnTo>
                    <a:pt x="1140" y="318"/>
                  </a:lnTo>
                  <a:lnTo>
                    <a:pt x="1158" y="318"/>
                  </a:lnTo>
                  <a:lnTo>
                    <a:pt x="1182" y="318"/>
                  </a:lnTo>
                  <a:lnTo>
                    <a:pt x="1206" y="318"/>
                  </a:lnTo>
                  <a:lnTo>
                    <a:pt x="1230" y="318"/>
                  </a:lnTo>
                  <a:lnTo>
                    <a:pt x="1248" y="324"/>
                  </a:lnTo>
                  <a:lnTo>
                    <a:pt x="1272" y="324"/>
                  </a:lnTo>
                  <a:lnTo>
                    <a:pt x="1296" y="324"/>
                  </a:lnTo>
                  <a:lnTo>
                    <a:pt x="1320" y="324"/>
                  </a:lnTo>
                  <a:lnTo>
                    <a:pt x="1338" y="324"/>
                  </a:lnTo>
                  <a:lnTo>
                    <a:pt x="1362" y="324"/>
                  </a:lnTo>
                  <a:lnTo>
                    <a:pt x="1386" y="324"/>
                  </a:lnTo>
                  <a:lnTo>
                    <a:pt x="1404" y="324"/>
                  </a:lnTo>
                  <a:lnTo>
                    <a:pt x="1428" y="324"/>
                  </a:lnTo>
                  <a:lnTo>
                    <a:pt x="1452" y="324"/>
                  </a:lnTo>
                  <a:lnTo>
                    <a:pt x="1476" y="324"/>
                  </a:lnTo>
                  <a:lnTo>
                    <a:pt x="1494" y="324"/>
                  </a:lnTo>
                  <a:lnTo>
                    <a:pt x="1518" y="324"/>
                  </a:lnTo>
                  <a:lnTo>
                    <a:pt x="1542" y="324"/>
                  </a:lnTo>
                  <a:lnTo>
                    <a:pt x="1566" y="324"/>
                  </a:lnTo>
                  <a:lnTo>
                    <a:pt x="1584" y="324"/>
                  </a:lnTo>
                  <a:lnTo>
                    <a:pt x="1608" y="324"/>
                  </a:lnTo>
                  <a:lnTo>
                    <a:pt x="1632" y="324"/>
                  </a:lnTo>
                  <a:lnTo>
                    <a:pt x="1656" y="324"/>
                  </a:lnTo>
                  <a:lnTo>
                    <a:pt x="1674" y="324"/>
                  </a:lnTo>
                  <a:lnTo>
                    <a:pt x="1698" y="324"/>
                  </a:lnTo>
                  <a:lnTo>
                    <a:pt x="1722" y="324"/>
                  </a:lnTo>
                  <a:lnTo>
                    <a:pt x="1740" y="324"/>
                  </a:lnTo>
                  <a:lnTo>
                    <a:pt x="1764" y="324"/>
                  </a:lnTo>
                  <a:lnTo>
                    <a:pt x="1788" y="324"/>
                  </a:lnTo>
                  <a:lnTo>
                    <a:pt x="1812" y="324"/>
                  </a:lnTo>
                  <a:lnTo>
                    <a:pt x="1830" y="318"/>
                  </a:lnTo>
                  <a:lnTo>
                    <a:pt x="1854" y="318"/>
                  </a:lnTo>
                  <a:lnTo>
                    <a:pt x="1878" y="318"/>
                  </a:lnTo>
                  <a:lnTo>
                    <a:pt x="1902" y="318"/>
                  </a:lnTo>
                  <a:lnTo>
                    <a:pt x="1920" y="318"/>
                  </a:lnTo>
                  <a:lnTo>
                    <a:pt x="1944" y="318"/>
                  </a:lnTo>
                  <a:lnTo>
                    <a:pt x="1968" y="318"/>
                  </a:lnTo>
                  <a:lnTo>
                    <a:pt x="1986" y="318"/>
                  </a:lnTo>
                  <a:lnTo>
                    <a:pt x="2010" y="318"/>
                  </a:lnTo>
                  <a:lnTo>
                    <a:pt x="2034" y="318"/>
                  </a:lnTo>
                  <a:lnTo>
                    <a:pt x="2058" y="318"/>
                  </a:lnTo>
                  <a:lnTo>
                    <a:pt x="2076" y="318"/>
                  </a:lnTo>
                  <a:lnTo>
                    <a:pt x="2100" y="318"/>
                  </a:lnTo>
                  <a:lnTo>
                    <a:pt x="2124" y="318"/>
                  </a:lnTo>
                  <a:lnTo>
                    <a:pt x="2148" y="318"/>
                  </a:lnTo>
                  <a:lnTo>
                    <a:pt x="2166" y="318"/>
                  </a:lnTo>
                  <a:lnTo>
                    <a:pt x="2190" y="318"/>
                  </a:lnTo>
                  <a:lnTo>
                    <a:pt x="2214" y="318"/>
                  </a:lnTo>
                  <a:lnTo>
                    <a:pt x="2238" y="318"/>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p:cNvSpPr>
              <a:spLocks/>
            </p:cNvSpPr>
            <p:nvPr/>
          </p:nvSpPr>
          <p:spPr bwMode="auto">
            <a:xfrm>
              <a:off x="1836" y="3230"/>
              <a:ext cx="2238" cy="324"/>
            </a:xfrm>
            <a:custGeom>
              <a:avLst/>
              <a:gdLst>
                <a:gd name="T0" fmla="*/ 18 w 2238"/>
                <a:gd name="T1" fmla="*/ 36 h 324"/>
                <a:gd name="T2" fmla="*/ 66 w 2238"/>
                <a:gd name="T3" fmla="*/ 18 h 324"/>
                <a:gd name="T4" fmla="*/ 108 w 2238"/>
                <a:gd name="T5" fmla="*/ 18 h 324"/>
                <a:gd name="T6" fmla="*/ 156 w 2238"/>
                <a:gd name="T7" fmla="*/ 30 h 324"/>
                <a:gd name="T8" fmla="*/ 198 w 2238"/>
                <a:gd name="T9" fmla="*/ 54 h 324"/>
                <a:gd name="T10" fmla="*/ 246 w 2238"/>
                <a:gd name="T11" fmla="*/ 24 h 324"/>
                <a:gd name="T12" fmla="*/ 288 w 2238"/>
                <a:gd name="T13" fmla="*/ 18 h 324"/>
                <a:gd name="T14" fmla="*/ 330 w 2238"/>
                <a:gd name="T15" fmla="*/ 12 h 324"/>
                <a:gd name="T16" fmla="*/ 378 w 2238"/>
                <a:gd name="T17" fmla="*/ 0 h 324"/>
                <a:gd name="T18" fmla="*/ 420 w 2238"/>
                <a:gd name="T19" fmla="*/ 12 h 324"/>
                <a:gd name="T20" fmla="*/ 468 w 2238"/>
                <a:gd name="T21" fmla="*/ 24 h 324"/>
                <a:gd name="T22" fmla="*/ 510 w 2238"/>
                <a:gd name="T23" fmla="*/ 36 h 324"/>
                <a:gd name="T24" fmla="*/ 558 w 2238"/>
                <a:gd name="T25" fmla="*/ 48 h 324"/>
                <a:gd name="T26" fmla="*/ 600 w 2238"/>
                <a:gd name="T27" fmla="*/ 102 h 324"/>
                <a:gd name="T28" fmla="*/ 648 w 2238"/>
                <a:gd name="T29" fmla="*/ 150 h 324"/>
                <a:gd name="T30" fmla="*/ 690 w 2238"/>
                <a:gd name="T31" fmla="*/ 186 h 324"/>
                <a:gd name="T32" fmla="*/ 738 w 2238"/>
                <a:gd name="T33" fmla="*/ 216 h 324"/>
                <a:gd name="T34" fmla="*/ 780 w 2238"/>
                <a:gd name="T35" fmla="*/ 240 h 324"/>
                <a:gd name="T36" fmla="*/ 828 w 2238"/>
                <a:gd name="T37" fmla="*/ 258 h 324"/>
                <a:gd name="T38" fmla="*/ 870 w 2238"/>
                <a:gd name="T39" fmla="*/ 276 h 324"/>
                <a:gd name="T40" fmla="*/ 912 w 2238"/>
                <a:gd name="T41" fmla="*/ 288 h 324"/>
                <a:gd name="T42" fmla="*/ 960 w 2238"/>
                <a:gd name="T43" fmla="*/ 300 h 324"/>
                <a:gd name="T44" fmla="*/ 1002 w 2238"/>
                <a:gd name="T45" fmla="*/ 306 h 324"/>
                <a:gd name="T46" fmla="*/ 1050 w 2238"/>
                <a:gd name="T47" fmla="*/ 312 h 324"/>
                <a:gd name="T48" fmla="*/ 1092 w 2238"/>
                <a:gd name="T49" fmla="*/ 318 h 324"/>
                <a:gd name="T50" fmla="*/ 1140 w 2238"/>
                <a:gd name="T51" fmla="*/ 318 h 324"/>
                <a:gd name="T52" fmla="*/ 1182 w 2238"/>
                <a:gd name="T53" fmla="*/ 318 h 324"/>
                <a:gd name="T54" fmla="*/ 1230 w 2238"/>
                <a:gd name="T55" fmla="*/ 318 h 324"/>
                <a:gd name="T56" fmla="*/ 1272 w 2238"/>
                <a:gd name="T57" fmla="*/ 324 h 324"/>
                <a:gd name="T58" fmla="*/ 1320 w 2238"/>
                <a:gd name="T59" fmla="*/ 324 h 324"/>
                <a:gd name="T60" fmla="*/ 1362 w 2238"/>
                <a:gd name="T61" fmla="*/ 324 h 324"/>
                <a:gd name="T62" fmla="*/ 1404 w 2238"/>
                <a:gd name="T63" fmla="*/ 324 h 324"/>
                <a:gd name="T64" fmla="*/ 1452 w 2238"/>
                <a:gd name="T65" fmla="*/ 324 h 324"/>
                <a:gd name="T66" fmla="*/ 1494 w 2238"/>
                <a:gd name="T67" fmla="*/ 324 h 324"/>
                <a:gd name="T68" fmla="*/ 1542 w 2238"/>
                <a:gd name="T69" fmla="*/ 324 h 324"/>
                <a:gd name="T70" fmla="*/ 1584 w 2238"/>
                <a:gd name="T71" fmla="*/ 324 h 324"/>
                <a:gd name="T72" fmla="*/ 1632 w 2238"/>
                <a:gd name="T73" fmla="*/ 324 h 324"/>
                <a:gd name="T74" fmla="*/ 1674 w 2238"/>
                <a:gd name="T75" fmla="*/ 324 h 324"/>
                <a:gd name="T76" fmla="*/ 1722 w 2238"/>
                <a:gd name="T77" fmla="*/ 324 h 324"/>
                <a:gd name="T78" fmla="*/ 1764 w 2238"/>
                <a:gd name="T79" fmla="*/ 324 h 324"/>
                <a:gd name="T80" fmla="*/ 1812 w 2238"/>
                <a:gd name="T81" fmla="*/ 324 h 324"/>
                <a:gd name="T82" fmla="*/ 1854 w 2238"/>
                <a:gd name="T83" fmla="*/ 318 h 324"/>
                <a:gd name="T84" fmla="*/ 1902 w 2238"/>
                <a:gd name="T85" fmla="*/ 318 h 324"/>
                <a:gd name="T86" fmla="*/ 1944 w 2238"/>
                <a:gd name="T87" fmla="*/ 318 h 324"/>
                <a:gd name="T88" fmla="*/ 1986 w 2238"/>
                <a:gd name="T89" fmla="*/ 318 h 324"/>
                <a:gd name="T90" fmla="*/ 2034 w 2238"/>
                <a:gd name="T91" fmla="*/ 318 h 324"/>
                <a:gd name="T92" fmla="*/ 2076 w 2238"/>
                <a:gd name="T93" fmla="*/ 318 h 324"/>
                <a:gd name="T94" fmla="*/ 2124 w 2238"/>
                <a:gd name="T95" fmla="*/ 318 h 324"/>
                <a:gd name="T96" fmla="*/ 2166 w 2238"/>
                <a:gd name="T97" fmla="*/ 318 h 324"/>
                <a:gd name="T98" fmla="*/ 2214 w 2238"/>
                <a:gd name="T99" fmla="*/ 31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24">
                  <a:moveTo>
                    <a:pt x="0" y="42"/>
                  </a:moveTo>
                  <a:lnTo>
                    <a:pt x="18" y="36"/>
                  </a:lnTo>
                  <a:lnTo>
                    <a:pt x="42" y="30"/>
                  </a:lnTo>
                  <a:lnTo>
                    <a:pt x="66" y="18"/>
                  </a:lnTo>
                  <a:lnTo>
                    <a:pt x="84" y="18"/>
                  </a:lnTo>
                  <a:lnTo>
                    <a:pt x="108" y="18"/>
                  </a:lnTo>
                  <a:lnTo>
                    <a:pt x="132" y="36"/>
                  </a:lnTo>
                  <a:lnTo>
                    <a:pt x="156" y="30"/>
                  </a:lnTo>
                  <a:lnTo>
                    <a:pt x="174" y="30"/>
                  </a:lnTo>
                  <a:lnTo>
                    <a:pt x="198" y="54"/>
                  </a:lnTo>
                  <a:lnTo>
                    <a:pt x="222" y="30"/>
                  </a:lnTo>
                  <a:lnTo>
                    <a:pt x="246" y="24"/>
                  </a:lnTo>
                  <a:lnTo>
                    <a:pt x="264" y="12"/>
                  </a:lnTo>
                  <a:lnTo>
                    <a:pt x="288" y="18"/>
                  </a:lnTo>
                  <a:lnTo>
                    <a:pt x="312" y="18"/>
                  </a:lnTo>
                  <a:lnTo>
                    <a:pt x="330" y="12"/>
                  </a:lnTo>
                  <a:lnTo>
                    <a:pt x="354" y="6"/>
                  </a:lnTo>
                  <a:lnTo>
                    <a:pt x="378" y="0"/>
                  </a:lnTo>
                  <a:lnTo>
                    <a:pt x="402" y="6"/>
                  </a:lnTo>
                  <a:lnTo>
                    <a:pt x="420" y="12"/>
                  </a:lnTo>
                  <a:lnTo>
                    <a:pt x="444" y="18"/>
                  </a:lnTo>
                  <a:lnTo>
                    <a:pt x="468" y="24"/>
                  </a:lnTo>
                  <a:lnTo>
                    <a:pt x="492" y="30"/>
                  </a:lnTo>
                  <a:lnTo>
                    <a:pt x="510" y="36"/>
                  </a:lnTo>
                  <a:lnTo>
                    <a:pt x="534" y="42"/>
                  </a:lnTo>
                  <a:lnTo>
                    <a:pt x="558" y="48"/>
                  </a:lnTo>
                  <a:lnTo>
                    <a:pt x="576" y="78"/>
                  </a:lnTo>
                  <a:lnTo>
                    <a:pt x="600" y="102"/>
                  </a:lnTo>
                  <a:lnTo>
                    <a:pt x="624" y="126"/>
                  </a:lnTo>
                  <a:lnTo>
                    <a:pt x="648" y="150"/>
                  </a:lnTo>
                  <a:lnTo>
                    <a:pt x="666" y="168"/>
                  </a:lnTo>
                  <a:lnTo>
                    <a:pt x="690" y="186"/>
                  </a:lnTo>
                  <a:lnTo>
                    <a:pt x="714" y="198"/>
                  </a:lnTo>
                  <a:lnTo>
                    <a:pt x="738" y="216"/>
                  </a:lnTo>
                  <a:lnTo>
                    <a:pt x="756" y="228"/>
                  </a:lnTo>
                  <a:lnTo>
                    <a:pt x="780" y="240"/>
                  </a:lnTo>
                  <a:lnTo>
                    <a:pt x="804" y="246"/>
                  </a:lnTo>
                  <a:lnTo>
                    <a:pt x="828" y="258"/>
                  </a:lnTo>
                  <a:lnTo>
                    <a:pt x="846" y="264"/>
                  </a:lnTo>
                  <a:lnTo>
                    <a:pt x="870" y="276"/>
                  </a:lnTo>
                  <a:lnTo>
                    <a:pt x="894" y="282"/>
                  </a:lnTo>
                  <a:lnTo>
                    <a:pt x="912" y="288"/>
                  </a:lnTo>
                  <a:lnTo>
                    <a:pt x="936" y="294"/>
                  </a:lnTo>
                  <a:lnTo>
                    <a:pt x="960" y="300"/>
                  </a:lnTo>
                  <a:lnTo>
                    <a:pt x="984" y="300"/>
                  </a:lnTo>
                  <a:lnTo>
                    <a:pt x="1002" y="306"/>
                  </a:lnTo>
                  <a:lnTo>
                    <a:pt x="1026" y="312"/>
                  </a:lnTo>
                  <a:lnTo>
                    <a:pt x="1050" y="312"/>
                  </a:lnTo>
                  <a:lnTo>
                    <a:pt x="1074" y="318"/>
                  </a:lnTo>
                  <a:lnTo>
                    <a:pt x="1092" y="318"/>
                  </a:lnTo>
                  <a:lnTo>
                    <a:pt x="1116" y="318"/>
                  </a:lnTo>
                  <a:lnTo>
                    <a:pt x="1140" y="318"/>
                  </a:lnTo>
                  <a:lnTo>
                    <a:pt x="1158" y="318"/>
                  </a:lnTo>
                  <a:lnTo>
                    <a:pt x="1182" y="318"/>
                  </a:lnTo>
                  <a:lnTo>
                    <a:pt x="1206" y="318"/>
                  </a:lnTo>
                  <a:lnTo>
                    <a:pt x="1230" y="318"/>
                  </a:lnTo>
                  <a:lnTo>
                    <a:pt x="1248" y="324"/>
                  </a:lnTo>
                  <a:lnTo>
                    <a:pt x="1272" y="324"/>
                  </a:lnTo>
                  <a:lnTo>
                    <a:pt x="1296" y="324"/>
                  </a:lnTo>
                  <a:lnTo>
                    <a:pt x="1320" y="324"/>
                  </a:lnTo>
                  <a:lnTo>
                    <a:pt x="1338" y="324"/>
                  </a:lnTo>
                  <a:lnTo>
                    <a:pt x="1362" y="324"/>
                  </a:lnTo>
                  <a:lnTo>
                    <a:pt x="1386" y="324"/>
                  </a:lnTo>
                  <a:lnTo>
                    <a:pt x="1404" y="324"/>
                  </a:lnTo>
                  <a:lnTo>
                    <a:pt x="1428" y="324"/>
                  </a:lnTo>
                  <a:lnTo>
                    <a:pt x="1452" y="324"/>
                  </a:lnTo>
                  <a:lnTo>
                    <a:pt x="1476" y="324"/>
                  </a:lnTo>
                  <a:lnTo>
                    <a:pt x="1494" y="324"/>
                  </a:lnTo>
                  <a:lnTo>
                    <a:pt x="1518" y="324"/>
                  </a:lnTo>
                  <a:lnTo>
                    <a:pt x="1542" y="324"/>
                  </a:lnTo>
                  <a:lnTo>
                    <a:pt x="1566" y="324"/>
                  </a:lnTo>
                  <a:lnTo>
                    <a:pt x="1584" y="324"/>
                  </a:lnTo>
                  <a:lnTo>
                    <a:pt x="1608" y="324"/>
                  </a:lnTo>
                  <a:lnTo>
                    <a:pt x="1632" y="324"/>
                  </a:lnTo>
                  <a:lnTo>
                    <a:pt x="1656" y="324"/>
                  </a:lnTo>
                  <a:lnTo>
                    <a:pt x="1674" y="324"/>
                  </a:lnTo>
                  <a:lnTo>
                    <a:pt x="1698" y="324"/>
                  </a:lnTo>
                  <a:lnTo>
                    <a:pt x="1722" y="324"/>
                  </a:lnTo>
                  <a:lnTo>
                    <a:pt x="1740" y="324"/>
                  </a:lnTo>
                  <a:lnTo>
                    <a:pt x="1764" y="324"/>
                  </a:lnTo>
                  <a:lnTo>
                    <a:pt x="1788" y="324"/>
                  </a:lnTo>
                  <a:lnTo>
                    <a:pt x="1812" y="324"/>
                  </a:lnTo>
                  <a:lnTo>
                    <a:pt x="1830" y="318"/>
                  </a:lnTo>
                  <a:lnTo>
                    <a:pt x="1854" y="318"/>
                  </a:lnTo>
                  <a:lnTo>
                    <a:pt x="1878" y="318"/>
                  </a:lnTo>
                  <a:lnTo>
                    <a:pt x="1902" y="318"/>
                  </a:lnTo>
                  <a:lnTo>
                    <a:pt x="1920" y="318"/>
                  </a:lnTo>
                  <a:lnTo>
                    <a:pt x="1944" y="318"/>
                  </a:lnTo>
                  <a:lnTo>
                    <a:pt x="1968" y="318"/>
                  </a:lnTo>
                  <a:lnTo>
                    <a:pt x="1986" y="318"/>
                  </a:lnTo>
                  <a:lnTo>
                    <a:pt x="2010" y="318"/>
                  </a:lnTo>
                  <a:lnTo>
                    <a:pt x="2034" y="318"/>
                  </a:lnTo>
                  <a:lnTo>
                    <a:pt x="2058" y="318"/>
                  </a:lnTo>
                  <a:lnTo>
                    <a:pt x="2076" y="318"/>
                  </a:lnTo>
                  <a:lnTo>
                    <a:pt x="2100" y="318"/>
                  </a:lnTo>
                  <a:lnTo>
                    <a:pt x="2124" y="318"/>
                  </a:lnTo>
                  <a:lnTo>
                    <a:pt x="2148" y="318"/>
                  </a:lnTo>
                  <a:lnTo>
                    <a:pt x="2166" y="318"/>
                  </a:lnTo>
                  <a:lnTo>
                    <a:pt x="2190" y="318"/>
                  </a:lnTo>
                  <a:lnTo>
                    <a:pt x="2214" y="318"/>
                  </a:lnTo>
                  <a:lnTo>
                    <a:pt x="2238" y="318"/>
                  </a:lnTo>
                </a:path>
              </a:pathLst>
            </a:cu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p:cNvSpPr>
              <a:spLocks/>
            </p:cNvSpPr>
            <p:nvPr/>
          </p:nvSpPr>
          <p:spPr bwMode="auto">
            <a:xfrm>
              <a:off x="1836" y="3332"/>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6 h 228"/>
                <a:gd name="T20" fmla="*/ 468 w 2238"/>
                <a:gd name="T21" fmla="*/ 54 h 228"/>
                <a:gd name="T22" fmla="*/ 510 w 2238"/>
                <a:gd name="T23" fmla="*/ 66 h 228"/>
                <a:gd name="T24" fmla="*/ 558 w 2238"/>
                <a:gd name="T25" fmla="*/ 84 h 228"/>
                <a:gd name="T26" fmla="*/ 600 w 2238"/>
                <a:gd name="T27" fmla="*/ 114 h 228"/>
                <a:gd name="T28" fmla="*/ 648 w 2238"/>
                <a:gd name="T29" fmla="*/ 138 h 228"/>
                <a:gd name="T30" fmla="*/ 690 w 2238"/>
                <a:gd name="T31" fmla="*/ 156 h 228"/>
                <a:gd name="T32" fmla="*/ 738 w 2238"/>
                <a:gd name="T33" fmla="*/ 168 h 228"/>
                <a:gd name="T34" fmla="*/ 780 w 2238"/>
                <a:gd name="T35" fmla="*/ 186 h 228"/>
                <a:gd name="T36" fmla="*/ 828 w 2238"/>
                <a:gd name="T37" fmla="*/ 192 h 228"/>
                <a:gd name="T38" fmla="*/ 870 w 2238"/>
                <a:gd name="T39" fmla="*/ 204 h 228"/>
                <a:gd name="T40" fmla="*/ 912 w 2238"/>
                <a:gd name="T41" fmla="*/ 210 h 228"/>
                <a:gd name="T42" fmla="*/ 960 w 2238"/>
                <a:gd name="T43" fmla="*/ 216 h 228"/>
                <a:gd name="T44" fmla="*/ 1002 w 2238"/>
                <a:gd name="T45" fmla="*/ 216 h 228"/>
                <a:gd name="T46" fmla="*/ 1050 w 2238"/>
                <a:gd name="T47" fmla="*/ 222 h 228"/>
                <a:gd name="T48" fmla="*/ 1092 w 2238"/>
                <a:gd name="T49" fmla="*/ 228 h 228"/>
                <a:gd name="T50" fmla="*/ 1140 w 2238"/>
                <a:gd name="T51" fmla="*/ 228 h 228"/>
                <a:gd name="T52" fmla="*/ 1182 w 2238"/>
                <a:gd name="T53" fmla="*/ 228 h 228"/>
                <a:gd name="T54" fmla="*/ 1230 w 2238"/>
                <a:gd name="T55" fmla="*/ 228 h 228"/>
                <a:gd name="T56" fmla="*/ 1272 w 2238"/>
                <a:gd name="T57" fmla="*/ 228 h 228"/>
                <a:gd name="T58" fmla="*/ 1320 w 2238"/>
                <a:gd name="T59" fmla="*/ 228 h 228"/>
                <a:gd name="T60" fmla="*/ 1362 w 2238"/>
                <a:gd name="T61" fmla="*/ 228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6"/>
                  </a:lnTo>
                  <a:lnTo>
                    <a:pt x="444" y="42"/>
                  </a:lnTo>
                  <a:lnTo>
                    <a:pt x="468" y="54"/>
                  </a:lnTo>
                  <a:lnTo>
                    <a:pt x="492" y="60"/>
                  </a:lnTo>
                  <a:lnTo>
                    <a:pt x="510" y="66"/>
                  </a:lnTo>
                  <a:lnTo>
                    <a:pt x="534" y="78"/>
                  </a:lnTo>
                  <a:lnTo>
                    <a:pt x="558" y="84"/>
                  </a:lnTo>
                  <a:lnTo>
                    <a:pt x="576" y="96"/>
                  </a:lnTo>
                  <a:lnTo>
                    <a:pt x="600" y="114"/>
                  </a:lnTo>
                  <a:lnTo>
                    <a:pt x="624" y="126"/>
                  </a:lnTo>
                  <a:lnTo>
                    <a:pt x="648" y="138"/>
                  </a:lnTo>
                  <a:lnTo>
                    <a:pt x="666" y="144"/>
                  </a:lnTo>
                  <a:lnTo>
                    <a:pt x="690" y="156"/>
                  </a:lnTo>
                  <a:lnTo>
                    <a:pt x="714" y="162"/>
                  </a:lnTo>
                  <a:lnTo>
                    <a:pt x="738" y="168"/>
                  </a:lnTo>
                  <a:lnTo>
                    <a:pt x="756" y="180"/>
                  </a:lnTo>
                  <a:lnTo>
                    <a:pt x="780" y="186"/>
                  </a:lnTo>
                  <a:lnTo>
                    <a:pt x="804" y="186"/>
                  </a:lnTo>
                  <a:lnTo>
                    <a:pt x="828" y="192"/>
                  </a:lnTo>
                  <a:lnTo>
                    <a:pt x="846" y="198"/>
                  </a:lnTo>
                  <a:lnTo>
                    <a:pt x="870" y="204"/>
                  </a:lnTo>
                  <a:lnTo>
                    <a:pt x="894" y="204"/>
                  </a:lnTo>
                  <a:lnTo>
                    <a:pt x="912" y="210"/>
                  </a:lnTo>
                  <a:lnTo>
                    <a:pt x="936" y="210"/>
                  </a:lnTo>
                  <a:lnTo>
                    <a:pt x="960" y="216"/>
                  </a:lnTo>
                  <a:lnTo>
                    <a:pt x="984" y="216"/>
                  </a:lnTo>
                  <a:lnTo>
                    <a:pt x="1002" y="216"/>
                  </a:lnTo>
                  <a:lnTo>
                    <a:pt x="1026" y="222"/>
                  </a:lnTo>
                  <a:lnTo>
                    <a:pt x="1050" y="222"/>
                  </a:lnTo>
                  <a:lnTo>
                    <a:pt x="1074" y="222"/>
                  </a:lnTo>
                  <a:lnTo>
                    <a:pt x="1092" y="228"/>
                  </a:lnTo>
                  <a:lnTo>
                    <a:pt x="1116" y="228"/>
                  </a:lnTo>
                  <a:lnTo>
                    <a:pt x="1140" y="228"/>
                  </a:lnTo>
                  <a:lnTo>
                    <a:pt x="1158" y="228"/>
                  </a:lnTo>
                  <a:lnTo>
                    <a:pt x="1182" y="228"/>
                  </a:lnTo>
                  <a:lnTo>
                    <a:pt x="1206" y="228"/>
                  </a:lnTo>
                  <a:lnTo>
                    <a:pt x="1230" y="228"/>
                  </a:lnTo>
                  <a:lnTo>
                    <a:pt x="1248" y="228"/>
                  </a:lnTo>
                  <a:lnTo>
                    <a:pt x="1272" y="228"/>
                  </a:lnTo>
                  <a:lnTo>
                    <a:pt x="1296" y="228"/>
                  </a:lnTo>
                  <a:lnTo>
                    <a:pt x="1320" y="228"/>
                  </a:lnTo>
                  <a:lnTo>
                    <a:pt x="1338" y="228"/>
                  </a:lnTo>
                  <a:lnTo>
                    <a:pt x="1362" y="228"/>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p:cNvSpPr>
              <a:spLocks/>
            </p:cNvSpPr>
            <p:nvPr/>
          </p:nvSpPr>
          <p:spPr bwMode="auto">
            <a:xfrm>
              <a:off x="1836" y="3338"/>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6 h 228"/>
                <a:gd name="T20" fmla="*/ 468 w 2238"/>
                <a:gd name="T21" fmla="*/ 54 h 228"/>
                <a:gd name="T22" fmla="*/ 510 w 2238"/>
                <a:gd name="T23" fmla="*/ 66 h 228"/>
                <a:gd name="T24" fmla="*/ 558 w 2238"/>
                <a:gd name="T25" fmla="*/ 84 h 228"/>
                <a:gd name="T26" fmla="*/ 600 w 2238"/>
                <a:gd name="T27" fmla="*/ 114 h 228"/>
                <a:gd name="T28" fmla="*/ 648 w 2238"/>
                <a:gd name="T29" fmla="*/ 138 h 228"/>
                <a:gd name="T30" fmla="*/ 690 w 2238"/>
                <a:gd name="T31" fmla="*/ 156 h 228"/>
                <a:gd name="T32" fmla="*/ 738 w 2238"/>
                <a:gd name="T33" fmla="*/ 168 h 228"/>
                <a:gd name="T34" fmla="*/ 780 w 2238"/>
                <a:gd name="T35" fmla="*/ 186 h 228"/>
                <a:gd name="T36" fmla="*/ 828 w 2238"/>
                <a:gd name="T37" fmla="*/ 192 h 228"/>
                <a:gd name="T38" fmla="*/ 870 w 2238"/>
                <a:gd name="T39" fmla="*/ 204 h 228"/>
                <a:gd name="T40" fmla="*/ 912 w 2238"/>
                <a:gd name="T41" fmla="*/ 210 h 228"/>
                <a:gd name="T42" fmla="*/ 960 w 2238"/>
                <a:gd name="T43" fmla="*/ 216 h 228"/>
                <a:gd name="T44" fmla="*/ 1002 w 2238"/>
                <a:gd name="T45" fmla="*/ 216 h 228"/>
                <a:gd name="T46" fmla="*/ 1050 w 2238"/>
                <a:gd name="T47" fmla="*/ 222 h 228"/>
                <a:gd name="T48" fmla="*/ 1092 w 2238"/>
                <a:gd name="T49" fmla="*/ 228 h 228"/>
                <a:gd name="T50" fmla="*/ 1140 w 2238"/>
                <a:gd name="T51" fmla="*/ 228 h 228"/>
                <a:gd name="T52" fmla="*/ 1182 w 2238"/>
                <a:gd name="T53" fmla="*/ 228 h 228"/>
                <a:gd name="T54" fmla="*/ 1230 w 2238"/>
                <a:gd name="T55" fmla="*/ 228 h 228"/>
                <a:gd name="T56" fmla="*/ 1272 w 2238"/>
                <a:gd name="T57" fmla="*/ 228 h 228"/>
                <a:gd name="T58" fmla="*/ 1320 w 2238"/>
                <a:gd name="T59" fmla="*/ 228 h 228"/>
                <a:gd name="T60" fmla="*/ 1362 w 2238"/>
                <a:gd name="T61" fmla="*/ 228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6"/>
                  </a:lnTo>
                  <a:lnTo>
                    <a:pt x="444" y="42"/>
                  </a:lnTo>
                  <a:lnTo>
                    <a:pt x="468" y="54"/>
                  </a:lnTo>
                  <a:lnTo>
                    <a:pt x="492" y="60"/>
                  </a:lnTo>
                  <a:lnTo>
                    <a:pt x="510" y="66"/>
                  </a:lnTo>
                  <a:lnTo>
                    <a:pt x="534" y="78"/>
                  </a:lnTo>
                  <a:lnTo>
                    <a:pt x="558" y="84"/>
                  </a:lnTo>
                  <a:lnTo>
                    <a:pt x="576" y="96"/>
                  </a:lnTo>
                  <a:lnTo>
                    <a:pt x="600" y="114"/>
                  </a:lnTo>
                  <a:lnTo>
                    <a:pt x="624" y="126"/>
                  </a:lnTo>
                  <a:lnTo>
                    <a:pt x="648" y="138"/>
                  </a:lnTo>
                  <a:lnTo>
                    <a:pt x="666" y="144"/>
                  </a:lnTo>
                  <a:lnTo>
                    <a:pt x="690" y="156"/>
                  </a:lnTo>
                  <a:lnTo>
                    <a:pt x="714" y="162"/>
                  </a:lnTo>
                  <a:lnTo>
                    <a:pt x="738" y="168"/>
                  </a:lnTo>
                  <a:lnTo>
                    <a:pt x="756" y="180"/>
                  </a:lnTo>
                  <a:lnTo>
                    <a:pt x="780" y="186"/>
                  </a:lnTo>
                  <a:lnTo>
                    <a:pt x="804" y="186"/>
                  </a:lnTo>
                  <a:lnTo>
                    <a:pt x="828" y="192"/>
                  </a:lnTo>
                  <a:lnTo>
                    <a:pt x="846" y="198"/>
                  </a:lnTo>
                  <a:lnTo>
                    <a:pt x="870" y="204"/>
                  </a:lnTo>
                  <a:lnTo>
                    <a:pt x="894" y="204"/>
                  </a:lnTo>
                  <a:lnTo>
                    <a:pt x="912" y="210"/>
                  </a:lnTo>
                  <a:lnTo>
                    <a:pt x="936" y="210"/>
                  </a:lnTo>
                  <a:lnTo>
                    <a:pt x="960" y="216"/>
                  </a:lnTo>
                  <a:lnTo>
                    <a:pt x="984" y="216"/>
                  </a:lnTo>
                  <a:lnTo>
                    <a:pt x="1002" y="216"/>
                  </a:lnTo>
                  <a:lnTo>
                    <a:pt x="1026" y="222"/>
                  </a:lnTo>
                  <a:lnTo>
                    <a:pt x="1050" y="222"/>
                  </a:lnTo>
                  <a:lnTo>
                    <a:pt x="1074" y="222"/>
                  </a:lnTo>
                  <a:lnTo>
                    <a:pt x="1092" y="228"/>
                  </a:lnTo>
                  <a:lnTo>
                    <a:pt x="1116" y="228"/>
                  </a:lnTo>
                  <a:lnTo>
                    <a:pt x="1140" y="228"/>
                  </a:lnTo>
                  <a:lnTo>
                    <a:pt x="1158" y="228"/>
                  </a:lnTo>
                  <a:lnTo>
                    <a:pt x="1182" y="228"/>
                  </a:lnTo>
                  <a:lnTo>
                    <a:pt x="1206" y="228"/>
                  </a:lnTo>
                  <a:lnTo>
                    <a:pt x="1230" y="228"/>
                  </a:lnTo>
                  <a:lnTo>
                    <a:pt x="1248" y="228"/>
                  </a:lnTo>
                  <a:lnTo>
                    <a:pt x="1272" y="228"/>
                  </a:lnTo>
                  <a:lnTo>
                    <a:pt x="1296" y="228"/>
                  </a:lnTo>
                  <a:lnTo>
                    <a:pt x="1320" y="228"/>
                  </a:lnTo>
                  <a:lnTo>
                    <a:pt x="1338" y="228"/>
                  </a:lnTo>
                  <a:lnTo>
                    <a:pt x="1362" y="228"/>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p:cNvSpPr>
              <a:spLocks/>
            </p:cNvSpPr>
            <p:nvPr/>
          </p:nvSpPr>
          <p:spPr bwMode="auto">
            <a:xfrm>
              <a:off x="1836" y="3344"/>
              <a:ext cx="2238" cy="228"/>
            </a:xfrm>
            <a:custGeom>
              <a:avLst/>
              <a:gdLst>
                <a:gd name="T0" fmla="*/ 18 w 2238"/>
                <a:gd name="T1" fmla="*/ 6 h 228"/>
                <a:gd name="T2" fmla="*/ 66 w 2238"/>
                <a:gd name="T3" fmla="*/ 0 h 228"/>
                <a:gd name="T4" fmla="*/ 108 w 2238"/>
                <a:gd name="T5" fmla="*/ 0 h 228"/>
                <a:gd name="T6" fmla="*/ 156 w 2238"/>
                <a:gd name="T7" fmla="*/ 0 h 228"/>
                <a:gd name="T8" fmla="*/ 198 w 2238"/>
                <a:gd name="T9" fmla="*/ 18 h 228"/>
                <a:gd name="T10" fmla="*/ 246 w 2238"/>
                <a:gd name="T11" fmla="*/ 30 h 228"/>
                <a:gd name="T12" fmla="*/ 288 w 2238"/>
                <a:gd name="T13" fmla="*/ 36 h 228"/>
                <a:gd name="T14" fmla="*/ 330 w 2238"/>
                <a:gd name="T15" fmla="*/ 12 h 228"/>
                <a:gd name="T16" fmla="*/ 378 w 2238"/>
                <a:gd name="T17" fmla="*/ 18 h 228"/>
                <a:gd name="T18" fmla="*/ 420 w 2238"/>
                <a:gd name="T19" fmla="*/ 36 h 228"/>
                <a:gd name="T20" fmla="*/ 468 w 2238"/>
                <a:gd name="T21" fmla="*/ 54 h 228"/>
                <a:gd name="T22" fmla="*/ 510 w 2238"/>
                <a:gd name="T23" fmla="*/ 66 h 228"/>
                <a:gd name="T24" fmla="*/ 558 w 2238"/>
                <a:gd name="T25" fmla="*/ 84 h 228"/>
                <a:gd name="T26" fmla="*/ 600 w 2238"/>
                <a:gd name="T27" fmla="*/ 114 h 228"/>
                <a:gd name="T28" fmla="*/ 648 w 2238"/>
                <a:gd name="T29" fmla="*/ 138 h 228"/>
                <a:gd name="T30" fmla="*/ 690 w 2238"/>
                <a:gd name="T31" fmla="*/ 156 h 228"/>
                <a:gd name="T32" fmla="*/ 738 w 2238"/>
                <a:gd name="T33" fmla="*/ 168 h 228"/>
                <a:gd name="T34" fmla="*/ 780 w 2238"/>
                <a:gd name="T35" fmla="*/ 186 h 228"/>
                <a:gd name="T36" fmla="*/ 828 w 2238"/>
                <a:gd name="T37" fmla="*/ 192 h 228"/>
                <a:gd name="T38" fmla="*/ 870 w 2238"/>
                <a:gd name="T39" fmla="*/ 204 h 228"/>
                <a:gd name="T40" fmla="*/ 912 w 2238"/>
                <a:gd name="T41" fmla="*/ 210 h 228"/>
                <a:gd name="T42" fmla="*/ 960 w 2238"/>
                <a:gd name="T43" fmla="*/ 216 h 228"/>
                <a:gd name="T44" fmla="*/ 1002 w 2238"/>
                <a:gd name="T45" fmla="*/ 216 h 228"/>
                <a:gd name="T46" fmla="*/ 1050 w 2238"/>
                <a:gd name="T47" fmla="*/ 222 h 228"/>
                <a:gd name="T48" fmla="*/ 1092 w 2238"/>
                <a:gd name="T49" fmla="*/ 228 h 228"/>
                <a:gd name="T50" fmla="*/ 1140 w 2238"/>
                <a:gd name="T51" fmla="*/ 228 h 228"/>
                <a:gd name="T52" fmla="*/ 1182 w 2238"/>
                <a:gd name="T53" fmla="*/ 228 h 228"/>
                <a:gd name="T54" fmla="*/ 1230 w 2238"/>
                <a:gd name="T55" fmla="*/ 228 h 228"/>
                <a:gd name="T56" fmla="*/ 1272 w 2238"/>
                <a:gd name="T57" fmla="*/ 228 h 228"/>
                <a:gd name="T58" fmla="*/ 1320 w 2238"/>
                <a:gd name="T59" fmla="*/ 228 h 228"/>
                <a:gd name="T60" fmla="*/ 1362 w 2238"/>
                <a:gd name="T61" fmla="*/ 228 h 228"/>
                <a:gd name="T62" fmla="*/ 1404 w 2238"/>
                <a:gd name="T63" fmla="*/ 228 h 228"/>
                <a:gd name="T64" fmla="*/ 1452 w 2238"/>
                <a:gd name="T65" fmla="*/ 228 h 228"/>
                <a:gd name="T66" fmla="*/ 1494 w 2238"/>
                <a:gd name="T67" fmla="*/ 228 h 228"/>
                <a:gd name="T68" fmla="*/ 1542 w 2238"/>
                <a:gd name="T69" fmla="*/ 228 h 228"/>
                <a:gd name="T70" fmla="*/ 1584 w 2238"/>
                <a:gd name="T71" fmla="*/ 228 h 228"/>
                <a:gd name="T72" fmla="*/ 1632 w 2238"/>
                <a:gd name="T73" fmla="*/ 228 h 228"/>
                <a:gd name="T74" fmla="*/ 1674 w 2238"/>
                <a:gd name="T75" fmla="*/ 228 h 228"/>
                <a:gd name="T76" fmla="*/ 1722 w 2238"/>
                <a:gd name="T77" fmla="*/ 228 h 228"/>
                <a:gd name="T78" fmla="*/ 1764 w 2238"/>
                <a:gd name="T79" fmla="*/ 228 h 228"/>
                <a:gd name="T80" fmla="*/ 1812 w 2238"/>
                <a:gd name="T81" fmla="*/ 228 h 228"/>
                <a:gd name="T82" fmla="*/ 1854 w 2238"/>
                <a:gd name="T83" fmla="*/ 228 h 228"/>
                <a:gd name="T84" fmla="*/ 1902 w 2238"/>
                <a:gd name="T85" fmla="*/ 228 h 228"/>
                <a:gd name="T86" fmla="*/ 1944 w 2238"/>
                <a:gd name="T87" fmla="*/ 228 h 228"/>
                <a:gd name="T88" fmla="*/ 1986 w 2238"/>
                <a:gd name="T89" fmla="*/ 228 h 228"/>
                <a:gd name="T90" fmla="*/ 2034 w 2238"/>
                <a:gd name="T91" fmla="*/ 228 h 228"/>
                <a:gd name="T92" fmla="*/ 2076 w 2238"/>
                <a:gd name="T93" fmla="*/ 228 h 228"/>
                <a:gd name="T94" fmla="*/ 2124 w 2238"/>
                <a:gd name="T95" fmla="*/ 228 h 228"/>
                <a:gd name="T96" fmla="*/ 2166 w 2238"/>
                <a:gd name="T97" fmla="*/ 228 h 228"/>
                <a:gd name="T98" fmla="*/ 2214 w 2238"/>
                <a:gd name="T9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228">
                  <a:moveTo>
                    <a:pt x="0" y="6"/>
                  </a:moveTo>
                  <a:lnTo>
                    <a:pt x="18" y="6"/>
                  </a:lnTo>
                  <a:lnTo>
                    <a:pt x="42" y="6"/>
                  </a:lnTo>
                  <a:lnTo>
                    <a:pt x="66" y="0"/>
                  </a:lnTo>
                  <a:lnTo>
                    <a:pt x="84" y="0"/>
                  </a:lnTo>
                  <a:lnTo>
                    <a:pt x="108" y="0"/>
                  </a:lnTo>
                  <a:lnTo>
                    <a:pt x="132" y="0"/>
                  </a:lnTo>
                  <a:lnTo>
                    <a:pt x="156" y="0"/>
                  </a:lnTo>
                  <a:lnTo>
                    <a:pt x="174" y="6"/>
                  </a:lnTo>
                  <a:lnTo>
                    <a:pt x="198" y="18"/>
                  </a:lnTo>
                  <a:lnTo>
                    <a:pt x="222" y="18"/>
                  </a:lnTo>
                  <a:lnTo>
                    <a:pt x="246" y="30"/>
                  </a:lnTo>
                  <a:lnTo>
                    <a:pt x="264" y="30"/>
                  </a:lnTo>
                  <a:lnTo>
                    <a:pt x="288" y="36"/>
                  </a:lnTo>
                  <a:lnTo>
                    <a:pt x="312" y="42"/>
                  </a:lnTo>
                  <a:lnTo>
                    <a:pt x="330" y="12"/>
                  </a:lnTo>
                  <a:lnTo>
                    <a:pt x="354" y="12"/>
                  </a:lnTo>
                  <a:lnTo>
                    <a:pt x="378" y="18"/>
                  </a:lnTo>
                  <a:lnTo>
                    <a:pt x="402" y="24"/>
                  </a:lnTo>
                  <a:lnTo>
                    <a:pt x="420" y="36"/>
                  </a:lnTo>
                  <a:lnTo>
                    <a:pt x="444" y="42"/>
                  </a:lnTo>
                  <a:lnTo>
                    <a:pt x="468" y="54"/>
                  </a:lnTo>
                  <a:lnTo>
                    <a:pt x="492" y="60"/>
                  </a:lnTo>
                  <a:lnTo>
                    <a:pt x="510" y="66"/>
                  </a:lnTo>
                  <a:lnTo>
                    <a:pt x="534" y="78"/>
                  </a:lnTo>
                  <a:lnTo>
                    <a:pt x="558" y="84"/>
                  </a:lnTo>
                  <a:lnTo>
                    <a:pt x="576" y="96"/>
                  </a:lnTo>
                  <a:lnTo>
                    <a:pt x="600" y="114"/>
                  </a:lnTo>
                  <a:lnTo>
                    <a:pt x="624" y="126"/>
                  </a:lnTo>
                  <a:lnTo>
                    <a:pt x="648" y="138"/>
                  </a:lnTo>
                  <a:lnTo>
                    <a:pt x="666" y="144"/>
                  </a:lnTo>
                  <a:lnTo>
                    <a:pt x="690" y="156"/>
                  </a:lnTo>
                  <a:lnTo>
                    <a:pt x="714" y="162"/>
                  </a:lnTo>
                  <a:lnTo>
                    <a:pt x="738" y="168"/>
                  </a:lnTo>
                  <a:lnTo>
                    <a:pt x="756" y="180"/>
                  </a:lnTo>
                  <a:lnTo>
                    <a:pt x="780" y="186"/>
                  </a:lnTo>
                  <a:lnTo>
                    <a:pt x="804" y="186"/>
                  </a:lnTo>
                  <a:lnTo>
                    <a:pt x="828" y="192"/>
                  </a:lnTo>
                  <a:lnTo>
                    <a:pt x="846" y="198"/>
                  </a:lnTo>
                  <a:lnTo>
                    <a:pt x="870" y="204"/>
                  </a:lnTo>
                  <a:lnTo>
                    <a:pt x="894" y="204"/>
                  </a:lnTo>
                  <a:lnTo>
                    <a:pt x="912" y="210"/>
                  </a:lnTo>
                  <a:lnTo>
                    <a:pt x="936" y="210"/>
                  </a:lnTo>
                  <a:lnTo>
                    <a:pt x="960" y="216"/>
                  </a:lnTo>
                  <a:lnTo>
                    <a:pt x="984" y="216"/>
                  </a:lnTo>
                  <a:lnTo>
                    <a:pt x="1002" y="216"/>
                  </a:lnTo>
                  <a:lnTo>
                    <a:pt x="1026" y="222"/>
                  </a:lnTo>
                  <a:lnTo>
                    <a:pt x="1050" y="222"/>
                  </a:lnTo>
                  <a:lnTo>
                    <a:pt x="1074" y="222"/>
                  </a:lnTo>
                  <a:lnTo>
                    <a:pt x="1092" y="228"/>
                  </a:lnTo>
                  <a:lnTo>
                    <a:pt x="1116" y="228"/>
                  </a:lnTo>
                  <a:lnTo>
                    <a:pt x="1140" y="228"/>
                  </a:lnTo>
                  <a:lnTo>
                    <a:pt x="1158" y="228"/>
                  </a:lnTo>
                  <a:lnTo>
                    <a:pt x="1182" y="228"/>
                  </a:lnTo>
                  <a:lnTo>
                    <a:pt x="1206" y="228"/>
                  </a:lnTo>
                  <a:lnTo>
                    <a:pt x="1230" y="228"/>
                  </a:lnTo>
                  <a:lnTo>
                    <a:pt x="1248" y="228"/>
                  </a:lnTo>
                  <a:lnTo>
                    <a:pt x="1272" y="228"/>
                  </a:lnTo>
                  <a:lnTo>
                    <a:pt x="1296" y="228"/>
                  </a:lnTo>
                  <a:lnTo>
                    <a:pt x="1320" y="228"/>
                  </a:lnTo>
                  <a:lnTo>
                    <a:pt x="1338" y="228"/>
                  </a:lnTo>
                  <a:lnTo>
                    <a:pt x="1362" y="228"/>
                  </a:lnTo>
                  <a:lnTo>
                    <a:pt x="1386" y="228"/>
                  </a:lnTo>
                  <a:lnTo>
                    <a:pt x="1404" y="228"/>
                  </a:lnTo>
                  <a:lnTo>
                    <a:pt x="1428" y="228"/>
                  </a:lnTo>
                  <a:lnTo>
                    <a:pt x="1452" y="228"/>
                  </a:lnTo>
                  <a:lnTo>
                    <a:pt x="1476" y="228"/>
                  </a:lnTo>
                  <a:lnTo>
                    <a:pt x="1494" y="228"/>
                  </a:lnTo>
                  <a:lnTo>
                    <a:pt x="1518" y="228"/>
                  </a:lnTo>
                  <a:lnTo>
                    <a:pt x="1542" y="228"/>
                  </a:lnTo>
                  <a:lnTo>
                    <a:pt x="1566" y="228"/>
                  </a:lnTo>
                  <a:lnTo>
                    <a:pt x="1584" y="228"/>
                  </a:lnTo>
                  <a:lnTo>
                    <a:pt x="1608" y="228"/>
                  </a:lnTo>
                  <a:lnTo>
                    <a:pt x="1632" y="228"/>
                  </a:lnTo>
                  <a:lnTo>
                    <a:pt x="1656" y="228"/>
                  </a:lnTo>
                  <a:lnTo>
                    <a:pt x="1674" y="228"/>
                  </a:lnTo>
                  <a:lnTo>
                    <a:pt x="1698" y="228"/>
                  </a:lnTo>
                  <a:lnTo>
                    <a:pt x="1722" y="228"/>
                  </a:lnTo>
                  <a:lnTo>
                    <a:pt x="1740" y="228"/>
                  </a:lnTo>
                  <a:lnTo>
                    <a:pt x="1764" y="228"/>
                  </a:lnTo>
                  <a:lnTo>
                    <a:pt x="1788" y="228"/>
                  </a:lnTo>
                  <a:lnTo>
                    <a:pt x="1812" y="228"/>
                  </a:lnTo>
                  <a:lnTo>
                    <a:pt x="1830" y="228"/>
                  </a:lnTo>
                  <a:lnTo>
                    <a:pt x="1854" y="228"/>
                  </a:lnTo>
                  <a:lnTo>
                    <a:pt x="1878" y="228"/>
                  </a:lnTo>
                  <a:lnTo>
                    <a:pt x="1902" y="228"/>
                  </a:lnTo>
                  <a:lnTo>
                    <a:pt x="1920" y="228"/>
                  </a:lnTo>
                  <a:lnTo>
                    <a:pt x="1944" y="228"/>
                  </a:lnTo>
                  <a:lnTo>
                    <a:pt x="1968" y="228"/>
                  </a:lnTo>
                  <a:lnTo>
                    <a:pt x="1986" y="228"/>
                  </a:lnTo>
                  <a:lnTo>
                    <a:pt x="2010" y="228"/>
                  </a:lnTo>
                  <a:lnTo>
                    <a:pt x="2034" y="228"/>
                  </a:lnTo>
                  <a:lnTo>
                    <a:pt x="2058" y="228"/>
                  </a:lnTo>
                  <a:lnTo>
                    <a:pt x="2076" y="228"/>
                  </a:lnTo>
                  <a:lnTo>
                    <a:pt x="2100" y="228"/>
                  </a:lnTo>
                  <a:lnTo>
                    <a:pt x="2124" y="228"/>
                  </a:lnTo>
                  <a:lnTo>
                    <a:pt x="2148" y="228"/>
                  </a:lnTo>
                  <a:lnTo>
                    <a:pt x="2166" y="228"/>
                  </a:lnTo>
                  <a:lnTo>
                    <a:pt x="2190" y="228"/>
                  </a:lnTo>
                  <a:lnTo>
                    <a:pt x="2214" y="228"/>
                  </a:lnTo>
                  <a:lnTo>
                    <a:pt x="2238" y="228"/>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p:cNvSpPr>
              <a:spLocks/>
            </p:cNvSpPr>
            <p:nvPr/>
          </p:nvSpPr>
          <p:spPr bwMode="auto">
            <a:xfrm>
              <a:off x="1836" y="3254"/>
              <a:ext cx="2238" cy="306"/>
            </a:xfrm>
            <a:custGeom>
              <a:avLst/>
              <a:gdLst>
                <a:gd name="T0" fmla="*/ 18 w 2238"/>
                <a:gd name="T1" fmla="*/ 24 h 306"/>
                <a:gd name="T2" fmla="*/ 66 w 2238"/>
                <a:gd name="T3" fmla="*/ 18 h 306"/>
                <a:gd name="T4" fmla="*/ 108 w 2238"/>
                <a:gd name="T5" fmla="*/ 6 h 306"/>
                <a:gd name="T6" fmla="*/ 156 w 2238"/>
                <a:gd name="T7" fmla="*/ 0 h 306"/>
                <a:gd name="T8" fmla="*/ 198 w 2238"/>
                <a:gd name="T9" fmla="*/ 30 h 306"/>
                <a:gd name="T10" fmla="*/ 246 w 2238"/>
                <a:gd name="T11" fmla="*/ 12 h 306"/>
                <a:gd name="T12" fmla="*/ 288 w 2238"/>
                <a:gd name="T13" fmla="*/ 18 h 306"/>
                <a:gd name="T14" fmla="*/ 330 w 2238"/>
                <a:gd name="T15" fmla="*/ 18 h 306"/>
                <a:gd name="T16" fmla="*/ 378 w 2238"/>
                <a:gd name="T17" fmla="*/ 18 h 306"/>
                <a:gd name="T18" fmla="*/ 420 w 2238"/>
                <a:gd name="T19" fmla="*/ 36 h 306"/>
                <a:gd name="T20" fmla="*/ 468 w 2238"/>
                <a:gd name="T21" fmla="*/ 54 h 306"/>
                <a:gd name="T22" fmla="*/ 510 w 2238"/>
                <a:gd name="T23" fmla="*/ 72 h 306"/>
                <a:gd name="T24" fmla="*/ 558 w 2238"/>
                <a:gd name="T25" fmla="*/ 84 h 306"/>
                <a:gd name="T26" fmla="*/ 600 w 2238"/>
                <a:gd name="T27" fmla="*/ 126 h 306"/>
                <a:gd name="T28" fmla="*/ 648 w 2238"/>
                <a:gd name="T29" fmla="*/ 162 h 306"/>
                <a:gd name="T30" fmla="*/ 690 w 2238"/>
                <a:gd name="T31" fmla="*/ 192 h 306"/>
                <a:gd name="T32" fmla="*/ 738 w 2238"/>
                <a:gd name="T33" fmla="*/ 210 h 306"/>
                <a:gd name="T34" fmla="*/ 780 w 2238"/>
                <a:gd name="T35" fmla="*/ 234 h 306"/>
                <a:gd name="T36" fmla="*/ 828 w 2238"/>
                <a:gd name="T37" fmla="*/ 246 h 306"/>
                <a:gd name="T38" fmla="*/ 870 w 2238"/>
                <a:gd name="T39" fmla="*/ 258 h 306"/>
                <a:gd name="T40" fmla="*/ 912 w 2238"/>
                <a:gd name="T41" fmla="*/ 270 h 306"/>
                <a:gd name="T42" fmla="*/ 960 w 2238"/>
                <a:gd name="T43" fmla="*/ 276 h 306"/>
                <a:gd name="T44" fmla="*/ 1002 w 2238"/>
                <a:gd name="T45" fmla="*/ 282 h 306"/>
                <a:gd name="T46" fmla="*/ 1050 w 2238"/>
                <a:gd name="T47" fmla="*/ 288 h 306"/>
                <a:gd name="T48" fmla="*/ 1092 w 2238"/>
                <a:gd name="T49" fmla="*/ 294 h 306"/>
                <a:gd name="T50" fmla="*/ 1140 w 2238"/>
                <a:gd name="T51" fmla="*/ 300 h 306"/>
                <a:gd name="T52" fmla="*/ 1182 w 2238"/>
                <a:gd name="T53" fmla="*/ 300 h 306"/>
                <a:gd name="T54" fmla="*/ 1230 w 2238"/>
                <a:gd name="T55" fmla="*/ 306 h 306"/>
                <a:gd name="T56" fmla="*/ 1272 w 2238"/>
                <a:gd name="T57" fmla="*/ 306 h 306"/>
                <a:gd name="T58" fmla="*/ 1320 w 2238"/>
                <a:gd name="T59" fmla="*/ 306 h 306"/>
                <a:gd name="T60" fmla="*/ 1362 w 2238"/>
                <a:gd name="T61" fmla="*/ 306 h 306"/>
                <a:gd name="T62" fmla="*/ 1404 w 2238"/>
                <a:gd name="T63" fmla="*/ 306 h 306"/>
                <a:gd name="T64" fmla="*/ 1452 w 2238"/>
                <a:gd name="T65" fmla="*/ 306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6 h 306"/>
                <a:gd name="T78" fmla="*/ 1764 w 2238"/>
                <a:gd name="T79" fmla="*/ 306 h 306"/>
                <a:gd name="T80" fmla="*/ 1812 w 2238"/>
                <a:gd name="T81" fmla="*/ 306 h 306"/>
                <a:gd name="T82" fmla="*/ 1854 w 2238"/>
                <a:gd name="T83" fmla="*/ 306 h 306"/>
                <a:gd name="T84" fmla="*/ 1902 w 2238"/>
                <a:gd name="T85" fmla="*/ 306 h 306"/>
                <a:gd name="T86" fmla="*/ 1944 w 2238"/>
                <a:gd name="T87" fmla="*/ 306 h 306"/>
                <a:gd name="T88" fmla="*/ 1986 w 2238"/>
                <a:gd name="T89" fmla="*/ 306 h 306"/>
                <a:gd name="T90" fmla="*/ 2034 w 2238"/>
                <a:gd name="T91" fmla="*/ 306 h 306"/>
                <a:gd name="T92" fmla="*/ 2076 w 2238"/>
                <a:gd name="T93" fmla="*/ 306 h 306"/>
                <a:gd name="T94" fmla="*/ 2124 w 2238"/>
                <a:gd name="T95" fmla="*/ 306 h 306"/>
                <a:gd name="T96" fmla="*/ 2166 w 2238"/>
                <a:gd name="T97" fmla="*/ 306 h 306"/>
                <a:gd name="T98" fmla="*/ 2214 w 2238"/>
                <a:gd name="T9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108"/>
                  </a:lnTo>
                  <a:lnTo>
                    <a:pt x="600" y="126"/>
                  </a:lnTo>
                  <a:lnTo>
                    <a:pt x="624" y="144"/>
                  </a:lnTo>
                  <a:lnTo>
                    <a:pt x="648" y="162"/>
                  </a:lnTo>
                  <a:lnTo>
                    <a:pt x="666" y="174"/>
                  </a:lnTo>
                  <a:lnTo>
                    <a:pt x="690" y="192"/>
                  </a:lnTo>
                  <a:lnTo>
                    <a:pt x="714" y="204"/>
                  </a:lnTo>
                  <a:lnTo>
                    <a:pt x="738" y="210"/>
                  </a:lnTo>
                  <a:lnTo>
                    <a:pt x="756" y="222"/>
                  </a:lnTo>
                  <a:lnTo>
                    <a:pt x="780" y="234"/>
                  </a:lnTo>
                  <a:lnTo>
                    <a:pt x="804" y="240"/>
                  </a:lnTo>
                  <a:lnTo>
                    <a:pt x="828" y="246"/>
                  </a:lnTo>
                  <a:lnTo>
                    <a:pt x="846" y="252"/>
                  </a:lnTo>
                  <a:lnTo>
                    <a:pt x="870" y="258"/>
                  </a:lnTo>
                  <a:lnTo>
                    <a:pt x="894" y="264"/>
                  </a:lnTo>
                  <a:lnTo>
                    <a:pt x="912" y="270"/>
                  </a:lnTo>
                  <a:lnTo>
                    <a:pt x="936" y="276"/>
                  </a:lnTo>
                  <a:lnTo>
                    <a:pt x="960" y="276"/>
                  </a:lnTo>
                  <a:lnTo>
                    <a:pt x="984" y="282"/>
                  </a:lnTo>
                  <a:lnTo>
                    <a:pt x="1002" y="282"/>
                  </a:lnTo>
                  <a:lnTo>
                    <a:pt x="1026" y="288"/>
                  </a:lnTo>
                  <a:lnTo>
                    <a:pt x="1050" y="288"/>
                  </a:lnTo>
                  <a:lnTo>
                    <a:pt x="1074" y="294"/>
                  </a:lnTo>
                  <a:lnTo>
                    <a:pt x="1092" y="294"/>
                  </a:lnTo>
                  <a:lnTo>
                    <a:pt x="1116" y="294"/>
                  </a:lnTo>
                  <a:lnTo>
                    <a:pt x="1140" y="300"/>
                  </a:lnTo>
                  <a:lnTo>
                    <a:pt x="1158" y="300"/>
                  </a:lnTo>
                  <a:lnTo>
                    <a:pt x="1182" y="300"/>
                  </a:lnTo>
                  <a:lnTo>
                    <a:pt x="1206" y="306"/>
                  </a:lnTo>
                  <a:lnTo>
                    <a:pt x="1230" y="306"/>
                  </a:lnTo>
                  <a:lnTo>
                    <a:pt x="1248" y="306"/>
                  </a:lnTo>
                  <a:lnTo>
                    <a:pt x="1272" y="306"/>
                  </a:lnTo>
                  <a:lnTo>
                    <a:pt x="1296" y="306"/>
                  </a:lnTo>
                  <a:lnTo>
                    <a:pt x="1320" y="306"/>
                  </a:lnTo>
                  <a:lnTo>
                    <a:pt x="1338" y="306"/>
                  </a:lnTo>
                  <a:lnTo>
                    <a:pt x="1362" y="306"/>
                  </a:lnTo>
                  <a:lnTo>
                    <a:pt x="1386" y="306"/>
                  </a:lnTo>
                  <a:lnTo>
                    <a:pt x="1404" y="306"/>
                  </a:lnTo>
                  <a:lnTo>
                    <a:pt x="1428" y="306"/>
                  </a:lnTo>
                  <a:lnTo>
                    <a:pt x="1452" y="306"/>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6"/>
                  </a:lnTo>
                  <a:lnTo>
                    <a:pt x="1722" y="306"/>
                  </a:lnTo>
                  <a:lnTo>
                    <a:pt x="1740" y="306"/>
                  </a:lnTo>
                  <a:lnTo>
                    <a:pt x="1764" y="306"/>
                  </a:lnTo>
                  <a:lnTo>
                    <a:pt x="1788" y="306"/>
                  </a:lnTo>
                  <a:lnTo>
                    <a:pt x="1812" y="306"/>
                  </a:lnTo>
                  <a:lnTo>
                    <a:pt x="1830" y="306"/>
                  </a:lnTo>
                  <a:lnTo>
                    <a:pt x="1854" y="306"/>
                  </a:lnTo>
                  <a:lnTo>
                    <a:pt x="1878" y="306"/>
                  </a:lnTo>
                  <a:lnTo>
                    <a:pt x="1902" y="306"/>
                  </a:lnTo>
                  <a:lnTo>
                    <a:pt x="1920" y="306"/>
                  </a:lnTo>
                  <a:lnTo>
                    <a:pt x="1944" y="306"/>
                  </a:lnTo>
                  <a:lnTo>
                    <a:pt x="1968" y="306"/>
                  </a:lnTo>
                  <a:lnTo>
                    <a:pt x="1986" y="306"/>
                  </a:lnTo>
                  <a:lnTo>
                    <a:pt x="2010" y="306"/>
                  </a:lnTo>
                  <a:lnTo>
                    <a:pt x="2034" y="306"/>
                  </a:lnTo>
                  <a:lnTo>
                    <a:pt x="2058" y="306"/>
                  </a:lnTo>
                  <a:lnTo>
                    <a:pt x="2076" y="306"/>
                  </a:lnTo>
                  <a:lnTo>
                    <a:pt x="2100" y="306"/>
                  </a:lnTo>
                  <a:lnTo>
                    <a:pt x="2124" y="306"/>
                  </a:lnTo>
                  <a:lnTo>
                    <a:pt x="2148" y="306"/>
                  </a:lnTo>
                  <a:lnTo>
                    <a:pt x="2166" y="306"/>
                  </a:lnTo>
                  <a:lnTo>
                    <a:pt x="2190" y="306"/>
                  </a:lnTo>
                  <a:lnTo>
                    <a:pt x="2214" y="306"/>
                  </a:lnTo>
                  <a:lnTo>
                    <a:pt x="2238" y="306"/>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p:cNvSpPr>
              <a:spLocks/>
            </p:cNvSpPr>
            <p:nvPr/>
          </p:nvSpPr>
          <p:spPr bwMode="auto">
            <a:xfrm>
              <a:off x="1836" y="3260"/>
              <a:ext cx="2238" cy="306"/>
            </a:xfrm>
            <a:custGeom>
              <a:avLst/>
              <a:gdLst>
                <a:gd name="T0" fmla="*/ 18 w 2238"/>
                <a:gd name="T1" fmla="*/ 24 h 306"/>
                <a:gd name="T2" fmla="*/ 66 w 2238"/>
                <a:gd name="T3" fmla="*/ 18 h 306"/>
                <a:gd name="T4" fmla="*/ 108 w 2238"/>
                <a:gd name="T5" fmla="*/ 6 h 306"/>
                <a:gd name="T6" fmla="*/ 156 w 2238"/>
                <a:gd name="T7" fmla="*/ 0 h 306"/>
                <a:gd name="T8" fmla="*/ 198 w 2238"/>
                <a:gd name="T9" fmla="*/ 30 h 306"/>
                <a:gd name="T10" fmla="*/ 246 w 2238"/>
                <a:gd name="T11" fmla="*/ 12 h 306"/>
                <a:gd name="T12" fmla="*/ 288 w 2238"/>
                <a:gd name="T13" fmla="*/ 18 h 306"/>
                <a:gd name="T14" fmla="*/ 330 w 2238"/>
                <a:gd name="T15" fmla="*/ 18 h 306"/>
                <a:gd name="T16" fmla="*/ 378 w 2238"/>
                <a:gd name="T17" fmla="*/ 18 h 306"/>
                <a:gd name="T18" fmla="*/ 420 w 2238"/>
                <a:gd name="T19" fmla="*/ 36 h 306"/>
                <a:gd name="T20" fmla="*/ 468 w 2238"/>
                <a:gd name="T21" fmla="*/ 54 h 306"/>
                <a:gd name="T22" fmla="*/ 510 w 2238"/>
                <a:gd name="T23" fmla="*/ 72 h 306"/>
                <a:gd name="T24" fmla="*/ 558 w 2238"/>
                <a:gd name="T25" fmla="*/ 84 h 306"/>
                <a:gd name="T26" fmla="*/ 600 w 2238"/>
                <a:gd name="T27" fmla="*/ 126 h 306"/>
                <a:gd name="T28" fmla="*/ 648 w 2238"/>
                <a:gd name="T29" fmla="*/ 162 h 306"/>
                <a:gd name="T30" fmla="*/ 690 w 2238"/>
                <a:gd name="T31" fmla="*/ 192 h 306"/>
                <a:gd name="T32" fmla="*/ 738 w 2238"/>
                <a:gd name="T33" fmla="*/ 210 h 306"/>
                <a:gd name="T34" fmla="*/ 780 w 2238"/>
                <a:gd name="T35" fmla="*/ 234 h 306"/>
                <a:gd name="T36" fmla="*/ 828 w 2238"/>
                <a:gd name="T37" fmla="*/ 246 h 306"/>
                <a:gd name="T38" fmla="*/ 870 w 2238"/>
                <a:gd name="T39" fmla="*/ 258 h 306"/>
                <a:gd name="T40" fmla="*/ 912 w 2238"/>
                <a:gd name="T41" fmla="*/ 270 h 306"/>
                <a:gd name="T42" fmla="*/ 960 w 2238"/>
                <a:gd name="T43" fmla="*/ 276 h 306"/>
                <a:gd name="T44" fmla="*/ 1002 w 2238"/>
                <a:gd name="T45" fmla="*/ 282 h 306"/>
                <a:gd name="T46" fmla="*/ 1050 w 2238"/>
                <a:gd name="T47" fmla="*/ 288 h 306"/>
                <a:gd name="T48" fmla="*/ 1092 w 2238"/>
                <a:gd name="T49" fmla="*/ 294 h 306"/>
                <a:gd name="T50" fmla="*/ 1140 w 2238"/>
                <a:gd name="T51" fmla="*/ 300 h 306"/>
                <a:gd name="T52" fmla="*/ 1182 w 2238"/>
                <a:gd name="T53" fmla="*/ 300 h 306"/>
                <a:gd name="T54" fmla="*/ 1230 w 2238"/>
                <a:gd name="T55" fmla="*/ 306 h 306"/>
                <a:gd name="T56" fmla="*/ 1272 w 2238"/>
                <a:gd name="T57" fmla="*/ 306 h 306"/>
                <a:gd name="T58" fmla="*/ 1320 w 2238"/>
                <a:gd name="T59" fmla="*/ 306 h 306"/>
                <a:gd name="T60" fmla="*/ 1362 w 2238"/>
                <a:gd name="T61" fmla="*/ 306 h 306"/>
                <a:gd name="T62" fmla="*/ 1404 w 2238"/>
                <a:gd name="T63" fmla="*/ 306 h 306"/>
                <a:gd name="T64" fmla="*/ 1452 w 2238"/>
                <a:gd name="T65" fmla="*/ 306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6 h 306"/>
                <a:gd name="T78" fmla="*/ 1764 w 2238"/>
                <a:gd name="T79" fmla="*/ 306 h 306"/>
                <a:gd name="T80" fmla="*/ 1812 w 2238"/>
                <a:gd name="T81" fmla="*/ 306 h 306"/>
                <a:gd name="T82" fmla="*/ 1854 w 2238"/>
                <a:gd name="T83" fmla="*/ 306 h 306"/>
                <a:gd name="T84" fmla="*/ 1902 w 2238"/>
                <a:gd name="T85" fmla="*/ 306 h 306"/>
                <a:gd name="T86" fmla="*/ 1944 w 2238"/>
                <a:gd name="T87" fmla="*/ 306 h 306"/>
                <a:gd name="T88" fmla="*/ 1986 w 2238"/>
                <a:gd name="T89" fmla="*/ 306 h 306"/>
                <a:gd name="T90" fmla="*/ 2034 w 2238"/>
                <a:gd name="T91" fmla="*/ 306 h 306"/>
                <a:gd name="T92" fmla="*/ 2076 w 2238"/>
                <a:gd name="T93" fmla="*/ 306 h 306"/>
                <a:gd name="T94" fmla="*/ 2124 w 2238"/>
                <a:gd name="T95" fmla="*/ 306 h 306"/>
                <a:gd name="T96" fmla="*/ 2166 w 2238"/>
                <a:gd name="T97" fmla="*/ 306 h 306"/>
                <a:gd name="T98" fmla="*/ 2214 w 2238"/>
                <a:gd name="T9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108"/>
                  </a:lnTo>
                  <a:lnTo>
                    <a:pt x="600" y="126"/>
                  </a:lnTo>
                  <a:lnTo>
                    <a:pt x="624" y="144"/>
                  </a:lnTo>
                  <a:lnTo>
                    <a:pt x="648" y="162"/>
                  </a:lnTo>
                  <a:lnTo>
                    <a:pt x="666" y="174"/>
                  </a:lnTo>
                  <a:lnTo>
                    <a:pt x="690" y="192"/>
                  </a:lnTo>
                  <a:lnTo>
                    <a:pt x="714" y="204"/>
                  </a:lnTo>
                  <a:lnTo>
                    <a:pt x="738" y="210"/>
                  </a:lnTo>
                  <a:lnTo>
                    <a:pt x="756" y="222"/>
                  </a:lnTo>
                  <a:lnTo>
                    <a:pt x="780" y="234"/>
                  </a:lnTo>
                  <a:lnTo>
                    <a:pt x="804" y="240"/>
                  </a:lnTo>
                  <a:lnTo>
                    <a:pt x="828" y="246"/>
                  </a:lnTo>
                  <a:lnTo>
                    <a:pt x="846" y="252"/>
                  </a:lnTo>
                  <a:lnTo>
                    <a:pt x="870" y="258"/>
                  </a:lnTo>
                  <a:lnTo>
                    <a:pt x="894" y="264"/>
                  </a:lnTo>
                  <a:lnTo>
                    <a:pt x="912" y="270"/>
                  </a:lnTo>
                  <a:lnTo>
                    <a:pt x="936" y="276"/>
                  </a:lnTo>
                  <a:lnTo>
                    <a:pt x="960" y="276"/>
                  </a:lnTo>
                  <a:lnTo>
                    <a:pt x="984" y="282"/>
                  </a:lnTo>
                  <a:lnTo>
                    <a:pt x="1002" y="282"/>
                  </a:lnTo>
                  <a:lnTo>
                    <a:pt x="1026" y="288"/>
                  </a:lnTo>
                  <a:lnTo>
                    <a:pt x="1050" y="288"/>
                  </a:lnTo>
                  <a:lnTo>
                    <a:pt x="1074" y="294"/>
                  </a:lnTo>
                  <a:lnTo>
                    <a:pt x="1092" y="294"/>
                  </a:lnTo>
                  <a:lnTo>
                    <a:pt x="1116" y="294"/>
                  </a:lnTo>
                  <a:lnTo>
                    <a:pt x="1140" y="300"/>
                  </a:lnTo>
                  <a:lnTo>
                    <a:pt x="1158" y="300"/>
                  </a:lnTo>
                  <a:lnTo>
                    <a:pt x="1182" y="300"/>
                  </a:lnTo>
                  <a:lnTo>
                    <a:pt x="1206" y="306"/>
                  </a:lnTo>
                  <a:lnTo>
                    <a:pt x="1230" y="306"/>
                  </a:lnTo>
                  <a:lnTo>
                    <a:pt x="1248" y="306"/>
                  </a:lnTo>
                  <a:lnTo>
                    <a:pt x="1272" y="306"/>
                  </a:lnTo>
                  <a:lnTo>
                    <a:pt x="1296" y="306"/>
                  </a:lnTo>
                  <a:lnTo>
                    <a:pt x="1320" y="306"/>
                  </a:lnTo>
                  <a:lnTo>
                    <a:pt x="1338" y="306"/>
                  </a:lnTo>
                  <a:lnTo>
                    <a:pt x="1362" y="306"/>
                  </a:lnTo>
                  <a:lnTo>
                    <a:pt x="1386" y="306"/>
                  </a:lnTo>
                  <a:lnTo>
                    <a:pt x="1404" y="306"/>
                  </a:lnTo>
                  <a:lnTo>
                    <a:pt x="1428" y="306"/>
                  </a:lnTo>
                  <a:lnTo>
                    <a:pt x="1452" y="306"/>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6"/>
                  </a:lnTo>
                  <a:lnTo>
                    <a:pt x="1722" y="306"/>
                  </a:lnTo>
                  <a:lnTo>
                    <a:pt x="1740" y="306"/>
                  </a:lnTo>
                  <a:lnTo>
                    <a:pt x="1764" y="306"/>
                  </a:lnTo>
                  <a:lnTo>
                    <a:pt x="1788" y="306"/>
                  </a:lnTo>
                  <a:lnTo>
                    <a:pt x="1812" y="306"/>
                  </a:lnTo>
                  <a:lnTo>
                    <a:pt x="1830" y="306"/>
                  </a:lnTo>
                  <a:lnTo>
                    <a:pt x="1854" y="306"/>
                  </a:lnTo>
                  <a:lnTo>
                    <a:pt x="1878" y="306"/>
                  </a:lnTo>
                  <a:lnTo>
                    <a:pt x="1902" y="306"/>
                  </a:lnTo>
                  <a:lnTo>
                    <a:pt x="1920" y="306"/>
                  </a:lnTo>
                  <a:lnTo>
                    <a:pt x="1944" y="306"/>
                  </a:lnTo>
                  <a:lnTo>
                    <a:pt x="1968" y="306"/>
                  </a:lnTo>
                  <a:lnTo>
                    <a:pt x="1986" y="306"/>
                  </a:lnTo>
                  <a:lnTo>
                    <a:pt x="2010" y="306"/>
                  </a:lnTo>
                  <a:lnTo>
                    <a:pt x="2034" y="306"/>
                  </a:lnTo>
                  <a:lnTo>
                    <a:pt x="2058" y="306"/>
                  </a:lnTo>
                  <a:lnTo>
                    <a:pt x="2076" y="306"/>
                  </a:lnTo>
                  <a:lnTo>
                    <a:pt x="2100" y="306"/>
                  </a:lnTo>
                  <a:lnTo>
                    <a:pt x="2124" y="306"/>
                  </a:lnTo>
                  <a:lnTo>
                    <a:pt x="2148" y="306"/>
                  </a:lnTo>
                  <a:lnTo>
                    <a:pt x="2166" y="306"/>
                  </a:lnTo>
                  <a:lnTo>
                    <a:pt x="2190" y="306"/>
                  </a:lnTo>
                  <a:lnTo>
                    <a:pt x="2214" y="306"/>
                  </a:lnTo>
                  <a:lnTo>
                    <a:pt x="2238" y="306"/>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p:cNvSpPr>
              <a:spLocks/>
            </p:cNvSpPr>
            <p:nvPr/>
          </p:nvSpPr>
          <p:spPr bwMode="auto">
            <a:xfrm>
              <a:off x="1836" y="3266"/>
              <a:ext cx="2238" cy="306"/>
            </a:xfrm>
            <a:custGeom>
              <a:avLst/>
              <a:gdLst>
                <a:gd name="T0" fmla="*/ 18 w 2238"/>
                <a:gd name="T1" fmla="*/ 24 h 306"/>
                <a:gd name="T2" fmla="*/ 66 w 2238"/>
                <a:gd name="T3" fmla="*/ 18 h 306"/>
                <a:gd name="T4" fmla="*/ 108 w 2238"/>
                <a:gd name="T5" fmla="*/ 6 h 306"/>
                <a:gd name="T6" fmla="*/ 156 w 2238"/>
                <a:gd name="T7" fmla="*/ 0 h 306"/>
                <a:gd name="T8" fmla="*/ 198 w 2238"/>
                <a:gd name="T9" fmla="*/ 30 h 306"/>
                <a:gd name="T10" fmla="*/ 246 w 2238"/>
                <a:gd name="T11" fmla="*/ 12 h 306"/>
                <a:gd name="T12" fmla="*/ 288 w 2238"/>
                <a:gd name="T13" fmla="*/ 18 h 306"/>
                <a:gd name="T14" fmla="*/ 330 w 2238"/>
                <a:gd name="T15" fmla="*/ 18 h 306"/>
                <a:gd name="T16" fmla="*/ 378 w 2238"/>
                <a:gd name="T17" fmla="*/ 18 h 306"/>
                <a:gd name="T18" fmla="*/ 420 w 2238"/>
                <a:gd name="T19" fmla="*/ 36 h 306"/>
                <a:gd name="T20" fmla="*/ 468 w 2238"/>
                <a:gd name="T21" fmla="*/ 54 h 306"/>
                <a:gd name="T22" fmla="*/ 510 w 2238"/>
                <a:gd name="T23" fmla="*/ 72 h 306"/>
                <a:gd name="T24" fmla="*/ 558 w 2238"/>
                <a:gd name="T25" fmla="*/ 84 h 306"/>
                <a:gd name="T26" fmla="*/ 600 w 2238"/>
                <a:gd name="T27" fmla="*/ 126 h 306"/>
                <a:gd name="T28" fmla="*/ 648 w 2238"/>
                <a:gd name="T29" fmla="*/ 162 h 306"/>
                <a:gd name="T30" fmla="*/ 690 w 2238"/>
                <a:gd name="T31" fmla="*/ 192 h 306"/>
                <a:gd name="T32" fmla="*/ 738 w 2238"/>
                <a:gd name="T33" fmla="*/ 210 h 306"/>
                <a:gd name="T34" fmla="*/ 780 w 2238"/>
                <a:gd name="T35" fmla="*/ 234 h 306"/>
                <a:gd name="T36" fmla="*/ 828 w 2238"/>
                <a:gd name="T37" fmla="*/ 246 h 306"/>
                <a:gd name="T38" fmla="*/ 870 w 2238"/>
                <a:gd name="T39" fmla="*/ 258 h 306"/>
                <a:gd name="T40" fmla="*/ 912 w 2238"/>
                <a:gd name="T41" fmla="*/ 270 h 306"/>
                <a:gd name="T42" fmla="*/ 960 w 2238"/>
                <a:gd name="T43" fmla="*/ 276 h 306"/>
                <a:gd name="T44" fmla="*/ 1002 w 2238"/>
                <a:gd name="T45" fmla="*/ 282 h 306"/>
                <a:gd name="T46" fmla="*/ 1050 w 2238"/>
                <a:gd name="T47" fmla="*/ 288 h 306"/>
                <a:gd name="T48" fmla="*/ 1092 w 2238"/>
                <a:gd name="T49" fmla="*/ 294 h 306"/>
                <a:gd name="T50" fmla="*/ 1140 w 2238"/>
                <a:gd name="T51" fmla="*/ 300 h 306"/>
                <a:gd name="T52" fmla="*/ 1182 w 2238"/>
                <a:gd name="T53" fmla="*/ 300 h 306"/>
                <a:gd name="T54" fmla="*/ 1230 w 2238"/>
                <a:gd name="T55" fmla="*/ 306 h 306"/>
                <a:gd name="T56" fmla="*/ 1272 w 2238"/>
                <a:gd name="T57" fmla="*/ 306 h 306"/>
                <a:gd name="T58" fmla="*/ 1320 w 2238"/>
                <a:gd name="T59" fmla="*/ 306 h 306"/>
                <a:gd name="T60" fmla="*/ 1362 w 2238"/>
                <a:gd name="T61" fmla="*/ 306 h 306"/>
                <a:gd name="T62" fmla="*/ 1404 w 2238"/>
                <a:gd name="T63" fmla="*/ 306 h 306"/>
                <a:gd name="T64" fmla="*/ 1452 w 2238"/>
                <a:gd name="T65" fmla="*/ 306 h 306"/>
                <a:gd name="T66" fmla="*/ 1494 w 2238"/>
                <a:gd name="T67" fmla="*/ 306 h 306"/>
                <a:gd name="T68" fmla="*/ 1542 w 2238"/>
                <a:gd name="T69" fmla="*/ 306 h 306"/>
                <a:gd name="T70" fmla="*/ 1584 w 2238"/>
                <a:gd name="T71" fmla="*/ 306 h 306"/>
                <a:gd name="T72" fmla="*/ 1632 w 2238"/>
                <a:gd name="T73" fmla="*/ 306 h 306"/>
                <a:gd name="T74" fmla="*/ 1674 w 2238"/>
                <a:gd name="T75" fmla="*/ 306 h 306"/>
                <a:gd name="T76" fmla="*/ 1722 w 2238"/>
                <a:gd name="T77" fmla="*/ 306 h 306"/>
                <a:gd name="T78" fmla="*/ 1764 w 2238"/>
                <a:gd name="T79" fmla="*/ 306 h 306"/>
                <a:gd name="T80" fmla="*/ 1812 w 2238"/>
                <a:gd name="T81" fmla="*/ 306 h 306"/>
                <a:gd name="T82" fmla="*/ 1854 w 2238"/>
                <a:gd name="T83" fmla="*/ 306 h 306"/>
                <a:gd name="T84" fmla="*/ 1902 w 2238"/>
                <a:gd name="T85" fmla="*/ 306 h 306"/>
                <a:gd name="T86" fmla="*/ 1944 w 2238"/>
                <a:gd name="T87" fmla="*/ 306 h 306"/>
                <a:gd name="T88" fmla="*/ 1986 w 2238"/>
                <a:gd name="T89" fmla="*/ 306 h 306"/>
                <a:gd name="T90" fmla="*/ 2034 w 2238"/>
                <a:gd name="T91" fmla="*/ 306 h 306"/>
                <a:gd name="T92" fmla="*/ 2076 w 2238"/>
                <a:gd name="T93" fmla="*/ 306 h 306"/>
                <a:gd name="T94" fmla="*/ 2124 w 2238"/>
                <a:gd name="T95" fmla="*/ 306 h 306"/>
                <a:gd name="T96" fmla="*/ 2166 w 2238"/>
                <a:gd name="T97" fmla="*/ 306 h 306"/>
                <a:gd name="T98" fmla="*/ 2214 w 2238"/>
                <a:gd name="T9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8" h="306">
                  <a:moveTo>
                    <a:pt x="0" y="12"/>
                  </a:moveTo>
                  <a:lnTo>
                    <a:pt x="18" y="24"/>
                  </a:lnTo>
                  <a:lnTo>
                    <a:pt x="42" y="18"/>
                  </a:lnTo>
                  <a:lnTo>
                    <a:pt x="66" y="18"/>
                  </a:lnTo>
                  <a:lnTo>
                    <a:pt x="84" y="6"/>
                  </a:lnTo>
                  <a:lnTo>
                    <a:pt x="108" y="6"/>
                  </a:lnTo>
                  <a:lnTo>
                    <a:pt x="132" y="12"/>
                  </a:lnTo>
                  <a:lnTo>
                    <a:pt x="156" y="0"/>
                  </a:lnTo>
                  <a:lnTo>
                    <a:pt x="174" y="12"/>
                  </a:lnTo>
                  <a:lnTo>
                    <a:pt x="198" y="30"/>
                  </a:lnTo>
                  <a:lnTo>
                    <a:pt x="222" y="24"/>
                  </a:lnTo>
                  <a:lnTo>
                    <a:pt x="246" y="12"/>
                  </a:lnTo>
                  <a:lnTo>
                    <a:pt x="264" y="24"/>
                  </a:lnTo>
                  <a:lnTo>
                    <a:pt x="288" y="18"/>
                  </a:lnTo>
                  <a:lnTo>
                    <a:pt x="312" y="18"/>
                  </a:lnTo>
                  <a:lnTo>
                    <a:pt x="330" y="18"/>
                  </a:lnTo>
                  <a:lnTo>
                    <a:pt x="354" y="18"/>
                  </a:lnTo>
                  <a:lnTo>
                    <a:pt x="378" y="18"/>
                  </a:lnTo>
                  <a:lnTo>
                    <a:pt x="402" y="30"/>
                  </a:lnTo>
                  <a:lnTo>
                    <a:pt x="420" y="36"/>
                  </a:lnTo>
                  <a:lnTo>
                    <a:pt x="444" y="48"/>
                  </a:lnTo>
                  <a:lnTo>
                    <a:pt x="468" y="54"/>
                  </a:lnTo>
                  <a:lnTo>
                    <a:pt x="492" y="60"/>
                  </a:lnTo>
                  <a:lnTo>
                    <a:pt x="510" y="72"/>
                  </a:lnTo>
                  <a:lnTo>
                    <a:pt x="534" y="78"/>
                  </a:lnTo>
                  <a:lnTo>
                    <a:pt x="558" y="84"/>
                  </a:lnTo>
                  <a:lnTo>
                    <a:pt x="576" y="108"/>
                  </a:lnTo>
                  <a:lnTo>
                    <a:pt x="600" y="126"/>
                  </a:lnTo>
                  <a:lnTo>
                    <a:pt x="624" y="144"/>
                  </a:lnTo>
                  <a:lnTo>
                    <a:pt x="648" y="162"/>
                  </a:lnTo>
                  <a:lnTo>
                    <a:pt x="666" y="174"/>
                  </a:lnTo>
                  <a:lnTo>
                    <a:pt x="690" y="192"/>
                  </a:lnTo>
                  <a:lnTo>
                    <a:pt x="714" y="204"/>
                  </a:lnTo>
                  <a:lnTo>
                    <a:pt x="738" y="210"/>
                  </a:lnTo>
                  <a:lnTo>
                    <a:pt x="756" y="222"/>
                  </a:lnTo>
                  <a:lnTo>
                    <a:pt x="780" y="234"/>
                  </a:lnTo>
                  <a:lnTo>
                    <a:pt x="804" y="240"/>
                  </a:lnTo>
                  <a:lnTo>
                    <a:pt x="828" y="246"/>
                  </a:lnTo>
                  <a:lnTo>
                    <a:pt x="846" y="252"/>
                  </a:lnTo>
                  <a:lnTo>
                    <a:pt x="870" y="258"/>
                  </a:lnTo>
                  <a:lnTo>
                    <a:pt x="894" y="264"/>
                  </a:lnTo>
                  <a:lnTo>
                    <a:pt x="912" y="270"/>
                  </a:lnTo>
                  <a:lnTo>
                    <a:pt x="936" y="276"/>
                  </a:lnTo>
                  <a:lnTo>
                    <a:pt x="960" y="276"/>
                  </a:lnTo>
                  <a:lnTo>
                    <a:pt x="984" y="282"/>
                  </a:lnTo>
                  <a:lnTo>
                    <a:pt x="1002" y="282"/>
                  </a:lnTo>
                  <a:lnTo>
                    <a:pt x="1026" y="288"/>
                  </a:lnTo>
                  <a:lnTo>
                    <a:pt x="1050" y="288"/>
                  </a:lnTo>
                  <a:lnTo>
                    <a:pt x="1074" y="294"/>
                  </a:lnTo>
                  <a:lnTo>
                    <a:pt x="1092" y="294"/>
                  </a:lnTo>
                  <a:lnTo>
                    <a:pt x="1116" y="294"/>
                  </a:lnTo>
                  <a:lnTo>
                    <a:pt x="1140" y="300"/>
                  </a:lnTo>
                  <a:lnTo>
                    <a:pt x="1158" y="300"/>
                  </a:lnTo>
                  <a:lnTo>
                    <a:pt x="1182" y="300"/>
                  </a:lnTo>
                  <a:lnTo>
                    <a:pt x="1206" y="306"/>
                  </a:lnTo>
                  <a:lnTo>
                    <a:pt x="1230" y="306"/>
                  </a:lnTo>
                  <a:lnTo>
                    <a:pt x="1248" y="306"/>
                  </a:lnTo>
                  <a:lnTo>
                    <a:pt x="1272" y="306"/>
                  </a:lnTo>
                  <a:lnTo>
                    <a:pt x="1296" y="306"/>
                  </a:lnTo>
                  <a:lnTo>
                    <a:pt x="1320" y="306"/>
                  </a:lnTo>
                  <a:lnTo>
                    <a:pt x="1338" y="306"/>
                  </a:lnTo>
                  <a:lnTo>
                    <a:pt x="1362" y="306"/>
                  </a:lnTo>
                  <a:lnTo>
                    <a:pt x="1386" y="306"/>
                  </a:lnTo>
                  <a:lnTo>
                    <a:pt x="1404" y="306"/>
                  </a:lnTo>
                  <a:lnTo>
                    <a:pt x="1428" y="306"/>
                  </a:lnTo>
                  <a:lnTo>
                    <a:pt x="1452" y="306"/>
                  </a:lnTo>
                  <a:lnTo>
                    <a:pt x="1476" y="306"/>
                  </a:lnTo>
                  <a:lnTo>
                    <a:pt x="1494" y="306"/>
                  </a:lnTo>
                  <a:lnTo>
                    <a:pt x="1518" y="306"/>
                  </a:lnTo>
                  <a:lnTo>
                    <a:pt x="1542" y="306"/>
                  </a:lnTo>
                  <a:lnTo>
                    <a:pt x="1566" y="306"/>
                  </a:lnTo>
                  <a:lnTo>
                    <a:pt x="1584" y="306"/>
                  </a:lnTo>
                  <a:lnTo>
                    <a:pt x="1608" y="306"/>
                  </a:lnTo>
                  <a:lnTo>
                    <a:pt x="1632" y="306"/>
                  </a:lnTo>
                  <a:lnTo>
                    <a:pt x="1656" y="306"/>
                  </a:lnTo>
                  <a:lnTo>
                    <a:pt x="1674" y="306"/>
                  </a:lnTo>
                  <a:lnTo>
                    <a:pt x="1698" y="306"/>
                  </a:lnTo>
                  <a:lnTo>
                    <a:pt x="1722" y="306"/>
                  </a:lnTo>
                  <a:lnTo>
                    <a:pt x="1740" y="306"/>
                  </a:lnTo>
                  <a:lnTo>
                    <a:pt x="1764" y="306"/>
                  </a:lnTo>
                  <a:lnTo>
                    <a:pt x="1788" y="306"/>
                  </a:lnTo>
                  <a:lnTo>
                    <a:pt x="1812" y="306"/>
                  </a:lnTo>
                  <a:lnTo>
                    <a:pt x="1830" y="306"/>
                  </a:lnTo>
                  <a:lnTo>
                    <a:pt x="1854" y="306"/>
                  </a:lnTo>
                  <a:lnTo>
                    <a:pt x="1878" y="306"/>
                  </a:lnTo>
                  <a:lnTo>
                    <a:pt x="1902" y="306"/>
                  </a:lnTo>
                  <a:lnTo>
                    <a:pt x="1920" y="306"/>
                  </a:lnTo>
                  <a:lnTo>
                    <a:pt x="1944" y="306"/>
                  </a:lnTo>
                  <a:lnTo>
                    <a:pt x="1968" y="306"/>
                  </a:lnTo>
                  <a:lnTo>
                    <a:pt x="1986" y="306"/>
                  </a:lnTo>
                  <a:lnTo>
                    <a:pt x="2010" y="306"/>
                  </a:lnTo>
                  <a:lnTo>
                    <a:pt x="2034" y="306"/>
                  </a:lnTo>
                  <a:lnTo>
                    <a:pt x="2058" y="306"/>
                  </a:lnTo>
                  <a:lnTo>
                    <a:pt x="2076" y="306"/>
                  </a:lnTo>
                  <a:lnTo>
                    <a:pt x="2100" y="306"/>
                  </a:lnTo>
                  <a:lnTo>
                    <a:pt x="2124" y="306"/>
                  </a:lnTo>
                  <a:lnTo>
                    <a:pt x="2148" y="306"/>
                  </a:lnTo>
                  <a:lnTo>
                    <a:pt x="2166" y="306"/>
                  </a:lnTo>
                  <a:lnTo>
                    <a:pt x="2190" y="306"/>
                  </a:lnTo>
                  <a:lnTo>
                    <a:pt x="2214" y="306"/>
                  </a:lnTo>
                  <a:lnTo>
                    <a:pt x="2238" y="306"/>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3"/>
            <p:cNvSpPr>
              <a:spLocks noChangeArrowheads="1"/>
            </p:cNvSpPr>
            <p:nvPr/>
          </p:nvSpPr>
          <p:spPr bwMode="auto">
            <a:xfrm>
              <a:off x="1728"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3" name="Rectangle 44"/>
            <p:cNvSpPr>
              <a:spLocks noChangeArrowheads="1"/>
            </p:cNvSpPr>
            <p:nvPr/>
          </p:nvSpPr>
          <p:spPr bwMode="auto">
            <a:xfrm>
              <a:off x="217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2020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4" name="Rectangle 45"/>
            <p:cNvSpPr>
              <a:spLocks noChangeArrowheads="1"/>
            </p:cNvSpPr>
            <p:nvPr/>
          </p:nvSpPr>
          <p:spPr bwMode="auto">
            <a:xfrm>
              <a:off x="2622"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2040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5" name="Rectangle 46"/>
            <p:cNvSpPr>
              <a:spLocks noChangeArrowheads="1"/>
            </p:cNvSpPr>
            <p:nvPr/>
          </p:nvSpPr>
          <p:spPr bwMode="auto">
            <a:xfrm>
              <a:off x="30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2060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6" name="Rectangle 47"/>
            <p:cNvSpPr>
              <a:spLocks noChangeArrowheads="1"/>
            </p:cNvSpPr>
            <p:nvPr/>
          </p:nvSpPr>
          <p:spPr bwMode="auto">
            <a:xfrm>
              <a:off x="351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2080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7" name="Rectangle 48"/>
            <p:cNvSpPr>
              <a:spLocks noChangeArrowheads="1"/>
            </p:cNvSpPr>
            <p:nvPr/>
          </p:nvSpPr>
          <p:spPr bwMode="auto">
            <a:xfrm>
              <a:off x="3966" y="3596"/>
              <a:ext cx="25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itchFamily="34" charset="0"/>
                  <a:cs typeface="Arial" pitchFamily="34" charset="0"/>
                </a:rPr>
                <a:t>2100</a:t>
              </a:r>
              <a:endParaRPr kumimoji="0" lang="en-US" altLang="en-US" sz="1400" b="0" i="0" u="none" strike="noStrike" cap="none" normalizeH="0" baseline="0">
                <a:ln>
                  <a:noFill/>
                </a:ln>
                <a:solidFill>
                  <a:schemeClr val="tx1"/>
                </a:solidFill>
                <a:effectLst/>
                <a:latin typeface="Arial" pitchFamily="34" charset="0"/>
                <a:cs typeface="Arial" pitchFamily="34" charset="0"/>
              </a:endParaRPr>
            </a:p>
          </p:txBody>
        </p:sp>
        <p:sp>
          <p:nvSpPr>
            <p:cNvPr id="48" name="Rectangle 49"/>
            <p:cNvSpPr>
              <a:spLocks noChangeArrowheads="1"/>
            </p:cNvSpPr>
            <p:nvPr/>
          </p:nvSpPr>
          <p:spPr bwMode="auto">
            <a:xfrm rot="16200000">
              <a:off x="127" y="2130"/>
              <a:ext cx="28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et-EE" altLang="en-US" sz="1400" dirty="0">
                  <a:solidFill>
                    <a:srgbClr val="000000"/>
                  </a:solidFill>
                </a:rPr>
                <a:t>Kasvuhoonegaaside emissioonid</a:t>
              </a:r>
              <a:r>
                <a:rPr lang="en-US" altLang="en-US" sz="1400" dirty="0">
                  <a:solidFill>
                    <a:srgbClr val="000000"/>
                  </a:solidFill>
                </a:rPr>
                <a:t>   (G</a:t>
              </a:r>
              <a:r>
                <a:rPr lang="et-EE" altLang="en-US" sz="1400" dirty="0">
                  <a:solidFill>
                    <a:srgbClr val="000000"/>
                  </a:solidFill>
                </a:rPr>
                <a:t> </a:t>
              </a:r>
              <a:r>
                <a:rPr lang="en-US" altLang="en-US" sz="1400" dirty="0">
                  <a:solidFill>
                    <a:srgbClr val="000000"/>
                  </a:solidFill>
                </a:rPr>
                <a:t>ton</a:t>
              </a:r>
              <a:r>
                <a:rPr lang="et-EE" altLang="en-US" sz="1400" dirty="0" err="1">
                  <a:solidFill>
                    <a:srgbClr val="000000"/>
                  </a:solidFill>
                </a:rPr>
                <a:t>ni</a:t>
              </a:r>
              <a:r>
                <a:rPr lang="en-US" altLang="en-US" sz="1400" dirty="0">
                  <a:solidFill>
                    <a:srgbClr val="000000"/>
                  </a:solidFill>
                </a:rPr>
                <a:t>CO</a:t>
              </a:r>
              <a:r>
                <a:rPr lang="en-US" altLang="en-US" sz="1400" baseline="-25000" dirty="0">
                  <a:solidFill>
                    <a:srgbClr val="000000"/>
                  </a:solidFill>
                </a:rPr>
                <a:t>2</a:t>
              </a:r>
              <a:r>
                <a:rPr lang="en-US" altLang="en-US" sz="1400" dirty="0">
                  <a:solidFill>
                    <a:srgbClr val="000000"/>
                  </a:solidFill>
                </a:rPr>
                <a:t> / </a:t>
              </a:r>
              <a:r>
                <a:rPr lang="et-EE" altLang="en-US" sz="1400" dirty="0">
                  <a:solidFill>
                    <a:srgbClr val="000000"/>
                  </a:solidFill>
                </a:rPr>
                <a:t>aastas</a:t>
              </a:r>
              <a:r>
                <a:rPr lang="en-US" altLang="en-US" sz="1400" dirty="0">
                  <a:solidFill>
                    <a:srgbClr val="000000"/>
                  </a:solidFill>
                </a:rPr>
                <a:t>)</a:t>
              </a:r>
              <a:endParaRPr lang="en-US" altLang="en-US" sz="1400" dirty="0"/>
            </a:p>
          </p:txBody>
        </p:sp>
      </p:grpSp>
      <p:sp>
        <p:nvSpPr>
          <p:cNvPr id="49" name="Rectangle 48"/>
          <p:cNvSpPr>
            <a:spLocks noChangeArrowheads="1"/>
          </p:cNvSpPr>
          <p:nvPr/>
        </p:nvSpPr>
        <p:spPr bwMode="auto">
          <a:xfrm>
            <a:off x="143080" y="6172200"/>
            <a:ext cx="54957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1" hangingPunct="1"/>
            <a:r>
              <a:rPr lang="en-US" altLang="en-US" sz="1400" dirty="0">
                <a:solidFill>
                  <a:srgbClr val="000000"/>
                </a:solidFill>
              </a:rPr>
              <a:t>*US</a:t>
            </a:r>
            <a:r>
              <a:rPr lang="et-EE" altLang="en-US" sz="1400" dirty="0">
                <a:solidFill>
                  <a:srgbClr val="000000"/>
                </a:solidFill>
              </a:rPr>
              <a:t>A ja teised arenenud riigid vähendavad emissioone 80% 2050. aastaks ja jätkavad samal kiire langusega</a:t>
            </a:r>
            <a:endParaRPr lang="en-US" altLang="en-US" sz="1400" dirty="0"/>
          </a:p>
        </p:txBody>
      </p:sp>
      <p:sp>
        <p:nvSpPr>
          <p:cNvPr id="50" name="Rectangle 49"/>
          <p:cNvSpPr>
            <a:spLocks noChangeArrowheads="1"/>
          </p:cNvSpPr>
          <p:nvPr/>
        </p:nvSpPr>
        <p:spPr bwMode="auto">
          <a:xfrm>
            <a:off x="3489973" y="838200"/>
            <a:ext cx="2164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ctr"/>
            <a:r>
              <a:rPr lang="et-EE" altLang="en-US" dirty="0">
                <a:solidFill>
                  <a:srgbClr val="000000"/>
                </a:solidFill>
                <a:latin typeface="Century Gothic" charset="0"/>
                <a:ea typeface="Century Gothic" charset="0"/>
                <a:cs typeface="Century Gothic" charset="0"/>
              </a:rPr>
              <a:t>Kiire langus</a:t>
            </a:r>
            <a:r>
              <a:rPr lang="en-US" altLang="en-US" sz="2400" dirty="0">
                <a:solidFill>
                  <a:srgbClr val="000000"/>
                </a:solidFill>
                <a:latin typeface="Century Gothic" charset="0"/>
                <a:ea typeface="Century Gothic" charset="0"/>
                <a:cs typeface="Century Gothic" charset="0"/>
              </a:rPr>
              <a:t> 1.5</a:t>
            </a:r>
            <a:endParaRPr lang="en-US" altLang="en-US" sz="2400" dirty="0">
              <a:latin typeface="Century Gothic" charset="0"/>
              <a:ea typeface="Century Gothic" charset="0"/>
              <a:cs typeface="Century Gothic" charset="0"/>
            </a:endParaRPr>
          </a:p>
        </p:txBody>
      </p:sp>
      <p:sp>
        <p:nvSpPr>
          <p:cNvPr id="51" name="TextBox 50"/>
          <p:cNvSpPr txBox="1"/>
          <p:nvPr/>
        </p:nvSpPr>
        <p:spPr>
          <a:xfrm>
            <a:off x="6477000" y="3836900"/>
            <a:ext cx="2690040" cy="1938992"/>
          </a:xfrm>
          <a:prstGeom prst="rect">
            <a:avLst/>
          </a:prstGeom>
          <a:noFill/>
        </p:spPr>
        <p:txBody>
          <a:bodyPr wrap="square" rtlCol="0">
            <a:spAutoFit/>
          </a:bodyPr>
          <a:lstStyle/>
          <a:p>
            <a:pPr marL="214313" indent="-214313">
              <a:buSzPct val="127000"/>
              <a:buFont typeface="Wingdings" charset="2"/>
              <a:buChar char="§"/>
            </a:pPr>
            <a:r>
              <a:rPr lang="et-EE" sz="2000" b="1" dirty="0">
                <a:solidFill>
                  <a:srgbClr val="800D00"/>
                </a:solidFill>
                <a:latin typeface="Century Gothic" charset="0"/>
                <a:ea typeface="Century Gothic" charset="0"/>
                <a:cs typeface="Century Gothic" charset="0"/>
              </a:rPr>
              <a:t>Teised arenevad</a:t>
            </a:r>
          </a:p>
          <a:p>
            <a:pPr marL="214313" indent="-214313">
              <a:buSzPct val="127000"/>
              <a:buFont typeface="Wingdings" charset="2"/>
              <a:buChar char="§"/>
            </a:pPr>
            <a:r>
              <a:rPr lang="et-EE" sz="2000" b="1" dirty="0">
                <a:solidFill>
                  <a:srgbClr val="808080"/>
                </a:solidFill>
                <a:latin typeface="Century Gothic" charset="0"/>
                <a:ea typeface="Century Gothic" charset="0"/>
                <a:cs typeface="Century Gothic" charset="0"/>
              </a:rPr>
              <a:t>Hiina</a:t>
            </a:r>
            <a:endParaRPr lang="en-US" sz="2000" b="1" dirty="0">
              <a:solidFill>
                <a:srgbClr val="808080"/>
              </a:solidFill>
              <a:latin typeface="Century Gothic" charset="0"/>
              <a:ea typeface="Century Gothic" charset="0"/>
              <a:cs typeface="Century Gothic" charset="0"/>
            </a:endParaRPr>
          </a:p>
          <a:p>
            <a:pPr marL="214313" indent="-214313">
              <a:buSzPct val="127000"/>
              <a:buFont typeface="Wingdings" charset="2"/>
              <a:buChar char="§"/>
            </a:pPr>
            <a:r>
              <a:rPr lang="et-EE" sz="2000" b="1" dirty="0">
                <a:solidFill>
                  <a:srgbClr val="008000"/>
                </a:solidFill>
                <a:latin typeface="Century Gothic" charset="0"/>
                <a:ea typeface="Century Gothic" charset="0"/>
                <a:cs typeface="Century Gothic" charset="0"/>
              </a:rPr>
              <a:t>Teised arenenud</a:t>
            </a:r>
            <a:endParaRPr lang="en-US" sz="2000" b="1" dirty="0">
              <a:solidFill>
                <a:srgbClr val="008000"/>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0432FF"/>
                </a:solidFill>
                <a:latin typeface="Century Gothic" charset="0"/>
                <a:ea typeface="Century Gothic" charset="0"/>
                <a:cs typeface="Century Gothic" charset="0"/>
              </a:rPr>
              <a:t>US</a:t>
            </a:r>
            <a:r>
              <a:rPr lang="et-EE" sz="2000" b="1" dirty="0">
                <a:solidFill>
                  <a:srgbClr val="0432FF"/>
                </a:solidFill>
                <a:latin typeface="Century Gothic" charset="0"/>
                <a:ea typeface="Century Gothic" charset="0"/>
                <a:cs typeface="Century Gothic" charset="0"/>
              </a:rPr>
              <a:t>A</a:t>
            </a:r>
            <a:endParaRPr lang="en-US" sz="2000" b="1" dirty="0">
              <a:solidFill>
                <a:srgbClr val="0432FF"/>
              </a:solidFill>
              <a:latin typeface="Century Gothic" charset="0"/>
              <a:ea typeface="Century Gothic" charset="0"/>
              <a:cs typeface="Century Gothic" charset="0"/>
            </a:endParaRPr>
          </a:p>
          <a:p>
            <a:pPr marL="214313" indent="-214313">
              <a:buSzPct val="127000"/>
              <a:buFont typeface="Wingdings" charset="2"/>
              <a:buChar char="§"/>
            </a:pPr>
            <a:r>
              <a:rPr lang="en-US" sz="2000" b="1" dirty="0">
                <a:solidFill>
                  <a:srgbClr val="FF2500"/>
                </a:solidFill>
                <a:latin typeface="Century Gothic" charset="0"/>
                <a:ea typeface="Century Gothic" charset="0"/>
                <a:cs typeface="Century Gothic" charset="0"/>
              </a:rPr>
              <a:t>E</a:t>
            </a:r>
            <a:r>
              <a:rPr lang="et-EE" sz="2000" b="1" dirty="0">
                <a:solidFill>
                  <a:srgbClr val="FF2500"/>
                </a:solidFill>
                <a:latin typeface="Century Gothic" charset="0"/>
                <a:ea typeface="Century Gothic" charset="0"/>
                <a:cs typeface="Century Gothic" charset="0"/>
              </a:rPr>
              <a:t>L</a:t>
            </a:r>
            <a:endParaRPr lang="en-US" sz="2000" b="1" dirty="0">
              <a:solidFill>
                <a:srgbClr val="FF2500"/>
              </a:solidFill>
              <a:latin typeface="Century Gothic" charset="0"/>
              <a:ea typeface="Century Gothic" charset="0"/>
              <a:cs typeface="Century Gothic" charset="0"/>
            </a:endParaRPr>
          </a:p>
          <a:p>
            <a:pPr marL="214313" indent="-214313">
              <a:buSzPct val="127000"/>
              <a:buFont typeface="Wingdings" charset="2"/>
              <a:buChar char="§"/>
            </a:pPr>
            <a:r>
              <a:rPr lang="en-US" sz="2000" b="1" dirty="0">
                <a:latin typeface="Century Gothic" charset="0"/>
                <a:ea typeface="Century Gothic" charset="0"/>
                <a:cs typeface="Century Gothic" charset="0"/>
              </a:rPr>
              <a:t>India</a:t>
            </a:r>
            <a:endParaRPr lang="et-EE" sz="20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593670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7D025-F648-4BA0-B778-67335B757FEB}"/>
              </a:ext>
            </a:extLst>
          </p:cNvPr>
          <p:cNvSpPr txBox="1"/>
          <p:nvPr/>
        </p:nvSpPr>
        <p:spPr>
          <a:xfrm>
            <a:off x="304800" y="5782270"/>
            <a:ext cx="8305800" cy="646331"/>
          </a:xfrm>
          <a:prstGeom prst="rect">
            <a:avLst/>
          </a:prstGeom>
          <a:noFill/>
        </p:spPr>
        <p:txBody>
          <a:bodyPr wrap="square" rtlCol="0">
            <a:spAutoFit/>
          </a:bodyPr>
          <a:lstStyle/>
          <a:p>
            <a:r>
              <a:rPr lang="et-EE" sz="1800" i="1" dirty="0">
                <a:latin typeface="Century Gothic" panose="020B0502020202020204" pitchFamily="34" charset="0"/>
              </a:rPr>
              <a:t>Rohelisele Kliimafondile andsid raha ka erinevad arengupangad (investeerisid 35,2 miljardit dollarit 2017. aasta</a:t>
            </a:r>
            <a:r>
              <a:rPr lang="en-US" sz="1800" i="1" dirty="0">
                <a:latin typeface="Century Gothic" panose="020B0502020202020204" pitchFamily="34" charset="0"/>
              </a:rPr>
              <a:t>)</a:t>
            </a:r>
            <a:r>
              <a:rPr lang="et-EE" sz="1800" i="1" dirty="0">
                <a:latin typeface="Century Gothic" panose="020B0502020202020204" pitchFamily="34" charset="0"/>
              </a:rPr>
              <a:t> ja erasektor</a:t>
            </a:r>
            <a:endParaRPr lang="en-US" sz="1800" i="1" dirty="0">
              <a:latin typeface="Century Gothic" panose="020B0502020202020204" pitchFamily="34" charset="0"/>
            </a:endParaRPr>
          </a:p>
        </p:txBody>
      </p:sp>
      <p:sp>
        <p:nvSpPr>
          <p:cNvPr id="10" name="TextBox 9">
            <a:extLst>
              <a:ext uri="{FF2B5EF4-FFF2-40B4-BE49-F238E27FC236}">
                <a16:creationId xmlns:a16="http://schemas.microsoft.com/office/drawing/2014/main" id="{91FEDDC3-9DCF-42CE-9852-BD78693AF29C}"/>
              </a:ext>
            </a:extLst>
          </p:cNvPr>
          <p:cNvSpPr txBox="1"/>
          <p:nvPr/>
        </p:nvSpPr>
        <p:spPr>
          <a:xfrm>
            <a:off x="304800" y="609600"/>
            <a:ext cx="8686800" cy="461665"/>
          </a:xfrm>
          <a:prstGeom prst="rect">
            <a:avLst/>
          </a:prstGeom>
          <a:noFill/>
        </p:spPr>
        <p:txBody>
          <a:bodyPr wrap="square" rtlCol="0">
            <a:spAutoFit/>
          </a:bodyPr>
          <a:lstStyle/>
          <a:p>
            <a:r>
              <a:rPr lang="et-EE" dirty="0">
                <a:latin typeface="Century Gothic" panose="020B0502020202020204" pitchFamily="34" charset="0"/>
              </a:rPr>
              <a:t>Kus me oleme enda fondiga(100 miljardit dollarit aastas)?</a:t>
            </a:r>
            <a:endParaRPr lang="en-US" dirty="0">
              <a:latin typeface="Century Gothic" panose="020B0502020202020204" pitchFamily="34" charset="0"/>
            </a:endParaRPr>
          </a:p>
        </p:txBody>
      </p:sp>
      <p:graphicFrame>
        <p:nvGraphicFramePr>
          <p:cNvPr id="5" name="Chart 4">
            <a:extLst>
              <a:ext uri="{FF2B5EF4-FFF2-40B4-BE49-F238E27FC236}">
                <a16:creationId xmlns:a16="http://schemas.microsoft.com/office/drawing/2014/main" id="{6183CFD6-16E1-4658-BFE4-52E4D61E4AD2}"/>
              </a:ext>
            </a:extLst>
          </p:cNvPr>
          <p:cNvGraphicFramePr>
            <a:graphicFrameLocks/>
          </p:cNvGraphicFramePr>
          <p:nvPr>
            <p:extLst>
              <p:ext uri="{D42A27DB-BD31-4B8C-83A1-F6EECF244321}">
                <p14:modId xmlns:p14="http://schemas.microsoft.com/office/powerpoint/2010/main" val="3363508907"/>
              </p:ext>
            </p:extLst>
          </p:nvPr>
        </p:nvGraphicFramePr>
        <p:xfrm>
          <a:off x="723900" y="1127760"/>
          <a:ext cx="7696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E3F4009-F77A-4579-B55C-F1126CE3A77E}"/>
              </a:ext>
            </a:extLst>
          </p:cNvPr>
          <p:cNvSpPr txBox="1"/>
          <p:nvPr/>
        </p:nvSpPr>
        <p:spPr>
          <a:xfrm>
            <a:off x="990600" y="5390495"/>
            <a:ext cx="1752600" cy="461665"/>
          </a:xfrm>
          <a:prstGeom prst="rect">
            <a:avLst/>
          </a:prstGeom>
          <a:solidFill>
            <a:schemeClr val="bg1"/>
          </a:solidFill>
        </p:spPr>
        <p:txBody>
          <a:bodyPr wrap="square" rtlCol="0">
            <a:spAutoFit/>
          </a:bodyPr>
          <a:lstStyle/>
          <a:p>
            <a:r>
              <a:rPr lang="et-EE" dirty="0"/>
              <a:t>Euroopa Liit</a:t>
            </a:r>
            <a:endParaRPr lang="en-GB" dirty="0"/>
          </a:p>
        </p:txBody>
      </p:sp>
      <p:sp>
        <p:nvSpPr>
          <p:cNvPr id="3" name="TextBox 2">
            <a:extLst>
              <a:ext uri="{FF2B5EF4-FFF2-40B4-BE49-F238E27FC236}">
                <a16:creationId xmlns:a16="http://schemas.microsoft.com/office/drawing/2014/main" id="{C1A842D5-13B9-4D8B-9D33-2CBCC21434BF}"/>
              </a:ext>
            </a:extLst>
          </p:cNvPr>
          <p:cNvSpPr txBox="1"/>
          <p:nvPr/>
        </p:nvSpPr>
        <p:spPr>
          <a:xfrm>
            <a:off x="3009900" y="5355550"/>
            <a:ext cx="1447800" cy="461665"/>
          </a:xfrm>
          <a:prstGeom prst="rect">
            <a:avLst/>
          </a:prstGeom>
          <a:solidFill>
            <a:schemeClr val="bg1"/>
          </a:solidFill>
        </p:spPr>
        <p:txBody>
          <a:bodyPr wrap="square" rtlCol="0">
            <a:spAutoFit/>
          </a:bodyPr>
          <a:lstStyle/>
          <a:p>
            <a:r>
              <a:rPr lang="et-EE" dirty="0"/>
              <a:t>   USA</a:t>
            </a:r>
            <a:endParaRPr lang="en-GB" dirty="0"/>
          </a:p>
        </p:txBody>
      </p:sp>
      <p:sp>
        <p:nvSpPr>
          <p:cNvPr id="6" name="TextBox 5">
            <a:extLst>
              <a:ext uri="{FF2B5EF4-FFF2-40B4-BE49-F238E27FC236}">
                <a16:creationId xmlns:a16="http://schemas.microsoft.com/office/drawing/2014/main" id="{6896BB40-97C4-4128-91F9-BD073DED4C6D}"/>
              </a:ext>
            </a:extLst>
          </p:cNvPr>
          <p:cNvSpPr txBox="1"/>
          <p:nvPr/>
        </p:nvSpPr>
        <p:spPr>
          <a:xfrm>
            <a:off x="4294803" y="5390495"/>
            <a:ext cx="2448897" cy="461665"/>
          </a:xfrm>
          <a:prstGeom prst="rect">
            <a:avLst/>
          </a:prstGeom>
          <a:solidFill>
            <a:schemeClr val="bg1"/>
          </a:solidFill>
        </p:spPr>
        <p:txBody>
          <a:bodyPr wrap="square" rtlCol="0">
            <a:spAutoFit/>
          </a:bodyPr>
          <a:lstStyle/>
          <a:p>
            <a:r>
              <a:rPr lang="et-EE" dirty="0"/>
              <a:t>Teised arenenud</a:t>
            </a:r>
            <a:endParaRPr lang="en-GB" dirty="0"/>
          </a:p>
        </p:txBody>
      </p:sp>
      <p:sp>
        <p:nvSpPr>
          <p:cNvPr id="7" name="TextBox 6">
            <a:extLst>
              <a:ext uri="{FF2B5EF4-FFF2-40B4-BE49-F238E27FC236}">
                <a16:creationId xmlns:a16="http://schemas.microsoft.com/office/drawing/2014/main" id="{3F25DF4D-BAB1-477D-9EF8-C823BDD13D52}"/>
              </a:ext>
            </a:extLst>
          </p:cNvPr>
          <p:cNvSpPr txBox="1"/>
          <p:nvPr/>
        </p:nvSpPr>
        <p:spPr>
          <a:xfrm>
            <a:off x="6477000" y="5369235"/>
            <a:ext cx="2514600" cy="461665"/>
          </a:xfrm>
          <a:prstGeom prst="rect">
            <a:avLst/>
          </a:prstGeom>
          <a:solidFill>
            <a:schemeClr val="bg1"/>
          </a:solidFill>
        </p:spPr>
        <p:txBody>
          <a:bodyPr wrap="square" rtlCol="0">
            <a:spAutoFit/>
          </a:bodyPr>
          <a:lstStyle/>
          <a:p>
            <a:r>
              <a:rPr lang="et-EE" dirty="0"/>
              <a:t>Teised arenevad</a:t>
            </a:r>
            <a:endParaRPr lang="en-GB" dirty="0"/>
          </a:p>
        </p:txBody>
      </p:sp>
    </p:spTree>
    <p:extLst>
      <p:ext uri="{BB962C8B-B14F-4D97-AF65-F5344CB8AC3E}">
        <p14:creationId xmlns:p14="http://schemas.microsoft.com/office/powerpoint/2010/main" val="132947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chemeClr val="bg1"/>
                </a:solidFill>
              </a:rPr>
              <a:t>Pari</a:t>
            </a:r>
            <a:r>
              <a:rPr lang="et-EE" sz="2800" b="1" dirty="0">
                <a:solidFill>
                  <a:schemeClr val="bg1"/>
                </a:solidFill>
              </a:rPr>
              <a:t>i</a:t>
            </a:r>
            <a:r>
              <a:rPr lang="en-US" sz="2800" b="1" dirty="0">
                <a:solidFill>
                  <a:schemeClr val="bg1"/>
                </a:solidFill>
              </a:rPr>
              <a:t>s:</a:t>
            </a:r>
          </a:p>
        </p:txBody>
      </p:sp>
      <p:sp>
        <p:nvSpPr>
          <p:cNvPr id="6" name="Content Placeholder 5"/>
          <p:cNvSpPr>
            <a:spLocks noGrp="1"/>
          </p:cNvSpPr>
          <p:nvPr>
            <p:ph type="body" sz="quarter" idx="10"/>
          </p:nvPr>
        </p:nvSpPr>
        <p:spPr/>
        <p:txBody>
          <a:bodyPr>
            <a:normAutofit fontScale="77500" lnSpcReduction="20000"/>
          </a:bodyPr>
          <a:lstStyle/>
          <a:p>
            <a:pPr>
              <a:lnSpc>
                <a:spcPct val="90000"/>
              </a:lnSpc>
            </a:pPr>
            <a:r>
              <a:rPr lang="et-EE" sz="2400" b="1" dirty="0"/>
              <a:t>Ajalooline globaalne kokkulepe, mis hõlmab peaaegu kõiki riike</a:t>
            </a:r>
            <a:endParaRPr lang="en-US" sz="2400" b="1" dirty="0"/>
          </a:p>
          <a:p>
            <a:pPr lvl="1">
              <a:lnSpc>
                <a:spcPct val="90000"/>
              </a:lnSpc>
            </a:pPr>
            <a:r>
              <a:rPr lang="et-EE" sz="2000" b="1" dirty="0">
                <a:solidFill>
                  <a:schemeClr val="accent2"/>
                </a:solidFill>
              </a:rPr>
              <a:t>Aga vabatahtlik</a:t>
            </a:r>
            <a:endParaRPr lang="en-US" sz="2000" b="1" dirty="0">
              <a:solidFill>
                <a:schemeClr val="accent2"/>
              </a:solidFill>
            </a:endParaRPr>
          </a:p>
          <a:p>
            <a:pPr lvl="1">
              <a:lnSpc>
                <a:spcPct val="90000"/>
              </a:lnSpc>
            </a:pPr>
            <a:endParaRPr lang="en-US" sz="2000" b="1" dirty="0">
              <a:solidFill>
                <a:srgbClr val="FF0000"/>
              </a:solidFill>
            </a:endParaRPr>
          </a:p>
          <a:p>
            <a:pPr>
              <a:lnSpc>
                <a:spcPct val="90000"/>
              </a:lnSpc>
            </a:pPr>
            <a:r>
              <a:rPr lang="et-EE" sz="2400" b="1" dirty="0"/>
              <a:t>Tugevamad eesmärgid: hoida soojenemine „korralikult allpool </a:t>
            </a:r>
            <a:r>
              <a:rPr lang="en-US" sz="2400" b="1" dirty="0"/>
              <a:t>2°C...</a:t>
            </a:r>
            <a:r>
              <a:rPr lang="et-EE" sz="2400" b="1" dirty="0"/>
              <a:t>ja tegutsemine selle nimel, et hoida temperatuur alla</a:t>
            </a:r>
            <a:r>
              <a:rPr lang="en-US" sz="2400" b="1" dirty="0"/>
              <a:t> 1.5°C”</a:t>
            </a:r>
          </a:p>
          <a:p>
            <a:pPr lvl="1">
              <a:lnSpc>
                <a:spcPct val="90000"/>
              </a:lnSpc>
            </a:pPr>
            <a:r>
              <a:rPr lang="et-EE" sz="2000" b="1" dirty="0">
                <a:solidFill>
                  <a:schemeClr val="accent2"/>
                </a:solidFill>
              </a:rPr>
              <a:t>Samas eesmärgid ilma tegutsemiseta on tähendusetud</a:t>
            </a:r>
            <a:endParaRPr lang="en-US" sz="2000" b="1" dirty="0">
              <a:solidFill>
                <a:srgbClr val="FF0000"/>
              </a:solidFill>
            </a:endParaRPr>
          </a:p>
          <a:p>
            <a:pPr>
              <a:lnSpc>
                <a:spcPct val="90000"/>
              </a:lnSpc>
            </a:pPr>
            <a:r>
              <a:rPr lang="en-US" sz="2400" b="1" dirty="0"/>
              <a:t>INDC</a:t>
            </a:r>
            <a:r>
              <a:rPr lang="et-EE" sz="2400" b="1" dirty="0"/>
              <a:t>’d antud</a:t>
            </a:r>
            <a:r>
              <a:rPr lang="en-US" sz="2400" b="1" dirty="0"/>
              <a:t> &gt;180 </a:t>
            </a:r>
            <a:r>
              <a:rPr lang="et-EE" sz="2400" b="1" dirty="0"/>
              <a:t>riigi poolt</a:t>
            </a:r>
            <a:endParaRPr lang="en-US" sz="2400" b="1" dirty="0"/>
          </a:p>
          <a:p>
            <a:pPr lvl="1">
              <a:lnSpc>
                <a:spcPct val="90000"/>
              </a:lnSpc>
            </a:pPr>
            <a:r>
              <a:rPr lang="et-EE" sz="2000" b="1" dirty="0">
                <a:solidFill>
                  <a:schemeClr val="accent2"/>
                </a:solidFill>
              </a:rPr>
              <a:t>Kõikide riikide </a:t>
            </a:r>
            <a:r>
              <a:rPr lang="en-US" sz="2000" b="1" dirty="0">
                <a:solidFill>
                  <a:schemeClr val="accent2"/>
                </a:solidFill>
              </a:rPr>
              <a:t>INDC</a:t>
            </a:r>
            <a:r>
              <a:rPr lang="et-EE" sz="2000" b="1" dirty="0">
                <a:solidFill>
                  <a:schemeClr val="accent2"/>
                </a:solidFill>
              </a:rPr>
              <a:t>’d viivad</a:t>
            </a:r>
            <a:r>
              <a:rPr lang="en-US" sz="2000" b="1" dirty="0">
                <a:solidFill>
                  <a:schemeClr val="accent2"/>
                </a:solidFill>
                <a:sym typeface="Wingdings"/>
              </a:rPr>
              <a:t> 3.5°C </a:t>
            </a:r>
            <a:r>
              <a:rPr lang="et-EE" sz="2000" b="1" dirty="0">
                <a:solidFill>
                  <a:schemeClr val="accent2"/>
                </a:solidFill>
                <a:sym typeface="Wingdings"/>
              </a:rPr>
              <a:t>soojenemiseni</a:t>
            </a:r>
            <a:endParaRPr lang="en-US" sz="2000" b="1" dirty="0">
              <a:solidFill>
                <a:schemeClr val="accent2"/>
              </a:solidFill>
              <a:sym typeface="Wingdings"/>
            </a:endParaRPr>
          </a:p>
          <a:p>
            <a:pPr lvl="1">
              <a:lnSpc>
                <a:spcPct val="90000"/>
              </a:lnSpc>
            </a:pPr>
            <a:endParaRPr lang="en-US" sz="2000" b="1" dirty="0">
              <a:solidFill>
                <a:srgbClr val="FF0000"/>
              </a:solidFill>
            </a:endParaRPr>
          </a:p>
          <a:p>
            <a:pPr>
              <a:lnSpc>
                <a:spcPct val="90000"/>
              </a:lnSpc>
            </a:pPr>
            <a:r>
              <a:rPr lang="et-EE" sz="2400" b="1" dirty="0"/>
              <a:t>Sisaldab ülevaadet muutlikest stsenaariumitest, et tugevdada </a:t>
            </a:r>
            <a:r>
              <a:rPr lang="en-US" sz="2400" b="1" dirty="0"/>
              <a:t>INDC</a:t>
            </a:r>
            <a:r>
              <a:rPr lang="et-EE" sz="2400" b="1" dirty="0"/>
              <a:t>’</a:t>
            </a:r>
            <a:r>
              <a:rPr lang="et-EE" sz="2400" b="1" dirty="0" err="1"/>
              <a:t>sid</a:t>
            </a:r>
            <a:endParaRPr lang="en-US" sz="2400" b="1" dirty="0"/>
          </a:p>
          <a:p>
            <a:pPr lvl="1">
              <a:lnSpc>
                <a:spcPct val="90000"/>
              </a:lnSpc>
            </a:pPr>
            <a:r>
              <a:rPr lang="et-EE" sz="2000" b="1" dirty="0">
                <a:solidFill>
                  <a:schemeClr val="accent2"/>
                </a:solidFill>
              </a:rPr>
              <a:t>Ei ole vaja suuremaid ambitsioone ega varasemaid otsuseid</a:t>
            </a:r>
            <a:endParaRPr lang="en-US" sz="2000" b="1" dirty="0">
              <a:solidFill>
                <a:schemeClr val="accent2"/>
              </a:solidFill>
            </a:endParaRPr>
          </a:p>
          <a:p>
            <a:pPr lvl="1">
              <a:lnSpc>
                <a:spcPct val="90000"/>
              </a:lnSpc>
            </a:pPr>
            <a:endParaRPr lang="en-US" sz="2000" b="1" dirty="0">
              <a:solidFill>
                <a:srgbClr val="FF0000"/>
              </a:solidFill>
            </a:endParaRPr>
          </a:p>
          <a:p>
            <a:pPr>
              <a:lnSpc>
                <a:spcPct val="90000"/>
              </a:lnSpc>
            </a:pPr>
            <a:r>
              <a:rPr lang="en-US" sz="2400" b="1" dirty="0"/>
              <a:t>„</a:t>
            </a:r>
            <a:r>
              <a:rPr lang="et-EE" sz="2400" b="1" dirty="0"/>
              <a:t>suurendatud läbipaistvusega raamistik“, et kasutada</a:t>
            </a:r>
            <a:r>
              <a:rPr lang="en-US" sz="2400" b="1" dirty="0"/>
              <a:t> </a:t>
            </a:r>
            <a:r>
              <a:rPr lang="et-EE" sz="2400" b="1" dirty="0"/>
              <a:t>„</a:t>
            </a:r>
            <a:r>
              <a:rPr lang="en-US" sz="2400" b="1" dirty="0"/>
              <a:t>IPCC</a:t>
            </a:r>
            <a:r>
              <a:rPr lang="et-EE" sz="2400" b="1" dirty="0"/>
              <a:t> poolt antud hinnangulisi mõõtmisi“, et</a:t>
            </a:r>
            <a:r>
              <a:rPr lang="en-US" sz="2400" b="1" dirty="0"/>
              <a:t> „</a:t>
            </a:r>
            <a:r>
              <a:rPr lang="et-EE" sz="2400" b="1" dirty="0"/>
              <a:t>kindlustada metodoloogiline järjepidevus“</a:t>
            </a:r>
            <a:endParaRPr lang="en-US" sz="2400" b="1" dirty="0"/>
          </a:p>
          <a:p>
            <a:pPr lvl="1">
              <a:lnSpc>
                <a:spcPct val="90000"/>
              </a:lnSpc>
            </a:pPr>
            <a:r>
              <a:rPr lang="et-EE" sz="2000" b="1">
                <a:solidFill>
                  <a:schemeClr val="accent2"/>
                </a:solidFill>
              </a:rPr>
              <a:t>Puuduvad möödahiilimise võimalused </a:t>
            </a:r>
            <a:r>
              <a:rPr lang="et-EE" sz="2000" b="1" dirty="0">
                <a:solidFill>
                  <a:schemeClr val="accent2"/>
                </a:solidFill>
              </a:rPr>
              <a:t>ja välditakse petmist</a:t>
            </a:r>
            <a:endParaRPr lang="en-US" sz="2000" b="1" dirty="0">
              <a:solidFill>
                <a:schemeClr val="accent2"/>
              </a:solidFill>
            </a:endParaRPr>
          </a:p>
        </p:txBody>
      </p:sp>
    </p:spTree>
    <p:extLst>
      <p:ext uri="{BB962C8B-B14F-4D97-AF65-F5344CB8AC3E}">
        <p14:creationId xmlns:p14="http://schemas.microsoft.com/office/powerpoint/2010/main" val="10317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649" y="3077105"/>
            <a:ext cx="4434035" cy="3409958"/>
          </a:xfrm>
          <a:prstGeom prst="rect">
            <a:avLst/>
          </a:prstGeom>
        </p:spPr>
      </p:pic>
      <p:sp>
        <p:nvSpPr>
          <p:cNvPr id="3" name="Shape 257"/>
          <p:cNvSpPr/>
          <p:nvPr/>
        </p:nvSpPr>
        <p:spPr>
          <a:xfrm>
            <a:off x="0" y="581790"/>
            <a:ext cx="8826325" cy="24263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ctr" eaLnBrk="1" fontAlgn="auto" hangingPunct="1">
              <a:lnSpc>
                <a:spcPct val="90000"/>
              </a:lnSpc>
              <a:spcBef>
                <a:spcPts val="1000"/>
              </a:spcBef>
              <a:spcAft>
                <a:spcPts val="0"/>
              </a:spcAft>
              <a:defRPr sz="5000" b="1">
                <a:solidFill>
                  <a:srgbClr val="FFFFFF"/>
                </a:solidFill>
                <a:latin typeface="Century Gothic"/>
                <a:ea typeface="Century Gothic"/>
                <a:cs typeface="Century Gothic"/>
                <a:sym typeface="Century Gothic"/>
              </a:defRPr>
            </a:pPr>
            <a:r>
              <a:rPr lang="et-EE" sz="5000" b="1" dirty="0">
                <a:solidFill>
                  <a:srgbClr val="E7E6E6">
                    <a:lumMod val="25000"/>
                  </a:srgbClr>
                </a:solidFill>
                <a:latin typeface="Century Gothic"/>
                <a:ea typeface="Century Gothic"/>
                <a:cs typeface="Century Gothic"/>
                <a:sym typeface="Century Gothic"/>
              </a:rPr>
              <a:t>Lae all</a:t>
            </a:r>
            <a:endParaRPr lang="en-US" sz="5000" b="1" dirty="0">
              <a:solidFill>
                <a:srgbClr val="E7E6E6">
                  <a:lumMod val="25000"/>
                </a:srgbClr>
              </a:solidFill>
              <a:latin typeface="Century Gothic"/>
              <a:ea typeface="Century Gothic"/>
              <a:cs typeface="Century Gothic"/>
              <a:sym typeface="Century Gothic"/>
            </a:endParaRPr>
          </a:p>
          <a:p>
            <a:pPr marL="457200" indent="-457200" algn="ctr" eaLnBrk="1" fontAlgn="auto" hangingPunct="1">
              <a:lnSpc>
                <a:spcPct val="90000"/>
              </a:lnSpc>
              <a:spcBef>
                <a:spcPts val="1000"/>
              </a:spcBef>
              <a:spcAft>
                <a:spcPts val="0"/>
              </a:spcAft>
              <a:defRPr sz="5000" b="1">
                <a:solidFill>
                  <a:srgbClr val="FFFFFF"/>
                </a:solidFill>
                <a:latin typeface="Century Gothic"/>
                <a:ea typeface="Century Gothic"/>
                <a:cs typeface="Century Gothic"/>
                <a:sym typeface="Century Gothic"/>
              </a:defRPr>
            </a:pPr>
            <a:r>
              <a:rPr lang="en-US" sz="5000" b="1" dirty="0">
                <a:solidFill>
                  <a:srgbClr val="E7E6E6">
                    <a:lumMod val="25000"/>
                  </a:srgbClr>
                </a:solidFill>
                <a:latin typeface="Century Gothic"/>
                <a:ea typeface="Century Gothic"/>
                <a:cs typeface="Century Gothic"/>
                <a:sym typeface="Century Gothic"/>
              </a:rPr>
              <a:t>World Climate </a:t>
            </a:r>
            <a:r>
              <a:rPr lang="et-EE" sz="5000" b="1" dirty="0">
                <a:solidFill>
                  <a:srgbClr val="E7E6E6">
                    <a:lumMod val="25000"/>
                  </a:srgbClr>
                </a:solidFill>
                <a:latin typeface="Century Gothic"/>
                <a:ea typeface="Century Gothic"/>
                <a:cs typeface="Century Gothic"/>
                <a:sym typeface="Century Gothic"/>
              </a:rPr>
              <a:t>materjalid</a:t>
            </a:r>
            <a:endParaRPr lang="en-US" sz="5000" b="1" dirty="0">
              <a:solidFill>
                <a:srgbClr val="E7E6E6">
                  <a:lumMod val="25000"/>
                </a:srgbClr>
              </a:solidFill>
              <a:latin typeface="Century Gothic"/>
              <a:ea typeface="Century Gothic"/>
              <a:cs typeface="Century Gothic"/>
              <a:sym typeface="Century Gothic"/>
            </a:endParaRPr>
          </a:p>
          <a:p>
            <a:pPr marL="457200" indent="-457200" algn="ctr" eaLnBrk="1" fontAlgn="auto" hangingPunct="1">
              <a:lnSpc>
                <a:spcPct val="90000"/>
              </a:lnSpc>
              <a:spcBef>
                <a:spcPts val="1000"/>
              </a:spcBef>
              <a:spcAft>
                <a:spcPts val="0"/>
              </a:spcAft>
              <a:defRPr sz="5000" b="1">
                <a:solidFill>
                  <a:srgbClr val="FFFFFF"/>
                </a:solidFill>
                <a:latin typeface="Century Gothic"/>
                <a:ea typeface="Century Gothic"/>
                <a:cs typeface="Century Gothic"/>
                <a:sym typeface="Century Gothic"/>
              </a:defRPr>
            </a:pPr>
            <a:r>
              <a:rPr lang="et-EE" sz="5000" b="1" dirty="0">
                <a:solidFill>
                  <a:srgbClr val="E7E6E6">
                    <a:lumMod val="25000"/>
                  </a:srgbClr>
                </a:solidFill>
                <a:latin typeface="Century Gothic"/>
                <a:ea typeface="Century Gothic"/>
                <a:cs typeface="Century Gothic"/>
                <a:sym typeface="Century Gothic"/>
              </a:rPr>
              <a:t>ja</a:t>
            </a:r>
            <a:r>
              <a:rPr lang="en-US" sz="5000" b="1" dirty="0">
                <a:solidFill>
                  <a:srgbClr val="E7E6E6">
                    <a:lumMod val="25000"/>
                  </a:srgbClr>
                </a:solidFill>
                <a:latin typeface="Century Gothic"/>
                <a:ea typeface="Century Gothic"/>
                <a:cs typeface="Century Gothic"/>
                <a:sym typeface="Century Gothic"/>
              </a:rPr>
              <a:t> </a:t>
            </a:r>
            <a:r>
              <a:rPr lang="et-EE" sz="5000" b="1" dirty="0">
                <a:solidFill>
                  <a:srgbClr val="E7E6E6">
                    <a:lumMod val="25000"/>
                  </a:srgbClr>
                </a:solidFill>
                <a:latin typeface="Century Gothic"/>
                <a:ea typeface="Century Gothic"/>
                <a:cs typeface="Century Gothic"/>
                <a:sym typeface="Century Gothic"/>
              </a:rPr>
              <a:t>vii ka ise sessioon läbi</a:t>
            </a:r>
            <a:endParaRPr sz="5000" b="1" dirty="0">
              <a:solidFill>
                <a:srgbClr val="E7E6E6">
                  <a:lumMod val="25000"/>
                </a:srgb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42496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3410" y="533400"/>
            <a:ext cx="8515350" cy="1081088"/>
          </a:xfrm>
        </p:spPr>
        <p:txBody>
          <a:bodyPr>
            <a:normAutofit/>
          </a:bodyPr>
          <a:lstStyle/>
          <a:p>
            <a:r>
              <a:rPr lang="en-US" sz="3600" dirty="0"/>
              <a:t>World Climate </a:t>
            </a:r>
            <a:r>
              <a:rPr lang="et-EE" sz="3600" dirty="0"/>
              <a:t>ülevaade</a:t>
            </a:r>
            <a:br>
              <a:rPr lang="en-US" dirty="0"/>
            </a:br>
            <a:r>
              <a:rPr lang="et-EE" sz="1800" dirty="0">
                <a:solidFill>
                  <a:schemeClr val="tx1"/>
                </a:solidFill>
              </a:rPr>
              <a:t>Näide 3-tunnisest sessioonist</a:t>
            </a:r>
            <a:endParaRPr lang="en-US" sz="2400" dirty="0">
              <a:solidFill>
                <a:schemeClr val="tx1"/>
              </a:solidFill>
            </a:endParaRPr>
          </a:p>
        </p:txBody>
      </p:sp>
      <p:sp>
        <p:nvSpPr>
          <p:cNvPr id="3" name="Espace réservé du texte 2"/>
          <p:cNvSpPr>
            <a:spLocks noGrp="1"/>
          </p:cNvSpPr>
          <p:nvPr>
            <p:ph type="body" sz="quarter" idx="10"/>
          </p:nvPr>
        </p:nvSpPr>
        <p:spPr/>
        <p:txBody>
          <a:bodyPr>
            <a:normAutofit lnSpcReduction="10000"/>
          </a:bodyPr>
          <a:lstStyle/>
          <a:p>
            <a:pPr marL="0" indent="0">
              <a:buNone/>
            </a:pPr>
            <a:r>
              <a:rPr lang="en-US" dirty="0"/>
              <a:t>9:00 - 9:15 </a:t>
            </a:r>
            <a:r>
              <a:rPr lang="et-EE" dirty="0"/>
              <a:t>osalejate tervitamine, sessiooni tutvustamine </a:t>
            </a:r>
          </a:p>
          <a:p>
            <a:pPr marL="0" indent="0">
              <a:buNone/>
            </a:pPr>
            <a:r>
              <a:rPr lang="en-US" dirty="0"/>
              <a:t>9:15 - 9:30 World Climate </a:t>
            </a:r>
            <a:r>
              <a:rPr lang="et-EE" dirty="0"/>
              <a:t>sissejuhatus</a:t>
            </a:r>
            <a:r>
              <a:rPr lang="en-US" dirty="0"/>
              <a:t>, </a:t>
            </a:r>
            <a:r>
              <a:rPr lang="et-EE" dirty="0"/>
              <a:t>avakõne ja kliimateemade tutvustus (slaidid 2-26)</a:t>
            </a:r>
            <a:r>
              <a:rPr lang="en-US" dirty="0"/>
              <a:t> </a:t>
            </a:r>
            <a:endParaRPr lang="et-EE" dirty="0"/>
          </a:p>
          <a:p>
            <a:pPr marL="0" indent="0">
              <a:buNone/>
            </a:pPr>
            <a:r>
              <a:rPr lang="en-US" dirty="0"/>
              <a:t>9:30 – 9:50 </a:t>
            </a:r>
            <a:r>
              <a:rPr lang="et-EE" dirty="0"/>
              <a:t>esimeste läbirääkimiste ring</a:t>
            </a:r>
            <a:endParaRPr lang="en-US" dirty="0"/>
          </a:p>
          <a:p>
            <a:pPr marL="0" indent="0">
              <a:buNone/>
            </a:pPr>
            <a:r>
              <a:rPr lang="en-US" dirty="0"/>
              <a:t>9:50 -10:20 </a:t>
            </a:r>
            <a:r>
              <a:rPr lang="et-EE" dirty="0"/>
              <a:t>kõned, C-ROADS, tulemused ja vanniteooria (slaidid 27-31</a:t>
            </a:r>
            <a:r>
              <a:rPr lang="en-US" dirty="0"/>
              <a:t>)</a:t>
            </a:r>
          </a:p>
          <a:p>
            <a:pPr marL="0" indent="0">
              <a:buNone/>
            </a:pPr>
            <a:r>
              <a:rPr lang="en-US" dirty="0"/>
              <a:t>10:20 -10:35 </a:t>
            </a:r>
            <a:r>
              <a:rPr lang="et-EE" dirty="0"/>
              <a:t>teine läbirääkimiste ring</a:t>
            </a:r>
            <a:endParaRPr lang="en-US" dirty="0"/>
          </a:p>
          <a:p>
            <a:pPr marL="0" indent="0">
              <a:buNone/>
            </a:pPr>
            <a:r>
              <a:rPr lang="en-US" dirty="0"/>
              <a:t>10:35 - 10:55 </a:t>
            </a:r>
            <a:r>
              <a:rPr lang="et-EE" dirty="0"/>
              <a:t>kõned</a:t>
            </a:r>
            <a:r>
              <a:rPr lang="en-US" dirty="0"/>
              <a:t>, C-ROADS</a:t>
            </a:r>
            <a:r>
              <a:rPr lang="et-EE" dirty="0"/>
              <a:t> ja tulemused</a:t>
            </a:r>
            <a:endParaRPr lang="en-US" dirty="0"/>
          </a:p>
          <a:p>
            <a:pPr marL="0" indent="0">
              <a:buNone/>
            </a:pPr>
            <a:r>
              <a:rPr lang="en-US" dirty="0"/>
              <a:t>10:55 - 11:00 </a:t>
            </a:r>
            <a:r>
              <a:rPr lang="et-EE" dirty="0"/>
              <a:t>Läbirääkimiste lõpetamine</a:t>
            </a:r>
            <a:endParaRPr lang="en-US" dirty="0"/>
          </a:p>
          <a:p>
            <a:pPr marL="0" indent="0">
              <a:buNone/>
            </a:pPr>
            <a:r>
              <a:rPr lang="en-US" dirty="0"/>
              <a:t>11:00 - 12:00 </a:t>
            </a:r>
            <a:r>
              <a:rPr lang="et-EE" dirty="0"/>
              <a:t>Kokkuvõte</a:t>
            </a:r>
            <a:endParaRPr lang="en-US" dirty="0"/>
          </a:p>
          <a:p>
            <a:pPr marL="0" indent="0">
              <a:buNone/>
            </a:pPr>
            <a:endParaRPr lang="en-US" dirty="0"/>
          </a:p>
        </p:txBody>
      </p:sp>
    </p:spTree>
    <p:extLst>
      <p:ext uri="{BB962C8B-B14F-4D97-AF65-F5344CB8AC3E}">
        <p14:creationId xmlns:p14="http://schemas.microsoft.com/office/powerpoint/2010/main" val="3502493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quarter" idx="10"/>
          </p:nvPr>
        </p:nvSpPr>
        <p:spPr>
          <a:xfrm>
            <a:off x="0" y="1524000"/>
            <a:ext cx="9144000" cy="4495800"/>
          </a:xfrm>
        </p:spPr>
        <p:txBody>
          <a:bodyPr rtlCol="0">
            <a:normAutofit/>
          </a:bodyPr>
          <a:lstStyle/>
          <a:p>
            <a:pPr algn="ctr" fontAlgn="auto">
              <a:spcAft>
                <a:spcPts val="0"/>
              </a:spcAft>
              <a:buFont typeface="Arial" panose="020B0604020202020204" pitchFamily="34" charset="0"/>
              <a:buNone/>
              <a:defRPr/>
            </a:pPr>
            <a:r>
              <a:rPr lang="et-EE" b="1" dirty="0">
                <a:solidFill>
                  <a:srgbClr val="083B74"/>
                </a:solidFill>
                <a:latin typeface="Arial" charset="0"/>
              </a:rPr>
              <a:t>Rohkem informatsiooni ja teabe, kuidas ise simulatsiooni läbi viia, leiab siit</a:t>
            </a:r>
            <a:r>
              <a:rPr lang="en-US" b="1" dirty="0">
                <a:solidFill>
                  <a:srgbClr val="083B74"/>
                </a:solidFill>
                <a:latin typeface="Arial" charset="0"/>
              </a:rPr>
              <a:t>: </a:t>
            </a:r>
          </a:p>
          <a:p>
            <a:pPr algn="ctr" fontAlgn="auto">
              <a:spcAft>
                <a:spcPts val="0"/>
              </a:spcAft>
              <a:buFont typeface="Arial" panose="020B0604020202020204" pitchFamily="34" charset="0"/>
              <a:buNone/>
              <a:defRPr/>
            </a:pPr>
            <a:r>
              <a:rPr lang="en-US" sz="3600" b="1" u="sng" dirty="0">
                <a:solidFill>
                  <a:schemeClr val="accent1">
                    <a:lumMod val="75000"/>
                  </a:schemeClr>
                </a:solidFill>
                <a:latin typeface="Arial" charset="0"/>
                <a:hlinkClick r:id="rId3"/>
              </a:rPr>
              <a:t>www.climateinteractive.org</a:t>
            </a:r>
            <a:r>
              <a:rPr lang="en-US" sz="3600" b="1" u="sng" dirty="0">
                <a:solidFill>
                  <a:schemeClr val="accent1">
                    <a:lumMod val="75000"/>
                  </a:schemeClr>
                </a:solidFill>
                <a:latin typeface="Arial" charset="0"/>
              </a:rPr>
              <a:t>/</a:t>
            </a:r>
            <a:r>
              <a:rPr lang="en-US" sz="3600" b="1" u="sng" dirty="0" err="1">
                <a:solidFill>
                  <a:schemeClr val="accent1">
                    <a:lumMod val="75000"/>
                  </a:schemeClr>
                </a:solidFill>
                <a:latin typeface="Arial" charset="0"/>
              </a:rPr>
              <a:t>worldclimate</a:t>
            </a:r>
            <a:endParaRPr lang="en-US" sz="3600" b="1" u="sng" dirty="0">
              <a:solidFill>
                <a:schemeClr val="accent1">
                  <a:lumMod val="75000"/>
                </a:schemeClr>
              </a:solidFill>
              <a:latin typeface="Arial" charset="0"/>
            </a:endParaRPr>
          </a:p>
          <a:p>
            <a:pPr algn="ctr" fontAlgn="auto">
              <a:spcAft>
                <a:spcPts val="0"/>
              </a:spcAft>
              <a:buFont typeface="Arial" panose="020B0604020202020204" pitchFamily="34" charset="0"/>
              <a:buNone/>
              <a:defRPr/>
            </a:pPr>
            <a:endParaRPr lang="en-US" sz="2000" dirty="0">
              <a:solidFill>
                <a:schemeClr val="accent2"/>
              </a:solidFill>
              <a:latin typeface="Arial" charset="0"/>
            </a:endParaRPr>
          </a:p>
          <a:p>
            <a:pPr algn="ctr" fontAlgn="auto">
              <a:spcAft>
                <a:spcPts val="0"/>
              </a:spcAft>
              <a:buFont typeface="Arial" panose="020B0604020202020204" pitchFamily="34" charset="0"/>
              <a:buNone/>
              <a:defRPr/>
            </a:pPr>
            <a:r>
              <a:rPr lang="et-EE" sz="2000" dirty="0">
                <a:solidFill>
                  <a:schemeClr val="accent2"/>
                </a:solidFill>
                <a:latin typeface="Arial" charset="0"/>
              </a:rPr>
              <a:t>Kõik materjalid on veebilehel tasuta saadaval</a:t>
            </a:r>
            <a:endParaRPr lang="en-US" sz="2000" dirty="0">
              <a:solidFill>
                <a:schemeClr val="accent2"/>
              </a:solidFill>
              <a:latin typeface="Arial" charset="0"/>
            </a:endParaRPr>
          </a:p>
          <a:p>
            <a:pPr algn="ctr" fontAlgn="auto">
              <a:spcAft>
                <a:spcPts val="0"/>
              </a:spcAft>
              <a:buFont typeface="Arial" panose="020B0604020202020204" pitchFamily="34" charset="0"/>
              <a:buNone/>
              <a:defRPr/>
            </a:pPr>
            <a:r>
              <a:rPr lang="et-EE" sz="2800" b="1" dirty="0">
                <a:solidFill>
                  <a:schemeClr val="accent5">
                    <a:lumMod val="50000"/>
                  </a:schemeClr>
                </a:solidFill>
                <a:latin typeface="Arial" charset="0"/>
              </a:rPr>
              <a:t>Ära unusta enda üritust registreerida! </a:t>
            </a:r>
            <a:endParaRPr lang="en-US" sz="2800" b="1" dirty="0">
              <a:solidFill>
                <a:schemeClr val="accent5">
                  <a:lumMod val="50000"/>
                </a:schemeClr>
              </a:solidFill>
              <a:latin typeface="Arial" charset="0"/>
            </a:endParaRPr>
          </a:p>
          <a:p>
            <a:pPr fontAlgn="auto">
              <a:spcAft>
                <a:spcPts val="0"/>
              </a:spcAft>
              <a:buFont typeface="Arial" panose="020B0604020202020204" pitchFamily="34" charset="0"/>
              <a:buNone/>
              <a:defRPr/>
            </a:pPr>
            <a:endParaRPr lang="en-US" sz="3600" dirty="0">
              <a:solidFill>
                <a:srgbClr val="083B74"/>
              </a:solidFill>
              <a:latin typeface="Arial" charset="0"/>
            </a:endParaRPr>
          </a:p>
          <a:p>
            <a:pPr fontAlgn="auto">
              <a:spcAft>
                <a:spcPts val="0"/>
              </a:spcAft>
              <a:buFont typeface="Arial"/>
              <a:buChar char="•"/>
              <a:defRPr/>
            </a:pPr>
            <a:endParaRPr lang="en-US" sz="3600" dirty="0">
              <a:solidFill>
                <a:srgbClr val="083B74"/>
              </a:solidFill>
              <a:latin typeface="Arial" charset="0"/>
            </a:endParaRPr>
          </a:p>
        </p:txBody>
      </p:sp>
      <p:pic>
        <p:nvPicPr>
          <p:cNvPr id="104451"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640427" y="5105401"/>
            <a:ext cx="4139372" cy="1433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90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705600"/>
            <a:ext cx="9144000" cy="152400"/>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Title 5"/>
          <p:cNvSpPr>
            <a:spLocks noGrp="1"/>
          </p:cNvSpPr>
          <p:nvPr>
            <p:ph type="title"/>
          </p:nvPr>
        </p:nvSpPr>
        <p:spPr/>
        <p:txBody>
          <a:bodyPr/>
          <a:lstStyle/>
          <a:p>
            <a:r>
              <a:rPr lang="en-US" altLang="en-US" dirty="0"/>
              <a:t>Pro</a:t>
            </a:r>
            <a:r>
              <a:rPr lang="et-EE" altLang="en-US" dirty="0" err="1"/>
              <a:t>tsess</a:t>
            </a:r>
            <a:endParaRPr lang="en-US" dirty="0"/>
          </a:p>
        </p:txBody>
      </p:sp>
      <p:sp>
        <p:nvSpPr>
          <p:cNvPr id="7" name="Text Placeholder 6"/>
          <p:cNvSpPr>
            <a:spLocks noGrp="1"/>
          </p:cNvSpPr>
          <p:nvPr>
            <p:ph type="body" sz="quarter" idx="10"/>
          </p:nvPr>
        </p:nvSpPr>
        <p:spPr>
          <a:xfrm>
            <a:off x="628650" y="1524000"/>
            <a:ext cx="7886700" cy="4953000"/>
          </a:xfrm>
        </p:spPr>
        <p:txBody>
          <a:bodyPr>
            <a:normAutofit/>
          </a:bodyPr>
          <a:lstStyle/>
          <a:p>
            <a:pPr>
              <a:lnSpc>
                <a:spcPct val="100000"/>
              </a:lnSpc>
            </a:pPr>
            <a:r>
              <a:rPr lang="et-EE" altLang="en-US" b="1" dirty="0"/>
              <a:t>Valmistage ette oma läbirääkimiste strateegia</a:t>
            </a:r>
            <a:endParaRPr lang="en-US" altLang="en-US" b="1" dirty="0"/>
          </a:p>
          <a:p>
            <a:pPr marL="342900" lvl="1">
              <a:lnSpc>
                <a:spcPct val="100000"/>
              </a:lnSpc>
              <a:buFont typeface="Arial" panose="020B0604020202020204" pitchFamily="34" charset="0"/>
              <a:buChar char="•"/>
            </a:pPr>
            <a:r>
              <a:rPr lang="en-US" altLang="en-US" dirty="0">
                <a:solidFill>
                  <a:schemeClr val="tx1"/>
                </a:solidFill>
              </a:rPr>
              <a:t> </a:t>
            </a:r>
            <a:r>
              <a:rPr lang="et-EE" altLang="en-US" dirty="0">
                <a:solidFill>
                  <a:schemeClr val="tx1"/>
                </a:solidFill>
              </a:rPr>
              <a:t>Millised on teie esmatähtsad huvid? </a:t>
            </a:r>
            <a:endParaRPr lang="en-US" altLang="en-US" dirty="0">
              <a:solidFill>
                <a:schemeClr val="tx1"/>
              </a:solidFill>
            </a:endParaRPr>
          </a:p>
          <a:p>
            <a:pPr marL="342900" lvl="1">
              <a:lnSpc>
                <a:spcPct val="100000"/>
              </a:lnSpc>
              <a:buFont typeface="Arial" panose="020B0604020202020204" pitchFamily="34" charset="0"/>
              <a:buChar char="•"/>
            </a:pPr>
            <a:r>
              <a:rPr lang="en-US" altLang="en-US" dirty="0">
                <a:solidFill>
                  <a:schemeClr val="tx1"/>
                </a:solidFill>
              </a:rPr>
              <a:t> </a:t>
            </a:r>
            <a:r>
              <a:rPr lang="et-EE" altLang="en-US" dirty="0">
                <a:solidFill>
                  <a:schemeClr val="tx1"/>
                </a:solidFill>
              </a:rPr>
              <a:t>Mis on teie regioonis/riigis poliitiliselt võimalik?</a:t>
            </a:r>
            <a:endParaRPr lang="en-US" altLang="en-US" dirty="0">
              <a:solidFill>
                <a:schemeClr val="tx1"/>
              </a:solidFill>
            </a:endParaRPr>
          </a:p>
          <a:p>
            <a:pPr marL="342900" lvl="1">
              <a:lnSpc>
                <a:spcPct val="100000"/>
              </a:lnSpc>
              <a:buFont typeface="Arial" panose="020B0604020202020204" pitchFamily="34" charset="0"/>
              <a:buChar char="•"/>
            </a:pPr>
            <a:r>
              <a:rPr lang="en-US" altLang="en-US" dirty="0">
                <a:solidFill>
                  <a:schemeClr val="tx1"/>
                </a:solidFill>
              </a:rPr>
              <a:t> </a:t>
            </a:r>
            <a:r>
              <a:rPr lang="et-EE" altLang="en-US" dirty="0">
                <a:solidFill>
                  <a:schemeClr val="tx1"/>
                </a:solidFill>
              </a:rPr>
              <a:t>Mida te vajate teistelt riikidelt/regioonidelt? </a:t>
            </a:r>
            <a:endParaRPr lang="en-US" altLang="en-US" dirty="0">
              <a:solidFill>
                <a:schemeClr val="tx1"/>
              </a:solidFill>
            </a:endParaRPr>
          </a:p>
          <a:p>
            <a:pPr marL="342900" lvl="1">
              <a:lnSpc>
                <a:spcPct val="100000"/>
              </a:lnSpc>
              <a:buFont typeface="Arial" panose="020B0604020202020204" pitchFamily="34" charset="0"/>
              <a:buChar char="•"/>
            </a:pPr>
            <a:r>
              <a:rPr lang="en-US" altLang="en-US" dirty="0">
                <a:solidFill>
                  <a:schemeClr val="tx1"/>
                </a:solidFill>
              </a:rPr>
              <a:t> </a:t>
            </a:r>
            <a:r>
              <a:rPr lang="et-EE" altLang="en-US" dirty="0">
                <a:solidFill>
                  <a:schemeClr val="tx1"/>
                </a:solidFill>
              </a:rPr>
              <a:t>Mida te saate neile pakkuda? </a:t>
            </a:r>
          </a:p>
          <a:p>
            <a:pPr marL="342900" lvl="1">
              <a:lnSpc>
                <a:spcPct val="100000"/>
              </a:lnSpc>
            </a:pPr>
            <a:endParaRPr lang="en-US" altLang="en-US" dirty="0"/>
          </a:p>
          <a:p>
            <a:pPr>
              <a:lnSpc>
                <a:spcPct val="100000"/>
              </a:lnSpc>
            </a:pPr>
            <a:r>
              <a:rPr lang="et-EE" altLang="en-US" b="1" dirty="0"/>
              <a:t>Pidage läbirääkimisi teiste tiimidega, </a:t>
            </a:r>
            <a:r>
              <a:rPr lang="et-EE" altLang="en-US" dirty="0"/>
              <a:t>et saavutada parim võimalik tulemus enda rühma jaoks</a:t>
            </a:r>
            <a:endParaRPr lang="en-US" altLang="en-US" dirty="0"/>
          </a:p>
          <a:p>
            <a:pPr>
              <a:lnSpc>
                <a:spcPct val="100000"/>
              </a:lnSpc>
            </a:pPr>
            <a:r>
              <a:rPr lang="et-EE" altLang="en-US" b="1" dirty="0"/>
              <a:t>Valmistage ette lühikene tutvustus, </a:t>
            </a:r>
            <a:r>
              <a:rPr lang="et-EE" altLang="en-US" dirty="0"/>
              <a:t>et selgitada kõigile enda plaane</a:t>
            </a:r>
            <a:endParaRPr lang="en-US" dirty="0"/>
          </a:p>
        </p:txBody>
      </p:sp>
    </p:spTree>
    <p:extLst>
      <p:ext uri="{BB962C8B-B14F-4D97-AF65-F5344CB8AC3E}">
        <p14:creationId xmlns:p14="http://schemas.microsoft.com/office/powerpoint/2010/main" val="363451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4C8A"/>
        </a:solidFill>
        <a:effectLst/>
      </p:bgPr>
    </p:bg>
    <p:spTree>
      <p:nvGrpSpPr>
        <p:cNvPr id="1" name=""/>
        <p:cNvGrpSpPr/>
        <p:nvPr/>
      </p:nvGrpSpPr>
      <p:grpSpPr>
        <a:xfrm>
          <a:off x="0" y="0"/>
          <a:ext cx="0" cy="0"/>
          <a:chOff x="0" y="0"/>
          <a:chExt cx="0" cy="0"/>
        </a:xfrm>
      </p:grpSpPr>
      <p:sp>
        <p:nvSpPr>
          <p:cNvPr id="7170" name="Content Placeholder 2"/>
          <p:cNvSpPr>
            <a:spLocks noGrp="1"/>
          </p:cNvSpPr>
          <p:nvPr>
            <p:ph type="body" idx="1"/>
          </p:nvPr>
        </p:nvSpPr>
        <p:spPr>
          <a:xfrm>
            <a:off x="533400" y="1447800"/>
            <a:ext cx="8305800" cy="4910137"/>
          </a:xfrm>
        </p:spPr>
        <p:txBody>
          <a:bodyPr>
            <a:normAutofit fontScale="92500" lnSpcReduction="20000"/>
          </a:bodyPr>
          <a:lstStyle/>
          <a:p>
            <a:pPr algn="just">
              <a:lnSpc>
                <a:spcPct val="120000"/>
              </a:lnSpc>
              <a:buFontTx/>
              <a:buNone/>
            </a:pPr>
            <a:r>
              <a:rPr lang="et-EE" altLang="en-US" sz="3000" dirty="0"/>
              <a:t>Arvustuse kohaselt C-ROADS:</a:t>
            </a:r>
          </a:p>
          <a:p>
            <a:pPr algn="just">
              <a:lnSpc>
                <a:spcPct val="120000"/>
              </a:lnSpc>
              <a:buFontTx/>
              <a:buNone/>
            </a:pPr>
            <a:endParaRPr lang="en-US" altLang="ja-JP" sz="2600" dirty="0">
              <a:latin typeface="Century Gothic" panose="020B0502020202020204" pitchFamily="34" charset="0"/>
            </a:endParaRPr>
          </a:p>
          <a:p>
            <a:pPr algn="just">
              <a:lnSpc>
                <a:spcPct val="120000"/>
              </a:lnSpc>
            </a:pPr>
            <a:r>
              <a:rPr lang="et-EE" altLang="ja-JP" i="1" dirty="0"/>
              <a:t>„</a:t>
            </a:r>
            <a:r>
              <a:rPr lang="et-EE" altLang="ja-JP" i="1" dirty="0">
                <a:latin typeface="Century Gothic" panose="020B0502020202020204" pitchFamily="34" charset="0"/>
              </a:rPr>
              <a:t>reprodutseerib tipptehnoloogia kolme- </a:t>
            </a:r>
            <a:r>
              <a:rPr lang="et-EE" altLang="ja-JP" i="1" dirty="0" err="1">
                <a:latin typeface="Century Gothic" panose="020B0502020202020204" pitchFamily="34" charset="0"/>
              </a:rPr>
              <a:t>mõõtmelisi</a:t>
            </a:r>
            <a:r>
              <a:rPr lang="et-EE" altLang="ja-JP" i="1" dirty="0">
                <a:latin typeface="Century Gothic" panose="020B0502020202020204" pitchFamily="34" charset="0"/>
              </a:rPr>
              <a:t> tulemusi väga hästi</a:t>
            </a:r>
            <a:r>
              <a:rPr lang="ja-JP" altLang="en-US" i="1" dirty="0">
                <a:latin typeface="Century Gothic" panose="020B0502020202020204" pitchFamily="34" charset="0"/>
              </a:rPr>
              <a:t>”</a:t>
            </a:r>
            <a:r>
              <a:rPr lang="en-US" altLang="ja-JP" i="1" dirty="0">
                <a:latin typeface="Century Gothic" panose="020B0502020202020204" pitchFamily="34" charset="0"/>
              </a:rPr>
              <a:t> </a:t>
            </a:r>
          </a:p>
          <a:p>
            <a:pPr algn="just">
              <a:lnSpc>
                <a:spcPct val="120000"/>
              </a:lnSpc>
            </a:pPr>
            <a:endParaRPr lang="en-US" altLang="ja-JP" i="1" dirty="0">
              <a:latin typeface="Century Gothic" panose="020B0502020202020204" pitchFamily="34" charset="0"/>
            </a:endParaRPr>
          </a:p>
          <a:p>
            <a:pPr algn="just">
              <a:lnSpc>
                <a:spcPct val="120000"/>
              </a:lnSpc>
            </a:pPr>
            <a:r>
              <a:rPr lang="ja-JP" altLang="en-US" i="1" dirty="0">
                <a:latin typeface="Century Gothic" panose="020B0502020202020204" pitchFamily="34" charset="0"/>
              </a:rPr>
              <a:t>“</a:t>
            </a:r>
            <a:r>
              <a:rPr lang="et-EE" altLang="ja-JP" i="1" dirty="0">
                <a:latin typeface="Century Gothic" panose="020B0502020202020204" pitchFamily="34" charset="0"/>
              </a:rPr>
              <a:t>Vaadates mudeli võimekust ja selle lähedasi tulemusi IPCC Neljanda Aruande stsenaariumi omadega, toetame me selle laiahaardelist tarbimist ja soovitame selle ametlikku kasutamist kaaluda ka ÜRO-l.</a:t>
            </a:r>
            <a:r>
              <a:rPr lang="ja-JP" altLang="en-US" i="1" dirty="0">
                <a:latin typeface="Century Gothic" panose="020B0502020202020204" pitchFamily="34" charset="0"/>
              </a:rPr>
              <a:t>”</a:t>
            </a:r>
            <a:endParaRPr lang="en-US" altLang="en-US" i="1" dirty="0">
              <a:latin typeface="Century Gothic" panose="020B0502020202020204" pitchFamily="34" charset="0"/>
            </a:endParaRPr>
          </a:p>
        </p:txBody>
      </p:sp>
      <p:sp>
        <p:nvSpPr>
          <p:cNvPr id="7171" name="TextBox 3"/>
          <p:cNvSpPr txBox="1">
            <a:spLocks noChangeArrowheads="1"/>
          </p:cNvSpPr>
          <p:nvPr/>
        </p:nvSpPr>
        <p:spPr bwMode="auto">
          <a:xfrm>
            <a:off x="198480" y="6556374"/>
            <a:ext cx="882323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1100" dirty="0">
                <a:solidFill>
                  <a:schemeClr val="bg1">
                    <a:lumMod val="85000"/>
                  </a:schemeClr>
                </a:solidFill>
                <a:latin typeface="Century Gothic" charset="0"/>
                <a:ea typeface="Century Gothic" charset="0"/>
                <a:cs typeface="Century Gothic" charset="0"/>
              </a:rPr>
              <a:t>Full report: https://</a:t>
            </a:r>
            <a:r>
              <a:rPr lang="en-US" altLang="en-US" sz="1100" dirty="0" err="1">
                <a:solidFill>
                  <a:schemeClr val="bg1">
                    <a:lumMod val="85000"/>
                  </a:schemeClr>
                </a:solidFill>
                <a:latin typeface="Century Gothic" charset="0"/>
                <a:ea typeface="Century Gothic" charset="0"/>
                <a:cs typeface="Century Gothic" charset="0"/>
              </a:rPr>
              <a:t>www.climateinteractive.org</a:t>
            </a:r>
            <a:r>
              <a:rPr lang="en-US" altLang="en-US" sz="1100" dirty="0">
                <a:solidFill>
                  <a:schemeClr val="bg1">
                    <a:lumMod val="85000"/>
                  </a:schemeClr>
                </a:solidFill>
                <a:latin typeface="Century Gothic" charset="0"/>
                <a:ea typeface="Century Gothic" charset="0"/>
                <a:cs typeface="Century Gothic" charset="0"/>
              </a:rPr>
              <a:t>/</a:t>
            </a:r>
            <a:r>
              <a:rPr lang="en-US" altLang="en-US" sz="1100" dirty="0" err="1">
                <a:solidFill>
                  <a:schemeClr val="bg1">
                    <a:lumMod val="85000"/>
                  </a:schemeClr>
                </a:solidFill>
                <a:latin typeface="Century Gothic" charset="0"/>
                <a:ea typeface="Century Gothic" charset="0"/>
                <a:cs typeface="Century Gothic" charset="0"/>
              </a:rPr>
              <a:t>wp</a:t>
            </a:r>
            <a:r>
              <a:rPr lang="en-US" altLang="en-US" sz="1100" dirty="0">
                <a:solidFill>
                  <a:schemeClr val="bg1">
                    <a:lumMod val="85000"/>
                  </a:schemeClr>
                </a:solidFill>
                <a:latin typeface="Century Gothic" charset="0"/>
                <a:ea typeface="Century Gothic" charset="0"/>
                <a:cs typeface="Century Gothic" charset="0"/>
              </a:rPr>
              <a:t>-content/uploads/2014/01/C-ROADS-Scientific-Review-</a:t>
            </a:r>
            <a:r>
              <a:rPr lang="en-US" altLang="en-US" sz="1100" dirty="0" err="1">
                <a:solidFill>
                  <a:schemeClr val="bg1">
                    <a:lumMod val="85000"/>
                  </a:schemeClr>
                </a:solidFill>
                <a:latin typeface="Century Gothic" charset="0"/>
                <a:ea typeface="Century Gothic" charset="0"/>
                <a:cs typeface="Century Gothic" charset="0"/>
              </a:rPr>
              <a:t>Summary.pdf</a:t>
            </a:r>
            <a:endParaRPr lang="en-US" altLang="en-US" sz="1100" dirty="0">
              <a:solidFill>
                <a:schemeClr val="bg1">
                  <a:lumMod val="85000"/>
                </a:schemeClr>
              </a:solidFill>
              <a:latin typeface="Century Gothic" charset="0"/>
              <a:ea typeface="Century Gothic" charset="0"/>
              <a:cs typeface="Century Gothic" charset="0"/>
            </a:endParaRPr>
          </a:p>
        </p:txBody>
      </p:sp>
      <p:sp>
        <p:nvSpPr>
          <p:cNvPr id="4" name="Title 1"/>
          <p:cNvSpPr txBox="1">
            <a:spLocks/>
          </p:cNvSpPr>
          <p:nvPr/>
        </p:nvSpPr>
        <p:spPr>
          <a:xfrm>
            <a:off x="381000" y="304800"/>
            <a:ext cx="8458200" cy="944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fontAlgn="auto">
              <a:spcAft>
                <a:spcPts val="0"/>
              </a:spcAft>
              <a:defRPr/>
            </a:pPr>
            <a:r>
              <a:rPr lang="et-EE" sz="3200" dirty="0">
                <a:solidFill>
                  <a:schemeClr val="bg1"/>
                </a:solidFill>
                <a:latin typeface="Century Gothic" panose="020B0502020202020204" pitchFamily="34" charset="0"/>
              </a:rPr>
              <a:t>Me testime teie lubadusi C-ROADS simulaatoris, mis on teaduslikult kinnitatud poliitikasimulaator</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7760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4800"/>
            <a:ext cx="8881265" cy="60197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769938"/>
            <a:ext cx="8086725" cy="3352800"/>
          </a:xfrm>
        </p:spPr>
        <p:txBody>
          <a:bodyPr>
            <a:normAutofit/>
          </a:bodyPr>
          <a:lstStyle/>
          <a:p>
            <a:r>
              <a:rPr lang="en-US" sz="4800" dirty="0"/>
              <a:t>World Energy</a:t>
            </a:r>
          </a:p>
        </p:txBody>
      </p:sp>
      <p:pic>
        <p:nvPicPr>
          <p:cNvPr id="3" name="Picture 2" descr="UN_General_Assembly_hall.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9144001" cy="6887306"/>
          </a:xfrm>
          <a:prstGeom prst="rect">
            <a:avLst/>
          </a:prstGeom>
        </p:spPr>
      </p:pic>
      <p:sp>
        <p:nvSpPr>
          <p:cNvPr id="5" name="Rectangle 4"/>
          <p:cNvSpPr/>
          <p:nvPr/>
        </p:nvSpPr>
        <p:spPr>
          <a:xfrm>
            <a:off x="-2" y="1524000"/>
            <a:ext cx="9144001" cy="1066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p:cNvSpPr txBox="1">
            <a:spLocks/>
          </p:cNvSpPr>
          <p:nvPr/>
        </p:nvSpPr>
        <p:spPr>
          <a:xfrm>
            <a:off x="1219198" y="1394387"/>
            <a:ext cx="6705601" cy="13260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Font typeface="Wingdings 2" pitchFamily="18" charset="2"/>
              <a:buNone/>
            </a:pPr>
            <a:r>
              <a:rPr lang="et-EE" sz="8000" dirty="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rPr>
              <a:t>Tere tulemast</a:t>
            </a:r>
            <a:endParaRPr lang="en-US" sz="8000" dirty="0">
              <a:solidFill>
                <a:schemeClr val="bg1"/>
              </a:solidFill>
              <a:effectLst>
                <a:outerShdw blurRad="63500" sx="102000" sy="102000" algn="ctr" rotWithShape="0">
                  <a:prstClr val="black">
                    <a:alpha val="40000"/>
                  </a:prstClr>
                </a:outerShdw>
              </a:effectLst>
              <a:latin typeface="Century Gothic" panose="020B0502020202020204" pitchFamily="34" charset="0"/>
              <a:cs typeface="Copperplate"/>
            </a:endParaRPr>
          </a:p>
        </p:txBody>
      </p:sp>
    </p:spTree>
    <p:extLst>
      <p:ext uri="{BB962C8B-B14F-4D97-AF65-F5344CB8AC3E}">
        <p14:creationId xmlns:p14="http://schemas.microsoft.com/office/powerpoint/2010/main" val="230162924"/>
      </p:ext>
    </p:extLst>
  </p:cSld>
  <p:clrMapOvr>
    <a:masterClrMapping/>
  </p:clrMapOvr>
</p:sld>
</file>

<file path=ppt/theme/theme1.xml><?xml version="1.0" encoding="utf-8"?>
<a:theme xmlns:a="http://schemas.openxmlformats.org/drawingml/2006/main" name="WC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CS Slide Template" id="{3F3B310E-7C3B-44E1-AD22-CEB10F257F8A}" vid="{620B380F-0B2F-428C-8CA0-5C6352E122F1}"/>
    </a:ext>
  </a:extLst>
</a:theme>
</file>

<file path=ppt/theme/theme2.xml><?xml version="1.0" encoding="utf-8"?>
<a:theme xmlns:a="http://schemas.openxmlformats.org/drawingml/2006/main" name="CI PPT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WCS Slide Template</Template>
  <TotalTime>22241</TotalTime>
  <Words>5759</Words>
  <Application>Microsoft Office PowerPoint</Application>
  <PresentationFormat>On-screen Show (4:3)</PresentationFormat>
  <Paragraphs>645</Paragraphs>
  <Slides>56</Slides>
  <Notes>46</Notes>
  <HiddenSlides>5</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70" baseType="lpstr">
      <vt:lpstr>Arial</vt:lpstr>
      <vt:lpstr>Bookman Old Style</vt:lpstr>
      <vt:lpstr>Calibri</vt:lpstr>
      <vt:lpstr>Calibri Light</vt:lpstr>
      <vt:lpstr>Century Gothic</vt:lpstr>
      <vt:lpstr>Futura Medium</vt:lpstr>
      <vt:lpstr>Helvetica</vt:lpstr>
      <vt:lpstr>Lucida Sans</vt:lpstr>
      <vt:lpstr>Times</vt:lpstr>
      <vt:lpstr>Wingdings</vt:lpstr>
      <vt:lpstr>Wingdings 2</vt:lpstr>
      <vt:lpstr>WCS Master</vt:lpstr>
      <vt:lpstr>CI PPT Template</vt:lpstr>
      <vt:lpstr>Image</vt:lpstr>
      <vt:lpstr>PowerPoint Presentation</vt:lpstr>
      <vt:lpstr>„Läbirääkimiste pidamine globaalse kliimanõusoleku saavutamiseks“ </vt:lpstr>
      <vt:lpstr>PowerPoint Presentation</vt:lpstr>
      <vt:lpstr>3 regiooniga läbirääkimised</vt:lpstr>
      <vt:lpstr>6 regiooniga läbirääkimised</vt:lpstr>
      <vt:lpstr>Protsess</vt:lpstr>
      <vt:lpstr>PowerPoint Presentation</vt:lpstr>
      <vt:lpstr>PowerPoint Presentation</vt:lpstr>
      <vt:lpstr>World Energy</vt:lpstr>
      <vt:lpstr>CO2 kontsentratsiooni tõus atmosfääris</vt:lpstr>
      <vt:lpstr>Süsinikdioksiidi tase on 650 000+ aasta kõrgeim</vt:lpstr>
      <vt:lpstr>CO2 emissioonid allika järgi1860-2016</vt:lpstr>
      <vt:lpstr>Kasvuhoonegaaside emissioonid gaaside järgi 1970-2010</vt:lpstr>
      <vt:lpstr>PowerPoint Presentation</vt:lpstr>
      <vt:lpstr>Tšaadi järv</vt:lpstr>
      <vt:lpstr>PowerPoint Presentation</vt:lpstr>
      <vt:lpstr>Tavalise elu jätkamine ehk „Business as Usual“</vt:lpstr>
      <vt:lpstr>+4 ºC soojenemine</vt:lpstr>
      <vt:lpstr>London</vt:lpstr>
      <vt:lpstr>Shanghai</vt:lpstr>
      <vt:lpstr>PowerPoint Presentation</vt:lpstr>
      <vt:lpstr>PowerPoint Presentation</vt:lpstr>
      <vt:lpstr>Teie eesmärgid</vt:lpstr>
      <vt:lpstr>1. otsus: Fossiilkütuste emissioonid</vt:lpstr>
      <vt:lpstr>2. otsus: Metsandus ja maakasutus</vt:lpstr>
      <vt:lpstr>3. otsus: kliima finantseerimine</vt:lpstr>
      <vt:lpstr>PowerPoint Presentation</vt:lpstr>
      <vt:lpstr>PowerPoint Presentation</vt:lpstr>
      <vt:lpstr>Ettepanekute kokkuvõte</vt:lpstr>
      <vt:lpstr>Ettepanekute kokkuvõte</vt:lpstr>
      <vt:lpstr>Ettepanekute kokkuvõte</vt:lpstr>
      <vt:lpstr>Ettepanekute kokkuvõte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Kliimaalaste tegevuste kasulikkus</vt:lpstr>
      <vt:lpstr>~1.5 ºC soojenemine</vt:lpstr>
      <vt:lpstr>~2 ºC soojenemine </vt:lpstr>
      <vt:lpstr>2-3 ºC soojenemine</vt:lpstr>
      <vt:lpstr>3-4 ºC soojenemine</vt:lpstr>
      <vt:lpstr>+4 ºC soojenemine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Pariis:</vt:lpstr>
      <vt:lpstr>PowerPoint Presentation</vt:lpstr>
      <vt:lpstr>World Climate ülevaade Näide 3-tunnisest sessioonist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Climate: Negotiate a Global Climate Agreement</dc:title>
  <dc:creator>Microsoft Office User</dc:creator>
  <cp:lastModifiedBy>Gerda Ustimenko</cp:lastModifiedBy>
  <cp:revision>230</cp:revision>
  <cp:lastPrinted>2016-05-02T23:38:16Z</cp:lastPrinted>
  <dcterms:created xsi:type="dcterms:W3CDTF">2015-10-25T22:26:22Z</dcterms:created>
  <dcterms:modified xsi:type="dcterms:W3CDTF">2020-10-30T09:08:41Z</dcterms:modified>
</cp:coreProperties>
</file>