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099" r:id="rId2"/>
    <p:sldId id="2093" r:id="rId3"/>
    <p:sldId id="2100" r:id="rId4"/>
    <p:sldId id="2094" r:id="rId5"/>
    <p:sldId id="2104" r:id="rId6"/>
    <p:sldId id="2095" r:id="rId7"/>
    <p:sldId id="2112" r:id="rId8"/>
    <p:sldId id="2107" r:id="rId9"/>
    <p:sldId id="2109" r:id="rId10"/>
    <p:sldId id="2106" r:id="rId11"/>
    <p:sldId id="2111" r:id="rId12"/>
    <p:sldId id="2108" r:id="rId13"/>
    <p:sldId id="211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anor Johnston" initials="EJ" lastIdx="1" clrIdx="0">
    <p:extLst>
      <p:ext uri="{19B8F6BF-5375-455C-9EA6-DF929625EA0E}">
        <p15:presenceInfo xmlns:p15="http://schemas.microsoft.com/office/powerpoint/2012/main" userId="S::eleanor.johnston@newventurefund.org::e8fc4b8c-6fd8-415c-b7da-fc78c844b8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A900"/>
    <a:srgbClr val="6BAEFF"/>
    <a:srgbClr val="144B90"/>
    <a:srgbClr val="FFCA08"/>
    <a:srgbClr val="FFC003"/>
    <a:srgbClr val="25408F"/>
    <a:srgbClr val="F5F5F5"/>
    <a:srgbClr val="7CDFFF"/>
    <a:srgbClr val="224C8A"/>
    <a:srgbClr val="FEC0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15"/>
    <p:restoredTop sz="86518"/>
  </p:normalViewPr>
  <p:slideViewPr>
    <p:cSldViewPr snapToGrid="0" snapToObjects="1">
      <p:cViewPr varScale="1">
        <p:scale>
          <a:sx n="110" d="100"/>
          <a:sy n="110" d="100"/>
        </p:scale>
        <p:origin x="888"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B1A8FA-29E6-D246-B3B1-7C56C0D0F9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31277DF-7B3E-8040-93D5-2697250BE8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B7EAA5-BF06-ED47-B81B-1DA0C76EE60B}" type="datetimeFigureOut">
              <a:rPr lang="en-US" smtClean="0"/>
              <a:t>11/16/20</a:t>
            </a:fld>
            <a:endParaRPr lang="en-US"/>
          </a:p>
        </p:txBody>
      </p:sp>
      <p:sp>
        <p:nvSpPr>
          <p:cNvPr id="4" name="Footer Placeholder 3">
            <a:extLst>
              <a:ext uri="{FF2B5EF4-FFF2-40B4-BE49-F238E27FC236}">
                <a16:creationId xmlns:a16="http://schemas.microsoft.com/office/drawing/2014/main" id="{C70B7D8B-09E6-E24B-A692-D972528076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9904493-D977-8340-967B-1143C231B7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2A95D5-7C9B-EE45-A5F7-2ED54F13ABEC}" type="slidenum">
              <a:rPr lang="en-US" smtClean="0"/>
              <a:t>‹#›</a:t>
            </a:fld>
            <a:endParaRPr lang="en-US"/>
          </a:p>
        </p:txBody>
      </p:sp>
    </p:spTree>
    <p:extLst>
      <p:ext uri="{BB962C8B-B14F-4D97-AF65-F5344CB8AC3E}">
        <p14:creationId xmlns:p14="http://schemas.microsoft.com/office/powerpoint/2010/main" val="246137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C0A891-B3FD-6044-98B2-DBD80C4128F2}" type="datetimeFigureOut">
              <a:rPr lang="en-US" smtClean="0"/>
              <a:t>11/16/20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6A507D-1385-8D4A-82F7-6ABFD8A4DEF7}" type="slidenum">
              <a:rPr lang="en-US" smtClean="0"/>
              <a:t>‹#›</a:t>
            </a:fld>
            <a:endParaRPr lang="en-US"/>
          </a:p>
        </p:txBody>
      </p:sp>
    </p:spTree>
    <p:extLst>
      <p:ext uri="{BB962C8B-B14F-4D97-AF65-F5344CB8AC3E}">
        <p14:creationId xmlns:p14="http://schemas.microsoft.com/office/powerpoint/2010/main" val="363377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6A507D-1385-8D4A-82F7-6ABFD8A4DEF7}" type="slidenum">
              <a:rPr lang="en-US" smtClean="0"/>
              <a:t>1</a:t>
            </a:fld>
            <a:endParaRPr lang="en-US"/>
          </a:p>
        </p:txBody>
      </p:sp>
    </p:spTree>
    <p:extLst>
      <p:ext uri="{BB962C8B-B14F-4D97-AF65-F5344CB8AC3E}">
        <p14:creationId xmlns:p14="http://schemas.microsoft.com/office/powerpoint/2010/main" val="2147603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Copy and paste the link below to access the source:</a:t>
            </a:r>
          </a:p>
          <a:p>
            <a:r>
              <a:rPr lang="en-US" dirty="0"/>
              <a:t>https://</a:t>
            </a:r>
            <a:r>
              <a:rPr lang="en-US" dirty="0" err="1"/>
              <a:t>www.citylab.com</a:t>
            </a:r>
            <a:r>
              <a:rPr lang="en-US" dirty="0"/>
              <a:t>/transportation/2020/04/slow-streets-oakland-car-free-roads-pedestrians-covid-19/609961/</a:t>
            </a:r>
          </a:p>
        </p:txBody>
      </p:sp>
      <p:sp>
        <p:nvSpPr>
          <p:cNvPr id="4" name="Slide Number Placeholder 3"/>
          <p:cNvSpPr>
            <a:spLocks noGrp="1"/>
          </p:cNvSpPr>
          <p:nvPr>
            <p:ph type="sldNum" sz="quarter" idx="5"/>
          </p:nvPr>
        </p:nvSpPr>
        <p:spPr/>
        <p:txBody>
          <a:bodyPr/>
          <a:lstStyle/>
          <a:p>
            <a:fld id="{556A507D-1385-8D4A-82F7-6ABFD8A4DEF7}" type="slidenum">
              <a:rPr lang="en-US" smtClean="0"/>
              <a:t>2</a:t>
            </a:fld>
            <a:endParaRPr lang="en-US"/>
          </a:p>
        </p:txBody>
      </p:sp>
    </p:spTree>
    <p:extLst>
      <p:ext uri="{BB962C8B-B14F-4D97-AF65-F5344CB8AC3E}">
        <p14:creationId xmlns:p14="http://schemas.microsoft.com/office/powerpoint/2010/main" val="1616951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Copy and paste the link below to access the source:</a:t>
            </a:r>
          </a:p>
          <a:p>
            <a:r>
              <a:rPr lang="en-US" dirty="0"/>
              <a:t>https://</a:t>
            </a:r>
            <a:r>
              <a:rPr lang="en-US" dirty="0" err="1"/>
              <a:t>www.reuters.com</a:t>
            </a:r>
            <a:r>
              <a:rPr lang="en-US" dirty="0"/>
              <a:t>/article/us-health-coronavirus-</a:t>
            </a:r>
            <a:r>
              <a:rPr lang="en-US" dirty="0" err="1"/>
              <a:t>colombia</a:t>
            </a:r>
            <a:r>
              <a:rPr lang="en-US" dirty="0"/>
              <a:t>-climate-c/colombias-medellin-pushes-eco-city-aims-in-coronavirus-recovery-idUSKBN2321XZ</a:t>
            </a:r>
          </a:p>
        </p:txBody>
      </p:sp>
      <p:sp>
        <p:nvSpPr>
          <p:cNvPr id="4" name="Slide Number Placeholder 3"/>
          <p:cNvSpPr>
            <a:spLocks noGrp="1"/>
          </p:cNvSpPr>
          <p:nvPr>
            <p:ph type="sldNum" sz="quarter" idx="5"/>
          </p:nvPr>
        </p:nvSpPr>
        <p:spPr/>
        <p:txBody>
          <a:bodyPr/>
          <a:lstStyle/>
          <a:p>
            <a:fld id="{556A507D-1385-8D4A-82F7-6ABFD8A4DEF7}" type="slidenum">
              <a:rPr lang="en-US" smtClean="0"/>
              <a:t>4</a:t>
            </a:fld>
            <a:endParaRPr lang="en-US"/>
          </a:p>
        </p:txBody>
      </p:sp>
    </p:spTree>
    <p:extLst>
      <p:ext uri="{BB962C8B-B14F-4D97-AF65-F5344CB8AC3E}">
        <p14:creationId xmlns:p14="http://schemas.microsoft.com/office/powerpoint/2010/main" val="763620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Copy and paste the link below to access the source:</a:t>
            </a:r>
          </a:p>
          <a:p>
            <a:r>
              <a:rPr lang="en-US" dirty="0"/>
              <a:t>https://</a:t>
            </a:r>
            <a:r>
              <a:rPr lang="en-US" dirty="0" err="1"/>
              <a:t>www.energyvoice.com</a:t>
            </a:r>
            <a:r>
              <a:rPr lang="en-US" dirty="0"/>
              <a:t>/</a:t>
            </a:r>
            <a:r>
              <a:rPr lang="en-US" dirty="0" err="1"/>
              <a:t>otherenergy</a:t>
            </a:r>
            <a:r>
              <a:rPr lang="en-US" dirty="0"/>
              <a:t>/245447/</a:t>
            </a:r>
            <a:r>
              <a:rPr lang="en-US" dirty="0" err="1"/>
              <a:t>nigeria</a:t>
            </a:r>
            <a:r>
              <a:rPr lang="en-US" dirty="0"/>
              <a:t>-plans-solar-household-boost/</a:t>
            </a:r>
          </a:p>
          <a:p>
            <a:endParaRPr lang="en-US" dirty="0"/>
          </a:p>
          <a:p>
            <a:endParaRPr lang="en-US" dirty="0"/>
          </a:p>
        </p:txBody>
      </p:sp>
      <p:sp>
        <p:nvSpPr>
          <p:cNvPr id="4" name="Slide Number Placeholder 3"/>
          <p:cNvSpPr>
            <a:spLocks noGrp="1"/>
          </p:cNvSpPr>
          <p:nvPr>
            <p:ph type="sldNum" sz="quarter" idx="5"/>
          </p:nvPr>
        </p:nvSpPr>
        <p:spPr/>
        <p:txBody>
          <a:bodyPr/>
          <a:lstStyle/>
          <a:p>
            <a:fld id="{556A507D-1385-8D4A-82F7-6ABFD8A4DEF7}" type="slidenum">
              <a:rPr lang="en-US" smtClean="0"/>
              <a:t>6</a:t>
            </a:fld>
            <a:endParaRPr lang="en-US"/>
          </a:p>
        </p:txBody>
      </p:sp>
    </p:spTree>
    <p:extLst>
      <p:ext uri="{BB962C8B-B14F-4D97-AF65-F5344CB8AC3E}">
        <p14:creationId xmlns:p14="http://schemas.microsoft.com/office/powerpoint/2010/main" val="2344426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Copy and paste the link below to access the source:</a:t>
            </a:r>
          </a:p>
          <a:p>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phys.org</a:t>
            </a:r>
            <a:r>
              <a:rPr lang="en-US" sz="1200" b="0" i="0" u="none" strike="noStrike" kern="1200" dirty="0">
                <a:solidFill>
                  <a:schemeClr val="tx1"/>
                </a:solidFill>
                <a:effectLst/>
                <a:latin typeface="+mn-lt"/>
                <a:ea typeface="+mn-ea"/>
                <a:cs typeface="+mn-cs"/>
              </a:rPr>
              <a:t>/news/2020-07-jamaica-revamps-energy-policy-green.html</a:t>
            </a:r>
            <a:endParaRPr lang="en-US" dirty="0"/>
          </a:p>
          <a:p>
            <a:endParaRPr lang="en-US" dirty="0"/>
          </a:p>
        </p:txBody>
      </p:sp>
      <p:sp>
        <p:nvSpPr>
          <p:cNvPr id="4" name="Slide Number Placeholder 3"/>
          <p:cNvSpPr>
            <a:spLocks noGrp="1"/>
          </p:cNvSpPr>
          <p:nvPr>
            <p:ph type="sldNum" sz="quarter" idx="5"/>
          </p:nvPr>
        </p:nvSpPr>
        <p:spPr/>
        <p:txBody>
          <a:bodyPr/>
          <a:lstStyle/>
          <a:p>
            <a:fld id="{556A507D-1385-8D4A-82F7-6ABFD8A4DEF7}" type="slidenum">
              <a:rPr lang="en-US" smtClean="0"/>
              <a:t>8</a:t>
            </a:fld>
            <a:endParaRPr lang="en-US"/>
          </a:p>
        </p:txBody>
      </p:sp>
    </p:spTree>
    <p:extLst>
      <p:ext uri="{BB962C8B-B14F-4D97-AF65-F5344CB8AC3E}">
        <p14:creationId xmlns:p14="http://schemas.microsoft.com/office/powerpoint/2010/main" val="1668130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Copy and paste the link below to access the source:</a:t>
            </a:r>
          </a:p>
          <a:p>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www.gov.ie</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/press-release/07aef-government-launches-74-billion-jobs-stimulus-to-help-businesses-re-open-get-people-back-to-work-and-promote-confidence/</a:t>
            </a:r>
            <a:endParaRPr lang="en-US" dirty="0"/>
          </a:p>
          <a:p>
            <a:endParaRPr lang="en-US" dirty="0"/>
          </a:p>
        </p:txBody>
      </p:sp>
      <p:sp>
        <p:nvSpPr>
          <p:cNvPr id="4" name="Slide Number Placeholder 3"/>
          <p:cNvSpPr>
            <a:spLocks noGrp="1"/>
          </p:cNvSpPr>
          <p:nvPr>
            <p:ph type="sldNum" sz="quarter" idx="5"/>
          </p:nvPr>
        </p:nvSpPr>
        <p:spPr/>
        <p:txBody>
          <a:bodyPr/>
          <a:lstStyle/>
          <a:p>
            <a:fld id="{556A507D-1385-8D4A-82F7-6ABFD8A4DEF7}" type="slidenum">
              <a:rPr lang="en-US" smtClean="0"/>
              <a:t>10</a:t>
            </a:fld>
            <a:endParaRPr lang="en-US"/>
          </a:p>
        </p:txBody>
      </p:sp>
    </p:spTree>
    <p:extLst>
      <p:ext uri="{BB962C8B-B14F-4D97-AF65-F5344CB8AC3E}">
        <p14:creationId xmlns:p14="http://schemas.microsoft.com/office/powerpoint/2010/main" val="3051726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Copy and paste the link below to access the source:</a:t>
            </a:r>
          </a:p>
          <a:p>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www.njeda.com</a:t>
            </a:r>
            <a:r>
              <a:rPr lang="en-US" sz="1200" b="0" i="0" u="none" strike="noStrike" kern="1200" dirty="0">
                <a:solidFill>
                  <a:schemeClr val="tx1"/>
                </a:solidFill>
                <a:effectLst/>
                <a:latin typeface="+mn-lt"/>
                <a:ea typeface="+mn-ea"/>
                <a:cs typeface="+mn-cs"/>
              </a:rPr>
              <a:t>/Press-Room/News-Articles/Press-Releases/Murphy-Administration-Releases-RGGI-Strategic-Fund</a:t>
            </a:r>
            <a:endParaRPr lang="en-US" dirty="0"/>
          </a:p>
          <a:p>
            <a:endParaRPr lang="en-US" dirty="0"/>
          </a:p>
        </p:txBody>
      </p:sp>
      <p:sp>
        <p:nvSpPr>
          <p:cNvPr id="4" name="Slide Number Placeholder 3"/>
          <p:cNvSpPr>
            <a:spLocks noGrp="1"/>
          </p:cNvSpPr>
          <p:nvPr>
            <p:ph type="sldNum" sz="quarter" idx="5"/>
          </p:nvPr>
        </p:nvSpPr>
        <p:spPr/>
        <p:txBody>
          <a:bodyPr/>
          <a:lstStyle/>
          <a:p>
            <a:fld id="{556A507D-1385-8D4A-82F7-6ABFD8A4DEF7}" type="slidenum">
              <a:rPr lang="en-US" smtClean="0"/>
              <a:t>12</a:t>
            </a:fld>
            <a:endParaRPr lang="en-US"/>
          </a:p>
        </p:txBody>
      </p:sp>
    </p:spTree>
    <p:extLst>
      <p:ext uri="{BB962C8B-B14F-4D97-AF65-F5344CB8AC3E}">
        <p14:creationId xmlns:p14="http://schemas.microsoft.com/office/powerpoint/2010/main" val="21192207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White ">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DE2B94-2478-0049-BB83-08DA3B519B92}"/>
              </a:ext>
            </a:extLst>
          </p:cNvPr>
          <p:cNvPicPr>
            <a:picLocks noChangeAspect="1"/>
          </p:cNvPicPr>
          <p:nvPr userDrawn="1"/>
        </p:nvPicPr>
        <p:blipFill>
          <a:blip r:embed="rId2"/>
          <a:stretch>
            <a:fillRect/>
          </a:stretch>
        </p:blipFill>
        <p:spPr>
          <a:xfrm>
            <a:off x="0" y="15686"/>
            <a:ext cx="12303945" cy="6965776"/>
          </a:xfrm>
          <a:prstGeom prst="rect">
            <a:avLst/>
          </a:prstGeom>
        </p:spPr>
      </p:pic>
      <p:sp>
        <p:nvSpPr>
          <p:cNvPr id="8" name="Title 1">
            <a:extLst>
              <a:ext uri="{FF2B5EF4-FFF2-40B4-BE49-F238E27FC236}">
                <a16:creationId xmlns:a16="http://schemas.microsoft.com/office/drawing/2014/main" id="{EF346857-5742-884D-9E9B-F1A6BA2E49E1}"/>
              </a:ext>
            </a:extLst>
          </p:cNvPr>
          <p:cNvSpPr>
            <a:spLocks noGrp="1"/>
          </p:cNvSpPr>
          <p:nvPr>
            <p:ph type="ctrTitle" hasCustomPrompt="1"/>
          </p:nvPr>
        </p:nvSpPr>
        <p:spPr>
          <a:xfrm>
            <a:off x="911389" y="781876"/>
            <a:ext cx="6695359" cy="2319132"/>
          </a:xfrm>
        </p:spPr>
        <p:txBody>
          <a:bodyPr anchor="ctr">
            <a:normAutofit/>
          </a:bodyPr>
          <a:lstStyle>
            <a:lvl1pPr algn="l">
              <a:defRPr sz="4800" b="1" i="0">
                <a:solidFill>
                  <a:srgbClr val="FFC000"/>
                </a:solidFill>
                <a:latin typeface="Helvetica" pitchFamily="2" charset="0"/>
              </a:defRPr>
            </a:lvl1pPr>
          </a:lstStyle>
          <a:p>
            <a:r>
              <a:rPr lang="en-US" dirty="0"/>
              <a:t>Click to edit Master Slide title</a:t>
            </a:r>
          </a:p>
        </p:txBody>
      </p:sp>
      <p:sp>
        <p:nvSpPr>
          <p:cNvPr id="9" name="Subtitle 2">
            <a:extLst>
              <a:ext uri="{FF2B5EF4-FFF2-40B4-BE49-F238E27FC236}">
                <a16:creationId xmlns:a16="http://schemas.microsoft.com/office/drawing/2014/main" id="{F6E66ACE-5A69-6648-B04D-6A23B6D609CD}"/>
              </a:ext>
            </a:extLst>
          </p:cNvPr>
          <p:cNvSpPr>
            <a:spLocks noGrp="1"/>
          </p:cNvSpPr>
          <p:nvPr>
            <p:ph type="subTitle" idx="1" hasCustomPrompt="1"/>
          </p:nvPr>
        </p:nvSpPr>
        <p:spPr>
          <a:xfrm>
            <a:off x="911389" y="3267350"/>
            <a:ext cx="6695359" cy="1655762"/>
          </a:xfrm>
        </p:spPr>
        <p:txBody>
          <a:bodyPr>
            <a:normAutofit/>
          </a:bodyPr>
          <a:lstStyle>
            <a:lvl1pPr marL="0" indent="0" algn="l">
              <a:buNone/>
              <a:defRPr sz="3000" b="0" i="0">
                <a:solidFill>
                  <a:schemeClr val="bg1"/>
                </a:solidFill>
                <a:latin typeface="Helvetica Ligh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Slide subtitle</a:t>
            </a:r>
          </a:p>
        </p:txBody>
      </p:sp>
      <p:cxnSp>
        <p:nvCxnSpPr>
          <p:cNvPr id="12" name="Straight Connector 11">
            <a:extLst>
              <a:ext uri="{FF2B5EF4-FFF2-40B4-BE49-F238E27FC236}">
                <a16:creationId xmlns:a16="http://schemas.microsoft.com/office/drawing/2014/main" id="{7FE35752-FE8F-7A42-B8D7-BACBFD8E54A3}"/>
              </a:ext>
            </a:extLst>
          </p:cNvPr>
          <p:cNvCxnSpPr/>
          <p:nvPr userDrawn="1"/>
        </p:nvCxnSpPr>
        <p:spPr>
          <a:xfrm>
            <a:off x="1046922" y="2902225"/>
            <a:ext cx="77922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948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B335-9F36-6142-86EA-56DAA66C2FF0}"/>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FB150F-89F7-C947-B0F2-8CB574ADE86F}"/>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722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ank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298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E291E4-82CE-A744-970F-72BEA978DD40}"/>
              </a:ext>
            </a:extLst>
          </p:cNvPr>
          <p:cNvSpPr>
            <a:spLocks noGrp="1"/>
          </p:cNvSpPr>
          <p:nvPr>
            <p:ph type="dt" sz="half" idx="10"/>
          </p:nvPr>
        </p:nvSpPr>
        <p:spPr/>
        <p:txBody>
          <a:bodyPr/>
          <a:lstStyle>
            <a:lvl1pPr>
              <a:defRPr>
                <a:solidFill>
                  <a:schemeClr val="tx1">
                    <a:lumMod val="75000"/>
                    <a:lumOff val="25000"/>
                  </a:schemeClr>
                </a:solidFill>
                <a:latin typeface="Helvetica" pitchFamily="2" charset="0"/>
              </a:defRPr>
            </a:lvl1pPr>
          </a:lstStyle>
          <a:p>
            <a:pPr>
              <a:defRPr/>
            </a:pPr>
            <a:fld id="{0269CB92-C105-184C-BF0A-EE4F9AE7EAF8}" type="datetimeFigureOut">
              <a:rPr lang="en-US" smtClean="0"/>
              <a:pPr>
                <a:defRPr/>
              </a:pPr>
              <a:t>11/16/20</a:t>
            </a:fld>
            <a:endParaRPr lang="en-US" dirty="0"/>
          </a:p>
        </p:txBody>
      </p:sp>
      <p:sp>
        <p:nvSpPr>
          <p:cNvPr id="3" name="Footer Placeholder 2">
            <a:extLst>
              <a:ext uri="{FF2B5EF4-FFF2-40B4-BE49-F238E27FC236}">
                <a16:creationId xmlns:a16="http://schemas.microsoft.com/office/drawing/2014/main" id="{FF602F25-01F4-2F41-BCE3-25F4173F9B36}"/>
              </a:ext>
            </a:extLst>
          </p:cNvPr>
          <p:cNvSpPr>
            <a:spLocks noGrp="1"/>
          </p:cNvSpPr>
          <p:nvPr>
            <p:ph type="ftr" sz="quarter" idx="11"/>
          </p:nvPr>
        </p:nvSpPr>
        <p:spPr/>
        <p:txBody>
          <a:bodyPr/>
          <a:lstStyle>
            <a:lvl1pPr>
              <a:defRPr>
                <a:solidFill>
                  <a:schemeClr val="tx1">
                    <a:lumMod val="75000"/>
                    <a:lumOff val="25000"/>
                  </a:schemeClr>
                </a:solidFill>
                <a:latin typeface="Helvetica" pitchFamily="2" charset="0"/>
              </a:defRPr>
            </a:lvl1pPr>
          </a:lstStyle>
          <a:p>
            <a:pPr>
              <a:defRPr/>
            </a:pPr>
            <a:endParaRPr lang="en-US" dirty="0"/>
          </a:p>
        </p:txBody>
      </p:sp>
      <p:sp>
        <p:nvSpPr>
          <p:cNvPr id="4" name="Slide Number Placeholder 3">
            <a:extLst>
              <a:ext uri="{FF2B5EF4-FFF2-40B4-BE49-F238E27FC236}">
                <a16:creationId xmlns:a16="http://schemas.microsoft.com/office/drawing/2014/main" id="{96030582-E4E8-5940-B96E-2E5481818956}"/>
              </a:ext>
            </a:extLst>
          </p:cNvPr>
          <p:cNvSpPr>
            <a:spLocks noGrp="1"/>
          </p:cNvSpPr>
          <p:nvPr>
            <p:ph type="sldNum" sz="quarter" idx="12"/>
          </p:nvPr>
        </p:nvSpPr>
        <p:spPr/>
        <p:txBody>
          <a:bodyPr/>
          <a:lstStyle>
            <a:lvl1pPr>
              <a:defRPr>
                <a:solidFill>
                  <a:schemeClr val="tx1">
                    <a:lumMod val="75000"/>
                    <a:lumOff val="25000"/>
                  </a:schemeClr>
                </a:solidFill>
                <a:latin typeface="Helvetica" pitchFamily="2" charset="0"/>
              </a:defRPr>
            </a:lvl1pPr>
          </a:lstStyle>
          <a:p>
            <a:pPr>
              <a:defRPr/>
            </a:pPr>
            <a:fld id="{794CBC49-04AD-454A-B0DC-EA9BA08B9F37}" type="slidenum">
              <a:rPr lang="en-US" smtClean="0"/>
              <a:pPr>
                <a:defRPr/>
              </a:pPr>
              <a:t>‹#›</a:t>
            </a:fld>
            <a:endParaRPr lang="en-US" dirty="0"/>
          </a:p>
        </p:txBody>
      </p:sp>
      <p:pic>
        <p:nvPicPr>
          <p:cNvPr id="5" name="Picture 4">
            <a:extLst>
              <a:ext uri="{FF2B5EF4-FFF2-40B4-BE49-F238E27FC236}">
                <a16:creationId xmlns:a16="http://schemas.microsoft.com/office/drawing/2014/main" id="{D1A38769-523E-9E44-91E1-CF698C64122B}"/>
              </a:ext>
            </a:extLst>
          </p:cNvPr>
          <p:cNvPicPr>
            <a:picLocks noChangeAspect="1"/>
          </p:cNvPicPr>
          <p:nvPr/>
        </p:nvPicPr>
        <p:blipFill>
          <a:blip r:embed="rId2"/>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3590900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Blue &amp; White/Text Center">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41EA2E3-0D07-3142-9139-B2AB7DF36C4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2821"/>
          <a:stretch/>
        </p:blipFill>
        <p:spPr>
          <a:xfrm>
            <a:off x="0" y="0"/>
            <a:ext cx="12192000" cy="3235570"/>
          </a:xfrm>
          <a:prstGeom prst="rect">
            <a:avLst/>
          </a:prstGeom>
        </p:spPr>
      </p:pic>
      <p:sp>
        <p:nvSpPr>
          <p:cNvPr id="4" name="Text Placeholder 2"/>
          <p:cNvSpPr>
            <a:spLocks noGrp="1"/>
          </p:cNvSpPr>
          <p:nvPr>
            <p:ph type="body" idx="1"/>
          </p:nvPr>
        </p:nvSpPr>
        <p:spPr>
          <a:xfrm>
            <a:off x="914400" y="530892"/>
            <a:ext cx="10363200" cy="1783430"/>
          </a:xfrm>
        </p:spPr>
        <p:txBody>
          <a:bodyPr/>
          <a:lstStyle>
            <a:lvl1pPr>
              <a:lnSpc>
                <a:spcPct val="100000"/>
              </a:lnSpc>
              <a:defRPr>
                <a:solidFill>
                  <a:srgbClr val="FFFFFF"/>
                </a:solidFill>
              </a:defRPr>
            </a:lvl1pPr>
          </a:lstStyle>
          <a:p>
            <a:pPr lvl="0"/>
            <a:r>
              <a:rPr lang="en-US">
                <a:solidFill>
                  <a:schemeClr val="bg1"/>
                </a:solidFill>
              </a:rPr>
              <a:t>Edit Master text styles</a:t>
            </a:r>
          </a:p>
        </p:txBody>
      </p:sp>
      <p:pic>
        <p:nvPicPr>
          <p:cNvPr id="7" name="Picture 6">
            <a:extLst>
              <a:ext uri="{FF2B5EF4-FFF2-40B4-BE49-F238E27FC236}">
                <a16:creationId xmlns:a16="http://schemas.microsoft.com/office/drawing/2014/main" id="{0916496D-64AC-424E-B9E4-09550D34E0A0}"/>
              </a:ext>
            </a:extLst>
          </p:cNvPr>
          <p:cNvPicPr>
            <a:picLocks noChangeAspect="1"/>
          </p:cNvPicPr>
          <p:nvPr/>
        </p:nvPicPr>
        <p:blipFill>
          <a:blip r:embed="rId4"/>
          <a:stretch>
            <a:fillRect/>
          </a:stretch>
        </p:blipFill>
        <p:spPr>
          <a:xfrm>
            <a:off x="10472738" y="6140871"/>
            <a:ext cx="1523999" cy="573592"/>
          </a:xfrm>
          <a:prstGeom prst="rect">
            <a:avLst/>
          </a:prstGeom>
        </p:spPr>
      </p:pic>
    </p:spTree>
    <p:extLst>
      <p:ext uri="{BB962C8B-B14F-4D97-AF65-F5344CB8AC3E}">
        <p14:creationId xmlns:p14="http://schemas.microsoft.com/office/powerpoint/2010/main" val="945901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Blue &amp; Whit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4F4038B-4A3E-944D-A396-311349C51B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7382107" cy="6858000"/>
          </a:xfrm>
          <a:prstGeom prst="rect">
            <a:avLst/>
          </a:prstGeom>
        </p:spPr>
      </p:pic>
      <p:pic>
        <p:nvPicPr>
          <p:cNvPr id="6" name="Picture 5">
            <a:extLst>
              <a:ext uri="{FF2B5EF4-FFF2-40B4-BE49-F238E27FC236}">
                <a16:creationId xmlns:a16="http://schemas.microsoft.com/office/drawing/2014/main" id="{366BAF7B-A0A5-9948-9923-3634FC957BBA}"/>
              </a:ext>
            </a:extLst>
          </p:cNvPr>
          <p:cNvPicPr>
            <a:picLocks noChangeAspect="1"/>
          </p:cNvPicPr>
          <p:nvPr/>
        </p:nvPicPr>
        <p:blipFill>
          <a:blip r:embed="rId4"/>
          <a:stretch>
            <a:fillRect/>
          </a:stretch>
        </p:blipFill>
        <p:spPr>
          <a:xfrm>
            <a:off x="10472738" y="6140871"/>
            <a:ext cx="1523999" cy="573592"/>
          </a:xfrm>
          <a:prstGeom prst="rect">
            <a:avLst/>
          </a:prstGeom>
        </p:spPr>
      </p:pic>
      <p:sp>
        <p:nvSpPr>
          <p:cNvPr id="7" name="Text Placeholder 6">
            <a:extLst>
              <a:ext uri="{FF2B5EF4-FFF2-40B4-BE49-F238E27FC236}">
                <a16:creationId xmlns:a16="http://schemas.microsoft.com/office/drawing/2014/main" id="{3D6FC642-0891-5C49-AAD4-E07CED5895FF}"/>
              </a:ext>
            </a:extLst>
          </p:cNvPr>
          <p:cNvSpPr>
            <a:spLocks noGrp="1"/>
          </p:cNvSpPr>
          <p:nvPr>
            <p:ph type="body" sz="quarter" idx="10"/>
          </p:nvPr>
        </p:nvSpPr>
        <p:spPr>
          <a:xfrm>
            <a:off x="7005638" y="2065468"/>
            <a:ext cx="4773612" cy="3622545"/>
          </a:xfrm>
        </p:spPr>
        <p:txBody>
          <a:bodyPr/>
          <a:lstStyle>
            <a:lvl1pPr>
              <a:defRPr>
                <a:solidFill>
                  <a:schemeClr val="tx1">
                    <a:lumMod val="75000"/>
                    <a:lumOff val="25000"/>
                  </a:schemeClr>
                </a:solidFill>
                <a:latin typeface="Helvetica" pitchFamily="2" charset="0"/>
              </a:defRPr>
            </a:lvl1pPr>
            <a:lvl2pPr>
              <a:defRPr>
                <a:solidFill>
                  <a:schemeClr val="tx1">
                    <a:lumMod val="75000"/>
                    <a:lumOff val="25000"/>
                  </a:schemeClr>
                </a:solidFill>
                <a:latin typeface="Helvetica" pitchFamily="2" charset="0"/>
              </a:defRPr>
            </a:lvl2pPr>
            <a:lvl3pPr>
              <a:defRPr>
                <a:solidFill>
                  <a:schemeClr val="tx1">
                    <a:lumMod val="75000"/>
                    <a:lumOff val="25000"/>
                  </a:schemeClr>
                </a:solidFill>
                <a:latin typeface="Helvetica" pitchFamily="2" charset="0"/>
              </a:defRPr>
            </a:lvl3pPr>
            <a:lvl4pPr>
              <a:defRPr>
                <a:solidFill>
                  <a:schemeClr val="tx1">
                    <a:lumMod val="75000"/>
                    <a:lumOff val="25000"/>
                  </a:schemeClr>
                </a:solidFill>
                <a:latin typeface="Helvetica" pitchFamily="2" charset="0"/>
              </a:defRPr>
            </a:lvl4pPr>
            <a:lvl5pPr>
              <a:defRPr>
                <a:solidFill>
                  <a:schemeClr val="tx1">
                    <a:lumMod val="75000"/>
                    <a:lumOff val="2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2EE8EEAD-24CC-DB49-B6CB-075009E710D1}"/>
              </a:ext>
            </a:extLst>
          </p:cNvPr>
          <p:cNvSpPr>
            <a:spLocks noGrp="1"/>
          </p:cNvSpPr>
          <p:nvPr>
            <p:ph type="title"/>
          </p:nvPr>
        </p:nvSpPr>
        <p:spPr>
          <a:xfrm>
            <a:off x="7005638" y="365125"/>
            <a:ext cx="4348162" cy="1325563"/>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587646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Blue Background/Text Center">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
          <p:cNvSpPr>
            <a:spLocks noGrp="1"/>
          </p:cNvSpPr>
          <p:nvPr>
            <p:ph type="body" idx="1"/>
          </p:nvPr>
        </p:nvSpPr>
        <p:spPr>
          <a:xfrm>
            <a:off x="914400" y="1129704"/>
            <a:ext cx="10363200" cy="1500187"/>
          </a:xfrm>
        </p:spPr>
        <p:txBody>
          <a:bodyPr/>
          <a:lstStyle>
            <a:lvl1pPr>
              <a:lnSpc>
                <a:spcPct val="100000"/>
              </a:lnSpc>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515078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8590671" cy="506437"/>
          </a:xfrm>
          <a:prstGeom prst="rect">
            <a:avLst/>
          </a:prstGeom>
        </p:spPr>
        <p:txBody>
          <a:bodyPr anchor="ctr"/>
          <a:lstStyle>
            <a:lvl1pPr algn="l">
              <a:defRPr sz="3200">
                <a:solidFill>
                  <a:schemeClr val="bg1"/>
                </a:solidFill>
                <a:latin typeface="Century Gothic"/>
              </a:defRPr>
            </a:lvl1pPr>
          </a:lstStyle>
          <a:p>
            <a:r>
              <a:rPr lang="en-US" dirty="0"/>
              <a:t>Click to edit Master title style</a:t>
            </a:r>
          </a:p>
        </p:txBody>
      </p:sp>
    </p:spTree>
    <p:extLst>
      <p:ext uri="{BB962C8B-B14F-4D97-AF65-F5344CB8AC3E}">
        <p14:creationId xmlns:p14="http://schemas.microsoft.com/office/powerpoint/2010/main" val="1963605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1CBFA9-EF9D-A649-B3C0-B22A34631112}" type="datetimeFigureOut">
              <a:rPr lang="en-US" smtClean="0"/>
              <a:t>11/16/20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8BB6F1-000D-5340-9582-415BEE4E0A31}" type="slidenum">
              <a:rPr lang="en-US" smtClean="0"/>
              <a:t>‹#›</a:t>
            </a:fld>
            <a:endParaRPr lang="en-US"/>
          </a:p>
        </p:txBody>
      </p:sp>
    </p:spTree>
    <p:extLst>
      <p:ext uri="{BB962C8B-B14F-4D97-AF65-F5344CB8AC3E}">
        <p14:creationId xmlns:p14="http://schemas.microsoft.com/office/powerpoint/2010/main" val="582127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0409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0" name="Text Placeholder 5">
            <a:extLst>
              <a:ext uri="{FF2B5EF4-FFF2-40B4-BE49-F238E27FC236}">
                <a16:creationId xmlns:a16="http://schemas.microsoft.com/office/drawing/2014/main" id="{163F7AE6-A5CF-1741-9ABA-D16956EE3C4C}"/>
              </a:ext>
            </a:extLst>
          </p:cNvPr>
          <p:cNvSpPr>
            <a:spLocks noGrp="1"/>
          </p:cNvSpPr>
          <p:nvPr>
            <p:ph type="body" sz="quarter" idx="12"/>
          </p:nvPr>
        </p:nvSpPr>
        <p:spPr>
          <a:xfrm>
            <a:off x="6406660" y="1404730"/>
            <a:ext cx="5228299"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a:extLst>
              <a:ext uri="{FF2B5EF4-FFF2-40B4-BE49-F238E27FC236}">
                <a16:creationId xmlns:a16="http://schemas.microsoft.com/office/drawing/2014/main" id="{F60AE409-6B6B-CC45-8860-5F1D67E328A9}"/>
              </a:ext>
            </a:extLst>
          </p:cNvPr>
          <p:cNvSpPr>
            <a:spLocks noGrp="1"/>
          </p:cNvSpPr>
          <p:nvPr>
            <p:ph type="body" sz="quarter" idx="13"/>
          </p:nvPr>
        </p:nvSpPr>
        <p:spPr>
          <a:xfrm>
            <a:off x="466722" y="1404730"/>
            <a:ext cx="5316637"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561D046E-CC09-8640-B369-6E42E12B47A5}"/>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730016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Blue Background/Text R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2" name="Text Placeholder 5">
            <a:extLst>
              <a:ext uri="{FF2B5EF4-FFF2-40B4-BE49-F238E27FC236}">
                <a16:creationId xmlns:a16="http://schemas.microsoft.com/office/drawing/2014/main" id="{E698E736-4DD4-2C4D-B44A-263F86800A1B}"/>
              </a:ext>
            </a:extLst>
          </p:cNvPr>
          <p:cNvSpPr>
            <a:spLocks noGrp="1"/>
          </p:cNvSpPr>
          <p:nvPr>
            <p:ph type="body" sz="quarter" idx="12"/>
          </p:nvPr>
        </p:nvSpPr>
        <p:spPr>
          <a:xfrm>
            <a:off x="6406660" y="698756"/>
            <a:ext cx="5228299" cy="53250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a:extLst>
              <a:ext uri="{FF2B5EF4-FFF2-40B4-BE49-F238E27FC236}">
                <a16:creationId xmlns:a16="http://schemas.microsoft.com/office/drawing/2014/main" id="{92E74E7C-03D1-974D-A20A-98738FDF95EE}"/>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E230E88-2101-D14C-A85E-AFA047F5312D}"/>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415469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amp; White/Text Right">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2E4C28E5-9D1A-FF4C-AC4A-CDC3AD10D3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654"/>
          <a:stretch/>
        </p:blipFill>
        <p:spPr>
          <a:xfrm>
            <a:off x="6042991" y="0"/>
            <a:ext cx="6139275" cy="6858000"/>
          </a:xfrm>
          <a:prstGeom prst="rect">
            <a:avLst/>
          </a:prstGeom>
        </p:spPr>
      </p:pic>
      <p:sp>
        <p:nvSpPr>
          <p:cNvPr id="25" name="Text Placeholder 5">
            <a:extLst>
              <a:ext uri="{FF2B5EF4-FFF2-40B4-BE49-F238E27FC236}">
                <a16:creationId xmlns:a16="http://schemas.microsoft.com/office/drawing/2014/main" id="{9EF74550-9853-8D4F-891B-1BEA2FF6D9B7}"/>
              </a:ext>
            </a:extLst>
          </p:cNvPr>
          <p:cNvSpPr>
            <a:spLocks noGrp="1"/>
          </p:cNvSpPr>
          <p:nvPr>
            <p:ph type="body" sz="quarter" idx="12"/>
          </p:nvPr>
        </p:nvSpPr>
        <p:spPr>
          <a:xfrm>
            <a:off x="6406660" y="698757"/>
            <a:ext cx="5228299" cy="53250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5">
            <a:extLst>
              <a:ext uri="{FF2B5EF4-FFF2-40B4-BE49-F238E27FC236}">
                <a16:creationId xmlns:a16="http://schemas.microsoft.com/office/drawing/2014/main" id="{592A1848-2E52-EC41-A908-950E304A1AEF}"/>
              </a:ext>
            </a:extLst>
          </p:cNvPr>
          <p:cNvSpPr>
            <a:spLocks noGrp="1"/>
          </p:cNvSpPr>
          <p:nvPr>
            <p:ph type="body" sz="quarter" idx="13"/>
          </p:nvPr>
        </p:nvSpPr>
        <p:spPr>
          <a:xfrm>
            <a:off x="466722" y="1815548"/>
            <a:ext cx="5316637" cy="420822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itle 1">
            <a:extLst>
              <a:ext uri="{FF2B5EF4-FFF2-40B4-BE49-F238E27FC236}">
                <a16:creationId xmlns:a16="http://schemas.microsoft.com/office/drawing/2014/main" id="{8C1A196A-C860-1548-99D9-146F93724224}"/>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312437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ue &amp; White">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76B6C47-266E-A24B-8C7F-8E39FD7D06C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654"/>
          <a:stretch/>
        </p:blipFill>
        <p:spPr>
          <a:xfrm>
            <a:off x="1" y="0"/>
            <a:ext cx="6082748" cy="6858000"/>
          </a:xfrm>
          <a:prstGeom prst="rect">
            <a:avLst/>
          </a:prstGeom>
        </p:spPr>
      </p:pic>
      <p:sp>
        <p:nvSpPr>
          <p:cNvPr id="18" name="Text Placeholder 5">
            <a:extLst>
              <a:ext uri="{FF2B5EF4-FFF2-40B4-BE49-F238E27FC236}">
                <a16:creationId xmlns:a16="http://schemas.microsoft.com/office/drawing/2014/main" id="{E7F5137E-D8E9-F747-8017-A29A6B55158A}"/>
              </a:ext>
            </a:extLst>
          </p:cNvPr>
          <p:cNvSpPr>
            <a:spLocks noGrp="1"/>
          </p:cNvSpPr>
          <p:nvPr>
            <p:ph type="body" sz="quarter" idx="12"/>
          </p:nvPr>
        </p:nvSpPr>
        <p:spPr>
          <a:xfrm>
            <a:off x="6406660" y="698757"/>
            <a:ext cx="5228299" cy="532501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5">
            <a:extLst>
              <a:ext uri="{FF2B5EF4-FFF2-40B4-BE49-F238E27FC236}">
                <a16:creationId xmlns:a16="http://schemas.microsoft.com/office/drawing/2014/main" id="{D944EFA8-4836-BF42-8781-1C24E55EC913}"/>
              </a:ext>
            </a:extLst>
          </p:cNvPr>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a16="http://schemas.microsoft.com/office/drawing/2014/main" id="{C5F58FE6-4DCA-4D41-9CF8-22180A4FF675}"/>
              </a:ext>
            </a:extLst>
          </p:cNvPr>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2937804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BCA2304A-8663-B44E-B9CE-BBFA2535BC2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484" t="29060"/>
          <a:stretch/>
        </p:blipFill>
        <p:spPr>
          <a:xfrm>
            <a:off x="0" y="1416846"/>
            <a:ext cx="12191999" cy="5441154"/>
          </a:xfrm>
          <a:prstGeom prst="rect">
            <a:avLst/>
          </a:prstGeom>
        </p:spPr>
      </p:pic>
      <p:sp>
        <p:nvSpPr>
          <p:cNvPr id="6" name="Title 1">
            <a:extLst>
              <a:ext uri="{FF2B5EF4-FFF2-40B4-BE49-F238E27FC236}">
                <a16:creationId xmlns:a16="http://schemas.microsoft.com/office/drawing/2014/main" id="{CE4E7A3D-014E-924A-BB63-7421F5433EFB}"/>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65000"/>
                    <a:lumOff val="35000"/>
                  </a:schemeClr>
                </a:solidFill>
                <a:latin typeface="Helvetica" pitchFamily="2" charset="0"/>
                <a:cs typeface="Helvetica" pitchFamily="2"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DD5FEB4A-7614-CB42-BCEF-CF474F8DA2B6}"/>
              </a:ext>
            </a:extLst>
          </p:cNvPr>
          <p:cNvSpPr>
            <a:spLocks noGrp="1"/>
          </p:cNvSpPr>
          <p:nvPr>
            <p:ph idx="1"/>
          </p:nvPr>
        </p:nvSpPr>
        <p:spPr>
          <a:xfrm>
            <a:off x="466722" y="1643270"/>
            <a:ext cx="11261452" cy="4380500"/>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89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with Title (Indentati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a:srcRect t="24763" b="22080"/>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a:srcRect t="24763" b="22080"/>
          <a:stretch/>
        </p:blipFill>
        <p:spPr>
          <a:xfrm>
            <a:off x="0" y="6353175"/>
            <a:ext cx="12192000" cy="504825"/>
          </a:xfrm>
          <a:prstGeom prst="rect">
            <a:avLst/>
          </a:prstGeom>
        </p:spPr>
      </p:pic>
      <p:pic>
        <p:nvPicPr>
          <p:cNvPr id="11" name="Content Placeholder 6">
            <a:extLst>
              <a:ext uri="{FF2B5EF4-FFF2-40B4-BE49-F238E27FC236}">
                <a16:creationId xmlns:a16="http://schemas.microsoft.com/office/drawing/2014/main" id="{AA2C29F1-4368-734D-9F76-2811EBD4189A}"/>
              </a:ext>
            </a:extLst>
          </p:cNvPr>
          <p:cNvPicPr>
            <a:picLocks noChangeAspect="1"/>
          </p:cNvPicPr>
          <p:nvPr userDrawn="1"/>
        </p:nvPicPr>
        <p:blipFill>
          <a:blip r:embed="rId3"/>
          <a:stretch>
            <a:fillRect/>
          </a:stretch>
        </p:blipFill>
        <p:spPr>
          <a:xfrm>
            <a:off x="9953624" y="6411635"/>
            <a:ext cx="1029073" cy="387903"/>
          </a:xfrm>
          <a:prstGeom prst="rect">
            <a:avLst/>
          </a:prstGeom>
        </p:spPr>
      </p:pic>
      <p:sp>
        <p:nvSpPr>
          <p:cNvPr id="8" name="Title 1">
            <a:extLst>
              <a:ext uri="{FF2B5EF4-FFF2-40B4-BE49-F238E27FC236}">
                <a16:creationId xmlns:a16="http://schemas.microsoft.com/office/drawing/2014/main" id="{F5DE7143-10B3-D14A-9898-C00C2D1296ED}"/>
              </a:ext>
            </a:extLst>
          </p:cNvPr>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3213689-9E3D-F54E-AB47-5596BE869809}"/>
              </a:ext>
            </a:extLst>
          </p:cNvPr>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147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ist with Title (Indentations)">
    <p:spTree>
      <p:nvGrpSpPr>
        <p:cNvPr id="1" name=""/>
        <p:cNvGrpSpPr/>
        <p:nvPr/>
      </p:nvGrpSpPr>
      <p:grpSpPr>
        <a:xfrm>
          <a:off x="0" y="0"/>
          <a:ext cx="0" cy="0"/>
          <a:chOff x="0" y="0"/>
          <a:chExt cx="0" cy="0"/>
        </a:xfrm>
      </p:grpSpPr>
      <p:sp>
        <p:nvSpPr>
          <p:cNvPr id="10" name="Title 1"/>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5" name="Content Placeholder 2"/>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AB174CA8-30C0-7543-94A0-EAF3583ADE86}"/>
              </a:ext>
            </a:extLst>
          </p:cNvPr>
          <p:cNvPicPr>
            <a:picLocks noChangeAspect="1"/>
          </p:cNvPicPr>
          <p:nvPr userDrawn="1"/>
        </p:nvPicPr>
        <p:blipFill rotWithShape="1">
          <a:blip r:embed="rId2"/>
          <a:srcRect t="24763" b="22080"/>
          <a:stretch/>
        </p:blipFill>
        <p:spPr>
          <a:xfrm>
            <a:off x="0" y="0"/>
            <a:ext cx="12192000" cy="504825"/>
          </a:xfrm>
          <a:prstGeom prst="rect">
            <a:avLst/>
          </a:prstGeom>
        </p:spPr>
      </p:pic>
      <p:pic>
        <p:nvPicPr>
          <p:cNvPr id="7" name="Picture 6">
            <a:extLst>
              <a:ext uri="{FF2B5EF4-FFF2-40B4-BE49-F238E27FC236}">
                <a16:creationId xmlns:a16="http://schemas.microsoft.com/office/drawing/2014/main" id="{DA3A3B43-384D-3644-BD75-940000C25F59}"/>
              </a:ext>
            </a:extLst>
          </p:cNvPr>
          <p:cNvPicPr>
            <a:picLocks noChangeAspect="1"/>
          </p:cNvPicPr>
          <p:nvPr userDrawn="1"/>
        </p:nvPicPr>
        <p:blipFill rotWithShape="1">
          <a:blip r:embed="rId2"/>
          <a:srcRect t="24763" b="22080"/>
          <a:stretch/>
        </p:blipFill>
        <p:spPr>
          <a:xfrm>
            <a:off x="0" y="6353175"/>
            <a:ext cx="12192000" cy="504825"/>
          </a:xfrm>
          <a:prstGeom prst="rect">
            <a:avLst/>
          </a:prstGeom>
        </p:spPr>
      </p:pic>
    </p:spTree>
    <p:extLst>
      <p:ext uri="{BB962C8B-B14F-4D97-AF65-F5344CB8AC3E}">
        <p14:creationId xmlns:p14="http://schemas.microsoft.com/office/powerpoint/2010/main" val="994558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A046C-E215-2347-8552-C8AD2C3A1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9BBE03E-A258-8345-98B1-1809EBBF1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3138313"/>
      </p:ext>
    </p:extLst>
  </p:cSld>
  <p:clrMap bg1="lt1" tx1="dk1" bg2="lt2" tx2="dk2" accent1="accent1" accent2="accent2" accent3="accent3" accent4="accent4" accent5="accent5" accent6="accent6" hlink="hlink" folHlink="folHlink"/>
  <p:sldLayoutIdLst>
    <p:sldLayoutId id="2147483684" r:id="rId1"/>
    <p:sldLayoutId id="2147483665" r:id="rId2"/>
    <p:sldLayoutId id="2147483685" r:id="rId3"/>
    <p:sldLayoutId id="2147483686" r:id="rId4"/>
    <p:sldLayoutId id="2147483652" r:id="rId5"/>
    <p:sldLayoutId id="2147483669" r:id="rId6"/>
    <p:sldLayoutId id="2147483654" r:id="rId7"/>
    <p:sldLayoutId id="2147483674" r:id="rId8"/>
    <p:sldLayoutId id="2147483682" r:id="rId9"/>
    <p:sldLayoutId id="2147483679" r:id="rId10"/>
    <p:sldLayoutId id="2147483687" r:id="rId11"/>
    <p:sldLayoutId id="2147483704" r:id="rId12"/>
    <p:sldLayoutId id="2147483696" r:id="rId13"/>
    <p:sldLayoutId id="2147483697" r:id="rId14"/>
    <p:sldLayoutId id="2147483700" r:id="rId15"/>
    <p:sldLayoutId id="2147483703" r:id="rId16"/>
    <p:sldLayoutId id="2147483705" r:id="rId17"/>
  </p:sldLayoutIdLst>
  <p:txStyles>
    <p:title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36.png"/><Relationship Id="rId3" Type="http://schemas.openxmlformats.org/officeDocument/2006/relationships/image" Target="../media/image13.emf"/><Relationship Id="rId7" Type="http://schemas.openxmlformats.org/officeDocument/2006/relationships/hyperlink" Target="https://www.gov.ie/en/press-release/07aef-government-launches-74-billion-jobs-stimulus-to-help-businesses-re-open-get-people-back-to-work-and-promote-confidence/" TargetMode="External"/><Relationship Id="rId12"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energyvoice.com/otherenergy/245447/nigeria-plans-solar-household-boost/" TargetMode="External"/><Relationship Id="rId11" Type="http://schemas.openxmlformats.org/officeDocument/2006/relationships/image" Target="../media/image34.jpg"/><Relationship Id="rId5" Type="http://schemas.openxmlformats.org/officeDocument/2006/relationships/image" Target="../media/image17.emf"/><Relationship Id="rId10" Type="http://schemas.openxmlformats.org/officeDocument/2006/relationships/image" Target="../media/image26.emf"/><Relationship Id="rId4" Type="http://schemas.openxmlformats.org/officeDocument/2006/relationships/image" Target="../media/image16.emf"/><Relationship Id="rId9" Type="http://schemas.openxmlformats.org/officeDocument/2006/relationships/image" Target="../media/image2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13.emf"/><Relationship Id="rId7" Type="http://schemas.openxmlformats.org/officeDocument/2006/relationships/hyperlink" Target="https://www.njeda.com/Press-Room/News-Articles/Press-Releases/Murphy-Administration-Releases-RGGI-Strategic-Fund" TargetMode="External"/><Relationship Id="rId12"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energyvoice.com/otherenergy/245447/nigeria-plans-solar-household-boost/" TargetMode="External"/><Relationship Id="rId11" Type="http://schemas.openxmlformats.org/officeDocument/2006/relationships/image" Target="../media/image38.png"/><Relationship Id="rId5" Type="http://schemas.openxmlformats.org/officeDocument/2006/relationships/image" Target="../media/image17.emf"/><Relationship Id="rId10" Type="http://schemas.openxmlformats.org/officeDocument/2006/relationships/image" Target="../media/image37.png"/><Relationship Id="rId4" Type="http://schemas.openxmlformats.org/officeDocument/2006/relationships/image" Target="../media/image16.emf"/><Relationship Id="rId9" Type="http://schemas.openxmlformats.org/officeDocument/2006/relationships/image" Target="../media/image1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png"/><Relationship Id="rId7" Type="http://schemas.openxmlformats.org/officeDocument/2006/relationships/image" Target="../media/image14.emf"/><Relationship Id="rId12"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emf"/><Relationship Id="rId11" Type="http://schemas.openxmlformats.org/officeDocument/2006/relationships/hyperlink" Target="https://www.citylab.com/transportation/2020/04/slow-streets-oakland-car-free-roads-pedestrians-covid-19/609961/" TargetMode="External"/><Relationship Id="rId5" Type="http://schemas.openxmlformats.org/officeDocument/2006/relationships/image" Target="../media/image12.emf"/><Relationship Id="rId10" Type="http://schemas.openxmlformats.org/officeDocument/2006/relationships/image" Target="../media/image17.emf"/><Relationship Id="rId4" Type="http://schemas.openxmlformats.org/officeDocument/2006/relationships/image" Target="../media/image11.png"/><Relationship Id="rId9" Type="http://schemas.openxmlformats.org/officeDocument/2006/relationships/image" Target="../media/image1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9.jpg"/><Relationship Id="rId7" Type="http://schemas.openxmlformats.org/officeDocument/2006/relationships/image" Target="../media/image15.emf"/><Relationship Id="rId12" Type="http://schemas.openxmlformats.org/officeDocument/2006/relationships/hyperlink" Target="https://www.reuters.com/article/us-health-coronavirus-colombia-climate-c/colombias-medellin-pushes-eco-city-aims-in-coronavirus-recovery-idUSKBN2321XZ"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emf"/><Relationship Id="rId11" Type="http://schemas.openxmlformats.org/officeDocument/2006/relationships/image" Target="../media/image21.png"/><Relationship Id="rId5" Type="http://schemas.openxmlformats.org/officeDocument/2006/relationships/image" Target="../media/image13.emf"/><Relationship Id="rId10" Type="http://schemas.openxmlformats.org/officeDocument/2006/relationships/image" Target="../media/image20.png"/><Relationship Id="rId4" Type="http://schemas.openxmlformats.org/officeDocument/2006/relationships/image" Target="../media/image12.emf"/><Relationship Id="rId9" Type="http://schemas.openxmlformats.org/officeDocument/2006/relationships/image" Target="../media/image1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energyvoice.com/otherenergy/245447/nigeria-plans-solar-household-boost/" TargetMode="External"/><Relationship Id="rId3" Type="http://schemas.openxmlformats.org/officeDocument/2006/relationships/image" Target="../media/image13.emf"/><Relationship Id="rId7" Type="http://schemas.openxmlformats.org/officeDocument/2006/relationships/image" Target="../media/image23.png"/><Relationship Id="rId12"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6.emf"/><Relationship Id="rId5" Type="http://schemas.openxmlformats.org/officeDocument/2006/relationships/image" Target="../media/image17.emf"/><Relationship Id="rId10" Type="http://schemas.openxmlformats.org/officeDocument/2006/relationships/image" Target="../media/image25.emf"/><Relationship Id="rId4" Type="http://schemas.openxmlformats.org/officeDocument/2006/relationships/image" Target="../media/image16.emf"/><Relationship Id="rId9" Type="http://schemas.openxmlformats.org/officeDocument/2006/relationships/image" Target="../media/image2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phys.org/news/2020-07-jamaica-revamps-energy-policy-green.html" TargetMode="External"/><Relationship Id="rId13" Type="http://schemas.openxmlformats.org/officeDocument/2006/relationships/image" Target="../media/image33.emf"/><Relationship Id="rId3" Type="http://schemas.openxmlformats.org/officeDocument/2006/relationships/image" Target="../media/image28.png"/><Relationship Id="rId7" Type="http://schemas.openxmlformats.org/officeDocument/2006/relationships/hyperlink" Target="https://www.energyvoice.com/otherenergy/245447/nigeria-plans-solar-household-boost/" TargetMode="External"/><Relationship Id="rId12" Type="http://schemas.openxmlformats.org/officeDocument/2006/relationships/image" Target="../media/image32.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emf"/><Relationship Id="rId11" Type="http://schemas.openxmlformats.org/officeDocument/2006/relationships/image" Target="../media/image31.emf"/><Relationship Id="rId5" Type="http://schemas.openxmlformats.org/officeDocument/2006/relationships/image" Target="../media/image16.emf"/><Relationship Id="rId10" Type="http://schemas.openxmlformats.org/officeDocument/2006/relationships/image" Target="../media/image30.png"/><Relationship Id="rId4" Type="http://schemas.openxmlformats.org/officeDocument/2006/relationships/image" Target="../media/image13.emf"/><Relationship Id="rId9"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D97E2-8749-284A-A59C-92F68D5240EA}"/>
              </a:ext>
            </a:extLst>
          </p:cNvPr>
          <p:cNvSpPr>
            <a:spLocks noGrp="1"/>
          </p:cNvSpPr>
          <p:nvPr>
            <p:ph type="ctrTitle"/>
          </p:nvPr>
        </p:nvSpPr>
        <p:spPr>
          <a:xfrm>
            <a:off x="911389" y="781876"/>
            <a:ext cx="9891594" cy="2319132"/>
          </a:xfrm>
        </p:spPr>
        <p:txBody>
          <a:bodyPr>
            <a:normAutofit/>
          </a:bodyPr>
          <a:lstStyle/>
          <a:p>
            <a:r>
              <a:rPr lang="en-US" dirty="0"/>
              <a:t>GREAT: Green, Resilient, and Equitable Actions for Transformation</a:t>
            </a:r>
          </a:p>
        </p:txBody>
      </p:sp>
      <p:sp>
        <p:nvSpPr>
          <p:cNvPr id="3" name="Subtitle 2">
            <a:extLst>
              <a:ext uri="{FF2B5EF4-FFF2-40B4-BE49-F238E27FC236}">
                <a16:creationId xmlns:a16="http://schemas.microsoft.com/office/drawing/2014/main" id="{56BA36FC-E152-2846-A2D9-252F77799DF4}"/>
              </a:ext>
            </a:extLst>
          </p:cNvPr>
          <p:cNvSpPr>
            <a:spLocks noGrp="1"/>
          </p:cNvSpPr>
          <p:nvPr>
            <p:ph type="subTitle" idx="1"/>
          </p:nvPr>
        </p:nvSpPr>
        <p:spPr/>
        <p:txBody>
          <a:bodyPr/>
          <a:lstStyle/>
          <a:p>
            <a:r>
              <a:rPr lang="en-US" dirty="0"/>
              <a:t>Cassandra Ceballos</a:t>
            </a:r>
          </a:p>
          <a:p>
            <a:r>
              <a:rPr lang="en-US" dirty="0"/>
              <a:t>Caroline Reed</a:t>
            </a:r>
          </a:p>
          <a:p>
            <a:r>
              <a:rPr lang="en-US" dirty="0"/>
              <a:t>Beth </a:t>
            </a:r>
            <a:r>
              <a:rPr lang="en-US" dirty="0" err="1"/>
              <a:t>Sawin</a:t>
            </a:r>
            <a:endParaRPr lang="en-US" dirty="0"/>
          </a:p>
        </p:txBody>
      </p:sp>
    </p:spTree>
    <p:extLst>
      <p:ext uri="{BB962C8B-B14F-4D97-AF65-F5344CB8AC3E}">
        <p14:creationId xmlns:p14="http://schemas.microsoft.com/office/powerpoint/2010/main" val="4001066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BAAC8F1-5927-BD49-AE4F-B8600A62938B}"/>
              </a:ext>
            </a:extLst>
          </p:cNvPr>
          <p:cNvSpPr/>
          <p:nvPr/>
        </p:nvSpPr>
        <p:spPr>
          <a:xfrm>
            <a:off x="0" y="-3883"/>
            <a:ext cx="12192000" cy="4804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805D391-D8AB-6D47-8F34-858DBEB181DC}"/>
              </a:ext>
            </a:extLst>
          </p:cNvPr>
          <p:cNvSpPr/>
          <p:nvPr/>
        </p:nvSpPr>
        <p:spPr>
          <a:xfrm>
            <a:off x="7021841" y="-3883"/>
            <a:ext cx="5170159" cy="4804483"/>
          </a:xfrm>
          <a:prstGeom prst="rect">
            <a:avLst/>
          </a:prstGeom>
          <a:solidFill>
            <a:srgbClr val="FFC003">
              <a:alpha val="4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b" anchorCtr="0"/>
          <a:lstStyle/>
          <a:p>
            <a:endParaRPr lang="en-US" sz="1400" i="1" dirty="0">
              <a:solidFill>
                <a:schemeClr val="tx1">
                  <a:lumMod val="75000"/>
                  <a:lumOff val="25000"/>
                </a:schemeClr>
              </a:solidFill>
              <a:latin typeface="Helvetica Oblique" pitchFamily="2" charset="0"/>
            </a:endParaRPr>
          </a:p>
        </p:txBody>
      </p:sp>
      <p:sp>
        <p:nvSpPr>
          <p:cNvPr id="4" name="TextBox 3">
            <a:extLst>
              <a:ext uri="{FF2B5EF4-FFF2-40B4-BE49-F238E27FC236}">
                <a16:creationId xmlns:a16="http://schemas.microsoft.com/office/drawing/2014/main" id="{75B63390-E08B-B748-8111-C063A736198C}"/>
              </a:ext>
            </a:extLst>
          </p:cNvPr>
          <p:cNvSpPr txBox="1"/>
          <p:nvPr/>
        </p:nvSpPr>
        <p:spPr>
          <a:xfrm>
            <a:off x="182025" y="599226"/>
            <a:ext cx="6833871" cy="1384995"/>
          </a:xfrm>
          <a:prstGeom prst="rect">
            <a:avLst/>
          </a:prstGeom>
          <a:noFill/>
        </p:spPr>
        <p:txBody>
          <a:bodyPr wrap="square" rtlCol="0">
            <a:spAutoFit/>
          </a:bodyPr>
          <a:lstStyle/>
          <a:p>
            <a:r>
              <a:rPr lang="en-US" sz="1400" dirty="0">
                <a:solidFill>
                  <a:schemeClr val="tx1">
                    <a:lumMod val="85000"/>
                    <a:lumOff val="15000"/>
                  </a:schemeClr>
                </a:solidFill>
                <a:latin typeface="Helvetica Light" panose="020B0403020202020204" pitchFamily="34" charset="0"/>
              </a:rPr>
              <a:t>Ireland’s “July Jobs Stimulus” package includes initiatives for job creation and reskilling, transportation reform focused on active travel to improve health outcomes, as well as energy efficiency retrofits for homes and businesses.</a:t>
            </a:r>
          </a:p>
          <a:p>
            <a:br>
              <a:rPr lang="en-US" sz="1400" dirty="0">
                <a:solidFill>
                  <a:schemeClr val="tx1">
                    <a:lumMod val="85000"/>
                    <a:lumOff val="15000"/>
                  </a:schemeClr>
                </a:solidFill>
                <a:latin typeface="Helvetica Light" panose="020B0403020202020204" pitchFamily="34" charset="0"/>
              </a:rPr>
            </a:br>
            <a:br>
              <a:rPr lang="en-US" sz="1400" dirty="0">
                <a:solidFill>
                  <a:schemeClr val="tx1">
                    <a:lumMod val="85000"/>
                    <a:lumOff val="15000"/>
                  </a:schemeClr>
                </a:solidFill>
                <a:latin typeface="Helvetica Light" panose="020B0403020202020204" pitchFamily="34" charset="0"/>
              </a:rPr>
            </a:br>
            <a:endParaRPr lang="en-US" sz="1400" dirty="0">
              <a:solidFill>
                <a:schemeClr val="tx1">
                  <a:lumMod val="85000"/>
                  <a:lumOff val="15000"/>
                </a:schemeClr>
              </a:solidFill>
              <a:latin typeface="Helvetica Light" panose="020B0403020202020204" pitchFamily="34" charset="0"/>
            </a:endParaRPr>
          </a:p>
        </p:txBody>
      </p:sp>
      <p:sp>
        <p:nvSpPr>
          <p:cNvPr id="6" name="Rectangle 49">
            <a:extLst>
              <a:ext uri="{FF2B5EF4-FFF2-40B4-BE49-F238E27FC236}">
                <a16:creationId xmlns:a16="http://schemas.microsoft.com/office/drawing/2014/main" id="{25359B70-8976-F447-8EEE-BAD3C704BA3E}"/>
              </a:ext>
            </a:extLst>
          </p:cNvPr>
          <p:cNvSpPr txBox="1">
            <a:spLocks noChangeArrowheads="1"/>
          </p:cNvSpPr>
          <p:nvPr/>
        </p:nvSpPr>
        <p:spPr>
          <a:xfrm>
            <a:off x="182025" y="11675"/>
            <a:ext cx="5443035" cy="7125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a:lstStyle>
          <a:p>
            <a:r>
              <a:rPr lang="en-US" sz="3300" dirty="0">
                <a:solidFill>
                  <a:srgbClr val="FFA900"/>
                </a:solidFill>
                <a:latin typeface="Bebas" panose="020B0606020202050201" pitchFamily="34" charset="0"/>
              </a:rPr>
              <a:t>I</a:t>
            </a:r>
            <a:r>
              <a:rPr lang="en-US" sz="3300">
                <a:solidFill>
                  <a:srgbClr val="FFA900"/>
                </a:solidFill>
                <a:latin typeface="Bebas" panose="020B0606020202050201" pitchFamily="34" charset="0"/>
              </a:rPr>
              <a:t>reland</a:t>
            </a:r>
            <a:endParaRPr lang="en-US" sz="3300" dirty="0">
              <a:solidFill>
                <a:srgbClr val="FFA900"/>
              </a:solidFill>
              <a:latin typeface="Bebas" panose="020B0606020202050201" pitchFamily="34" charset="0"/>
            </a:endParaRPr>
          </a:p>
        </p:txBody>
      </p:sp>
      <p:sp>
        <p:nvSpPr>
          <p:cNvPr id="44" name="TextBox 43">
            <a:extLst>
              <a:ext uri="{FF2B5EF4-FFF2-40B4-BE49-F238E27FC236}">
                <a16:creationId xmlns:a16="http://schemas.microsoft.com/office/drawing/2014/main" id="{2A78AC09-4A2C-094A-B0A1-DB89C2C5E2E7}"/>
              </a:ext>
            </a:extLst>
          </p:cNvPr>
          <p:cNvSpPr txBox="1"/>
          <p:nvPr/>
        </p:nvSpPr>
        <p:spPr>
          <a:xfrm>
            <a:off x="182025" y="5288737"/>
            <a:ext cx="2869561" cy="1138773"/>
          </a:xfrm>
          <a:prstGeom prst="rect">
            <a:avLst/>
          </a:prstGeom>
          <a:noFill/>
        </p:spPr>
        <p:txBody>
          <a:bodyPr wrap="square" rtlCol="0">
            <a:spAutoFit/>
          </a:bodyPr>
          <a:lstStyle/>
          <a:p>
            <a:r>
              <a:rPr lang="en-US" sz="3300" dirty="0">
                <a:solidFill>
                  <a:srgbClr val="FFA900"/>
                </a:solidFill>
                <a:latin typeface="Bebas" panose="020B0606020202050201" pitchFamily="34" charset="0"/>
              </a:rPr>
              <a:t>Related </a:t>
            </a:r>
            <a:br>
              <a:rPr lang="en-US" sz="3300" dirty="0">
                <a:solidFill>
                  <a:srgbClr val="FFA900"/>
                </a:solidFill>
                <a:latin typeface="Bebas" panose="020B0606020202050201" pitchFamily="34" charset="0"/>
              </a:rPr>
            </a:br>
            <a:r>
              <a:rPr lang="en-US" sz="3300" dirty="0">
                <a:solidFill>
                  <a:srgbClr val="FFA900"/>
                </a:solidFill>
                <a:latin typeface="Bebas" panose="020B0606020202050201" pitchFamily="34" charset="0"/>
              </a:rPr>
              <a:t>Co-benefits</a:t>
            </a:r>
          </a:p>
        </p:txBody>
      </p:sp>
      <p:pic>
        <p:nvPicPr>
          <p:cNvPr id="24" name="Picture 23">
            <a:extLst>
              <a:ext uri="{FF2B5EF4-FFF2-40B4-BE49-F238E27FC236}">
                <a16:creationId xmlns:a16="http://schemas.microsoft.com/office/drawing/2014/main" id="{90AAA333-21B8-4246-99FE-6A8B5A966D2B}"/>
              </a:ext>
            </a:extLst>
          </p:cNvPr>
          <p:cNvPicPr>
            <a:picLocks noChangeAspect="1"/>
          </p:cNvPicPr>
          <p:nvPr/>
        </p:nvPicPr>
        <p:blipFill>
          <a:blip r:embed="rId3"/>
          <a:stretch>
            <a:fillRect/>
          </a:stretch>
        </p:blipFill>
        <p:spPr>
          <a:xfrm>
            <a:off x="4117929" y="5135748"/>
            <a:ext cx="1444752" cy="1444752"/>
          </a:xfrm>
          <a:prstGeom prst="rect">
            <a:avLst/>
          </a:prstGeom>
        </p:spPr>
      </p:pic>
      <p:pic>
        <p:nvPicPr>
          <p:cNvPr id="31" name="Picture 30">
            <a:extLst>
              <a:ext uri="{FF2B5EF4-FFF2-40B4-BE49-F238E27FC236}">
                <a16:creationId xmlns:a16="http://schemas.microsoft.com/office/drawing/2014/main" id="{4DE80D7D-CCD1-994F-94E0-083C3487E8BF}"/>
              </a:ext>
            </a:extLst>
          </p:cNvPr>
          <p:cNvPicPr>
            <a:picLocks noChangeAspect="1"/>
          </p:cNvPicPr>
          <p:nvPr/>
        </p:nvPicPr>
        <p:blipFill>
          <a:blip r:embed="rId4"/>
          <a:stretch>
            <a:fillRect/>
          </a:stretch>
        </p:blipFill>
        <p:spPr>
          <a:xfrm>
            <a:off x="8806683" y="5135748"/>
            <a:ext cx="1444752" cy="1444752"/>
          </a:xfrm>
          <a:prstGeom prst="rect">
            <a:avLst/>
          </a:prstGeom>
        </p:spPr>
      </p:pic>
      <p:pic>
        <p:nvPicPr>
          <p:cNvPr id="45" name="Picture 44">
            <a:extLst>
              <a:ext uri="{FF2B5EF4-FFF2-40B4-BE49-F238E27FC236}">
                <a16:creationId xmlns:a16="http://schemas.microsoft.com/office/drawing/2014/main" id="{293C018D-CEFE-5E4D-9028-DAE45C646874}"/>
              </a:ext>
            </a:extLst>
          </p:cNvPr>
          <p:cNvPicPr>
            <a:picLocks noChangeAspect="1"/>
          </p:cNvPicPr>
          <p:nvPr/>
        </p:nvPicPr>
        <p:blipFill>
          <a:blip r:embed="rId5"/>
          <a:stretch>
            <a:fillRect/>
          </a:stretch>
        </p:blipFill>
        <p:spPr>
          <a:xfrm>
            <a:off x="10369601" y="5135748"/>
            <a:ext cx="1444752" cy="1444752"/>
          </a:xfrm>
          <a:prstGeom prst="rect">
            <a:avLst/>
          </a:prstGeom>
        </p:spPr>
      </p:pic>
      <p:sp>
        <p:nvSpPr>
          <p:cNvPr id="19" name="Rectangle 18">
            <a:hlinkClick r:id="rId6"/>
            <a:extLst>
              <a:ext uri="{FF2B5EF4-FFF2-40B4-BE49-F238E27FC236}">
                <a16:creationId xmlns:a16="http://schemas.microsoft.com/office/drawing/2014/main" id="{B119C15A-3490-C24E-AEC3-AEEFBADA9261}"/>
              </a:ext>
            </a:extLst>
          </p:cNvPr>
          <p:cNvSpPr/>
          <p:nvPr/>
        </p:nvSpPr>
        <p:spPr>
          <a:xfrm>
            <a:off x="5916168" y="109728"/>
            <a:ext cx="877824" cy="393192"/>
          </a:xfrm>
          <a:prstGeom prst="rect">
            <a:avLst/>
          </a:prstGeom>
          <a:solidFill>
            <a:srgbClr val="144B90">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7">
                  <a:extLst>
                    <a:ext uri="{A12FA001-AC4F-418D-AE19-62706E023703}">
                      <ahyp:hlinkClr xmlns:ahyp="http://schemas.microsoft.com/office/drawing/2018/hyperlinkcolor" val="tx"/>
                    </a:ext>
                  </a:extLst>
                </a:hlinkClick>
              </a:rPr>
              <a:t>Source</a:t>
            </a:r>
            <a:endParaRPr lang="en-US" dirty="0">
              <a:solidFill>
                <a:schemeClr val="bg1"/>
              </a:solidFill>
            </a:endParaRPr>
          </a:p>
        </p:txBody>
      </p:sp>
      <p:pic>
        <p:nvPicPr>
          <p:cNvPr id="2" name="Picture 1">
            <a:extLst>
              <a:ext uri="{FF2B5EF4-FFF2-40B4-BE49-F238E27FC236}">
                <a16:creationId xmlns:a16="http://schemas.microsoft.com/office/drawing/2014/main" id="{E0585084-A800-284D-A2D3-465808DAFC0F}"/>
              </a:ext>
            </a:extLst>
          </p:cNvPr>
          <p:cNvPicPr>
            <a:picLocks noChangeAspect="1"/>
          </p:cNvPicPr>
          <p:nvPr/>
        </p:nvPicPr>
        <p:blipFill>
          <a:blip r:embed="rId8"/>
          <a:stretch>
            <a:fillRect/>
          </a:stretch>
        </p:blipFill>
        <p:spPr>
          <a:xfrm>
            <a:off x="5680847" y="5149630"/>
            <a:ext cx="1444752" cy="1444752"/>
          </a:xfrm>
          <a:prstGeom prst="rect">
            <a:avLst/>
          </a:prstGeom>
        </p:spPr>
      </p:pic>
      <p:pic>
        <p:nvPicPr>
          <p:cNvPr id="3" name="Picture 2">
            <a:extLst>
              <a:ext uri="{FF2B5EF4-FFF2-40B4-BE49-F238E27FC236}">
                <a16:creationId xmlns:a16="http://schemas.microsoft.com/office/drawing/2014/main" id="{C1B85ACA-7924-7447-A043-2BF75AD04E9A}"/>
              </a:ext>
            </a:extLst>
          </p:cNvPr>
          <p:cNvPicPr>
            <a:picLocks noChangeAspect="1"/>
          </p:cNvPicPr>
          <p:nvPr/>
        </p:nvPicPr>
        <p:blipFill>
          <a:blip r:embed="rId9"/>
          <a:stretch>
            <a:fillRect/>
          </a:stretch>
        </p:blipFill>
        <p:spPr>
          <a:xfrm>
            <a:off x="7243765" y="5149630"/>
            <a:ext cx="1444752" cy="1444752"/>
          </a:xfrm>
          <a:prstGeom prst="rect">
            <a:avLst/>
          </a:prstGeom>
        </p:spPr>
      </p:pic>
      <p:pic>
        <p:nvPicPr>
          <p:cNvPr id="5" name="Picture 4">
            <a:extLst>
              <a:ext uri="{FF2B5EF4-FFF2-40B4-BE49-F238E27FC236}">
                <a16:creationId xmlns:a16="http://schemas.microsoft.com/office/drawing/2014/main" id="{7581B69A-CAFD-A74F-B78F-B17A47884F7C}"/>
              </a:ext>
            </a:extLst>
          </p:cNvPr>
          <p:cNvPicPr>
            <a:picLocks noChangeAspect="1"/>
          </p:cNvPicPr>
          <p:nvPr/>
        </p:nvPicPr>
        <p:blipFill>
          <a:blip r:embed="rId10"/>
          <a:stretch>
            <a:fillRect/>
          </a:stretch>
        </p:blipFill>
        <p:spPr>
          <a:xfrm>
            <a:off x="2555011" y="5117281"/>
            <a:ext cx="1444752" cy="1444752"/>
          </a:xfrm>
          <a:prstGeom prst="rect">
            <a:avLst/>
          </a:prstGeom>
        </p:spPr>
      </p:pic>
      <p:pic>
        <p:nvPicPr>
          <p:cNvPr id="8" name="Picture 7">
            <a:extLst>
              <a:ext uri="{FF2B5EF4-FFF2-40B4-BE49-F238E27FC236}">
                <a16:creationId xmlns:a16="http://schemas.microsoft.com/office/drawing/2014/main" id="{C1427292-8EE8-334B-8E52-B85B6B7097AD}"/>
              </a:ext>
            </a:extLst>
          </p:cNvPr>
          <p:cNvPicPr>
            <a:picLocks noChangeAspect="1"/>
          </p:cNvPicPr>
          <p:nvPr/>
        </p:nvPicPr>
        <p:blipFill rotWithShape="1">
          <a:blip r:embed="rId11"/>
          <a:srcRect r="2286"/>
          <a:stretch/>
        </p:blipFill>
        <p:spPr>
          <a:xfrm>
            <a:off x="51937" y="1327355"/>
            <a:ext cx="6770777" cy="3377994"/>
          </a:xfrm>
          <a:prstGeom prst="rect">
            <a:avLst/>
          </a:prstGeom>
        </p:spPr>
      </p:pic>
      <p:pic>
        <p:nvPicPr>
          <p:cNvPr id="11" name="Picture 10">
            <a:extLst>
              <a:ext uri="{FF2B5EF4-FFF2-40B4-BE49-F238E27FC236}">
                <a16:creationId xmlns:a16="http://schemas.microsoft.com/office/drawing/2014/main" id="{6DAA5338-E7FA-4545-B5DC-2A8EA76E3411}"/>
              </a:ext>
            </a:extLst>
          </p:cNvPr>
          <p:cNvPicPr>
            <a:picLocks noChangeAspect="1"/>
          </p:cNvPicPr>
          <p:nvPr/>
        </p:nvPicPr>
        <p:blipFill>
          <a:blip r:embed="rId12"/>
          <a:stretch>
            <a:fillRect/>
          </a:stretch>
        </p:blipFill>
        <p:spPr>
          <a:xfrm>
            <a:off x="7321594" y="2923099"/>
            <a:ext cx="4610622" cy="1131807"/>
          </a:xfrm>
          <a:prstGeom prst="rect">
            <a:avLst/>
          </a:prstGeom>
        </p:spPr>
      </p:pic>
      <p:pic>
        <p:nvPicPr>
          <p:cNvPr id="17" name="Picture 16">
            <a:extLst>
              <a:ext uri="{FF2B5EF4-FFF2-40B4-BE49-F238E27FC236}">
                <a16:creationId xmlns:a16="http://schemas.microsoft.com/office/drawing/2014/main" id="{F05A41D1-BB76-B443-BE95-7D677668823B}"/>
              </a:ext>
            </a:extLst>
          </p:cNvPr>
          <p:cNvPicPr>
            <a:picLocks noChangeAspect="1"/>
          </p:cNvPicPr>
          <p:nvPr/>
        </p:nvPicPr>
        <p:blipFill>
          <a:blip r:embed="rId13"/>
          <a:stretch>
            <a:fillRect/>
          </a:stretch>
        </p:blipFill>
        <p:spPr>
          <a:xfrm>
            <a:off x="7321594" y="42987"/>
            <a:ext cx="4640764" cy="2894240"/>
          </a:xfrm>
          <a:prstGeom prst="rect">
            <a:avLst/>
          </a:prstGeom>
        </p:spPr>
      </p:pic>
      <p:sp>
        <p:nvSpPr>
          <p:cNvPr id="25" name="Rectangle 24">
            <a:extLst>
              <a:ext uri="{FF2B5EF4-FFF2-40B4-BE49-F238E27FC236}">
                <a16:creationId xmlns:a16="http://schemas.microsoft.com/office/drawing/2014/main" id="{13C22F25-19D9-A147-8FFE-C31D885167E5}"/>
              </a:ext>
            </a:extLst>
          </p:cNvPr>
          <p:cNvSpPr/>
          <p:nvPr/>
        </p:nvSpPr>
        <p:spPr>
          <a:xfrm>
            <a:off x="7302620" y="3228538"/>
            <a:ext cx="2437238" cy="826367"/>
          </a:xfrm>
          <a:prstGeom prst="rect">
            <a:avLst/>
          </a:prstGeom>
          <a:noFill/>
          <a:ln w="76200">
            <a:solidFill>
              <a:srgbClr val="FF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BC0C1D9-6274-C44C-823B-EC26CF99AE6F}"/>
              </a:ext>
            </a:extLst>
          </p:cNvPr>
          <p:cNvSpPr/>
          <p:nvPr/>
        </p:nvSpPr>
        <p:spPr>
          <a:xfrm>
            <a:off x="7214207" y="4135365"/>
            <a:ext cx="4621825" cy="584775"/>
          </a:xfrm>
          <a:prstGeom prst="rect">
            <a:avLst/>
          </a:prstGeom>
        </p:spPr>
        <p:txBody>
          <a:bodyPr wrap="square">
            <a:spAutoFit/>
          </a:bodyPr>
          <a:lstStyle/>
          <a:p>
            <a:r>
              <a:rPr lang="en-US" sz="1600" dirty="0">
                <a:latin typeface="Helvetica Light" panose="020B0403020202020204" pitchFamily="34" charset="0"/>
              </a:rPr>
              <a:t>How can retrofitting homes and businesses in Ireland lower total primary energy?</a:t>
            </a:r>
          </a:p>
        </p:txBody>
      </p:sp>
    </p:spTree>
    <p:extLst>
      <p:ext uri="{BB962C8B-B14F-4D97-AF65-F5344CB8AC3E}">
        <p14:creationId xmlns:p14="http://schemas.microsoft.com/office/powerpoint/2010/main" val="291056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9025A-50A9-1541-B887-DA2FF1C2CD48}"/>
              </a:ext>
            </a:extLst>
          </p:cNvPr>
          <p:cNvSpPr>
            <a:spLocks noGrp="1"/>
          </p:cNvSpPr>
          <p:nvPr>
            <p:ph type="ctrTitle"/>
          </p:nvPr>
        </p:nvSpPr>
        <p:spPr/>
        <p:txBody>
          <a:bodyPr/>
          <a:lstStyle/>
          <a:p>
            <a:pPr algn="ctr"/>
            <a:r>
              <a:rPr lang="en-US" sz="5000" dirty="0">
                <a:solidFill>
                  <a:srgbClr val="FFA900"/>
                </a:solidFill>
                <a:latin typeface="Bebas" panose="020B0606020202050201" pitchFamily="34" charset="0"/>
              </a:rPr>
              <a:t>Equity considerations </a:t>
            </a:r>
          </a:p>
        </p:txBody>
      </p:sp>
      <p:sp>
        <p:nvSpPr>
          <p:cNvPr id="3" name="Content Placeholder 2">
            <a:extLst>
              <a:ext uri="{FF2B5EF4-FFF2-40B4-BE49-F238E27FC236}">
                <a16:creationId xmlns:a16="http://schemas.microsoft.com/office/drawing/2014/main" id="{9142FF5E-983B-F64E-8BED-8D994E54320F}"/>
              </a:ext>
            </a:extLst>
          </p:cNvPr>
          <p:cNvSpPr>
            <a:spLocks noGrp="1"/>
          </p:cNvSpPr>
          <p:nvPr>
            <p:ph idx="1"/>
          </p:nvPr>
        </p:nvSpPr>
        <p:spPr>
          <a:xfrm>
            <a:off x="1402894" y="2275114"/>
            <a:ext cx="8644620" cy="3080658"/>
          </a:xfrm>
        </p:spPr>
        <p:txBody>
          <a:bodyPr>
            <a:normAutofit lnSpcReduction="10000"/>
          </a:bodyPr>
          <a:lstStyle/>
          <a:p>
            <a:pPr marL="0" indent="0">
              <a:buNone/>
            </a:pPr>
            <a:r>
              <a:rPr lang="en-US" sz="3400" dirty="0"/>
              <a:t>As energy consumption decreases, or switches from fossil fuels to renewables, many people can lose their jobs. </a:t>
            </a:r>
            <a:r>
              <a:rPr lang="en-US" sz="3400" b="1" dirty="0"/>
              <a:t>How can policy measures to increase renewables provide workers with useful job reskilling as industries shift?</a:t>
            </a:r>
            <a:endParaRPr lang="en-US" sz="3400" dirty="0"/>
          </a:p>
        </p:txBody>
      </p:sp>
      <p:sp>
        <p:nvSpPr>
          <p:cNvPr id="10" name="Rectangle 9">
            <a:extLst>
              <a:ext uri="{FF2B5EF4-FFF2-40B4-BE49-F238E27FC236}">
                <a16:creationId xmlns:a16="http://schemas.microsoft.com/office/drawing/2014/main" id="{82604B84-F899-084C-9160-BCEB05A13814}"/>
              </a:ext>
            </a:extLst>
          </p:cNvPr>
          <p:cNvSpPr/>
          <p:nvPr/>
        </p:nvSpPr>
        <p:spPr>
          <a:xfrm>
            <a:off x="838200" y="1547475"/>
            <a:ext cx="10428514" cy="430903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5194442-4163-224F-8CF2-448B255D9B24}"/>
              </a:ext>
            </a:extLst>
          </p:cNvPr>
          <p:cNvSpPr/>
          <p:nvPr/>
        </p:nvSpPr>
        <p:spPr>
          <a:xfrm>
            <a:off x="1066801" y="1789382"/>
            <a:ext cx="9949543" cy="382764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5316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BAAC8F1-5927-BD49-AE4F-B8600A62938B}"/>
              </a:ext>
            </a:extLst>
          </p:cNvPr>
          <p:cNvSpPr/>
          <p:nvPr/>
        </p:nvSpPr>
        <p:spPr>
          <a:xfrm>
            <a:off x="0" y="-3883"/>
            <a:ext cx="12192000" cy="4804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805D391-D8AB-6D47-8F34-858DBEB181DC}"/>
              </a:ext>
            </a:extLst>
          </p:cNvPr>
          <p:cNvSpPr/>
          <p:nvPr/>
        </p:nvSpPr>
        <p:spPr>
          <a:xfrm>
            <a:off x="7021841" y="-3883"/>
            <a:ext cx="5170159" cy="4804483"/>
          </a:xfrm>
          <a:prstGeom prst="rect">
            <a:avLst/>
          </a:prstGeom>
          <a:solidFill>
            <a:srgbClr val="FFC003">
              <a:alpha val="4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b" anchorCtr="0"/>
          <a:lstStyle/>
          <a:p>
            <a:endParaRPr lang="en-US" sz="1400" i="1" dirty="0">
              <a:solidFill>
                <a:schemeClr val="tx1">
                  <a:lumMod val="75000"/>
                  <a:lumOff val="25000"/>
                </a:schemeClr>
              </a:solidFill>
              <a:latin typeface="Helvetica Oblique" pitchFamily="2" charset="0"/>
            </a:endParaRPr>
          </a:p>
        </p:txBody>
      </p:sp>
      <p:sp>
        <p:nvSpPr>
          <p:cNvPr id="4" name="TextBox 3">
            <a:extLst>
              <a:ext uri="{FF2B5EF4-FFF2-40B4-BE49-F238E27FC236}">
                <a16:creationId xmlns:a16="http://schemas.microsoft.com/office/drawing/2014/main" id="{75B63390-E08B-B748-8111-C063A736198C}"/>
              </a:ext>
            </a:extLst>
          </p:cNvPr>
          <p:cNvSpPr txBox="1"/>
          <p:nvPr/>
        </p:nvSpPr>
        <p:spPr>
          <a:xfrm>
            <a:off x="182025" y="599226"/>
            <a:ext cx="6833871" cy="738664"/>
          </a:xfrm>
          <a:prstGeom prst="rect">
            <a:avLst/>
          </a:prstGeom>
          <a:noFill/>
        </p:spPr>
        <p:txBody>
          <a:bodyPr wrap="square" rtlCol="0">
            <a:spAutoFit/>
          </a:bodyPr>
          <a:lstStyle/>
          <a:p>
            <a:r>
              <a:rPr lang="en-US" sz="1400" dirty="0">
                <a:solidFill>
                  <a:schemeClr val="tx1">
                    <a:lumMod val="85000"/>
                    <a:lumOff val="15000"/>
                  </a:schemeClr>
                </a:solidFill>
                <a:latin typeface="Helvetica Light" panose="020B0403020202020204" pitchFamily="34" charset="0"/>
              </a:rPr>
              <a:t>New Jersey state agencies are collaborating on a plan to direct proceeds from the Regional Greenhouse Gas Initiative (RGGI) towards programs that boost clean energy, create jobs, and promotes environmental justice. </a:t>
            </a:r>
          </a:p>
        </p:txBody>
      </p:sp>
      <p:sp>
        <p:nvSpPr>
          <p:cNvPr id="6" name="Rectangle 49">
            <a:extLst>
              <a:ext uri="{FF2B5EF4-FFF2-40B4-BE49-F238E27FC236}">
                <a16:creationId xmlns:a16="http://schemas.microsoft.com/office/drawing/2014/main" id="{25359B70-8976-F447-8EEE-BAD3C704BA3E}"/>
              </a:ext>
            </a:extLst>
          </p:cNvPr>
          <p:cNvSpPr txBox="1">
            <a:spLocks noChangeArrowheads="1"/>
          </p:cNvSpPr>
          <p:nvPr/>
        </p:nvSpPr>
        <p:spPr>
          <a:xfrm>
            <a:off x="182025" y="11675"/>
            <a:ext cx="5443035" cy="7125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a:lstStyle>
          <a:p>
            <a:r>
              <a:rPr lang="en-US" sz="3300" dirty="0">
                <a:solidFill>
                  <a:srgbClr val="FFA900"/>
                </a:solidFill>
                <a:latin typeface="Bebas" panose="020B0606020202050201" pitchFamily="34" charset="0"/>
              </a:rPr>
              <a:t>New Jersey, USA </a:t>
            </a:r>
          </a:p>
        </p:txBody>
      </p:sp>
      <p:sp>
        <p:nvSpPr>
          <p:cNvPr id="44" name="TextBox 43">
            <a:extLst>
              <a:ext uri="{FF2B5EF4-FFF2-40B4-BE49-F238E27FC236}">
                <a16:creationId xmlns:a16="http://schemas.microsoft.com/office/drawing/2014/main" id="{2A78AC09-4A2C-094A-B0A1-DB89C2C5E2E7}"/>
              </a:ext>
            </a:extLst>
          </p:cNvPr>
          <p:cNvSpPr txBox="1"/>
          <p:nvPr/>
        </p:nvSpPr>
        <p:spPr>
          <a:xfrm>
            <a:off x="182025" y="5288737"/>
            <a:ext cx="2869561" cy="1138773"/>
          </a:xfrm>
          <a:prstGeom prst="rect">
            <a:avLst/>
          </a:prstGeom>
          <a:noFill/>
        </p:spPr>
        <p:txBody>
          <a:bodyPr wrap="square" rtlCol="0">
            <a:spAutoFit/>
          </a:bodyPr>
          <a:lstStyle/>
          <a:p>
            <a:r>
              <a:rPr lang="en-US" sz="3300" dirty="0">
                <a:solidFill>
                  <a:srgbClr val="FFA900"/>
                </a:solidFill>
                <a:latin typeface="Bebas" panose="020B0606020202050201" pitchFamily="34" charset="0"/>
              </a:rPr>
              <a:t>Related </a:t>
            </a:r>
            <a:br>
              <a:rPr lang="en-US" sz="3300" dirty="0">
                <a:solidFill>
                  <a:srgbClr val="FFA900"/>
                </a:solidFill>
                <a:latin typeface="Bebas" panose="020B0606020202050201" pitchFamily="34" charset="0"/>
              </a:rPr>
            </a:br>
            <a:r>
              <a:rPr lang="en-US" sz="3300" dirty="0">
                <a:solidFill>
                  <a:srgbClr val="FFA900"/>
                </a:solidFill>
                <a:latin typeface="Bebas" panose="020B0606020202050201" pitchFamily="34" charset="0"/>
              </a:rPr>
              <a:t>Co-benefits</a:t>
            </a:r>
          </a:p>
        </p:txBody>
      </p:sp>
      <p:pic>
        <p:nvPicPr>
          <p:cNvPr id="24" name="Picture 23">
            <a:extLst>
              <a:ext uri="{FF2B5EF4-FFF2-40B4-BE49-F238E27FC236}">
                <a16:creationId xmlns:a16="http://schemas.microsoft.com/office/drawing/2014/main" id="{90AAA333-21B8-4246-99FE-6A8B5A966D2B}"/>
              </a:ext>
            </a:extLst>
          </p:cNvPr>
          <p:cNvPicPr>
            <a:picLocks noChangeAspect="1"/>
          </p:cNvPicPr>
          <p:nvPr/>
        </p:nvPicPr>
        <p:blipFill>
          <a:blip r:embed="rId3"/>
          <a:stretch>
            <a:fillRect/>
          </a:stretch>
        </p:blipFill>
        <p:spPr>
          <a:xfrm>
            <a:off x="4734623" y="5094643"/>
            <a:ext cx="1444752" cy="1444752"/>
          </a:xfrm>
          <a:prstGeom prst="rect">
            <a:avLst/>
          </a:prstGeom>
        </p:spPr>
      </p:pic>
      <p:pic>
        <p:nvPicPr>
          <p:cNvPr id="31" name="Picture 30">
            <a:extLst>
              <a:ext uri="{FF2B5EF4-FFF2-40B4-BE49-F238E27FC236}">
                <a16:creationId xmlns:a16="http://schemas.microsoft.com/office/drawing/2014/main" id="{4DE80D7D-CCD1-994F-94E0-083C3487E8BF}"/>
              </a:ext>
            </a:extLst>
          </p:cNvPr>
          <p:cNvPicPr>
            <a:picLocks noChangeAspect="1"/>
          </p:cNvPicPr>
          <p:nvPr/>
        </p:nvPicPr>
        <p:blipFill>
          <a:blip r:embed="rId4"/>
          <a:stretch>
            <a:fillRect/>
          </a:stretch>
        </p:blipFill>
        <p:spPr>
          <a:xfrm>
            <a:off x="8386455" y="5094643"/>
            <a:ext cx="1444752" cy="1444752"/>
          </a:xfrm>
          <a:prstGeom prst="rect">
            <a:avLst/>
          </a:prstGeom>
        </p:spPr>
      </p:pic>
      <p:pic>
        <p:nvPicPr>
          <p:cNvPr id="45" name="Picture 44">
            <a:extLst>
              <a:ext uri="{FF2B5EF4-FFF2-40B4-BE49-F238E27FC236}">
                <a16:creationId xmlns:a16="http://schemas.microsoft.com/office/drawing/2014/main" id="{293C018D-CEFE-5E4D-9028-DAE45C646874}"/>
              </a:ext>
            </a:extLst>
          </p:cNvPr>
          <p:cNvPicPr>
            <a:picLocks noChangeAspect="1"/>
          </p:cNvPicPr>
          <p:nvPr/>
        </p:nvPicPr>
        <p:blipFill>
          <a:blip r:embed="rId5"/>
          <a:stretch>
            <a:fillRect/>
          </a:stretch>
        </p:blipFill>
        <p:spPr>
          <a:xfrm>
            <a:off x="10210575" y="5094643"/>
            <a:ext cx="1444752" cy="1444752"/>
          </a:xfrm>
          <a:prstGeom prst="rect">
            <a:avLst/>
          </a:prstGeom>
        </p:spPr>
      </p:pic>
      <p:sp>
        <p:nvSpPr>
          <p:cNvPr id="19" name="Rectangle 18">
            <a:hlinkClick r:id="rId6"/>
            <a:extLst>
              <a:ext uri="{FF2B5EF4-FFF2-40B4-BE49-F238E27FC236}">
                <a16:creationId xmlns:a16="http://schemas.microsoft.com/office/drawing/2014/main" id="{B119C15A-3490-C24E-AEC3-AEEFBADA9261}"/>
              </a:ext>
            </a:extLst>
          </p:cNvPr>
          <p:cNvSpPr/>
          <p:nvPr/>
        </p:nvSpPr>
        <p:spPr>
          <a:xfrm>
            <a:off x="5916168" y="109728"/>
            <a:ext cx="877824" cy="393192"/>
          </a:xfrm>
          <a:prstGeom prst="rect">
            <a:avLst/>
          </a:prstGeom>
          <a:solidFill>
            <a:srgbClr val="144B90">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7">
                  <a:extLst>
                    <a:ext uri="{A12FA001-AC4F-418D-AE19-62706E023703}">
                      <ahyp:hlinkClr xmlns:ahyp="http://schemas.microsoft.com/office/drawing/2018/hyperlinkcolor" val="tx"/>
                    </a:ext>
                  </a:extLst>
                </a:hlinkClick>
              </a:rPr>
              <a:t>Source</a:t>
            </a:r>
            <a:endParaRPr lang="en-US" dirty="0">
              <a:solidFill>
                <a:schemeClr val="bg1"/>
              </a:solidFill>
            </a:endParaRPr>
          </a:p>
        </p:txBody>
      </p:sp>
      <p:pic>
        <p:nvPicPr>
          <p:cNvPr id="20" name="Picture 19">
            <a:extLst>
              <a:ext uri="{FF2B5EF4-FFF2-40B4-BE49-F238E27FC236}">
                <a16:creationId xmlns:a16="http://schemas.microsoft.com/office/drawing/2014/main" id="{DE8DBA2B-EEBD-9C41-B8C6-4E026AE619C9}"/>
              </a:ext>
            </a:extLst>
          </p:cNvPr>
          <p:cNvPicPr>
            <a:picLocks/>
          </p:cNvPicPr>
          <p:nvPr/>
        </p:nvPicPr>
        <p:blipFill>
          <a:blip r:embed="rId8"/>
          <a:stretch>
            <a:fillRect/>
          </a:stretch>
        </p:blipFill>
        <p:spPr>
          <a:xfrm>
            <a:off x="2910502" y="5094643"/>
            <a:ext cx="1444752" cy="1444752"/>
          </a:xfrm>
          <a:prstGeom prst="rect">
            <a:avLst/>
          </a:prstGeom>
        </p:spPr>
      </p:pic>
      <p:pic>
        <p:nvPicPr>
          <p:cNvPr id="21" name="Picture 20">
            <a:extLst>
              <a:ext uri="{FF2B5EF4-FFF2-40B4-BE49-F238E27FC236}">
                <a16:creationId xmlns:a16="http://schemas.microsoft.com/office/drawing/2014/main" id="{DA8CE850-0DCE-6E40-9430-007863F2F4A9}"/>
              </a:ext>
            </a:extLst>
          </p:cNvPr>
          <p:cNvPicPr>
            <a:picLocks noChangeAspect="1"/>
          </p:cNvPicPr>
          <p:nvPr/>
        </p:nvPicPr>
        <p:blipFill>
          <a:blip r:embed="rId9"/>
          <a:stretch>
            <a:fillRect/>
          </a:stretch>
        </p:blipFill>
        <p:spPr>
          <a:xfrm>
            <a:off x="6558744" y="5094643"/>
            <a:ext cx="1448342" cy="1448342"/>
          </a:xfrm>
          <a:prstGeom prst="rect">
            <a:avLst/>
          </a:prstGeom>
        </p:spPr>
      </p:pic>
      <p:pic>
        <p:nvPicPr>
          <p:cNvPr id="10" name="Picture 9">
            <a:extLst>
              <a:ext uri="{FF2B5EF4-FFF2-40B4-BE49-F238E27FC236}">
                <a16:creationId xmlns:a16="http://schemas.microsoft.com/office/drawing/2014/main" id="{19CD9B91-E5A0-8947-B37D-F2A2C80E7A91}"/>
              </a:ext>
            </a:extLst>
          </p:cNvPr>
          <p:cNvPicPr>
            <a:picLocks noChangeAspect="1"/>
          </p:cNvPicPr>
          <p:nvPr/>
        </p:nvPicPr>
        <p:blipFill>
          <a:blip r:embed="rId10"/>
          <a:stretch>
            <a:fillRect/>
          </a:stretch>
        </p:blipFill>
        <p:spPr>
          <a:xfrm>
            <a:off x="7243745" y="148671"/>
            <a:ext cx="4733821" cy="3028953"/>
          </a:xfrm>
          <a:prstGeom prst="rect">
            <a:avLst/>
          </a:prstGeom>
        </p:spPr>
      </p:pic>
      <p:pic>
        <p:nvPicPr>
          <p:cNvPr id="13" name="Picture 12">
            <a:extLst>
              <a:ext uri="{FF2B5EF4-FFF2-40B4-BE49-F238E27FC236}">
                <a16:creationId xmlns:a16="http://schemas.microsoft.com/office/drawing/2014/main" id="{9E59EEF3-51E8-EF4F-B1D9-3354C5EB6828}"/>
              </a:ext>
            </a:extLst>
          </p:cNvPr>
          <p:cNvPicPr>
            <a:picLocks noChangeAspect="1"/>
          </p:cNvPicPr>
          <p:nvPr/>
        </p:nvPicPr>
        <p:blipFill>
          <a:blip r:embed="rId11"/>
          <a:stretch>
            <a:fillRect/>
          </a:stretch>
        </p:blipFill>
        <p:spPr>
          <a:xfrm>
            <a:off x="7243744" y="3167653"/>
            <a:ext cx="4733821" cy="713130"/>
          </a:xfrm>
          <a:prstGeom prst="rect">
            <a:avLst/>
          </a:prstGeom>
        </p:spPr>
      </p:pic>
      <p:sp>
        <p:nvSpPr>
          <p:cNvPr id="25" name="Rectangle 24">
            <a:extLst>
              <a:ext uri="{FF2B5EF4-FFF2-40B4-BE49-F238E27FC236}">
                <a16:creationId xmlns:a16="http://schemas.microsoft.com/office/drawing/2014/main" id="{13C22F25-19D9-A147-8FFE-C31D885167E5}"/>
              </a:ext>
            </a:extLst>
          </p:cNvPr>
          <p:cNvSpPr/>
          <p:nvPr/>
        </p:nvSpPr>
        <p:spPr>
          <a:xfrm>
            <a:off x="7243743" y="3177625"/>
            <a:ext cx="4733821" cy="780042"/>
          </a:xfrm>
          <a:prstGeom prst="rect">
            <a:avLst/>
          </a:prstGeom>
          <a:noFill/>
          <a:ln w="76200">
            <a:solidFill>
              <a:srgbClr val="FF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6B6A194-65DB-1048-9B69-8BC31A1D4814}"/>
              </a:ext>
            </a:extLst>
          </p:cNvPr>
          <p:cNvSpPr/>
          <p:nvPr/>
        </p:nvSpPr>
        <p:spPr>
          <a:xfrm>
            <a:off x="7188000" y="4113580"/>
            <a:ext cx="4621825" cy="584775"/>
          </a:xfrm>
          <a:prstGeom prst="rect">
            <a:avLst/>
          </a:prstGeom>
        </p:spPr>
        <p:txBody>
          <a:bodyPr wrap="square">
            <a:spAutoFit/>
          </a:bodyPr>
          <a:lstStyle/>
          <a:p>
            <a:r>
              <a:rPr lang="en-US" sz="1600" dirty="0">
                <a:latin typeface="Helvetica Light" panose="020B0403020202020204" pitchFamily="34" charset="0"/>
              </a:rPr>
              <a:t>How does a carbon price affect the cost of electricity from burning fossil fuels?</a:t>
            </a:r>
          </a:p>
        </p:txBody>
      </p:sp>
      <p:pic>
        <p:nvPicPr>
          <p:cNvPr id="3" name="Picture 2">
            <a:extLst>
              <a:ext uri="{FF2B5EF4-FFF2-40B4-BE49-F238E27FC236}">
                <a16:creationId xmlns:a16="http://schemas.microsoft.com/office/drawing/2014/main" id="{F37CA86E-10F2-C940-A993-4B6F01B184BD}"/>
              </a:ext>
            </a:extLst>
          </p:cNvPr>
          <p:cNvPicPr>
            <a:picLocks noChangeAspect="1"/>
          </p:cNvPicPr>
          <p:nvPr/>
        </p:nvPicPr>
        <p:blipFill>
          <a:blip r:embed="rId12"/>
          <a:stretch>
            <a:fillRect/>
          </a:stretch>
        </p:blipFill>
        <p:spPr>
          <a:xfrm>
            <a:off x="277876" y="1322392"/>
            <a:ext cx="6128456" cy="3383280"/>
          </a:xfrm>
          <a:prstGeom prst="rect">
            <a:avLst/>
          </a:prstGeom>
        </p:spPr>
      </p:pic>
    </p:spTree>
    <p:extLst>
      <p:ext uri="{BB962C8B-B14F-4D97-AF65-F5344CB8AC3E}">
        <p14:creationId xmlns:p14="http://schemas.microsoft.com/office/powerpoint/2010/main" val="1479615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9025A-50A9-1541-B887-DA2FF1C2CD48}"/>
              </a:ext>
            </a:extLst>
          </p:cNvPr>
          <p:cNvSpPr>
            <a:spLocks noGrp="1"/>
          </p:cNvSpPr>
          <p:nvPr>
            <p:ph type="ctrTitle"/>
          </p:nvPr>
        </p:nvSpPr>
        <p:spPr/>
        <p:txBody>
          <a:bodyPr/>
          <a:lstStyle/>
          <a:p>
            <a:pPr algn="ctr"/>
            <a:r>
              <a:rPr lang="en-US" sz="5000" dirty="0">
                <a:solidFill>
                  <a:srgbClr val="FFA900"/>
                </a:solidFill>
                <a:latin typeface="Bebas" panose="020B0606020202050201" pitchFamily="34" charset="0"/>
              </a:rPr>
              <a:t>Equity considerations </a:t>
            </a:r>
          </a:p>
        </p:txBody>
      </p:sp>
      <p:sp>
        <p:nvSpPr>
          <p:cNvPr id="3" name="Content Placeholder 2">
            <a:extLst>
              <a:ext uri="{FF2B5EF4-FFF2-40B4-BE49-F238E27FC236}">
                <a16:creationId xmlns:a16="http://schemas.microsoft.com/office/drawing/2014/main" id="{9142FF5E-983B-F64E-8BED-8D994E54320F}"/>
              </a:ext>
            </a:extLst>
          </p:cNvPr>
          <p:cNvSpPr>
            <a:spLocks noGrp="1"/>
          </p:cNvSpPr>
          <p:nvPr>
            <p:ph idx="1"/>
          </p:nvPr>
        </p:nvSpPr>
        <p:spPr>
          <a:xfrm>
            <a:off x="1402894" y="2275114"/>
            <a:ext cx="8644620" cy="3080658"/>
          </a:xfrm>
        </p:spPr>
        <p:txBody>
          <a:bodyPr>
            <a:normAutofit/>
          </a:bodyPr>
          <a:lstStyle/>
          <a:p>
            <a:pPr marL="0" indent="0">
              <a:buNone/>
            </a:pPr>
            <a:r>
              <a:rPr lang="en-US" sz="3400" dirty="0"/>
              <a:t>Revenue from carbon taxes can be used in many different ways. </a:t>
            </a:r>
            <a:r>
              <a:rPr lang="en-US" sz="3400" b="1" dirty="0"/>
              <a:t>What </a:t>
            </a:r>
            <a:r>
              <a:rPr lang="en-US" sz="3400" b="1"/>
              <a:t>can governments do </a:t>
            </a:r>
            <a:r>
              <a:rPr lang="en-US" sz="3400" b="1" dirty="0"/>
              <a:t>to ensure carbon price funds are reinvested into communities most in need?</a:t>
            </a:r>
            <a:endParaRPr lang="en-US" sz="3400" dirty="0"/>
          </a:p>
        </p:txBody>
      </p:sp>
      <p:sp>
        <p:nvSpPr>
          <p:cNvPr id="10" name="Rectangle 9">
            <a:extLst>
              <a:ext uri="{FF2B5EF4-FFF2-40B4-BE49-F238E27FC236}">
                <a16:creationId xmlns:a16="http://schemas.microsoft.com/office/drawing/2014/main" id="{82604B84-F899-084C-9160-BCEB05A13814}"/>
              </a:ext>
            </a:extLst>
          </p:cNvPr>
          <p:cNvSpPr/>
          <p:nvPr/>
        </p:nvSpPr>
        <p:spPr>
          <a:xfrm>
            <a:off x="838200" y="1547475"/>
            <a:ext cx="10428514" cy="430903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5194442-4163-224F-8CF2-448B255D9B24}"/>
              </a:ext>
            </a:extLst>
          </p:cNvPr>
          <p:cNvSpPr/>
          <p:nvPr/>
        </p:nvSpPr>
        <p:spPr>
          <a:xfrm>
            <a:off x="1066801" y="1789382"/>
            <a:ext cx="9949543" cy="382764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8951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BAAC8F1-5927-BD49-AE4F-B8600A62938B}"/>
              </a:ext>
            </a:extLst>
          </p:cNvPr>
          <p:cNvSpPr/>
          <p:nvPr/>
        </p:nvSpPr>
        <p:spPr>
          <a:xfrm>
            <a:off x="0" y="-3883"/>
            <a:ext cx="12192000" cy="5109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805D391-D8AB-6D47-8F34-858DBEB181DC}"/>
              </a:ext>
            </a:extLst>
          </p:cNvPr>
          <p:cNvSpPr/>
          <p:nvPr/>
        </p:nvSpPr>
        <p:spPr>
          <a:xfrm>
            <a:off x="7021841" y="-3883"/>
            <a:ext cx="5170159" cy="5109283"/>
          </a:xfrm>
          <a:prstGeom prst="rect">
            <a:avLst/>
          </a:prstGeom>
          <a:solidFill>
            <a:srgbClr val="FFC003">
              <a:alpha val="4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b" anchorCtr="0"/>
          <a:lstStyle/>
          <a:p>
            <a:endParaRPr lang="en-US" sz="1400" i="1" dirty="0">
              <a:solidFill>
                <a:schemeClr val="tx1">
                  <a:lumMod val="75000"/>
                  <a:lumOff val="25000"/>
                </a:schemeClr>
              </a:solidFill>
              <a:latin typeface="Helvetica Oblique" pitchFamily="2" charset="0"/>
            </a:endParaRPr>
          </a:p>
        </p:txBody>
      </p:sp>
      <p:sp>
        <p:nvSpPr>
          <p:cNvPr id="4" name="TextBox 3">
            <a:extLst>
              <a:ext uri="{FF2B5EF4-FFF2-40B4-BE49-F238E27FC236}">
                <a16:creationId xmlns:a16="http://schemas.microsoft.com/office/drawing/2014/main" id="{75B63390-E08B-B748-8111-C063A736198C}"/>
              </a:ext>
            </a:extLst>
          </p:cNvPr>
          <p:cNvSpPr txBox="1"/>
          <p:nvPr/>
        </p:nvSpPr>
        <p:spPr>
          <a:xfrm>
            <a:off x="182025" y="599226"/>
            <a:ext cx="6614191" cy="954107"/>
          </a:xfrm>
          <a:prstGeom prst="rect">
            <a:avLst/>
          </a:prstGeom>
          <a:noFill/>
        </p:spPr>
        <p:txBody>
          <a:bodyPr wrap="square" rtlCol="0">
            <a:spAutoFit/>
          </a:bodyPr>
          <a:lstStyle/>
          <a:p>
            <a:r>
              <a:rPr lang="en-US" sz="1400" dirty="0">
                <a:solidFill>
                  <a:schemeClr val="tx1">
                    <a:lumMod val="85000"/>
                    <a:lumOff val="15000"/>
                  </a:schemeClr>
                </a:solidFill>
                <a:latin typeface="Helvetica Light" panose="020B0403020202020204" pitchFamily="34" charset="0"/>
              </a:rPr>
              <a:t>Oakland, California, announced their city will soon be creating more outdoor space and safer corridors for essential travel by foot or bike. Oakland will restrict access to vehicles on nearly 74 miles of city street – about 10% of the city’s street network. </a:t>
            </a:r>
          </a:p>
        </p:txBody>
      </p:sp>
      <p:sp>
        <p:nvSpPr>
          <p:cNvPr id="6" name="Rectangle 49">
            <a:extLst>
              <a:ext uri="{FF2B5EF4-FFF2-40B4-BE49-F238E27FC236}">
                <a16:creationId xmlns:a16="http://schemas.microsoft.com/office/drawing/2014/main" id="{25359B70-8976-F447-8EEE-BAD3C704BA3E}"/>
              </a:ext>
            </a:extLst>
          </p:cNvPr>
          <p:cNvSpPr txBox="1">
            <a:spLocks noChangeArrowheads="1"/>
          </p:cNvSpPr>
          <p:nvPr/>
        </p:nvSpPr>
        <p:spPr>
          <a:xfrm>
            <a:off x="182025" y="11675"/>
            <a:ext cx="5443035" cy="7125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a:lstStyle>
          <a:p>
            <a:r>
              <a:rPr lang="en-US" sz="3300" dirty="0">
                <a:solidFill>
                  <a:srgbClr val="FFA900"/>
                </a:solidFill>
                <a:latin typeface="Bebas" panose="020B0606020202050201" pitchFamily="34" charset="0"/>
              </a:rPr>
              <a:t>Oakland, California USA</a:t>
            </a:r>
          </a:p>
        </p:txBody>
      </p:sp>
      <p:grpSp>
        <p:nvGrpSpPr>
          <p:cNvPr id="32" name="Group 31">
            <a:extLst>
              <a:ext uri="{FF2B5EF4-FFF2-40B4-BE49-F238E27FC236}">
                <a16:creationId xmlns:a16="http://schemas.microsoft.com/office/drawing/2014/main" id="{A93A9576-400D-7B41-B2D4-3209CCFBFB44}"/>
              </a:ext>
            </a:extLst>
          </p:cNvPr>
          <p:cNvGrpSpPr/>
          <p:nvPr/>
        </p:nvGrpSpPr>
        <p:grpSpPr>
          <a:xfrm>
            <a:off x="7173318" y="190055"/>
            <a:ext cx="4867204" cy="4028949"/>
            <a:chOff x="8262203" y="326489"/>
            <a:chExt cx="3838483" cy="3288088"/>
          </a:xfrm>
        </p:grpSpPr>
        <p:grpSp>
          <p:nvGrpSpPr>
            <p:cNvPr id="3" name="Group 2">
              <a:extLst>
                <a:ext uri="{FF2B5EF4-FFF2-40B4-BE49-F238E27FC236}">
                  <a16:creationId xmlns:a16="http://schemas.microsoft.com/office/drawing/2014/main" id="{5BDFC27B-6838-5E42-B0BD-3388D34D62D1}"/>
                </a:ext>
              </a:extLst>
            </p:cNvPr>
            <p:cNvGrpSpPr/>
            <p:nvPr/>
          </p:nvGrpSpPr>
          <p:grpSpPr>
            <a:xfrm>
              <a:off x="8262203" y="450866"/>
              <a:ext cx="3838483" cy="3163711"/>
              <a:chOff x="8014872" y="446778"/>
              <a:chExt cx="4119602" cy="3395411"/>
            </a:xfrm>
          </p:grpSpPr>
          <p:grpSp>
            <p:nvGrpSpPr>
              <p:cNvPr id="2" name="Group 1">
                <a:extLst>
                  <a:ext uri="{FF2B5EF4-FFF2-40B4-BE49-F238E27FC236}">
                    <a16:creationId xmlns:a16="http://schemas.microsoft.com/office/drawing/2014/main" id="{69FCC53C-DE77-6544-9BB4-E24003007F15}"/>
                  </a:ext>
                </a:extLst>
              </p:cNvPr>
              <p:cNvGrpSpPr/>
              <p:nvPr/>
            </p:nvGrpSpPr>
            <p:grpSpPr>
              <a:xfrm>
                <a:off x="8061439" y="446778"/>
                <a:ext cx="4073035" cy="3388347"/>
                <a:chOff x="8061439" y="202652"/>
                <a:chExt cx="4073035" cy="3388347"/>
              </a:xfrm>
            </p:grpSpPr>
            <p:pic>
              <p:nvPicPr>
                <p:cNvPr id="7" name="Picture 6">
                  <a:extLst>
                    <a:ext uri="{FF2B5EF4-FFF2-40B4-BE49-F238E27FC236}">
                      <a16:creationId xmlns:a16="http://schemas.microsoft.com/office/drawing/2014/main" id="{EE8AB86D-E03A-CF40-9B8C-5BD696CA7EAF}"/>
                    </a:ext>
                  </a:extLst>
                </p:cNvPr>
                <p:cNvPicPr>
                  <a:picLocks noChangeAspect="1"/>
                </p:cNvPicPr>
                <p:nvPr/>
              </p:nvPicPr>
              <p:blipFill>
                <a:blip r:embed="rId3"/>
                <a:stretch>
                  <a:fillRect/>
                </a:stretch>
              </p:blipFill>
              <p:spPr>
                <a:xfrm>
                  <a:off x="8061439" y="2543977"/>
                  <a:ext cx="4073034" cy="1047022"/>
                </a:xfrm>
                <a:prstGeom prst="rect">
                  <a:avLst/>
                </a:prstGeom>
              </p:spPr>
            </p:pic>
            <p:pic>
              <p:nvPicPr>
                <p:cNvPr id="17" name="Picture 16">
                  <a:extLst>
                    <a:ext uri="{FF2B5EF4-FFF2-40B4-BE49-F238E27FC236}">
                      <a16:creationId xmlns:a16="http://schemas.microsoft.com/office/drawing/2014/main" id="{0A854FE9-02A9-1F4F-936E-95C0D274A8DD}"/>
                    </a:ext>
                  </a:extLst>
                </p:cNvPr>
                <p:cNvPicPr>
                  <a:picLocks noChangeAspect="1"/>
                </p:cNvPicPr>
                <p:nvPr/>
              </p:nvPicPr>
              <p:blipFill>
                <a:blip r:embed="rId4"/>
                <a:stretch>
                  <a:fillRect/>
                </a:stretch>
              </p:blipFill>
              <p:spPr>
                <a:xfrm>
                  <a:off x="8061440" y="202652"/>
                  <a:ext cx="4073034" cy="2398008"/>
                </a:xfrm>
                <a:prstGeom prst="rect">
                  <a:avLst/>
                </a:prstGeom>
              </p:spPr>
            </p:pic>
          </p:grpSp>
          <p:sp>
            <p:nvSpPr>
              <p:cNvPr id="25" name="Rectangle 24">
                <a:extLst>
                  <a:ext uri="{FF2B5EF4-FFF2-40B4-BE49-F238E27FC236}">
                    <a16:creationId xmlns:a16="http://schemas.microsoft.com/office/drawing/2014/main" id="{13C22F25-19D9-A147-8FFE-C31D885167E5}"/>
                  </a:ext>
                </a:extLst>
              </p:cNvPr>
              <p:cNvSpPr/>
              <p:nvPr/>
            </p:nvSpPr>
            <p:spPr>
              <a:xfrm>
                <a:off x="8014872" y="3106425"/>
                <a:ext cx="2018856" cy="735764"/>
              </a:xfrm>
              <a:prstGeom prst="rect">
                <a:avLst/>
              </a:prstGeom>
              <a:noFill/>
              <a:ln w="76200">
                <a:solidFill>
                  <a:srgbClr val="FF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Rectangle 29">
              <a:extLst>
                <a:ext uri="{FF2B5EF4-FFF2-40B4-BE49-F238E27FC236}">
                  <a16:creationId xmlns:a16="http://schemas.microsoft.com/office/drawing/2014/main" id="{A8F2B1C3-917E-054C-8A59-D870A99E9644}"/>
                </a:ext>
              </a:extLst>
            </p:cNvPr>
            <p:cNvSpPr/>
            <p:nvPr/>
          </p:nvSpPr>
          <p:spPr>
            <a:xfrm>
              <a:off x="8305592" y="326489"/>
              <a:ext cx="3795092" cy="35561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lumMod val="85000"/>
                      <a:lumOff val="15000"/>
                    </a:schemeClr>
                  </a:solidFill>
                  <a:latin typeface="Roboto Condensed" panose="02000000000000000000" pitchFamily="2" charset="0"/>
                  <a:ea typeface="Roboto Condensed" panose="02000000000000000000" pitchFamily="2" charset="0"/>
                </a:rPr>
                <a:t>Final Energy Consumption</a:t>
              </a:r>
            </a:p>
          </p:txBody>
        </p:sp>
      </p:grpSp>
      <p:sp>
        <p:nvSpPr>
          <p:cNvPr id="44" name="TextBox 43">
            <a:extLst>
              <a:ext uri="{FF2B5EF4-FFF2-40B4-BE49-F238E27FC236}">
                <a16:creationId xmlns:a16="http://schemas.microsoft.com/office/drawing/2014/main" id="{2A78AC09-4A2C-094A-B0A1-DB89C2C5E2E7}"/>
              </a:ext>
            </a:extLst>
          </p:cNvPr>
          <p:cNvSpPr txBox="1"/>
          <p:nvPr/>
        </p:nvSpPr>
        <p:spPr>
          <a:xfrm>
            <a:off x="182025" y="5429171"/>
            <a:ext cx="2869561" cy="1138773"/>
          </a:xfrm>
          <a:prstGeom prst="rect">
            <a:avLst/>
          </a:prstGeom>
          <a:noFill/>
        </p:spPr>
        <p:txBody>
          <a:bodyPr wrap="square" rtlCol="0">
            <a:spAutoFit/>
          </a:bodyPr>
          <a:lstStyle/>
          <a:p>
            <a:r>
              <a:rPr lang="en-US" sz="3300" dirty="0">
                <a:solidFill>
                  <a:srgbClr val="FFA900"/>
                </a:solidFill>
                <a:latin typeface="Bebas" panose="020B0606020202050201" pitchFamily="34" charset="0"/>
              </a:rPr>
              <a:t>Related </a:t>
            </a:r>
            <a:br>
              <a:rPr lang="en-US" sz="3300" dirty="0">
                <a:solidFill>
                  <a:srgbClr val="FFA900"/>
                </a:solidFill>
                <a:latin typeface="Bebas" panose="020B0606020202050201" pitchFamily="34" charset="0"/>
              </a:rPr>
            </a:br>
            <a:r>
              <a:rPr lang="en-US" sz="3300" dirty="0">
                <a:solidFill>
                  <a:srgbClr val="FFA900"/>
                </a:solidFill>
                <a:latin typeface="Bebas" panose="020B0606020202050201" pitchFamily="34" charset="0"/>
              </a:rPr>
              <a:t>Co-benefits</a:t>
            </a:r>
          </a:p>
        </p:txBody>
      </p:sp>
      <p:sp>
        <p:nvSpPr>
          <p:cNvPr id="18" name="Rectangle 17">
            <a:extLst>
              <a:ext uri="{FF2B5EF4-FFF2-40B4-BE49-F238E27FC236}">
                <a16:creationId xmlns:a16="http://schemas.microsoft.com/office/drawing/2014/main" id="{2AC9F412-1902-F247-80D0-5B95E09AB481}"/>
              </a:ext>
            </a:extLst>
          </p:cNvPr>
          <p:cNvSpPr/>
          <p:nvPr/>
        </p:nvSpPr>
        <p:spPr>
          <a:xfrm>
            <a:off x="7118898" y="4390123"/>
            <a:ext cx="5018191" cy="584775"/>
          </a:xfrm>
          <a:prstGeom prst="rect">
            <a:avLst/>
          </a:prstGeom>
        </p:spPr>
        <p:txBody>
          <a:bodyPr wrap="square">
            <a:spAutoFit/>
          </a:bodyPr>
          <a:lstStyle/>
          <a:p>
            <a:r>
              <a:rPr lang="en-US" sz="1600" dirty="0">
                <a:solidFill>
                  <a:schemeClr val="tx1">
                    <a:lumMod val="85000"/>
                    <a:lumOff val="15000"/>
                  </a:schemeClr>
                </a:solidFill>
                <a:latin typeface="Helvetica Light" panose="020B0403020202020204" pitchFamily="34" charset="0"/>
              </a:rPr>
              <a:t>How can reducing ground transportation in Oakland impact our energy consumption? </a:t>
            </a:r>
          </a:p>
        </p:txBody>
      </p:sp>
      <p:pic>
        <p:nvPicPr>
          <p:cNvPr id="23" name="Picture 22">
            <a:extLst>
              <a:ext uri="{FF2B5EF4-FFF2-40B4-BE49-F238E27FC236}">
                <a16:creationId xmlns:a16="http://schemas.microsoft.com/office/drawing/2014/main" id="{5F531AC9-B1A1-D547-9FCD-9B65DBD553E8}"/>
              </a:ext>
            </a:extLst>
          </p:cNvPr>
          <p:cNvPicPr>
            <a:picLocks noChangeAspect="1"/>
          </p:cNvPicPr>
          <p:nvPr/>
        </p:nvPicPr>
        <p:blipFill>
          <a:blip r:embed="rId5"/>
          <a:stretch>
            <a:fillRect/>
          </a:stretch>
        </p:blipFill>
        <p:spPr>
          <a:xfrm>
            <a:off x="2334692" y="5269268"/>
            <a:ext cx="1448342" cy="1448342"/>
          </a:xfrm>
          <a:prstGeom prst="rect">
            <a:avLst/>
          </a:prstGeom>
        </p:spPr>
      </p:pic>
      <p:pic>
        <p:nvPicPr>
          <p:cNvPr id="24" name="Picture 23">
            <a:extLst>
              <a:ext uri="{FF2B5EF4-FFF2-40B4-BE49-F238E27FC236}">
                <a16:creationId xmlns:a16="http://schemas.microsoft.com/office/drawing/2014/main" id="{90AAA333-21B8-4246-99FE-6A8B5A966D2B}"/>
              </a:ext>
            </a:extLst>
          </p:cNvPr>
          <p:cNvPicPr>
            <a:picLocks noChangeAspect="1"/>
          </p:cNvPicPr>
          <p:nvPr/>
        </p:nvPicPr>
        <p:blipFill>
          <a:blip r:embed="rId6"/>
          <a:stretch>
            <a:fillRect/>
          </a:stretch>
        </p:blipFill>
        <p:spPr>
          <a:xfrm>
            <a:off x="3964234" y="5247003"/>
            <a:ext cx="1448342" cy="1448342"/>
          </a:xfrm>
          <a:prstGeom prst="rect">
            <a:avLst/>
          </a:prstGeom>
        </p:spPr>
      </p:pic>
      <p:pic>
        <p:nvPicPr>
          <p:cNvPr id="27" name="Picture 26">
            <a:extLst>
              <a:ext uri="{FF2B5EF4-FFF2-40B4-BE49-F238E27FC236}">
                <a16:creationId xmlns:a16="http://schemas.microsoft.com/office/drawing/2014/main" id="{C7612BCF-FD84-644A-A4C7-68C1B64BBA26}"/>
              </a:ext>
            </a:extLst>
          </p:cNvPr>
          <p:cNvPicPr>
            <a:picLocks noChangeAspect="1"/>
          </p:cNvPicPr>
          <p:nvPr/>
        </p:nvPicPr>
        <p:blipFill>
          <a:blip r:embed="rId7"/>
          <a:stretch>
            <a:fillRect/>
          </a:stretch>
        </p:blipFill>
        <p:spPr>
          <a:xfrm>
            <a:off x="5593776" y="5247003"/>
            <a:ext cx="1448342" cy="1448342"/>
          </a:xfrm>
          <a:prstGeom prst="rect">
            <a:avLst/>
          </a:prstGeom>
        </p:spPr>
      </p:pic>
      <p:pic>
        <p:nvPicPr>
          <p:cNvPr id="29" name="Picture 28">
            <a:extLst>
              <a:ext uri="{FF2B5EF4-FFF2-40B4-BE49-F238E27FC236}">
                <a16:creationId xmlns:a16="http://schemas.microsoft.com/office/drawing/2014/main" id="{E6565C26-1F3D-164A-818A-0DECD8DD5E1F}"/>
              </a:ext>
            </a:extLst>
          </p:cNvPr>
          <p:cNvPicPr>
            <a:picLocks noChangeAspect="1"/>
          </p:cNvPicPr>
          <p:nvPr/>
        </p:nvPicPr>
        <p:blipFill>
          <a:blip r:embed="rId8"/>
          <a:stretch>
            <a:fillRect/>
          </a:stretch>
        </p:blipFill>
        <p:spPr>
          <a:xfrm>
            <a:off x="7223318" y="5247003"/>
            <a:ext cx="1448342" cy="1448342"/>
          </a:xfrm>
          <a:prstGeom prst="rect">
            <a:avLst/>
          </a:prstGeom>
        </p:spPr>
      </p:pic>
      <p:pic>
        <p:nvPicPr>
          <p:cNvPr id="31" name="Picture 30">
            <a:extLst>
              <a:ext uri="{FF2B5EF4-FFF2-40B4-BE49-F238E27FC236}">
                <a16:creationId xmlns:a16="http://schemas.microsoft.com/office/drawing/2014/main" id="{4DE80D7D-CCD1-994F-94E0-083C3487E8BF}"/>
              </a:ext>
            </a:extLst>
          </p:cNvPr>
          <p:cNvPicPr>
            <a:picLocks noChangeAspect="1"/>
          </p:cNvPicPr>
          <p:nvPr/>
        </p:nvPicPr>
        <p:blipFill>
          <a:blip r:embed="rId9"/>
          <a:stretch>
            <a:fillRect/>
          </a:stretch>
        </p:blipFill>
        <p:spPr>
          <a:xfrm>
            <a:off x="8852860" y="5247003"/>
            <a:ext cx="1448342" cy="1448342"/>
          </a:xfrm>
          <a:prstGeom prst="rect">
            <a:avLst/>
          </a:prstGeom>
        </p:spPr>
      </p:pic>
      <p:pic>
        <p:nvPicPr>
          <p:cNvPr id="45" name="Picture 44">
            <a:extLst>
              <a:ext uri="{FF2B5EF4-FFF2-40B4-BE49-F238E27FC236}">
                <a16:creationId xmlns:a16="http://schemas.microsoft.com/office/drawing/2014/main" id="{293C018D-CEFE-5E4D-9028-DAE45C646874}"/>
              </a:ext>
            </a:extLst>
          </p:cNvPr>
          <p:cNvPicPr>
            <a:picLocks noChangeAspect="1"/>
          </p:cNvPicPr>
          <p:nvPr/>
        </p:nvPicPr>
        <p:blipFill>
          <a:blip r:embed="rId10"/>
          <a:stretch>
            <a:fillRect/>
          </a:stretch>
        </p:blipFill>
        <p:spPr>
          <a:xfrm>
            <a:off x="10482401" y="5247003"/>
            <a:ext cx="1448342" cy="1448342"/>
          </a:xfrm>
          <a:prstGeom prst="rect">
            <a:avLst/>
          </a:prstGeom>
        </p:spPr>
      </p:pic>
      <p:sp>
        <p:nvSpPr>
          <p:cNvPr id="5" name="Rectangle 4">
            <a:hlinkClick r:id="rId11"/>
            <a:extLst>
              <a:ext uri="{FF2B5EF4-FFF2-40B4-BE49-F238E27FC236}">
                <a16:creationId xmlns:a16="http://schemas.microsoft.com/office/drawing/2014/main" id="{580B0DF8-F0E4-5A41-AF52-DB65DF2144EE}"/>
              </a:ext>
            </a:extLst>
          </p:cNvPr>
          <p:cNvSpPr/>
          <p:nvPr/>
        </p:nvSpPr>
        <p:spPr>
          <a:xfrm>
            <a:off x="5919406" y="108449"/>
            <a:ext cx="876810" cy="391537"/>
          </a:xfrm>
          <a:prstGeom prst="rect">
            <a:avLst/>
          </a:prstGeom>
          <a:solidFill>
            <a:srgbClr val="144B90">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11">
                  <a:extLst>
                    <a:ext uri="{A12FA001-AC4F-418D-AE19-62706E023703}">
                      <ahyp:hlinkClr xmlns:ahyp="http://schemas.microsoft.com/office/drawing/2018/hyperlinkcolor" val="tx"/>
                    </a:ext>
                  </a:extLst>
                </a:hlinkClick>
              </a:rPr>
              <a:t>Source</a:t>
            </a:r>
            <a:endParaRPr lang="en-US" dirty="0">
              <a:solidFill>
                <a:schemeClr val="bg1"/>
              </a:solidFill>
            </a:endParaRPr>
          </a:p>
        </p:txBody>
      </p:sp>
      <p:pic>
        <p:nvPicPr>
          <p:cNvPr id="9" name="Picture 8">
            <a:extLst>
              <a:ext uri="{FF2B5EF4-FFF2-40B4-BE49-F238E27FC236}">
                <a16:creationId xmlns:a16="http://schemas.microsoft.com/office/drawing/2014/main" id="{2753DC84-1B11-E545-861F-8A6A7B08B8FA}"/>
              </a:ext>
            </a:extLst>
          </p:cNvPr>
          <p:cNvPicPr>
            <a:picLocks noChangeAspect="1"/>
          </p:cNvPicPr>
          <p:nvPr/>
        </p:nvPicPr>
        <p:blipFill rotWithShape="1">
          <a:blip r:embed="rId12"/>
          <a:srcRect l="1742" t="24296" r="15201"/>
          <a:stretch/>
        </p:blipFill>
        <p:spPr>
          <a:xfrm>
            <a:off x="285883" y="1625793"/>
            <a:ext cx="6532327" cy="3349105"/>
          </a:xfrm>
          <a:prstGeom prst="rect">
            <a:avLst/>
          </a:prstGeom>
        </p:spPr>
      </p:pic>
    </p:spTree>
    <p:extLst>
      <p:ext uri="{BB962C8B-B14F-4D97-AF65-F5344CB8AC3E}">
        <p14:creationId xmlns:p14="http://schemas.microsoft.com/office/powerpoint/2010/main" val="2213655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9025A-50A9-1541-B887-DA2FF1C2CD48}"/>
              </a:ext>
            </a:extLst>
          </p:cNvPr>
          <p:cNvSpPr>
            <a:spLocks noGrp="1"/>
          </p:cNvSpPr>
          <p:nvPr>
            <p:ph type="ctrTitle"/>
          </p:nvPr>
        </p:nvSpPr>
        <p:spPr/>
        <p:txBody>
          <a:bodyPr/>
          <a:lstStyle/>
          <a:p>
            <a:pPr algn="ctr"/>
            <a:r>
              <a:rPr lang="en-US" sz="5000" dirty="0">
                <a:solidFill>
                  <a:srgbClr val="FFA900"/>
                </a:solidFill>
                <a:latin typeface="Bebas" panose="020B0606020202050201" pitchFamily="34" charset="0"/>
              </a:rPr>
              <a:t>Equity considerations </a:t>
            </a:r>
          </a:p>
        </p:txBody>
      </p:sp>
      <p:sp>
        <p:nvSpPr>
          <p:cNvPr id="3" name="Content Placeholder 2">
            <a:extLst>
              <a:ext uri="{FF2B5EF4-FFF2-40B4-BE49-F238E27FC236}">
                <a16:creationId xmlns:a16="http://schemas.microsoft.com/office/drawing/2014/main" id="{9142FF5E-983B-F64E-8BED-8D994E54320F}"/>
              </a:ext>
            </a:extLst>
          </p:cNvPr>
          <p:cNvSpPr>
            <a:spLocks noGrp="1"/>
          </p:cNvSpPr>
          <p:nvPr>
            <p:ph idx="1"/>
          </p:nvPr>
        </p:nvSpPr>
        <p:spPr>
          <a:xfrm>
            <a:off x="1402894" y="2275114"/>
            <a:ext cx="8644620" cy="3080658"/>
          </a:xfrm>
        </p:spPr>
        <p:txBody>
          <a:bodyPr>
            <a:normAutofit lnSpcReduction="10000"/>
          </a:bodyPr>
          <a:lstStyle/>
          <a:p>
            <a:pPr marL="0" indent="0">
              <a:buNone/>
            </a:pPr>
            <a:r>
              <a:rPr lang="en-US" sz="3400" dirty="0">
                <a:latin typeface="Helvetica Light" panose="020B0403020202020204" pitchFamily="34" charset="0"/>
              </a:rPr>
              <a:t>In general, investments that open streets to walkers and cyclists give people without cars or drivers licenses more options for mobility</a:t>
            </a:r>
            <a:r>
              <a:rPr lang="en-US" sz="3400" b="1" dirty="0">
                <a:latin typeface="Helvetica Light" panose="020B0403020202020204" pitchFamily="34" charset="0"/>
              </a:rPr>
              <a:t>. </a:t>
            </a:r>
            <a:r>
              <a:rPr lang="en-US" sz="3400" b="1" dirty="0"/>
              <a:t>How can the investments in Oakland provide access for or support people with disabilities?</a:t>
            </a:r>
          </a:p>
        </p:txBody>
      </p:sp>
      <p:sp>
        <p:nvSpPr>
          <p:cNvPr id="10" name="Rectangle 9">
            <a:extLst>
              <a:ext uri="{FF2B5EF4-FFF2-40B4-BE49-F238E27FC236}">
                <a16:creationId xmlns:a16="http://schemas.microsoft.com/office/drawing/2014/main" id="{82604B84-F899-084C-9160-BCEB05A13814}"/>
              </a:ext>
            </a:extLst>
          </p:cNvPr>
          <p:cNvSpPr/>
          <p:nvPr/>
        </p:nvSpPr>
        <p:spPr>
          <a:xfrm>
            <a:off x="838200" y="1547475"/>
            <a:ext cx="10428514" cy="430903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5194442-4163-224F-8CF2-448B255D9B24}"/>
              </a:ext>
            </a:extLst>
          </p:cNvPr>
          <p:cNvSpPr/>
          <p:nvPr/>
        </p:nvSpPr>
        <p:spPr>
          <a:xfrm>
            <a:off x="1066801" y="1789382"/>
            <a:ext cx="9949543" cy="382764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626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BAAC8F1-5927-BD49-AE4F-B8600A62938B}"/>
              </a:ext>
            </a:extLst>
          </p:cNvPr>
          <p:cNvSpPr/>
          <p:nvPr/>
        </p:nvSpPr>
        <p:spPr>
          <a:xfrm>
            <a:off x="0" y="-3883"/>
            <a:ext cx="12192000" cy="4891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A5D5F94-4A5C-5942-818E-C8B82A92EA8E}"/>
              </a:ext>
            </a:extLst>
          </p:cNvPr>
          <p:cNvPicPr>
            <a:picLocks noChangeAspect="1"/>
          </p:cNvPicPr>
          <p:nvPr/>
        </p:nvPicPr>
        <p:blipFill>
          <a:blip r:embed="rId3"/>
          <a:stretch>
            <a:fillRect/>
          </a:stretch>
        </p:blipFill>
        <p:spPr>
          <a:xfrm>
            <a:off x="182025" y="1567543"/>
            <a:ext cx="6600297" cy="3217645"/>
          </a:xfrm>
          <a:prstGeom prst="rect">
            <a:avLst/>
          </a:prstGeom>
        </p:spPr>
      </p:pic>
      <p:sp>
        <p:nvSpPr>
          <p:cNvPr id="28" name="Rectangle 27">
            <a:extLst>
              <a:ext uri="{FF2B5EF4-FFF2-40B4-BE49-F238E27FC236}">
                <a16:creationId xmlns:a16="http://schemas.microsoft.com/office/drawing/2014/main" id="{0805D391-D8AB-6D47-8F34-858DBEB181DC}"/>
              </a:ext>
            </a:extLst>
          </p:cNvPr>
          <p:cNvSpPr/>
          <p:nvPr/>
        </p:nvSpPr>
        <p:spPr>
          <a:xfrm>
            <a:off x="7021841" y="-3883"/>
            <a:ext cx="5170159" cy="4891569"/>
          </a:xfrm>
          <a:prstGeom prst="rect">
            <a:avLst/>
          </a:prstGeom>
          <a:solidFill>
            <a:srgbClr val="FFC003">
              <a:alpha val="4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b" anchorCtr="0"/>
          <a:lstStyle/>
          <a:p>
            <a:endParaRPr lang="en-US" sz="1400" i="1" dirty="0">
              <a:solidFill>
                <a:schemeClr val="tx1">
                  <a:lumMod val="75000"/>
                  <a:lumOff val="25000"/>
                </a:schemeClr>
              </a:solidFill>
              <a:latin typeface="Helvetica Oblique" pitchFamily="2" charset="0"/>
            </a:endParaRPr>
          </a:p>
        </p:txBody>
      </p:sp>
      <p:sp>
        <p:nvSpPr>
          <p:cNvPr id="4" name="TextBox 3">
            <a:extLst>
              <a:ext uri="{FF2B5EF4-FFF2-40B4-BE49-F238E27FC236}">
                <a16:creationId xmlns:a16="http://schemas.microsoft.com/office/drawing/2014/main" id="{75B63390-E08B-B748-8111-C063A736198C}"/>
              </a:ext>
            </a:extLst>
          </p:cNvPr>
          <p:cNvSpPr txBox="1"/>
          <p:nvPr/>
        </p:nvSpPr>
        <p:spPr>
          <a:xfrm>
            <a:off x="182025" y="599226"/>
            <a:ext cx="6218775" cy="1384995"/>
          </a:xfrm>
          <a:prstGeom prst="rect">
            <a:avLst/>
          </a:prstGeom>
          <a:noFill/>
        </p:spPr>
        <p:txBody>
          <a:bodyPr wrap="square" rtlCol="0">
            <a:spAutoFit/>
          </a:bodyPr>
          <a:lstStyle/>
          <a:p>
            <a:r>
              <a:rPr lang="en-US" sz="1400" dirty="0">
                <a:solidFill>
                  <a:schemeClr val="tx1">
                    <a:lumMod val="85000"/>
                    <a:lumOff val="15000"/>
                  </a:schemeClr>
                </a:solidFill>
                <a:latin typeface="Helvetica Light" panose="020B0403020202020204" pitchFamily="34" charset="0"/>
              </a:rPr>
              <a:t>City officials say they will expand bike lanes by almost 50% within three years, to 145 kilometers, and more than double the number of interconnected public transport lines, including overland trains, trams and cable car lines, to 26 by 2030. </a:t>
            </a:r>
          </a:p>
          <a:p>
            <a:br>
              <a:rPr lang="en-US" sz="1400" dirty="0">
                <a:solidFill>
                  <a:schemeClr val="tx1">
                    <a:lumMod val="85000"/>
                    <a:lumOff val="15000"/>
                  </a:schemeClr>
                </a:solidFill>
                <a:latin typeface="Helvetica Light" panose="020B0403020202020204" pitchFamily="34" charset="0"/>
              </a:rPr>
            </a:br>
            <a:endParaRPr lang="en-US" sz="1400" dirty="0">
              <a:solidFill>
                <a:schemeClr val="tx1">
                  <a:lumMod val="85000"/>
                  <a:lumOff val="15000"/>
                </a:schemeClr>
              </a:solidFill>
              <a:latin typeface="Helvetica Light" panose="020B0403020202020204" pitchFamily="34" charset="0"/>
            </a:endParaRPr>
          </a:p>
        </p:txBody>
      </p:sp>
      <p:sp>
        <p:nvSpPr>
          <p:cNvPr id="6" name="Rectangle 49">
            <a:extLst>
              <a:ext uri="{FF2B5EF4-FFF2-40B4-BE49-F238E27FC236}">
                <a16:creationId xmlns:a16="http://schemas.microsoft.com/office/drawing/2014/main" id="{25359B70-8976-F447-8EEE-BAD3C704BA3E}"/>
              </a:ext>
            </a:extLst>
          </p:cNvPr>
          <p:cNvSpPr txBox="1">
            <a:spLocks noChangeArrowheads="1"/>
          </p:cNvSpPr>
          <p:nvPr/>
        </p:nvSpPr>
        <p:spPr>
          <a:xfrm>
            <a:off x="182025" y="11675"/>
            <a:ext cx="5443035" cy="7125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a:lstStyle>
          <a:p>
            <a:r>
              <a:rPr lang="en-US" sz="3300" dirty="0">
                <a:solidFill>
                  <a:srgbClr val="FFA900"/>
                </a:solidFill>
                <a:latin typeface="Bebas" panose="020B0606020202050201" pitchFamily="34" charset="0"/>
              </a:rPr>
              <a:t>Medellín, Colombia</a:t>
            </a:r>
          </a:p>
        </p:txBody>
      </p:sp>
      <p:sp>
        <p:nvSpPr>
          <p:cNvPr id="44" name="TextBox 43">
            <a:extLst>
              <a:ext uri="{FF2B5EF4-FFF2-40B4-BE49-F238E27FC236}">
                <a16:creationId xmlns:a16="http://schemas.microsoft.com/office/drawing/2014/main" id="{2A78AC09-4A2C-094A-B0A1-DB89C2C5E2E7}"/>
              </a:ext>
            </a:extLst>
          </p:cNvPr>
          <p:cNvSpPr txBox="1"/>
          <p:nvPr/>
        </p:nvSpPr>
        <p:spPr>
          <a:xfrm>
            <a:off x="182025" y="5355142"/>
            <a:ext cx="2869561" cy="1138773"/>
          </a:xfrm>
          <a:prstGeom prst="rect">
            <a:avLst/>
          </a:prstGeom>
          <a:noFill/>
        </p:spPr>
        <p:txBody>
          <a:bodyPr wrap="square" rtlCol="0">
            <a:spAutoFit/>
          </a:bodyPr>
          <a:lstStyle/>
          <a:p>
            <a:r>
              <a:rPr lang="en-US" sz="3300" dirty="0">
                <a:solidFill>
                  <a:srgbClr val="FFA900"/>
                </a:solidFill>
                <a:latin typeface="Bebas" panose="020B0606020202050201" pitchFamily="34" charset="0"/>
              </a:rPr>
              <a:t>Related </a:t>
            </a:r>
            <a:br>
              <a:rPr lang="en-US" sz="3300" dirty="0">
                <a:solidFill>
                  <a:srgbClr val="FFA900"/>
                </a:solidFill>
                <a:latin typeface="Bebas" panose="020B0606020202050201" pitchFamily="34" charset="0"/>
              </a:rPr>
            </a:br>
            <a:r>
              <a:rPr lang="en-US" sz="3300" dirty="0">
                <a:solidFill>
                  <a:srgbClr val="FFA900"/>
                </a:solidFill>
                <a:latin typeface="Bebas" panose="020B0606020202050201" pitchFamily="34" charset="0"/>
              </a:rPr>
              <a:t>Co-benefits</a:t>
            </a:r>
          </a:p>
        </p:txBody>
      </p:sp>
      <p:sp>
        <p:nvSpPr>
          <p:cNvPr id="18" name="Rectangle 17">
            <a:extLst>
              <a:ext uri="{FF2B5EF4-FFF2-40B4-BE49-F238E27FC236}">
                <a16:creationId xmlns:a16="http://schemas.microsoft.com/office/drawing/2014/main" id="{2AC9F412-1902-F247-80D0-5B95E09AB481}"/>
              </a:ext>
            </a:extLst>
          </p:cNvPr>
          <p:cNvSpPr/>
          <p:nvPr/>
        </p:nvSpPr>
        <p:spPr>
          <a:xfrm>
            <a:off x="7130048" y="4200413"/>
            <a:ext cx="5018191" cy="584775"/>
          </a:xfrm>
          <a:prstGeom prst="rect">
            <a:avLst/>
          </a:prstGeom>
        </p:spPr>
        <p:txBody>
          <a:bodyPr wrap="square">
            <a:spAutoFit/>
          </a:bodyPr>
          <a:lstStyle/>
          <a:p>
            <a:r>
              <a:rPr lang="en-US" sz="1600" dirty="0">
                <a:solidFill>
                  <a:schemeClr val="tx1">
                    <a:lumMod val="85000"/>
                    <a:lumOff val="15000"/>
                  </a:schemeClr>
                </a:solidFill>
                <a:latin typeface="Helvetica Light" panose="020B0403020202020204" pitchFamily="34" charset="0"/>
              </a:rPr>
              <a:t>How can expanding public transportation in Medellin impact the electric share of final energy? </a:t>
            </a:r>
          </a:p>
        </p:txBody>
      </p:sp>
      <p:pic>
        <p:nvPicPr>
          <p:cNvPr id="23" name="Picture 22">
            <a:extLst>
              <a:ext uri="{FF2B5EF4-FFF2-40B4-BE49-F238E27FC236}">
                <a16:creationId xmlns:a16="http://schemas.microsoft.com/office/drawing/2014/main" id="{5F531AC9-B1A1-D547-9FCD-9B65DBD553E8}"/>
              </a:ext>
            </a:extLst>
          </p:cNvPr>
          <p:cNvPicPr>
            <a:picLocks noChangeAspect="1"/>
          </p:cNvPicPr>
          <p:nvPr/>
        </p:nvPicPr>
        <p:blipFill>
          <a:blip r:embed="rId4"/>
          <a:stretch>
            <a:fillRect/>
          </a:stretch>
        </p:blipFill>
        <p:spPr>
          <a:xfrm>
            <a:off x="2453063" y="5202153"/>
            <a:ext cx="1444752" cy="1444752"/>
          </a:xfrm>
          <a:prstGeom prst="rect">
            <a:avLst/>
          </a:prstGeom>
        </p:spPr>
      </p:pic>
      <p:pic>
        <p:nvPicPr>
          <p:cNvPr id="24" name="Picture 23">
            <a:extLst>
              <a:ext uri="{FF2B5EF4-FFF2-40B4-BE49-F238E27FC236}">
                <a16:creationId xmlns:a16="http://schemas.microsoft.com/office/drawing/2014/main" id="{90AAA333-21B8-4246-99FE-6A8B5A966D2B}"/>
              </a:ext>
            </a:extLst>
          </p:cNvPr>
          <p:cNvPicPr>
            <a:picLocks noChangeAspect="1"/>
          </p:cNvPicPr>
          <p:nvPr/>
        </p:nvPicPr>
        <p:blipFill>
          <a:blip r:embed="rId5"/>
          <a:stretch>
            <a:fillRect/>
          </a:stretch>
        </p:blipFill>
        <p:spPr>
          <a:xfrm>
            <a:off x="4057624" y="5202153"/>
            <a:ext cx="1444752" cy="1444752"/>
          </a:xfrm>
          <a:prstGeom prst="rect">
            <a:avLst/>
          </a:prstGeom>
        </p:spPr>
      </p:pic>
      <p:pic>
        <p:nvPicPr>
          <p:cNvPr id="27" name="Picture 26">
            <a:extLst>
              <a:ext uri="{FF2B5EF4-FFF2-40B4-BE49-F238E27FC236}">
                <a16:creationId xmlns:a16="http://schemas.microsoft.com/office/drawing/2014/main" id="{C7612BCF-FD84-644A-A4C7-68C1B64BBA26}"/>
              </a:ext>
            </a:extLst>
          </p:cNvPr>
          <p:cNvPicPr>
            <a:picLocks noChangeAspect="1"/>
          </p:cNvPicPr>
          <p:nvPr/>
        </p:nvPicPr>
        <p:blipFill>
          <a:blip r:embed="rId6"/>
          <a:stretch>
            <a:fillRect/>
          </a:stretch>
        </p:blipFill>
        <p:spPr>
          <a:xfrm>
            <a:off x="5662185" y="5202153"/>
            <a:ext cx="1444752" cy="1444752"/>
          </a:xfrm>
          <a:prstGeom prst="rect">
            <a:avLst/>
          </a:prstGeom>
        </p:spPr>
      </p:pic>
      <p:pic>
        <p:nvPicPr>
          <p:cNvPr id="29" name="Picture 28">
            <a:extLst>
              <a:ext uri="{FF2B5EF4-FFF2-40B4-BE49-F238E27FC236}">
                <a16:creationId xmlns:a16="http://schemas.microsoft.com/office/drawing/2014/main" id="{E6565C26-1F3D-164A-818A-0DECD8DD5E1F}"/>
              </a:ext>
            </a:extLst>
          </p:cNvPr>
          <p:cNvPicPr>
            <a:picLocks noChangeAspect="1"/>
          </p:cNvPicPr>
          <p:nvPr/>
        </p:nvPicPr>
        <p:blipFill>
          <a:blip r:embed="rId7"/>
          <a:stretch>
            <a:fillRect/>
          </a:stretch>
        </p:blipFill>
        <p:spPr>
          <a:xfrm>
            <a:off x="7266746" y="5202153"/>
            <a:ext cx="1444752" cy="1444752"/>
          </a:xfrm>
          <a:prstGeom prst="rect">
            <a:avLst/>
          </a:prstGeom>
        </p:spPr>
      </p:pic>
      <p:pic>
        <p:nvPicPr>
          <p:cNvPr id="31" name="Picture 30">
            <a:extLst>
              <a:ext uri="{FF2B5EF4-FFF2-40B4-BE49-F238E27FC236}">
                <a16:creationId xmlns:a16="http://schemas.microsoft.com/office/drawing/2014/main" id="{4DE80D7D-CCD1-994F-94E0-083C3487E8BF}"/>
              </a:ext>
            </a:extLst>
          </p:cNvPr>
          <p:cNvPicPr>
            <a:picLocks noChangeAspect="1"/>
          </p:cNvPicPr>
          <p:nvPr/>
        </p:nvPicPr>
        <p:blipFill>
          <a:blip r:embed="rId8"/>
          <a:stretch>
            <a:fillRect/>
          </a:stretch>
        </p:blipFill>
        <p:spPr>
          <a:xfrm>
            <a:off x="8871307" y="5202153"/>
            <a:ext cx="1444752" cy="1444752"/>
          </a:xfrm>
          <a:prstGeom prst="rect">
            <a:avLst/>
          </a:prstGeom>
        </p:spPr>
      </p:pic>
      <p:pic>
        <p:nvPicPr>
          <p:cNvPr id="45" name="Picture 44">
            <a:extLst>
              <a:ext uri="{FF2B5EF4-FFF2-40B4-BE49-F238E27FC236}">
                <a16:creationId xmlns:a16="http://schemas.microsoft.com/office/drawing/2014/main" id="{293C018D-CEFE-5E4D-9028-DAE45C646874}"/>
              </a:ext>
            </a:extLst>
          </p:cNvPr>
          <p:cNvPicPr>
            <a:picLocks noChangeAspect="1"/>
          </p:cNvPicPr>
          <p:nvPr/>
        </p:nvPicPr>
        <p:blipFill>
          <a:blip r:embed="rId9"/>
          <a:stretch>
            <a:fillRect/>
          </a:stretch>
        </p:blipFill>
        <p:spPr>
          <a:xfrm>
            <a:off x="10475869" y="5202153"/>
            <a:ext cx="1444752" cy="1444752"/>
          </a:xfrm>
          <a:prstGeom prst="rect">
            <a:avLst/>
          </a:prstGeom>
        </p:spPr>
      </p:pic>
      <p:grpSp>
        <p:nvGrpSpPr>
          <p:cNvPr id="2" name="Group 1">
            <a:extLst>
              <a:ext uri="{FF2B5EF4-FFF2-40B4-BE49-F238E27FC236}">
                <a16:creationId xmlns:a16="http://schemas.microsoft.com/office/drawing/2014/main" id="{8750AA64-BBB7-F94B-92BA-34B6F28D3790}"/>
              </a:ext>
            </a:extLst>
          </p:cNvPr>
          <p:cNvGrpSpPr/>
          <p:nvPr/>
        </p:nvGrpSpPr>
        <p:grpSpPr>
          <a:xfrm>
            <a:off x="7197920" y="304800"/>
            <a:ext cx="4864927" cy="3738686"/>
            <a:chOff x="7276302" y="245621"/>
            <a:chExt cx="4736936" cy="3640325"/>
          </a:xfrm>
        </p:grpSpPr>
        <p:grpSp>
          <p:nvGrpSpPr>
            <p:cNvPr id="12" name="Group 11">
              <a:extLst>
                <a:ext uri="{FF2B5EF4-FFF2-40B4-BE49-F238E27FC236}">
                  <a16:creationId xmlns:a16="http://schemas.microsoft.com/office/drawing/2014/main" id="{C72A162B-E6DD-1641-8515-0CB829646C6E}"/>
                </a:ext>
              </a:extLst>
            </p:cNvPr>
            <p:cNvGrpSpPr/>
            <p:nvPr/>
          </p:nvGrpSpPr>
          <p:grpSpPr>
            <a:xfrm>
              <a:off x="7276302" y="245621"/>
              <a:ext cx="4731630" cy="3640325"/>
              <a:chOff x="7241105" y="227632"/>
              <a:chExt cx="4731630" cy="3640325"/>
            </a:xfrm>
          </p:grpSpPr>
          <p:pic>
            <p:nvPicPr>
              <p:cNvPr id="8" name="Picture 7">
                <a:extLst>
                  <a:ext uri="{FF2B5EF4-FFF2-40B4-BE49-F238E27FC236}">
                    <a16:creationId xmlns:a16="http://schemas.microsoft.com/office/drawing/2014/main" id="{20A0B16B-ABFC-DF48-AEBF-B15F0BA25EBA}"/>
                  </a:ext>
                </a:extLst>
              </p:cNvPr>
              <p:cNvPicPr>
                <a:picLocks noChangeAspect="1"/>
              </p:cNvPicPr>
              <p:nvPr/>
            </p:nvPicPr>
            <p:blipFill>
              <a:blip r:embed="rId10"/>
              <a:stretch>
                <a:fillRect/>
              </a:stretch>
            </p:blipFill>
            <p:spPr>
              <a:xfrm>
                <a:off x="7241107" y="2739087"/>
                <a:ext cx="4731628" cy="1128870"/>
              </a:xfrm>
              <a:prstGeom prst="rect">
                <a:avLst/>
              </a:prstGeom>
            </p:spPr>
          </p:pic>
          <p:pic>
            <p:nvPicPr>
              <p:cNvPr id="10" name="Picture 9">
                <a:extLst>
                  <a:ext uri="{FF2B5EF4-FFF2-40B4-BE49-F238E27FC236}">
                    <a16:creationId xmlns:a16="http://schemas.microsoft.com/office/drawing/2014/main" id="{523AC993-0DB9-9444-98DA-3643F12151C3}"/>
                  </a:ext>
                </a:extLst>
              </p:cNvPr>
              <p:cNvPicPr>
                <a:picLocks noChangeAspect="1"/>
              </p:cNvPicPr>
              <p:nvPr/>
            </p:nvPicPr>
            <p:blipFill rotWithShape="1">
              <a:blip r:embed="rId11"/>
              <a:srcRect r="1195"/>
              <a:stretch/>
            </p:blipFill>
            <p:spPr>
              <a:xfrm>
                <a:off x="7247050" y="382378"/>
                <a:ext cx="4719740" cy="2399250"/>
              </a:xfrm>
              <a:prstGeom prst="rect">
                <a:avLst/>
              </a:prstGeom>
            </p:spPr>
          </p:pic>
          <p:sp>
            <p:nvSpPr>
              <p:cNvPr id="30" name="Rectangle 29">
                <a:extLst>
                  <a:ext uri="{FF2B5EF4-FFF2-40B4-BE49-F238E27FC236}">
                    <a16:creationId xmlns:a16="http://schemas.microsoft.com/office/drawing/2014/main" id="{A8F2B1C3-917E-054C-8A59-D870A99E9644}"/>
                  </a:ext>
                </a:extLst>
              </p:cNvPr>
              <p:cNvSpPr/>
              <p:nvPr/>
            </p:nvSpPr>
            <p:spPr>
              <a:xfrm>
                <a:off x="7241105" y="227632"/>
                <a:ext cx="4725684" cy="40462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lumMod val="85000"/>
                        <a:lumOff val="15000"/>
                      </a:schemeClr>
                    </a:solidFill>
                    <a:latin typeface="Roboto Condensed" panose="02000000000000000000" pitchFamily="2" charset="0"/>
                    <a:ea typeface="Roboto Condensed" panose="02000000000000000000" pitchFamily="2" charset="0"/>
                  </a:rPr>
                  <a:t>Electric Share of Final Energy – Transport</a:t>
                </a:r>
              </a:p>
            </p:txBody>
          </p:sp>
        </p:grpSp>
        <p:sp>
          <p:nvSpPr>
            <p:cNvPr id="25" name="Rectangle 24">
              <a:extLst>
                <a:ext uri="{FF2B5EF4-FFF2-40B4-BE49-F238E27FC236}">
                  <a16:creationId xmlns:a16="http://schemas.microsoft.com/office/drawing/2014/main" id="{13C22F25-19D9-A147-8FFE-C31D885167E5}"/>
                </a:ext>
              </a:extLst>
            </p:cNvPr>
            <p:cNvSpPr/>
            <p:nvPr/>
          </p:nvSpPr>
          <p:spPr>
            <a:xfrm>
              <a:off x="9697453" y="3093936"/>
              <a:ext cx="2315785" cy="780042"/>
            </a:xfrm>
            <a:prstGeom prst="rect">
              <a:avLst/>
            </a:prstGeom>
            <a:noFill/>
            <a:ln w="76200">
              <a:solidFill>
                <a:srgbClr val="FF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Rectangle 31">
            <a:hlinkClick r:id="rId12"/>
            <a:extLst>
              <a:ext uri="{FF2B5EF4-FFF2-40B4-BE49-F238E27FC236}">
                <a16:creationId xmlns:a16="http://schemas.microsoft.com/office/drawing/2014/main" id="{576AEDC2-A752-7145-9B96-25206303B7FC}"/>
              </a:ext>
            </a:extLst>
          </p:cNvPr>
          <p:cNvSpPr/>
          <p:nvPr/>
        </p:nvSpPr>
        <p:spPr>
          <a:xfrm>
            <a:off x="5916168" y="109728"/>
            <a:ext cx="877824" cy="393192"/>
          </a:xfrm>
          <a:prstGeom prst="rect">
            <a:avLst/>
          </a:prstGeom>
          <a:solidFill>
            <a:srgbClr val="144B90">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12">
                  <a:extLst>
                    <a:ext uri="{A12FA001-AC4F-418D-AE19-62706E023703}">
                      <ahyp:hlinkClr xmlns:ahyp="http://schemas.microsoft.com/office/drawing/2018/hyperlinkcolor" val="tx"/>
                    </a:ext>
                  </a:extLst>
                </a:hlinkClick>
              </a:rPr>
              <a:t>Source</a:t>
            </a:r>
            <a:endParaRPr lang="en-US" dirty="0">
              <a:solidFill>
                <a:schemeClr val="bg1"/>
              </a:solidFill>
            </a:endParaRPr>
          </a:p>
        </p:txBody>
      </p:sp>
    </p:spTree>
    <p:extLst>
      <p:ext uri="{BB962C8B-B14F-4D97-AF65-F5344CB8AC3E}">
        <p14:creationId xmlns:p14="http://schemas.microsoft.com/office/powerpoint/2010/main" val="4059267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9025A-50A9-1541-B887-DA2FF1C2CD48}"/>
              </a:ext>
            </a:extLst>
          </p:cNvPr>
          <p:cNvSpPr>
            <a:spLocks noGrp="1"/>
          </p:cNvSpPr>
          <p:nvPr>
            <p:ph type="ctrTitle"/>
          </p:nvPr>
        </p:nvSpPr>
        <p:spPr/>
        <p:txBody>
          <a:bodyPr/>
          <a:lstStyle/>
          <a:p>
            <a:pPr algn="ctr"/>
            <a:r>
              <a:rPr lang="en-US" sz="5000" dirty="0">
                <a:solidFill>
                  <a:srgbClr val="FFA900"/>
                </a:solidFill>
                <a:latin typeface="Bebas" panose="020B0606020202050201" pitchFamily="34" charset="0"/>
              </a:rPr>
              <a:t>Equity considerations </a:t>
            </a:r>
          </a:p>
        </p:txBody>
      </p:sp>
      <p:sp>
        <p:nvSpPr>
          <p:cNvPr id="3" name="Content Placeholder 2">
            <a:extLst>
              <a:ext uri="{FF2B5EF4-FFF2-40B4-BE49-F238E27FC236}">
                <a16:creationId xmlns:a16="http://schemas.microsoft.com/office/drawing/2014/main" id="{9142FF5E-983B-F64E-8BED-8D994E54320F}"/>
              </a:ext>
            </a:extLst>
          </p:cNvPr>
          <p:cNvSpPr>
            <a:spLocks noGrp="1"/>
          </p:cNvSpPr>
          <p:nvPr>
            <p:ph idx="1"/>
          </p:nvPr>
        </p:nvSpPr>
        <p:spPr>
          <a:xfrm>
            <a:off x="1402894" y="2275114"/>
            <a:ext cx="8644620" cy="3080658"/>
          </a:xfrm>
        </p:spPr>
        <p:txBody>
          <a:bodyPr>
            <a:normAutofit/>
          </a:bodyPr>
          <a:lstStyle/>
          <a:p>
            <a:pPr marL="0" indent="0">
              <a:buNone/>
            </a:pPr>
            <a:r>
              <a:rPr lang="en-US" sz="3400" dirty="0"/>
              <a:t>Income and race often determine proximity to public transit and high-quality biking infrastructure. </a:t>
            </a:r>
            <a:r>
              <a:rPr lang="en-US" sz="3400" b="1" dirty="0"/>
              <a:t>How can investments in cycling and public transportation better serve everyone? </a:t>
            </a:r>
          </a:p>
        </p:txBody>
      </p:sp>
      <p:sp>
        <p:nvSpPr>
          <p:cNvPr id="10" name="Rectangle 9">
            <a:extLst>
              <a:ext uri="{FF2B5EF4-FFF2-40B4-BE49-F238E27FC236}">
                <a16:creationId xmlns:a16="http://schemas.microsoft.com/office/drawing/2014/main" id="{82604B84-F899-084C-9160-BCEB05A13814}"/>
              </a:ext>
            </a:extLst>
          </p:cNvPr>
          <p:cNvSpPr/>
          <p:nvPr/>
        </p:nvSpPr>
        <p:spPr>
          <a:xfrm>
            <a:off x="838200" y="1547475"/>
            <a:ext cx="10428514" cy="430903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5194442-4163-224F-8CF2-448B255D9B24}"/>
              </a:ext>
            </a:extLst>
          </p:cNvPr>
          <p:cNvSpPr/>
          <p:nvPr/>
        </p:nvSpPr>
        <p:spPr>
          <a:xfrm>
            <a:off x="1066801" y="1789382"/>
            <a:ext cx="9949543" cy="382764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5547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BAAC8F1-5927-BD49-AE4F-B8600A62938B}"/>
              </a:ext>
            </a:extLst>
          </p:cNvPr>
          <p:cNvSpPr/>
          <p:nvPr/>
        </p:nvSpPr>
        <p:spPr>
          <a:xfrm>
            <a:off x="0" y="-3883"/>
            <a:ext cx="12192000" cy="4804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805D391-D8AB-6D47-8F34-858DBEB181DC}"/>
              </a:ext>
            </a:extLst>
          </p:cNvPr>
          <p:cNvSpPr/>
          <p:nvPr/>
        </p:nvSpPr>
        <p:spPr>
          <a:xfrm>
            <a:off x="7021841" y="-3883"/>
            <a:ext cx="5170159" cy="4804483"/>
          </a:xfrm>
          <a:prstGeom prst="rect">
            <a:avLst/>
          </a:prstGeom>
          <a:solidFill>
            <a:srgbClr val="FFC003">
              <a:alpha val="4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b" anchorCtr="0"/>
          <a:lstStyle/>
          <a:p>
            <a:endParaRPr lang="en-US" sz="1400" i="1" dirty="0">
              <a:solidFill>
                <a:schemeClr val="tx1">
                  <a:lumMod val="75000"/>
                  <a:lumOff val="25000"/>
                </a:schemeClr>
              </a:solidFill>
              <a:latin typeface="Helvetica Oblique" pitchFamily="2" charset="0"/>
            </a:endParaRPr>
          </a:p>
        </p:txBody>
      </p:sp>
      <p:sp>
        <p:nvSpPr>
          <p:cNvPr id="4" name="TextBox 3">
            <a:extLst>
              <a:ext uri="{FF2B5EF4-FFF2-40B4-BE49-F238E27FC236}">
                <a16:creationId xmlns:a16="http://schemas.microsoft.com/office/drawing/2014/main" id="{75B63390-E08B-B748-8111-C063A736198C}"/>
              </a:ext>
            </a:extLst>
          </p:cNvPr>
          <p:cNvSpPr txBox="1"/>
          <p:nvPr/>
        </p:nvSpPr>
        <p:spPr>
          <a:xfrm>
            <a:off x="182025" y="599226"/>
            <a:ext cx="6833871" cy="954107"/>
          </a:xfrm>
          <a:prstGeom prst="rect">
            <a:avLst/>
          </a:prstGeom>
          <a:noFill/>
        </p:spPr>
        <p:txBody>
          <a:bodyPr wrap="square" rtlCol="0">
            <a:spAutoFit/>
          </a:bodyPr>
          <a:lstStyle/>
          <a:p>
            <a:r>
              <a:rPr lang="en-US" sz="1400" dirty="0">
                <a:solidFill>
                  <a:schemeClr val="tx1">
                    <a:lumMod val="85000"/>
                    <a:lumOff val="15000"/>
                  </a:schemeClr>
                </a:solidFill>
                <a:latin typeface="Helvetica Light" panose="020B0403020202020204" pitchFamily="34" charset="0"/>
              </a:rPr>
              <a:t>Nigeria’s Rural Electrification Agency is partnering with the African Development Bank and World Bank to fund the installation of residential solar systems in areas currently without electricity, as well as mini-grids for medical and health centers. </a:t>
            </a:r>
            <a:br>
              <a:rPr lang="en-US" sz="1400" dirty="0">
                <a:solidFill>
                  <a:schemeClr val="tx1">
                    <a:lumMod val="85000"/>
                    <a:lumOff val="15000"/>
                  </a:schemeClr>
                </a:solidFill>
                <a:latin typeface="Helvetica Light" panose="020B0403020202020204" pitchFamily="34" charset="0"/>
              </a:rPr>
            </a:br>
            <a:endParaRPr lang="en-US" sz="1400" dirty="0">
              <a:solidFill>
                <a:schemeClr val="tx1">
                  <a:lumMod val="85000"/>
                  <a:lumOff val="15000"/>
                </a:schemeClr>
              </a:solidFill>
              <a:latin typeface="Helvetica Light" panose="020B0403020202020204" pitchFamily="34" charset="0"/>
            </a:endParaRPr>
          </a:p>
        </p:txBody>
      </p:sp>
      <p:sp>
        <p:nvSpPr>
          <p:cNvPr id="6" name="Rectangle 49">
            <a:extLst>
              <a:ext uri="{FF2B5EF4-FFF2-40B4-BE49-F238E27FC236}">
                <a16:creationId xmlns:a16="http://schemas.microsoft.com/office/drawing/2014/main" id="{25359B70-8976-F447-8EEE-BAD3C704BA3E}"/>
              </a:ext>
            </a:extLst>
          </p:cNvPr>
          <p:cNvSpPr txBox="1">
            <a:spLocks noChangeArrowheads="1"/>
          </p:cNvSpPr>
          <p:nvPr/>
        </p:nvSpPr>
        <p:spPr>
          <a:xfrm>
            <a:off x="182025" y="11675"/>
            <a:ext cx="5443035" cy="7125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a:lstStyle>
          <a:p>
            <a:r>
              <a:rPr lang="en-US" sz="3300" dirty="0">
                <a:solidFill>
                  <a:srgbClr val="FFA900"/>
                </a:solidFill>
                <a:latin typeface="Bebas" panose="020B0606020202050201" pitchFamily="34" charset="0"/>
              </a:rPr>
              <a:t>Nigeria</a:t>
            </a:r>
          </a:p>
        </p:txBody>
      </p:sp>
      <p:sp>
        <p:nvSpPr>
          <p:cNvPr id="44" name="TextBox 43">
            <a:extLst>
              <a:ext uri="{FF2B5EF4-FFF2-40B4-BE49-F238E27FC236}">
                <a16:creationId xmlns:a16="http://schemas.microsoft.com/office/drawing/2014/main" id="{2A78AC09-4A2C-094A-B0A1-DB89C2C5E2E7}"/>
              </a:ext>
            </a:extLst>
          </p:cNvPr>
          <p:cNvSpPr txBox="1"/>
          <p:nvPr/>
        </p:nvSpPr>
        <p:spPr>
          <a:xfrm>
            <a:off x="182025" y="5288737"/>
            <a:ext cx="2869561" cy="1138773"/>
          </a:xfrm>
          <a:prstGeom prst="rect">
            <a:avLst/>
          </a:prstGeom>
          <a:noFill/>
        </p:spPr>
        <p:txBody>
          <a:bodyPr wrap="square" rtlCol="0">
            <a:spAutoFit/>
          </a:bodyPr>
          <a:lstStyle/>
          <a:p>
            <a:r>
              <a:rPr lang="en-US" sz="3300" dirty="0">
                <a:solidFill>
                  <a:srgbClr val="FFA900"/>
                </a:solidFill>
                <a:latin typeface="Bebas" panose="020B0606020202050201" pitchFamily="34" charset="0"/>
              </a:rPr>
              <a:t>Related </a:t>
            </a:r>
            <a:br>
              <a:rPr lang="en-US" sz="3300" dirty="0">
                <a:solidFill>
                  <a:srgbClr val="FFA900"/>
                </a:solidFill>
                <a:latin typeface="Bebas" panose="020B0606020202050201" pitchFamily="34" charset="0"/>
              </a:rPr>
            </a:br>
            <a:r>
              <a:rPr lang="en-US" sz="3300" dirty="0">
                <a:solidFill>
                  <a:srgbClr val="FFA900"/>
                </a:solidFill>
                <a:latin typeface="Bebas" panose="020B0606020202050201" pitchFamily="34" charset="0"/>
              </a:rPr>
              <a:t>Co-benefits</a:t>
            </a:r>
          </a:p>
        </p:txBody>
      </p:sp>
      <p:sp>
        <p:nvSpPr>
          <p:cNvPr id="18" name="Rectangle 17">
            <a:extLst>
              <a:ext uri="{FF2B5EF4-FFF2-40B4-BE49-F238E27FC236}">
                <a16:creationId xmlns:a16="http://schemas.microsoft.com/office/drawing/2014/main" id="{2AC9F412-1902-F247-80D0-5B95E09AB481}"/>
              </a:ext>
            </a:extLst>
          </p:cNvPr>
          <p:cNvSpPr/>
          <p:nvPr/>
        </p:nvSpPr>
        <p:spPr>
          <a:xfrm>
            <a:off x="7130049" y="4097953"/>
            <a:ext cx="5018191" cy="584775"/>
          </a:xfrm>
          <a:prstGeom prst="rect">
            <a:avLst/>
          </a:prstGeom>
        </p:spPr>
        <p:txBody>
          <a:bodyPr wrap="square">
            <a:spAutoFit/>
          </a:bodyPr>
          <a:lstStyle/>
          <a:p>
            <a:r>
              <a:rPr lang="en-US" sz="1600" dirty="0">
                <a:latin typeface="Helvetica Light" panose="020B0403020202020204" pitchFamily="34" charset="0"/>
              </a:rPr>
              <a:t>How can expanding solar power in Nigeria impact renewables primary energy demand? </a:t>
            </a:r>
          </a:p>
        </p:txBody>
      </p:sp>
      <p:pic>
        <p:nvPicPr>
          <p:cNvPr id="24" name="Picture 23">
            <a:extLst>
              <a:ext uri="{FF2B5EF4-FFF2-40B4-BE49-F238E27FC236}">
                <a16:creationId xmlns:a16="http://schemas.microsoft.com/office/drawing/2014/main" id="{90AAA333-21B8-4246-99FE-6A8B5A966D2B}"/>
              </a:ext>
            </a:extLst>
          </p:cNvPr>
          <p:cNvPicPr>
            <a:picLocks noChangeAspect="1"/>
          </p:cNvPicPr>
          <p:nvPr/>
        </p:nvPicPr>
        <p:blipFill>
          <a:blip r:embed="rId3"/>
          <a:stretch>
            <a:fillRect/>
          </a:stretch>
        </p:blipFill>
        <p:spPr>
          <a:xfrm>
            <a:off x="4117929" y="5135748"/>
            <a:ext cx="1444752" cy="1444752"/>
          </a:xfrm>
          <a:prstGeom prst="rect">
            <a:avLst/>
          </a:prstGeom>
        </p:spPr>
      </p:pic>
      <p:pic>
        <p:nvPicPr>
          <p:cNvPr id="31" name="Picture 30">
            <a:extLst>
              <a:ext uri="{FF2B5EF4-FFF2-40B4-BE49-F238E27FC236}">
                <a16:creationId xmlns:a16="http://schemas.microsoft.com/office/drawing/2014/main" id="{4DE80D7D-CCD1-994F-94E0-083C3487E8BF}"/>
              </a:ext>
            </a:extLst>
          </p:cNvPr>
          <p:cNvPicPr>
            <a:picLocks noChangeAspect="1"/>
          </p:cNvPicPr>
          <p:nvPr/>
        </p:nvPicPr>
        <p:blipFill>
          <a:blip r:embed="rId4"/>
          <a:stretch>
            <a:fillRect/>
          </a:stretch>
        </p:blipFill>
        <p:spPr>
          <a:xfrm>
            <a:off x="8806683" y="5135748"/>
            <a:ext cx="1444752" cy="1444752"/>
          </a:xfrm>
          <a:prstGeom prst="rect">
            <a:avLst/>
          </a:prstGeom>
        </p:spPr>
      </p:pic>
      <p:pic>
        <p:nvPicPr>
          <p:cNvPr id="45" name="Picture 44">
            <a:extLst>
              <a:ext uri="{FF2B5EF4-FFF2-40B4-BE49-F238E27FC236}">
                <a16:creationId xmlns:a16="http://schemas.microsoft.com/office/drawing/2014/main" id="{293C018D-CEFE-5E4D-9028-DAE45C646874}"/>
              </a:ext>
            </a:extLst>
          </p:cNvPr>
          <p:cNvPicPr>
            <a:picLocks noChangeAspect="1"/>
          </p:cNvPicPr>
          <p:nvPr/>
        </p:nvPicPr>
        <p:blipFill>
          <a:blip r:embed="rId5"/>
          <a:stretch>
            <a:fillRect/>
          </a:stretch>
        </p:blipFill>
        <p:spPr>
          <a:xfrm>
            <a:off x="10369601" y="5135748"/>
            <a:ext cx="1444752" cy="1444752"/>
          </a:xfrm>
          <a:prstGeom prst="rect">
            <a:avLst/>
          </a:prstGeom>
        </p:spPr>
      </p:pic>
      <p:pic>
        <p:nvPicPr>
          <p:cNvPr id="7" name="Picture 6">
            <a:extLst>
              <a:ext uri="{FF2B5EF4-FFF2-40B4-BE49-F238E27FC236}">
                <a16:creationId xmlns:a16="http://schemas.microsoft.com/office/drawing/2014/main" id="{19EC7243-3528-2644-B208-1DE0D6AF3156}"/>
              </a:ext>
            </a:extLst>
          </p:cNvPr>
          <p:cNvPicPr>
            <a:picLocks noChangeAspect="1"/>
          </p:cNvPicPr>
          <p:nvPr/>
        </p:nvPicPr>
        <p:blipFill>
          <a:blip r:embed="rId6"/>
          <a:stretch>
            <a:fillRect/>
          </a:stretch>
        </p:blipFill>
        <p:spPr>
          <a:xfrm>
            <a:off x="7270358" y="310959"/>
            <a:ext cx="4725046" cy="2545507"/>
          </a:xfrm>
          <a:prstGeom prst="rect">
            <a:avLst/>
          </a:prstGeom>
        </p:spPr>
      </p:pic>
      <p:sp>
        <p:nvSpPr>
          <p:cNvPr id="30" name="Rectangle 29">
            <a:extLst>
              <a:ext uri="{FF2B5EF4-FFF2-40B4-BE49-F238E27FC236}">
                <a16:creationId xmlns:a16="http://schemas.microsoft.com/office/drawing/2014/main" id="{A8F2B1C3-917E-054C-8A59-D870A99E9644}"/>
              </a:ext>
            </a:extLst>
          </p:cNvPr>
          <p:cNvSpPr/>
          <p:nvPr/>
        </p:nvSpPr>
        <p:spPr>
          <a:xfrm>
            <a:off x="7276303" y="117148"/>
            <a:ext cx="4725684" cy="40462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lumMod val="85000"/>
                    <a:lumOff val="15000"/>
                  </a:schemeClr>
                </a:solidFill>
                <a:latin typeface="Roboto Condensed" panose="02000000000000000000" pitchFamily="2" charset="0"/>
                <a:ea typeface="Roboto Condensed" panose="02000000000000000000" pitchFamily="2" charset="0"/>
              </a:rPr>
              <a:t>Renewables Primary Energy Demand</a:t>
            </a:r>
          </a:p>
        </p:txBody>
      </p:sp>
      <p:pic>
        <p:nvPicPr>
          <p:cNvPr id="15" name="Picture 14">
            <a:extLst>
              <a:ext uri="{FF2B5EF4-FFF2-40B4-BE49-F238E27FC236}">
                <a16:creationId xmlns:a16="http://schemas.microsoft.com/office/drawing/2014/main" id="{0B69E915-B8E4-C642-82E4-4A1F880D965C}"/>
              </a:ext>
            </a:extLst>
          </p:cNvPr>
          <p:cNvPicPr>
            <a:picLocks noChangeAspect="1"/>
          </p:cNvPicPr>
          <p:nvPr/>
        </p:nvPicPr>
        <p:blipFill rotWithShape="1">
          <a:blip r:embed="rId7"/>
          <a:srcRect t="885" b="4135"/>
          <a:stretch/>
        </p:blipFill>
        <p:spPr>
          <a:xfrm>
            <a:off x="7267956" y="2767914"/>
            <a:ext cx="4727448" cy="1177415"/>
          </a:xfrm>
          <a:prstGeom prst="rect">
            <a:avLst/>
          </a:prstGeom>
        </p:spPr>
      </p:pic>
      <p:sp>
        <p:nvSpPr>
          <p:cNvPr id="25" name="Rectangle 24">
            <a:extLst>
              <a:ext uri="{FF2B5EF4-FFF2-40B4-BE49-F238E27FC236}">
                <a16:creationId xmlns:a16="http://schemas.microsoft.com/office/drawing/2014/main" id="{13C22F25-19D9-A147-8FFE-C31D885167E5}"/>
              </a:ext>
            </a:extLst>
          </p:cNvPr>
          <p:cNvSpPr/>
          <p:nvPr/>
        </p:nvSpPr>
        <p:spPr>
          <a:xfrm>
            <a:off x="9672739" y="3131007"/>
            <a:ext cx="2315785" cy="780042"/>
          </a:xfrm>
          <a:prstGeom prst="rect">
            <a:avLst/>
          </a:prstGeom>
          <a:noFill/>
          <a:ln w="76200">
            <a:solidFill>
              <a:srgbClr val="FF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hlinkClick r:id="rId8"/>
            <a:extLst>
              <a:ext uri="{FF2B5EF4-FFF2-40B4-BE49-F238E27FC236}">
                <a16:creationId xmlns:a16="http://schemas.microsoft.com/office/drawing/2014/main" id="{B119C15A-3490-C24E-AEC3-AEEFBADA9261}"/>
              </a:ext>
            </a:extLst>
          </p:cNvPr>
          <p:cNvSpPr/>
          <p:nvPr/>
        </p:nvSpPr>
        <p:spPr>
          <a:xfrm>
            <a:off x="5916168" y="109728"/>
            <a:ext cx="877824" cy="393192"/>
          </a:xfrm>
          <a:prstGeom prst="rect">
            <a:avLst/>
          </a:prstGeom>
          <a:solidFill>
            <a:srgbClr val="144B90">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8">
                  <a:extLst>
                    <a:ext uri="{A12FA001-AC4F-418D-AE19-62706E023703}">
                      <ahyp:hlinkClr xmlns:ahyp="http://schemas.microsoft.com/office/drawing/2018/hyperlinkcolor" val="tx"/>
                    </a:ext>
                  </a:extLst>
                </a:hlinkClick>
              </a:rPr>
              <a:t>Source</a:t>
            </a:r>
            <a:endParaRPr lang="en-US" dirty="0">
              <a:solidFill>
                <a:schemeClr val="bg1"/>
              </a:solidFill>
            </a:endParaRPr>
          </a:p>
        </p:txBody>
      </p:sp>
      <p:pic>
        <p:nvPicPr>
          <p:cNvPr id="2" name="Picture 1">
            <a:extLst>
              <a:ext uri="{FF2B5EF4-FFF2-40B4-BE49-F238E27FC236}">
                <a16:creationId xmlns:a16="http://schemas.microsoft.com/office/drawing/2014/main" id="{E0585084-A800-284D-A2D3-465808DAFC0F}"/>
              </a:ext>
            </a:extLst>
          </p:cNvPr>
          <p:cNvPicPr>
            <a:picLocks noChangeAspect="1"/>
          </p:cNvPicPr>
          <p:nvPr/>
        </p:nvPicPr>
        <p:blipFill>
          <a:blip r:embed="rId9"/>
          <a:stretch>
            <a:fillRect/>
          </a:stretch>
        </p:blipFill>
        <p:spPr>
          <a:xfrm>
            <a:off x="5680847" y="5149630"/>
            <a:ext cx="1444752" cy="1444752"/>
          </a:xfrm>
          <a:prstGeom prst="rect">
            <a:avLst/>
          </a:prstGeom>
        </p:spPr>
      </p:pic>
      <p:pic>
        <p:nvPicPr>
          <p:cNvPr id="3" name="Picture 2">
            <a:extLst>
              <a:ext uri="{FF2B5EF4-FFF2-40B4-BE49-F238E27FC236}">
                <a16:creationId xmlns:a16="http://schemas.microsoft.com/office/drawing/2014/main" id="{C1B85ACA-7924-7447-A043-2BF75AD04E9A}"/>
              </a:ext>
            </a:extLst>
          </p:cNvPr>
          <p:cNvPicPr>
            <a:picLocks noChangeAspect="1"/>
          </p:cNvPicPr>
          <p:nvPr/>
        </p:nvPicPr>
        <p:blipFill>
          <a:blip r:embed="rId10"/>
          <a:stretch>
            <a:fillRect/>
          </a:stretch>
        </p:blipFill>
        <p:spPr>
          <a:xfrm>
            <a:off x="7243765" y="5149630"/>
            <a:ext cx="1444752" cy="1444752"/>
          </a:xfrm>
          <a:prstGeom prst="rect">
            <a:avLst/>
          </a:prstGeom>
        </p:spPr>
      </p:pic>
      <p:pic>
        <p:nvPicPr>
          <p:cNvPr id="5" name="Picture 4">
            <a:extLst>
              <a:ext uri="{FF2B5EF4-FFF2-40B4-BE49-F238E27FC236}">
                <a16:creationId xmlns:a16="http://schemas.microsoft.com/office/drawing/2014/main" id="{7581B69A-CAFD-A74F-B78F-B17A47884F7C}"/>
              </a:ext>
            </a:extLst>
          </p:cNvPr>
          <p:cNvPicPr>
            <a:picLocks noChangeAspect="1"/>
          </p:cNvPicPr>
          <p:nvPr/>
        </p:nvPicPr>
        <p:blipFill>
          <a:blip r:embed="rId11"/>
          <a:stretch>
            <a:fillRect/>
          </a:stretch>
        </p:blipFill>
        <p:spPr>
          <a:xfrm>
            <a:off x="2555011" y="5117281"/>
            <a:ext cx="1444752" cy="1444752"/>
          </a:xfrm>
          <a:prstGeom prst="rect">
            <a:avLst/>
          </a:prstGeom>
        </p:spPr>
      </p:pic>
      <p:pic>
        <p:nvPicPr>
          <p:cNvPr id="9" name="Picture 8">
            <a:extLst>
              <a:ext uri="{FF2B5EF4-FFF2-40B4-BE49-F238E27FC236}">
                <a16:creationId xmlns:a16="http://schemas.microsoft.com/office/drawing/2014/main" id="{FEEDDF64-9DCC-5841-A42E-22BA5EC69EC9}"/>
              </a:ext>
            </a:extLst>
          </p:cNvPr>
          <p:cNvPicPr>
            <a:picLocks noChangeAspect="1"/>
          </p:cNvPicPr>
          <p:nvPr/>
        </p:nvPicPr>
        <p:blipFill rotWithShape="1">
          <a:blip r:embed="rId12"/>
          <a:srcRect t="1918" b="12432"/>
          <a:stretch/>
        </p:blipFill>
        <p:spPr>
          <a:xfrm>
            <a:off x="266253" y="1388026"/>
            <a:ext cx="6631330" cy="3194860"/>
          </a:xfrm>
          <a:prstGeom prst="rect">
            <a:avLst/>
          </a:prstGeom>
        </p:spPr>
      </p:pic>
    </p:spTree>
    <p:extLst>
      <p:ext uri="{BB962C8B-B14F-4D97-AF65-F5344CB8AC3E}">
        <p14:creationId xmlns:p14="http://schemas.microsoft.com/office/powerpoint/2010/main" val="3561944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9025A-50A9-1541-B887-DA2FF1C2CD48}"/>
              </a:ext>
            </a:extLst>
          </p:cNvPr>
          <p:cNvSpPr>
            <a:spLocks noGrp="1"/>
          </p:cNvSpPr>
          <p:nvPr>
            <p:ph type="ctrTitle"/>
          </p:nvPr>
        </p:nvSpPr>
        <p:spPr/>
        <p:txBody>
          <a:bodyPr/>
          <a:lstStyle/>
          <a:p>
            <a:pPr algn="ctr"/>
            <a:r>
              <a:rPr lang="en-US" sz="5000" dirty="0">
                <a:solidFill>
                  <a:srgbClr val="FFA900"/>
                </a:solidFill>
                <a:latin typeface="Bebas" panose="020B0606020202050201" pitchFamily="34" charset="0"/>
              </a:rPr>
              <a:t>Equity considerations </a:t>
            </a:r>
          </a:p>
        </p:txBody>
      </p:sp>
      <p:sp>
        <p:nvSpPr>
          <p:cNvPr id="3" name="Content Placeholder 2">
            <a:extLst>
              <a:ext uri="{FF2B5EF4-FFF2-40B4-BE49-F238E27FC236}">
                <a16:creationId xmlns:a16="http://schemas.microsoft.com/office/drawing/2014/main" id="{9142FF5E-983B-F64E-8BED-8D994E54320F}"/>
              </a:ext>
            </a:extLst>
          </p:cNvPr>
          <p:cNvSpPr>
            <a:spLocks noGrp="1"/>
          </p:cNvSpPr>
          <p:nvPr>
            <p:ph idx="1"/>
          </p:nvPr>
        </p:nvSpPr>
        <p:spPr>
          <a:xfrm>
            <a:off x="1402894" y="2275114"/>
            <a:ext cx="8644620" cy="3080658"/>
          </a:xfrm>
        </p:spPr>
        <p:txBody>
          <a:bodyPr>
            <a:normAutofit lnSpcReduction="10000"/>
          </a:bodyPr>
          <a:lstStyle/>
          <a:p>
            <a:pPr marL="0" indent="0">
              <a:buNone/>
            </a:pPr>
            <a:r>
              <a:rPr lang="en-US" sz="3400" dirty="0"/>
              <a:t>Jobs in renewables and energy efficiency continue to grow faster than any other energy jobs. </a:t>
            </a:r>
            <a:r>
              <a:rPr lang="en-US" sz="3400" b="1" dirty="0"/>
              <a:t>How can governments design policy to help channel green employment opportunities to marginalized groups?</a:t>
            </a:r>
            <a:endParaRPr lang="en-US" sz="3400" dirty="0"/>
          </a:p>
        </p:txBody>
      </p:sp>
      <p:sp>
        <p:nvSpPr>
          <p:cNvPr id="10" name="Rectangle 9">
            <a:extLst>
              <a:ext uri="{FF2B5EF4-FFF2-40B4-BE49-F238E27FC236}">
                <a16:creationId xmlns:a16="http://schemas.microsoft.com/office/drawing/2014/main" id="{82604B84-F899-084C-9160-BCEB05A13814}"/>
              </a:ext>
            </a:extLst>
          </p:cNvPr>
          <p:cNvSpPr/>
          <p:nvPr/>
        </p:nvSpPr>
        <p:spPr>
          <a:xfrm>
            <a:off x="838200" y="1547475"/>
            <a:ext cx="10428514" cy="430903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5194442-4163-224F-8CF2-448B255D9B24}"/>
              </a:ext>
            </a:extLst>
          </p:cNvPr>
          <p:cNvSpPr/>
          <p:nvPr/>
        </p:nvSpPr>
        <p:spPr>
          <a:xfrm>
            <a:off x="1066801" y="1789382"/>
            <a:ext cx="9949543" cy="382764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797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BAAC8F1-5927-BD49-AE4F-B8600A62938B}"/>
              </a:ext>
            </a:extLst>
          </p:cNvPr>
          <p:cNvSpPr/>
          <p:nvPr/>
        </p:nvSpPr>
        <p:spPr>
          <a:xfrm>
            <a:off x="0" y="-3884"/>
            <a:ext cx="12192000" cy="4986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805D391-D8AB-6D47-8F34-858DBEB181DC}"/>
              </a:ext>
            </a:extLst>
          </p:cNvPr>
          <p:cNvSpPr/>
          <p:nvPr/>
        </p:nvSpPr>
        <p:spPr>
          <a:xfrm>
            <a:off x="7021841" y="-3884"/>
            <a:ext cx="5170159" cy="4986641"/>
          </a:xfrm>
          <a:prstGeom prst="rect">
            <a:avLst/>
          </a:prstGeom>
          <a:solidFill>
            <a:srgbClr val="FFC003">
              <a:alpha val="4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b" anchorCtr="0"/>
          <a:lstStyle/>
          <a:p>
            <a:endParaRPr lang="en-US" sz="1400" i="1" dirty="0">
              <a:solidFill>
                <a:schemeClr val="tx1">
                  <a:lumMod val="75000"/>
                  <a:lumOff val="25000"/>
                </a:schemeClr>
              </a:solidFill>
              <a:latin typeface="Helvetica Oblique" pitchFamily="2" charset="0"/>
            </a:endParaRPr>
          </a:p>
        </p:txBody>
      </p:sp>
      <p:pic>
        <p:nvPicPr>
          <p:cNvPr id="15" name="Picture 14">
            <a:extLst>
              <a:ext uri="{FF2B5EF4-FFF2-40B4-BE49-F238E27FC236}">
                <a16:creationId xmlns:a16="http://schemas.microsoft.com/office/drawing/2014/main" id="{1A683742-41CE-D646-83F7-7C19507B596A}"/>
              </a:ext>
            </a:extLst>
          </p:cNvPr>
          <p:cNvPicPr>
            <a:picLocks noChangeAspect="1"/>
          </p:cNvPicPr>
          <p:nvPr/>
        </p:nvPicPr>
        <p:blipFill>
          <a:blip r:embed="rId3"/>
          <a:stretch>
            <a:fillRect/>
          </a:stretch>
        </p:blipFill>
        <p:spPr>
          <a:xfrm>
            <a:off x="7350417" y="2935548"/>
            <a:ext cx="4569290" cy="1173477"/>
          </a:xfrm>
          <a:prstGeom prst="rect">
            <a:avLst/>
          </a:prstGeom>
        </p:spPr>
      </p:pic>
      <p:sp>
        <p:nvSpPr>
          <p:cNvPr id="4" name="TextBox 3">
            <a:extLst>
              <a:ext uri="{FF2B5EF4-FFF2-40B4-BE49-F238E27FC236}">
                <a16:creationId xmlns:a16="http://schemas.microsoft.com/office/drawing/2014/main" id="{75B63390-E08B-B748-8111-C063A736198C}"/>
              </a:ext>
            </a:extLst>
          </p:cNvPr>
          <p:cNvSpPr txBox="1"/>
          <p:nvPr/>
        </p:nvSpPr>
        <p:spPr>
          <a:xfrm>
            <a:off x="182025" y="599226"/>
            <a:ext cx="6833871" cy="523220"/>
          </a:xfrm>
          <a:prstGeom prst="rect">
            <a:avLst/>
          </a:prstGeom>
          <a:noFill/>
        </p:spPr>
        <p:txBody>
          <a:bodyPr wrap="square" rtlCol="0">
            <a:spAutoFit/>
          </a:bodyPr>
          <a:lstStyle/>
          <a:p>
            <a:r>
              <a:rPr lang="en-US" sz="1400" dirty="0">
                <a:solidFill>
                  <a:schemeClr val="tx1">
                    <a:lumMod val="85000"/>
                    <a:lumOff val="15000"/>
                  </a:schemeClr>
                </a:solidFill>
                <a:latin typeface="Helvetica Light" panose="020B0403020202020204" pitchFamily="34" charset="0"/>
              </a:rPr>
              <a:t>Jamaica adopted an expanded and revised energy plan that emphasizes job creation and targets emission reductions in the country’s land and forestry sectors.</a:t>
            </a:r>
          </a:p>
        </p:txBody>
      </p:sp>
      <p:sp>
        <p:nvSpPr>
          <p:cNvPr id="6" name="Rectangle 49">
            <a:extLst>
              <a:ext uri="{FF2B5EF4-FFF2-40B4-BE49-F238E27FC236}">
                <a16:creationId xmlns:a16="http://schemas.microsoft.com/office/drawing/2014/main" id="{25359B70-8976-F447-8EEE-BAD3C704BA3E}"/>
              </a:ext>
            </a:extLst>
          </p:cNvPr>
          <p:cNvSpPr txBox="1">
            <a:spLocks noChangeArrowheads="1"/>
          </p:cNvSpPr>
          <p:nvPr/>
        </p:nvSpPr>
        <p:spPr>
          <a:xfrm>
            <a:off x="182025" y="11675"/>
            <a:ext cx="5443035" cy="7125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a:lstStyle>
          <a:p>
            <a:r>
              <a:rPr lang="en-US" sz="3300" dirty="0">
                <a:solidFill>
                  <a:srgbClr val="FFA900"/>
                </a:solidFill>
                <a:latin typeface="Bebas" panose="020B0606020202050201" pitchFamily="34" charset="0"/>
              </a:rPr>
              <a:t>Jamaica</a:t>
            </a:r>
          </a:p>
        </p:txBody>
      </p:sp>
      <p:sp>
        <p:nvSpPr>
          <p:cNvPr id="44" name="TextBox 43">
            <a:extLst>
              <a:ext uri="{FF2B5EF4-FFF2-40B4-BE49-F238E27FC236}">
                <a16:creationId xmlns:a16="http://schemas.microsoft.com/office/drawing/2014/main" id="{2A78AC09-4A2C-094A-B0A1-DB89C2C5E2E7}"/>
              </a:ext>
            </a:extLst>
          </p:cNvPr>
          <p:cNvSpPr txBox="1"/>
          <p:nvPr/>
        </p:nvSpPr>
        <p:spPr>
          <a:xfrm>
            <a:off x="182025" y="5357317"/>
            <a:ext cx="2869561" cy="1138773"/>
          </a:xfrm>
          <a:prstGeom prst="rect">
            <a:avLst/>
          </a:prstGeom>
          <a:noFill/>
        </p:spPr>
        <p:txBody>
          <a:bodyPr wrap="square" rtlCol="0">
            <a:spAutoFit/>
          </a:bodyPr>
          <a:lstStyle/>
          <a:p>
            <a:r>
              <a:rPr lang="en-US" sz="3300" dirty="0">
                <a:solidFill>
                  <a:srgbClr val="FFA900"/>
                </a:solidFill>
                <a:latin typeface="Bebas" panose="020B0606020202050201" pitchFamily="34" charset="0"/>
              </a:rPr>
              <a:t>Related </a:t>
            </a:r>
            <a:br>
              <a:rPr lang="en-US" sz="3300" dirty="0">
                <a:solidFill>
                  <a:srgbClr val="FFA900"/>
                </a:solidFill>
                <a:latin typeface="Bebas" panose="020B0606020202050201" pitchFamily="34" charset="0"/>
              </a:rPr>
            </a:br>
            <a:r>
              <a:rPr lang="en-US" sz="3300" dirty="0">
                <a:solidFill>
                  <a:srgbClr val="FFA900"/>
                </a:solidFill>
                <a:latin typeface="Bebas" panose="020B0606020202050201" pitchFamily="34" charset="0"/>
              </a:rPr>
              <a:t>Co-benefits</a:t>
            </a:r>
          </a:p>
        </p:txBody>
      </p:sp>
      <p:pic>
        <p:nvPicPr>
          <p:cNvPr id="24" name="Picture 23">
            <a:extLst>
              <a:ext uri="{FF2B5EF4-FFF2-40B4-BE49-F238E27FC236}">
                <a16:creationId xmlns:a16="http://schemas.microsoft.com/office/drawing/2014/main" id="{90AAA333-21B8-4246-99FE-6A8B5A966D2B}"/>
              </a:ext>
            </a:extLst>
          </p:cNvPr>
          <p:cNvPicPr>
            <a:picLocks noChangeAspect="1"/>
          </p:cNvPicPr>
          <p:nvPr/>
        </p:nvPicPr>
        <p:blipFill>
          <a:blip r:embed="rId4"/>
          <a:stretch>
            <a:fillRect/>
          </a:stretch>
        </p:blipFill>
        <p:spPr>
          <a:xfrm>
            <a:off x="4024635" y="5185506"/>
            <a:ext cx="1444752" cy="1444752"/>
          </a:xfrm>
          <a:prstGeom prst="rect">
            <a:avLst/>
          </a:prstGeom>
        </p:spPr>
      </p:pic>
      <p:pic>
        <p:nvPicPr>
          <p:cNvPr id="31" name="Picture 30">
            <a:extLst>
              <a:ext uri="{FF2B5EF4-FFF2-40B4-BE49-F238E27FC236}">
                <a16:creationId xmlns:a16="http://schemas.microsoft.com/office/drawing/2014/main" id="{4DE80D7D-CCD1-994F-94E0-083C3487E8BF}"/>
              </a:ext>
            </a:extLst>
          </p:cNvPr>
          <p:cNvPicPr>
            <a:picLocks noChangeAspect="1"/>
          </p:cNvPicPr>
          <p:nvPr/>
        </p:nvPicPr>
        <p:blipFill>
          <a:blip r:embed="rId5"/>
          <a:stretch>
            <a:fillRect/>
          </a:stretch>
        </p:blipFill>
        <p:spPr>
          <a:xfrm>
            <a:off x="8828085" y="5185506"/>
            <a:ext cx="1444752" cy="1444752"/>
          </a:xfrm>
          <a:prstGeom prst="rect">
            <a:avLst/>
          </a:prstGeom>
        </p:spPr>
      </p:pic>
      <p:pic>
        <p:nvPicPr>
          <p:cNvPr id="45" name="Picture 44">
            <a:extLst>
              <a:ext uri="{FF2B5EF4-FFF2-40B4-BE49-F238E27FC236}">
                <a16:creationId xmlns:a16="http://schemas.microsoft.com/office/drawing/2014/main" id="{293C018D-CEFE-5E4D-9028-DAE45C646874}"/>
              </a:ext>
            </a:extLst>
          </p:cNvPr>
          <p:cNvPicPr>
            <a:picLocks noChangeAspect="1"/>
          </p:cNvPicPr>
          <p:nvPr/>
        </p:nvPicPr>
        <p:blipFill>
          <a:blip r:embed="rId6"/>
          <a:stretch>
            <a:fillRect/>
          </a:stretch>
        </p:blipFill>
        <p:spPr>
          <a:xfrm>
            <a:off x="10429235" y="5185506"/>
            <a:ext cx="1444752" cy="1444752"/>
          </a:xfrm>
          <a:prstGeom prst="rect">
            <a:avLst/>
          </a:prstGeom>
        </p:spPr>
      </p:pic>
      <p:sp>
        <p:nvSpPr>
          <p:cNvPr id="19" name="Rectangle 18">
            <a:hlinkClick r:id="rId7"/>
            <a:extLst>
              <a:ext uri="{FF2B5EF4-FFF2-40B4-BE49-F238E27FC236}">
                <a16:creationId xmlns:a16="http://schemas.microsoft.com/office/drawing/2014/main" id="{B119C15A-3490-C24E-AEC3-AEEFBADA9261}"/>
              </a:ext>
            </a:extLst>
          </p:cNvPr>
          <p:cNvSpPr/>
          <p:nvPr/>
        </p:nvSpPr>
        <p:spPr>
          <a:xfrm>
            <a:off x="5916168" y="109728"/>
            <a:ext cx="877824" cy="393192"/>
          </a:xfrm>
          <a:prstGeom prst="rect">
            <a:avLst/>
          </a:prstGeom>
          <a:solidFill>
            <a:srgbClr val="144B90">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8">
                  <a:extLst>
                    <a:ext uri="{A12FA001-AC4F-418D-AE19-62706E023703}">
                      <ahyp:hlinkClr xmlns:ahyp="http://schemas.microsoft.com/office/drawing/2018/hyperlinkcolor" val="tx"/>
                    </a:ext>
                  </a:extLst>
                </a:hlinkClick>
              </a:rPr>
              <a:t>Source</a:t>
            </a:r>
            <a:endParaRPr lang="en-US" dirty="0">
              <a:solidFill>
                <a:schemeClr val="bg1"/>
              </a:solidFill>
            </a:endParaRPr>
          </a:p>
        </p:txBody>
      </p:sp>
      <p:pic>
        <p:nvPicPr>
          <p:cNvPr id="9" name="Picture 8">
            <a:extLst>
              <a:ext uri="{FF2B5EF4-FFF2-40B4-BE49-F238E27FC236}">
                <a16:creationId xmlns:a16="http://schemas.microsoft.com/office/drawing/2014/main" id="{14BC33B0-7C4F-804B-93F9-3D8BB0890D53}"/>
              </a:ext>
            </a:extLst>
          </p:cNvPr>
          <p:cNvPicPr>
            <a:picLocks noChangeAspect="1"/>
          </p:cNvPicPr>
          <p:nvPr/>
        </p:nvPicPr>
        <p:blipFill rotWithShape="1">
          <a:blip r:embed="rId9"/>
          <a:srcRect r="2657"/>
          <a:stretch/>
        </p:blipFill>
        <p:spPr>
          <a:xfrm>
            <a:off x="138265" y="1494677"/>
            <a:ext cx="6716487" cy="3363686"/>
          </a:xfrm>
          <a:prstGeom prst="rect">
            <a:avLst/>
          </a:prstGeom>
        </p:spPr>
      </p:pic>
      <p:pic>
        <p:nvPicPr>
          <p:cNvPr id="12" name="Picture 11">
            <a:extLst>
              <a:ext uri="{FF2B5EF4-FFF2-40B4-BE49-F238E27FC236}">
                <a16:creationId xmlns:a16="http://schemas.microsoft.com/office/drawing/2014/main" id="{1D2BB160-B935-5943-92B6-496286DBCD0E}"/>
              </a:ext>
            </a:extLst>
          </p:cNvPr>
          <p:cNvPicPr>
            <a:picLocks noChangeAspect="1"/>
          </p:cNvPicPr>
          <p:nvPr/>
        </p:nvPicPr>
        <p:blipFill rotWithShape="1">
          <a:blip r:embed="rId10"/>
          <a:srcRect l="2325" t="714"/>
          <a:stretch/>
        </p:blipFill>
        <p:spPr>
          <a:xfrm>
            <a:off x="7350417" y="109728"/>
            <a:ext cx="4571791" cy="2890130"/>
          </a:xfrm>
          <a:prstGeom prst="rect">
            <a:avLst/>
          </a:prstGeom>
        </p:spPr>
      </p:pic>
      <p:sp>
        <p:nvSpPr>
          <p:cNvPr id="25" name="Rectangle 24">
            <a:extLst>
              <a:ext uri="{FF2B5EF4-FFF2-40B4-BE49-F238E27FC236}">
                <a16:creationId xmlns:a16="http://schemas.microsoft.com/office/drawing/2014/main" id="{13C22F25-19D9-A147-8FFE-C31D885167E5}"/>
              </a:ext>
            </a:extLst>
          </p:cNvPr>
          <p:cNvSpPr/>
          <p:nvPr/>
        </p:nvSpPr>
        <p:spPr>
          <a:xfrm>
            <a:off x="7361185" y="3298698"/>
            <a:ext cx="4558522" cy="826676"/>
          </a:xfrm>
          <a:prstGeom prst="rect">
            <a:avLst/>
          </a:prstGeom>
          <a:noFill/>
          <a:ln w="76200">
            <a:solidFill>
              <a:srgbClr val="FF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B08AAFD-3064-2547-B6AA-E096FD62432E}"/>
              </a:ext>
            </a:extLst>
          </p:cNvPr>
          <p:cNvPicPr>
            <a:picLocks noChangeAspect="1"/>
          </p:cNvPicPr>
          <p:nvPr/>
        </p:nvPicPr>
        <p:blipFill>
          <a:blip r:embed="rId11"/>
          <a:stretch>
            <a:fillRect/>
          </a:stretch>
        </p:blipFill>
        <p:spPr>
          <a:xfrm>
            <a:off x="5625785" y="5185506"/>
            <a:ext cx="1444752" cy="1444752"/>
          </a:xfrm>
          <a:prstGeom prst="rect">
            <a:avLst/>
          </a:prstGeom>
        </p:spPr>
      </p:pic>
      <p:pic>
        <p:nvPicPr>
          <p:cNvPr id="8" name="Picture 7">
            <a:extLst>
              <a:ext uri="{FF2B5EF4-FFF2-40B4-BE49-F238E27FC236}">
                <a16:creationId xmlns:a16="http://schemas.microsoft.com/office/drawing/2014/main" id="{C807ED41-753E-C94C-B4E7-55F4A5011A96}"/>
              </a:ext>
            </a:extLst>
          </p:cNvPr>
          <p:cNvPicPr>
            <a:picLocks/>
          </p:cNvPicPr>
          <p:nvPr/>
        </p:nvPicPr>
        <p:blipFill>
          <a:blip r:embed="rId12"/>
          <a:stretch>
            <a:fillRect/>
          </a:stretch>
        </p:blipFill>
        <p:spPr>
          <a:xfrm>
            <a:off x="7226935" y="5185506"/>
            <a:ext cx="1444752" cy="1444752"/>
          </a:xfrm>
          <a:prstGeom prst="rect">
            <a:avLst/>
          </a:prstGeom>
        </p:spPr>
      </p:pic>
      <p:pic>
        <p:nvPicPr>
          <p:cNvPr id="11" name="Picture 10">
            <a:extLst>
              <a:ext uri="{FF2B5EF4-FFF2-40B4-BE49-F238E27FC236}">
                <a16:creationId xmlns:a16="http://schemas.microsoft.com/office/drawing/2014/main" id="{322DBD88-6632-654D-976C-55F2A1357934}"/>
              </a:ext>
            </a:extLst>
          </p:cNvPr>
          <p:cNvPicPr>
            <a:picLocks/>
          </p:cNvPicPr>
          <p:nvPr/>
        </p:nvPicPr>
        <p:blipFill>
          <a:blip r:embed="rId13"/>
          <a:stretch>
            <a:fillRect/>
          </a:stretch>
        </p:blipFill>
        <p:spPr>
          <a:xfrm>
            <a:off x="2423485" y="5185506"/>
            <a:ext cx="1444752" cy="1444752"/>
          </a:xfrm>
          <a:prstGeom prst="rect">
            <a:avLst/>
          </a:prstGeom>
        </p:spPr>
      </p:pic>
      <p:sp>
        <p:nvSpPr>
          <p:cNvPr id="23" name="Rectangle 22">
            <a:extLst>
              <a:ext uri="{FF2B5EF4-FFF2-40B4-BE49-F238E27FC236}">
                <a16:creationId xmlns:a16="http://schemas.microsoft.com/office/drawing/2014/main" id="{12F346BE-EBA2-D942-A52B-54A871BEE702}"/>
              </a:ext>
            </a:extLst>
          </p:cNvPr>
          <p:cNvSpPr/>
          <p:nvPr/>
        </p:nvSpPr>
        <p:spPr>
          <a:xfrm>
            <a:off x="7173809" y="4299869"/>
            <a:ext cx="5018191" cy="584775"/>
          </a:xfrm>
          <a:prstGeom prst="rect">
            <a:avLst/>
          </a:prstGeom>
        </p:spPr>
        <p:txBody>
          <a:bodyPr wrap="square">
            <a:spAutoFit/>
          </a:bodyPr>
          <a:lstStyle/>
          <a:p>
            <a:r>
              <a:rPr lang="en-US" sz="1600" dirty="0">
                <a:latin typeface="Helvetica Light" panose="020B0403020202020204" pitchFamily="34" charset="0"/>
              </a:rPr>
              <a:t>How can reducing deforestation/methane lower non-CO</a:t>
            </a:r>
            <a:r>
              <a:rPr lang="en-US" sz="1600" baseline="-25000" dirty="0">
                <a:latin typeface="Helvetica Light" panose="020B0403020202020204" pitchFamily="34" charset="0"/>
              </a:rPr>
              <a:t>2</a:t>
            </a:r>
            <a:r>
              <a:rPr lang="en-US" sz="1600" dirty="0">
                <a:latin typeface="Helvetica Light" panose="020B0403020202020204" pitchFamily="34" charset="0"/>
              </a:rPr>
              <a:t> GHG emissions?</a:t>
            </a:r>
          </a:p>
        </p:txBody>
      </p:sp>
    </p:spTree>
    <p:extLst>
      <p:ext uri="{BB962C8B-B14F-4D97-AF65-F5344CB8AC3E}">
        <p14:creationId xmlns:p14="http://schemas.microsoft.com/office/powerpoint/2010/main" val="3540810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9025A-50A9-1541-B887-DA2FF1C2CD48}"/>
              </a:ext>
            </a:extLst>
          </p:cNvPr>
          <p:cNvSpPr>
            <a:spLocks noGrp="1"/>
          </p:cNvSpPr>
          <p:nvPr>
            <p:ph type="ctrTitle"/>
          </p:nvPr>
        </p:nvSpPr>
        <p:spPr/>
        <p:txBody>
          <a:bodyPr/>
          <a:lstStyle/>
          <a:p>
            <a:pPr algn="ctr"/>
            <a:r>
              <a:rPr lang="en-US" sz="5000" dirty="0">
                <a:solidFill>
                  <a:srgbClr val="FFA900"/>
                </a:solidFill>
                <a:latin typeface="Bebas" panose="020B0606020202050201" pitchFamily="34" charset="0"/>
              </a:rPr>
              <a:t>Equity considerations </a:t>
            </a:r>
          </a:p>
        </p:txBody>
      </p:sp>
      <p:sp>
        <p:nvSpPr>
          <p:cNvPr id="3" name="Content Placeholder 2">
            <a:extLst>
              <a:ext uri="{FF2B5EF4-FFF2-40B4-BE49-F238E27FC236}">
                <a16:creationId xmlns:a16="http://schemas.microsoft.com/office/drawing/2014/main" id="{9142FF5E-983B-F64E-8BED-8D994E54320F}"/>
              </a:ext>
            </a:extLst>
          </p:cNvPr>
          <p:cNvSpPr>
            <a:spLocks noGrp="1"/>
          </p:cNvSpPr>
          <p:nvPr>
            <p:ph idx="1"/>
          </p:nvPr>
        </p:nvSpPr>
        <p:spPr>
          <a:xfrm>
            <a:off x="1402894" y="2275114"/>
            <a:ext cx="8644620" cy="3080658"/>
          </a:xfrm>
        </p:spPr>
        <p:txBody>
          <a:bodyPr>
            <a:normAutofit/>
          </a:bodyPr>
          <a:lstStyle/>
          <a:p>
            <a:pPr marL="0" indent="0">
              <a:buNone/>
            </a:pPr>
            <a:r>
              <a:rPr lang="en-US" sz="3400" dirty="0"/>
              <a:t>If not crafted carefully, policies to reduce deforestation and land use emissions can compromise food security. </a:t>
            </a:r>
            <a:r>
              <a:rPr lang="en-US" sz="3400" b="1" dirty="0"/>
              <a:t>How can land use reform </a:t>
            </a:r>
            <a:r>
              <a:rPr lang="en-US" sz="3400" b="1"/>
              <a:t>protect rights </a:t>
            </a:r>
            <a:r>
              <a:rPr lang="en-US" sz="3400" b="1" dirty="0"/>
              <a:t>of Indigenous people and preserve food sovereignty? </a:t>
            </a:r>
            <a:endParaRPr lang="en-US" sz="3400" dirty="0"/>
          </a:p>
        </p:txBody>
      </p:sp>
      <p:sp>
        <p:nvSpPr>
          <p:cNvPr id="10" name="Rectangle 9">
            <a:extLst>
              <a:ext uri="{FF2B5EF4-FFF2-40B4-BE49-F238E27FC236}">
                <a16:creationId xmlns:a16="http://schemas.microsoft.com/office/drawing/2014/main" id="{82604B84-F899-084C-9160-BCEB05A13814}"/>
              </a:ext>
            </a:extLst>
          </p:cNvPr>
          <p:cNvSpPr/>
          <p:nvPr/>
        </p:nvSpPr>
        <p:spPr>
          <a:xfrm>
            <a:off x="838200" y="1547475"/>
            <a:ext cx="10428514" cy="430903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5194442-4163-224F-8CF2-448B255D9B24}"/>
              </a:ext>
            </a:extLst>
          </p:cNvPr>
          <p:cNvSpPr/>
          <p:nvPr/>
        </p:nvSpPr>
        <p:spPr>
          <a:xfrm>
            <a:off x="1066801" y="1789382"/>
            <a:ext cx="9949543" cy="382764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251192"/>
      </p:ext>
    </p:extLst>
  </p:cSld>
  <p:clrMapOvr>
    <a:masterClrMapping/>
  </p:clrMapOvr>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AAF32C27-F80C-5841-8385-785153BE6471}" vid="{6466B298-1E8E-1441-9A8A-046124CA62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31109</TotalTime>
  <Words>743</Words>
  <Application>Microsoft Macintosh PowerPoint</Application>
  <PresentationFormat>Widescreen</PresentationFormat>
  <Paragraphs>70</Paragraphs>
  <Slides>13</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Bebas</vt:lpstr>
      <vt:lpstr>Calibri</vt:lpstr>
      <vt:lpstr>Century Gothic</vt:lpstr>
      <vt:lpstr>Helvetica</vt:lpstr>
      <vt:lpstr>Helvetica Light</vt:lpstr>
      <vt:lpstr>Helvetica Oblique</vt:lpstr>
      <vt:lpstr>Roboto Condensed</vt:lpstr>
      <vt:lpstr>Office Theme</vt:lpstr>
      <vt:lpstr>GREAT: Green, Resilient, and Equitable Actions for Transformation</vt:lpstr>
      <vt:lpstr>PowerPoint Presentation</vt:lpstr>
      <vt:lpstr>Equity considerations </vt:lpstr>
      <vt:lpstr>PowerPoint Presentation</vt:lpstr>
      <vt:lpstr>Equity considerations </vt:lpstr>
      <vt:lpstr>PowerPoint Presentation</vt:lpstr>
      <vt:lpstr>Equity considerations </vt:lpstr>
      <vt:lpstr>PowerPoint Presentation</vt:lpstr>
      <vt:lpstr>Equity considerations </vt:lpstr>
      <vt:lpstr>PowerPoint Presentation</vt:lpstr>
      <vt:lpstr>Equity considerations </vt:lpstr>
      <vt:lpstr>PowerPoint Presentation</vt:lpstr>
      <vt:lpstr>Equity considerations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En-ROADS: the Climate Solutions Simulator</dc:title>
  <dc:creator>Eleanor Johnston</dc:creator>
  <cp:lastModifiedBy>Cassandra Ceballos</cp:lastModifiedBy>
  <cp:revision>305</cp:revision>
  <cp:lastPrinted>2020-06-17T17:25:25Z</cp:lastPrinted>
  <dcterms:created xsi:type="dcterms:W3CDTF">2019-12-02T17:45:17Z</dcterms:created>
  <dcterms:modified xsi:type="dcterms:W3CDTF">2020-11-16T15:14:14Z</dcterms:modified>
</cp:coreProperties>
</file>