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handoutMasterIdLst>
    <p:handoutMasterId r:id="rId49"/>
  </p:handoutMasterIdLst>
  <p:sldIdLst>
    <p:sldId id="2033" r:id="rId2"/>
    <p:sldId id="2288" r:id="rId3"/>
    <p:sldId id="2289" r:id="rId4"/>
    <p:sldId id="2290" r:id="rId5"/>
    <p:sldId id="2147" r:id="rId6"/>
    <p:sldId id="2270" r:id="rId7"/>
    <p:sldId id="2234" r:id="rId8"/>
    <p:sldId id="2183" r:id="rId9"/>
    <p:sldId id="2184" r:id="rId10"/>
    <p:sldId id="2185" r:id="rId11"/>
    <p:sldId id="2213" r:id="rId12"/>
    <p:sldId id="2186" r:id="rId13"/>
    <p:sldId id="2133" r:id="rId14"/>
    <p:sldId id="2152" r:id="rId15"/>
    <p:sldId id="2138" r:id="rId16"/>
    <p:sldId id="2235" r:id="rId17"/>
    <p:sldId id="2236" r:id="rId18"/>
    <p:sldId id="2249" r:id="rId19"/>
    <p:sldId id="2286" r:id="rId20"/>
    <p:sldId id="2275" r:id="rId21"/>
    <p:sldId id="2274" r:id="rId22"/>
    <p:sldId id="2238" r:id="rId23"/>
    <p:sldId id="2240" r:id="rId24"/>
    <p:sldId id="2145" r:id="rId25"/>
    <p:sldId id="2255" r:id="rId26"/>
    <p:sldId id="2250" r:id="rId27"/>
    <p:sldId id="2251" r:id="rId28"/>
    <p:sldId id="2287" r:id="rId29"/>
    <p:sldId id="2276" r:id="rId30"/>
    <p:sldId id="2291" r:id="rId31"/>
    <p:sldId id="2292" r:id="rId32"/>
    <p:sldId id="2204" r:id="rId33"/>
    <p:sldId id="2257" r:id="rId34"/>
    <p:sldId id="2197" r:id="rId35"/>
    <p:sldId id="2277" r:id="rId36"/>
    <p:sldId id="2293" r:id="rId37"/>
    <p:sldId id="2295" r:id="rId38"/>
    <p:sldId id="2296" r:id="rId39"/>
    <p:sldId id="2284" r:id="rId40"/>
    <p:sldId id="2256" r:id="rId41"/>
    <p:sldId id="2259" r:id="rId42"/>
    <p:sldId id="2281" r:id="rId43"/>
    <p:sldId id="2265" r:id="rId44"/>
    <p:sldId id="2278" r:id="rId45"/>
    <p:sldId id="2285" r:id="rId46"/>
    <p:sldId id="220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eanor Johnston" initials="EJ" lastIdx="1" clrIdx="0">
    <p:extLst>
      <p:ext uri="{19B8F6BF-5375-455C-9EA6-DF929625EA0E}">
        <p15:presenceInfo xmlns:p15="http://schemas.microsoft.com/office/powerpoint/2012/main" userId="S::eleanor.johnston@newventurefund.org::e8fc4b8c-6fd8-415c-b7da-fc78c844b8e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D579"/>
    <a:srgbClr val="224C8A"/>
    <a:srgbClr val="FFC003"/>
    <a:srgbClr val="FEC003"/>
    <a:srgbClr val="7CDFFF"/>
    <a:srgbClr val="0B4F98"/>
    <a:srgbClr val="FFC000"/>
    <a:srgbClr val="33669F"/>
    <a:srgbClr val="626463"/>
    <a:srgbClr val="1A4A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88"/>
    <p:restoredTop sz="64811"/>
  </p:normalViewPr>
  <p:slideViewPr>
    <p:cSldViewPr snapToGrid="0" snapToObjects="1">
      <p:cViewPr varScale="1">
        <p:scale>
          <a:sx n="52" d="100"/>
          <a:sy n="52" d="100"/>
        </p:scale>
        <p:origin x="2792" y="192"/>
      </p:cViewPr>
      <p:guideLst>
        <p:guide orient="horz" pos="2160"/>
        <p:guide pos="3840"/>
      </p:guideLst>
    </p:cSldViewPr>
  </p:slideViewPr>
  <p:outlineViewPr>
    <p:cViewPr>
      <p:scale>
        <a:sx n="33" d="100"/>
        <a:sy n="33" d="100"/>
      </p:scale>
      <p:origin x="0" y="0"/>
    </p:cViewPr>
  </p:outlineViewPr>
  <p:notesTextViewPr>
    <p:cViewPr>
      <p:scale>
        <a:sx n="85" d="100"/>
        <a:sy n="85" d="100"/>
      </p:scale>
      <p:origin x="0" y="0"/>
    </p:cViewPr>
  </p:notesTextViewPr>
  <p:sorterViewPr>
    <p:cViewPr>
      <p:scale>
        <a:sx n="96" d="100"/>
        <a:sy n="9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0B1A8FA-29E6-D246-B3B1-7C56C0D0F94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31277DF-7B3E-8040-93D5-2697250BE86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B7EAA5-BF06-ED47-B81B-1DA0C76EE60B}" type="datetimeFigureOut">
              <a:rPr lang="en-US" smtClean="0"/>
              <a:t>3/5/20</a:t>
            </a:fld>
            <a:endParaRPr lang="en-US"/>
          </a:p>
        </p:txBody>
      </p:sp>
      <p:sp>
        <p:nvSpPr>
          <p:cNvPr id="4" name="Footer Placeholder 3">
            <a:extLst>
              <a:ext uri="{FF2B5EF4-FFF2-40B4-BE49-F238E27FC236}">
                <a16:creationId xmlns:a16="http://schemas.microsoft.com/office/drawing/2014/main" id="{C70B7D8B-09E6-E24B-A692-D972528076A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9904493-D977-8340-967B-1143C231B7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C2A95D5-7C9B-EE45-A5F7-2ED54F13ABEC}" type="slidenum">
              <a:rPr lang="en-US" smtClean="0"/>
              <a:t>‹#›</a:t>
            </a:fld>
            <a:endParaRPr lang="en-US"/>
          </a:p>
        </p:txBody>
      </p:sp>
    </p:spTree>
    <p:extLst>
      <p:ext uri="{BB962C8B-B14F-4D97-AF65-F5344CB8AC3E}">
        <p14:creationId xmlns:p14="http://schemas.microsoft.com/office/powerpoint/2010/main" val="24613722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C0A891-B3FD-6044-98B2-DBD80C4128F2}" type="datetimeFigureOut">
              <a:rPr lang="en-US" smtClean="0"/>
              <a:t>3/5/20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6A507D-1385-8D4A-82F7-6ABFD8A4DEF7}" type="slidenum">
              <a:rPr lang="en-US" smtClean="0"/>
              <a:t>‹#›</a:t>
            </a:fld>
            <a:endParaRPr lang="en-US"/>
          </a:p>
        </p:txBody>
      </p:sp>
    </p:spTree>
    <p:extLst>
      <p:ext uri="{BB962C8B-B14F-4D97-AF65-F5344CB8AC3E}">
        <p14:creationId xmlns:p14="http://schemas.microsoft.com/office/powerpoint/2010/main" val="3633775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So here we are approximately 2 months into the decisive decade. Literally going to shape how high the water is going to rise, what species are going to make it, just how many wars and refugees are going to be created. In no case will nothing be flooded, lost, displaced, extinct, right? That ship has sailed. But it could be so much better or so much worse depending on what we in this room do. And we sit out numbered,, underpowered, under-capitalized fighting for a livable future. I’ve got 15 minutes to offer you my best advice for these circumstances so here it is: Seek coherence.</a:t>
            </a:r>
          </a:p>
        </p:txBody>
      </p:sp>
      <p:sp>
        <p:nvSpPr>
          <p:cNvPr id="4" name="Slide Number Placeholder 3"/>
          <p:cNvSpPr>
            <a:spLocks noGrp="1"/>
          </p:cNvSpPr>
          <p:nvPr>
            <p:ph type="sldNum" sz="quarter" idx="5"/>
          </p:nvPr>
        </p:nvSpPr>
        <p:spPr/>
        <p:txBody>
          <a:bodyPr/>
          <a:lstStyle/>
          <a:p>
            <a:fld id="{556A507D-1385-8D4A-82F7-6ABFD8A4DEF7}" type="slidenum">
              <a:rPr lang="en-US" smtClean="0"/>
              <a:t>1</a:t>
            </a:fld>
            <a:endParaRPr lang="en-US"/>
          </a:p>
        </p:txBody>
      </p:sp>
    </p:spTree>
    <p:extLst>
      <p:ext uri="{BB962C8B-B14F-4D97-AF65-F5344CB8AC3E}">
        <p14:creationId xmlns:p14="http://schemas.microsoft.com/office/powerpoint/2010/main" val="1201865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Implemented close to perfectly</a:t>
            </a:r>
          </a:p>
        </p:txBody>
      </p:sp>
      <p:sp>
        <p:nvSpPr>
          <p:cNvPr id="4" name="Slide Number Placeholder 3"/>
          <p:cNvSpPr>
            <a:spLocks noGrp="1"/>
          </p:cNvSpPr>
          <p:nvPr>
            <p:ph type="sldNum" sz="quarter" idx="5"/>
          </p:nvPr>
        </p:nvSpPr>
        <p:spPr/>
        <p:txBody>
          <a:bodyPr/>
          <a:lstStyle/>
          <a:p>
            <a:fld id="{556A507D-1385-8D4A-82F7-6ABFD8A4DEF7}" type="slidenum">
              <a:rPr lang="en-US" smtClean="0"/>
              <a:t>10</a:t>
            </a:fld>
            <a:endParaRPr lang="en-US"/>
          </a:p>
        </p:txBody>
      </p:sp>
    </p:spTree>
    <p:extLst>
      <p:ext uri="{BB962C8B-B14F-4D97-AF65-F5344CB8AC3E}">
        <p14:creationId xmlns:p14="http://schemas.microsoft.com/office/powerpoint/2010/main" val="701922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Across all scales, penetrating into every village and city block</a:t>
            </a:r>
          </a:p>
        </p:txBody>
      </p:sp>
      <p:sp>
        <p:nvSpPr>
          <p:cNvPr id="4" name="Slide Number Placeholder 3"/>
          <p:cNvSpPr>
            <a:spLocks noGrp="1"/>
          </p:cNvSpPr>
          <p:nvPr>
            <p:ph type="sldNum" sz="quarter" idx="5"/>
          </p:nvPr>
        </p:nvSpPr>
        <p:spPr/>
        <p:txBody>
          <a:bodyPr/>
          <a:lstStyle/>
          <a:p>
            <a:fld id="{556A507D-1385-8D4A-82F7-6ABFD8A4DEF7}" type="slidenum">
              <a:rPr lang="en-US" smtClean="0"/>
              <a:t>11</a:t>
            </a:fld>
            <a:endParaRPr lang="en-US"/>
          </a:p>
        </p:txBody>
      </p:sp>
    </p:spTree>
    <p:extLst>
      <p:ext uri="{BB962C8B-B14F-4D97-AF65-F5344CB8AC3E}">
        <p14:creationId xmlns:p14="http://schemas.microsoft.com/office/powerpoint/2010/main" val="1653258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sustained for decades to come.</a:t>
            </a:r>
          </a:p>
        </p:txBody>
      </p:sp>
      <p:sp>
        <p:nvSpPr>
          <p:cNvPr id="4" name="Slide Number Placeholder 3"/>
          <p:cNvSpPr>
            <a:spLocks noGrp="1"/>
          </p:cNvSpPr>
          <p:nvPr>
            <p:ph type="sldNum" sz="quarter" idx="5"/>
          </p:nvPr>
        </p:nvSpPr>
        <p:spPr/>
        <p:txBody>
          <a:bodyPr/>
          <a:lstStyle/>
          <a:p>
            <a:fld id="{556A507D-1385-8D4A-82F7-6ABFD8A4DEF7}" type="slidenum">
              <a:rPr lang="en-US" smtClean="0"/>
              <a:t>12</a:t>
            </a:fld>
            <a:endParaRPr lang="en-US"/>
          </a:p>
        </p:txBody>
      </p:sp>
    </p:spTree>
    <p:extLst>
      <p:ext uri="{BB962C8B-B14F-4D97-AF65-F5344CB8AC3E}">
        <p14:creationId xmlns:p14="http://schemas.microsoft.com/office/powerpoint/2010/main" val="517218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top of that there is no one in charge of this transformation that has to be almost perfect across scales sectors and domains.  If the UN were going to lead us to safety we’d see signs of that by now.</a:t>
            </a:r>
          </a:p>
        </p:txBody>
      </p:sp>
      <p:sp>
        <p:nvSpPr>
          <p:cNvPr id="4" name="Slide Number Placeholder 3"/>
          <p:cNvSpPr>
            <a:spLocks noGrp="1"/>
          </p:cNvSpPr>
          <p:nvPr>
            <p:ph type="sldNum" sz="quarter" idx="5"/>
          </p:nvPr>
        </p:nvSpPr>
        <p:spPr/>
        <p:txBody>
          <a:bodyPr/>
          <a:lstStyle/>
          <a:p>
            <a:fld id="{556A507D-1385-8D4A-82F7-6ABFD8A4DEF7}" type="slidenum">
              <a:rPr lang="en-US" smtClean="0"/>
              <a:t>13</a:t>
            </a:fld>
            <a:endParaRPr lang="en-US"/>
          </a:p>
        </p:txBody>
      </p:sp>
    </p:spTree>
    <p:extLst>
      <p:ext uri="{BB962C8B-B14F-4D97-AF65-F5344CB8AC3E}">
        <p14:creationId xmlns:p14="http://schemas.microsoft.com/office/powerpoint/2010/main" val="4114919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on top of that you know we have to get it done while coping with escalating impacts. </a:t>
            </a:r>
            <a:r>
              <a:rPr lang="en-US" dirty="0" err="1"/>
              <a:t>Dr</a:t>
            </a:r>
            <a:r>
              <a:rPr lang="en-US" dirty="0"/>
              <a:t> Colon just gave us a first hand perspective on that.</a:t>
            </a:r>
          </a:p>
        </p:txBody>
      </p:sp>
      <p:sp>
        <p:nvSpPr>
          <p:cNvPr id="4" name="Slide Number Placeholder 3"/>
          <p:cNvSpPr>
            <a:spLocks noGrp="1"/>
          </p:cNvSpPr>
          <p:nvPr>
            <p:ph type="sldNum" sz="quarter" idx="5"/>
          </p:nvPr>
        </p:nvSpPr>
        <p:spPr/>
        <p:txBody>
          <a:bodyPr/>
          <a:lstStyle/>
          <a:p>
            <a:fld id="{556A507D-1385-8D4A-82F7-6ABFD8A4DEF7}" type="slidenum">
              <a:rPr lang="en-US" smtClean="0"/>
              <a:t>14</a:t>
            </a:fld>
            <a:endParaRPr lang="en-US"/>
          </a:p>
        </p:txBody>
      </p:sp>
    </p:spTree>
    <p:extLst>
      <p:ext uri="{BB962C8B-B14F-4D97-AF65-F5344CB8AC3E}">
        <p14:creationId xmlns:p14="http://schemas.microsoft.com/office/powerpoint/2010/main" val="3233064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who are we to get this done. Us – against the 70 trillion dollar global economy which is still mostly pushing in the wrong direction. What do I have to offer you up against this?</a:t>
            </a:r>
          </a:p>
        </p:txBody>
      </p:sp>
      <p:sp>
        <p:nvSpPr>
          <p:cNvPr id="4" name="Slide Number Placeholder 3"/>
          <p:cNvSpPr>
            <a:spLocks noGrp="1"/>
          </p:cNvSpPr>
          <p:nvPr>
            <p:ph type="sldNum" sz="quarter" idx="5"/>
          </p:nvPr>
        </p:nvSpPr>
        <p:spPr/>
        <p:txBody>
          <a:bodyPr/>
          <a:lstStyle/>
          <a:p>
            <a:fld id="{556A507D-1385-8D4A-82F7-6ABFD8A4DEF7}" type="slidenum">
              <a:rPr lang="en-US" smtClean="0"/>
              <a:t>15</a:t>
            </a:fld>
            <a:endParaRPr lang="en-US"/>
          </a:p>
        </p:txBody>
      </p:sp>
    </p:spTree>
    <p:extLst>
      <p:ext uri="{BB962C8B-B14F-4D97-AF65-F5344CB8AC3E}">
        <p14:creationId xmlns:p14="http://schemas.microsoft.com/office/powerpoint/2010/main" val="365554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got this.</a:t>
            </a:r>
          </a:p>
        </p:txBody>
      </p:sp>
      <p:sp>
        <p:nvSpPr>
          <p:cNvPr id="4" name="Slide Number Placeholder 3"/>
          <p:cNvSpPr>
            <a:spLocks noGrp="1"/>
          </p:cNvSpPr>
          <p:nvPr>
            <p:ph type="sldNum" sz="quarter" idx="5"/>
          </p:nvPr>
        </p:nvSpPr>
        <p:spPr/>
        <p:txBody>
          <a:bodyPr/>
          <a:lstStyle/>
          <a:p>
            <a:fld id="{556A507D-1385-8D4A-82F7-6ABFD8A4DEF7}" type="slidenum">
              <a:rPr lang="en-US" smtClean="0"/>
              <a:t>16</a:t>
            </a:fld>
            <a:endParaRPr lang="en-US"/>
          </a:p>
        </p:txBody>
      </p:sp>
    </p:spTree>
    <p:extLst>
      <p:ext uri="{BB962C8B-B14F-4D97-AF65-F5344CB8AC3E}">
        <p14:creationId xmlns:p14="http://schemas.microsoft.com/office/powerpoint/2010/main" val="1622349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a:t>
            </a:r>
          </a:p>
        </p:txBody>
      </p:sp>
      <p:sp>
        <p:nvSpPr>
          <p:cNvPr id="4" name="Slide Number Placeholder 3"/>
          <p:cNvSpPr>
            <a:spLocks noGrp="1"/>
          </p:cNvSpPr>
          <p:nvPr>
            <p:ph type="sldNum" sz="quarter" idx="5"/>
          </p:nvPr>
        </p:nvSpPr>
        <p:spPr/>
        <p:txBody>
          <a:bodyPr/>
          <a:lstStyle/>
          <a:p>
            <a:fld id="{556A507D-1385-8D4A-82F7-6ABFD8A4DEF7}" type="slidenum">
              <a:rPr lang="en-US" smtClean="0"/>
              <a:t>17</a:t>
            </a:fld>
            <a:endParaRPr lang="en-US"/>
          </a:p>
        </p:txBody>
      </p:sp>
    </p:spTree>
    <p:extLst>
      <p:ext uri="{BB962C8B-B14F-4D97-AF65-F5344CB8AC3E}">
        <p14:creationId xmlns:p14="http://schemas.microsoft.com/office/powerpoint/2010/main" val="3229120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this. These are all coherent patterns, created in nature. And the reason they interest me so much is that they line up so well with what I just told you is needed.</a:t>
            </a:r>
          </a:p>
        </p:txBody>
      </p:sp>
      <p:sp>
        <p:nvSpPr>
          <p:cNvPr id="4" name="Slide Number Placeholder 3"/>
          <p:cNvSpPr>
            <a:spLocks noGrp="1"/>
          </p:cNvSpPr>
          <p:nvPr>
            <p:ph type="sldNum" sz="quarter" idx="5"/>
          </p:nvPr>
        </p:nvSpPr>
        <p:spPr/>
        <p:txBody>
          <a:bodyPr/>
          <a:lstStyle/>
          <a:p>
            <a:fld id="{556A507D-1385-8D4A-82F7-6ABFD8A4DEF7}" type="slidenum">
              <a:rPr lang="en-US" smtClean="0"/>
              <a:t>18</a:t>
            </a:fld>
            <a:endParaRPr lang="en-US"/>
          </a:p>
        </p:txBody>
      </p:sp>
    </p:spTree>
    <p:extLst>
      <p:ext uri="{BB962C8B-B14F-4D97-AF65-F5344CB8AC3E}">
        <p14:creationId xmlns:p14="http://schemas.microsoft.com/office/powerpoint/2010/main" val="332251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deeply interested in the force that creates pattern like this, because in the fidelity across sector, and scale, and over time (from primordial shoots to existing structures) I see a principle that seems to match what we need for the level of transformation we are holding out for. </a:t>
            </a:r>
          </a:p>
        </p:txBody>
      </p:sp>
      <p:sp>
        <p:nvSpPr>
          <p:cNvPr id="4" name="Slide Number Placeholder 3"/>
          <p:cNvSpPr>
            <a:spLocks noGrp="1"/>
          </p:cNvSpPr>
          <p:nvPr>
            <p:ph type="sldNum" sz="quarter" idx="5"/>
          </p:nvPr>
        </p:nvSpPr>
        <p:spPr/>
        <p:txBody>
          <a:bodyPr/>
          <a:lstStyle/>
          <a:p>
            <a:fld id="{556A507D-1385-8D4A-82F7-6ABFD8A4DEF7}" type="slidenum">
              <a:rPr lang="en-US" smtClean="0"/>
              <a:t>19</a:t>
            </a:fld>
            <a:endParaRPr lang="en-US"/>
          </a:p>
        </p:txBody>
      </p:sp>
    </p:spTree>
    <p:extLst>
      <p:ext uri="{BB962C8B-B14F-4D97-AF65-F5344CB8AC3E}">
        <p14:creationId xmlns:p14="http://schemas.microsoft.com/office/powerpoint/2010/main" val="2250128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alignment of values, capital, time and attention</a:t>
            </a:r>
          </a:p>
        </p:txBody>
      </p:sp>
      <p:sp>
        <p:nvSpPr>
          <p:cNvPr id="4" name="Slide Number Placeholder 3"/>
          <p:cNvSpPr>
            <a:spLocks noGrp="1"/>
          </p:cNvSpPr>
          <p:nvPr>
            <p:ph type="sldNum" sz="quarter" idx="5"/>
          </p:nvPr>
        </p:nvSpPr>
        <p:spPr/>
        <p:txBody>
          <a:bodyPr/>
          <a:lstStyle/>
          <a:p>
            <a:fld id="{556A507D-1385-8D4A-82F7-6ABFD8A4DEF7}" type="slidenum">
              <a:rPr lang="en-US" smtClean="0"/>
              <a:t>2</a:t>
            </a:fld>
            <a:endParaRPr lang="en-US"/>
          </a:p>
        </p:txBody>
      </p:sp>
    </p:spTree>
    <p:extLst>
      <p:ext uri="{BB962C8B-B14F-4D97-AF65-F5344CB8AC3E}">
        <p14:creationId xmlns:p14="http://schemas.microsoft.com/office/powerpoint/2010/main" val="877931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interested in this force also because it is self-organizing – remember that part about no one being in charge? Remember that part about </a:t>
            </a:r>
            <a:r>
              <a:rPr lang="en-US" dirty="0" err="1"/>
              <a:t>dirsuptions</a:t>
            </a:r>
            <a:r>
              <a:rPr lang="en-US" dirty="0"/>
              <a:t> – command and control strategies break down under disruption, but self-organization carries on. </a:t>
            </a:r>
          </a:p>
        </p:txBody>
      </p:sp>
      <p:sp>
        <p:nvSpPr>
          <p:cNvPr id="4" name="Slide Number Placeholder 3"/>
          <p:cNvSpPr>
            <a:spLocks noGrp="1"/>
          </p:cNvSpPr>
          <p:nvPr>
            <p:ph type="sldNum" sz="quarter" idx="5"/>
          </p:nvPr>
        </p:nvSpPr>
        <p:spPr/>
        <p:txBody>
          <a:bodyPr/>
          <a:lstStyle/>
          <a:p>
            <a:fld id="{556A507D-1385-8D4A-82F7-6ABFD8A4DEF7}" type="slidenum">
              <a:rPr lang="en-US" smtClean="0"/>
              <a:t>20</a:t>
            </a:fld>
            <a:endParaRPr lang="en-US"/>
          </a:p>
        </p:txBody>
      </p:sp>
    </p:spTree>
    <p:extLst>
      <p:ext uri="{BB962C8B-B14F-4D97-AF65-F5344CB8AC3E}">
        <p14:creationId xmlns:p14="http://schemas.microsoft.com/office/powerpoint/2010/main" val="2657520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For all of those reasons – I’m urging you invest in coherence.</a:t>
            </a:r>
          </a:p>
        </p:txBody>
      </p:sp>
      <p:sp>
        <p:nvSpPr>
          <p:cNvPr id="4" name="Slide Number Placeholder 3"/>
          <p:cNvSpPr>
            <a:spLocks noGrp="1"/>
          </p:cNvSpPr>
          <p:nvPr>
            <p:ph type="sldNum" sz="quarter" idx="5"/>
          </p:nvPr>
        </p:nvSpPr>
        <p:spPr/>
        <p:txBody>
          <a:bodyPr/>
          <a:lstStyle/>
          <a:p>
            <a:fld id="{556A507D-1385-8D4A-82F7-6ABFD8A4DEF7}" type="slidenum">
              <a:rPr lang="en-US" smtClean="0"/>
              <a:t>21</a:t>
            </a:fld>
            <a:endParaRPr lang="en-US"/>
          </a:p>
        </p:txBody>
      </p:sp>
    </p:spTree>
    <p:extLst>
      <p:ext uri="{BB962C8B-B14F-4D97-AF65-F5344CB8AC3E}">
        <p14:creationId xmlns:p14="http://schemas.microsoft.com/office/powerpoint/2010/main" val="31187348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coherent pattern – This is a project being brought to life by the Historic District Development Corporation in Atlanta  a short walk from where Dr. King was born. It has coherence across domains – environmental sustainability with the solar panels and rooftop gardens and energy efficient design, economic and racial equity, community participation over time (from design to construction) The vision is that this project will set a pattern for a whole wave of development. And keep that in mind because coherent patterns spread – and part of what we need to tap into are strategies that spread.</a:t>
            </a:r>
          </a:p>
        </p:txBody>
      </p:sp>
      <p:sp>
        <p:nvSpPr>
          <p:cNvPr id="4" name="Slide Number Placeholder 3"/>
          <p:cNvSpPr>
            <a:spLocks noGrp="1"/>
          </p:cNvSpPr>
          <p:nvPr>
            <p:ph type="sldNum" sz="quarter" idx="5"/>
          </p:nvPr>
        </p:nvSpPr>
        <p:spPr/>
        <p:txBody>
          <a:bodyPr/>
          <a:lstStyle/>
          <a:p>
            <a:fld id="{556A507D-1385-8D4A-82F7-6ABFD8A4DEF7}" type="slidenum">
              <a:rPr lang="en-US" smtClean="0"/>
              <a:t>22</a:t>
            </a:fld>
            <a:endParaRPr lang="en-US"/>
          </a:p>
        </p:txBody>
      </p:sp>
    </p:spTree>
    <p:extLst>
      <p:ext uri="{BB962C8B-B14F-4D97-AF65-F5344CB8AC3E}">
        <p14:creationId xmlns:p14="http://schemas.microsoft.com/office/powerpoint/2010/main" val="22692219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here’s a coherent pattern too. This is the google maps view of the site where the project on the previous slide is planned for.   This is actually coherent around being less green, less sustainable, less invested in, than surrounding more affluent, more white communities. </a:t>
            </a:r>
          </a:p>
        </p:txBody>
      </p:sp>
      <p:sp>
        <p:nvSpPr>
          <p:cNvPr id="4" name="Slide Number Placeholder 3"/>
          <p:cNvSpPr>
            <a:spLocks noGrp="1"/>
          </p:cNvSpPr>
          <p:nvPr>
            <p:ph type="sldNum" sz="quarter" idx="5"/>
          </p:nvPr>
        </p:nvSpPr>
        <p:spPr/>
        <p:txBody>
          <a:bodyPr/>
          <a:lstStyle/>
          <a:p>
            <a:fld id="{556A507D-1385-8D4A-82F7-6ABFD8A4DEF7}" type="slidenum">
              <a:rPr lang="en-US" smtClean="0"/>
              <a:t>23</a:t>
            </a:fld>
            <a:endParaRPr lang="en-US"/>
          </a:p>
        </p:txBody>
      </p:sp>
    </p:spTree>
    <p:extLst>
      <p:ext uri="{BB962C8B-B14F-4D97-AF65-F5344CB8AC3E}">
        <p14:creationId xmlns:p14="http://schemas.microsoft.com/office/powerpoint/2010/main" val="14708328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coherent pattern. Me To said the earth as 67 environmental regulations are reversed by trump. Do you see the same organizing principles across the domains of gender and nature?</a:t>
            </a:r>
          </a:p>
        </p:txBody>
      </p:sp>
      <p:sp>
        <p:nvSpPr>
          <p:cNvPr id="4" name="Slide Number Placeholder 3"/>
          <p:cNvSpPr>
            <a:spLocks noGrp="1"/>
          </p:cNvSpPr>
          <p:nvPr>
            <p:ph type="sldNum" sz="quarter" idx="5"/>
          </p:nvPr>
        </p:nvSpPr>
        <p:spPr/>
        <p:txBody>
          <a:bodyPr/>
          <a:lstStyle/>
          <a:p>
            <a:fld id="{556A507D-1385-8D4A-82F7-6ABFD8A4DEF7}" type="slidenum">
              <a:rPr lang="en-US" smtClean="0"/>
              <a:t>24</a:t>
            </a:fld>
            <a:endParaRPr lang="en-US"/>
          </a:p>
        </p:txBody>
      </p:sp>
    </p:spTree>
    <p:extLst>
      <p:ext uri="{BB962C8B-B14F-4D97-AF65-F5344CB8AC3E}">
        <p14:creationId xmlns:p14="http://schemas.microsoft.com/office/powerpoint/2010/main" val="23322184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the Trump administration is pretty darn coherent. </a:t>
            </a:r>
          </a:p>
        </p:txBody>
      </p:sp>
      <p:sp>
        <p:nvSpPr>
          <p:cNvPr id="4" name="Slide Number Placeholder 3"/>
          <p:cNvSpPr>
            <a:spLocks noGrp="1"/>
          </p:cNvSpPr>
          <p:nvPr>
            <p:ph type="sldNum" sz="quarter" idx="5"/>
          </p:nvPr>
        </p:nvSpPr>
        <p:spPr/>
        <p:txBody>
          <a:bodyPr/>
          <a:lstStyle/>
          <a:p>
            <a:fld id="{556A507D-1385-8D4A-82F7-6ABFD8A4DEF7}" type="slidenum">
              <a:rPr lang="en-US" smtClean="0"/>
              <a:t>25</a:t>
            </a:fld>
            <a:endParaRPr lang="en-US"/>
          </a:p>
        </p:txBody>
      </p:sp>
    </p:spTree>
    <p:extLst>
      <p:ext uri="{BB962C8B-B14F-4D97-AF65-F5344CB8AC3E}">
        <p14:creationId xmlns:p14="http://schemas.microsoft.com/office/powerpoint/2010/main" val="28446122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its not just any old kind of coherence that matters….</a:t>
            </a:r>
          </a:p>
        </p:txBody>
      </p:sp>
      <p:sp>
        <p:nvSpPr>
          <p:cNvPr id="4" name="Slide Number Placeholder 3"/>
          <p:cNvSpPr>
            <a:spLocks noGrp="1"/>
          </p:cNvSpPr>
          <p:nvPr>
            <p:ph type="sldNum" sz="quarter" idx="5"/>
          </p:nvPr>
        </p:nvSpPr>
        <p:spPr/>
        <p:txBody>
          <a:bodyPr/>
          <a:lstStyle/>
          <a:p>
            <a:fld id="{556A507D-1385-8D4A-82F7-6ABFD8A4DEF7}" type="slidenum">
              <a:rPr lang="en-US" smtClean="0"/>
              <a:t>26</a:t>
            </a:fld>
            <a:endParaRPr lang="en-US"/>
          </a:p>
        </p:txBody>
      </p:sp>
    </p:spTree>
    <p:extLst>
      <p:ext uri="{BB962C8B-B14F-4D97-AF65-F5344CB8AC3E}">
        <p14:creationId xmlns:p14="http://schemas.microsoft.com/office/powerpoint/2010/main" val="24497803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argue that there are two types of coherent patterns at play in our world right now. They have different names in different domains, but overall one is about domination, and one is about partnership.</a:t>
            </a:r>
          </a:p>
        </p:txBody>
      </p:sp>
      <p:sp>
        <p:nvSpPr>
          <p:cNvPr id="4" name="Slide Number Placeholder 3"/>
          <p:cNvSpPr>
            <a:spLocks noGrp="1"/>
          </p:cNvSpPr>
          <p:nvPr>
            <p:ph type="sldNum" sz="quarter" idx="5"/>
          </p:nvPr>
        </p:nvSpPr>
        <p:spPr/>
        <p:txBody>
          <a:bodyPr/>
          <a:lstStyle/>
          <a:p>
            <a:fld id="{556A507D-1385-8D4A-82F7-6ABFD8A4DEF7}" type="slidenum">
              <a:rPr lang="en-US" smtClean="0"/>
              <a:t>27</a:t>
            </a:fld>
            <a:endParaRPr lang="en-US"/>
          </a:p>
        </p:txBody>
      </p:sp>
    </p:spTree>
    <p:extLst>
      <p:ext uri="{BB962C8B-B14F-4D97-AF65-F5344CB8AC3E}">
        <p14:creationId xmlns:p14="http://schemas.microsoft.com/office/powerpoint/2010/main" val="3952696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domain of race – white supremacy vs racial equity</a:t>
            </a:r>
          </a:p>
          <a:p>
            <a:r>
              <a:rPr lang="en-US" dirty="0"/>
              <a:t>In the domain of gender – patriarchy </a:t>
            </a:r>
            <a:r>
              <a:rPr lang="en-US" dirty="0" err="1"/>
              <a:t>ves</a:t>
            </a:r>
            <a:r>
              <a:rPr lang="en-US" dirty="0"/>
              <a:t> gender equity</a:t>
            </a:r>
          </a:p>
          <a:p>
            <a:r>
              <a:rPr lang="en-US" dirty="0"/>
              <a:t>In the domain of sustainability and climate earth as resource vs earth as alive</a:t>
            </a:r>
          </a:p>
          <a:p>
            <a:r>
              <a:rPr lang="en-US" dirty="0"/>
              <a:t>In the domain of security – is it found in accumulation or in a being embedded in a web of relationships?</a:t>
            </a:r>
          </a:p>
        </p:txBody>
      </p:sp>
      <p:sp>
        <p:nvSpPr>
          <p:cNvPr id="4" name="Slide Number Placeholder 3"/>
          <p:cNvSpPr>
            <a:spLocks noGrp="1"/>
          </p:cNvSpPr>
          <p:nvPr>
            <p:ph type="sldNum" sz="quarter" idx="5"/>
          </p:nvPr>
        </p:nvSpPr>
        <p:spPr/>
        <p:txBody>
          <a:bodyPr/>
          <a:lstStyle/>
          <a:p>
            <a:fld id="{556A507D-1385-8D4A-82F7-6ABFD8A4DEF7}" type="slidenum">
              <a:rPr lang="en-US" smtClean="0"/>
              <a:t>28</a:t>
            </a:fld>
            <a:endParaRPr lang="en-US"/>
          </a:p>
        </p:txBody>
      </p:sp>
    </p:spTree>
    <p:extLst>
      <p:ext uri="{BB962C8B-B14F-4D97-AF65-F5344CB8AC3E}">
        <p14:creationId xmlns:p14="http://schemas.microsoft.com/office/powerpoint/2010/main" val="465015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patterns may be coherent, but only one is consistent with how the earth actually works. Remember Dr. Kings inescapable network of mutuality. Partnership patterns are what survive on earth.</a:t>
            </a:r>
          </a:p>
        </p:txBody>
      </p:sp>
      <p:sp>
        <p:nvSpPr>
          <p:cNvPr id="4" name="Slide Number Placeholder 3"/>
          <p:cNvSpPr>
            <a:spLocks noGrp="1"/>
          </p:cNvSpPr>
          <p:nvPr>
            <p:ph type="sldNum" sz="quarter" idx="5"/>
          </p:nvPr>
        </p:nvSpPr>
        <p:spPr/>
        <p:txBody>
          <a:bodyPr/>
          <a:lstStyle/>
          <a:p>
            <a:fld id="{556A507D-1385-8D4A-82F7-6ABFD8A4DEF7}" type="slidenum">
              <a:rPr lang="en-US" smtClean="0"/>
              <a:t>29</a:t>
            </a:fld>
            <a:endParaRPr lang="en-US"/>
          </a:p>
        </p:txBody>
      </p:sp>
    </p:spTree>
    <p:extLst>
      <p:ext uri="{BB962C8B-B14F-4D97-AF65-F5344CB8AC3E}">
        <p14:creationId xmlns:p14="http://schemas.microsoft.com/office/powerpoint/2010/main" val="30336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coherent pattern. Do you see how  all parts - across scale from top to bottom and across domain from left to right - are following the same organizing </a:t>
            </a:r>
            <a:r>
              <a:rPr lang="en-US" dirty="0" err="1"/>
              <a:t>princples</a:t>
            </a:r>
            <a:r>
              <a:rPr lang="en-US" dirty="0"/>
              <a:t>?</a:t>
            </a:r>
          </a:p>
        </p:txBody>
      </p:sp>
      <p:sp>
        <p:nvSpPr>
          <p:cNvPr id="4" name="Slide Number Placeholder 3"/>
          <p:cNvSpPr>
            <a:spLocks noGrp="1"/>
          </p:cNvSpPr>
          <p:nvPr>
            <p:ph type="sldNum" sz="quarter" idx="5"/>
          </p:nvPr>
        </p:nvSpPr>
        <p:spPr/>
        <p:txBody>
          <a:bodyPr/>
          <a:lstStyle/>
          <a:p>
            <a:fld id="{556A507D-1385-8D4A-82F7-6ABFD8A4DEF7}" type="slidenum">
              <a:rPr lang="en-US" smtClean="0"/>
              <a:t>3</a:t>
            </a:fld>
            <a:endParaRPr lang="en-US"/>
          </a:p>
        </p:txBody>
      </p:sp>
    </p:spTree>
    <p:extLst>
      <p:ext uri="{BB962C8B-B14F-4D97-AF65-F5344CB8AC3E}">
        <p14:creationId xmlns:p14="http://schemas.microsoft.com/office/powerpoint/2010/main" val="29070591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in our daily lives none of us experience perfect coherence. Here’s an example of an incoherent system. This might be my first job in an environmental non-profit, where our global policy work was all about partnership, but where young women were subject to abuse. Addressing that pattern would have made that organization more coherent.</a:t>
            </a:r>
          </a:p>
        </p:txBody>
      </p:sp>
      <p:sp>
        <p:nvSpPr>
          <p:cNvPr id="4" name="Slide Number Placeholder 3"/>
          <p:cNvSpPr>
            <a:spLocks noGrp="1"/>
          </p:cNvSpPr>
          <p:nvPr>
            <p:ph type="sldNum" sz="quarter" idx="5"/>
          </p:nvPr>
        </p:nvSpPr>
        <p:spPr/>
        <p:txBody>
          <a:bodyPr/>
          <a:lstStyle/>
          <a:p>
            <a:fld id="{556A507D-1385-8D4A-82F7-6ABFD8A4DEF7}" type="slidenum">
              <a:rPr lang="en-US" smtClean="0"/>
              <a:t>30</a:t>
            </a:fld>
            <a:endParaRPr lang="en-US"/>
          </a:p>
        </p:txBody>
      </p:sp>
    </p:spTree>
    <p:extLst>
      <p:ext uri="{BB962C8B-B14F-4D97-AF65-F5344CB8AC3E}">
        <p14:creationId xmlns:p14="http://schemas.microsoft.com/office/powerpoint/2010/main" val="11765948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another incoherent system. This is what your field might have looked like 15 or 20  years ago. Foundations giving grants in a partnership mindset, but with most of their </a:t>
            </a:r>
            <a:r>
              <a:rPr lang="en-US" dirty="0" err="1"/>
              <a:t>asests</a:t>
            </a:r>
            <a:r>
              <a:rPr lang="en-US" dirty="0"/>
              <a:t> caught up in an economy based mostly on values we’d call domination. In fact you could say that a big part of what motivates your movement is to bring greater coherence to all of your activities. </a:t>
            </a:r>
          </a:p>
          <a:p>
            <a:endParaRPr lang="en-US" dirty="0"/>
          </a:p>
          <a:p>
            <a:r>
              <a:rPr lang="en-US" dirty="0"/>
              <a:t>But why does coherence matter so much. Why am I saying that above almost everything else the quest for coherence should define  your work this decade?</a:t>
            </a:r>
          </a:p>
        </p:txBody>
      </p:sp>
      <p:sp>
        <p:nvSpPr>
          <p:cNvPr id="4" name="Slide Number Placeholder 3"/>
          <p:cNvSpPr>
            <a:spLocks noGrp="1"/>
          </p:cNvSpPr>
          <p:nvPr>
            <p:ph type="sldNum" sz="quarter" idx="5"/>
          </p:nvPr>
        </p:nvSpPr>
        <p:spPr/>
        <p:txBody>
          <a:bodyPr/>
          <a:lstStyle/>
          <a:p>
            <a:fld id="{556A507D-1385-8D4A-82F7-6ABFD8A4DEF7}" type="slidenum">
              <a:rPr lang="en-US" smtClean="0"/>
              <a:t>31</a:t>
            </a:fld>
            <a:endParaRPr lang="en-US"/>
          </a:p>
        </p:txBody>
      </p:sp>
    </p:spTree>
    <p:extLst>
      <p:ext uri="{BB962C8B-B14F-4D97-AF65-F5344CB8AC3E}">
        <p14:creationId xmlns:p14="http://schemas.microsoft.com/office/powerpoint/2010/main" val="12260252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for one thing incoherence makes us weak, whether is state and federal levels pushing in opposite directions, or not being able to draw on the full brilliance of our communities, or weakening us with experiences of the violence that domination patterns create. Incoherence weakens, while….</a:t>
            </a:r>
          </a:p>
        </p:txBody>
      </p:sp>
      <p:sp>
        <p:nvSpPr>
          <p:cNvPr id="4" name="Slide Number Placeholder 3"/>
          <p:cNvSpPr>
            <a:spLocks noGrp="1"/>
          </p:cNvSpPr>
          <p:nvPr>
            <p:ph type="sldNum" sz="quarter" idx="5"/>
          </p:nvPr>
        </p:nvSpPr>
        <p:spPr/>
        <p:txBody>
          <a:bodyPr/>
          <a:lstStyle/>
          <a:p>
            <a:fld id="{556A507D-1385-8D4A-82F7-6ABFD8A4DEF7}" type="slidenum">
              <a:rPr lang="en-US" smtClean="0"/>
              <a:t>32</a:t>
            </a:fld>
            <a:endParaRPr lang="en-US"/>
          </a:p>
        </p:txBody>
      </p:sp>
    </p:spTree>
    <p:extLst>
      <p:ext uri="{BB962C8B-B14F-4D97-AF65-F5344CB8AC3E}">
        <p14:creationId xmlns:p14="http://schemas.microsoft.com/office/powerpoint/2010/main" val="42876959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Coherence attracts and energizes. I wish you could see people’s faces when they learn about this project.</a:t>
            </a:r>
          </a:p>
        </p:txBody>
      </p:sp>
      <p:sp>
        <p:nvSpPr>
          <p:cNvPr id="4" name="Slide Number Placeholder 3"/>
          <p:cNvSpPr>
            <a:spLocks noGrp="1"/>
          </p:cNvSpPr>
          <p:nvPr>
            <p:ph type="sldNum" sz="quarter" idx="5"/>
          </p:nvPr>
        </p:nvSpPr>
        <p:spPr/>
        <p:txBody>
          <a:bodyPr/>
          <a:lstStyle/>
          <a:p>
            <a:fld id="{556A507D-1385-8D4A-82F7-6ABFD8A4DEF7}" type="slidenum">
              <a:rPr lang="en-US" smtClean="0"/>
              <a:t>33</a:t>
            </a:fld>
            <a:endParaRPr lang="en-US"/>
          </a:p>
        </p:txBody>
      </p:sp>
    </p:spTree>
    <p:extLst>
      <p:ext uri="{BB962C8B-B14F-4D97-AF65-F5344CB8AC3E}">
        <p14:creationId xmlns:p14="http://schemas.microsoft.com/office/powerpoint/2010/main" val="42765152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Coherence opens up new spaces. This is photo a of a community owned solar streetlight put in place by a non-profit in highland park Michigan with 2 paid staff – </a:t>
            </a:r>
            <a:r>
              <a:rPr lang="en-US" dirty="0" err="1"/>
              <a:t>soulardarity</a:t>
            </a:r>
            <a:r>
              <a:rPr lang="en-US" dirty="0"/>
              <a:t>. After their electric utility removed streetlights  because the city couldn’t pay it’s bills,  in their community they developed a model this model – a foray into clean energy that also increased public safety. Their project ran into limits, in the insurance industry and public utility commission rulings. So they challenged and changed those rules. Meaning other communities  in Michigan could do similar  projects. Do you see how coherence means that patterns from a small scale can open  up possibilities at larger scales that then ripple out laterally. Coherence opens up new spaces and allows patterns to spread.</a:t>
            </a:r>
          </a:p>
        </p:txBody>
      </p:sp>
      <p:sp>
        <p:nvSpPr>
          <p:cNvPr id="4" name="Slide Number Placeholder 3"/>
          <p:cNvSpPr>
            <a:spLocks noGrp="1"/>
          </p:cNvSpPr>
          <p:nvPr>
            <p:ph type="sldNum" sz="quarter" idx="5"/>
          </p:nvPr>
        </p:nvSpPr>
        <p:spPr/>
        <p:txBody>
          <a:bodyPr/>
          <a:lstStyle/>
          <a:p>
            <a:fld id="{556A507D-1385-8D4A-82F7-6ABFD8A4DEF7}" type="slidenum">
              <a:rPr lang="en-US" smtClean="0"/>
              <a:t>34</a:t>
            </a:fld>
            <a:endParaRPr lang="en-US"/>
          </a:p>
        </p:txBody>
      </p:sp>
    </p:spTree>
    <p:extLst>
      <p:ext uri="{BB962C8B-B14F-4D97-AF65-F5344CB8AC3E}">
        <p14:creationId xmlns:p14="http://schemas.microsoft.com/office/powerpoint/2010/main" val="10252151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Coherent patterns ripple outwards, because the patterns it sets are sort of like a muscle memory.</a:t>
            </a:r>
          </a:p>
        </p:txBody>
      </p:sp>
      <p:sp>
        <p:nvSpPr>
          <p:cNvPr id="4" name="Slide Number Placeholder 3"/>
          <p:cNvSpPr>
            <a:spLocks noGrp="1"/>
          </p:cNvSpPr>
          <p:nvPr>
            <p:ph type="sldNum" sz="quarter" idx="5"/>
          </p:nvPr>
        </p:nvSpPr>
        <p:spPr/>
        <p:txBody>
          <a:bodyPr/>
          <a:lstStyle/>
          <a:p>
            <a:fld id="{556A507D-1385-8D4A-82F7-6ABFD8A4DEF7}" type="slidenum">
              <a:rPr lang="en-US" smtClean="0"/>
              <a:t>35</a:t>
            </a:fld>
            <a:endParaRPr lang="en-US"/>
          </a:p>
        </p:txBody>
      </p:sp>
    </p:spTree>
    <p:extLst>
      <p:ext uri="{BB962C8B-B14F-4D97-AF65-F5344CB8AC3E}">
        <p14:creationId xmlns:p14="http://schemas.microsoft.com/office/powerpoint/2010/main" val="14343677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build capacity in low stakes situations – say you cultivate a  collaborative culture in your staff meeting – when your newest employee needs to go out and run a high stakes meeting, they’ll have that muscle memory of partnership to draw upon. </a:t>
            </a:r>
          </a:p>
        </p:txBody>
      </p:sp>
      <p:sp>
        <p:nvSpPr>
          <p:cNvPr id="4" name="Slide Number Placeholder 3"/>
          <p:cNvSpPr>
            <a:spLocks noGrp="1"/>
          </p:cNvSpPr>
          <p:nvPr>
            <p:ph type="sldNum" sz="quarter" idx="5"/>
          </p:nvPr>
        </p:nvSpPr>
        <p:spPr/>
        <p:txBody>
          <a:bodyPr/>
          <a:lstStyle/>
          <a:p>
            <a:fld id="{556A507D-1385-8D4A-82F7-6ABFD8A4DEF7}" type="slidenum">
              <a:rPr lang="en-US" smtClean="0"/>
              <a:t>36</a:t>
            </a:fld>
            <a:endParaRPr lang="en-US"/>
          </a:p>
        </p:txBody>
      </p:sp>
    </p:spTree>
    <p:extLst>
      <p:ext uri="{BB962C8B-B14F-4D97-AF65-F5344CB8AC3E}">
        <p14:creationId xmlns:p14="http://schemas.microsoft.com/office/powerpoint/2010/main" val="38826568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indent="0">
              <a:buNone/>
            </a:pPr>
            <a:r>
              <a:rPr lang="en-US" dirty="0"/>
              <a:t>If two sectors are coherent then innovation from one sector can be transferred to another. </a:t>
            </a:r>
          </a:p>
        </p:txBody>
      </p:sp>
      <p:sp>
        <p:nvSpPr>
          <p:cNvPr id="4" name="Slide Number Placeholder 3"/>
          <p:cNvSpPr>
            <a:spLocks noGrp="1"/>
          </p:cNvSpPr>
          <p:nvPr>
            <p:ph type="sldNum" sz="quarter" idx="5"/>
          </p:nvPr>
        </p:nvSpPr>
        <p:spPr/>
        <p:txBody>
          <a:bodyPr/>
          <a:lstStyle/>
          <a:p>
            <a:fld id="{556A507D-1385-8D4A-82F7-6ABFD8A4DEF7}" type="slidenum">
              <a:rPr lang="en-US" smtClean="0"/>
              <a:t>37</a:t>
            </a:fld>
            <a:endParaRPr lang="en-US"/>
          </a:p>
        </p:txBody>
      </p:sp>
    </p:spTree>
    <p:extLst>
      <p:ext uri="{BB962C8B-B14F-4D97-AF65-F5344CB8AC3E}">
        <p14:creationId xmlns:p14="http://schemas.microsoft.com/office/powerpoint/2010/main" val="26324342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Coherent patterns provide the basis for improvisation. In novel situations people draw upon the patterns they know. Facing a period of increasing instability, we can’t predict everything we need to know – put we can put every effort into building strong partnership patterns, that will be there in novel situations. If we don’t establish stronger partnership patterns, guess what patterns are going to be drawn upon to meet that instability. We are already seen this right? Walls, camps, eco-fascism.</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556A507D-1385-8D4A-82F7-6ABFD8A4DEF7}" type="slidenum">
              <a:rPr lang="en-US" smtClean="0"/>
              <a:t>38</a:t>
            </a:fld>
            <a:endParaRPr lang="en-US"/>
          </a:p>
        </p:txBody>
      </p:sp>
    </p:spTree>
    <p:extLst>
      <p:ext uri="{BB962C8B-B14F-4D97-AF65-F5344CB8AC3E}">
        <p14:creationId xmlns:p14="http://schemas.microsoft.com/office/powerpoint/2010/main" val="19594123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a wonderful ecosystem here, with lots of those pockets of coherence. Your whole movement is about coherence. Imagine what might happen if you became even more mindful , disciplined and committed to that practice. I’m obviously not an expert on your sector, but here are a few thoughts about what that might look like.  </a:t>
            </a:r>
          </a:p>
        </p:txBody>
      </p:sp>
      <p:sp>
        <p:nvSpPr>
          <p:cNvPr id="4" name="Slide Number Placeholder 3"/>
          <p:cNvSpPr>
            <a:spLocks noGrp="1"/>
          </p:cNvSpPr>
          <p:nvPr>
            <p:ph type="sldNum" sz="quarter" idx="5"/>
          </p:nvPr>
        </p:nvSpPr>
        <p:spPr/>
        <p:txBody>
          <a:bodyPr/>
          <a:lstStyle/>
          <a:p>
            <a:fld id="{556A507D-1385-8D4A-82F7-6ABFD8A4DEF7}" type="slidenum">
              <a:rPr lang="en-US" smtClean="0"/>
              <a:t>39</a:t>
            </a:fld>
            <a:endParaRPr lang="en-US"/>
          </a:p>
        </p:txBody>
      </p:sp>
    </p:spTree>
    <p:extLst>
      <p:ext uri="{BB962C8B-B14F-4D97-AF65-F5344CB8AC3E}">
        <p14:creationId xmlns:p14="http://schemas.microsoft.com/office/powerpoint/2010/main" val="1064982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 coherent pattern too – it looks different because it has different organizing principles but internally it is consistent and self similar. If we are going to survive I believe we need to reach for this sort of coherence. My organization, Climate Interactive has been building computer simulations of climate change like for over a decade, and I’m using a word like survival in that context.</a:t>
            </a:r>
          </a:p>
        </p:txBody>
      </p:sp>
      <p:sp>
        <p:nvSpPr>
          <p:cNvPr id="4" name="Slide Number Placeholder 3"/>
          <p:cNvSpPr>
            <a:spLocks noGrp="1"/>
          </p:cNvSpPr>
          <p:nvPr>
            <p:ph type="sldNum" sz="quarter" idx="5"/>
          </p:nvPr>
        </p:nvSpPr>
        <p:spPr/>
        <p:txBody>
          <a:bodyPr/>
          <a:lstStyle/>
          <a:p>
            <a:fld id="{556A507D-1385-8D4A-82F7-6ABFD8A4DEF7}" type="slidenum">
              <a:rPr lang="en-US" smtClean="0"/>
              <a:t>4</a:t>
            </a:fld>
            <a:endParaRPr lang="en-US"/>
          </a:p>
        </p:txBody>
      </p:sp>
    </p:spTree>
    <p:extLst>
      <p:ext uri="{BB962C8B-B14F-4D97-AF65-F5344CB8AC3E}">
        <p14:creationId xmlns:p14="http://schemas.microsoft.com/office/powerpoint/2010/main" val="8949802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 me say: coherence is not for wimps. You know this if you’ve ever stood up to a bully or stood up for a principle in a system where it was not accepted. Coherence around partnership values is going to take courage. But I think you all have what will be required. </a:t>
            </a:r>
          </a:p>
        </p:txBody>
      </p:sp>
      <p:sp>
        <p:nvSpPr>
          <p:cNvPr id="4" name="Slide Number Placeholder 3"/>
          <p:cNvSpPr>
            <a:spLocks noGrp="1"/>
          </p:cNvSpPr>
          <p:nvPr>
            <p:ph type="sldNum" sz="quarter" idx="5"/>
          </p:nvPr>
        </p:nvSpPr>
        <p:spPr/>
        <p:txBody>
          <a:bodyPr/>
          <a:lstStyle/>
          <a:p>
            <a:fld id="{556A507D-1385-8D4A-82F7-6ABFD8A4DEF7}" type="slidenum">
              <a:rPr lang="en-US" smtClean="0"/>
              <a:t>40</a:t>
            </a:fld>
            <a:endParaRPr lang="en-US"/>
          </a:p>
        </p:txBody>
      </p:sp>
    </p:spTree>
    <p:extLst>
      <p:ext uri="{BB962C8B-B14F-4D97-AF65-F5344CB8AC3E}">
        <p14:creationId xmlns:p14="http://schemas.microsoft.com/office/powerpoint/2010/main" val="8638801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224C8A"/>
                </a:solidFill>
              </a:rPr>
              <a:t>Remove your resources from patterns with domination elements. That’s what divestment is of course. But I’m talking across everything. Clean energy but it’s got a dirty secret in the supply chain?  it’s not coherent. Great company but the founder is abusive? it’s not coherent. Your own staffing doesn’t reflect the demographics of the community you serve? It’s not coherent.</a:t>
            </a:r>
          </a:p>
          <a:p>
            <a:endParaRPr lang="en-US" dirty="0"/>
          </a:p>
        </p:txBody>
      </p:sp>
      <p:sp>
        <p:nvSpPr>
          <p:cNvPr id="4" name="Slide Number Placeholder 3"/>
          <p:cNvSpPr>
            <a:spLocks noGrp="1"/>
          </p:cNvSpPr>
          <p:nvPr>
            <p:ph type="sldNum" sz="quarter" idx="5"/>
          </p:nvPr>
        </p:nvSpPr>
        <p:spPr/>
        <p:txBody>
          <a:bodyPr/>
          <a:lstStyle/>
          <a:p>
            <a:fld id="{556A507D-1385-8D4A-82F7-6ABFD8A4DEF7}" type="slidenum">
              <a:rPr lang="en-US" smtClean="0"/>
              <a:t>41</a:t>
            </a:fld>
            <a:endParaRPr lang="en-US"/>
          </a:p>
        </p:txBody>
      </p:sp>
    </p:spTree>
    <p:extLst>
      <p:ext uri="{BB962C8B-B14F-4D97-AF65-F5344CB8AC3E}">
        <p14:creationId xmlns:p14="http://schemas.microsoft.com/office/powerpoint/2010/main" val="25708372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flip side: </a:t>
            </a:r>
            <a:r>
              <a:rPr lang="en-US" sz="1200" b="0" dirty="0">
                <a:solidFill>
                  <a:srgbClr val="224C8A"/>
                </a:solidFill>
              </a:rPr>
              <a:t>Redirect your resources (time, attention, capital)  to patterns with partnership elements.</a:t>
            </a:r>
          </a:p>
          <a:p>
            <a:endParaRPr lang="en-US" dirty="0"/>
          </a:p>
        </p:txBody>
      </p:sp>
      <p:sp>
        <p:nvSpPr>
          <p:cNvPr id="4" name="Slide Number Placeholder 3"/>
          <p:cNvSpPr>
            <a:spLocks noGrp="1"/>
          </p:cNvSpPr>
          <p:nvPr>
            <p:ph type="sldNum" sz="quarter" idx="5"/>
          </p:nvPr>
        </p:nvSpPr>
        <p:spPr/>
        <p:txBody>
          <a:bodyPr/>
          <a:lstStyle/>
          <a:p>
            <a:fld id="{556A507D-1385-8D4A-82F7-6ABFD8A4DEF7}" type="slidenum">
              <a:rPr lang="en-US" smtClean="0"/>
              <a:t>42</a:t>
            </a:fld>
            <a:endParaRPr lang="en-US"/>
          </a:p>
        </p:txBody>
      </p:sp>
    </p:spTree>
    <p:extLst>
      <p:ext uri="{BB962C8B-B14F-4D97-AF65-F5344CB8AC3E}">
        <p14:creationId xmlns:p14="http://schemas.microsoft.com/office/powerpoint/2010/main" val="1745145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224C8A"/>
                </a:solidFill>
              </a:rPr>
              <a:t>Measure, reward, and incentivize the coherence of patterns. I’d love to talk to about what this might look like, ways to score coherence inner and outer, supply chains, process wise, all the dimensions. With partners in Atlanta we are experimenting with tools to help with this kind of analysis. </a:t>
            </a:r>
          </a:p>
          <a:p>
            <a:endParaRPr lang="en-US" dirty="0"/>
          </a:p>
        </p:txBody>
      </p:sp>
      <p:sp>
        <p:nvSpPr>
          <p:cNvPr id="4" name="Slide Number Placeholder 3"/>
          <p:cNvSpPr>
            <a:spLocks noGrp="1"/>
          </p:cNvSpPr>
          <p:nvPr>
            <p:ph type="sldNum" sz="quarter" idx="5"/>
          </p:nvPr>
        </p:nvSpPr>
        <p:spPr/>
        <p:txBody>
          <a:bodyPr/>
          <a:lstStyle/>
          <a:p>
            <a:fld id="{556A507D-1385-8D4A-82F7-6ABFD8A4DEF7}" type="slidenum">
              <a:rPr lang="en-US" smtClean="0"/>
              <a:t>43</a:t>
            </a:fld>
            <a:endParaRPr lang="en-US"/>
          </a:p>
        </p:txBody>
      </p:sp>
    </p:spTree>
    <p:extLst>
      <p:ext uri="{BB962C8B-B14F-4D97-AF65-F5344CB8AC3E}">
        <p14:creationId xmlns:p14="http://schemas.microsoft.com/office/powerpoint/2010/main" val="7300724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solidFill>
                  <a:srgbClr val="224C8A"/>
                </a:solidFill>
              </a:rPr>
              <a:t>Work with coherence &amp; design for it.</a:t>
            </a:r>
          </a:p>
          <a:p>
            <a:endParaRPr lang="en-US" sz="1200" b="0" dirty="0">
              <a:solidFill>
                <a:srgbClr val="224C8A"/>
              </a:solidFill>
            </a:endParaRPr>
          </a:p>
          <a:p>
            <a:r>
              <a:rPr lang="en-US" sz="1200" b="0" dirty="0">
                <a:solidFill>
                  <a:srgbClr val="224C8A"/>
                </a:solidFill>
              </a:rPr>
              <a:t>Find pockets of partnership &amp; strengthen them and link them up.</a:t>
            </a:r>
          </a:p>
          <a:p>
            <a:endParaRPr lang="en-US" sz="1200" b="0" dirty="0">
              <a:solidFill>
                <a:srgbClr val="224C8A"/>
              </a:solidFill>
            </a:endParaRPr>
          </a:p>
          <a:p>
            <a:r>
              <a:rPr lang="en-US" sz="1200" b="0" dirty="0">
                <a:solidFill>
                  <a:srgbClr val="224C8A"/>
                </a:solidFill>
              </a:rPr>
              <a:t>Connect your grantees with your investing strategies</a:t>
            </a:r>
          </a:p>
          <a:p>
            <a:endParaRPr lang="en-US" sz="1200" b="0" dirty="0">
              <a:solidFill>
                <a:srgbClr val="224C8A"/>
              </a:solidFill>
            </a:endParaRPr>
          </a:p>
          <a:p>
            <a:r>
              <a:rPr lang="en-US" sz="1200" b="0" dirty="0">
                <a:solidFill>
                  <a:srgbClr val="224C8A"/>
                </a:solidFill>
              </a:rPr>
              <a:t>Line up your HR protocols with your investing strategies.</a:t>
            </a:r>
          </a:p>
          <a:p>
            <a:endParaRPr lang="en-US" sz="1200" b="0" dirty="0">
              <a:solidFill>
                <a:srgbClr val="224C8A"/>
              </a:solidFill>
            </a:endParaRPr>
          </a:p>
          <a:p>
            <a:r>
              <a:rPr lang="en-US" sz="1200" b="0" dirty="0">
                <a:solidFill>
                  <a:srgbClr val="224C8A"/>
                </a:solidFill>
              </a:rPr>
              <a:t>Bring together the coherent pattern across different sectors for learning and acceleration of innovation.</a:t>
            </a:r>
          </a:p>
          <a:p>
            <a:endParaRPr lang="en-US" b="0" dirty="0"/>
          </a:p>
        </p:txBody>
      </p:sp>
      <p:sp>
        <p:nvSpPr>
          <p:cNvPr id="4" name="Slide Number Placeholder 3"/>
          <p:cNvSpPr>
            <a:spLocks noGrp="1"/>
          </p:cNvSpPr>
          <p:nvPr>
            <p:ph type="sldNum" sz="quarter" idx="5"/>
          </p:nvPr>
        </p:nvSpPr>
        <p:spPr/>
        <p:txBody>
          <a:bodyPr/>
          <a:lstStyle/>
          <a:p>
            <a:fld id="{556A507D-1385-8D4A-82F7-6ABFD8A4DEF7}" type="slidenum">
              <a:rPr lang="en-US" smtClean="0"/>
              <a:t>44</a:t>
            </a:fld>
            <a:endParaRPr lang="en-US"/>
          </a:p>
        </p:txBody>
      </p:sp>
    </p:spTree>
    <p:extLst>
      <p:ext uri="{BB962C8B-B14F-4D97-AF65-F5344CB8AC3E}">
        <p14:creationId xmlns:p14="http://schemas.microsoft.com/office/powerpoint/2010/main" val="19046537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bottom line. Focus relentlessly, every day, in every interaction, in little small things and in the most consequential decisions on coherence. Don’t be distracted by chasing big sexy projects or long convoluted theories of change that will just fall apart under the coming disruptions anyway.  Just focus on coherence. </a:t>
            </a:r>
          </a:p>
          <a:p>
            <a:endParaRPr lang="en-US" dirty="0"/>
          </a:p>
          <a:p>
            <a:r>
              <a:rPr lang="en-US" dirty="0"/>
              <a:t>And buckle up for a challenging, put possibly beautiful and powerful ride. </a:t>
            </a:r>
          </a:p>
        </p:txBody>
      </p:sp>
      <p:sp>
        <p:nvSpPr>
          <p:cNvPr id="4" name="Slide Number Placeholder 3"/>
          <p:cNvSpPr>
            <a:spLocks noGrp="1"/>
          </p:cNvSpPr>
          <p:nvPr>
            <p:ph type="sldNum" sz="quarter" idx="5"/>
          </p:nvPr>
        </p:nvSpPr>
        <p:spPr/>
        <p:txBody>
          <a:bodyPr/>
          <a:lstStyle/>
          <a:p>
            <a:fld id="{556A507D-1385-8D4A-82F7-6ABFD8A4DEF7}" type="slidenum">
              <a:rPr lang="en-US" smtClean="0"/>
              <a:t>45</a:t>
            </a:fld>
            <a:endParaRPr lang="en-US"/>
          </a:p>
        </p:txBody>
      </p:sp>
    </p:spTree>
    <p:extLst>
      <p:ext uri="{BB962C8B-B14F-4D97-AF65-F5344CB8AC3E}">
        <p14:creationId xmlns:p14="http://schemas.microsoft.com/office/powerpoint/2010/main" val="38422534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t>
            </a:r>
          </a:p>
        </p:txBody>
      </p:sp>
      <p:sp>
        <p:nvSpPr>
          <p:cNvPr id="4" name="Slide Number Placeholder 3"/>
          <p:cNvSpPr>
            <a:spLocks noGrp="1"/>
          </p:cNvSpPr>
          <p:nvPr>
            <p:ph type="sldNum" sz="quarter" idx="5"/>
          </p:nvPr>
        </p:nvSpPr>
        <p:spPr/>
        <p:txBody>
          <a:bodyPr/>
          <a:lstStyle/>
          <a:p>
            <a:fld id="{556A507D-1385-8D4A-82F7-6ABFD8A4DEF7}" type="slidenum">
              <a:rPr lang="en-US" smtClean="0"/>
              <a:t>46</a:t>
            </a:fld>
            <a:endParaRPr lang="en-US"/>
          </a:p>
        </p:txBody>
      </p:sp>
    </p:spTree>
    <p:extLst>
      <p:ext uri="{BB962C8B-B14F-4D97-AF65-F5344CB8AC3E}">
        <p14:creationId xmlns:p14="http://schemas.microsoft.com/office/powerpoint/2010/main" val="463332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one of those computer models. It shows where we are headed without action on climate. </a:t>
            </a:r>
          </a:p>
        </p:txBody>
      </p:sp>
      <p:sp>
        <p:nvSpPr>
          <p:cNvPr id="4" name="Slide Number Placeholder 3"/>
          <p:cNvSpPr>
            <a:spLocks noGrp="1"/>
          </p:cNvSpPr>
          <p:nvPr>
            <p:ph type="sldNum" sz="quarter" idx="5"/>
          </p:nvPr>
        </p:nvSpPr>
        <p:spPr/>
        <p:txBody>
          <a:bodyPr/>
          <a:lstStyle/>
          <a:p>
            <a:fld id="{556A507D-1385-8D4A-82F7-6ABFD8A4DEF7}" type="slidenum">
              <a:rPr lang="en-US" smtClean="0"/>
              <a:t>5</a:t>
            </a:fld>
            <a:endParaRPr lang="en-US"/>
          </a:p>
        </p:txBody>
      </p:sp>
    </p:spTree>
    <p:extLst>
      <p:ext uri="{BB962C8B-B14F-4D97-AF65-F5344CB8AC3E}">
        <p14:creationId xmlns:p14="http://schemas.microsoft.com/office/powerpoint/2010/main" val="214858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allows you to make scenarios, like this one, of ambitious global action. And the good news is </a:t>
            </a:r>
            <a:r>
              <a:rPr lang="en-US" dirty="0" err="1"/>
              <a:t>En</a:t>
            </a:r>
            <a:r>
              <a:rPr lang="en-US" dirty="0"/>
              <a:t>-ROADS and other models like it, show that there aren’t physical reasons why we can’t reach the goals of the Paris Agreement, to limit temperature increase to well below 2 degrees. But….here’s what I had to assume to create this scenario.</a:t>
            </a:r>
          </a:p>
        </p:txBody>
      </p:sp>
      <p:sp>
        <p:nvSpPr>
          <p:cNvPr id="4" name="Slide Number Placeholder 3"/>
          <p:cNvSpPr>
            <a:spLocks noGrp="1"/>
          </p:cNvSpPr>
          <p:nvPr>
            <p:ph type="sldNum" sz="quarter" idx="5"/>
          </p:nvPr>
        </p:nvSpPr>
        <p:spPr/>
        <p:txBody>
          <a:bodyPr/>
          <a:lstStyle/>
          <a:p>
            <a:fld id="{556A507D-1385-8D4A-82F7-6ABFD8A4DEF7}" type="slidenum">
              <a:rPr lang="en-US" smtClean="0"/>
              <a:t>6</a:t>
            </a:fld>
            <a:endParaRPr lang="en-US"/>
          </a:p>
        </p:txBody>
      </p:sp>
    </p:spTree>
    <p:extLst>
      <p:ext uri="{BB962C8B-B14F-4D97-AF65-F5344CB8AC3E}">
        <p14:creationId xmlns:p14="http://schemas.microsoft.com/office/powerpoint/2010/main" val="4111013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had to assume action happened everywhere</a:t>
            </a:r>
          </a:p>
        </p:txBody>
      </p:sp>
      <p:sp>
        <p:nvSpPr>
          <p:cNvPr id="4" name="Slide Number Placeholder 3"/>
          <p:cNvSpPr>
            <a:spLocks noGrp="1"/>
          </p:cNvSpPr>
          <p:nvPr>
            <p:ph type="sldNum" sz="quarter" idx="5"/>
          </p:nvPr>
        </p:nvSpPr>
        <p:spPr/>
        <p:txBody>
          <a:bodyPr/>
          <a:lstStyle/>
          <a:p>
            <a:fld id="{556A507D-1385-8D4A-82F7-6ABFD8A4DEF7}" type="slidenum">
              <a:rPr lang="en-US" smtClean="0"/>
              <a:t>7</a:t>
            </a:fld>
            <a:endParaRPr lang="en-US"/>
          </a:p>
        </p:txBody>
      </p:sp>
    </p:spTree>
    <p:extLst>
      <p:ext uri="{BB962C8B-B14F-4D97-AF65-F5344CB8AC3E}">
        <p14:creationId xmlns:p14="http://schemas.microsoft.com/office/powerpoint/2010/main" val="4064018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now</a:t>
            </a:r>
          </a:p>
        </p:txBody>
      </p:sp>
      <p:sp>
        <p:nvSpPr>
          <p:cNvPr id="4" name="Slide Number Placeholder 3"/>
          <p:cNvSpPr>
            <a:spLocks noGrp="1"/>
          </p:cNvSpPr>
          <p:nvPr>
            <p:ph type="sldNum" sz="quarter" idx="5"/>
          </p:nvPr>
        </p:nvSpPr>
        <p:spPr/>
        <p:txBody>
          <a:bodyPr/>
          <a:lstStyle/>
          <a:p>
            <a:fld id="{556A507D-1385-8D4A-82F7-6ABFD8A4DEF7}" type="slidenum">
              <a:rPr lang="en-US" smtClean="0"/>
              <a:t>8</a:t>
            </a:fld>
            <a:endParaRPr lang="en-US"/>
          </a:p>
        </p:txBody>
      </p:sp>
    </p:spTree>
    <p:extLst>
      <p:ext uri="{BB962C8B-B14F-4D97-AF65-F5344CB8AC3E}">
        <p14:creationId xmlns:p14="http://schemas.microsoft.com/office/powerpoint/2010/main" val="2441686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Across all sectors</a:t>
            </a:r>
          </a:p>
        </p:txBody>
      </p:sp>
      <p:sp>
        <p:nvSpPr>
          <p:cNvPr id="4" name="Slide Number Placeholder 3"/>
          <p:cNvSpPr>
            <a:spLocks noGrp="1"/>
          </p:cNvSpPr>
          <p:nvPr>
            <p:ph type="sldNum" sz="quarter" idx="5"/>
          </p:nvPr>
        </p:nvSpPr>
        <p:spPr/>
        <p:txBody>
          <a:bodyPr/>
          <a:lstStyle/>
          <a:p>
            <a:fld id="{556A507D-1385-8D4A-82F7-6ABFD8A4DEF7}" type="slidenum">
              <a:rPr lang="en-US" smtClean="0"/>
              <a:t>9</a:t>
            </a:fld>
            <a:endParaRPr lang="en-US"/>
          </a:p>
        </p:txBody>
      </p:sp>
    </p:spTree>
    <p:extLst>
      <p:ext uri="{BB962C8B-B14F-4D97-AF65-F5344CB8AC3E}">
        <p14:creationId xmlns:p14="http://schemas.microsoft.com/office/powerpoint/2010/main" val="15049771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White ">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DE2B94-2478-0049-BB83-08DA3B519B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5686"/>
            <a:ext cx="12303945" cy="6965776"/>
          </a:xfrm>
          <a:prstGeom prst="rect">
            <a:avLst/>
          </a:prstGeom>
        </p:spPr>
      </p:pic>
      <p:sp>
        <p:nvSpPr>
          <p:cNvPr id="8" name="Title 1">
            <a:extLst>
              <a:ext uri="{FF2B5EF4-FFF2-40B4-BE49-F238E27FC236}">
                <a16:creationId xmlns:a16="http://schemas.microsoft.com/office/drawing/2014/main" id="{EF346857-5742-884D-9E9B-F1A6BA2E49E1}"/>
              </a:ext>
            </a:extLst>
          </p:cNvPr>
          <p:cNvSpPr>
            <a:spLocks noGrp="1"/>
          </p:cNvSpPr>
          <p:nvPr>
            <p:ph type="ctrTitle" hasCustomPrompt="1"/>
          </p:nvPr>
        </p:nvSpPr>
        <p:spPr>
          <a:xfrm>
            <a:off x="911389" y="781876"/>
            <a:ext cx="6695359" cy="2319132"/>
          </a:xfrm>
        </p:spPr>
        <p:txBody>
          <a:bodyPr anchor="ctr">
            <a:normAutofit/>
          </a:bodyPr>
          <a:lstStyle>
            <a:lvl1pPr algn="l">
              <a:defRPr sz="4800" b="1" i="0">
                <a:solidFill>
                  <a:srgbClr val="FFC000"/>
                </a:solidFill>
                <a:latin typeface="Helvetica" pitchFamily="2" charset="0"/>
              </a:defRPr>
            </a:lvl1pPr>
          </a:lstStyle>
          <a:p>
            <a:r>
              <a:rPr lang="en-US" dirty="0"/>
              <a:t>Click to edit Master Slide title</a:t>
            </a:r>
          </a:p>
        </p:txBody>
      </p:sp>
      <p:sp>
        <p:nvSpPr>
          <p:cNvPr id="9" name="Subtitle 2">
            <a:extLst>
              <a:ext uri="{FF2B5EF4-FFF2-40B4-BE49-F238E27FC236}">
                <a16:creationId xmlns:a16="http://schemas.microsoft.com/office/drawing/2014/main" id="{F6E66ACE-5A69-6648-B04D-6A23B6D609CD}"/>
              </a:ext>
            </a:extLst>
          </p:cNvPr>
          <p:cNvSpPr>
            <a:spLocks noGrp="1"/>
          </p:cNvSpPr>
          <p:nvPr>
            <p:ph type="subTitle" idx="1" hasCustomPrompt="1"/>
          </p:nvPr>
        </p:nvSpPr>
        <p:spPr>
          <a:xfrm>
            <a:off x="911389" y="3267350"/>
            <a:ext cx="6695359" cy="1655762"/>
          </a:xfrm>
        </p:spPr>
        <p:txBody>
          <a:bodyPr>
            <a:normAutofit/>
          </a:bodyPr>
          <a:lstStyle>
            <a:lvl1pPr marL="0" indent="0" algn="l">
              <a:buNone/>
              <a:defRPr sz="3000" b="0" i="0">
                <a:solidFill>
                  <a:schemeClr val="bg1"/>
                </a:solidFill>
                <a:latin typeface="Helvetica Light" panose="020B04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Slide subtitle</a:t>
            </a:r>
          </a:p>
        </p:txBody>
      </p:sp>
      <p:cxnSp>
        <p:nvCxnSpPr>
          <p:cNvPr id="12" name="Straight Connector 11">
            <a:extLst>
              <a:ext uri="{FF2B5EF4-FFF2-40B4-BE49-F238E27FC236}">
                <a16:creationId xmlns:a16="http://schemas.microsoft.com/office/drawing/2014/main" id="{7FE35752-FE8F-7A42-B8D7-BACBFD8E54A3}"/>
              </a:ext>
            </a:extLst>
          </p:cNvPr>
          <p:cNvCxnSpPr/>
          <p:nvPr userDrawn="1"/>
        </p:nvCxnSpPr>
        <p:spPr>
          <a:xfrm>
            <a:off x="1046922" y="2902225"/>
            <a:ext cx="77922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8948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8B335-9F36-6142-86EA-56DAA66C2FF0}"/>
              </a:ext>
            </a:extLst>
          </p:cNvPr>
          <p:cNvSpPr>
            <a:spLocks noGrp="1"/>
          </p:cNvSpPr>
          <p:nvPr>
            <p:ph type="ctrTitle"/>
          </p:nvPr>
        </p:nvSpPr>
        <p:spPr>
          <a:xfrm>
            <a:off x="466722" y="698757"/>
            <a:ext cx="11261452" cy="524156"/>
          </a:xfrm>
          <a:prstGeom prst="rect">
            <a:avLst/>
          </a:prstGeom>
          <a:solidFill>
            <a:srgbClr val="FFFFFF"/>
          </a:solid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DFB150F-89F7-C947-B0F2-8CB574ADE86F}"/>
              </a:ext>
            </a:extLst>
          </p:cNvPr>
          <p:cNvSpPr>
            <a:spLocks noGrp="1"/>
          </p:cNvSpPr>
          <p:nvPr>
            <p:ph idx="1"/>
          </p:nvPr>
        </p:nvSpPr>
        <p:spPr>
          <a:xfrm>
            <a:off x="466722" y="1416846"/>
            <a:ext cx="11261452" cy="4606924"/>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722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Blank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7298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E291E4-82CE-A744-970F-72BEA978DD40}"/>
              </a:ext>
            </a:extLst>
          </p:cNvPr>
          <p:cNvSpPr>
            <a:spLocks noGrp="1"/>
          </p:cNvSpPr>
          <p:nvPr>
            <p:ph type="dt" sz="half" idx="10"/>
          </p:nvPr>
        </p:nvSpPr>
        <p:spPr/>
        <p:txBody>
          <a:bodyPr/>
          <a:lstStyle>
            <a:lvl1pPr>
              <a:defRPr>
                <a:solidFill>
                  <a:schemeClr val="tx1">
                    <a:lumMod val="75000"/>
                    <a:lumOff val="25000"/>
                  </a:schemeClr>
                </a:solidFill>
                <a:latin typeface="Helvetica" pitchFamily="2" charset="0"/>
              </a:defRPr>
            </a:lvl1pPr>
          </a:lstStyle>
          <a:p>
            <a:pPr>
              <a:defRPr/>
            </a:pPr>
            <a:fld id="{0269CB92-C105-184C-BF0A-EE4F9AE7EAF8}" type="datetimeFigureOut">
              <a:rPr lang="en-US" smtClean="0"/>
              <a:pPr>
                <a:defRPr/>
              </a:pPr>
              <a:t>3/5/20</a:t>
            </a:fld>
            <a:endParaRPr lang="en-US" dirty="0"/>
          </a:p>
        </p:txBody>
      </p:sp>
      <p:sp>
        <p:nvSpPr>
          <p:cNvPr id="3" name="Footer Placeholder 2">
            <a:extLst>
              <a:ext uri="{FF2B5EF4-FFF2-40B4-BE49-F238E27FC236}">
                <a16:creationId xmlns:a16="http://schemas.microsoft.com/office/drawing/2014/main" id="{FF602F25-01F4-2F41-BCE3-25F4173F9B36}"/>
              </a:ext>
            </a:extLst>
          </p:cNvPr>
          <p:cNvSpPr>
            <a:spLocks noGrp="1"/>
          </p:cNvSpPr>
          <p:nvPr>
            <p:ph type="ftr" sz="quarter" idx="11"/>
          </p:nvPr>
        </p:nvSpPr>
        <p:spPr/>
        <p:txBody>
          <a:bodyPr/>
          <a:lstStyle>
            <a:lvl1pPr>
              <a:defRPr>
                <a:solidFill>
                  <a:schemeClr val="tx1">
                    <a:lumMod val="75000"/>
                    <a:lumOff val="25000"/>
                  </a:schemeClr>
                </a:solidFill>
                <a:latin typeface="Helvetica" pitchFamily="2" charset="0"/>
              </a:defRPr>
            </a:lvl1pPr>
          </a:lstStyle>
          <a:p>
            <a:pPr>
              <a:defRPr/>
            </a:pPr>
            <a:endParaRPr lang="en-US" dirty="0"/>
          </a:p>
        </p:txBody>
      </p:sp>
      <p:sp>
        <p:nvSpPr>
          <p:cNvPr id="4" name="Slide Number Placeholder 3">
            <a:extLst>
              <a:ext uri="{FF2B5EF4-FFF2-40B4-BE49-F238E27FC236}">
                <a16:creationId xmlns:a16="http://schemas.microsoft.com/office/drawing/2014/main" id="{96030582-E4E8-5940-B96E-2E5481818956}"/>
              </a:ext>
            </a:extLst>
          </p:cNvPr>
          <p:cNvSpPr>
            <a:spLocks noGrp="1"/>
          </p:cNvSpPr>
          <p:nvPr>
            <p:ph type="sldNum" sz="quarter" idx="12"/>
          </p:nvPr>
        </p:nvSpPr>
        <p:spPr/>
        <p:txBody>
          <a:bodyPr/>
          <a:lstStyle>
            <a:lvl1pPr>
              <a:defRPr>
                <a:solidFill>
                  <a:schemeClr val="tx1">
                    <a:lumMod val="75000"/>
                    <a:lumOff val="25000"/>
                  </a:schemeClr>
                </a:solidFill>
                <a:latin typeface="Helvetica" pitchFamily="2" charset="0"/>
              </a:defRPr>
            </a:lvl1pPr>
          </a:lstStyle>
          <a:p>
            <a:pPr>
              <a:defRPr/>
            </a:pPr>
            <a:fld id="{794CBC49-04AD-454A-B0DC-EA9BA08B9F37}" type="slidenum">
              <a:rPr lang="en-US" smtClean="0"/>
              <a:pPr>
                <a:defRPr/>
              </a:pPr>
              <a:t>‹#›</a:t>
            </a:fld>
            <a:endParaRPr lang="en-US" dirty="0"/>
          </a:p>
        </p:txBody>
      </p:sp>
      <p:pic>
        <p:nvPicPr>
          <p:cNvPr id="5" name="Picture 4">
            <a:extLst>
              <a:ext uri="{FF2B5EF4-FFF2-40B4-BE49-F238E27FC236}">
                <a16:creationId xmlns:a16="http://schemas.microsoft.com/office/drawing/2014/main" id="{D1A38769-523E-9E44-91E1-CF698C6412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72738" y="6140871"/>
            <a:ext cx="1523999" cy="573592"/>
          </a:xfrm>
          <a:prstGeom prst="rect">
            <a:avLst/>
          </a:prstGeom>
        </p:spPr>
      </p:pic>
    </p:spTree>
    <p:extLst>
      <p:ext uri="{BB962C8B-B14F-4D97-AF65-F5344CB8AC3E}">
        <p14:creationId xmlns:p14="http://schemas.microsoft.com/office/powerpoint/2010/main" val="3590900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Blue &amp; White/Text Center">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941EA2E3-0D07-3142-9139-B2AB7DF36C4B}"/>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52821"/>
          <a:stretch/>
        </p:blipFill>
        <p:spPr>
          <a:xfrm>
            <a:off x="0" y="0"/>
            <a:ext cx="12192000" cy="3235570"/>
          </a:xfrm>
          <a:prstGeom prst="rect">
            <a:avLst/>
          </a:prstGeom>
        </p:spPr>
      </p:pic>
      <p:sp>
        <p:nvSpPr>
          <p:cNvPr id="4" name="Text Placeholder 2"/>
          <p:cNvSpPr>
            <a:spLocks noGrp="1"/>
          </p:cNvSpPr>
          <p:nvPr>
            <p:ph type="body" idx="1"/>
          </p:nvPr>
        </p:nvSpPr>
        <p:spPr>
          <a:xfrm>
            <a:off x="914400" y="530892"/>
            <a:ext cx="10363200" cy="1783430"/>
          </a:xfrm>
        </p:spPr>
        <p:txBody>
          <a:bodyPr/>
          <a:lstStyle>
            <a:lvl1pPr>
              <a:lnSpc>
                <a:spcPct val="100000"/>
              </a:lnSpc>
              <a:defRPr>
                <a:solidFill>
                  <a:srgbClr val="FFFFFF"/>
                </a:solidFill>
              </a:defRPr>
            </a:lvl1pPr>
          </a:lstStyle>
          <a:p>
            <a:pPr lvl="0"/>
            <a:r>
              <a:rPr lang="en-US">
                <a:solidFill>
                  <a:schemeClr val="bg1"/>
                </a:solidFill>
              </a:rPr>
              <a:t>Edit Master text styles</a:t>
            </a:r>
          </a:p>
        </p:txBody>
      </p:sp>
      <p:pic>
        <p:nvPicPr>
          <p:cNvPr id="7" name="Picture 6">
            <a:extLst>
              <a:ext uri="{FF2B5EF4-FFF2-40B4-BE49-F238E27FC236}">
                <a16:creationId xmlns:a16="http://schemas.microsoft.com/office/drawing/2014/main" id="{0916496D-64AC-424E-B9E4-09550D34E0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2738" y="6140871"/>
            <a:ext cx="1523999" cy="573592"/>
          </a:xfrm>
          <a:prstGeom prst="rect">
            <a:avLst/>
          </a:prstGeom>
        </p:spPr>
      </p:pic>
    </p:spTree>
    <p:extLst>
      <p:ext uri="{BB962C8B-B14F-4D97-AF65-F5344CB8AC3E}">
        <p14:creationId xmlns:p14="http://schemas.microsoft.com/office/powerpoint/2010/main" val="945901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Blue &amp; Whit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4F4038B-4A3E-944D-A396-311349C51B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7382107" cy="6858000"/>
          </a:xfrm>
          <a:prstGeom prst="rect">
            <a:avLst/>
          </a:prstGeom>
        </p:spPr>
      </p:pic>
      <p:pic>
        <p:nvPicPr>
          <p:cNvPr id="6" name="Picture 5">
            <a:extLst>
              <a:ext uri="{FF2B5EF4-FFF2-40B4-BE49-F238E27FC236}">
                <a16:creationId xmlns:a16="http://schemas.microsoft.com/office/drawing/2014/main" id="{366BAF7B-A0A5-9948-9923-3634FC957B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2738" y="6140871"/>
            <a:ext cx="1523999" cy="573592"/>
          </a:xfrm>
          <a:prstGeom prst="rect">
            <a:avLst/>
          </a:prstGeom>
        </p:spPr>
      </p:pic>
      <p:sp>
        <p:nvSpPr>
          <p:cNvPr id="7" name="Text Placeholder 6">
            <a:extLst>
              <a:ext uri="{FF2B5EF4-FFF2-40B4-BE49-F238E27FC236}">
                <a16:creationId xmlns:a16="http://schemas.microsoft.com/office/drawing/2014/main" id="{3D6FC642-0891-5C49-AAD4-E07CED5895FF}"/>
              </a:ext>
            </a:extLst>
          </p:cNvPr>
          <p:cNvSpPr>
            <a:spLocks noGrp="1"/>
          </p:cNvSpPr>
          <p:nvPr>
            <p:ph type="body" sz="quarter" idx="10"/>
          </p:nvPr>
        </p:nvSpPr>
        <p:spPr>
          <a:xfrm>
            <a:off x="7005638" y="2065468"/>
            <a:ext cx="4773612" cy="3622545"/>
          </a:xfrm>
        </p:spPr>
        <p:txBody>
          <a:bodyPr/>
          <a:lstStyle>
            <a:lvl1pPr>
              <a:defRPr>
                <a:solidFill>
                  <a:schemeClr val="tx1">
                    <a:lumMod val="75000"/>
                    <a:lumOff val="25000"/>
                  </a:schemeClr>
                </a:solidFill>
                <a:latin typeface="Helvetica" pitchFamily="2" charset="0"/>
              </a:defRPr>
            </a:lvl1pPr>
            <a:lvl2pPr>
              <a:defRPr>
                <a:solidFill>
                  <a:schemeClr val="tx1">
                    <a:lumMod val="75000"/>
                    <a:lumOff val="25000"/>
                  </a:schemeClr>
                </a:solidFill>
                <a:latin typeface="Helvetica" pitchFamily="2" charset="0"/>
              </a:defRPr>
            </a:lvl2pPr>
            <a:lvl3pPr>
              <a:defRPr>
                <a:solidFill>
                  <a:schemeClr val="tx1">
                    <a:lumMod val="75000"/>
                    <a:lumOff val="25000"/>
                  </a:schemeClr>
                </a:solidFill>
                <a:latin typeface="Helvetica" pitchFamily="2" charset="0"/>
              </a:defRPr>
            </a:lvl3pPr>
            <a:lvl4pPr>
              <a:defRPr>
                <a:solidFill>
                  <a:schemeClr val="tx1">
                    <a:lumMod val="75000"/>
                    <a:lumOff val="25000"/>
                  </a:schemeClr>
                </a:solidFill>
                <a:latin typeface="Helvetica" pitchFamily="2" charset="0"/>
              </a:defRPr>
            </a:lvl4pPr>
            <a:lvl5pPr>
              <a:defRPr>
                <a:solidFill>
                  <a:schemeClr val="tx1">
                    <a:lumMod val="75000"/>
                    <a:lumOff val="25000"/>
                  </a:schemeClr>
                </a:solidFill>
                <a:latin typeface="Helvetica"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2EE8EEAD-24CC-DB49-B6CB-075009E710D1}"/>
              </a:ext>
            </a:extLst>
          </p:cNvPr>
          <p:cNvSpPr>
            <a:spLocks noGrp="1"/>
          </p:cNvSpPr>
          <p:nvPr>
            <p:ph type="title"/>
          </p:nvPr>
        </p:nvSpPr>
        <p:spPr>
          <a:xfrm>
            <a:off x="7005638" y="365125"/>
            <a:ext cx="4348162" cy="1325563"/>
          </a:xfrm>
        </p:spPr>
        <p:txBody>
          <a:bodyP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35876465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Blue Background/Text Center">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2"/>
          <p:cNvSpPr>
            <a:spLocks noGrp="1"/>
          </p:cNvSpPr>
          <p:nvPr>
            <p:ph type="body" idx="1"/>
          </p:nvPr>
        </p:nvSpPr>
        <p:spPr>
          <a:xfrm>
            <a:off x="914400" y="1129704"/>
            <a:ext cx="10363200" cy="1500187"/>
          </a:xfrm>
        </p:spPr>
        <p:txBody>
          <a:bodyPr/>
          <a:lstStyle>
            <a:lvl1pPr>
              <a:lnSpc>
                <a:spcPct val="100000"/>
              </a:lnSpc>
              <a:defRPr>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515078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8590671" cy="506437"/>
          </a:xfrm>
          <a:prstGeom prst="rect">
            <a:avLst/>
          </a:prstGeom>
        </p:spPr>
        <p:txBody>
          <a:bodyPr anchor="ctr"/>
          <a:lstStyle>
            <a:lvl1pPr algn="l">
              <a:defRPr sz="3200">
                <a:solidFill>
                  <a:schemeClr val="bg1"/>
                </a:solidFill>
                <a:latin typeface="Century Gothic"/>
              </a:defRPr>
            </a:lvl1pPr>
          </a:lstStyle>
          <a:p>
            <a:r>
              <a:rPr lang="en-US" dirty="0"/>
              <a:t>Click to edit Master title style</a:t>
            </a:r>
          </a:p>
        </p:txBody>
      </p:sp>
    </p:spTree>
    <p:extLst>
      <p:ext uri="{BB962C8B-B14F-4D97-AF65-F5344CB8AC3E}">
        <p14:creationId xmlns:p14="http://schemas.microsoft.com/office/powerpoint/2010/main" val="1963605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CD4B30D-B216-DB48-A016-619AFACC141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824" t="28824"/>
          <a:stretch/>
        </p:blipFill>
        <p:spPr>
          <a:xfrm>
            <a:off x="0" y="0"/>
            <a:ext cx="12192000" cy="6858000"/>
          </a:xfrm>
          <a:prstGeom prst="rect">
            <a:avLst/>
          </a:prstGeom>
        </p:spPr>
      </p:pic>
      <p:sp>
        <p:nvSpPr>
          <p:cNvPr id="13" name="Title 1">
            <a:extLst>
              <a:ext uri="{FF2B5EF4-FFF2-40B4-BE49-F238E27FC236}">
                <a16:creationId xmlns:a16="http://schemas.microsoft.com/office/drawing/2014/main" id="{0083FBCF-329E-8F47-90E0-26592D51F560}"/>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A71AB9BF-D5D3-B34C-89E4-72465B5D0FE0}"/>
              </a:ext>
            </a:extLst>
          </p:cNvPr>
          <p:cNvSpPr>
            <a:spLocks noGrp="1"/>
          </p:cNvSpPr>
          <p:nvPr>
            <p:ph idx="1"/>
          </p:nvPr>
        </p:nvSpPr>
        <p:spPr>
          <a:xfrm>
            <a:off x="466722" y="1416846"/>
            <a:ext cx="11261452" cy="4606924"/>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Content Placeholder 6">
            <a:extLst>
              <a:ext uri="{FF2B5EF4-FFF2-40B4-BE49-F238E27FC236}">
                <a16:creationId xmlns:a16="http://schemas.microsoft.com/office/drawing/2014/main" id="{1DA16C9F-43E1-4143-96D6-19E23BF28EA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2500409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Blue Background/Text Righ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FE3B78A-C3E9-7740-ACBE-843BEE7B107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824" t="28824"/>
          <a:stretch/>
        </p:blipFill>
        <p:spPr>
          <a:xfrm>
            <a:off x="-26505" y="0"/>
            <a:ext cx="12284765" cy="6858000"/>
          </a:xfrm>
          <a:prstGeom prst="rect">
            <a:avLst/>
          </a:prstGeom>
        </p:spPr>
      </p:pic>
      <p:sp>
        <p:nvSpPr>
          <p:cNvPr id="10" name="Text Placeholder 5">
            <a:extLst>
              <a:ext uri="{FF2B5EF4-FFF2-40B4-BE49-F238E27FC236}">
                <a16:creationId xmlns:a16="http://schemas.microsoft.com/office/drawing/2014/main" id="{163F7AE6-A5CF-1741-9ABA-D16956EE3C4C}"/>
              </a:ext>
            </a:extLst>
          </p:cNvPr>
          <p:cNvSpPr>
            <a:spLocks noGrp="1"/>
          </p:cNvSpPr>
          <p:nvPr>
            <p:ph type="body" sz="quarter" idx="12"/>
          </p:nvPr>
        </p:nvSpPr>
        <p:spPr>
          <a:xfrm>
            <a:off x="6406660" y="1404730"/>
            <a:ext cx="5228299" cy="461904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5">
            <a:extLst>
              <a:ext uri="{FF2B5EF4-FFF2-40B4-BE49-F238E27FC236}">
                <a16:creationId xmlns:a16="http://schemas.microsoft.com/office/drawing/2014/main" id="{F60AE409-6B6B-CC45-8860-5F1D67E328A9}"/>
              </a:ext>
            </a:extLst>
          </p:cNvPr>
          <p:cNvSpPr>
            <a:spLocks noGrp="1"/>
          </p:cNvSpPr>
          <p:nvPr>
            <p:ph type="body" sz="quarter" idx="13"/>
          </p:nvPr>
        </p:nvSpPr>
        <p:spPr>
          <a:xfrm>
            <a:off x="466722" y="1404730"/>
            <a:ext cx="5316637" cy="461904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561D046E-CC09-8640-B369-6E42E12B47A5}"/>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3730016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Blue Background/Text Righ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FE3B78A-C3E9-7740-ACBE-843BEE7B107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824" t="28824"/>
          <a:stretch/>
        </p:blipFill>
        <p:spPr>
          <a:xfrm>
            <a:off x="-26505" y="0"/>
            <a:ext cx="12284765" cy="6858000"/>
          </a:xfrm>
          <a:prstGeom prst="rect">
            <a:avLst/>
          </a:prstGeom>
        </p:spPr>
      </p:pic>
      <p:sp>
        <p:nvSpPr>
          <p:cNvPr id="12" name="Text Placeholder 5">
            <a:extLst>
              <a:ext uri="{FF2B5EF4-FFF2-40B4-BE49-F238E27FC236}">
                <a16:creationId xmlns:a16="http://schemas.microsoft.com/office/drawing/2014/main" id="{E698E736-4DD4-2C4D-B44A-263F86800A1B}"/>
              </a:ext>
            </a:extLst>
          </p:cNvPr>
          <p:cNvSpPr>
            <a:spLocks noGrp="1"/>
          </p:cNvSpPr>
          <p:nvPr>
            <p:ph type="body" sz="quarter" idx="12"/>
          </p:nvPr>
        </p:nvSpPr>
        <p:spPr>
          <a:xfrm>
            <a:off x="6406660" y="698756"/>
            <a:ext cx="5228299" cy="532501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5">
            <a:extLst>
              <a:ext uri="{FF2B5EF4-FFF2-40B4-BE49-F238E27FC236}">
                <a16:creationId xmlns:a16="http://schemas.microsoft.com/office/drawing/2014/main" id="{92E74E7C-03D1-974D-A20A-98738FDF95EE}"/>
              </a:ext>
            </a:extLst>
          </p:cNvPr>
          <p:cNvSpPr>
            <a:spLocks noGrp="1"/>
          </p:cNvSpPr>
          <p:nvPr>
            <p:ph type="body" sz="quarter" idx="13"/>
          </p:nvPr>
        </p:nvSpPr>
        <p:spPr>
          <a:xfrm>
            <a:off x="466722" y="1815548"/>
            <a:ext cx="5316637" cy="420822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E230E88-2101-D14C-A85E-AFA047F5312D}"/>
              </a:ext>
            </a:extLst>
          </p:cNvPr>
          <p:cNvSpPr>
            <a:spLocks noGrp="1"/>
          </p:cNvSpPr>
          <p:nvPr>
            <p:ph type="ctrTitle"/>
          </p:nvPr>
        </p:nvSpPr>
        <p:spPr>
          <a:xfrm>
            <a:off x="466722" y="698756"/>
            <a:ext cx="5316637" cy="984269"/>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4154699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amp; White/Text Right">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2E4C28E5-9D1A-FF4C-AC4A-CDC3AD10D3E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7654"/>
          <a:stretch/>
        </p:blipFill>
        <p:spPr>
          <a:xfrm>
            <a:off x="6042991" y="0"/>
            <a:ext cx="6139275" cy="6858000"/>
          </a:xfrm>
          <a:prstGeom prst="rect">
            <a:avLst/>
          </a:prstGeom>
        </p:spPr>
      </p:pic>
      <p:sp>
        <p:nvSpPr>
          <p:cNvPr id="25" name="Text Placeholder 5">
            <a:extLst>
              <a:ext uri="{FF2B5EF4-FFF2-40B4-BE49-F238E27FC236}">
                <a16:creationId xmlns:a16="http://schemas.microsoft.com/office/drawing/2014/main" id="{9EF74550-9853-8D4F-891B-1BEA2FF6D9B7}"/>
              </a:ext>
            </a:extLst>
          </p:cNvPr>
          <p:cNvSpPr>
            <a:spLocks noGrp="1"/>
          </p:cNvSpPr>
          <p:nvPr>
            <p:ph type="body" sz="quarter" idx="12"/>
          </p:nvPr>
        </p:nvSpPr>
        <p:spPr>
          <a:xfrm>
            <a:off x="6406660" y="698757"/>
            <a:ext cx="5228299" cy="53250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 Placeholder 5">
            <a:extLst>
              <a:ext uri="{FF2B5EF4-FFF2-40B4-BE49-F238E27FC236}">
                <a16:creationId xmlns:a16="http://schemas.microsoft.com/office/drawing/2014/main" id="{592A1848-2E52-EC41-A908-950E304A1AEF}"/>
              </a:ext>
            </a:extLst>
          </p:cNvPr>
          <p:cNvSpPr>
            <a:spLocks noGrp="1"/>
          </p:cNvSpPr>
          <p:nvPr>
            <p:ph type="body" sz="quarter" idx="13"/>
          </p:nvPr>
        </p:nvSpPr>
        <p:spPr>
          <a:xfrm>
            <a:off x="466722" y="1815548"/>
            <a:ext cx="5316637" cy="420822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itle 1">
            <a:extLst>
              <a:ext uri="{FF2B5EF4-FFF2-40B4-BE49-F238E27FC236}">
                <a16:creationId xmlns:a16="http://schemas.microsoft.com/office/drawing/2014/main" id="{8C1A196A-C860-1548-99D9-146F93724224}"/>
              </a:ext>
            </a:extLst>
          </p:cNvPr>
          <p:cNvSpPr>
            <a:spLocks noGrp="1"/>
          </p:cNvSpPr>
          <p:nvPr>
            <p:ph type="ctrTitle"/>
          </p:nvPr>
        </p:nvSpPr>
        <p:spPr>
          <a:xfrm>
            <a:off x="466722" y="698756"/>
            <a:ext cx="5316637" cy="984269"/>
          </a:xfrm>
          <a:prstGeom prst="rect">
            <a:avLst/>
          </a:prstGeom>
          <a:no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3312437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lue &amp; White">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376B6C47-266E-A24B-8C7F-8E39FD7D06C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7654"/>
          <a:stretch/>
        </p:blipFill>
        <p:spPr>
          <a:xfrm>
            <a:off x="1" y="0"/>
            <a:ext cx="6082748" cy="6858000"/>
          </a:xfrm>
          <a:prstGeom prst="rect">
            <a:avLst/>
          </a:prstGeom>
        </p:spPr>
      </p:pic>
      <p:sp>
        <p:nvSpPr>
          <p:cNvPr id="18" name="Text Placeholder 5">
            <a:extLst>
              <a:ext uri="{FF2B5EF4-FFF2-40B4-BE49-F238E27FC236}">
                <a16:creationId xmlns:a16="http://schemas.microsoft.com/office/drawing/2014/main" id="{E7F5137E-D8E9-F747-8017-A29A6B55158A}"/>
              </a:ext>
            </a:extLst>
          </p:cNvPr>
          <p:cNvSpPr>
            <a:spLocks noGrp="1"/>
          </p:cNvSpPr>
          <p:nvPr>
            <p:ph type="body" sz="quarter" idx="12"/>
          </p:nvPr>
        </p:nvSpPr>
        <p:spPr>
          <a:xfrm>
            <a:off x="6406660" y="698757"/>
            <a:ext cx="5228299" cy="532501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5">
            <a:extLst>
              <a:ext uri="{FF2B5EF4-FFF2-40B4-BE49-F238E27FC236}">
                <a16:creationId xmlns:a16="http://schemas.microsoft.com/office/drawing/2014/main" id="{D944EFA8-4836-BF42-8781-1C24E55EC913}"/>
              </a:ext>
            </a:extLst>
          </p:cNvPr>
          <p:cNvSpPr>
            <a:spLocks noGrp="1"/>
          </p:cNvSpPr>
          <p:nvPr>
            <p:ph type="body" sz="quarter" idx="13"/>
          </p:nvPr>
        </p:nvSpPr>
        <p:spPr>
          <a:xfrm>
            <a:off x="466722" y="1815548"/>
            <a:ext cx="5316637" cy="420822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itle 1">
            <a:extLst>
              <a:ext uri="{FF2B5EF4-FFF2-40B4-BE49-F238E27FC236}">
                <a16:creationId xmlns:a16="http://schemas.microsoft.com/office/drawing/2014/main" id="{C5F58FE6-4DCA-4D41-9CF8-22180A4FF675}"/>
              </a:ext>
            </a:extLst>
          </p:cNvPr>
          <p:cNvSpPr>
            <a:spLocks noGrp="1"/>
          </p:cNvSpPr>
          <p:nvPr>
            <p:ph type="ctrTitle"/>
          </p:nvPr>
        </p:nvSpPr>
        <p:spPr>
          <a:xfrm>
            <a:off x="466722" y="698756"/>
            <a:ext cx="5316637" cy="984269"/>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2937804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BCA2304A-8663-B44E-B9CE-BBFA2535BC20}"/>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8484" t="29060"/>
          <a:stretch/>
        </p:blipFill>
        <p:spPr>
          <a:xfrm>
            <a:off x="0" y="1416846"/>
            <a:ext cx="12191999" cy="5441154"/>
          </a:xfrm>
          <a:prstGeom prst="rect">
            <a:avLst/>
          </a:prstGeom>
        </p:spPr>
      </p:pic>
      <p:sp>
        <p:nvSpPr>
          <p:cNvPr id="6" name="Title 1">
            <a:extLst>
              <a:ext uri="{FF2B5EF4-FFF2-40B4-BE49-F238E27FC236}">
                <a16:creationId xmlns:a16="http://schemas.microsoft.com/office/drawing/2014/main" id="{CE4E7A3D-014E-924A-BB63-7421F5433EFB}"/>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chemeClr val="tx1">
                    <a:lumMod val="65000"/>
                    <a:lumOff val="35000"/>
                  </a:schemeClr>
                </a:solidFill>
                <a:latin typeface="Helvetica" pitchFamily="2" charset="0"/>
                <a:cs typeface="Helvetica" pitchFamily="2"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DD5FEB4A-7614-CB42-BCEF-CF474F8DA2B6}"/>
              </a:ext>
            </a:extLst>
          </p:cNvPr>
          <p:cNvSpPr>
            <a:spLocks noGrp="1"/>
          </p:cNvSpPr>
          <p:nvPr>
            <p:ph idx="1"/>
          </p:nvPr>
        </p:nvSpPr>
        <p:spPr>
          <a:xfrm>
            <a:off x="466722" y="1643270"/>
            <a:ext cx="11261452" cy="4380500"/>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0289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with Title (Indentation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174CA8-30C0-7543-94A0-EAF3583ADE8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504825"/>
          </a:xfrm>
          <a:prstGeom prst="rect">
            <a:avLst/>
          </a:prstGeom>
        </p:spPr>
      </p:pic>
      <p:pic>
        <p:nvPicPr>
          <p:cNvPr id="7" name="Picture 6">
            <a:extLst>
              <a:ext uri="{FF2B5EF4-FFF2-40B4-BE49-F238E27FC236}">
                <a16:creationId xmlns:a16="http://schemas.microsoft.com/office/drawing/2014/main" id="{DA3A3B43-384D-3644-BD75-940000C25F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353175"/>
            <a:ext cx="12192000" cy="504825"/>
          </a:xfrm>
          <a:prstGeom prst="rect">
            <a:avLst/>
          </a:prstGeom>
        </p:spPr>
      </p:pic>
      <p:pic>
        <p:nvPicPr>
          <p:cNvPr id="11" name="Content Placeholder 6">
            <a:extLst>
              <a:ext uri="{FF2B5EF4-FFF2-40B4-BE49-F238E27FC236}">
                <a16:creationId xmlns:a16="http://schemas.microsoft.com/office/drawing/2014/main" id="{AA2C29F1-4368-734D-9F76-2811EBD4189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53624" y="6411635"/>
            <a:ext cx="1029073" cy="387903"/>
          </a:xfrm>
          <a:prstGeom prst="rect">
            <a:avLst/>
          </a:prstGeom>
        </p:spPr>
      </p:pic>
      <p:sp>
        <p:nvSpPr>
          <p:cNvPr id="8" name="Title 1">
            <a:extLst>
              <a:ext uri="{FF2B5EF4-FFF2-40B4-BE49-F238E27FC236}">
                <a16:creationId xmlns:a16="http://schemas.microsoft.com/office/drawing/2014/main" id="{F5DE7143-10B3-D14A-9898-C00C2D1296ED}"/>
              </a:ext>
            </a:extLst>
          </p:cNvPr>
          <p:cNvSpPr>
            <a:spLocks noGrp="1"/>
          </p:cNvSpPr>
          <p:nvPr>
            <p:ph type="ctrTitle"/>
          </p:nvPr>
        </p:nvSpPr>
        <p:spPr>
          <a:xfrm>
            <a:off x="466722" y="698757"/>
            <a:ext cx="11261452" cy="524156"/>
          </a:xfrm>
          <a:prstGeom prst="rect">
            <a:avLst/>
          </a:prstGeom>
          <a:solidFill>
            <a:srgbClr val="FFFFFF"/>
          </a:solid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13213689-9E3D-F54E-AB47-5596BE869809}"/>
              </a:ext>
            </a:extLst>
          </p:cNvPr>
          <p:cNvSpPr>
            <a:spLocks noGrp="1"/>
          </p:cNvSpPr>
          <p:nvPr>
            <p:ph idx="1"/>
          </p:nvPr>
        </p:nvSpPr>
        <p:spPr>
          <a:xfrm>
            <a:off x="466722" y="1416846"/>
            <a:ext cx="11261452" cy="4606924"/>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4147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List with Title (Indentations)">
    <p:spTree>
      <p:nvGrpSpPr>
        <p:cNvPr id="1" name=""/>
        <p:cNvGrpSpPr/>
        <p:nvPr/>
      </p:nvGrpSpPr>
      <p:grpSpPr>
        <a:xfrm>
          <a:off x="0" y="0"/>
          <a:ext cx="0" cy="0"/>
          <a:chOff x="0" y="0"/>
          <a:chExt cx="0" cy="0"/>
        </a:xfrm>
      </p:grpSpPr>
      <p:sp>
        <p:nvSpPr>
          <p:cNvPr id="10" name="Title 1"/>
          <p:cNvSpPr>
            <a:spLocks noGrp="1"/>
          </p:cNvSpPr>
          <p:nvPr>
            <p:ph type="ctrTitle"/>
          </p:nvPr>
        </p:nvSpPr>
        <p:spPr>
          <a:xfrm>
            <a:off x="466722" y="698757"/>
            <a:ext cx="11261452" cy="524156"/>
          </a:xfrm>
          <a:prstGeom prst="rect">
            <a:avLst/>
          </a:prstGeom>
          <a:solidFill>
            <a:srgbClr val="FFFFFF"/>
          </a:solid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
        <p:nvSpPr>
          <p:cNvPr id="5" name="Content Placeholder 2"/>
          <p:cNvSpPr>
            <a:spLocks noGrp="1"/>
          </p:cNvSpPr>
          <p:nvPr>
            <p:ph idx="1"/>
          </p:nvPr>
        </p:nvSpPr>
        <p:spPr>
          <a:xfrm>
            <a:off x="466722" y="1416846"/>
            <a:ext cx="11261452" cy="4606924"/>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AB174CA8-30C0-7543-94A0-EAF3583ADE8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504825"/>
          </a:xfrm>
          <a:prstGeom prst="rect">
            <a:avLst/>
          </a:prstGeom>
        </p:spPr>
      </p:pic>
      <p:pic>
        <p:nvPicPr>
          <p:cNvPr id="7" name="Picture 6">
            <a:extLst>
              <a:ext uri="{FF2B5EF4-FFF2-40B4-BE49-F238E27FC236}">
                <a16:creationId xmlns:a16="http://schemas.microsoft.com/office/drawing/2014/main" id="{DA3A3B43-384D-3644-BD75-940000C25F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353175"/>
            <a:ext cx="12192000" cy="504825"/>
          </a:xfrm>
          <a:prstGeom prst="rect">
            <a:avLst/>
          </a:prstGeom>
        </p:spPr>
      </p:pic>
    </p:spTree>
    <p:extLst>
      <p:ext uri="{BB962C8B-B14F-4D97-AF65-F5344CB8AC3E}">
        <p14:creationId xmlns:p14="http://schemas.microsoft.com/office/powerpoint/2010/main" val="994558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5A046C-E215-2347-8552-C8AD2C3A10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9BBE03E-A258-8345-98B1-1809EBBF1B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3138313"/>
      </p:ext>
    </p:extLst>
  </p:cSld>
  <p:clrMap bg1="lt1" tx1="dk1" bg2="lt2" tx2="dk2" accent1="accent1" accent2="accent2" accent3="accent3" accent4="accent4" accent5="accent5" accent6="accent6" hlink="hlink" folHlink="folHlink"/>
  <p:sldLayoutIdLst>
    <p:sldLayoutId id="2147483684" r:id="rId1"/>
    <p:sldLayoutId id="2147483665" r:id="rId2"/>
    <p:sldLayoutId id="2147483685" r:id="rId3"/>
    <p:sldLayoutId id="2147483686" r:id="rId4"/>
    <p:sldLayoutId id="2147483652" r:id="rId5"/>
    <p:sldLayoutId id="2147483669" r:id="rId6"/>
    <p:sldLayoutId id="2147483654" r:id="rId7"/>
    <p:sldLayoutId id="2147483674" r:id="rId8"/>
    <p:sldLayoutId id="2147483682" r:id="rId9"/>
    <p:sldLayoutId id="2147483679" r:id="rId10"/>
    <p:sldLayoutId id="2147483687" r:id="rId11"/>
    <p:sldLayoutId id="2147483704" r:id="rId12"/>
    <p:sldLayoutId id="2147483696" r:id="rId13"/>
    <p:sldLayoutId id="2147483697" r:id="rId14"/>
    <p:sldLayoutId id="2147483700" r:id="rId15"/>
    <p:sldLayoutId id="2147483703" r:id="rId16"/>
  </p:sldLayoutIdLst>
  <p:txStyles>
    <p:titleStyle>
      <a:lvl1pPr algn="l" defTabSz="914400" rtl="0" eaLnBrk="1" latinLnBrk="0" hangingPunct="1">
        <a:lnSpc>
          <a:spcPct val="90000"/>
        </a:lnSpc>
        <a:spcBef>
          <a:spcPct val="0"/>
        </a:spcBef>
        <a:buNone/>
        <a:defRPr sz="4000" b="1" i="0" kern="1200">
          <a:solidFill>
            <a:schemeClr val="tx1"/>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46C1F-C46F-BC48-B2A0-4ED431F5D6CC}"/>
              </a:ext>
            </a:extLst>
          </p:cNvPr>
          <p:cNvSpPr>
            <a:spLocks noGrp="1"/>
          </p:cNvSpPr>
          <p:nvPr>
            <p:ph type="ctrTitle"/>
          </p:nvPr>
        </p:nvSpPr>
        <p:spPr>
          <a:xfrm>
            <a:off x="187845" y="1541657"/>
            <a:ext cx="11261452" cy="524156"/>
          </a:xfrm>
        </p:spPr>
        <p:txBody>
          <a:bodyPr>
            <a:noAutofit/>
          </a:bodyPr>
          <a:lstStyle/>
          <a:p>
            <a:br>
              <a:rPr lang="en-US" sz="5400" b="0" dirty="0">
                <a:solidFill>
                  <a:schemeClr val="bg1"/>
                </a:solidFill>
                <a:latin typeface="Helvetica Light" panose="020B0403020202020204" pitchFamily="34" charset="0"/>
              </a:rPr>
            </a:br>
            <a:r>
              <a:rPr lang="en-US" sz="13800" dirty="0">
                <a:solidFill>
                  <a:schemeClr val="bg1"/>
                </a:solidFill>
                <a:latin typeface="Helvetica Light" panose="020B0403020202020204" pitchFamily="34" charset="0"/>
              </a:rPr>
              <a:t>Coherence</a:t>
            </a:r>
            <a:endParaRPr lang="en-US" sz="7200" b="0" dirty="0">
              <a:solidFill>
                <a:schemeClr val="bg1"/>
              </a:solidFill>
              <a:latin typeface="Helvetica Light" panose="020B0403020202020204" pitchFamily="34" charset="0"/>
            </a:endParaRPr>
          </a:p>
        </p:txBody>
      </p:sp>
      <p:sp>
        <p:nvSpPr>
          <p:cNvPr id="3" name="Subtitle 2">
            <a:extLst>
              <a:ext uri="{FF2B5EF4-FFF2-40B4-BE49-F238E27FC236}">
                <a16:creationId xmlns:a16="http://schemas.microsoft.com/office/drawing/2014/main" id="{F060417E-A4D0-9C42-B047-AD78EC5ED23C}"/>
              </a:ext>
            </a:extLst>
          </p:cNvPr>
          <p:cNvSpPr>
            <a:spLocks noGrp="1"/>
          </p:cNvSpPr>
          <p:nvPr>
            <p:ph idx="1"/>
          </p:nvPr>
        </p:nvSpPr>
        <p:spPr>
          <a:xfrm>
            <a:off x="0" y="4947030"/>
            <a:ext cx="3985357" cy="1910970"/>
          </a:xfrm>
        </p:spPr>
        <p:txBody>
          <a:bodyPr>
            <a:normAutofit/>
          </a:bodyPr>
          <a:lstStyle/>
          <a:p>
            <a:pPr marL="0" indent="0" algn="ctr">
              <a:lnSpc>
                <a:spcPct val="100000"/>
              </a:lnSpc>
              <a:buNone/>
            </a:pPr>
            <a:r>
              <a:rPr lang="en-US" sz="2000" i="1" dirty="0"/>
              <a:t>Dr. Elizabeth </a:t>
            </a:r>
            <a:r>
              <a:rPr lang="en-US" sz="2000" i="1" dirty="0" err="1"/>
              <a:t>Sawin</a:t>
            </a:r>
            <a:endParaRPr lang="en-US" sz="2000" i="1" dirty="0"/>
          </a:p>
          <a:p>
            <a:pPr marL="0" indent="0" algn="ctr">
              <a:lnSpc>
                <a:spcPct val="100000"/>
              </a:lnSpc>
              <a:buNone/>
            </a:pPr>
            <a:r>
              <a:rPr lang="en-US" sz="2000" i="1" dirty="0"/>
              <a:t>Confluence Philanthropy Practitioners Gathering</a:t>
            </a:r>
          </a:p>
          <a:p>
            <a:pPr marL="0" indent="0" algn="ctr">
              <a:lnSpc>
                <a:spcPct val="100000"/>
              </a:lnSpc>
              <a:buNone/>
            </a:pPr>
            <a:r>
              <a:rPr lang="en-US" sz="2000" i="1" dirty="0"/>
              <a:t>February 2020</a:t>
            </a:r>
          </a:p>
        </p:txBody>
      </p:sp>
    </p:spTree>
    <p:extLst>
      <p:ext uri="{BB962C8B-B14F-4D97-AF65-F5344CB8AC3E}">
        <p14:creationId xmlns:p14="http://schemas.microsoft.com/office/powerpoint/2010/main" val="1092007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2B465A45-9261-7A4A-8499-E8BF8750D190}"/>
              </a:ext>
            </a:extLst>
          </p:cNvPr>
          <p:cNvSpPr>
            <a:spLocks noGrp="1"/>
          </p:cNvSpPr>
          <p:nvPr>
            <p:ph type="ctrTitle"/>
          </p:nvPr>
        </p:nvSpPr>
        <p:spPr>
          <a:xfrm>
            <a:off x="6955435" y="2858108"/>
            <a:ext cx="6145970" cy="500955"/>
          </a:xfrm>
        </p:spPr>
        <p:txBody>
          <a:bodyPr/>
          <a:lstStyle/>
          <a:p>
            <a:pPr algn="ctr"/>
            <a:r>
              <a:rPr lang="en-US" sz="7200" dirty="0">
                <a:solidFill>
                  <a:schemeClr val="bg1"/>
                </a:solidFill>
              </a:rPr>
              <a:t>Starting</a:t>
            </a:r>
            <a:br>
              <a:rPr lang="en-US" sz="7200" dirty="0">
                <a:solidFill>
                  <a:schemeClr val="bg1"/>
                </a:solidFill>
              </a:rPr>
            </a:br>
            <a:r>
              <a:rPr lang="en-US" sz="15000" dirty="0">
                <a:solidFill>
                  <a:schemeClr val="bg1"/>
                </a:solidFill>
              </a:rPr>
              <a:t>now</a:t>
            </a:r>
          </a:p>
        </p:txBody>
      </p:sp>
      <p:sp>
        <p:nvSpPr>
          <p:cNvPr id="4" name="Title 15">
            <a:extLst>
              <a:ext uri="{FF2B5EF4-FFF2-40B4-BE49-F238E27FC236}">
                <a16:creationId xmlns:a16="http://schemas.microsoft.com/office/drawing/2014/main" id="{4CBDCC5B-536C-D040-A03E-2B9362FB15DE}"/>
              </a:ext>
            </a:extLst>
          </p:cNvPr>
          <p:cNvSpPr txBox="1">
            <a:spLocks/>
          </p:cNvSpPr>
          <p:nvPr/>
        </p:nvSpPr>
        <p:spPr>
          <a:xfrm>
            <a:off x="1216021" y="1575692"/>
            <a:ext cx="6386945" cy="52415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a:solidFill>
                  <a:srgbClr val="FFC000"/>
                </a:solidFill>
                <a:latin typeface="Helvetica" pitchFamily="2" charset="0"/>
                <a:ea typeface="+mj-ea"/>
                <a:cs typeface="Helvetica" pitchFamily="2" charset="0"/>
              </a:defRPr>
            </a:lvl1pPr>
          </a:lstStyle>
          <a:p>
            <a:pPr algn="ctr"/>
            <a:r>
              <a:rPr lang="en-US" sz="7200" dirty="0">
                <a:solidFill>
                  <a:srgbClr val="FFC003"/>
                </a:solidFill>
              </a:rPr>
              <a:t>Close to perfectly</a:t>
            </a:r>
          </a:p>
        </p:txBody>
      </p:sp>
      <p:sp>
        <p:nvSpPr>
          <p:cNvPr id="5" name="Title 15">
            <a:extLst>
              <a:ext uri="{FF2B5EF4-FFF2-40B4-BE49-F238E27FC236}">
                <a16:creationId xmlns:a16="http://schemas.microsoft.com/office/drawing/2014/main" id="{D7424728-C6F6-E147-808E-C778C217B68E}"/>
              </a:ext>
            </a:extLst>
          </p:cNvPr>
          <p:cNvSpPr txBox="1">
            <a:spLocks/>
          </p:cNvSpPr>
          <p:nvPr/>
        </p:nvSpPr>
        <p:spPr>
          <a:xfrm>
            <a:off x="-23053" y="2875815"/>
            <a:ext cx="6011056" cy="52415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a:solidFill>
                  <a:srgbClr val="FFC000"/>
                </a:solidFill>
                <a:latin typeface="Helvetica" pitchFamily="2" charset="0"/>
                <a:ea typeface="+mj-ea"/>
                <a:cs typeface="Helvetica" pitchFamily="2" charset="0"/>
              </a:defRPr>
            </a:lvl1pPr>
          </a:lstStyle>
          <a:p>
            <a:r>
              <a:rPr lang="en-US" sz="8000" dirty="0">
                <a:solidFill>
                  <a:schemeClr val="bg1"/>
                </a:solidFill>
              </a:rPr>
              <a:t>Everywhere</a:t>
            </a:r>
          </a:p>
        </p:txBody>
      </p:sp>
      <p:sp>
        <p:nvSpPr>
          <p:cNvPr id="6" name="Title 15">
            <a:extLst>
              <a:ext uri="{FF2B5EF4-FFF2-40B4-BE49-F238E27FC236}">
                <a16:creationId xmlns:a16="http://schemas.microsoft.com/office/drawing/2014/main" id="{E10A854D-C7F6-494A-90CB-7685AEE5AA56}"/>
              </a:ext>
            </a:extLst>
          </p:cNvPr>
          <p:cNvSpPr txBox="1">
            <a:spLocks/>
          </p:cNvSpPr>
          <p:nvPr/>
        </p:nvSpPr>
        <p:spPr>
          <a:xfrm>
            <a:off x="4637185" y="6252028"/>
            <a:ext cx="7704944" cy="52415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a:solidFill>
                  <a:srgbClr val="FFC000"/>
                </a:solidFill>
                <a:latin typeface="Helvetica" pitchFamily="2" charset="0"/>
                <a:ea typeface="+mj-ea"/>
                <a:cs typeface="Helvetica" pitchFamily="2" charset="0"/>
              </a:defRPr>
            </a:lvl1pPr>
          </a:lstStyle>
          <a:p>
            <a:pPr algn="ctr"/>
            <a:r>
              <a:rPr lang="en-US" sz="7200" dirty="0">
                <a:solidFill>
                  <a:schemeClr val="bg1"/>
                </a:solidFill>
              </a:rPr>
              <a:t>Across all sectors</a:t>
            </a:r>
          </a:p>
        </p:txBody>
      </p:sp>
    </p:spTree>
    <p:extLst>
      <p:ext uri="{BB962C8B-B14F-4D97-AF65-F5344CB8AC3E}">
        <p14:creationId xmlns:p14="http://schemas.microsoft.com/office/powerpoint/2010/main" val="425555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2B465A45-9261-7A4A-8499-E8BF8750D190}"/>
              </a:ext>
            </a:extLst>
          </p:cNvPr>
          <p:cNvSpPr>
            <a:spLocks noGrp="1"/>
          </p:cNvSpPr>
          <p:nvPr>
            <p:ph type="ctrTitle"/>
          </p:nvPr>
        </p:nvSpPr>
        <p:spPr>
          <a:xfrm>
            <a:off x="6955435" y="2858108"/>
            <a:ext cx="6145970" cy="500955"/>
          </a:xfrm>
        </p:spPr>
        <p:txBody>
          <a:bodyPr/>
          <a:lstStyle/>
          <a:p>
            <a:pPr algn="ctr"/>
            <a:r>
              <a:rPr lang="en-US" sz="7200" dirty="0">
                <a:solidFill>
                  <a:schemeClr val="bg1"/>
                </a:solidFill>
              </a:rPr>
              <a:t>Starting</a:t>
            </a:r>
            <a:br>
              <a:rPr lang="en-US" sz="7200" dirty="0">
                <a:solidFill>
                  <a:schemeClr val="bg1"/>
                </a:solidFill>
              </a:rPr>
            </a:br>
            <a:r>
              <a:rPr lang="en-US" sz="15000" dirty="0">
                <a:solidFill>
                  <a:schemeClr val="bg1"/>
                </a:solidFill>
              </a:rPr>
              <a:t>now</a:t>
            </a:r>
          </a:p>
        </p:txBody>
      </p:sp>
      <p:sp>
        <p:nvSpPr>
          <p:cNvPr id="3" name="Title 15">
            <a:extLst>
              <a:ext uri="{FF2B5EF4-FFF2-40B4-BE49-F238E27FC236}">
                <a16:creationId xmlns:a16="http://schemas.microsoft.com/office/drawing/2014/main" id="{E36C3E50-A0F9-364D-8294-94128054F2DA}"/>
              </a:ext>
            </a:extLst>
          </p:cNvPr>
          <p:cNvSpPr txBox="1">
            <a:spLocks/>
          </p:cNvSpPr>
          <p:nvPr/>
        </p:nvSpPr>
        <p:spPr>
          <a:xfrm>
            <a:off x="4637185" y="6252028"/>
            <a:ext cx="7704944" cy="52415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a:solidFill>
                  <a:srgbClr val="FFC000"/>
                </a:solidFill>
                <a:latin typeface="Helvetica" pitchFamily="2" charset="0"/>
                <a:ea typeface="+mj-ea"/>
                <a:cs typeface="Helvetica" pitchFamily="2" charset="0"/>
              </a:defRPr>
            </a:lvl1pPr>
          </a:lstStyle>
          <a:p>
            <a:pPr algn="ctr"/>
            <a:r>
              <a:rPr lang="en-US" sz="7200" dirty="0">
                <a:solidFill>
                  <a:schemeClr val="bg1"/>
                </a:solidFill>
              </a:rPr>
              <a:t>Across all sectors</a:t>
            </a:r>
          </a:p>
        </p:txBody>
      </p:sp>
      <p:sp>
        <p:nvSpPr>
          <p:cNvPr id="4" name="Title 15">
            <a:extLst>
              <a:ext uri="{FF2B5EF4-FFF2-40B4-BE49-F238E27FC236}">
                <a16:creationId xmlns:a16="http://schemas.microsoft.com/office/drawing/2014/main" id="{4CBDCC5B-536C-D040-A03E-2B9362FB15DE}"/>
              </a:ext>
            </a:extLst>
          </p:cNvPr>
          <p:cNvSpPr txBox="1">
            <a:spLocks/>
          </p:cNvSpPr>
          <p:nvPr/>
        </p:nvSpPr>
        <p:spPr>
          <a:xfrm>
            <a:off x="1216021" y="1575692"/>
            <a:ext cx="6386945" cy="52415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a:solidFill>
                  <a:srgbClr val="FFC000"/>
                </a:solidFill>
                <a:latin typeface="Helvetica" pitchFamily="2" charset="0"/>
                <a:ea typeface="+mj-ea"/>
                <a:cs typeface="Helvetica" pitchFamily="2" charset="0"/>
              </a:defRPr>
            </a:lvl1pPr>
          </a:lstStyle>
          <a:p>
            <a:pPr algn="ctr"/>
            <a:r>
              <a:rPr lang="en-US" sz="7200" dirty="0">
                <a:solidFill>
                  <a:schemeClr val="bg1"/>
                </a:solidFill>
              </a:rPr>
              <a:t>Close to perfectly</a:t>
            </a:r>
          </a:p>
        </p:txBody>
      </p:sp>
      <p:sp>
        <p:nvSpPr>
          <p:cNvPr id="5" name="Title 15">
            <a:extLst>
              <a:ext uri="{FF2B5EF4-FFF2-40B4-BE49-F238E27FC236}">
                <a16:creationId xmlns:a16="http://schemas.microsoft.com/office/drawing/2014/main" id="{D7424728-C6F6-E147-808E-C778C217B68E}"/>
              </a:ext>
            </a:extLst>
          </p:cNvPr>
          <p:cNvSpPr txBox="1">
            <a:spLocks/>
          </p:cNvSpPr>
          <p:nvPr/>
        </p:nvSpPr>
        <p:spPr>
          <a:xfrm>
            <a:off x="-23053" y="2875815"/>
            <a:ext cx="6011056" cy="52415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a:solidFill>
                  <a:srgbClr val="FFC000"/>
                </a:solidFill>
                <a:latin typeface="Helvetica" pitchFamily="2" charset="0"/>
                <a:ea typeface="+mj-ea"/>
                <a:cs typeface="Helvetica" pitchFamily="2" charset="0"/>
              </a:defRPr>
            </a:lvl1pPr>
          </a:lstStyle>
          <a:p>
            <a:r>
              <a:rPr lang="en-US" sz="8000" dirty="0">
                <a:solidFill>
                  <a:schemeClr val="bg1"/>
                </a:solidFill>
              </a:rPr>
              <a:t>Everywhere</a:t>
            </a:r>
          </a:p>
        </p:txBody>
      </p:sp>
      <p:sp>
        <p:nvSpPr>
          <p:cNvPr id="7" name="Title 15">
            <a:extLst>
              <a:ext uri="{FF2B5EF4-FFF2-40B4-BE49-F238E27FC236}">
                <a16:creationId xmlns:a16="http://schemas.microsoft.com/office/drawing/2014/main" id="{400B73CE-8B23-6A46-A84F-0A5D49602EEB}"/>
              </a:ext>
            </a:extLst>
          </p:cNvPr>
          <p:cNvSpPr txBox="1">
            <a:spLocks/>
          </p:cNvSpPr>
          <p:nvPr/>
        </p:nvSpPr>
        <p:spPr>
          <a:xfrm>
            <a:off x="218608" y="7068903"/>
            <a:ext cx="5422123" cy="52415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a:solidFill>
                  <a:srgbClr val="FFC000"/>
                </a:solidFill>
                <a:latin typeface="Helvetica" pitchFamily="2" charset="0"/>
                <a:ea typeface="+mj-ea"/>
                <a:cs typeface="Helvetica" pitchFamily="2" charset="0"/>
              </a:defRPr>
            </a:lvl1pPr>
          </a:lstStyle>
          <a:p>
            <a:pPr algn="ctr"/>
            <a:r>
              <a:rPr lang="en-US" sz="7200" dirty="0"/>
              <a:t>Across all scales</a:t>
            </a:r>
          </a:p>
          <a:p>
            <a:pPr algn="ctr"/>
            <a:endParaRPr lang="en-US" sz="7200" dirty="0">
              <a:solidFill>
                <a:schemeClr val="bg1"/>
              </a:solidFill>
            </a:endParaRPr>
          </a:p>
        </p:txBody>
      </p:sp>
    </p:spTree>
    <p:extLst>
      <p:ext uri="{BB962C8B-B14F-4D97-AF65-F5344CB8AC3E}">
        <p14:creationId xmlns:p14="http://schemas.microsoft.com/office/powerpoint/2010/main" val="1616950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2B465A45-9261-7A4A-8499-E8BF8750D190}"/>
              </a:ext>
            </a:extLst>
          </p:cNvPr>
          <p:cNvSpPr>
            <a:spLocks noGrp="1"/>
          </p:cNvSpPr>
          <p:nvPr>
            <p:ph type="ctrTitle"/>
          </p:nvPr>
        </p:nvSpPr>
        <p:spPr>
          <a:xfrm>
            <a:off x="6955435" y="2858108"/>
            <a:ext cx="6145970" cy="500955"/>
          </a:xfrm>
        </p:spPr>
        <p:txBody>
          <a:bodyPr/>
          <a:lstStyle/>
          <a:p>
            <a:pPr algn="ctr"/>
            <a:r>
              <a:rPr lang="en-US" sz="7200" dirty="0">
                <a:solidFill>
                  <a:schemeClr val="bg1"/>
                </a:solidFill>
              </a:rPr>
              <a:t>Starting</a:t>
            </a:r>
            <a:br>
              <a:rPr lang="en-US" sz="7200" dirty="0">
                <a:solidFill>
                  <a:schemeClr val="bg1"/>
                </a:solidFill>
              </a:rPr>
            </a:br>
            <a:r>
              <a:rPr lang="en-US" sz="15000" dirty="0">
                <a:solidFill>
                  <a:schemeClr val="bg1"/>
                </a:solidFill>
              </a:rPr>
              <a:t>now</a:t>
            </a:r>
          </a:p>
        </p:txBody>
      </p:sp>
      <p:sp>
        <p:nvSpPr>
          <p:cNvPr id="3" name="Title 15">
            <a:extLst>
              <a:ext uri="{FF2B5EF4-FFF2-40B4-BE49-F238E27FC236}">
                <a16:creationId xmlns:a16="http://schemas.microsoft.com/office/drawing/2014/main" id="{E36C3E50-A0F9-364D-8294-94128054F2DA}"/>
              </a:ext>
            </a:extLst>
          </p:cNvPr>
          <p:cNvSpPr txBox="1">
            <a:spLocks/>
          </p:cNvSpPr>
          <p:nvPr/>
        </p:nvSpPr>
        <p:spPr>
          <a:xfrm>
            <a:off x="4637185" y="6252028"/>
            <a:ext cx="7704944" cy="52415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a:solidFill>
                  <a:srgbClr val="FFC000"/>
                </a:solidFill>
                <a:latin typeface="Helvetica" pitchFamily="2" charset="0"/>
                <a:ea typeface="+mj-ea"/>
                <a:cs typeface="Helvetica" pitchFamily="2" charset="0"/>
              </a:defRPr>
            </a:lvl1pPr>
          </a:lstStyle>
          <a:p>
            <a:pPr algn="ctr"/>
            <a:r>
              <a:rPr lang="en-US" sz="7200" dirty="0">
                <a:solidFill>
                  <a:schemeClr val="bg1"/>
                </a:solidFill>
              </a:rPr>
              <a:t>Across all sectors</a:t>
            </a:r>
          </a:p>
        </p:txBody>
      </p:sp>
      <p:sp>
        <p:nvSpPr>
          <p:cNvPr id="4" name="Title 15">
            <a:extLst>
              <a:ext uri="{FF2B5EF4-FFF2-40B4-BE49-F238E27FC236}">
                <a16:creationId xmlns:a16="http://schemas.microsoft.com/office/drawing/2014/main" id="{4CBDCC5B-536C-D040-A03E-2B9362FB15DE}"/>
              </a:ext>
            </a:extLst>
          </p:cNvPr>
          <p:cNvSpPr txBox="1">
            <a:spLocks/>
          </p:cNvSpPr>
          <p:nvPr/>
        </p:nvSpPr>
        <p:spPr>
          <a:xfrm>
            <a:off x="1216021" y="1575692"/>
            <a:ext cx="6386945" cy="52415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a:solidFill>
                  <a:srgbClr val="FFC000"/>
                </a:solidFill>
                <a:latin typeface="Helvetica" pitchFamily="2" charset="0"/>
                <a:ea typeface="+mj-ea"/>
                <a:cs typeface="Helvetica" pitchFamily="2" charset="0"/>
              </a:defRPr>
            </a:lvl1pPr>
          </a:lstStyle>
          <a:p>
            <a:pPr algn="ctr"/>
            <a:r>
              <a:rPr lang="en-US" sz="7200" dirty="0">
                <a:solidFill>
                  <a:schemeClr val="bg1"/>
                </a:solidFill>
              </a:rPr>
              <a:t>Close to perfectly</a:t>
            </a:r>
          </a:p>
        </p:txBody>
      </p:sp>
      <p:sp>
        <p:nvSpPr>
          <p:cNvPr id="5" name="Title 15">
            <a:extLst>
              <a:ext uri="{FF2B5EF4-FFF2-40B4-BE49-F238E27FC236}">
                <a16:creationId xmlns:a16="http://schemas.microsoft.com/office/drawing/2014/main" id="{D7424728-C6F6-E147-808E-C778C217B68E}"/>
              </a:ext>
            </a:extLst>
          </p:cNvPr>
          <p:cNvSpPr txBox="1">
            <a:spLocks/>
          </p:cNvSpPr>
          <p:nvPr/>
        </p:nvSpPr>
        <p:spPr>
          <a:xfrm>
            <a:off x="-23053" y="2875815"/>
            <a:ext cx="6011056" cy="52415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a:solidFill>
                  <a:srgbClr val="FFC000"/>
                </a:solidFill>
                <a:latin typeface="Helvetica" pitchFamily="2" charset="0"/>
                <a:ea typeface="+mj-ea"/>
                <a:cs typeface="Helvetica" pitchFamily="2" charset="0"/>
              </a:defRPr>
            </a:lvl1pPr>
          </a:lstStyle>
          <a:p>
            <a:r>
              <a:rPr lang="en-US" sz="8000" dirty="0">
                <a:solidFill>
                  <a:schemeClr val="bg1"/>
                </a:solidFill>
              </a:rPr>
              <a:t>Everywhere</a:t>
            </a:r>
          </a:p>
        </p:txBody>
      </p:sp>
      <p:sp>
        <p:nvSpPr>
          <p:cNvPr id="6" name="Title 15">
            <a:extLst>
              <a:ext uri="{FF2B5EF4-FFF2-40B4-BE49-F238E27FC236}">
                <a16:creationId xmlns:a16="http://schemas.microsoft.com/office/drawing/2014/main" id="{F7A46CD8-0B92-CD4D-ABBE-782D1D7AA6B7}"/>
              </a:ext>
            </a:extLst>
          </p:cNvPr>
          <p:cNvSpPr txBox="1">
            <a:spLocks/>
          </p:cNvSpPr>
          <p:nvPr/>
        </p:nvSpPr>
        <p:spPr>
          <a:xfrm>
            <a:off x="581891" y="4175938"/>
            <a:ext cx="10117681" cy="52415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a:solidFill>
                  <a:srgbClr val="FFC000"/>
                </a:solidFill>
                <a:latin typeface="Helvetica" pitchFamily="2" charset="0"/>
                <a:ea typeface="+mj-ea"/>
                <a:cs typeface="Helvetica" pitchFamily="2" charset="0"/>
              </a:defRPr>
            </a:lvl1pPr>
          </a:lstStyle>
          <a:p>
            <a:r>
              <a:rPr lang="en-US" sz="7200" dirty="0">
                <a:solidFill>
                  <a:srgbClr val="FFC003"/>
                </a:solidFill>
              </a:rPr>
              <a:t>For decades to come</a:t>
            </a:r>
          </a:p>
        </p:txBody>
      </p:sp>
      <p:sp>
        <p:nvSpPr>
          <p:cNvPr id="7" name="Title 15">
            <a:extLst>
              <a:ext uri="{FF2B5EF4-FFF2-40B4-BE49-F238E27FC236}">
                <a16:creationId xmlns:a16="http://schemas.microsoft.com/office/drawing/2014/main" id="{400B73CE-8B23-6A46-A84F-0A5D49602EEB}"/>
              </a:ext>
            </a:extLst>
          </p:cNvPr>
          <p:cNvSpPr txBox="1">
            <a:spLocks/>
          </p:cNvSpPr>
          <p:nvPr/>
        </p:nvSpPr>
        <p:spPr>
          <a:xfrm>
            <a:off x="218608" y="7068903"/>
            <a:ext cx="5422123" cy="52415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a:solidFill>
                  <a:srgbClr val="FFC000"/>
                </a:solidFill>
                <a:latin typeface="Helvetica" pitchFamily="2" charset="0"/>
                <a:ea typeface="+mj-ea"/>
                <a:cs typeface="Helvetica" pitchFamily="2" charset="0"/>
              </a:defRPr>
            </a:lvl1pPr>
          </a:lstStyle>
          <a:p>
            <a:pPr algn="ctr"/>
            <a:r>
              <a:rPr lang="en-US" sz="7200" dirty="0">
                <a:solidFill>
                  <a:schemeClr val="bg1"/>
                </a:solidFill>
              </a:rPr>
              <a:t>Across all scales</a:t>
            </a:r>
          </a:p>
          <a:p>
            <a:pPr algn="ctr"/>
            <a:endParaRPr lang="en-US" sz="7200" dirty="0">
              <a:solidFill>
                <a:schemeClr val="bg1"/>
              </a:solidFill>
            </a:endParaRPr>
          </a:p>
        </p:txBody>
      </p:sp>
    </p:spTree>
    <p:extLst>
      <p:ext uri="{BB962C8B-B14F-4D97-AF65-F5344CB8AC3E}">
        <p14:creationId xmlns:p14="http://schemas.microsoft.com/office/powerpoint/2010/main" val="830456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5">
            <a:extLst>
              <a:ext uri="{FF2B5EF4-FFF2-40B4-BE49-F238E27FC236}">
                <a16:creationId xmlns:a16="http://schemas.microsoft.com/office/drawing/2014/main" id="{489EEF6C-FC46-8A4D-9DCF-6286313FAE5A}"/>
              </a:ext>
            </a:extLst>
          </p:cNvPr>
          <p:cNvSpPr txBox="1">
            <a:spLocks/>
          </p:cNvSpPr>
          <p:nvPr/>
        </p:nvSpPr>
        <p:spPr>
          <a:xfrm rot="802252">
            <a:off x="749509" y="3202810"/>
            <a:ext cx="13056432" cy="52415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a:solidFill>
                  <a:srgbClr val="FFC000"/>
                </a:solidFill>
                <a:latin typeface="Helvetica" pitchFamily="2" charset="0"/>
                <a:ea typeface="+mj-ea"/>
                <a:cs typeface="Helvetica" pitchFamily="2" charset="0"/>
              </a:defRPr>
            </a:lvl1pPr>
          </a:lstStyle>
          <a:p>
            <a:r>
              <a:rPr lang="en-US" sz="8000" dirty="0">
                <a:solidFill>
                  <a:srgbClr val="FFC003"/>
                </a:solidFill>
              </a:rPr>
              <a:t>With no one ‘in charge’</a:t>
            </a:r>
          </a:p>
        </p:txBody>
      </p:sp>
    </p:spTree>
    <p:extLst>
      <p:ext uri="{BB962C8B-B14F-4D97-AF65-F5344CB8AC3E}">
        <p14:creationId xmlns:p14="http://schemas.microsoft.com/office/powerpoint/2010/main" val="614994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5">
            <a:extLst>
              <a:ext uri="{FF2B5EF4-FFF2-40B4-BE49-F238E27FC236}">
                <a16:creationId xmlns:a16="http://schemas.microsoft.com/office/drawing/2014/main" id="{CA74E277-357C-E94E-A766-C24E10CD480D}"/>
              </a:ext>
            </a:extLst>
          </p:cNvPr>
          <p:cNvSpPr txBox="1">
            <a:spLocks/>
          </p:cNvSpPr>
          <p:nvPr/>
        </p:nvSpPr>
        <p:spPr>
          <a:xfrm rot="20828087">
            <a:off x="832213" y="2045671"/>
            <a:ext cx="10721977" cy="2258807"/>
          </a:xfrm>
          <a:prstGeom prst="rect">
            <a:avLst/>
          </a:prstGeom>
          <a:solidFill>
            <a:srgbClr val="0B4F98"/>
          </a:solidFill>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a:solidFill>
                  <a:srgbClr val="FFC000"/>
                </a:solidFill>
                <a:latin typeface="Helvetica" pitchFamily="2" charset="0"/>
                <a:ea typeface="+mj-ea"/>
                <a:cs typeface="Helvetica" pitchFamily="2" charset="0"/>
              </a:defRPr>
            </a:lvl1pPr>
          </a:lstStyle>
          <a:p>
            <a:pPr algn="ctr"/>
            <a:r>
              <a:rPr lang="en-US" sz="7200" dirty="0">
                <a:solidFill>
                  <a:srgbClr val="FFC003"/>
                </a:solidFill>
              </a:rPr>
              <a:t>All while coping with escalating impacts</a:t>
            </a:r>
          </a:p>
        </p:txBody>
      </p:sp>
    </p:spTree>
    <p:extLst>
      <p:ext uri="{BB962C8B-B14F-4D97-AF65-F5344CB8AC3E}">
        <p14:creationId xmlns:p14="http://schemas.microsoft.com/office/powerpoint/2010/main" val="1534703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0D7BE3-DB43-5646-9FA3-D449F11F9D65}"/>
              </a:ext>
            </a:extLst>
          </p:cNvPr>
          <p:cNvSpPr/>
          <p:nvPr/>
        </p:nvSpPr>
        <p:spPr>
          <a:xfrm>
            <a:off x="-104931" y="0"/>
            <a:ext cx="12296931"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C6FF947-7212-FE40-9319-0CC650B9F5BC}"/>
              </a:ext>
            </a:extLst>
          </p:cNvPr>
          <p:cNvPicPr>
            <a:picLocks noChangeAspect="1"/>
          </p:cNvPicPr>
          <p:nvPr/>
        </p:nvPicPr>
        <p:blipFill>
          <a:blip r:embed="rId3"/>
          <a:stretch>
            <a:fillRect/>
          </a:stretch>
        </p:blipFill>
        <p:spPr>
          <a:xfrm>
            <a:off x="228599" y="112643"/>
            <a:ext cx="11674091" cy="6598400"/>
          </a:xfrm>
          <a:prstGeom prst="rect">
            <a:avLst/>
          </a:prstGeom>
        </p:spPr>
      </p:pic>
      <p:sp>
        <p:nvSpPr>
          <p:cNvPr id="2" name="TextBox 1">
            <a:extLst>
              <a:ext uri="{FF2B5EF4-FFF2-40B4-BE49-F238E27FC236}">
                <a16:creationId xmlns:a16="http://schemas.microsoft.com/office/drawing/2014/main" id="{100A8B56-43D5-1D4E-A3CD-7DA47D918FD7}"/>
              </a:ext>
            </a:extLst>
          </p:cNvPr>
          <p:cNvSpPr txBox="1"/>
          <p:nvPr/>
        </p:nvSpPr>
        <p:spPr>
          <a:xfrm>
            <a:off x="228599" y="6377481"/>
            <a:ext cx="2163477" cy="369332"/>
          </a:xfrm>
          <a:prstGeom prst="rect">
            <a:avLst/>
          </a:prstGeom>
          <a:noFill/>
        </p:spPr>
        <p:txBody>
          <a:bodyPr wrap="none" rtlCol="0">
            <a:spAutoFit/>
          </a:bodyPr>
          <a:lstStyle/>
          <a:p>
            <a:r>
              <a:rPr lang="en-US" dirty="0">
                <a:solidFill>
                  <a:schemeClr val="bg1"/>
                </a:solidFill>
              </a:rPr>
              <a:t>Photo credit: </a:t>
            </a:r>
            <a:r>
              <a:rPr lang="en-US" dirty="0" err="1">
                <a:solidFill>
                  <a:schemeClr val="bg1"/>
                </a:solidFill>
              </a:rPr>
              <a:t>Pixabay</a:t>
            </a:r>
            <a:endParaRPr lang="en-US" dirty="0">
              <a:solidFill>
                <a:schemeClr val="bg1"/>
              </a:solidFill>
            </a:endParaRPr>
          </a:p>
        </p:txBody>
      </p:sp>
    </p:spTree>
    <p:extLst>
      <p:ext uri="{BB962C8B-B14F-4D97-AF65-F5344CB8AC3E}">
        <p14:creationId xmlns:p14="http://schemas.microsoft.com/office/powerpoint/2010/main" val="1260163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0D7BE3-DB43-5646-9FA3-D449F11F9D65}"/>
              </a:ext>
            </a:extLst>
          </p:cNvPr>
          <p:cNvSpPr/>
          <p:nvPr/>
        </p:nvSpPr>
        <p:spPr>
          <a:xfrm>
            <a:off x="-104931" y="0"/>
            <a:ext cx="12296931"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FF6FE2F-71A6-D443-9C7F-C6F11B40D0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4450" y="0"/>
            <a:ext cx="10303099" cy="6858000"/>
          </a:xfrm>
          <a:prstGeom prst="rect">
            <a:avLst/>
          </a:prstGeom>
        </p:spPr>
      </p:pic>
      <p:sp>
        <p:nvSpPr>
          <p:cNvPr id="6" name="TextBox 5">
            <a:extLst>
              <a:ext uri="{FF2B5EF4-FFF2-40B4-BE49-F238E27FC236}">
                <a16:creationId xmlns:a16="http://schemas.microsoft.com/office/drawing/2014/main" id="{8E774024-F254-EC4D-9B5F-1B201DE8BD40}"/>
              </a:ext>
            </a:extLst>
          </p:cNvPr>
          <p:cNvSpPr txBox="1"/>
          <p:nvPr/>
        </p:nvSpPr>
        <p:spPr>
          <a:xfrm>
            <a:off x="1064147" y="6488668"/>
            <a:ext cx="2163477" cy="369332"/>
          </a:xfrm>
          <a:prstGeom prst="rect">
            <a:avLst/>
          </a:prstGeom>
          <a:noFill/>
        </p:spPr>
        <p:txBody>
          <a:bodyPr wrap="none" rtlCol="0">
            <a:spAutoFit/>
          </a:bodyPr>
          <a:lstStyle/>
          <a:p>
            <a:r>
              <a:rPr lang="en-US" dirty="0">
                <a:solidFill>
                  <a:schemeClr val="bg1"/>
                </a:solidFill>
              </a:rPr>
              <a:t>Photo credit: </a:t>
            </a:r>
            <a:r>
              <a:rPr lang="en-US" dirty="0" err="1">
                <a:solidFill>
                  <a:schemeClr val="bg1"/>
                </a:solidFill>
              </a:rPr>
              <a:t>Pixabay</a:t>
            </a:r>
            <a:endParaRPr lang="en-US" dirty="0">
              <a:solidFill>
                <a:schemeClr val="bg1"/>
              </a:solidFill>
            </a:endParaRPr>
          </a:p>
        </p:txBody>
      </p:sp>
    </p:spTree>
    <p:extLst>
      <p:ext uri="{BB962C8B-B14F-4D97-AF65-F5344CB8AC3E}">
        <p14:creationId xmlns:p14="http://schemas.microsoft.com/office/powerpoint/2010/main" val="3152871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0D7BE3-DB43-5646-9FA3-D449F11F9D65}"/>
              </a:ext>
            </a:extLst>
          </p:cNvPr>
          <p:cNvSpPr/>
          <p:nvPr/>
        </p:nvSpPr>
        <p:spPr>
          <a:xfrm>
            <a:off x="-104931" y="0"/>
            <a:ext cx="12296931"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A48D010-32C9-8843-BCA5-B435224200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0524" y="0"/>
            <a:ext cx="10270952" cy="6858000"/>
          </a:xfrm>
          <a:prstGeom prst="rect">
            <a:avLst/>
          </a:prstGeom>
        </p:spPr>
      </p:pic>
      <p:sp>
        <p:nvSpPr>
          <p:cNvPr id="5" name="TextBox 4">
            <a:extLst>
              <a:ext uri="{FF2B5EF4-FFF2-40B4-BE49-F238E27FC236}">
                <a16:creationId xmlns:a16="http://schemas.microsoft.com/office/drawing/2014/main" id="{511257F6-8C01-544B-B767-618FF04654E8}"/>
              </a:ext>
            </a:extLst>
          </p:cNvPr>
          <p:cNvSpPr txBox="1"/>
          <p:nvPr/>
        </p:nvSpPr>
        <p:spPr>
          <a:xfrm>
            <a:off x="960524" y="6341622"/>
            <a:ext cx="2163477" cy="369332"/>
          </a:xfrm>
          <a:prstGeom prst="rect">
            <a:avLst/>
          </a:prstGeom>
          <a:noFill/>
        </p:spPr>
        <p:txBody>
          <a:bodyPr wrap="none" rtlCol="0">
            <a:spAutoFit/>
          </a:bodyPr>
          <a:lstStyle/>
          <a:p>
            <a:r>
              <a:rPr lang="en-US" dirty="0">
                <a:solidFill>
                  <a:schemeClr val="bg1"/>
                </a:solidFill>
              </a:rPr>
              <a:t>Photo credit: </a:t>
            </a:r>
            <a:r>
              <a:rPr lang="en-US" dirty="0" err="1">
                <a:solidFill>
                  <a:schemeClr val="bg1"/>
                </a:solidFill>
              </a:rPr>
              <a:t>Pixabay</a:t>
            </a:r>
            <a:endParaRPr lang="en-US" dirty="0">
              <a:solidFill>
                <a:schemeClr val="bg1"/>
              </a:solidFill>
            </a:endParaRPr>
          </a:p>
        </p:txBody>
      </p:sp>
    </p:spTree>
    <p:extLst>
      <p:ext uri="{BB962C8B-B14F-4D97-AF65-F5344CB8AC3E}">
        <p14:creationId xmlns:p14="http://schemas.microsoft.com/office/powerpoint/2010/main" val="40870895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0D7BE3-DB43-5646-9FA3-D449F11F9D65}"/>
              </a:ext>
            </a:extLst>
          </p:cNvPr>
          <p:cNvSpPr/>
          <p:nvPr/>
        </p:nvSpPr>
        <p:spPr>
          <a:xfrm>
            <a:off x="-104931" y="0"/>
            <a:ext cx="12296931"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D346683-E8A3-E440-8DE9-99C2A13F7A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0034" y="0"/>
            <a:ext cx="10286999" cy="6858000"/>
          </a:xfrm>
          <a:prstGeom prst="rect">
            <a:avLst/>
          </a:prstGeom>
        </p:spPr>
      </p:pic>
      <p:sp>
        <p:nvSpPr>
          <p:cNvPr id="5" name="TextBox 4">
            <a:extLst>
              <a:ext uri="{FF2B5EF4-FFF2-40B4-BE49-F238E27FC236}">
                <a16:creationId xmlns:a16="http://schemas.microsoft.com/office/drawing/2014/main" id="{AE9BFF89-58B0-2141-ADB2-41EC0CAE05CC}"/>
              </a:ext>
            </a:extLst>
          </p:cNvPr>
          <p:cNvSpPr txBox="1"/>
          <p:nvPr/>
        </p:nvSpPr>
        <p:spPr>
          <a:xfrm>
            <a:off x="900034" y="6305763"/>
            <a:ext cx="2163477" cy="369332"/>
          </a:xfrm>
          <a:prstGeom prst="rect">
            <a:avLst/>
          </a:prstGeom>
          <a:noFill/>
        </p:spPr>
        <p:txBody>
          <a:bodyPr wrap="none" rtlCol="0">
            <a:spAutoFit/>
          </a:bodyPr>
          <a:lstStyle/>
          <a:p>
            <a:r>
              <a:rPr lang="en-US" dirty="0">
                <a:solidFill>
                  <a:schemeClr val="bg1"/>
                </a:solidFill>
              </a:rPr>
              <a:t>Photo credit: </a:t>
            </a:r>
            <a:r>
              <a:rPr lang="en-US" dirty="0" err="1">
                <a:solidFill>
                  <a:schemeClr val="bg1"/>
                </a:solidFill>
              </a:rPr>
              <a:t>Pixabay</a:t>
            </a:r>
            <a:endParaRPr lang="en-US" dirty="0">
              <a:solidFill>
                <a:schemeClr val="bg1"/>
              </a:solidFill>
            </a:endParaRPr>
          </a:p>
        </p:txBody>
      </p:sp>
    </p:spTree>
    <p:extLst>
      <p:ext uri="{BB962C8B-B14F-4D97-AF65-F5344CB8AC3E}">
        <p14:creationId xmlns:p14="http://schemas.microsoft.com/office/powerpoint/2010/main" val="3344475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0D7BE3-DB43-5646-9FA3-D449F11F9D65}"/>
              </a:ext>
            </a:extLst>
          </p:cNvPr>
          <p:cNvSpPr/>
          <p:nvPr/>
        </p:nvSpPr>
        <p:spPr>
          <a:xfrm>
            <a:off x="-104931" y="0"/>
            <a:ext cx="12296931"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D346683-E8A3-E440-8DE9-99C2A13F7A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9308" y="1428102"/>
            <a:ext cx="6002692" cy="4001795"/>
          </a:xfrm>
          <a:prstGeom prst="rect">
            <a:avLst/>
          </a:prstGeom>
        </p:spPr>
      </p:pic>
      <p:pic>
        <p:nvPicPr>
          <p:cNvPr id="5" name="Picture 4">
            <a:extLst>
              <a:ext uri="{FF2B5EF4-FFF2-40B4-BE49-F238E27FC236}">
                <a16:creationId xmlns:a16="http://schemas.microsoft.com/office/drawing/2014/main" id="{9A250C95-6A70-1E48-8A43-198E9CEBA1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006" y="1428102"/>
            <a:ext cx="7357470" cy="4106215"/>
          </a:xfrm>
          <a:prstGeom prst="rect">
            <a:avLst/>
          </a:prstGeom>
        </p:spPr>
      </p:pic>
    </p:spTree>
    <p:extLst>
      <p:ext uri="{BB962C8B-B14F-4D97-AF65-F5344CB8AC3E}">
        <p14:creationId xmlns:p14="http://schemas.microsoft.com/office/powerpoint/2010/main" val="2559209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46C1F-C46F-BC48-B2A0-4ED431F5D6CC}"/>
              </a:ext>
            </a:extLst>
          </p:cNvPr>
          <p:cNvSpPr>
            <a:spLocks noGrp="1"/>
          </p:cNvSpPr>
          <p:nvPr>
            <p:ph type="ctrTitle"/>
          </p:nvPr>
        </p:nvSpPr>
        <p:spPr>
          <a:xfrm>
            <a:off x="187845" y="1541657"/>
            <a:ext cx="11261452" cy="524156"/>
          </a:xfrm>
        </p:spPr>
        <p:txBody>
          <a:bodyPr>
            <a:noAutofit/>
          </a:bodyPr>
          <a:lstStyle/>
          <a:p>
            <a:br>
              <a:rPr lang="en-US" sz="5400" b="0" dirty="0">
                <a:solidFill>
                  <a:schemeClr val="bg1"/>
                </a:solidFill>
                <a:latin typeface="Helvetica Light" panose="020B0403020202020204" pitchFamily="34" charset="0"/>
              </a:rPr>
            </a:br>
            <a:r>
              <a:rPr lang="en-US" sz="13800" dirty="0">
                <a:solidFill>
                  <a:schemeClr val="bg1"/>
                </a:solidFill>
                <a:latin typeface="Helvetica Light" panose="020B0403020202020204" pitchFamily="34" charset="0"/>
              </a:rPr>
              <a:t>Coherence</a:t>
            </a:r>
            <a:endParaRPr lang="en-US" sz="7200" b="0" dirty="0">
              <a:solidFill>
                <a:schemeClr val="bg1"/>
              </a:solidFill>
              <a:latin typeface="Helvetica Light" panose="020B0403020202020204" pitchFamily="34" charset="0"/>
            </a:endParaRPr>
          </a:p>
        </p:txBody>
      </p:sp>
      <p:sp>
        <p:nvSpPr>
          <p:cNvPr id="7" name="TextBox 6">
            <a:extLst>
              <a:ext uri="{FF2B5EF4-FFF2-40B4-BE49-F238E27FC236}">
                <a16:creationId xmlns:a16="http://schemas.microsoft.com/office/drawing/2014/main" id="{0583B871-E338-9E4F-90EF-D0B6F81C5F36}"/>
              </a:ext>
            </a:extLst>
          </p:cNvPr>
          <p:cNvSpPr txBox="1"/>
          <p:nvPr/>
        </p:nvSpPr>
        <p:spPr>
          <a:xfrm>
            <a:off x="1334530" y="2349592"/>
            <a:ext cx="9638270" cy="1323439"/>
          </a:xfrm>
          <a:prstGeom prst="rect">
            <a:avLst/>
          </a:prstGeom>
          <a:noFill/>
        </p:spPr>
        <p:txBody>
          <a:bodyPr wrap="square" rtlCol="0">
            <a:spAutoFit/>
          </a:bodyPr>
          <a:lstStyle/>
          <a:p>
            <a:r>
              <a:rPr lang="en-US" sz="4000" b="1" dirty="0">
                <a:solidFill>
                  <a:schemeClr val="bg1"/>
                </a:solidFill>
              </a:rPr>
              <a:t>Alignment of capital, time, effort and attention with values</a:t>
            </a:r>
          </a:p>
        </p:txBody>
      </p:sp>
    </p:spTree>
    <p:extLst>
      <p:ext uri="{BB962C8B-B14F-4D97-AF65-F5344CB8AC3E}">
        <p14:creationId xmlns:p14="http://schemas.microsoft.com/office/powerpoint/2010/main" val="2342339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0D7BE3-DB43-5646-9FA3-D449F11F9D65}"/>
              </a:ext>
            </a:extLst>
          </p:cNvPr>
          <p:cNvSpPr/>
          <p:nvPr/>
        </p:nvSpPr>
        <p:spPr>
          <a:xfrm>
            <a:off x="-104931" y="0"/>
            <a:ext cx="12296931"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D346683-E8A3-E440-8DE9-99C2A13F7A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9308" y="1428102"/>
            <a:ext cx="6002692" cy="4001795"/>
          </a:xfrm>
          <a:prstGeom prst="rect">
            <a:avLst/>
          </a:prstGeom>
        </p:spPr>
      </p:pic>
      <p:pic>
        <p:nvPicPr>
          <p:cNvPr id="2" name="Picture 1">
            <a:extLst>
              <a:ext uri="{FF2B5EF4-FFF2-40B4-BE49-F238E27FC236}">
                <a16:creationId xmlns:a16="http://schemas.microsoft.com/office/drawing/2014/main" id="{E5D1F44D-EB49-F64A-8202-3B8E52DE56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930" y="1428102"/>
            <a:ext cx="7170372" cy="4001795"/>
          </a:xfrm>
          <a:prstGeom prst="rect">
            <a:avLst/>
          </a:prstGeom>
        </p:spPr>
      </p:pic>
    </p:spTree>
    <p:extLst>
      <p:ext uri="{BB962C8B-B14F-4D97-AF65-F5344CB8AC3E}">
        <p14:creationId xmlns:p14="http://schemas.microsoft.com/office/powerpoint/2010/main" val="3785899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5">
            <a:extLst>
              <a:ext uri="{FF2B5EF4-FFF2-40B4-BE49-F238E27FC236}">
                <a16:creationId xmlns:a16="http://schemas.microsoft.com/office/drawing/2014/main" id="{D7424728-C6F6-E147-808E-C778C217B68E}"/>
              </a:ext>
            </a:extLst>
          </p:cNvPr>
          <p:cNvSpPr txBox="1">
            <a:spLocks/>
          </p:cNvSpPr>
          <p:nvPr/>
        </p:nvSpPr>
        <p:spPr>
          <a:xfrm>
            <a:off x="1642748" y="3462966"/>
            <a:ext cx="10867305" cy="52415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a:solidFill>
                  <a:srgbClr val="FFC000"/>
                </a:solidFill>
                <a:latin typeface="Helvetica" pitchFamily="2" charset="0"/>
                <a:ea typeface="+mj-ea"/>
                <a:cs typeface="Helvetica" pitchFamily="2" charset="0"/>
              </a:defRPr>
            </a:lvl1pPr>
          </a:lstStyle>
          <a:p>
            <a:r>
              <a:rPr lang="en-US" sz="11500" dirty="0">
                <a:solidFill>
                  <a:schemeClr val="bg1"/>
                </a:solidFill>
              </a:rPr>
              <a:t>Coherence</a:t>
            </a:r>
          </a:p>
        </p:txBody>
      </p:sp>
    </p:spTree>
    <p:extLst>
      <p:ext uri="{BB962C8B-B14F-4D97-AF65-F5344CB8AC3E}">
        <p14:creationId xmlns:p14="http://schemas.microsoft.com/office/powerpoint/2010/main" val="3750384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0D7BE3-DB43-5646-9FA3-D449F11F9D65}"/>
              </a:ext>
            </a:extLst>
          </p:cNvPr>
          <p:cNvSpPr/>
          <p:nvPr/>
        </p:nvSpPr>
        <p:spPr>
          <a:xfrm>
            <a:off x="0" y="2773"/>
            <a:ext cx="12296931"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753B3C8-E5E9-A542-9054-3434D5298F97}"/>
              </a:ext>
            </a:extLst>
          </p:cNvPr>
          <p:cNvPicPr>
            <a:picLocks noChangeAspect="1"/>
          </p:cNvPicPr>
          <p:nvPr/>
        </p:nvPicPr>
        <p:blipFill>
          <a:blip r:embed="rId3"/>
          <a:stretch>
            <a:fillRect/>
          </a:stretch>
        </p:blipFill>
        <p:spPr>
          <a:xfrm>
            <a:off x="348633" y="2773"/>
            <a:ext cx="11599664" cy="6858000"/>
          </a:xfrm>
          <a:prstGeom prst="rect">
            <a:avLst/>
          </a:prstGeom>
        </p:spPr>
      </p:pic>
      <p:sp>
        <p:nvSpPr>
          <p:cNvPr id="2" name="TextBox 1">
            <a:extLst>
              <a:ext uri="{FF2B5EF4-FFF2-40B4-BE49-F238E27FC236}">
                <a16:creationId xmlns:a16="http://schemas.microsoft.com/office/drawing/2014/main" id="{2909AFA7-A775-B14B-BF37-135F9F40F951}"/>
              </a:ext>
            </a:extLst>
          </p:cNvPr>
          <p:cNvSpPr txBox="1"/>
          <p:nvPr/>
        </p:nvSpPr>
        <p:spPr>
          <a:xfrm>
            <a:off x="348633" y="6488668"/>
            <a:ext cx="4116320" cy="369332"/>
          </a:xfrm>
          <a:prstGeom prst="rect">
            <a:avLst/>
          </a:prstGeom>
          <a:noFill/>
        </p:spPr>
        <p:txBody>
          <a:bodyPr wrap="none" rtlCol="0">
            <a:spAutoFit/>
          </a:bodyPr>
          <a:lstStyle/>
          <a:p>
            <a:r>
              <a:rPr lang="en-US" dirty="0">
                <a:solidFill>
                  <a:schemeClr val="bg1"/>
                </a:solidFill>
              </a:rPr>
              <a:t>Historic District Development Corporation</a:t>
            </a:r>
          </a:p>
        </p:txBody>
      </p:sp>
    </p:spTree>
    <p:extLst>
      <p:ext uri="{BB962C8B-B14F-4D97-AF65-F5344CB8AC3E}">
        <p14:creationId xmlns:p14="http://schemas.microsoft.com/office/powerpoint/2010/main" val="8401143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0D7BE3-DB43-5646-9FA3-D449F11F9D65}"/>
              </a:ext>
            </a:extLst>
          </p:cNvPr>
          <p:cNvSpPr/>
          <p:nvPr/>
        </p:nvSpPr>
        <p:spPr>
          <a:xfrm>
            <a:off x="0" y="2773"/>
            <a:ext cx="12296931"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13D4C60-8301-1B4B-9FB9-CE3AFC0C04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37700"/>
            <a:ext cx="12192000" cy="5582600"/>
          </a:xfrm>
          <a:prstGeom prst="rect">
            <a:avLst/>
          </a:prstGeom>
        </p:spPr>
      </p:pic>
      <p:sp>
        <p:nvSpPr>
          <p:cNvPr id="5" name="TextBox 4">
            <a:extLst>
              <a:ext uri="{FF2B5EF4-FFF2-40B4-BE49-F238E27FC236}">
                <a16:creationId xmlns:a16="http://schemas.microsoft.com/office/drawing/2014/main" id="{7E42D0B9-C25B-3F4D-831F-2D18E35C475C}"/>
              </a:ext>
            </a:extLst>
          </p:cNvPr>
          <p:cNvSpPr txBox="1"/>
          <p:nvPr/>
        </p:nvSpPr>
        <p:spPr>
          <a:xfrm>
            <a:off x="228599" y="6377481"/>
            <a:ext cx="1422634" cy="369332"/>
          </a:xfrm>
          <a:prstGeom prst="rect">
            <a:avLst/>
          </a:prstGeom>
          <a:noFill/>
        </p:spPr>
        <p:txBody>
          <a:bodyPr wrap="none" rtlCol="0">
            <a:spAutoFit/>
          </a:bodyPr>
          <a:lstStyle/>
          <a:p>
            <a:r>
              <a:rPr lang="en-US" dirty="0">
                <a:solidFill>
                  <a:schemeClr val="bg1"/>
                </a:solidFill>
              </a:rPr>
              <a:t>Google Maps</a:t>
            </a:r>
          </a:p>
        </p:txBody>
      </p:sp>
    </p:spTree>
    <p:extLst>
      <p:ext uri="{BB962C8B-B14F-4D97-AF65-F5344CB8AC3E}">
        <p14:creationId xmlns:p14="http://schemas.microsoft.com/office/powerpoint/2010/main" val="26878723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EC9DC5-E12D-A24A-8379-C88C0B7A42F0}"/>
              </a:ext>
            </a:extLst>
          </p:cNvPr>
          <p:cNvPicPr>
            <a:picLocks noChangeAspect="1"/>
          </p:cNvPicPr>
          <p:nvPr/>
        </p:nvPicPr>
        <p:blipFill>
          <a:blip r:embed="rId3"/>
          <a:stretch>
            <a:fillRect/>
          </a:stretch>
        </p:blipFill>
        <p:spPr>
          <a:xfrm>
            <a:off x="2338465" y="466444"/>
            <a:ext cx="7450111" cy="6084257"/>
          </a:xfrm>
          <a:prstGeom prst="rect">
            <a:avLst/>
          </a:prstGeom>
        </p:spPr>
      </p:pic>
    </p:spTree>
    <p:extLst>
      <p:ext uri="{BB962C8B-B14F-4D97-AF65-F5344CB8AC3E}">
        <p14:creationId xmlns:p14="http://schemas.microsoft.com/office/powerpoint/2010/main" val="3330409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1B4561-EABB-3C4C-A0D2-46D165A3AC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31114" y="669472"/>
            <a:ext cx="5519925" cy="2662464"/>
          </a:xfrm>
          <a:prstGeom prst="rect">
            <a:avLst/>
          </a:prstGeom>
        </p:spPr>
      </p:pic>
      <p:pic>
        <p:nvPicPr>
          <p:cNvPr id="4" name="Picture 3">
            <a:extLst>
              <a:ext uri="{FF2B5EF4-FFF2-40B4-BE49-F238E27FC236}">
                <a16:creationId xmlns:a16="http://schemas.microsoft.com/office/drawing/2014/main" id="{4DD49D47-507E-C74B-888A-59DB6448A5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5768"/>
            <a:ext cx="6025714" cy="3869871"/>
          </a:xfrm>
          <a:prstGeom prst="rect">
            <a:avLst/>
          </a:prstGeom>
        </p:spPr>
      </p:pic>
      <p:pic>
        <p:nvPicPr>
          <p:cNvPr id="3" name="Picture 2">
            <a:extLst>
              <a:ext uri="{FF2B5EF4-FFF2-40B4-BE49-F238E27FC236}">
                <a16:creationId xmlns:a16="http://schemas.microsoft.com/office/drawing/2014/main" id="{3E8EA821-FD16-8D4E-A10D-8A8C2CED5EF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69764" y="3331936"/>
            <a:ext cx="6006305" cy="2973613"/>
          </a:xfrm>
          <a:prstGeom prst="rect">
            <a:avLst/>
          </a:prstGeom>
        </p:spPr>
      </p:pic>
      <p:pic>
        <p:nvPicPr>
          <p:cNvPr id="5" name="Picture 4">
            <a:extLst>
              <a:ext uri="{FF2B5EF4-FFF2-40B4-BE49-F238E27FC236}">
                <a16:creationId xmlns:a16="http://schemas.microsoft.com/office/drawing/2014/main" id="{D7CFB0BD-23E8-6C4A-85C8-6B6CBA1EF23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3680" y="2998106"/>
            <a:ext cx="5669764" cy="3641271"/>
          </a:xfrm>
          <a:prstGeom prst="rect">
            <a:avLst/>
          </a:prstGeom>
        </p:spPr>
      </p:pic>
    </p:spTree>
    <p:extLst>
      <p:ext uri="{BB962C8B-B14F-4D97-AF65-F5344CB8AC3E}">
        <p14:creationId xmlns:p14="http://schemas.microsoft.com/office/powerpoint/2010/main" val="38357461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5">
            <a:extLst>
              <a:ext uri="{FF2B5EF4-FFF2-40B4-BE49-F238E27FC236}">
                <a16:creationId xmlns:a16="http://schemas.microsoft.com/office/drawing/2014/main" id="{D7424728-C6F6-E147-808E-C778C217B68E}"/>
              </a:ext>
            </a:extLst>
          </p:cNvPr>
          <p:cNvSpPr txBox="1">
            <a:spLocks/>
          </p:cNvSpPr>
          <p:nvPr/>
        </p:nvSpPr>
        <p:spPr>
          <a:xfrm>
            <a:off x="1324695" y="4914079"/>
            <a:ext cx="10867305" cy="52415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a:solidFill>
                  <a:srgbClr val="FFC000"/>
                </a:solidFill>
                <a:latin typeface="Helvetica" pitchFamily="2" charset="0"/>
                <a:ea typeface="+mj-ea"/>
                <a:cs typeface="Helvetica" pitchFamily="2" charset="0"/>
              </a:defRPr>
            </a:lvl1pPr>
          </a:lstStyle>
          <a:p>
            <a:r>
              <a:rPr lang="en-US" sz="11500" dirty="0">
                <a:solidFill>
                  <a:schemeClr val="bg1"/>
                </a:solidFill>
              </a:rPr>
              <a:t>Not just any old kind of coherence</a:t>
            </a:r>
          </a:p>
        </p:txBody>
      </p:sp>
    </p:spTree>
    <p:extLst>
      <p:ext uri="{BB962C8B-B14F-4D97-AF65-F5344CB8AC3E}">
        <p14:creationId xmlns:p14="http://schemas.microsoft.com/office/powerpoint/2010/main" val="32813329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EF29373-7E69-6945-87E3-605119D5ACC6}"/>
              </a:ext>
            </a:extLst>
          </p:cNvPr>
          <p:cNvSpPr/>
          <p:nvPr/>
        </p:nvSpPr>
        <p:spPr>
          <a:xfrm>
            <a:off x="7510636" y="1224253"/>
            <a:ext cx="4671391" cy="3785652"/>
          </a:xfrm>
          <a:prstGeom prst="rect">
            <a:avLst/>
          </a:prstGeom>
          <a:solidFill>
            <a:schemeClr val="bg1">
              <a:alpha val="51000"/>
            </a:schemeClr>
          </a:solidFill>
        </p:spPr>
        <p:txBody>
          <a:bodyPr wrap="square">
            <a:spAutoFit/>
          </a:bodyPr>
          <a:lstStyle/>
          <a:p>
            <a:pPr marL="457200" indent="-457200">
              <a:buFont typeface="Arial" panose="020B0604020202020204" pitchFamily="34" charset="0"/>
              <a:buChar char="•"/>
            </a:pPr>
            <a:r>
              <a:rPr lang="en-US" sz="4000" dirty="0"/>
              <a:t>Racial equity</a:t>
            </a:r>
          </a:p>
          <a:p>
            <a:pPr marL="457200" indent="-457200">
              <a:buFont typeface="Arial" panose="020B0604020202020204" pitchFamily="34" charset="0"/>
              <a:buChar char="•"/>
            </a:pPr>
            <a:r>
              <a:rPr lang="en-US" sz="4000" dirty="0"/>
              <a:t>Gender equity</a:t>
            </a:r>
          </a:p>
          <a:p>
            <a:pPr marL="457200" indent="-457200">
              <a:buFont typeface="Arial" panose="020B0604020202020204" pitchFamily="34" charset="0"/>
              <a:buChar char="•"/>
            </a:pPr>
            <a:r>
              <a:rPr lang="en-US" sz="4000" dirty="0"/>
              <a:t>Earth as living web</a:t>
            </a:r>
          </a:p>
          <a:p>
            <a:pPr marL="457200" indent="-457200">
              <a:buFont typeface="Arial" panose="020B0604020202020204" pitchFamily="34" charset="0"/>
              <a:buChar char="•"/>
            </a:pPr>
            <a:r>
              <a:rPr lang="en-US" sz="4000" dirty="0"/>
              <a:t>Security found in a web of relationships</a:t>
            </a:r>
          </a:p>
        </p:txBody>
      </p:sp>
      <p:sp>
        <p:nvSpPr>
          <p:cNvPr id="8" name="Rectangle 7">
            <a:extLst>
              <a:ext uri="{FF2B5EF4-FFF2-40B4-BE49-F238E27FC236}">
                <a16:creationId xmlns:a16="http://schemas.microsoft.com/office/drawing/2014/main" id="{9F05F95E-515E-124E-BFB3-80BF8DF20592}"/>
              </a:ext>
            </a:extLst>
          </p:cNvPr>
          <p:cNvSpPr/>
          <p:nvPr/>
        </p:nvSpPr>
        <p:spPr>
          <a:xfrm>
            <a:off x="593956" y="1224253"/>
            <a:ext cx="5276417" cy="3170099"/>
          </a:xfrm>
          <a:prstGeom prst="rect">
            <a:avLst/>
          </a:prstGeom>
        </p:spPr>
        <p:txBody>
          <a:bodyPr wrap="square">
            <a:spAutoFit/>
          </a:bodyPr>
          <a:lstStyle/>
          <a:p>
            <a:pPr marL="457200" indent="-457200">
              <a:buFont typeface="Arial" panose="020B0604020202020204" pitchFamily="34" charset="0"/>
              <a:buChar char="•"/>
            </a:pPr>
            <a:r>
              <a:rPr lang="en-US" sz="4000" dirty="0"/>
              <a:t>White supremacy</a:t>
            </a:r>
          </a:p>
          <a:p>
            <a:pPr marL="457200" indent="-457200">
              <a:buFont typeface="Arial" panose="020B0604020202020204" pitchFamily="34" charset="0"/>
              <a:buChar char="•"/>
            </a:pPr>
            <a:r>
              <a:rPr lang="en-US" sz="4000" dirty="0"/>
              <a:t>Patriarchy</a:t>
            </a:r>
          </a:p>
          <a:p>
            <a:pPr marL="457200" indent="-457200">
              <a:buFont typeface="Arial" panose="020B0604020202020204" pitchFamily="34" charset="0"/>
              <a:buChar char="•"/>
            </a:pPr>
            <a:r>
              <a:rPr lang="en-US" sz="4000" dirty="0"/>
              <a:t>Earth as resource</a:t>
            </a:r>
          </a:p>
          <a:p>
            <a:pPr marL="457200" indent="-457200">
              <a:buFont typeface="Arial" panose="020B0604020202020204" pitchFamily="34" charset="0"/>
              <a:buChar char="•"/>
            </a:pPr>
            <a:r>
              <a:rPr lang="en-US" sz="4000" dirty="0"/>
              <a:t>Security found in accumulation</a:t>
            </a:r>
          </a:p>
        </p:txBody>
      </p:sp>
      <p:sp>
        <p:nvSpPr>
          <p:cNvPr id="15" name="TextBox 14">
            <a:extLst>
              <a:ext uri="{FF2B5EF4-FFF2-40B4-BE49-F238E27FC236}">
                <a16:creationId xmlns:a16="http://schemas.microsoft.com/office/drawing/2014/main" id="{0218B48B-ED5E-CB47-8E87-FF598E338030}"/>
              </a:ext>
            </a:extLst>
          </p:cNvPr>
          <p:cNvSpPr txBox="1"/>
          <p:nvPr/>
        </p:nvSpPr>
        <p:spPr>
          <a:xfrm>
            <a:off x="8141327" y="378729"/>
            <a:ext cx="2654637" cy="707886"/>
          </a:xfrm>
          <a:prstGeom prst="rect">
            <a:avLst/>
          </a:prstGeom>
          <a:noFill/>
        </p:spPr>
        <p:txBody>
          <a:bodyPr wrap="none" rtlCol="0">
            <a:spAutoFit/>
          </a:bodyPr>
          <a:lstStyle/>
          <a:p>
            <a:r>
              <a:rPr lang="en-US" sz="4000" b="1" dirty="0">
                <a:solidFill>
                  <a:srgbClr val="224C8A"/>
                </a:solidFill>
              </a:rPr>
              <a:t>Partnership</a:t>
            </a:r>
            <a:endParaRPr lang="en-US" sz="2400" b="1" dirty="0">
              <a:solidFill>
                <a:srgbClr val="224C8A"/>
              </a:solidFill>
            </a:endParaRPr>
          </a:p>
        </p:txBody>
      </p:sp>
      <p:sp>
        <p:nvSpPr>
          <p:cNvPr id="16" name="TextBox 15">
            <a:extLst>
              <a:ext uri="{FF2B5EF4-FFF2-40B4-BE49-F238E27FC236}">
                <a16:creationId xmlns:a16="http://schemas.microsoft.com/office/drawing/2014/main" id="{95E1BE46-B880-F742-9956-217A581D0E92}"/>
              </a:ext>
            </a:extLst>
          </p:cNvPr>
          <p:cNvSpPr txBox="1"/>
          <p:nvPr/>
        </p:nvSpPr>
        <p:spPr>
          <a:xfrm>
            <a:off x="1110791" y="317174"/>
            <a:ext cx="2955809" cy="769441"/>
          </a:xfrm>
          <a:prstGeom prst="rect">
            <a:avLst/>
          </a:prstGeom>
          <a:noFill/>
        </p:spPr>
        <p:txBody>
          <a:bodyPr wrap="none" rtlCol="0">
            <a:spAutoFit/>
          </a:bodyPr>
          <a:lstStyle/>
          <a:p>
            <a:r>
              <a:rPr lang="en-US" sz="4400" b="1" dirty="0">
                <a:solidFill>
                  <a:srgbClr val="224C8A"/>
                </a:solidFill>
              </a:rPr>
              <a:t>Domination</a:t>
            </a:r>
          </a:p>
        </p:txBody>
      </p:sp>
    </p:spTree>
    <p:extLst>
      <p:ext uri="{BB962C8B-B14F-4D97-AF65-F5344CB8AC3E}">
        <p14:creationId xmlns:p14="http://schemas.microsoft.com/office/powerpoint/2010/main" val="20120649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EF29373-7E69-6945-87E3-605119D5ACC6}"/>
              </a:ext>
            </a:extLst>
          </p:cNvPr>
          <p:cNvSpPr/>
          <p:nvPr/>
        </p:nvSpPr>
        <p:spPr>
          <a:xfrm>
            <a:off x="7510636" y="1224253"/>
            <a:ext cx="4671391" cy="3785652"/>
          </a:xfrm>
          <a:prstGeom prst="rect">
            <a:avLst/>
          </a:prstGeom>
          <a:solidFill>
            <a:schemeClr val="bg1">
              <a:alpha val="51000"/>
            </a:schemeClr>
          </a:solidFill>
        </p:spPr>
        <p:txBody>
          <a:bodyPr wrap="square">
            <a:spAutoFit/>
          </a:bodyPr>
          <a:lstStyle/>
          <a:p>
            <a:pPr marL="457200" indent="-457200">
              <a:buFont typeface="Arial" panose="020B0604020202020204" pitchFamily="34" charset="0"/>
              <a:buChar char="•"/>
            </a:pPr>
            <a:r>
              <a:rPr lang="en-US" sz="4000" dirty="0"/>
              <a:t>Racial equity</a:t>
            </a:r>
          </a:p>
          <a:p>
            <a:pPr marL="457200" indent="-457200">
              <a:buFont typeface="Arial" panose="020B0604020202020204" pitchFamily="34" charset="0"/>
              <a:buChar char="•"/>
            </a:pPr>
            <a:r>
              <a:rPr lang="en-US" sz="4000" dirty="0"/>
              <a:t>Gender equity</a:t>
            </a:r>
          </a:p>
          <a:p>
            <a:pPr marL="457200" indent="-457200">
              <a:buFont typeface="Arial" panose="020B0604020202020204" pitchFamily="34" charset="0"/>
              <a:buChar char="•"/>
            </a:pPr>
            <a:r>
              <a:rPr lang="en-US" sz="4000" dirty="0"/>
              <a:t>Earth as living web</a:t>
            </a:r>
          </a:p>
          <a:p>
            <a:pPr marL="457200" indent="-457200">
              <a:buFont typeface="Arial" panose="020B0604020202020204" pitchFamily="34" charset="0"/>
              <a:buChar char="•"/>
            </a:pPr>
            <a:r>
              <a:rPr lang="en-US" sz="4000" dirty="0"/>
              <a:t>Security found in a web of relationships</a:t>
            </a:r>
          </a:p>
        </p:txBody>
      </p:sp>
      <p:sp>
        <p:nvSpPr>
          <p:cNvPr id="8" name="Rectangle 7">
            <a:extLst>
              <a:ext uri="{FF2B5EF4-FFF2-40B4-BE49-F238E27FC236}">
                <a16:creationId xmlns:a16="http://schemas.microsoft.com/office/drawing/2014/main" id="{9F05F95E-515E-124E-BFB3-80BF8DF20592}"/>
              </a:ext>
            </a:extLst>
          </p:cNvPr>
          <p:cNvSpPr/>
          <p:nvPr/>
        </p:nvSpPr>
        <p:spPr>
          <a:xfrm>
            <a:off x="593956" y="1224253"/>
            <a:ext cx="5276417" cy="3170099"/>
          </a:xfrm>
          <a:prstGeom prst="rect">
            <a:avLst/>
          </a:prstGeom>
        </p:spPr>
        <p:txBody>
          <a:bodyPr wrap="square">
            <a:spAutoFit/>
          </a:bodyPr>
          <a:lstStyle/>
          <a:p>
            <a:pPr marL="457200" indent="-457200">
              <a:buFont typeface="Arial" panose="020B0604020202020204" pitchFamily="34" charset="0"/>
              <a:buChar char="•"/>
            </a:pPr>
            <a:r>
              <a:rPr lang="en-US" sz="4000" dirty="0"/>
              <a:t>White supremacy</a:t>
            </a:r>
          </a:p>
          <a:p>
            <a:pPr marL="457200" indent="-457200">
              <a:buFont typeface="Arial" panose="020B0604020202020204" pitchFamily="34" charset="0"/>
              <a:buChar char="•"/>
            </a:pPr>
            <a:r>
              <a:rPr lang="en-US" sz="4000" dirty="0"/>
              <a:t>Patriarchy</a:t>
            </a:r>
          </a:p>
          <a:p>
            <a:pPr marL="457200" indent="-457200">
              <a:buFont typeface="Arial" panose="020B0604020202020204" pitchFamily="34" charset="0"/>
              <a:buChar char="•"/>
            </a:pPr>
            <a:r>
              <a:rPr lang="en-US" sz="4000" dirty="0"/>
              <a:t>Earth as resource</a:t>
            </a:r>
          </a:p>
          <a:p>
            <a:pPr marL="457200" indent="-457200">
              <a:buFont typeface="Arial" panose="020B0604020202020204" pitchFamily="34" charset="0"/>
              <a:buChar char="•"/>
            </a:pPr>
            <a:r>
              <a:rPr lang="en-US" sz="4000" dirty="0"/>
              <a:t>Security found in accumulation</a:t>
            </a:r>
          </a:p>
        </p:txBody>
      </p:sp>
      <p:sp>
        <p:nvSpPr>
          <p:cNvPr id="15" name="TextBox 14">
            <a:extLst>
              <a:ext uri="{FF2B5EF4-FFF2-40B4-BE49-F238E27FC236}">
                <a16:creationId xmlns:a16="http://schemas.microsoft.com/office/drawing/2014/main" id="{0218B48B-ED5E-CB47-8E87-FF598E338030}"/>
              </a:ext>
            </a:extLst>
          </p:cNvPr>
          <p:cNvSpPr txBox="1"/>
          <p:nvPr/>
        </p:nvSpPr>
        <p:spPr>
          <a:xfrm>
            <a:off x="8141327" y="378729"/>
            <a:ext cx="2654637" cy="707886"/>
          </a:xfrm>
          <a:prstGeom prst="rect">
            <a:avLst/>
          </a:prstGeom>
          <a:noFill/>
        </p:spPr>
        <p:txBody>
          <a:bodyPr wrap="none" rtlCol="0">
            <a:spAutoFit/>
          </a:bodyPr>
          <a:lstStyle/>
          <a:p>
            <a:r>
              <a:rPr lang="en-US" sz="4000" b="1" dirty="0">
                <a:solidFill>
                  <a:srgbClr val="224C8A"/>
                </a:solidFill>
              </a:rPr>
              <a:t>Partnership</a:t>
            </a:r>
            <a:endParaRPr lang="en-US" sz="2400" b="1" dirty="0">
              <a:solidFill>
                <a:srgbClr val="224C8A"/>
              </a:solidFill>
            </a:endParaRPr>
          </a:p>
        </p:txBody>
      </p:sp>
      <p:sp>
        <p:nvSpPr>
          <p:cNvPr id="16" name="TextBox 15">
            <a:extLst>
              <a:ext uri="{FF2B5EF4-FFF2-40B4-BE49-F238E27FC236}">
                <a16:creationId xmlns:a16="http://schemas.microsoft.com/office/drawing/2014/main" id="{95E1BE46-B880-F742-9956-217A581D0E92}"/>
              </a:ext>
            </a:extLst>
          </p:cNvPr>
          <p:cNvSpPr txBox="1"/>
          <p:nvPr/>
        </p:nvSpPr>
        <p:spPr>
          <a:xfrm>
            <a:off x="1110791" y="317174"/>
            <a:ext cx="2955809" cy="769441"/>
          </a:xfrm>
          <a:prstGeom prst="rect">
            <a:avLst/>
          </a:prstGeom>
          <a:noFill/>
        </p:spPr>
        <p:txBody>
          <a:bodyPr wrap="none" rtlCol="0">
            <a:spAutoFit/>
          </a:bodyPr>
          <a:lstStyle/>
          <a:p>
            <a:r>
              <a:rPr lang="en-US" sz="4400" b="1" dirty="0">
                <a:solidFill>
                  <a:srgbClr val="224C8A"/>
                </a:solidFill>
              </a:rPr>
              <a:t>Domination</a:t>
            </a:r>
          </a:p>
        </p:txBody>
      </p:sp>
    </p:spTree>
    <p:extLst>
      <p:ext uri="{BB962C8B-B14F-4D97-AF65-F5344CB8AC3E}">
        <p14:creationId xmlns:p14="http://schemas.microsoft.com/office/powerpoint/2010/main" val="2760804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77FFF75-626F-8642-9D59-4EF7647EC5D1}"/>
              </a:ext>
            </a:extLst>
          </p:cNvPr>
          <p:cNvSpPr/>
          <p:nvPr/>
        </p:nvSpPr>
        <p:spPr>
          <a:xfrm>
            <a:off x="-104931" y="0"/>
            <a:ext cx="12296931"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C0D707A7-1C3A-CA48-8A58-81F8819747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12032" y="0"/>
            <a:ext cx="4843463" cy="6858000"/>
          </a:xfrm>
          <a:prstGeom prst="rect">
            <a:avLst/>
          </a:prstGeom>
        </p:spPr>
      </p:pic>
    </p:spTree>
    <p:extLst>
      <p:ext uri="{BB962C8B-B14F-4D97-AF65-F5344CB8AC3E}">
        <p14:creationId xmlns:p14="http://schemas.microsoft.com/office/powerpoint/2010/main" val="3627855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423417-9F2B-3A43-A0F8-71A64857DD14}"/>
              </a:ext>
            </a:extLst>
          </p:cNvPr>
          <p:cNvPicPr>
            <a:picLocks noChangeAspect="1"/>
          </p:cNvPicPr>
          <p:nvPr/>
        </p:nvPicPr>
        <p:blipFill>
          <a:blip r:embed="rId3">
            <a:lum bright="70000" contrast="-70000"/>
          </a:blip>
          <a:stretch>
            <a:fillRect/>
          </a:stretch>
        </p:blipFill>
        <p:spPr>
          <a:xfrm>
            <a:off x="3039475" y="372475"/>
            <a:ext cx="6113050" cy="6113050"/>
          </a:xfrm>
          <a:prstGeom prst="rect">
            <a:avLst/>
          </a:prstGeom>
        </p:spPr>
      </p:pic>
    </p:spTree>
    <p:extLst>
      <p:ext uri="{BB962C8B-B14F-4D97-AF65-F5344CB8AC3E}">
        <p14:creationId xmlns:p14="http://schemas.microsoft.com/office/powerpoint/2010/main" val="38545498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FFCCD4E-71BC-3340-A71E-D02A8FB448F3}"/>
              </a:ext>
            </a:extLst>
          </p:cNvPr>
          <p:cNvPicPr>
            <a:picLocks noChangeAspect="1"/>
          </p:cNvPicPr>
          <p:nvPr/>
        </p:nvPicPr>
        <p:blipFill>
          <a:blip r:embed="rId3">
            <a:lum bright="70000" contrast="-70000"/>
          </a:blip>
          <a:stretch>
            <a:fillRect/>
          </a:stretch>
        </p:blipFill>
        <p:spPr>
          <a:xfrm>
            <a:off x="52352" y="361037"/>
            <a:ext cx="5267739" cy="5267739"/>
          </a:xfrm>
          <a:prstGeom prst="rect">
            <a:avLst/>
          </a:prstGeom>
        </p:spPr>
      </p:pic>
      <p:pic>
        <p:nvPicPr>
          <p:cNvPr id="12" name="Picture 11">
            <a:extLst>
              <a:ext uri="{FF2B5EF4-FFF2-40B4-BE49-F238E27FC236}">
                <a16:creationId xmlns:a16="http://schemas.microsoft.com/office/drawing/2014/main" id="{94D2BD72-AAA5-B74A-BF51-6B0EA4959C30}"/>
              </a:ext>
            </a:extLst>
          </p:cNvPr>
          <p:cNvPicPr>
            <a:picLocks noChangeAspect="1"/>
          </p:cNvPicPr>
          <p:nvPr/>
        </p:nvPicPr>
        <p:blipFill>
          <a:blip r:embed="rId4" cstate="screen">
            <a:lum bright="70000" contrast="-70000"/>
            <a:extLst>
              <a:ext uri="{28A0092B-C50C-407E-A947-70E740481C1C}">
                <a14:useLocalDpi xmlns:a14="http://schemas.microsoft.com/office/drawing/2010/main"/>
              </a:ext>
            </a:extLst>
          </a:blip>
          <a:stretch>
            <a:fillRect/>
          </a:stretch>
        </p:blipFill>
        <p:spPr>
          <a:xfrm>
            <a:off x="7826172" y="811993"/>
            <a:ext cx="4365828" cy="4365828"/>
          </a:xfrm>
          <a:prstGeom prst="rect">
            <a:avLst/>
          </a:prstGeom>
        </p:spPr>
      </p:pic>
      <p:sp>
        <p:nvSpPr>
          <p:cNvPr id="13" name="Right Arrow 12">
            <a:extLst>
              <a:ext uri="{FF2B5EF4-FFF2-40B4-BE49-F238E27FC236}">
                <a16:creationId xmlns:a16="http://schemas.microsoft.com/office/drawing/2014/main" id="{D63D0677-F81A-A547-A881-F680D82B001B}"/>
              </a:ext>
            </a:extLst>
          </p:cNvPr>
          <p:cNvSpPr/>
          <p:nvPr/>
        </p:nvSpPr>
        <p:spPr>
          <a:xfrm>
            <a:off x="5320091" y="2994907"/>
            <a:ext cx="2862470" cy="874644"/>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7463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0CA0EA7-1335-7444-9C0A-0537EF4C9795}"/>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187845" y="630917"/>
            <a:ext cx="4727981" cy="4727981"/>
          </a:xfrm>
          <a:prstGeom prst="rect">
            <a:avLst/>
          </a:prstGeom>
        </p:spPr>
      </p:pic>
      <p:pic>
        <p:nvPicPr>
          <p:cNvPr id="12" name="Picture 11">
            <a:extLst>
              <a:ext uri="{FF2B5EF4-FFF2-40B4-BE49-F238E27FC236}">
                <a16:creationId xmlns:a16="http://schemas.microsoft.com/office/drawing/2014/main" id="{56F371BC-1BD8-164C-87B9-27FCE7CB78A8}"/>
              </a:ext>
            </a:extLst>
          </p:cNvPr>
          <p:cNvPicPr>
            <a:picLocks noChangeAspect="1"/>
          </p:cNvPicPr>
          <p:nvPr/>
        </p:nvPicPr>
        <p:blipFill>
          <a:blip r:embed="rId4" cstate="screen">
            <a:lum bright="70000" contrast="-70000"/>
            <a:extLst>
              <a:ext uri="{28A0092B-C50C-407E-A947-70E740481C1C}">
                <a14:useLocalDpi xmlns:a14="http://schemas.microsoft.com/office/drawing/2010/main"/>
              </a:ext>
            </a:extLst>
          </a:blip>
          <a:stretch>
            <a:fillRect/>
          </a:stretch>
        </p:blipFill>
        <p:spPr>
          <a:xfrm>
            <a:off x="7826172" y="811993"/>
            <a:ext cx="4365828" cy="4365828"/>
          </a:xfrm>
          <a:prstGeom prst="rect">
            <a:avLst/>
          </a:prstGeom>
        </p:spPr>
      </p:pic>
      <p:sp>
        <p:nvSpPr>
          <p:cNvPr id="3" name="Right Arrow 2">
            <a:extLst>
              <a:ext uri="{FF2B5EF4-FFF2-40B4-BE49-F238E27FC236}">
                <a16:creationId xmlns:a16="http://schemas.microsoft.com/office/drawing/2014/main" id="{372A20AC-3C76-B649-8EDE-8CCB07F29252}"/>
              </a:ext>
            </a:extLst>
          </p:cNvPr>
          <p:cNvSpPr/>
          <p:nvPr/>
        </p:nvSpPr>
        <p:spPr>
          <a:xfrm>
            <a:off x="5320091" y="2994907"/>
            <a:ext cx="2862470" cy="874644"/>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92393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9888D6-0997-7C4D-9049-CE786820ED0B}"/>
              </a:ext>
            </a:extLst>
          </p:cNvPr>
          <p:cNvSpPr txBox="1"/>
          <p:nvPr/>
        </p:nvSpPr>
        <p:spPr>
          <a:xfrm>
            <a:off x="0" y="251307"/>
            <a:ext cx="4574339" cy="1754326"/>
          </a:xfrm>
          <a:prstGeom prst="rect">
            <a:avLst/>
          </a:prstGeom>
          <a:solidFill>
            <a:schemeClr val="bg1"/>
          </a:solidFill>
        </p:spPr>
        <p:txBody>
          <a:bodyPr wrap="square" rtlCol="0">
            <a:spAutoFit/>
          </a:bodyPr>
          <a:lstStyle/>
          <a:p>
            <a:r>
              <a:rPr lang="en-US" sz="5400" b="1" dirty="0">
                <a:solidFill>
                  <a:srgbClr val="224C8A"/>
                </a:solidFill>
              </a:rPr>
              <a:t>Incoherence weakens</a:t>
            </a:r>
          </a:p>
        </p:txBody>
      </p:sp>
      <p:pic>
        <p:nvPicPr>
          <p:cNvPr id="2" name="Picture 1">
            <a:extLst>
              <a:ext uri="{FF2B5EF4-FFF2-40B4-BE49-F238E27FC236}">
                <a16:creationId xmlns:a16="http://schemas.microsoft.com/office/drawing/2014/main" id="{34C163A9-2B92-EE47-9861-AD2D62F531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95648" y="27103"/>
            <a:ext cx="7682397" cy="3957059"/>
          </a:xfrm>
          <a:prstGeom prst="rect">
            <a:avLst/>
          </a:prstGeom>
        </p:spPr>
      </p:pic>
      <p:pic>
        <p:nvPicPr>
          <p:cNvPr id="3" name="Picture 2">
            <a:extLst>
              <a:ext uri="{FF2B5EF4-FFF2-40B4-BE49-F238E27FC236}">
                <a16:creationId xmlns:a16="http://schemas.microsoft.com/office/drawing/2014/main" id="{B4F66BAA-0AE0-3D44-82B1-2313645DF4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36846" y="2881202"/>
            <a:ext cx="4245841" cy="3976798"/>
          </a:xfrm>
          <a:prstGeom prst="rect">
            <a:avLst/>
          </a:prstGeom>
        </p:spPr>
      </p:pic>
      <p:pic>
        <p:nvPicPr>
          <p:cNvPr id="5" name="Picture 4">
            <a:extLst>
              <a:ext uri="{FF2B5EF4-FFF2-40B4-BE49-F238E27FC236}">
                <a16:creationId xmlns:a16="http://schemas.microsoft.com/office/drawing/2014/main" id="{F5909453-EA79-8D4F-8F28-DF566ECF740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7020" y="4020082"/>
            <a:ext cx="7719827" cy="2144396"/>
          </a:xfrm>
          <a:prstGeom prst="rect">
            <a:avLst/>
          </a:prstGeom>
        </p:spPr>
      </p:pic>
    </p:spTree>
    <p:extLst>
      <p:ext uri="{BB962C8B-B14F-4D97-AF65-F5344CB8AC3E}">
        <p14:creationId xmlns:p14="http://schemas.microsoft.com/office/powerpoint/2010/main" val="18765188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EAD106-B5EF-404A-85E8-5A81420A9F0F}"/>
              </a:ext>
            </a:extLst>
          </p:cNvPr>
          <p:cNvPicPr>
            <a:picLocks noChangeAspect="1"/>
          </p:cNvPicPr>
          <p:nvPr/>
        </p:nvPicPr>
        <p:blipFill>
          <a:blip r:embed="rId3"/>
          <a:stretch>
            <a:fillRect/>
          </a:stretch>
        </p:blipFill>
        <p:spPr>
          <a:xfrm>
            <a:off x="348633" y="148104"/>
            <a:ext cx="11599664" cy="6858000"/>
          </a:xfrm>
          <a:prstGeom prst="rect">
            <a:avLst/>
          </a:prstGeom>
        </p:spPr>
      </p:pic>
      <p:sp>
        <p:nvSpPr>
          <p:cNvPr id="6" name="TextBox 5">
            <a:extLst>
              <a:ext uri="{FF2B5EF4-FFF2-40B4-BE49-F238E27FC236}">
                <a16:creationId xmlns:a16="http://schemas.microsoft.com/office/drawing/2014/main" id="{AD9888D6-0997-7C4D-9049-CE786820ED0B}"/>
              </a:ext>
            </a:extLst>
          </p:cNvPr>
          <p:cNvSpPr txBox="1"/>
          <p:nvPr/>
        </p:nvSpPr>
        <p:spPr>
          <a:xfrm>
            <a:off x="158503" y="148104"/>
            <a:ext cx="5638140" cy="1754326"/>
          </a:xfrm>
          <a:prstGeom prst="rect">
            <a:avLst/>
          </a:prstGeom>
          <a:solidFill>
            <a:schemeClr val="bg1"/>
          </a:solidFill>
        </p:spPr>
        <p:txBody>
          <a:bodyPr wrap="square" rtlCol="0">
            <a:spAutoFit/>
          </a:bodyPr>
          <a:lstStyle/>
          <a:p>
            <a:r>
              <a:rPr lang="en-US" sz="5400" b="1" dirty="0">
                <a:solidFill>
                  <a:srgbClr val="224C8A"/>
                </a:solidFill>
              </a:rPr>
              <a:t>Coherence attracts and energizes</a:t>
            </a:r>
          </a:p>
        </p:txBody>
      </p:sp>
      <p:sp>
        <p:nvSpPr>
          <p:cNvPr id="4" name="TextBox 3">
            <a:extLst>
              <a:ext uri="{FF2B5EF4-FFF2-40B4-BE49-F238E27FC236}">
                <a16:creationId xmlns:a16="http://schemas.microsoft.com/office/drawing/2014/main" id="{C4B88C5F-6B94-EE48-A479-96E5315EBEA8}"/>
              </a:ext>
            </a:extLst>
          </p:cNvPr>
          <p:cNvSpPr txBox="1"/>
          <p:nvPr/>
        </p:nvSpPr>
        <p:spPr>
          <a:xfrm>
            <a:off x="348633" y="6488668"/>
            <a:ext cx="4116320" cy="369332"/>
          </a:xfrm>
          <a:prstGeom prst="rect">
            <a:avLst/>
          </a:prstGeom>
          <a:noFill/>
        </p:spPr>
        <p:txBody>
          <a:bodyPr wrap="none" rtlCol="0">
            <a:spAutoFit/>
          </a:bodyPr>
          <a:lstStyle/>
          <a:p>
            <a:r>
              <a:rPr lang="en-US" dirty="0">
                <a:solidFill>
                  <a:schemeClr val="bg1"/>
                </a:solidFill>
              </a:rPr>
              <a:t>Historic District Development Corporation</a:t>
            </a:r>
          </a:p>
        </p:txBody>
      </p:sp>
    </p:spTree>
    <p:extLst>
      <p:ext uri="{BB962C8B-B14F-4D97-AF65-F5344CB8AC3E}">
        <p14:creationId xmlns:p14="http://schemas.microsoft.com/office/powerpoint/2010/main" val="28846857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4E2C55-47A6-D145-A2BB-817A3F3044E4}"/>
              </a:ext>
            </a:extLst>
          </p:cNvPr>
          <p:cNvPicPr>
            <a:picLocks noChangeAspect="1"/>
          </p:cNvPicPr>
          <p:nvPr/>
        </p:nvPicPr>
        <p:blipFill>
          <a:blip r:embed="rId3"/>
          <a:stretch>
            <a:fillRect/>
          </a:stretch>
        </p:blipFill>
        <p:spPr>
          <a:xfrm>
            <a:off x="937592" y="-19878"/>
            <a:ext cx="10316817" cy="6877878"/>
          </a:xfrm>
          <a:prstGeom prst="rect">
            <a:avLst/>
          </a:prstGeom>
        </p:spPr>
      </p:pic>
      <p:sp>
        <p:nvSpPr>
          <p:cNvPr id="8" name="TextBox 7">
            <a:extLst>
              <a:ext uri="{FF2B5EF4-FFF2-40B4-BE49-F238E27FC236}">
                <a16:creationId xmlns:a16="http://schemas.microsoft.com/office/drawing/2014/main" id="{7B6609BA-7538-B649-AE55-06D0987F0FD3}"/>
              </a:ext>
            </a:extLst>
          </p:cNvPr>
          <p:cNvSpPr txBox="1"/>
          <p:nvPr/>
        </p:nvSpPr>
        <p:spPr>
          <a:xfrm>
            <a:off x="937592" y="6352675"/>
            <a:ext cx="1995483" cy="369332"/>
          </a:xfrm>
          <a:prstGeom prst="rect">
            <a:avLst/>
          </a:prstGeom>
          <a:noFill/>
        </p:spPr>
        <p:txBody>
          <a:bodyPr wrap="none" rtlCol="0">
            <a:spAutoFit/>
          </a:bodyPr>
          <a:lstStyle/>
          <a:p>
            <a:r>
              <a:rPr lang="en-US" dirty="0">
                <a:solidFill>
                  <a:schemeClr val="bg1"/>
                </a:solidFill>
              </a:rPr>
              <a:t>Photo: </a:t>
            </a:r>
            <a:r>
              <a:rPr lang="en-US" dirty="0" err="1">
                <a:solidFill>
                  <a:schemeClr val="bg1"/>
                </a:solidFill>
              </a:rPr>
              <a:t>Soulardarity</a:t>
            </a:r>
            <a:endParaRPr lang="en-US" dirty="0">
              <a:solidFill>
                <a:schemeClr val="bg1"/>
              </a:solidFill>
            </a:endParaRPr>
          </a:p>
        </p:txBody>
      </p:sp>
      <p:sp>
        <p:nvSpPr>
          <p:cNvPr id="2" name="Title 1">
            <a:extLst>
              <a:ext uri="{FF2B5EF4-FFF2-40B4-BE49-F238E27FC236}">
                <a16:creationId xmlns:a16="http://schemas.microsoft.com/office/drawing/2014/main" id="{BDA2A08C-2282-394D-A574-2B718EAA7896}"/>
              </a:ext>
            </a:extLst>
          </p:cNvPr>
          <p:cNvSpPr>
            <a:spLocks noGrp="1"/>
          </p:cNvSpPr>
          <p:nvPr>
            <p:ph type="ctrTitle" idx="4294967295"/>
          </p:nvPr>
        </p:nvSpPr>
        <p:spPr>
          <a:xfrm>
            <a:off x="1252331" y="782844"/>
            <a:ext cx="3919538" cy="523875"/>
          </a:xfrm>
        </p:spPr>
        <p:txBody>
          <a:bodyPr>
            <a:normAutofit fontScale="90000"/>
          </a:bodyPr>
          <a:lstStyle/>
          <a:p>
            <a:r>
              <a:rPr lang="en-US" sz="5400" dirty="0">
                <a:solidFill>
                  <a:schemeClr val="bg1"/>
                </a:solidFill>
              </a:rPr>
              <a:t>Coherence opens up new spaces</a:t>
            </a:r>
          </a:p>
        </p:txBody>
      </p:sp>
    </p:spTree>
    <p:extLst>
      <p:ext uri="{BB962C8B-B14F-4D97-AF65-F5344CB8AC3E}">
        <p14:creationId xmlns:p14="http://schemas.microsoft.com/office/powerpoint/2010/main" val="28457949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7D8468-AFAC-CB43-9F3F-46AEA882FD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2" name="Title 1">
            <a:extLst>
              <a:ext uri="{FF2B5EF4-FFF2-40B4-BE49-F238E27FC236}">
                <a16:creationId xmlns:a16="http://schemas.microsoft.com/office/drawing/2014/main" id="{BDA2A08C-2282-394D-A574-2B718EAA7896}"/>
              </a:ext>
            </a:extLst>
          </p:cNvPr>
          <p:cNvSpPr>
            <a:spLocks noGrp="1"/>
          </p:cNvSpPr>
          <p:nvPr>
            <p:ph type="ctrTitle" idx="4294967295"/>
          </p:nvPr>
        </p:nvSpPr>
        <p:spPr>
          <a:xfrm>
            <a:off x="4810536" y="285888"/>
            <a:ext cx="5864089" cy="1324251"/>
          </a:xfrm>
          <a:solidFill>
            <a:schemeClr val="tx1">
              <a:alpha val="46000"/>
            </a:schemeClr>
          </a:solidFill>
        </p:spPr>
        <p:txBody>
          <a:bodyPr>
            <a:normAutofit fontScale="90000"/>
          </a:bodyPr>
          <a:lstStyle/>
          <a:p>
            <a:pPr algn="ctr"/>
            <a:r>
              <a:rPr lang="en-US" sz="5400" dirty="0">
                <a:solidFill>
                  <a:schemeClr val="bg1"/>
                </a:solidFill>
              </a:rPr>
              <a:t>Coherent patterns ripple outwards</a:t>
            </a:r>
          </a:p>
        </p:txBody>
      </p:sp>
      <p:sp>
        <p:nvSpPr>
          <p:cNvPr id="6" name="TextBox 5">
            <a:extLst>
              <a:ext uri="{FF2B5EF4-FFF2-40B4-BE49-F238E27FC236}">
                <a16:creationId xmlns:a16="http://schemas.microsoft.com/office/drawing/2014/main" id="{51B8F74A-D454-6D40-A566-F3090F4C9A03}"/>
              </a:ext>
            </a:extLst>
          </p:cNvPr>
          <p:cNvSpPr txBox="1"/>
          <p:nvPr/>
        </p:nvSpPr>
        <p:spPr>
          <a:xfrm>
            <a:off x="1803207" y="6488668"/>
            <a:ext cx="2163477" cy="369332"/>
          </a:xfrm>
          <a:prstGeom prst="rect">
            <a:avLst/>
          </a:prstGeom>
          <a:noFill/>
        </p:spPr>
        <p:txBody>
          <a:bodyPr wrap="none" rtlCol="0">
            <a:spAutoFit/>
          </a:bodyPr>
          <a:lstStyle/>
          <a:p>
            <a:r>
              <a:rPr lang="en-US" dirty="0"/>
              <a:t>Photo credit: </a:t>
            </a:r>
            <a:r>
              <a:rPr lang="en-US" dirty="0" err="1"/>
              <a:t>Pixabay</a:t>
            </a:r>
            <a:endParaRPr lang="en-US" dirty="0"/>
          </a:p>
        </p:txBody>
      </p:sp>
    </p:spTree>
    <p:extLst>
      <p:ext uri="{BB962C8B-B14F-4D97-AF65-F5344CB8AC3E}">
        <p14:creationId xmlns:p14="http://schemas.microsoft.com/office/powerpoint/2010/main" val="21542385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7D8468-AFAC-CB43-9F3F-46AEA882FD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2" name="Title 1">
            <a:extLst>
              <a:ext uri="{FF2B5EF4-FFF2-40B4-BE49-F238E27FC236}">
                <a16:creationId xmlns:a16="http://schemas.microsoft.com/office/drawing/2014/main" id="{BDA2A08C-2282-394D-A574-2B718EAA7896}"/>
              </a:ext>
            </a:extLst>
          </p:cNvPr>
          <p:cNvSpPr>
            <a:spLocks noGrp="1"/>
          </p:cNvSpPr>
          <p:nvPr>
            <p:ph type="ctrTitle" idx="4294967295"/>
          </p:nvPr>
        </p:nvSpPr>
        <p:spPr>
          <a:xfrm>
            <a:off x="4810536" y="285888"/>
            <a:ext cx="5864089" cy="1324251"/>
          </a:xfrm>
          <a:solidFill>
            <a:schemeClr val="tx1">
              <a:alpha val="46000"/>
            </a:schemeClr>
          </a:solidFill>
        </p:spPr>
        <p:txBody>
          <a:bodyPr>
            <a:normAutofit fontScale="90000"/>
          </a:bodyPr>
          <a:lstStyle/>
          <a:p>
            <a:pPr algn="ctr"/>
            <a:r>
              <a:rPr lang="en-US" sz="5400" dirty="0">
                <a:solidFill>
                  <a:schemeClr val="bg1"/>
                </a:solidFill>
              </a:rPr>
              <a:t>Coherent patterns ripple outwards</a:t>
            </a:r>
          </a:p>
        </p:txBody>
      </p:sp>
      <p:sp>
        <p:nvSpPr>
          <p:cNvPr id="5" name="Title 1">
            <a:extLst>
              <a:ext uri="{FF2B5EF4-FFF2-40B4-BE49-F238E27FC236}">
                <a16:creationId xmlns:a16="http://schemas.microsoft.com/office/drawing/2014/main" id="{3CF0CC36-0DD7-B54E-B9CB-A482EF2D2E7D}"/>
              </a:ext>
            </a:extLst>
          </p:cNvPr>
          <p:cNvSpPr txBox="1">
            <a:spLocks/>
          </p:cNvSpPr>
          <p:nvPr/>
        </p:nvSpPr>
        <p:spPr>
          <a:xfrm>
            <a:off x="1878491" y="5348219"/>
            <a:ext cx="8040761" cy="1324251"/>
          </a:xfrm>
          <a:prstGeom prst="rect">
            <a:avLst/>
          </a:prstGeom>
          <a:solidFill>
            <a:schemeClr val="tx1">
              <a:alpha val="46000"/>
            </a:schemeClr>
          </a:solidFill>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000" b="1" i="0" kern="1200">
                <a:solidFill>
                  <a:schemeClr val="tx1"/>
                </a:solidFill>
                <a:latin typeface="Helvetica" pitchFamily="2" charset="0"/>
                <a:ea typeface="+mj-ea"/>
                <a:cs typeface="+mj-cs"/>
              </a:defRPr>
            </a:lvl1pPr>
          </a:lstStyle>
          <a:p>
            <a:pPr algn="ctr"/>
            <a:r>
              <a:rPr lang="en-US" sz="5400" dirty="0">
                <a:solidFill>
                  <a:schemeClr val="bg1"/>
                </a:solidFill>
              </a:rPr>
              <a:t>Low stakes </a:t>
            </a:r>
            <a:r>
              <a:rPr lang="en-US" sz="5400" dirty="0">
                <a:solidFill>
                  <a:schemeClr val="bg1"/>
                </a:solidFill>
                <a:sym typeface="Wingdings" pitchFamily="2" charset="2"/>
              </a:rPr>
              <a:t> High stakes</a:t>
            </a:r>
            <a:endParaRPr lang="en-US" sz="5400" dirty="0">
              <a:solidFill>
                <a:schemeClr val="bg1"/>
              </a:solidFill>
            </a:endParaRPr>
          </a:p>
        </p:txBody>
      </p:sp>
    </p:spTree>
    <p:extLst>
      <p:ext uri="{BB962C8B-B14F-4D97-AF65-F5344CB8AC3E}">
        <p14:creationId xmlns:p14="http://schemas.microsoft.com/office/powerpoint/2010/main" val="71389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7D8468-AFAC-CB43-9F3F-46AEA882FD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2" name="Title 1">
            <a:extLst>
              <a:ext uri="{FF2B5EF4-FFF2-40B4-BE49-F238E27FC236}">
                <a16:creationId xmlns:a16="http://schemas.microsoft.com/office/drawing/2014/main" id="{BDA2A08C-2282-394D-A574-2B718EAA7896}"/>
              </a:ext>
            </a:extLst>
          </p:cNvPr>
          <p:cNvSpPr>
            <a:spLocks noGrp="1"/>
          </p:cNvSpPr>
          <p:nvPr>
            <p:ph type="ctrTitle" idx="4294967295"/>
          </p:nvPr>
        </p:nvSpPr>
        <p:spPr>
          <a:xfrm>
            <a:off x="4810536" y="285888"/>
            <a:ext cx="5864089" cy="1324251"/>
          </a:xfrm>
          <a:solidFill>
            <a:schemeClr val="tx1">
              <a:alpha val="46000"/>
            </a:schemeClr>
          </a:solidFill>
        </p:spPr>
        <p:txBody>
          <a:bodyPr>
            <a:normAutofit fontScale="90000"/>
          </a:bodyPr>
          <a:lstStyle/>
          <a:p>
            <a:pPr algn="ctr"/>
            <a:r>
              <a:rPr lang="en-US" sz="5400" dirty="0">
                <a:solidFill>
                  <a:schemeClr val="bg1"/>
                </a:solidFill>
              </a:rPr>
              <a:t>Coherent patterns ripple outwards</a:t>
            </a:r>
          </a:p>
        </p:txBody>
      </p:sp>
      <p:sp>
        <p:nvSpPr>
          <p:cNvPr id="5" name="Title 1">
            <a:extLst>
              <a:ext uri="{FF2B5EF4-FFF2-40B4-BE49-F238E27FC236}">
                <a16:creationId xmlns:a16="http://schemas.microsoft.com/office/drawing/2014/main" id="{3CF0CC36-0DD7-B54E-B9CB-A482EF2D2E7D}"/>
              </a:ext>
            </a:extLst>
          </p:cNvPr>
          <p:cNvSpPr txBox="1">
            <a:spLocks/>
          </p:cNvSpPr>
          <p:nvPr/>
        </p:nvSpPr>
        <p:spPr>
          <a:xfrm>
            <a:off x="1701245" y="5268706"/>
            <a:ext cx="8789509" cy="1324251"/>
          </a:xfrm>
          <a:prstGeom prst="rect">
            <a:avLst/>
          </a:prstGeom>
          <a:solidFill>
            <a:schemeClr val="tx1">
              <a:alpha val="46000"/>
            </a:schemeClr>
          </a:solidFill>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000" b="1" i="0" kern="1200">
                <a:solidFill>
                  <a:schemeClr val="tx1"/>
                </a:solidFill>
                <a:latin typeface="Helvetica" pitchFamily="2" charset="0"/>
                <a:ea typeface="+mj-ea"/>
                <a:cs typeface="+mj-cs"/>
              </a:defRPr>
            </a:lvl1pPr>
          </a:lstStyle>
          <a:p>
            <a:pPr algn="ctr"/>
            <a:r>
              <a:rPr lang="en-US" sz="5400" dirty="0">
                <a:solidFill>
                  <a:schemeClr val="bg1"/>
                </a:solidFill>
              </a:rPr>
              <a:t>One sector</a:t>
            </a:r>
            <a:r>
              <a:rPr lang="en-US" sz="5400" dirty="0">
                <a:solidFill>
                  <a:schemeClr val="bg1"/>
                </a:solidFill>
                <a:sym typeface="Wingdings" pitchFamily="2" charset="2"/>
              </a:rPr>
              <a:t> Other sectors</a:t>
            </a:r>
            <a:endParaRPr lang="en-US" sz="5400" dirty="0">
              <a:solidFill>
                <a:schemeClr val="bg1"/>
              </a:solidFill>
            </a:endParaRPr>
          </a:p>
        </p:txBody>
      </p:sp>
    </p:spTree>
    <p:extLst>
      <p:ext uri="{BB962C8B-B14F-4D97-AF65-F5344CB8AC3E}">
        <p14:creationId xmlns:p14="http://schemas.microsoft.com/office/powerpoint/2010/main" val="5902485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7D8468-AFAC-CB43-9F3F-46AEA882FD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2" name="Title 1">
            <a:extLst>
              <a:ext uri="{FF2B5EF4-FFF2-40B4-BE49-F238E27FC236}">
                <a16:creationId xmlns:a16="http://schemas.microsoft.com/office/drawing/2014/main" id="{BDA2A08C-2282-394D-A574-2B718EAA7896}"/>
              </a:ext>
            </a:extLst>
          </p:cNvPr>
          <p:cNvSpPr>
            <a:spLocks noGrp="1"/>
          </p:cNvSpPr>
          <p:nvPr>
            <p:ph type="ctrTitle" idx="4294967295"/>
          </p:nvPr>
        </p:nvSpPr>
        <p:spPr>
          <a:xfrm>
            <a:off x="4810536" y="285888"/>
            <a:ext cx="5864089" cy="1324251"/>
          </a:xfrm>
          <a:solidFill>
            <a:schemeClr val="tx1">
              <a:alpha val="46000"/>
            </a:schemeClr>
          </a:solidFill>
        </p:spPr>
        <p:txBody>
          <a:bodyPr>
            <a:normAutofit fontScale="90000"/>
          </a:bodyPr>
          <a:lstStyle/>
          <a:p>
            <a:pPr algn="ctr"/>
            <a:r>
              <a:rPr lang="en-US" sz="5400" dirty="0">
                <a:solidFill>
                  <a:schemeClr val="bg1"/>
                </a:solidFill>
              </a:rPr>
              <a:t>Coherent patterns ripple outwards</a:t>
            </a:r>
          </a:p>
        </p:txBody>
      </p:sp>
      <p:sp>
        <p:nvSpPr>
          <p:cNvPr id="5" name="Title 1">
            <a:extLst>
              <a:ext uri="{FF2B5EF4-FFF2-40B4-BE49-F238E27FC236}">
                <a16:creationId xmlns:a16="http://schemas.microsoft.com/office/drawing/2014/main" id="{3CF0CC36-0DD7-B54E-B9CB-A482EF2D2E7D}"/>
              </a:ext>
            </a:extLst>
          </p:cNvPr>
          <p:cNvSpPr txBox="1">
            <a:spLocks/>
          </p:cNvSpPr>
          <p:nvPr/>
        </p:nvSpPr>
        <p:spPr>
          <a:xfrm>
            <a:off x="2255353" y="5288585"/>
            <a:ext cx="7681294" cy="1324251"/>
          </a:xfrm>
          <a:prstGeom prst="rect">
            <a:avLst/>
          </a:prstGeom>
          <a:solidFill>
            <a:schemeClr val="tx1">
              <a:alpha val="46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000" b="1" i="0" kern="1200">
                <a:solidFill>
                  <a:schemeClr val="tx1"/>
                </a:solidFill>
                <a:latin typeface="Helvetica" pitchFamily="2" charset="0"/>
                <a:ea typeface="+mj-ea"/>
                <a:cs typeface="+mj-cs"/>
              </a:defRPr>
            </a:lvl1pPr>
          </a:lstStyle>
          <a:p>
            <a:pPr algn="ctr"/>
            <a:r>
              <a:rPr lang="en-US" sz="5400" dirty="0">
                <a:solidFill>
                  <a:schemeClr val="bg1"/>
                </a:solidFill>
              </a:rPr>
              <a:t>Familiar</a:t>
            </a:r>
            <a:r>
              <a:rPr lang="en-US" sz="5400" dirty="0">
                <a:solidFill>
                  <a:schemeClr val="bg1"/>
                </a:solidFill>
                <a:sym typeface="Wingdings" pitchFamily="2" charset="2"/>
              </a:rPr>
              <a:t> unfamiliar</a:t>
            </a:r>
            <a:endParaRPr lang="en-US" sz="5400" dirty="0">
              <a:solidFill>
                <a:schemeClr val="bg1"/>
              </a:solidFill>
            </a:endParaRPr>
          </a:p>
        </p:txBody>
      </p:sp>
    </p:spTree>
    <p:extLst>
      <p:ext uri="{BB962C8B-B14F-4D97-AF65-F5344CB8AC3E}">
        <p14:creationId xmlns:p14="http://schemas.microsoft.com/office/powerpoint/2010/main" val="33340143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0D7BE3-DB43-5646-9FA3-D449F11F9D65}"/>
              </a:ext>
            </a:extLst>
          </p:cNvPr>
          <p:cNvSpPr/>
          <p:nvPr/>
        </p:nvSpPr>
        <p:spPr>
          <a:xfrm>
            <a:off x="-104931" y="0"/>
            <a:ext cx="12296931"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D346683-E8A3-E440-8DE9-99C2A13F7A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1934" y="0"/>
            <a:ext cx="10363200" cy="6908800"/>
          </a:xfrm>
          <a:prstGeom prst="rect">
            <a:avLst/>
          </a:prstGeom>
        </p:spPr>
      </p:pic>
      <p:sp>
        <p:nvSpPr>
          <p:cNvPr id="5" name="TextBox 4">
            <a:extLst>
              <a:ext uri="{FF2B5EF4-FFF2-40B4-BE49-F238E27FC236}">
                <a16:creationId xmlns:a16="http://schemas.microsoft.com/office/drawing/2014/main" id="{21822033-ECDF-B246-B9CD-8AF9879FB242}"/>
              </a:ext>
            </a:extLst>
          </p:cNvPr>
          <p:cNvSpPr txBox="1"/>
          <p:nvPr/>
        </p:nvSpPr>
        <p:spPr>
          <a:xfrm>
            <a:off x="861934" y="6380202"/>
            <a:ext cx="2163477" cy="369332"/>
          </a:xfrm>
          <a:prstGeom prst="rect">
            <a:avLst/>
          </a:prstGeom>
          <a:noFill/>
        </p:spPr>
        <p:txBody>
          <a:bodyPr wrap="none" rtlCol="0">
            <a:spAutoFit/>
          </a:bodyPr>
          <a:lstStyle/>
          <a:p>
            <a:r>
              <a:rPr lang="en-US" dirty="0">
                <a:solidFill>
                  <a:schemeClr val="bg1"/>
                </a:solidFill>
              </a:rPr>
              <a:t>Photo credit: </a:t>
            </a:r>
            <a:r>
              <a:rPr lang="en-US" dirty="0" err="1">
                <a:solidFill>
                  <a:schemeClr val="bg1"/>
                </a:solidFill>
              </a:rPr>
              <a:t>Pixabay</a:t>
            </a:r>
            <a:endParaRPr lang="en-US" dirty="0">
              <a:solidFill>
                <a:schemeClr val="bg1"/>
              </a:solidFill>
            </a:endParaRPr>
          </a:p>
        </p:txBody>
      </p:sp>
    </p:spTree>
    <p:extLst>
      <p:ext uri="{BB962C8B-B14F-4D97-AF65-F5344CB8AC3E}">
        <p14:creationId xmlns:p14="http://schemas.microsoft.com/office/powerpoint/2010/main" val="3653080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1DA16E6-1D00-2740-BF95-FEC29942C054}"/>
              </a:ext>
            </a:extLst>
          </p:cNvPr>
          <p:cNvPicPr>
            <a:picLocks noChangeAspect="1"/>
          </p:cNvPicPr>
          <p:nvPr/>
        </p:nvPicPr>
        <p:blipFill>
          <a:blip r:embed="rId3">
            <a:lum bright="70000" contrast="-70000"/>
          </a:blip>
          <a:stretch>
            <a:fillRect/>
          </a:stretch>
        </p:blipFill>
        <p:spPr>
          <a:xfrm>
            <a:off x="2547730" y="-119270"/>
            <a:ext cx="7096540" cy="7096540"/>
          </a:xfrm>
          <a:prstGeom prst="rect">
            <a:avLst/>
          </a:prstGeom>
        </p:spPr>
      </p:pic>
    </p:spTree>
    <p:extLst>
      <p:ext uri="{BB962C8B-B14F-4D97-AF65-F5344CB8AC3E}">
        <p14:creationId xmlns:p14="http://schemas.microsoft.com/office/powerpoint/2010/main" val="34266029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0D7BE3-DB43-5646-9FA3-D449F11F9D65}"/>
              </a:ext>
            </a:extLst>
          </p:cNvPr>
          <p:cNvSpPr/>
          <p:nvPr/>
        </p:nvSpPr>
        <p:spPr>
          <a:xfrm>
            <a:off x="-104931" y="0"/>
            <a:ext cx="12296931"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C6FF947-7212-FE40-9319-0CC650B9F5BC}"/>
              </a:ext>
            </a:extLst>
          </p:cNvPr>
          <p:cNvPicPr>
            <a:picLocks noChangeAspect="1"/>
          </p:cNvPicPr>
          <p:nvPr/>
        </p:nvPicPr>
        <p:blipFill>
          <a:blip r:embed="rId3"/>
          <a:stretch>
            <a:fillRect/>
          </a:stretch>
        </p:blipFill>
        <p:spPr>
          <a:xfrm>
            <a:off x="228599" y="112643"/>
            <a:ext cx="11674091" cy="6598400"/>
          </a:xfrm>
          <a:prstGeom prst="rect">
            <a:avLst/>
          </a:prstGeom>
        </p:spPr>
      </p:pic>
      <p:sp>
        <p:nvSpPr>
          <p:cNvPr id="2" name="Rectangle 1">
            <a:extLst>
              <a:ext uri="{FF2B5EF4-FFF2-40B4-BE49-F238E27FC236}">
                <a16:creationId xmlns:a16="http://schemas.microsoft.com/office/drawing/2014/main" id="{EE335253-487A-CD4F-8EF4-B435BE471DBE}"/>
              </a:ext>
            </a:extLst>
          </p:cNvPr>
          <p:cNvSpPr/>
          <p:nvPr/>
        </p:nvSpPr>
        <p:spPr>
          <a:xfrm>
            <a:off x="1063798" y="942005"/>
            <a:ext cx="5410455" cy="646331"/>
          </a:xfrm>
          <a:prstGeom prst="rect">
            <a:avLst/>
          </a:prstGeom>
        </p:spPr>
        <p:txBody>
          <a:bodyPr wrap="none">
            <a:spAutoFit/>
          </a:bodyPr>
          <a:lstStyle/>
          <a:p>
            <a:r>
              <a:rPr lang="en-US" sz="3600" b="1" dirty="0"/>
              <a:t>Coherence is not for wimps</a:t>
            </a:r>
          </a:p>
        </p:txBody>
      </p:sp>
      <p:sp>
        <p:nvSpPr>
          <p:cNvPr id="6" name="TextBox 5">
            <a:extLst>
              <a:ext uri="{FF2B5EF4-FFF2-40B4-BE49-F238E27FC236}">
                <a16:creationId xmlns:a16="http://schemas.microsoft.com/office/drawing/2014/main" id="{A1C1598A-308B-F148-BAE2-3FB30BC173FB}"/>
              </a:ext>
            </a:extLst>
          </p:cNvPr>
          <p:cNvSpPr txBox="1"/>
          <p:nvPr/>
        </p:nvSpPr>
        <p:spPr>
          <a:xfrm>
            <a:off x="228599" y="6341711"/>
            <a:ext cx="2163477" cy="369332"/>
          </a:xfrm>
          <a:prstGeom prst="rect">
            <a:avLst/>
          </a:prstGeom>
          <a:noFill/>
        </p:spPr>
        <p:txBody>
          <a:bodyPr wrap="none" rtlCol="0">
            <a:spAutoFit/>
          </a:bodyPr>
          <a:lstStyle/>
          <a:p>
            <a:r>
              <a:rPr lang="en-US" dirty="0">
                <a:solidFill>
                  <a:schemeClr val="bg1"/>
                </a:solidFill>
              </a:rPr>
              <a:t>Photo credit: </a:t>
            </a:r>
            <a:r>
              <a:rPr lang="en-US" dirty="0" err="1">
                <a:solidFill>
                  <a:schemeClr val="bg1"/>
                </a:solidFill>
              </a:rPr>
              <a:t>Pixabay</a:t>
            </a:r>
            <a:endParaRPr lang="en-US" dirty="0">
              <a:solidFill>
                <a:schemeClr val="bg1"/>
              </a:solidFill>
            </a:endParaRPr>
          </a:p>
        </p:txBody>
      </p:sp>
    </p:spTree>
    <p:extLst>
      <p:ext uri="{BB962C8B-B14F-4D97-AF65-F5344CB8AC3E}">
        <p14:creationId xmlns:p14="http://schemas.microsoft.com/office/powerpoint/2010/main" val="6093304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335253-487A-CD4F-8EF4-B435BE471DBE}"/>
              </a:ext>
            </a:extLst>
          </p:cNvPr>
          <p:cNvSpPr/>
          <p:nvPr/>
        </p:nvSpPr>
        <p:spPr>
          <a:xfrm>
            <a:off x="607812" y="1277806"/>
            <a:ext cx="11017421" cy="3416320"/>
          </a:xfrm>
          <a:prstGeom prst="rect">
            <a:avLst/>
          </a:prstGeom>
        </p:spPr>
        <p:txBody>
          <a:bodyPr wrap="square">
            <a:spAutoFit/>
          </a:bodyPr>
          <a:lstStyle/>
          <a:p>
            <a:r>
              <a:rPr lang="en-US" sz="5400" b="1" dirty="0">
                <a:solidFill>
                  <a:srgbClr val="224C8A"/>
                </a:solidFill>
              </a:rPr>
              <a:t>Remove your resources (time, attention, capital)  from patterns with domination elements.</a:t>
            </a:r>
          </a:p>
          <a:p>
            <a:endParaRPr lang="en-US" sz="5400" b="1" dirty="0">
              <a:solidFill>
                <a:srgbClr val="224C8A"/>
              </a:solidFill>
            </a:endParaRPr>
          </a:p>
        </p:txBody>
      </p:sp>
    </p:spTree>
    <p:extLst>
      <p:ext uri="{BB962C8B-B14F-4D97-AF65-F5344CB8AC3E}">
        <p14:creationId xmlns:p14="http://schemas.microsoft.com/office/powerpoint/2010/main" val="24588002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335253-487A-CD4F-8EF4-B435BE471DBE}"/>
              </a:ext>
            </a:extLst>
          </p:cNvPr>
          <p:cNvSpPr/>
          <p:nvPr/>
        </p:nvSpPr>
        <p:spPr>
          <a:xfrm>
            <a:off x="607812" y="1277806"/>
            <a:ext cx="11017421" cy="3416320"/>
          </a:xfrm>
          <a:prstGeom prst="rect">
            <a:avLst/>
          </a:prstGeom>
        </p:spPr>
        <p:txBody>
          <a:bodyPr wrap="square">
            <a:spAutoFit/>
          </a:bodyPr>
          <a:lstStyle/>
          <a:p>
            <a:r>
              <a:rPr lang="en-US" sz="5400" b="1" dirty="0">
                <a:solidFill>
                  <a:srgbClr val="224C8A"/>
                </a:solidFill>
              </a:rPr>
              <a:t>Redirect your resources (time, attention, capital)  to patterns with partnership elements.</a:t>
            </a:r>
          </a:p>
          <a:p>
            <a:endParaRPr lang="en-US" sz="5400" b="1" dirty="0">
              <a:solidFill>
                <a:srgbClr val="224C8A"/>
              </a:solidFill>
            </a:endParaRPr>
          </a:p>
        </p:txBody>
      </p:sp>
    </p:spTree>
    <p:extLst>
      <p:ext uri="{BB962C8B-B14F-4D97-AF65-F5344CB8AC3E}">
        <p14:creationId xmlns:p14="http://schemas.microsoft.com/office/powerpoint/2010/main" val="27170677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335253-487A-CD4F-8EF4-B435BE471DBE}"/>
              </a:ext>
            </a:extLst>
          </p:cNvPr>
          <p:cNvSpPr/>
          <p:nvPr/>
        </p:nvSpPr>
        <p:spPr>
          <a:xfrm>
            <a:off x="714745" y="2380340"/>
            <a:ext cx="11477255" cy="1754326"/>
          </a:xfrm>
          <a:prstGeom prst="rect">
            <a:avLst/>
          </a:prstGeom>
        </p:spPr>
        <p:txBody>
          <a:bodyPr wrap="square">
            <a:spAutoFit/>
          </a:bodyPr>
          <a:lstStyle/>
          <a:p>
            <a:r>
              <a:rPr lang="en-US" sz="5400" b="1" dirty="0">
                <a:solidFill>
                  <a:srgbClr val="224C8A"/>
                </a:solidFill>
              </a:rPr>
              <a:t>Measure, reward, and incentivize the coherence of patterns.</a:t>
            </a:r>
          </a:p>
        </p:txBody>
      </p:sp>
    </p:spTree>
    <p:extLst>
      <p:ext uri="{BB962C8B-B14F-4D97-AF65-F5344CB8AC3E}">
        <p14:creationId xmlns:p14="http://schemas.microsoft.com/office/powerpoint/2010/main" val="33029430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335253-487A-CD4F-8EF4-B435BE471DBE}"/>
              </a:ext>
            </a:extLst>
          </p:cNvPr>
          <p:cNvSpPr/>
          <p:nvPr/>
        </p:nvSpPr>
        <p:spPr>
          <a:xfrm>
            <a:off x="290675" y="1923139"/>
            <a:ext cx="11477255" cy="3416320"/>
          </a:xfrm>
          <a:prstGeom prst="rect">
            <a:avLst/>
          </a:prstGeom>
        </p:spPr>
        <p:txBody>
          <a:bodyPr wrap="square">
            <a:spAutoFit/>
          </a:bodyPr>
          <a:lstStyle/>
          <a:p>
            <a:r>
              <a:rPr lang="en-US" sz="5400" b="1" dirty="0">
                <a:solidFill>
                  <a:srgbClr val="224C8A"/>
                </a:solidFill>
              </a:rPr>
              <a:t>Work with coherence &amp; design for it.</a:t>
            </a:r>
          </a:p>
          <a:p>
            <a:endParaRPr lang="en-US" sz="5400" b="1" dirty="0">
              <a:solidFill>
                <a:srgbClr val="224C8A"/>
              </a:solidFill>
            </a:endParaRPr>
          </a:p>
          <a:p>
            <a:r>
              <a:rPr lang="en-US" sz="5400" b="1" dirty="0">
                <a:solidFill>
                  <a:srgbClr val="224C8A"/>
                </a:solidFill>
              </a:rPr>
              <a:t>Find pockets of partnership &amp; strengthen them and link them up.</a:t>
            </a:r>
          </a:p>
        </p:txBody>
      </p:sp>
    </p:spTree>
    <p:extLst>
      <p:ext uri="{BB962C8B-B14F-4D97-AF65-F5344CB8AC3E}">
        <p14:creationId xmlns:p14="http://schemas.microsoft.com/office/powerpoint/2010/main" val="38645832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0D7BE3-DB43-5646-9FA3-D449F11F9D65}"/>
              </a:ext>
            </a:extLst>
          </p:cNvPr>
          <p:cNvSpPr/>
          <p:nvPr/>
        </p:nvSpPr>
        <p:spPr>
          <a:xfrm>
            <a:off x="-104931" y="0"/>
            <a:ext cx="12296931"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D346683-E8A3-E440-8DE9-99C2A13F7A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1934" y="0"/>
            <a:ext cx="10363200" cy="6908800"/>
          </a:xfrm>
          <a:prstGeom prst="rect">
            <a:avLst/>
          </a:prstGeom>
        </p:spPr>
      </p:pic>
      <p:sp>
        <p:nvSpPr>
          <p:cNvPr id="5" name="TextBox 4">
            <a:extLst>
              <a:ext uri="{FF2B5EF4-FFF2-40B4-BE49-F238E27FC236}">
                <a16:creationId xmlns:a16="http://schemas.microsoft.com/office/drawing/2014/main" id="{57377FE8-6D17-7147-B447-2EE5BF6081A6}"/>
              </a:ext>
            </a:extLst>
          </p:cNvPr>
          <p:cNvSpPr txBox="1"/>
          <p:nvPr/>
        </p:nvSpPr>
        <p:spPr>
          <a:xfrm>
            <a:off x="1041228" y="6182979"/>
            <a:ext cx="2163477" cy="369332"/>
          </a:xfrm>
          <a:prstGeom prst="rect">
            <a:avLst/>
          </a:prstGeom>
          <a:noFill/>
        </p:spPr>
        <p:txBody>
          <a:bodyPr wrap="none" rtlCol="0">
            <a:spAutoFit/>
          </a:bodyPr>
          <a:lstStyle/>
          <a:p>
            <a:r>
              <a:rPr lang="en-US" dirty="0">
                <a:solidFill>
                  <a:schemeClr val="bg1"/>
                </a:solidFill>
              </a:rPr>
              <a:t>Photo credit: </a:t>
            </a:r>
            <a:r>
              <a:rPr lang="en-US" dirty="0" err="1">
                <a:solidFill>
                  <a:schemeClr val="bg1"/>
                </a:solidFill>
              </a:rPr>
              <a:t>Pixabay</a:t>
            </a:r>
            <a:endParaRPr lang="en-US" dirty="0">
              <a:solidFill>
                <a:schemeClr val="bg1"/>
              </a:solidFill>
            </a:endParaRPr>
          </a:p>
        </p:txBody>
      </p:sp>
    </p:spTree>
    <p:extLst>
      <p:ext uri="{BB962C8B-B14F-4D97-AF65-F5344CB8AC3E}">
        <p14:creationId xmlns:p14="http://schemas.microsoft.com/office/powerpoint/2010/main" val="3968316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A513DF-1EB7-1344-95A5-969F0B0D634E}"/>
              </a:ext>
            </a:extLst>
          </p:cNvPr>
          <p:cNvSpPr>
            <a:spLocks noGrp="1"/>
          </p:cNvSpPr>
          <p:nvPr>
            <p:ph type="ctrTitle"/>
          </p:nvPr>
        </p:nvSpPr>
        <p:spPr>
          <a:xfrm>
            <a:off x="379004" y="2396928"/>
            <a:ext cx="11261452" cy="524156"/>
          </a:xfrm>
        </p:spPr>
        <p:txBody>
          <a:bodyPr/>
          <a:lstStyle/>
          <a:p>
            <a:pPr algn="ctr"/>
            <a:r>
              <a:rPr lang="en-US" sz="4000" dirty="0"/>
              <a:t>Thank you and let’s connect to improve this thinking!</a:t>
            </a:r>
            <a:br>
              <a:rPr lang="en-US" sz="4000" dirty="0"/>
            </a:br>
            <a:br>
              <a:rPr lang="en-US" sz="4000" dirty="0"/>
            </a:br>
            <a:r>
              <a:rPr lang="en-US" sz="4000" dirty="0" err="1"/>
              <a:t>esawin@ClimateInteractive.org</a:t>
            </a:r>
            <a:endParaRPr lang="en-US" sz="4000" dirty="0"/>
          </a:p>
        </p:txBody>
      </p:sp>
      <p:pic>
        <p:nvPicPr>
          <p:cNvPr id="6" name="Picture 5">
            <a:extLst>
              <a:ext uri="{FF2B5EF4-FFF2-40B4-BE49-F238E27FC236}">
                <a16:creationId xmlns:a16="http://schemas.microsoft.com/office/drawing/2014/main" id="{B485DB9C-5F03-1C4F-A0C2-9EEB0B9FD169}"/>
              </a:ext>
            </a:extLst>
          </p:cNvPr>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620579" y="3120571"/>
            <a:ext cx="3245649" cy="3245649"/>
          </a:xfrm>
          <a:prstGeom prst="rect">
            <a:avLst/>
          </a:prstGeom>
        </p:spPr>
      </p:pic>
    </p:spTree>
    <p:extLst>
      <p:ext uri="{BB962C8B-B14F-4D97-AF65-F5344CB8AC3E}">
        <p14:creationId xmlns:p14="http://schemas.microsoft.com/office/powerpoint/2010/main" val="4066179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00AC4A-B7B6-C845-BC98-888EEA7660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5018" y="0"/>
            <a:ext cx="10981964" cy="6858000"/>
          </a:xfrm>
          <a:prstGeom prst="rect">
            <a:avLst/>
          </a:prstGeom>
        </p:spPr>
      </p:pic>
      <p:sp>
        <p:nvSpPr>
          <p:cNvPr id="9" name="Freeform 8">
            <a:extLst>
              <a:ext uri="{FF2B5EF4-FFF2-40B4-BE49-F238E27FC236}">
                <a16:creationId xmlns:a16="http://schemas.microsoft.com/office/drawing/2014/main" id="{67DDEB92-B080-AB46-A54A-756BEF886832}"/>
              </a:ext>
            </a:extLst>
          </p:cNvPr>
          <p:cNvSpPr/>
          <p:nvPr/>
        </p:nvSpPr>
        <p:spPr>
          <a:xfrm>
            <a:off x="0" y="0"/>
            <a:ext cx="12192000" cy="6858000"/>
          </a:xfrm>
          <a:custGeom>
            <a:avLst/>
            <a:gdLst>
              <a:gd name="connsiteX0" fmla="*/ 10651456 w 12192000"/>
              <a:gd name="connsiteY0" fmla="*/ 669471 h 6858000"/>
              <a:gd name="connsiteX1" fmla="*/ 9366726 w 12192000"/>
              <a:gd name="connsiteY1" fmla="*/ 1804307 h 6858000"/>
              <a:gd name="connsiteX2" fmla="*/ 10651456 w 12192000"/>
              <a:gd name="connsiteY2" fmla="*/ 2939143 h 6858000"/>
              <a:gd name="connsiteX3" fmla="*/ 11936186 w 12192000"/>
              <a:gd name="connsiteY3" fmla="*/ 1804307 h 6858000"/>
              <a:gd name="connsiteX4" fmla="*/ 10651456 w 12192000"/>
              <a:gd name="connsiteY4" fmla="*/ 669471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10651456" y="669471"/>
                </a:moveTo>
                <a:cubicBezTo>
                  <a:pt x="9941919" y="669471"/>
                  <a:pt x="9366726" y="1177554"/>
                  <a:pt x="9366726" y="1804307"/>
                </a:cubicBezTo>
                <a:cubicBezTo>
                  <a:pt x="9366726" y="2431060"/>
                  <a:pt x="9941919" y="2939143"/>
                  <a:pt x="10651456" y="2939143"/>
                </a:cubicBezTo>
                <a:cubicBezTo>
                  <a:pt x="11360993" y="2939143"/>
                  <a:pt x="11936186" y="2431060"/>
                  <a:pt x="11936186" y="1804307"/>
                </a:cubicBezTo>
                <a:cubicBezTo>
                  <a:pt x="11936186" y="1177554"/>
                  <a:pt x="11360993" y="669471"/>
                  <a:pt x="10651456" y="669471"/>
                </a:cubicBezTo>
                <a:close/>
                <a:moveTo>
                  <a:pt x="0" y="0"/>
                </a:moveTo>
                <a:lnTo>
                  <a:pt x="12192000" y="0"/>
                </a:lnTo>
                <a:lnTo>
                  <a:pt x="12192000" y="6858000"/>
                </a:lnTo>
                <a:lnTo>
                  <a:pt x="0" y="6858000"/>
                </a:lnTo>
                <a:close/>
              </a:path>
            </a:pathLst>
          </a:custGeom>
          <a:solidFill>
            <a:srgbClr val="224C8A">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703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1E3EA6-D924-824E-A619-4925AAC18B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5018" y="0"/>
            <a:ext cx="10981964" cy="6858000"/>
          </a:xfrm>
          <a:prstGeom prst="rect">
            <a:avLst/>
          </a:prstGeom>
        </p:spPr>
      </p:pic>
      <p:sp>
        <p:nvSpPr>
          <p:cNvPr id="4" name="Freeform 3">
            <a:extLst>
              <a:ext uri="{FF2B5EF4-FFF2-40B4-BE49-F238E27FC236}">
                <a16:creationId xmlns:a16="http://schemas.microsoft.com/office/drawing/2014/main" id="{7E2F75C2-3AE6-3D4A-BC4F-88A840737282}"/>
              </a:ext>
            </a:extLst>
          </p:cNvPr>
          <p:cNvSpPr/>
          <p:nvPr/>
        </p:nvSpPr>
        <p:spPr>
          <a:xfrm>
            <a:off x="0" y="0"/>
            <a:ext cx="12192000" cy="6858000"/>
          </a:xfrm>
          <a:custGeom>
            <a:avLst/>
            <a:gdLst>
              <a:gd name="connsiteX0" fmla="*/ 10651456 w 12192000"/>
              <a:gd name="connsiteY0" fmla="*/ 669471 h 6858000"/>
              <a:gd name="connsiteX1" fmla="*/ 9366726 w 12192000"/>
              <a:gd name="connsiteY1" fmla="*/ 1804307 h 6858000"/>
              <a:gd name="connsiteX2" fmla="*/ 10651456 w 12192000"/>
              <a:gd name="connsiteY2" fmla="*/ 2939143 h 6858000"/>
              <a:gd name="connsiteX3" fmla="*/ 11936186 w 12192000"/>
              <a:gd name="connsiteY3" fmla="*/ 1804307 h 6858000"/>
              <a:gd name="connsiteX4" fmla="*/ 10651456 w 12192000"/>
              <a:gd name="connsiteY4" fmla="*/ 669471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10651456" y="669471"/>
                </a:moveTo>
                <a:cubicBezTo>
                  <a:pt x="9941919" y="669471"/>
                  <a:pt x="9366726" y="1177554"/>
                  <a:pt x="9366726" y="1804307"/>
                </a:cubicBezTo>
                <a:cubicBezTo>
                  <a:pt x="9366726" y="2431060"/>
                  <a:pt x="9941919" y="2939143"/>
                  <a:pt x="10651456" y="2939143"/>
                </a:cubicBezTo>
                <a:cubicBezTo>
                  <a:pt x="11360993" y="2939143"/>
                  <a:pt x="11936186" y="2431060"/>
                  <a:pt x="11936186" y="1804307"/>
                </a:cubicBezTo>
                <a:cubicBezTo>
                  <a:pt x="11936186" y="1177554"/>
                  <a:pt x="11360993" y="669471"/>
                  <a:pt x="10651456" y="669471"/>
                </a:cubicBezTo>
                <a:close/>
                <a:moveTo>
                  <a:pt x="0" y="0"/>
                </a:moveTo>
                <a:lnTo>
                  <a:pt x="12192000" y="0"/>
                </a:lnTo>
                <a:lnTo>
                  <a:pt x="12192000" y="6858000"/>
                </a:lnTo>
                <a:lnTo>
                  <a:pt x="0" y="6858000"/>
                </a:lnTo>
                <a:close/>
              </a:path>
            </a:pathLst>
          </a:custGeom>
          <a:solidFill>
            <a:srgbClr val="224C8A">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5710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5">
            <a:extLst>
              <a:ext uri="{FF2B5EF4-FFF2-40B4-BE49-F238E27FC236}">
                <a16:creationId xmlns:a16="http://schemas.microsoft.com/office/drawing/2014/main" id="{D7424728-C6F6-E147-808E-C778C217B68E}"/>
              </a:ext>
            </a:extLst>
          </p:cNvPr>
          <p:cNvSpPr txBox="1">
            <a:spLocks/>
          </p:cNvSpPr>
          <p:nvPr/>
        </p:nvSpPr>
        <p:spPr>
          <a:xfrm>
            <a:off x="-23053" y="2875815"/>
            <a:ext cx="6011056" cy="52415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a:solidFill>
                  <a:srgbClr val="FFC000"/>
                </a:solidFill>
                <a:latin typeface="Helvetica" pitchFamily="2" charset="0"/>
                <a:ea typeface="+mj-ea"/>
                <a:cs typeface="Helvetica" pitchFamily="2" charset="0"/>
              </a:defRPr>
            </a:lvl1pPr>
          </a:lstStyle>
          <a:p>
            <a:r>
              <a:rPr lang="en-US" sz="8000" dirty="0">
                <a:solidFill>
                  <a:srgbClr val="FFC003"/>
                </a:solidFill>
              </a:rPr>
              <a:t>Everywhere</a:t>
            </a:r>
          </a:p>
        </p:txBody>
      </p:sp>
    </p:spTree>
    <p:extLst>
      <p:ext uri="{BB962C8B-B14F-4D97-AF65-F5344CB8AC3E}">
        <p14:creationId xmlns:p14="http://schemas.microsoft.com/office/powerpoint/2010/main" val="4136851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2B465A45-9261-7A4A-8499-E8BF8750D190}"/>
              </a:ext>
            </a:extLst>
          </p:cNvPr>
          <p:cNvSpPr>
            <a:spLocks noGrp="1"/>
          </p:cNvSpPr>
          <p:nvPr>
            <p:ph type="ctrTitle"/>
          </p:nvPr>
        </p:nvSpPr>
        <p:spPr>
          <a:xfrm>
            <a:off x="6955435" y="2858108"/>
            <a:ext cx="6145970" cy="500955"/>
          </a:xfrm>
        </p:spPr>
        <p:txBody>
          <a:bodyPr/>
          <a:lstStyle/>
          <a:p>
            <a:pPr algn="ctr"/>
            <a:r>
              <a:rPr lang="en-US" sz="7200" dirty="0">
                <a:solidFill>
                  <a:srgbClr val="FFC003"/>
                </a:solidFill>
              </a:rPr>
              <a:t>Starting</a:t>
            </a:r>
            <a:br>
              <a:rPr lang="en-US" sz="7200" dirty="0">
                <a:solidFill>
                  <a:srgbClr val="FFC003"/>
                </a:solidFill>
              </a:rPr>
            </a:br>
            <a:r>
              <a:rPr lang="en-US" sz="15000" dirty="0">
                <a:solidFill>
                  <a:srgbClr val="FFC003"/>
                </a:solidFill>
              </a:rPr>
              <a:t>now</a:t>
            </a:r>
          </a:p>
        </p:txBody>
      </p:sp>
      <p:sp>
        <p:nvSpPr>
          <p:cNvPr id="5" name="Title 15">
            <a:extLst>
              <a:ext uri="{FF2B5EF4-FFF2-40B4-BE49-F238E27FC236}">
                <a16:creationId xmlns:a16="http://schemas.microsoft.com/office/drawing/2014/main" id="{D7424728-C6F6-E147-808E-C778C217B68E}"/>
              </a:ext>
            </a:extLst>
          </p:cNvPr>
          <p:cNvSpPr txBox="1">
            <a:spLocks/>
          </p:cNvSpPr>
          <p:nvPr/>
        </p:nvSpPr>
        <p:spPr>
          <a:xfrm>
            <a:off x="-23053" y="2875815"/>
            <a:ext cx="6011056" cy="52415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a:solidFill>
                  <a:srgbClr val="FFC000"/>
                </a:solidFill>
                <a:latin typeface="Helvetica" pitchFamily="2" charset="0"/>
                <a:ea typeface="+mj-ea"/>
                <a:cs typeface="Helvetica" pitchFamily="2" charset="0"/>
              </a:defRPr>
            </a:lvl1pPr>
          </a:lstStyle>
          <a:p>
            <a:r>
              <a:rPr lang="en-US" sz="8000" dirty="0">
                <a:solidFill>
                  <a:schemeClr val="bg1"/>
                </a:solidFill>
              </a:rPr>
              <a:t>Everywhere</a:t>
            </a:r>
          </a:p>
        </p:txBody>
      </p:sp>
    </p:spTree>
    <p:extLst>
      <p:ext uri="{BB962C8B-B14F-4D97-AF65-F5344CB8AC3E}">
        <p14:creationId xmlns:p14="http://schemas.microsoft.com/office/powerpoint/2010/main" val="3278083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2B465A45-9261-7A4A-8499-E8BF8750D190}"/>
              </a:ext>
            </a:extLst>
          </p:cNvPr>
          <p:cNvSpPr>
            <a:spLocks noGrp="1"/>
          </p:cNvSpPr>
          <p:nvPr>
            <p:ph type="ctrTitle"/>
          </p:nvPr>
        </p:nvSpPr>
        <p:spPr>
          <a:xfrm>
            <a:off x="6955435" y="2858108"/>
            <a:ext cx="6145970" cy="500955"/>
          </a:xfrm>
        </p:spPr>
        <p:txBody>
          <a:bodyPr/>
          <a:lstStyle/>
          <a:p>
            <a:pPr algn="ctr"/>
            <a:r>
              <a:rPr lang="en-US" sz="7200" dirty="0">
                <a:solidFill>
                  <a:schemeClr val="bg1"/>
                </a:solidFill>
              </a:rPr>
              <a:t>Starting</a:t>
            </a:r>
            <a:br>
              <a:rPr lang="en-US" sz="7200" dirty="0">
                <a:solidFill>
                  <a:schemeClr val="bg1"/>
                </a:solidFill>
              </a:rPr>
            </a:br>
            <a:r>
              <a:rPr lang="en-US" sz="15000" dirty="0">
                <a:solidFill>
                  <a:schemeClr val="bg1"/>
                </a:solidFill>
              </a:rPr>
              <a:t>now</a:t>
            </a:r>
          </a:p>
        </p:txBody>
      </p:sp>
      <p:sp>
        <p:nvSpPr>
          <p:cNvPr id="5" name="Title 15">
            <a:extLst>
              <a:ext uri="{FF2B5EF4-FFF2-40B4-BE49-F238E27FC236}">
                <a16:creationId xmlns:a16="http://schemas.microsoft.com/office/drawing/2014/main" id="{D7424728-C6F6-E147-808E-C778C217B68E}"/>
              </a:ext>
            </a:extLst>
          </p:cNvPr>
          <p:cNvSpPr txBox="1">
            <a:spLocks/>
          </p:cNvSpPr>
          <p:nvPr/>
        </p:nvSpPr>
        <p:spPr>
          <a:xfrm>
            <a:off x="-23053" y="2875815"/>
            <a:ext cx="6011056" cy="52415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a:solidFill>
                  <a:srgbClr val="FFC000"/>
                </a:solidFill>
                <a:latin typeface="Helvetica" pitchFamily="2" charset="0"/>
                <a:ea typeface="+mj-ea"/>
                <a:cs typeface="Helvetica" pitchFamily="2" charset="0"/>
              </a:defRPr>
            </a:lvl1pPr>
          </a:lstStyle>
          <a:p>
            <a:r>
              <a:rPr lang="en-US" sz="8000" dirty="0">
                <a:solidFill>
                  <a:schemeClr val="bg1"/>
                </a:solidFill>
              </a:rPr>
              <a:t>Everywhere</a:t>
            </a:r>
          </a:p>
        </p:txBody>
      </p:sp>
      <p:sp>
        <p:nvSpPr>
          <p:cNvPr id="6" name="Title 15">
            <a:extLst>
              <a:ext uri="{FF2B5EF4-FFF2-40B4-BE49-F238E27FC236}">
                <a16:creationId xmlns:a16="http://schemas.microsoft.com/office/drawing/2014/main" id="{EC0ABD01-0650-6943-9C30-885B26771956}"/>
              </a:ext>
            </a:extLst>
          </p:cNvPr>
          <p:cNvSpPr txBox="1">
            <a:spLocks/>
          </p:cNvSpPr>
          <p:nvPr/>
        </p:nvSpPr>
        <p:spPr>
          <a:xfrm>
            <a:off x="4637185" y="6252028"/>
            <a:ext cx="7704944" cy="52415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a:solidFill>
                  <a:srgbClr val="FFC000"/>
                </a:solidFill>
                <a:latin typeface="Helvetica" pitchFamily="2" charset="0"/>
                <a:ea typeface="+mj-ea"/>
                <a:cs typeface="Helvetica" pitchFamily="2" charset="0"/>
              </a:defRPr>
            </a:lvl1pPr>
          </a:lstStyle>
          <a:p>
            <a:pPr algn="ctr"/>
            <a:r>
              <a:rPr lang="en-US" sz="7200" dirty="0"/>
              <a:t>Across all sectors</a:t>
            </a:r>
          </a:p>
        </p:txBody>
      </p:sp>
    </p:spTree>
    <p:extLst>
      <p:ext uri="{BB962C8B-B14F-4D97-AF65-F5344CB8AC3E}">
        <p14:creationId xmlns:p14="http://schemas.microsoft.com/office/powerpoint/2010/main" val="677325688"/>
      </p:ext>
    </p:extLst>
  </p:cSld>
  <p:clrMapOvr>
    <a:masterClrMapping/>
  </p:clrMapOvr>
</p:sld>
</file>

<file path=ppt/theme/theme1.xml><?xml version="1.0" encoding="utf-8"?>
<a:theme xmlns:a="http://schemas.openxmlformats.org/drawingml/2006/main" name="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AAF32C27-F80C-5841-8385-785153BE6471}" vid="{6466B298-1E8E-1441-9A8A-046124CA62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40895</TotalTime>
  <Words>2259</Words>
  <Application>Microsoft Macintosh PowerPoint</Application>
  <PresentationFormat>Widescreen</PresentationFormat>
  <Paragraphs>189</Paragraphs>
  <Slides>46</Slides>
  <Notes>46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Arial</vt:lpstr>
      <vt:lpstr>Calibri</vt:lpstr>
      <vt:lpstr>Century Gothic</vt:lpstr>
      <vt:lpstr>Helvetica</vt:lpstr>
      <vt:lpstr>Helvetica Light</vt:lpstr>
      <vt:lpstr>Wingdings</vt:lpstr>
      <vt:lpstr>Office Theme</vt:lpstr>
      <vt:lpstr> Coherence</vt:lpstr>
      <vt:lpstr> Coherence</vt:lpstr>
      <vt:lpstr>PowerPoint Presentation</vt:lpstr>
      <vt:lpstr>PowerPoint Presentation</vt:lpstr>
      <vt:lpstr>PowerPoint Presentation</vt:lpstr>
      <vt:lpstr>PowerPoint Presentation</vt:lpstr>
      <vt:lpstr>PowerPoint Presentation</vt:lpstr>
      <vt:lpstr>Starting now</vt:lpstr>
      <vt:lpstr>Starting now</vt:lpstr>
      <vt:lpstr>Starting now</vt:lpstr>
      <vt:lpstr>Starting now</vt:lpstr>
      <vt:lpstr>Starting 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Coherence opens up new spaces</vt:lpstr>
      <vt:lpstr>Coherent patterns ripple outwards</vt:lpstr>
      <vt:lpstr>Coherent patterns ripple outwards</vt:lpstr>
      <vt:lpstr>Coherent patterns ripple outwards</vt:lpstr>
      <vt:lpstr>Coherent patterns ripple outwards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and let’s connect to improve this thinking!  esawin@ClimateInteractive.org</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En-ROADS: the Climate Solutions Simulator</dc:title>
  <dc:creator>Eleanor Johnston</dc:creator>
  <cp:lastModifiedBy>Microsoft Office User</cp:lastModifiedBy>
  <cp:revision>360</cp:revision>
  <cp:lastPrinted>2020-02-24T15:34:38Z</cp:lastPrinted>
  <dcterms:created xsi:type="dcterms:W3CDTF">2019-12-02T17:45:17Z</dcterms:created>
  <dcterms:modified xsi:type="dcterms:W3CDTF">2020-03-05T20:15:12Z</dcterms:modified>
</cp:coreProperties>
</file>