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1" r:id="rId2"/>
    <p:sldMasterId id="2147483708" r:id="rId3"/>
  </p:sldMasterIdLst>
  <p:notesMasterIdLst>
    <p:notesMasterId r:id="rId80"/>
  </p:notesMasterIdLst>
  <p:sldIdLst>
    <p:sldId id="479" r:id="rId4"/>
    <p:sldId id="1487" r:id="rId5"/>
    <p:sldId id="1544" r:id="rId6"/>
    <p:sldId id="1486" r:id="rId7"/>
    <p:sldId id="478" r:id="rId8"/>
    <p:sldId id="1488" r:id="rId9"/>
    <p:sldId id="453" r:id="rId10"/>
    <p:sldId id="1490" r:id="rId11"/>
    <p:sldId id="1899" r:id="rId12"/>
    <p:sldId id="2514" r:id="rId13"/>
    <p:sldId id="1865" r:id="rId14"/>
    <p:sldId id="2155" r:id="rId15"/>
    <p:sldId id="1851" r:id="rId16"/>
    <p:sldId id="2159" r:id="rId17"/>
    <p:sldId id="2512" r:id="rId18"/>
    <p:sldId id="2513" r:id="rId19"/>
    <p:sldId id="2510" r:id="rId20"/>
    <p:sldId id="2511" r:id="rId21"/>
    <p:sldId id="1903" r:id="rId22"/>
    <p:sldId id="492" r:id="rId23"/>
    <p:sldId id="511" r:id="rId24"/>
    <p:sldId id="1527" r:id="rId25"/>
    <p:sldId id="1521" r:id="rId26"/>
    <p:sldId id="483" r:id="rId27"/>
    <p:sldId id="1522" r:id="rId28"/>
    <p:sldId id="1523" r:id="rId29"/>
    <p:sldId id="1550" r:id="rId30"/>
    <p:sldId id="1551" r:id="rId31"/>
    <p:sldId id="1493" r:id="rId32"/>
    <p:sldId id="1494" r:id="rId33"/>
    <p:sldId id="1554" r:id="rId34"/>
    <p:sldId id="1511" r:id="rId35"/>
    <p:sldId id="1555" r:id="rId36"/>
    <p:sldId id="2160" r:id="rId37"/>
    <p:sldId id="1557" r:id="rId38"/>
    <p:sldId id="1558" r:id="rId39"/>
    <p:sldId id="1559" r:id="rId40"/>
    <p:sldId id="1499" r:id="rId41"/>
    <p:sldId id="1560" r:id="rId42"/>
    <p:sldId id="1500" r:id="rId43"/>
    <p:sldId id="1498" r:id="rId44"/>
    <p:sldId id="1502" r:id="rId45"/>
    <p:sldId id="1553" r:id="rId46"/>
    <p:sldId id="1509" r:id="rId47"/>
    <p:sldId id="522" r:id="rId48"/>
    <p:sldId id="1890" r:id="rId49"/>
    <p:sldId id="1876" r:id="rId50"/>
    <p:sldId id="585" r:id="rId51"/>
    <p:sldId id="1840" r:id="rId52"/>
    <p:sldId id="1261" r:id="rId53"/>
    <p:sldId id="1505" r:id="rId54"/>
    <p:sldId id="1508" r:id="rId55"/>
    <p:sldId id="1895" r:id="rId56"/>
    <p:sldId id="1492" r:id="rId57"/>
    <p:sldId id="2154" r:id="rId58"/>
    <p:sldId id="2502" r:id="rId59"/>
    <p:sldId id="2516" r:id="rId60"/>
    <p:sldId id="2517" r:id="rId61"/>
    <p:sldId id="1846" r:id="rId62"/>
    <p:sldId id="1847" r:id="rId63"/>
    <p:sldId id="1891" r:id="rId64"/>
    <p:sldId id="1904" r:id="rId65"/>
    <p:sldId id="1497" r:id="rId66"/>
    <p:sldId id="731" r:id="rId67"/>
    <p:sldId id="444" r:id="rId68"/>
    <p:sldId id="257" r:id="rId69"/>
    <p:sldId id="1893" r:id="rId70"/>
    <p:sldId id="1894" r:id="rId71"/>
    <p:sldId id="1530" r:id="rId72"/>
    <p:sldId id="1878" r:id="rId73"/>
    <p:sldId id="1883" r:id="rId74"/>
    <p:sldId id="1884" r:id="rId75"/>
    <p:sldId id="1885" r:id="rId76"/>
    <p:sldId id="1539" r:id="rId77"/>
    <p:sldId id="1540" r:id="rId78"/>
    <p:sldId id="154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4A8D"/>
    <a:srgbClr val="33669F"/>
    <a:srgbClr val="7CDFFF"/>
    <a:srgbClr val="626463"/>
    <a:srgbClr val="1636A8"/>
    <a:srgbClr val="224C8A"/>
    <a:srgbClr val="224C89"/>
    <a:srgbClr val="FFFFFF"/>
    <a:srgbClr val="214C89"/>
    <a:srgbClr val="E8F4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87"/>
    <p:restoredTop sz="80243"/>
  </p:normalViewPr>
  <p:slideViewPr>
    <p:cSldViewPr snapToGrid="0" snapToObjects="1">
      <p:cViewPr varScale="1">
        <p:scale>
          <a:sx n="90" d="100"/>
          <a:sy n="90" d="100"/>
        </p:scale>
        <p:origin x="1592"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oleObject" Target="file:////Users/janetchikofsky/Box/CI%20Shared/Programs/En-ROADS%20and%20Energy/FAQs%20&amp;%20Documentation/Workshop%20slides%20update/Temperature%20graph%20from%20800000%20years%20ago%20Sep%202020%20v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anetchikofsky/Desktop/CROADS%20data%20for%20temp%20graphic%20Mar%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file:////Users/janetchikofsky/Downloads/CO2eq%20emissions%20by%20gas-1.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brs/Box%20Sync/CI%20Shared/Projects/Multisolving/Presentations/Climate%20and%20Energy%20Funders/health%20and%20climate%20from%20US%20R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5519297964186"/>
          <c:y val="8.9681076439203797E-2"/>
          <c:w val="0.78581645049655025"/>
          <c:h val="0.77148654334224565"/>
        </c:manualLayout>
      </c:layout>
      <c:scatterChart>
        <c:scatterStyle val="smoothMarker"/>
        <c:varyColors val="0"/>
        <c:ser>
          <c:idx val="0"/>
          <c:order val="0"/>
          <c:spPr>
            <a:ln w="9525" cap="rnd">
              <a:solidFill>
                <a:schemeClr val="accent1"/>
              </a:solidFill>
              <a:round/>
            </a:ln>
            <a:effectLst/>
          </c:spPr>
          <c:marker>
            <c:symbol val="none"/>
          </c:marker>
          <c:xVal>
            <c:numRef>
              <c:f>'draft 1'!$A$2:$A$3095</c:f>
              <c:numCache>
                <c:formatCode>General</c:formatCode>
                <c:ptCount val="3094"/>
                <c:pt idx="0">
                  <c:v>-796562</c:v>
                </c:pt>
                <c:pt idx="1">
                  <c:v>-795149</c:v>
                </c:pt>
                <c:pt idx="2">
                  <c:v>-794517</c:v>
                </c:pt>
                <c:pt idx="3">
                  <c:v>-793252</c:v>
                </c:pt>
                <c:pt idx="4">
                  <c:v>-792658</c:v>
                </c:pt>
                <c:pt idx="5">
                  <c:v>-791310</c:v>
                </c:pt>
                <c:pt idx="6">
                  <c:v>-790993</c:v>
                </c:pt>
                <c:pt idx="7">
                  <c:v>-790131</c:v>
                </c:pt>
                <c:pt idx="8">
                  <c:v>-789541</c:v>
                </c:pt>
                <c:pt idx="9">
                  <c:v>-788588</c:v>
                </c:pt>
                <c:pt idx="10">
                  <c:v>-788203</c:v>
                </c:pt>
                <c:pt idx="11">
                  <c:v>-787431</c:v>
                </c:pt>
                <c:pt idx="12">
                  <c:v>-786937</c:v>
                </c:pt>
                <c:pt idx="13">
                  <c:v>-786083</c:v>
                </c:pt>
                <c:pt idx="14">
                  <c:v>-785855</c:v>
                </c:pt>
                <c:pt idx="15">
                  <c:v>-785126</c:v>
                </c:pt>
                <c:pt idx="16">
                  <c:v>-784637</c:v>
                </c:pt>
                <c:pt idx="17">
                  <c:v>-783839</c:v>
                </c:pt>
                <c:pt idx="18">
                  <c:v>-783463</c:v>
                </c:pt>
                <c:pt idx="19">
                  <c:v>-782742</c:v>
                </c:pt>
                <c:pt idx="20">
                  <c:v>-782197</c:v>
                </c:pt>
                <c:pt idx="21">
                  <c:v>-781313</c:v>
                </c:pt>
                <c:pt idx="22">
                  <c:v>-780109</c:v>
                </c:pt>
                <c:pt idx="23">
                  <c:v>-779585</c:v>
                </c:pt>
                <c:pt idx="24">
                  <c:v>-778662</c:v>
                </c:pt>
                <c:pt idx="25">
                  <c:v>-778318</c:v>
                </c:pt>
                <c:pt idx="26">
                  <c:v>-777414</c:v>
                </c:pt>
                <c:pt idx="27">
                  <c:v>-776848</c:v>
                </c:pt>
                <c:pt idx="28">
                  <c:v>-775950</c:v>
                </c:pt>
                <c:pt idx="29">
                  <c:v>-775606</c:v>
                </c:pt>
                <c:pt idx="30">
                  <c:v>-774686</c:v>
                </c:pt>
                <c:pt idx="31">
                  <c:v>-774087</c:v>
                </c:pt>
                <c:pt idx="32">
                  <c:v>-773101</c:v>
                </c:pt>
                <c:pt idx="33">
                  <c:v>-772598</c:v>
                </c:pt>
                <c:pt idx="34">
                  <c:v>-771730</c:v>
                </c:pt>
                <c:pt idx="35">
                  <c:v>-771093</c:v>
                </c:pt>
                <c:pt idx="36">
                  <c:v>-770126</c:v>
                </c:pt>
                <c:pt idx="37">
                  <c:v>-769758</c:v>
                </c:pt>
                <c:pt idx="38">
                  <c:v>-769310</c:v>
                </c:pt>
                <c:pt idx="39">
                  <c:v>-769044</c:v>
                </c:pt>
                <c:pt idx="40">
                  <c:v>-768774</c:v>
                </c:pt>
                <c:pt idx="41">
                  <c:v>-768497</c:v>
                </c:pt>
                <c:pt idx="42">
                  <c:v>-768183</c:v>
                </c:pt>
                <c:pt idx="43">
                  <c:v>-767837</c:v>
                </c:pt>
                <c:pt idx="44">
                  <c:v>-767564</c:v>
                </c:pt>
                <c:pt idx="45">
                  <c:v>-767100</c:v>
                </c:pt>
                <c:pt idx="46">
                  <c:v>-766705</c:v>
                </c:pt>
                <c:pt idx="47">
                  <c:v>-765787</c:v>
                </c:pt>
                <c:pt idx="48">
                  <c:v>-765146</c:v>
                </c:pt>
                <c:pt idx="49">
                  <c:v>-764160</c:v>
                </c:pt>
                <c:pt idx="50">
                  <c:v>-763785</c:v>
                </c:pt>
                <c:pt idx="51">
                  <c:v>-762883</c:v>
                </c:pt>
                <c:pt idx="52">
                  <c:v>-762299</c:v>
                </c:pt>
                <c:pt idx="53">
                  <c:v>-761984</c:v>
                </c:pt>
                <c:pt idx="54">
                  <c:v>-761736</c:v>
                </c:pt>
                <c:pt idx="55">
                  <c:v>-761369</c:v>
                </c:pt>
                <c:pt idx="56">
                  <c:v>-760921</c:v>
                </c:pt>
                <c:pt idx="57">
                  <c:v>-760114</c:v>
                </c:pt>
                <c:pt idx="58">
                  <c:v>-759503</c:v>
                </c:pt>
                <c:pt idx="59">
                  <c:v>-758550</c:v>
                </c:pt>
                <c:pt idx="60">
                  <c:v>-758252</c:v>
                </c:pt>
                <c:pt idx="61">
                  <c:v>-757356</c:v>
                </c:pt>
                <c:pt idx="62">
                  <c:v>-756933</c:v>
                </c:pt>
                <c:pt idx="63">
                  <c:v>-756525</c:v>
                </c:pt>
                <c:pt idx="64">
                  <c:v>-756309</c:v>
                </c:pt>
                <c:pt idx="65">
                  <c:v>-756012</c:v>
                </c:pt>
                <c:pt idx="66">
                  <c:v>-755611</c:v>
                </c:pt>
                <c:pt idx="67">
                  <c:v>-754921</c:v>
                </c:pt>
                <c:pt idx="68">
                  <c:v>-754407</c:v>
                </c:pt>
                <c:pt idx="69">
                  <c:v>-753545</c:v>
                </c:pt>
                <c:pt idx="70">
                  <c:v>-753291</c:v>
                </c:pt>
                <c:pt idx="71">
                  <c:v>-752444</c:v>
                </c:pt>
                <c:pt idx="72">
                  <c:v>-752034</c:v>
                </c:pt>
                <c:pt idx="73">
                  <c:v>-751028</c:v>
                </c:pt>
                <c:pt idx="74">
                  <c:v>-750655</c:v>
                </c:pt>
                <c:pt idx="75">
                  <c:v>-749880</c:v>
                </c:pt>
                <c:pt idx="76">
                  <c:v>-749351</c:v>
                </c:pt>
                <c:pt idx="77">
                  <c:v>-748526</c:v>
                </c:pt>
                <c:pt idx="78">
                  <c:v>-748244</c:v>
                </c:pt>
                <c:pt idx="79">
                  <c:v>-747451</c:v>
                </c:pt>
                <c:pt idx="80">
                  <c:v>-746963</c:v>
                </c:pt>
                <c:pt idx="81">
                  <c:v>-746151</c:v>
                </c:pt>
                <c:pt idx="82">
                  <c:v>-745809</c:v>
                </c:pt>
                <c:pt idx="83">
                  <c:v>-745160</c:v>
                </c:pt>
                <c:pt idx="84">
                  <c:v>-744693</c:v>
                </c:pt>
                <c:pt idx="85">
                  <c:v>-743886</c:v>
                </c:pt>
                <c:pt idx="86">
                  <c:v>-742893</c:v>
                </c:pt>
                <c:pt idx="87">
                  <c:v>-742404</c:v>
                </c:pt>
                <c:pt idx="88">
                  <c:v>-741639</c:v>
                </c:pt>
                <c:pt idx="89">
                  <c:v>-741283</c:v>
                </c:pt>
                <c:pt idx="90">
                  <c:v>-740608</c:v>
                </c:pt>
                <c:pt idx="91">
                  <c:v>-740125</c:v>
                </c:pt>
                <c:pt idx="92">
                  <c:v>-739357</c:v>
                </c:pt>
                <c:pt idx="93">
                  <c:v>-739071</c:v>
                </c:pt>
                <c:pt idx="94">
                  <c:v>-738327</c:v>
                </c:pt>
                <c:pt idx="95">
                  <c:v>-737892</c:v>
                </c:pt>
                <c:pt idx="96">
                  <c:v>-737187</c:v>
                </c:pt>
                <c:pt idx="97">
                  <c:v>-736894</c:v>
                </c:pt>
                <c:pt idx="98">
                  <c:v>-736322</c:v>
                </c:pt>
                <c:pt idx="99">
                  <c:v>-735939</c:v>
                </c:pt>
                <c:pt idx="100">
                  <c:v>-735316</c:v>
                </c:pt>
                <c:pt idx="101">
                  <c:v>-735084</c:v>
                </c:pt>
                <c:pt idx="102">
                  <c:v>-734510</c:v>
                </c:pt>
                <c:pt idx="103">
                  <c:v>-734129</c:v>
                </c:pt>
                <c:pt idx="104">
                  <c:v>-733509</c:v>
                </c:pt>
                <c:pt idx="105">
                  <c:v>-733217</c:v>
                </c:pt>
                <c:pt idx="106">
                  <c:v>-732654</c:v>
                </c:pt>
                <c:pt idx="107">
                  <c:v>-732273</c:v>
                </c:pt>
                <c:pt idx="108">
                  <c:v>-731593</c:v>
                </c:pt>
                <c:pt idx="109">
                  <c:v>-731311</c:v>
                </c:pt>
                <c:pt idx="110">
                  <c:v>-730598</c:v>
                </c:pt>
                <c:pt idx="111">
                  <c:v>-730191</c:v>
                </c:pt>
                <c:pt idx="112">
                  <c:v>-729379</c:v>
                </c:pt>
                <c:pt idx="113">
                  <c:v>-728999</c:v>
                </c:pt>
                <c:pt idx="114">
                  <c:v>-728349</c:v>
                </c:pt>
                <c:pt idx="115">
                  <c:v>-726971</c:v>
                </c:pt>
                <c:pt idx="116">
                  <c:v>-726618</c:v>
                </c:pt>
                <c:pt idx="117">
                  <c:v>-725782</c:v>
                </c:pt>
                <c:pt idx="118">
                  <c:v>-725242</c:v>
                </c:pt>
                <c:pt idx="119">
                  <c:v>-724372</c:v>
                </c:pt>
                <c:pt idx="120">
                  <c:v>-723987</c:v>
                </c:pt>
                <c:pt idx="121">
                  <c:v>-723109</c:v>
                </c:pt>
                <c:pt idx="122">
                  <c:v>-722495</c:v>
                </c:pt>
                <c:pt idx="123">
                  <c:v>-721514</c:v>
                </c:pt>
                <c:pt idx="124">
                  <c:v>-721183</c:v>
                </c:pt>
                <c:pt idx="125">
                  <c:v>-720089</c:v>
                </c:pt>
                <c:pt idx="126">
                  <c:v>-719368</c:v>
                </c:pt>
                <c:pt idx="127">
                  <c:v>-718387</c:v>
                </c:pt>
                <c:pt idx="128">
                  <c:v>-717844</c:v>
                </c:pt>
                <c:pt idx="129">
                  <c:v>-716829</c:v>
                </c:pt>
                <c:pt idx="130">
                  <c:v>-716114</c:v>
                </c:pt>
                <c:pt idx="131">
                  <c:v>-715115</c:v>
                </c:pt>
                <c:pt idx="132">
                  <c:v>-714754</c:v>
                </c:pt>
                <c:pt idx="133">
                  <c:v>-713800</c:v>
                </c:pt>
                <c:pt idx="134">
                  <c:v>-713230</c:v>
                </c:pt>
                <c:pt idx="135">
                  <c:v>-712338</c:v>
                </c:pt>
                <c:pt idx="136">
                  <c:v>-711893</c:v>
                </c:pt>
                <c:pt idx="137">
                  <c:v>-710883</c:v>
                </c:pt>
                <c:pt idx="138">
                  <c:v>-709471</c:v>
                </c:pt>
                <c:pt idx="139">
                  <c:v>-709154</c:v>
                </c:pt>
                <c:pt idx="140">
                  <c:v>-708287</c:v>
                </c:pt>
                <c:pt idx="141">
                  <c:v>-707730</c:v>
                </c:pt>
                <c:pt idx="142">
                  <c:v>-704459</c:v>
                </c:pt>
                <c:pt idx="143">
                  <c:v>-704191</c:v>
                </c:pt>
                <c:pt idx="144">
                  <c:v>-703460</c:v>
                </c:pt>
                <c:pt idx="145">
                  <c:v>-703023</c:v>
                </c:pt>
                <c:pt idx="146">
                  <c:v>-702261</c:v>
                </c:pt>
                <c:pt idx="147">
                  <c:v>-701984</c:v>
                </c:pt>
                <c:pt idx="148">
                  <c:v>-701434</c:v>
                </c:pt>
                <c:pt idx="149">
                  <c:v>-701038</c:v>
                </c:pt>
                <c:pt idx="150">
                  <c:v>-700431</c:v>
                </c:pt>
                <c:pt idx="151">
                  <c:v>-700208</c:v>
                </c:pt>
                <c:pt idx="152">
                  <c:v>-699656</c:v>
                </c:pt>
                <c:pt idx="153">
                  <c:v>-699292</c:v>
                </c:pt>
                <c:pt idx="154">
                  <c:v>-698794</c:v>
                </c:pt>
                <c:pt idx="155">
                  <c:v>-698439</c:v>
                </c:pt>
                <c:pt idx="156">
                  <c:v>-697959</c:v>
                </c:pt>
                <c:pt idx="157">
                  <c:v>-697683</c:v>
                </c:pt>
                <c:pt idx="158">
                  <c:v>-697152</c:v>
                </c:pt>
                <c:pt idx="159">
                  <c:v>-696930</c:v>
                </c:pt>
                <c:pt idx="160">
                  <c:v>-696436</c:v>
                </c:pt>
                <c:pt idx="161">
                  <c:v>-696170</c:v>
                </c:pt>
                <c:pt idx="162">
                  <c:v>-695710</c:v>
                </c:pt>
                <c:pt idx="163">
                  <c:v>-695381</c:v>
                </c:pt>
                <c:pt idx="164">
                  <c:v>-695013</c:v>
                </c:pt>
                <c:pt idx="165">
                  <c:v>-694767</c:v>
                </c:pt>
                <c:pt idx="166">
                  <c:v>-694337</c:v>
                </c:pt>
                <c:pt idx="167">
                  <c:v>-694112</c:v>
                </c:pt>
                <c:pt idx="168">
                  <c:v>-693668</c:v>
                </c:pt>
                <c:pt idx="169">
                  <c:v>-693433</c:v>
                </c:pt>
                <c:pt idx="170">
                  <c:v>-692991</c:v>
                </c:pt>
                <c:pt idx="171">
                  <c:v>-692722</c:v>
                </c:pt>
                <c:pt idx="172">
                  <c:v>-692350</c:v>
                </c:pt>
                <c:pt idx="173">
                  <c:v>-692118</c:v>
                </c:pt>
                <c:pt idx="174">
                  <c:v>-691689</c:v>
                </c:pt>
                <c:pt idx="175">
                  <c:v>-691483</c:v>
                </c:pt>
                <c:pt idx="176">
                  <c:v>-691040</c:v>
                </c:pt>
                <c:pt idx="177">
                  <c:v>-690815</c:v>
                </c:pt>
                <c:pt idx="178">
                  <c:v>-690388</c:v>
                </c:pt>
                <c:pt idx="179">
                  <c:v>-690107</c:v>
                </c:pt>
                <c:pt idx="180">
                  <c:v>-689722</c:v>
                </c:pt>
                <c:pt idx="181">
                  <c:v>-689482</c:v>
                </c:pt>
                <c:pt idx="182">
                  <c:v>-689049</c:v>
                </c:pt>
                <c:pt idx="183">
                  <c:v>-688821</c:v>
                </c:pt>
                <c:pt idx="184">
                  <c:v>-688344</c:v>
                </c:pt>
                <c:pt idx="185">
                  <c:v>-688107</c:v>
                </c:pt>
                <c:pt idx="186">
                  <c:v>-687653</c:v>
                </c:pt>
                <c:pt idx="187">
                  <c:v>-687354</c:v>
                </c:pt>
                <c:pt idx="188">
                  <c:v>-686931</c:v>
                </c:pt>
                <c:pt idx="189">
                  <c:v>-686702</c:v>
                </c:pt>
                <c:pt idx="190">
                  <c:v>-686245</c:v>
                </c:pt>
                <c:pt idx="191">
                  <c:v>-685999</c:v>
                </c:pt>
                <c:pt idx="192">
                  <c:v>-685520</c:v>
                </c:pt>
                <c:pt idx="193">
                  <c:v>-685277</c:v>
                </c:pt>
                <c:pt idx="194">
                  <c:v>-684776</c:v>
                </c:pt>
                <c:pt idx="195">
                  <c:v>-684475</c:v>
                </c:pt>
                <c:pt idx="196">
                  <c:v>-684030</c:v>
                </c:pt>
                <c:pt idx="197">
                  <c:v>-683766</c:v>
                </c:pt>
                <c:pt idx="198">
                  <c:v>-683267</c:v>
                </c:pt>
                <c:pt idx="199">
                  <c:v>-682999</c:v>
                </c:pt>
                <c:pt idx="200">
                  <c:v>-682469</c:v>
                </c:pt>
                <c:pt idx="201">
                  <c:v>-682192</c:v>
                </c:pt>
                <c:pt idx="202">
                  <c:v>-681662</c:v>
                </c:pt>
                <c:pt idx="203">
                  <c:v>-681312</c:v>
                </c:pt>
                <c:pt idx="204">
                  <c:v>-680812</c:v>
                </c:pt>
                <c:pt idx="205">
                  <c:v>-680496</c:v>
                </c:pt>
                <c:pt idx="206">
                  <c:v>-679899</c:v>
                </c:pt>
                <c:pt idx="207">
                  <c:v>-679581</c:v>
                </c:pt>
                <c:pt idx="208">
                  <c:v>-678970</c:v>
                </c:pt>
                <c:pt idx="209">
                  <c:v>-678658</c:v>
                </c:pt>
                <c:pt idx="210">
                  <c:v>-678131</c:v>
                </c:pt>
                <c:pt idx="211">
                  <c:v>-677782</c:v>
                </c:pt>
                <c:pt idx="212">
                  <c:v>-677302</c:v>
                </c:pt>
                <c:pt idx="213">
                  <c:v>-676964</c:v>
                </c:pt>
                <c:pt idx="214">
                  <c:v>-676341</c:v>
                </c:pt>
                <c:pt idx="215">
                  <c:v>-676034</c:v>
                </c:pt>
                <c:pt idx="216">
                  <c:v>-675430</c:v>
                </c:pt>
                <c:pt idx="217">
                  <c:v>-675118</c:v>
                </c:pt>
                <c:pt idx="218">
                  <c:v>-674574</c:v>
                </c:pt>
                <c:pt idx="219">
                  <c:v>-674220</c:v>
                </c:pt>
                <c:pt idx="220">
                  <c:v>-673639</c:v>
                </c:pt>
                <c:pt idx="221">
                  <c:v>-672571</c:v>
                </c:pt>
                <c:pt idx="222">
                  <c:v>-672223</c:v>
                </c:pt>
                <c:pt idx="223">
                  <c:v>-671525</c:v>
                </c:pt>
                <c:pt idx="224">
                  <c:v>-671145</c:v>
                </c:pt>
                <c:pt idx="225">
                  <c:v>-670436</c:v>
                </c:pt>
                <c:pt idx="226">
                  <c:v>-669976</c:v>
                </c:pt>
                <c:pt idx="227">
                  <c:v>-669336</c:v>
                </c:pt>
                <c:pt idx="228">
                  <c:v>-668966</c:v>
                </c:pt>
                <c:pt idx="229">
                  <c:v>-668226</c:v>
                </c:pt>
                <c:pt idx="230">
                  <c:v>-667801</c:v>
                </c:pt>
                <c:pt idx="231">
                  <c:v>-666984</c:v>
                </c:pt>
                <c:pt idx="232">
                  <c:v>-666497</c:v>
                </c:pt>
                <c:pt idx="233">
                  <c:v>-665619</c:v>
                </c:pt>
                <c:pt idx="234">
                  <c:v>-665045</c:v>
                </c:pt>
                <c:pt idx="235">
                  <c:v>-664224</c:v>
                </c:pt>
                <c:pt idx="236">
                  <c:v>-663695</c:v>
                </c:pt>
                <c:pt idx="237">
                  <c:v>-662740</c:v>
                </c:pt>
                <c:pt idx="238">
                  <c:v>-662242</c:v>
                </c:pt>
                <c:pt idx="239">
                  <c:v>-661256</c:v>
                </c:pt>
                <c:pt idx="240">
                  <c:v>-660719</c:v>
                </c:pt>
                <c:pt idx="241">
                  <c:v>-659700</c:v>
                </c:pt>
                <c:pt idx="242">
                  <c:v>-659031</c:v>
                </c:pt>
                <c:pt idx="243">
                  <c:v>-658134</c:v>
                </c:pt>
                <c:pt idx="244">
                  <c:v>-657574</c:v>
                </c:pt>
                <c:pt idx="245">
                  <c:v>-656524</c:v>
                </c:pt>
                <c:pt idx="246">
                  <c:v>-655973</c:v>
                </c:pt>
                <c:pt idx="247">
                  <c:v>-654932</c:v>
                </c:pt>
                <c:pt idx="248">
                  <c:v>-654336</c:v>
                </c:pt>
                <c:pt idx="249">
                  <c:v>-653252</c:v>
                </c:pt>
                <c:pt idx="250">
                  <c:v>-652523</c:v>
                </c:pt>
                <c:pt idx="251">
                  <c:v>-651498</c:v>
                </c:pt>
                <c:pt idx="252">
                  <c:v>-650852</c:v>
                </c:pt>
                <c:pt idx="253">
                  <c:v>-649606</c:v>
                </c:pt>
                <c:pt idx="254">
                  <c:v>-648941</c:v>
                </c:pt>
                <c:pt idx="255">
                  <c:v>-647648</c:v>
                </c:pt>
                <c:pt idx="256">
                  <c:v>-646996</c:v>
                </c:pt>
                <c:pt idx="257">
                  <c:v>-645638</c:v>
                </c:pt>
                <c:pt idx="258">
                  <c:v>-644773</c:v>
                </c:pt>
                <c:pt idx="259">
                  <c:v>-643520</c:v>
                </c:pt>
                <c:pt idx="260">
                  <c:v>-642712</c:v>
                </c:pt>
                <c:pt idx="261">
                  <c:v>-641254</c:v>
                </c:pt>
                <c:pt idx="262">
                  <c:v>-640455</c:v>
                </c:pt>
                <c:pt idx="263">
                  <c:v>-638810</c:v>
                </c:pt>
                <c:pt idx="264">
                  <c:v>-637898</c:v>
                </c:pt>
                <c:pt idx="265">
                  <c:v>-636177</c:v>
                </c:pt>
                <c:pt idx="266">
                  <c:v>-635007</c:v>
                </c:pt>
                <c:pt idx="267">
                  <c:v>-633539</c:v>
                </c:pt>
                <c:pt idx="268">
                  <c:v>-632642</c:v>
                </c:pt>
                <c:pt idx="269">
                  <c:v>-630906</c:v>
                </c:pt>
                <c:pt idx="270">
                  <c:v>-630051</c:v>
                </c:pt>
                <c:pt idx="271">
                  <c:v>-628345</c:v>
                </c:pt>
                <c:pt idx="272">
                  <c:v>-627496</c:v>
                </c:pt>
                <c:pt idx="273">
                  <c:v>-626049</c:v>
                </c:pt>
                <c:pt idx="274">
                  <c:v>-625261</c:v>
                </c:pt>
                <c:pt idx="275">
                  <c:v>-624265</c:v>
                </c:pt>
                <c:pt idx="276">
                  <c:v>-623620</c:v>
                </c:pt>
                <c:pt idx="277">
                  <c:v>-622740</c:v>
                </c:pt>
                <c:pt idx="278">
                  <c:v>-621264</c:v>
                </c:pt>
                <c:pt idx="279">
                  <c:v>-619810</c:v>
                </c:pt>
                <c:pt idx="280">
                  <c:v>-618388</c:v>
                </c:pt>
                <c:pt idx="281">
                  <c:v>-617005</c:v>
                </c:pt>
                <c:pt idx="282">
                  <c:v>-615594</c:v>
                </c:pt>
                <c:pt idx="283">
                  <c:v>-614277</c:v>
                </c:pt>
                <c:pt idx="284">
                  <c:v>-612973</c:v>
                </c:pt>
                <c:pt idx="285">
                  <c:v>-611759</c:v>
                </c:pt>
                <c:pt idx="286">
                  <c:v>-610564</c:v>
                </c:pt>
                <c:pt idx="287">
                  <c:v>-609369</c:v>
                </c:pt>
                <c:pt idx="288">
                  <c:v>-608186</c:v>
                </c:pt>
                <c:pt idx="289">
                  <c:v>-606979</c:v>
                </c:pt>
                <c:pt idx="290">
                  <c:v>-605758</c:v>
                </c:pt>
                <c:pt idx="291">
                  <c:v>-604424</c:v>
                </c:pt>
                <c:pt idx="292">
                  <c:v>-603126</c:v>
                </c:pt>
                <c:pt idx="293">
                  <c:v>-601723</c:v>
                </c:pt>
                <c:pt idx="294">
                  <c:v>-600328</c:v>
                </c:pt>
                <c:pt idx="295">
                  <c:v>-598932</c:v>
                </c:pt>
                <c:pt idx="296">
                  <c:v>-597484</c:v>
                </c:pt>
                <c:pt idx="297">
                  <c:v>-596883</c:v>
                </c:pt>
                <c:pt idx="298">
                  <c:v>-596016</c:v>
                </c:pt>
                <c:pt idx="299">
                  <c:v>-595493</c:v>
                </c:pt>
                <c:pt idx="300">
                  <c:v>-594565</c:v>
                </c:pt>
                <c:pt idx="301">
                  <c:v>-594000</c:v>
                </c:pt>
                <c:pt idx="302">
                  <c:v>-593239</c:v>
                </c:pt>
                <c:pt idx="303">
                  <c:v>-592689</c:v>
                </c:pt>
                <c:pt idx="304">
                  <c:v>-591920</c:v>
                </c:pt>
                <c:pt idx="305">
                  <c:v>-591465</c:v>
                </c:pt>
                <c:pt idx="306">
                  <c:v>-590747</c:v>
                </c:pt>
                <c:pt idx="307">
                  <c:v>-590329</c:v>
                </c:pt>
                <c:pt idx="308">
                  <c:v>-588943</c:v>
                </c:pt>
                <c:pt idx="309">
                  <c:v>-588385</c:v>
                </c:pt>
                <c:pt idx="310">
                  <c:v>-587918</c:v>
                </c:pt>
                <c:pt idx="311">
                  <c:v>-587274</c:v>
                </c:pt>
                <c:pt idx="312">
                  <c:v>-586766</c:v>
                </c:pt>
                <c:pt idx="313">
                  <c:v>-586084</c:v>
                </c:pt>
                <c:pt idx="314">
                  <c:v>-585697</c:v>
                </c:pt>
                <c:pt idx="315">
                  <c:v>-584943</c:v>
                </c:pt>
                <c:pt idx="316">
                  <c:v>-584456</c:v>
                </c:pt>
                <c:pt idx="317">
                  <c:v>-581463</c:v>
                </c:pt>
                <c:pt idx="318">
                  <c:v>-581084</c:v>
                </c:pt>
                <c:pt idx="319">
                  <c:v>-580441</c:v>
                </c:pt>
                <c:pt idx="320">
                  <c:v>-580050</c:v>
                </c:pt>
                <c:pt idx="321">
                  <c:v>-579557</c:v>
                </c:pt>
                <c:pt idx="322">
                  <c:v>-579210</c:v>
                </c:pt>
                <c:pt idx="323">
                  <c:v>-578745</c:v>
                </c:pt>
                <c:pt idx="324">
                  <c:v>-578450</c:v>
                </c:pt>
                <c:pt idx="325">
                  <c:v>-578069</c:v>
                </c:pt>
                <c:pt idx="326">
                  <c:v>-577871</c:v>
                </c:pt>
                <c:pt idx="327">
                  <c:v>-577485</c:v>
                </c:pt>
                <c:pt idx="328">
                  <c:v>-576907</c:v>
                </c:pt>
                <c:pt idx="329">
                  <c:v>-576355</c:v>
                </c:pt>
                <c:pt idx="330">
                  <c:v>-575819</c:v>
                </c:pt>
                <c:pt idx="331">
                  <c:v>-575292</c:v>
                </c:pt>
                <c:pt idx="332">
                  <c:v>-574773</c:v>
                </c:pt>
                <c:pt idx="333">
                  <c:v>-574272</c:v>
                </c:pt>
                <c:pt idx="334">
                  <c:v>-573780</c:v>
                </c:pt>
                <c:pt idx="335">
                  <c:v>-573315</c:v>
                </c:pt>
                <c:pt idx="336">
                  <c:v>-572853</c:v>
                </c:pt>
                <c:pt idx="337">
                  <c:v>-572403</c:v>
                </c:pt>
                <c:pt idx="338">
                  <c:v>-571952</c:v>
                </c:pt>
                <c:pt idx="339">
                  <c:v>-571512</c:v>
                </c:pt>
                <c:pt idx="340">
                  <c:v>-571087</c:v>
                </c:pt>
                <c:pt idx="341">
                  <c:v>-570669</c:v>
                </c:pt>
                <c:pt idx="342">
                  <c:v>-570240</c:v>
                </c:pt>
                <c:pt idx="343">
                  <c:v>-569825</c:v>
                </c:pt>
                <c:pt idx="344">
                  <c:v>-569417</c:v>
                </c:pt>
                <c:pt idx="345">
                  <c:v>-569005</c:v>
                </c:pt>
                <c:pt idx="346">
                  <c:v>-568598</c:v>
                </c:pt>
                <c:pt idx="347">
                  <c:v>-568189</c:v>
                </c:pt>
                <c:pt idx="348">
                  <c:v>-567778</c:v>
                </c:pt>
                <c:pt idx="349">
                  <c:v>-567381</c:v>
                </c:pt>
                <c:pt idx="350">
                  <c:v>-566996</c:v>
                </c:pt>
                <c:pt idx="351">
                  <c:v>-566606</c:v>
                </c:pt>
                <c:pt idx="352">
                  <c:v>-566217</c:v>
                </c:pt>
                <c:pt idx="353">
                  <c:v>-565827</c:v>
                </c:pt>
                <c:pt idx="354">
                  <c:v>-565431</c:v>
                </c:pt>
                <c:pt idx="355">
                  <c:v>-565057</c:v>
                </c:pt>
                <c:pt idx="356">
                  <c:v>-564669</c:v>
                </c:pt>
                <c:pt idx="357">
                  <c:v>-564283</c:v>
                </c:pt>
                <c:pt idx="358">
                  <c:v>-563901</c:v>
                </c:pt>
                <c:pt idx="359">
                  <c:v>-563516</c:v>
                </c:pt>
                <c:pt idx="360">
                  <c:v>-563127</c:v>
                </c:pt>
                <c:pt idx="361">
                  <c:v>-562749</c:v>
                </c:pt>
                <c:pt idx="362">
                  <c:v>-562361</c:v>
                </c:pt>
                <c:pt idx="363">
                  <c:v>-561968</c:v>
                </c:pt>
                <c:pt idx="364">
                  <c:v>-561567</c:v>
                </c:pt>
                <c:pt idx="365">
                  <c:v>-561165</c:v>
                </c:pt>
                <c:pt idx="366">
                  <c:v>-560740</c:v>
                </c:pt>
                <c:pt idx="367">
                  <c:v>-560322</c:v>
                </c:pt>
                <c:pt idx="368">
                  <c:v>-559896</c:v>
                </c:pt>
                <c:pt idx="369">
                  <c:v>-559359</c:v>
                </c:pt>
                <c:pt idx="370">
                  <c:v>-558980</c:v>
                </c:pt>
                <c:pt idx="371">
                  <c:v>-558509</c:v>
                </c:pt>
                <c:pt idx="372">
                  <c:v>-558022</c:v>
                </c:pt>
                <c:pt idx="373">
                  <c:v>-557511</c:v>
                </c:pt>
                <c:pt idx="374">
                  <c:v>-556979</c:v>
                </c:pt>
                <c:pt idx="375">
                  <c:v>-556443</c:v>
                </c:pt>
                <c:pt idx="376">
                  <c:v>-556233</c:v>
                </c:pt>
                <c:pt idx="377">
                  <c:v>-555937</c:v>
                </c:pt>
                <c:pt idx="378">
                  <c:v>-555435</c:v>
                </c:pt>
                <c:pt idx="379">
                  <c:v>-554939</c:v>
                </c:pt>
                <c:pt idx="380">
                  <c:v>-554774</c:v>
                </c:pt>
                <c:pt idx="381">
                  <c:v>-554414</c:v>
                </c:pt>
                <c:pt idx="382">
                  <c:v>-554193</c:v>
                </c:pt>
                <c:pt idx="383">
                  <c:v>-553889</c:v>
                </c:pt>
                <c:pt idx="384">
                  <c:v>-553687</c:v>
                </c:pt>
                <c:pt idx="385">
                  <c:v>-553395</c:v>
                </c:pt>
                <c:pt idx="386">
                  <c:v>-552881</c:v>
                </c:pt>
                <c:pt idx="387">
                  <c:v>-552304</c:v>
                </c:pt>
                <c:pt idx="388">
                  <c:v>-551676</c:v>
                </c:pt>
                <c:pt idx="389">
                  <c:v>-551011</c:v>
                </c:pt>
                <c:pt idx="390">
                  <c:v>-550300</c:v>
                </c:pt>
                <c:pt idx="391">
                  <c:v>-550029</c:v>
                </c:pt>
                <c:pt idx="392">
                  <c:v>-549502</c:v>
                </c:pt>
                <c:pt idx="393">
                  <c:v>-549174</c:v>
                </c:pt>
                <c:pt idx="394">
                  <c:v>-548687</c:v>
                </c:pt>
                <c:pt idx="395">
                  <c:v>-547880</c:v>
                </c:pt>
                <c:pt idx="396">
                  <c:v>-546983</c:v>
                </c:pt>
                <c:pt idx="397">
                  <c:v>-546022</c:v>
                </c:pt>
                <c:pt idx="398">
                  <c:v>-545623</c:v>
                </c:pt>
                <c:pt idx="399">
                  <c:v>-545063</c:v>
                </c:pt>
                <c:pt idx="400">
                  <c:v>-544006</c:v>
                </c:pt>
                <c:pt idx="401">
                  <c:v>-542854</c:v>
                </c:pt>
                <c:pt idx="402">
                  <c:v>-541726</c:v>
                </c:pt>
                <c:pt idx="403">
                  <c:v>-540552</c:v>
                </c:pt>
                <c:pt idx="404">
                  <c:v>-539395</c:v>
                </c:pt>
                <c:pt idx="405">
                  <c:v>-538204</c:v>
                </c:pt>
                <c:pt idx="406">
                  <c:v>-537009</c:v>
                </c:pt>
                <c:pt idx="407">
                  <c:v>-535820</c:v>
                </c:pt>
                <c:pt idx="408">
                  <c:v>-534672</c:v>
                </c:pt>
                <c:pt idx="409">
                  <c:v>-533533</c:v>
                </c:pt>
                <c:pt idx="410">
                  <c:v>-532414</c:v>
                </c:pt>
                <c:pt idx="411">
                  <c:v>-531296</c:v>
                </c:pt>
                <c:pt idx="412">
                  <c:v>-530169</c:v>
                </c:pt>
                <c:pt idx="413">
                  <c:v>-529712</c:v>
                </c:pt>
                <c:pt idx="414">
                  <c:v>-529085</c:v>
                </c:pt>
                <c:pt idx="415">
                  <c:v>-528735</c:v>
                </c:pt>
                <c:pt idx="416">
                  <c:v>-528066</c:v>
                </c:pt>
                <c:pt idx="417">
                  <c:v>-527690</c:v>
                </c:pt>
                <c:pt idx="418">
                  <c:v>-527151</c:v>
                </c:pt>
                <c:pt idx="419">
                  <c:v>-526797</c:v>
                </c:pt>
                <c:pt idx="420">
                  <c:v>-526312</c:v>
                </c:pt>
                <c:pt idx="421">
                  <c:v>-525504</c:v>
                </c:pt>
                <c:pt idx="422">
                  <c:v>-524711</c:v>
                </c:pt>
                <c:pt idx="423">
                  <c:v>-523958</c:v>
                </c:pt>
                <c:pt idx="424">
                  <c:v>-523214</c:v>
                </c:pt>
                <c:pt idx="425">
                  <c:v>-522459</c:v>
                </c:pt>
                <c:pt idx="426">
                  <c:v>-521716</c:v>
                </c:pt>
                <c:pt idx="427">
                  <c:v>-520973</c:v>
                </c:pt>
                <c:pt idx="428">
                  <c:v>-520266</c:v>
                </c:pt>
                <c:pt idx="429">
                  <c:v>-519602</c:v>
                </c:pt>
                <c:pt idx="430">
                  <c:v>-518942</c:v>
                </c:pt>
                <c:pt idx="431">
                  <c:v>-517015</c:v>
                </c:pt>
                <c:pt idx="432">
                  <c:v>-516384</c:v>
                </c:pt>
                <c:pt idx="433">
                  <c:v>-515756</c:v>
                </c:pt>
                <c:pt idx="434">
                  <c:v>-515119</c:v>
                </c:pt>
                <c:pt idx="435">
                  <c:v>-514467</c:v>
                </c:pt>
                <c:pt idx="436">
                  <c:v>-513821</c:v>
                </c:pt>
                <c:pt idx="437">
                  <c:v>-513163</c:v>
                </c:pt>
                <c:pt idx="438">
                  <c:v>-512479</c:v>
                </c:pt>
                <c:pt idx="439">
                  <c:v>-511774</c:v>
                </c:pt>
                <c:pt idx="440">
                  <c:v>-511047</c:v>
                </c:pt>
                <c:pt idx="441">
                  <c:v>-510319</c:v>
                </c:pt>
                <c:pt idx="442">
                  <c:v>-509565</c:v>
                </c:pt>
                <c:pt idx="443">
                  <c:v>-508815</c:v>
                </c:pt>
                <c:pt idx="444">
                  <c:v>-508058</c:v>
                </c:pt>
                <c:pt idx="445">
                  <c:v>-507297</c:v>
                </c:pt>
                <c:pt idx="446">
                  <c:v>-506526</c:v>
                </c:pt>
                <c:pt idx="447">
                  <c:v>-505764</c:v>
                </c:pt>
                <c:pt idx="448">
                  <c:v>-505061</c:v>
                </c:pt>
                <c:pt idx="449">
                  <c:v>-504337</c:v>
                </c:pt>
                <c:pt idx="450">
                  <c:v>-503566</c:v>
                </c:pt>
                <c:pt idx="451">
                  <c:v>-502827</c:v>
                </c:pt>
                <c:pt idx="452">
                  <c:v>-502133</c:v>
                </c:pt>
                <c:pt idx="453">
                  <c:v>-501425</c:v>
                </c:pt>
                <c:pt idx="454">
                  <c:v>-500675</c:v>
                </c:pt>
                <c:pt idx="455">
                  <c:v>-499916</c:v>
                </c:pt>
                <c:pt idx="456">
                  <c:v>-499180</c:v>
                </c:pt>
                <c:pt idx="457">
                  <c:v>-498413</c:v>
                </c:pt>
                <c:pt idx="458">
                  <c:v>-497660</c:v>
                </c:pt>
                <c:pt idx="459">
                  <c:v>-496915</c:v>
                </c:pt>
                <c:pt idx="460">
                  <c:v>-496154</c:v>
                </c:pt>
                <c:pt idx="461">
                  <c:v>-495416</c:v>
                </c:pt>
                <c:pt idx="462">
                  <c:v>-494658</c:v>
                </c:pt>
                <c:pt idx="463">
                  <c:v>-493903</c:v>
                </c:pt>
                <c:pt idx="464">
                  <c:v>-493135</c:v>
                </c:pt>
                <c:pt idx="465">
                  <c:v>-492361</c:v>
                </c:pt>
                <c:pt idx="466">
                  <c:v>-491557</c:v>
                </c:pt>
                <c:pt idx="467">
                  <c:v>-490788</c:v>
                </c:pt>
                <c:pt idx="468">
                  <c:v>-490009</c:v>
                </c:pt>
                <c:pt idx="469">
                  <c:v>-489241</c:v>
                </c:pt>
                <c:pt idx="470">
                  <c:v>-488495</c:v>
                </c:pt>
                <c:pt idx="471">
                  <c:v>-487772</c:v>
                </c:pt>
                <c:pt idx="472">
                  <c:v>-487525</c:v>
                </c:pt>
                <c:pt idx="473">
                  <c:v>-487046</c:v>
                </c:pt>
                <c:pt idx="474">
                  <c:v>-486739</c:v>
                </c:pt>
                <c:pt idx="475">
                  <c:v>-486318</c:v>
                </c:pt>
                <c:pt idx="476">
                  <c:v>-485591</c:v>
                </c:pt>
                <c:pt idx="477">
                  <c:v>-484866</c:v>
                </c:pt>
                <c:pt idx="478">
                  <c:v>-484093</c:v>
                </c:pt>
                <c:pt idx="479">
                  <c:v>-483326</c:v>
                </c:pt>
                <c:pt idx="480">
                  <c:v>-482515</c:v>
                </c:pt>
                <c:pt idx="481">
                  <c:v>-481699</c:v>
                </c:pt>
                <c:pt idx="482">
                  <c:v>-480853</c:v>
                </c:pt>
                <c:pt idx="483">
                  <c:v>-479982</c:v>
                </c:pt>
                <c:pt idx="484">
                  <c:v>-479085</c:v>
                </c:pt>
                <c:pt idx="485">
                  <c:v>-478158</c:v>
                </c:pt>
                <c:pt idx="486">
                  <c:v>-477194</c:v>
                </c:pt>
                <c:pt idx="487">
                  <c:v>-476771</c:v>
                </c:pt>
                <c:pt idx="488">
                  <c:v>-476174</c:v>
                </c:pt>
                <c:pt idx="489">
                  <c:v>-475769</c:v>
                </c:pt>
                <c:pt idx="490">
                  <c:v>-475212</c:v>
                </c:pt>
                <c:pt idx="491">
                  <c:v>-474290</c:v>
                </c:pt>
                <c:pt idx="492">
                  <c:v>-473268</c:v>
                </c:pt>
                <c:pt idx="493">
                  <c:v>-472212</c:v>
                </c:pt>
                <c:pt idx="494">
                  <c:v>-471152</c:v>
                </c:pt>
                <c:pt idx="495">
                  <c:v>-470145</c:v>
                </c:pt>
                <c:pt idx="496">
                  <c:v>-469813</c:v>
                </c:pt>
                <c:pt idx="497">
                  <c:v>-469096</c:v>
                </c:pt>
                <c:pt idx="498">
                  <c:v>-468647</c:v>
                </c:pt>
                <c:pt idx="499">
                  <c:v>-467991</c:v>
                </c:pt>
                <c:pt idx="500">
                  <c:v>-467520</c:v>
                </c:pt>
                <c:pt idx="501">
                  <c:v>-466860</c:v>
                </c:pt>
                <c:pt idx="502">
                  <c:v>-466373</c:v>
                </c:pt>
                <c:pt idx="503">
                  <c:v>-465652</c:v>
                </c:pt>
                <c:pt idx="504">
                  <c:v>-464315</c:v>
                </c:pt>
                <c:pt idx="505">
                  <c:v>-462916</c:v>
                </c:pt>
                <c:pt idx="506">
                  <c:v>-461506</c:v>
                </c:pt>
                <c:pt idx="507">
                  <c:v>-460183</c:v>
                </c:pt>
                <c:pt idx="508">
                  <c:v>-459737</c:v>
                </c:pt>
                <c:pt idx="509">
                  <c:v>-458842</c:v>
                </c:pt>
                <c:pt idx="510">
                  <c:v>-457480</c:v>
                </c:pt>
                <c:pt idx="511">
                  <c:v>-456099</c:v>
                </c:pt>
                <c:pt idx="512">
                  <c:v>-454641</c:v>
                </c:pt>
                <c:pt idx="513">
                  <c:v>-453329</c:v>
                </c:pt>
                <c:pt idx="514">
                  <c:v>-452073</c:v>
                </c:pt>
                <c:pt idx="515">
                  <c:v>-451564</c:v>
                </c:pt>
                <c:pt idx="516">
                  <c:v>-450845</c:v>
                </c:pt>
                <c:pt idx="517">
                  <c:v>-450333</c:v>
                </c:pt>
                <c:pt idx="518">
                  <c:v>-449643</c:v>
                </c:pt>
                <c:pt idx="519">
                  <c:v>-448505</c:v>
                </c:pt>
                <c:pt idx="520">
                  <c:v>-447294</c:v>
                </c:pt>
                <c:pt idx="521">
                  <c:v>-446153</c:v>
                </c:pt>
                <c:pt idx="522">
                  <c:v>-445034</c:v>
                </c:pt>
                <c:pt idx="523">
                  <c:v>-443879</c:v>
                </c:pt>
                <c:pt idx="524">
                  <c:v>-442700</c:v>
                </c:pt>
                <c:pt idx="525">
                  <c:v>-441612</c:v>
                </c:pt>
                <c:pt idx="526">
                  <c:v>-440461</c:v>
                </c:pt>
                <c:pt idx="527">
                  <c:v>-439270</c:v>
                </c:pt>
                <c:pt idx="528">
                  <c:v>-437615</c:v>
                </c:pt>
                <c:pt idx="529">
                  <c:v>-436406</c:v>
                </c:pt>
                <c:pt idx="530">
                  <c:v>-435202</c:v>
                </c:pt>
                <c:pt idx="531">
                  <c:v>-434039</c:v>
                </c:pt>
                <c:pt idx="532">
                  <c:v>-432854</c:v>
                </c:pt>
                <c:pt idx="533">
                  <c:v>-431724</c:v>
                </c:pt>
                <c:pt idx="534">
                  <c:v>-430649</c:v>
                </c:pt>
                <c:pt idx="535">
                  <c:v>-429495</c:v>
                </c:pt>
                <c:pt idx="536">
                  <c:v>-429113</c:v>
                </c:pt>
                <c:pt idx="537">
                  <c:v>-427926</c:v>
                </c:pt>
                <c:pt idx="538">
                  <c:v>-427056</c:v>
                </c:pt>
                <c:pt idx="539">
                  <c:v>-425616</c:v>
                </c:pt>
                <c:pt idx="540">
                  <c:v>-425335</c:v>
                </c:pt>
                <c:pt idx="541">
                  <c:v>-424648</c:v>
                </c:pt>
                <c:pt idx="542">
                  <c:v>-424025</c:v>
                </c:pt>
                <c:pt idx="543">
                  <c:v>-423619</c:v>
                </c:pt>
                <c:pt idx="544">
                  <c:v>-423292</c:v>
                </c:pt>
                <c:pt idx="545">
                  <c:v>-422890</c:v>
                </c:pt>
                <c:pt idx="546">
                  <c:v>-422382</c:v>
                </c:pt>
                <c:pt idx="547">
                  <c:v>-421814</c:v>
                </c:pt>
                <c:pt idx="548">
                  <c:v>-420699</c:v>
                </c:pt>
                <c:pt idx="549">
                  <c:v>-420124</c:v>
                </c:pt>
                <c:pt idx="550">
                  <c:v>-419534</c:v>
                </c:pt>
                <c:pt idx="551">
                  <c:v>-418400</c:v>
                </c:pt>
                <c:pt idx="552">
                  <c:v>-417858</c:v>
                </c:pt>
                <c:pt idx="553">
                  <c:v>-417310</c:v>
                </c:pt>
                <c:pt idx="554">
                  <c:v>-416295</c:v>
                </c:pt>
                <c:pt idx="555">
                  <c:v>-415748</c:v>
                </c:pt>
                <c:pt idx="556">
                  <c:v>-415241</c:v>
                </c:pt>
                <c:pt idx="557">
                  <c:v>-414243</c:v>
                </c:pt>
                <c:pt idx="558">
                  <c:v>-413767</c:v>
                </c:pt>
                <c:pt idx="559">
                  <c:v>-413013</c:v>
                </c:pt>
                <c:pt idx="560">
                  <c:v>-411998</c:v>
                </c:pt>
                <c:pt idx="561">
                  <c:v>-411012</c:v>
                </c:pt>
                <c:pt idx="562">
                  <c:v>-409121</c:v>
                </c:pt>
                <c:pt idx="563">
                  <c:v>-408256</c:v>
                </c:pt>
                <c:pt idx="564">
                  <c:v>-407433</c:v>
                </c:pt>
                <c:pt idx="565">
                  <c:v>-407433</c:v>
                </c:pt>
                <c:pt idx="566">
                  <c:v>-406650</c:v>
                </c:pt>
                <c:pt idx="567">
                  <c:v>-405143</c:v>
                </c:pt>
                <c:pt idx="568">
                  <c:v>-404418</c:v>
                </c:pt>
                <c:pt idx="569">
                  <c:v>-402977</c:v>
                </c:pt>
                <c:pt idx="570">
                  <c:v>-402231</c:v>
                </c:pt>
                <c:pt idx="571">
                  <c:v>-400781</c:v>
                </c:pt>
                <c:pt idx="572">
                  <c:v>-400050</c:v>
                </c:pt>
                <c:pt idx="573">
                  <c:v>-398554</c:v>
                </c:pt>
                <c:pt idx="574">
                  <c:v>-397772</c:v>
                </c:pt>
                <c:pt idx="575">
                  <c:v>-396136</c:v>
                </c:pt>
                <c:pt idx="576">
                  <c:v>-392610</c:v>
                </c:pt>
                <c:pt idx="577">
                  <c:v>-391629</c:v>
                </c:pt>
                <c:pt idx="578">
                  <c:v>-390594</c:v>
                </c:pt>
                <c:pt idx="579">
                  <c:v>-389946</c:v>
                </c:pt>
                <c:pt idx="580">
                  <c:v>-387996</c:v>
                </c:pt>
                <c:pt idx="581">
                  <c:v>-386112</c:v>
                </c:pt>
                <c:pt idx="582">
                  <c:v>-384194</c:v>
                </c:pt>
                <c:pt idx="583">
                  <c:v>-383448</c:v>
                </c:pt>
                <c:pt idx="584">
                  <c:v>-382584</c:v>
                </c:pt>
                <c:pt idx="585">
                  <c:v>-380720</c:v>
                </c:pt>
                <c:pt idx="586">
                  <c:v>-379182</c:v>
                </c:pt>
                <c:pt idx="587">
                  <c:v>-377746</c:v>
                </c:pt>
                <c:pt idx="588">
                  <c:v>-376146</c:v>
                </c:pt>
                <c:pt idx="589">
                  <c:v>-374618</c:v>
                </c:pt>
                <c:pt idx="590">
                  <c:v>-370696</c:v>
                </c:pt>
                <c:pt idx="591">
                  <c:v>-369140</c:v>
                </c:pt>
                <c:pt idx="592">
                  <c:v>-367496</c:v>
                </c:pt>
                <c:pt idx="593">
                  <c:v>-365906</c:v>
                </c:pt>
                <c:pt idx="594">
                  <c:v>-364285</c:v>
                </c:pt>
                <c:pt idx="595">
                  <c:v>-361435</c:v>
                </c:pt>
                <c:pt idx="596">
                  <c:v>-359007</c:v>
                </c:pt>
                <c:pt idx="597">
                  <c:v>-356762</c:v>
                </c:pt>
                <c:pt idx="598">
                  <c:v>-354948</c:v>
                </c:pt>
                <c:pt idx="599">
                  <c:v>-353352</c:v>
                </c:pt>
                <c:pt idx="600">
                  <c:v>-350325</c:v>
                </c:pt>
                <c:pt idx="601">
                  <c:v>-348975</c:v>
                </c:pt>
                <c:pt idx="602">
                  <c:v>-347738</c:v>
                </c:pt>
                <c:pt idx="603">
                  <c:v>-346348</c:v>
                </c:pt>
                <c:pt idx="604">
                  <c:v>-344030</c:v>
                </c:pt>
                <c:pt idx="605">
                  <c:v>-342496</c:v>
                </c:pt>
                <c:pt idx="606">
                  <c:v>-341332</c:v>
                </c:pt>
                <c:pt idx="607">
                  <c:v>-339852</c:v>
                </c:pt>
                <c:pt idx="608">
                  <c:v>-338506</c:v>
                </c:pt>
                <c:pt idx="609">
                  <c:v>-337348</c:v>
                </c:pt>
                <c:pt idx="610">
                  <c:v>-335441</c:v>
                </c:pt>
                <c:pt idx="611">
                  <c:v>-334775</c:v>
                </c:pt>
                <c:pt idx="612">
                  <c:v>-333968</c:v>
                </c:pt>
                <c:pt idx="613">
                  <c:v>-333337</c:v>
                </c:pt>
                <c:pt idx="614">
                  <c:v>-332798</c:v>
                </c:pt>
                <c:pt idx="615">
                  <c:v>-332311</c:v>
                </c:pt>
                <c:pt idx="616">
                  <c:v>-331940</c:v>
                </c:pt>
                <c:pt idx="617">
                  <c:v>-331430</c:v>
                </c:pt>
                <c:pt idx="618">
                  <c:v>-330969</c:v>
                </c:pt>
                <c:pt idx="619">
                  <c:v>-330512</c:v>
                </c:pt>
                <c:pt idx="620">
                  <c:v>-330335</c:v>
                </c:pt>
                <c:pt idx="621">
                  <c:v>-329994</c:v>
                </c:pt>
                <c:pt idx="622">
                  <c:v>-329488</c:v>
                </c:pt>
                <c:pt idx="623">
                  <c:v>-328790</c:v>
                </c:pt>
                <c:pt idx="624">
                  <c:v>-328258</c:v>
                </c:pt>
                <c:pt idx="625">
                  <c:v>-327525</c:v>
                </c:pt>
                <c:pt idx="626">
                  <c:v>-326271</c:v>
                </c:pt>
                <c:pt idx="627">
                  <c:v>-325640</c:v>
                </c:pt>
                <c:pt idx="628">
                  <c:v>-325022</c:v>
                </c:pt>
                <c:pt idx="629">
                  <c:v>-324371</c:v>
                </c:pt>
                <c:pt idx="630">
                  <c:v>-323770</c:v>
                </c:pt>
                <c:pt idx="631">
                  <c:v>-323021</c:v>
                </c:pt>
                <c:pt idx="632">
                  <c:v>-322330</c:v>
                </c:pt>
                <c:pt idx="633">
                  <c:v>-321576</c:v>
                </c:pt>
                <c:pt idx="634">
                  <c:v>-320817</c:v>
                </c:pt>
                <c:pt idx="635">
                  <c:v>-320065</c:v>
                </c:pt>
                <c:pt idx="636">
                  <c:v>-318408</c:v>
                </c:pt>
                <c:pt idx="637">
                  <c:v>-317530</c:v>
                </c:pt>
                <c:pt idx="638">
                  <c:v>-316609</c:v>
                </c:pt>
                <c:pt idx="639">
                  <c:v>-315784</c:v>
                </c:pt>
                <c:pt idx="640">
                  <c:v>-314947</c:v>
                </c:pt>
                <c:pt idx="641">
                  <c:v>-314250</c:v>
                </c:pt>
                <c:pt idx="642">
                  <c:v>-313622</c:v>
                </c:pt>
                <c:pt idx="643">
                  <c:v>-312917</c:v>
                </c:pt>
                <c:pt idx="644">
                  <c:v>-312194</c:v>
                </c:pt>
                <c:pt idx="645">
                  <c:v>-311464</c:v>
                </c:pt>
                <c:pt idx="646">
                  <c:v>-310726</c:v>
                </c:pt>
                <c:pt idx="647">
                  <c:v>-309918</c:v>
                </c:pt>
                <c:pt idx="648">
                  <c:v>-309063</c:v>
                </c:pt>
                <c:pt idx="649">
                  <c:v>-308218</c:v>
                </c:pt>
                <c:pt idx="650">
                  <c:v>-307439</c:v>
                </c:pt>
                <c:pt idx="651">
                  <c:v>-306794</c:v>
                </c:pt>
                <c:pt idx="652">
                  <c:v>-305545</c:v>
                </c:pt>
                <c:pt idx="653">
                  <c:v>-304597</c:v>
                </c:pt>
                <c:pt idx="654">
                  <c:v>-303705</c:v>
                </c:pt>
                <c:pt idx="655">
                  <c:v>-302951</c:v>
                </c:pt>
                <c:pt idx="656">
                  <c:v>-302282</c:v>
                </c:pt>
                <c:pt idx="657">
                  <c:v>-301276</c:v>
                </c:pt>
                <c:pt idx="658">
                  <c:v>-300330</c:v>
                </c:pt>
                <c:pt idx="659">
                  <c:v>-299452</c:v>
                </c:pt>
                <c:pt idx="660">
                  <c:v>-298522</c:v>
                </c:pt>
                <c:pt idx="661">
                  <c:v>-297671</c:v>
                </c:pt>
                <c:pt idx="662">
                  <c:v>-296791</c:v>
                </c:pt>
                <c:pt idx="663">
                  <c:v>-295971</c:v>
                </c:pt>
                <c:pt idx="664">
                  <c:v>-293980</c:v>
                </c:pt>
                <c:pt idx="665">
                  <c:v>-292618</c:v>
                </c:pt>
                <c:pt idx="666">
                  <c:v>-291829</c:v>
                </c:pt>
                <c:pt idx="667">
                  <c:v>-291107</c:v>
                </c:pt>
                <c:pt idx="668">
                  <c:v>-290455</c:v>
                </c:pt>
                <c:pt idx="669">
                  <c:v>-289417</c:v>
                </c:pt>
                <c:pt idx="670">
                  <c:v>-288780</c:v>
                </c:pt>
                <c:pt idx="671">
                  <c:v>-288203</c:v>
                </c:pt>
                <c:pt idx="672">
                  <c:v>-286283</c:v>
                </c:pt>
                <c:pt idx="673">
                  <c:v>-285588</c:v>
                </c:pt>
                <c:pt idx="674">
                  <c:v>-285086</c:v>
                </c:pt>
                <c:pt idx="675">
                  <c:v>-284178</c:v>
                </c:pt>
                <c:pt idx="676">
                  <c:v>-283430</c:v>
                </c:pt>
                <c:pt idx="677">
                  <c:v>-281835</c:v>
                </c:pt>
                <c:pt idx="678">
                  <c:v>-279808</c:v>
                </c:pt>
                <c:pt idx="679">
                  <c:v>-278319</c:v>
                </c:pt>
                <c:pt idx="680">
                  <c:v>-277370</c:v>
                </c:pt>
                <c:pt idx="681">
                  <c:v>-276400</c:v>
                </c:pt>
                <c:pt idx="682">
                  <c:v>-275411</c:v>
                </c:pt>
                <c:pt idx="683">
                  <c:v>-274376</c:v>
                </c:pt>
                <c:pt idx="684">
                  <c:v>-273400</c:v>
                </c:pt>
                <c:pt idx="685">
                  <c:v>-272371</c:v>
                </c:pt>
                <c:pt idx="686">
                  <c:v>-271360</c:v>
                </c:pt>
                <c:pt idx="687">
                  <c:v>-270361</c:v>
                </c:pt>
                <c:pt idx="688">
                  <c:v>-269306</c:v>
                </c:pt>
                <c:pt idx="689">
                  <c:v>-268272</c:v>
                </c:pt>
                <c:pt idx="690">
                  <c:v>-267204</c:v>
                </c:pt>
                <c:pt idx="691">
                  <c:v>-266231</c:v>
                </c:pt>
                <c:pt idx="692">
                  <c:v>-265492</c:v>
                </c:pt>
                <c:pt idx="693">
                  <c:v>-264376</c:v>
                </c:pt>
                <c:pt idx="694">
                  <c:v>-263703</c:v>
                </c:pt>
                <c:pt idx="695">
                  <c:v>-262559</c:v>
                </c:pt>
                <c:pt idx="696">
                  <c:v>-260980</c:v>
                </c:pt>
                <c:pt idx="697">
                  <c:v>-260142</c:v>
                </c:pt>
                <c:pt idx="698">
                  <c:v>-258966</c:v>
                </c:pt>
                <c:pt idx="699">
                  <c:v>-258403</c:v>
                </c:pt>
                <c:pt idx="700">
                  <c:v>-256711</c:v>
                </c:pt>
                <c:pt idx="701">
                  <c:v>-255150</c:v>
                </c:pt>
                <c:pt idx="702">
                  <c:v>-254359</c:v>
                </c:pt>
                <c:pt idx="703">
                  <c:v>-253548</c:v>
                </c:pt>
                <c:pt idx="704">
                  <c:v>-251686</c:v>
                </c:pt>
                <c:pt idx="705">
                  <c:v>-250789</c:v>
                </c:pt>
                <c:pt idx="706">
                  <c:v>-249914</c:v>
                </c:pt>
                <c:pt idx="707">
                  <c:v>-249055</c:v>
                </c:pt>
                <c:pt idx="708">
                  <c:v>-248183</c:v>
                </c:pt>
                <c:pt idx="709">
                  <c:v>-245731</c:v>
                </c:pt>
                <c:pt idx="710">
                  <c:v>-243491</c:v>
                </c:pt>
                <c:pt idx="711">
                  <c:v>-242914</c:v>
                </c:pt>
                <c:pt idx="712">
                  <c:v>-242397</c:v>
                </c:pt>
                <c:pt idx="713">
                  <c:v>-241906</c:v>
                </c:pt>
                <c:pt idx="714">
                  <c:v>-241479</c:v>
                </c:pt>
                <c:pt idx="715">
                  <c:v>-241121</c:v>
                </c:pt>
                <c:pt idx="716">
                  <c:v>-240396</c:v>
                </c:pt>
                <c:pt idx="717">
                  <c:v>-240057</c:v>
                </c:pt>
                <c:pt idx="718">
                  <c:v>-239416</c:v>
                </c:pt>
                <c:pt idx="719">
                  <c:v>-238995</c:v>
                </c:pt>
                <c:pt idx="720">
                  <c:v>-238023</c:v>
                </c:pt>
                <c:pt idx="721">
                  <c:v>-237527</c:v>
                </c:pt>
                <c:pt idx="722">
                  <c:v>-237063</c:v>
                </c:pt>
                <c:pt idx="723">
                  <c:v>-236608</c:v>
                </c:pt>
                <c:pt idx="724">
                  <c:v>-235918</c:v>
                </c:pt>
                <c:pt idx="725">
                  <c:v>-235344</c:v>
                </c:pt>
                <c:pt idx="726">
                  <c:v>-234784</c:v>
                </c:pt>
                <c:pt idx="727">
                  <c:v>-234164</c:v>
                </c:pt>
                <c:pt idx="728">
                  <c:v>-233530</c:v>
                </c:pt>
                <c:pt idx="729">
                  <c:v>-232867</c:v>
                </c:pt>
                <c:pt idx="730">
                  <c:v>-229116</c:v>
                </c:pt>
                <c:pt idx="731">
                  <c:v>-228472</c:v>
                </c:pt>
                <c:pt idx="732">
                  <c:v>-227473</c:v>
                </c:pt>
                <c:pt idx="733">
                  <c:v>-225826</c:v>
                </c:pt>
                <c:pt idx="734">
                  <c:v>-225077</c:v>
                </c:pt>
                <c:pt idx="735">
                  <c:v>-224761</c:v>
                </c:pt>
                <c:pt idx="736">
                  <c:v>-223959</c:v>
                </c:pt>
                <c:pt idx="737">
                  <c:v>-222973</c:v>
                </c:pt>
                <c:pt idx="738">
                  <c:v>-222319</c:v>
                </c:pt>
                <c:pt idx="739">
                  <c:v>-220080</c:v>
                </c:pt>
                <c:pt idx="740">
                  <c:v>-218789</c:v>
                </c:pt>
                <c:pt idx="741">
                  <c:v>-218108</c:v>
                </c:pt>
                <c:pt idx="742">
                  <c:v>-217166</c:v>
                </c:pt>
                <c:pt idx="743">
                  <c:v>-216411</c:v>
                </c:pt>
                <c:pt idx="744">
                  <c:v>-214402</c:v>
                </c:pt>
                <c:pt idx="745">
                  <c:v>-213432</c:v>
                </c:pt>
                <c:pt idx="746">
                  <c:v>-212844</c:v>
                </c:pt>
                <c:pt idx="747">
                  <c:v>-212509</c:v>
                </c:pt>
                <c:pt idx="748">
                  <c:v>-212034</c:v>
                </c:pt>
                <c:pt idx="749">
                  <c:v>-211586</c:v>
                </c:pt>
                <c:pt idx="750">
                  <c:v>-211320</c:v>
                </c:pt>
                <c:pt idx="751">
                  <c:v>-210766</c:v>
                </c:pt>
                <c:pt idx="752">
                  <c:v>-209908</c:v>
                </c:pt>
                <c:pt idx="753">
                  <c:v>-208863</c:v>
                </c:pt>
                <c:pt idx="754">
                  <c:v>-208204</c:v>
                </c:pt>
                <c:pt idx="755">
                  <c:v>-207867</c:v>
                </c:pt>
                <c:pt idx="756">
                  <c:v>-207482</c:v>
                </c:pt>
                <c:pt idx="757">
                  <c:v>-207045</c:v>
                </c:pt>
                <c:pt idx="758">
                  <c:v>-206853</c:v>
                </c:pt>
                <c:pt idx="759">
                  <c:v>-206304</c:v>
                </c:pt>
                <c:pt idx="760">
                  <c:v>-206114</c:v>
                </c:pt>
                <c:pt idx="761">
                  <c:v>-205594</c:v>
                </c:pt>
                <c:pt idx="762">
                  <c:v>-205170</c:v>
                </c:pt>
                <c:pt idx="763">
                  <c:v>-204860</c:v>
                </c:pt>
                <c:pt idx="764">
                  <c:v>-204194</c:v>
                </c:pt>
                <c:pt idx="765">
                  <c:v>-204002</c:v>
                </c:pt>
                <c:pt idx="766">
                  <c:v>-203412</c:v>
                </c:pt>
                <c:pt idx="767">
                  <c:v>-202958</c:v>
                </c:pt>
                <c:pt idx="768">
                  <c:v>-202530</c:v>
                </c:pt>
                <c:pt idx="769">
                  <c:v>-201887</c:v>
                </c:pt>
                <c:pt idx="770">
                  <c:v>-201367</c:v>
                </c:pt>
                <c:pt idx="771">
                  <c:v>-200924</c:v>
                </c:pt>
                <c:pt idx="772">
                  <c:v>-200463</c:v>
                </c:pt>
                <c:pt idx="773">
                  <c:v>-199213</c:v>
                </c:pt>
                <c:pt idx="774">
                  <c:v>-197968</c:v>
                </c:pt>
                <c:pt idx="775">
                  <c:v>-197022</c:v>
                </c:pt>
                <c:pt idx="776">
                  <c:v>-194229</c:v>
                </c:pt>
                <c:pt idx="777">
                  <c:v>-193723</c:v>
                </c:pt>
                <c:pt idx="778">
                  <c:v>-193067</c:v>
                </c:pt>
                <c:pt idx="779">
                  <c:v>-191531</c:v>
                </c:pt>
                <c:pt idx="780">
                  <c:v>-190960</c:v>
                </c:pt>
                <c:pt idx="781">
                  <c:v>-188402</c:v>
                </c:pt>
                <c:pt idx="782">
                  <c:v>-187126</c:v>
                </c:pt>
                <c:pt idx="783">
                  <c:v>-186486</c:v>
                </c:pt>
                <c:pt idx="784">
                  <c:v>-184747</c:v>
                </c:pt>
                <c:pt idx="785">
                  <c:v>-182735</c:v>
                </c:pt>
                <c:pt idx="786">
                  <c:v>-180096</c:v>
                </c:pt>
                <c:pt idx="787">
                  <c:v>-178118</c:v>
                </c:pt>
                <c:pt idx="788">
                  <c:v>-177167</c:v>
                </c:pt>
                <c:pt idx="789">
                  <c:v>-176229</c:v>
                </c:pt>
                <c:pt idx="790">
                  <c:v>-175189</c:v>
                </c:pt>
                <c:pt idx="791">
                  <c:v>-173356</c:v>
                </c:pt>
                <c:pt idx="792">
                  <c:v>-171444</c:v>
                </c:pt>
                <c:pt idx="793">
                  <c:v>-171185</c:v>
                </c:pt>
                <c:pt idx="794">
                  <c:v>-170484</c:v>
                </c:pt>
                <c:pt idx="795">
                  <c:v>-169401</c:v>
                </c:pt>
                <c:pt idx="796">
                  <c:v>-167542</c:v>
                </c:pt>
                <c:pt idx="797">
                  <c:v>-165233</c:v>
                </c:pt>
                <c:pt idx="798">
                  <c:v>-162489</c:v>
                </c:pt>
                <c:pt idx="799">
                  <c:v>-161748</c:v>
                </c:pt>
                <c:pt idx="800">
                  <c:v>-161074</c:v>
                </c:pt>
                <c:pt idx="801">
                  <c:v>-160278</c:v>
                </c:pt>
                <c:pt idx="802">
                  <c:v>-159729</c:v>
                </c:pt>
                <c:pt idx="803">
                  <c:v>-157993</c:v>
                </c:pt>
                <c:pt idx="804">
                  <c:v>-157612</c:v>
                </c:pt>
                <c:pt idx="805">
                  <c:v>-153863</c:v>
                </c:pt>
                <c:pt idx="806">
                  <c:v>-153445</c:v>
                </c:pt>
                <c:pt idx="807">
                  <c:v>-152530</c:v>
                </c:pt>
                <c:pt idx="808">
                  <c:v>-149473</c:v>
                </c:pt>
                <c:pt idx="809">
                  <c:v>-147971</c:v>
                </c:pt>
                <c:pt idx="810">
                  <c:v>-147853</c:v>
                </c:pt>
                <c:pt idx="811">
                  <c:v>-146881</c:v>
                </c:pt>
                <c:pt idx="812">
                  <c:v>-143413</c:v>
                </c:pt>
                <c:pt idx="813">
                  <c:v>-140108</c:v>
                </c:pt>
                <c:pt idx="814">
                  <c:v>-139010</c:v>
                </c:pt>
                <c:pt idx="815">
                  <c:v>-138949</c:v>
                </c:pt>
                <c:pt idx="816">
                  <c:v>-137667</c:v>
                </c:pt>
                <c:pt idx="817">
                  <c:v>-137325</c:v>
                </c:pt>
                <c:pt idx="818">
                  <c:v>-136235</c:v>
                </c:pt>
                <c:pt idx="819">
                  <c:v>-136032</c:v>
                </c:pt>
                <c:pt idx="820">
                  <c:v>-135683</c:v>
                </c:pt>
                <c:pt idx="821">
                  <c:v>-135343</c:v>
                </c:pt>
                <c:pt idx="822">
                  <c:v>-134705</c:v>
                </c:pt>
                <c:pt idx="823">
                  <c:v>-134617</c:v>
                </c:pt>
                <c:pt idx="824">
                  <c:v>-134301</c:v>
                </c:pt>
                <c:pt idx="825">
                  <c:v>-134061</c:v>
                </c:pt>
                <c:pt idx="826">
                  <c:v>-133933</c:v>
                </c:pt>
                <c:pt idx="827">
                  <c:v>-133653</c:v>
                </c:pt>
                <c:pt idx="828">
                  <c:v>-133257</c:v>
                </c:pt>
                <c:pt idx="829">
                  <c:v>-133164</c:v>
                </c:pt>
                <c:pt idx="830">
                  <c:v>-133010</c:v>
                </c:pt>
                <c:pt idx="831">
                  <c:v>-132337</c:v>
                </c:pt>
                <c:pt idx="832">
                  <c:v>-132173</c:v>
                </c:pt>
                <c:pt idx="833">
                  <c:v>-131477</c:v>
                </c:pt>
                <c:pt idx="834">
                  <c:v>-131155</c:v>
                </c:pt>
                <c:pt idx="835">
                  <c:v>-131119</c:v>
                </c:pt>
                <c:pt idx="836">
                  <c:v>-130542</c:v>
                </c:pt>
                <c:pt idx="837">
                  <c:v>-129778</c:v>
                </c:pt>
                <c:pt idx="838">
                  <c:v>-129505</c:v>
                </c:pt>
                <c:pt idx="839">
                  <c:v>-129379</c:v>
                </c:pt>
                <c:pt idx="840">
                  <c:v>-127786</c:v>
                </c:pt>
                <c:pt idx="841">
                  <c:v>-127702</c:v>
                </c:pt>
                <c:pt idx="842">
                  <c:v>-127390</c:v>
                </c:pt>
                <c:pt idx="843">
                  <c:v>-127196</c:v>
                </c:pt>
                <c:pt idx="844">
                  <c:v>-126916</c:v>
                </c:pt>
                <c:pt idx="845">
                  <c:v>-126659</c:v>
                </c:pt>
                <c:pt idx="846">
                  <c:v>-126422</c:v>
                </c:pt>
                <c:pt idx="847">
                  <c:v>-126394</c:v>
                </c:pt>
                <c:pt idx="848">
                  <c:v>-125957</c:v>
                </c:pt>
                <c:pt idx="849">
                  <c:v>-125672</c:v>
                </c:pt>
                <c:pt idx="850">
                  <c:v>-125182</c:v>
                </c:pt>
                <c:pt idx="851">
                  <c:v>-124936</c:v>
                </c:pt>
                <c:pt idx="852">
                  <c:v>-124648</c:v>
                </c:pt>
                <c:pt idx="853">
                  <c:v>-124397</c:v>
                </c:pt>
                <c:pt idx="854">
                  <c:v>-123484</c:v>
                </c:pt>
                <c:pt idx="855">
                  <c:v>-123312</c:v>
                </c:pt>
                <c:pt idx="856">
                  <c:v>-123131</c:v>
                </c:pt>
                <c:pt idx="857">
                  <c:v>-122839</c:v>
                </c:pt>
                <c:pt idx="858">
                  <c:v>-122307</c:v>
                </c:pt>
                <c:pt idx="859">
                  <c:v>-122263</c:v>
                </c:pt>
                <c:pt idx="860">
                  <c:v>-121120</c:v>
                </c:pt>
                <c:pt idx="861">
                  <c:v>-120394</c:v>
                </c:pt>
                <c:pt idx="862">
                  <c:v>-119067</c:v>
                </c:pt>
                <c:pt idx="863">
                  <c:v>-118432</c:v>
                </c:pt>
                <c:pt idx="864">
                  <c:v>-117722</c:v>
                </c:pt>
                <c:pt idx="865">
                  <c:v>-116699</c:v>
                </c:pt>
                <c:pt idx="866">
                  <c:v>-115800</c:v>
                </c:pt>
                <c:pt idx="867">
                  <c:v>-114551</c:v>
                </c:pt>
                <c:pt idx="868">
                  <c:v>-113168</c:v>
                </c:pt>
                <c:pt idx="869">
                  <c:v>-112651</c:v>
                </c:pt>
                <c:pt idx="870">
                  <c:v>-112146</c:v>
                </c:pt>
                <c:pt idx="871">
                  <c:v>-111312</c:v>
                </c:pt>
                <c:pt idx="872">
                  <c:v>-109912</c:v>
                </c:pt>
                <c:pt idx="873">
                  <c:v>-107854</c:v>
                </c:pt>
                <c:pt idx="874">
                  <c:v>-106203</c:v>
                </c:pt>
                <c:pt idx="875">
                  <c:v>-105629</c:v>
                </c:pt>
                <c:pt idx="876">
                  <c:v>-103686</c:v>
                </c:pt>
                <c:pt idx="877">
                  <c:v>-102754</c:v>
                </c:pt>
                <c:pt idx="878">
                  <c:v>-101515</c:v>
                </c:pt>
                <c:pt idx="879">
                  <c:v>-99799</c:v>
                </c:pt>
                <c:pt idx="880">
                  <c:v>-98887</c:v>
                </c:pt>
                <c:pt idx="881">
                  <c:v>-97899</c:v>
                </c:pt>
                <c:pt idx="882">
                  <c:v>-92403</c:v>
                </c:pt>
                <c:pt idx="883">
                  <c:v>-89299</c:v>
                </c:pt>
                <c:pt idx="884">
                  <c:v>-88407</c:v>
                </c:pt>
                <c:pt idx="885">
                  <c:v>-85967</c:v>
                </c:pt>
                <c:pt idx="886">
                  <c:v>-84231</c:v>
                </c:pt>
                <c:pt idx="887">
                  <c:v>-83070</c:v>
                </c:pt>
                <c:pt idx="888">
                  <c:v>-82066</c:v>
                </c:pt>
                <c:pt idx="889">
                  <c:v>-81383</c:v>
                </c:pt>
                <c:pt idx="890">
                  <c:v>-80467</c:v>
                </c:pt>
                <c:pt idx="891">
                  <c:v>-78664</c:v>
                </c:pt>
                <c:pt idx="892">
                  <c:v>-76233</c:v>
                </c:pt>
                <c:pt idx="893">
                  <c:v>-75200</c:v>
                </c:pt>
                <c:pt idx="894">
                  <c:v>-71277</c:v>
                </c:pt>
                <c:pt idx="895">
                  <c:v>-69099</c:v>
                </c:pt>
                <c:pt idx="896">
                  <c:v>-63989</c:v>
                </c:pt>
                <c:pt idx="897">
                  <c:v>-62989</c:v>
                </c:pt>
                <c:pt idx="898">
                  <c:v>-60909</c:v>
                </c:pt>
                <c:pt idx="899">
                  <c:v>-55707</c:v>
                </c:pt>
                <c:pt idx="900">
                  <c:v>-55138</c:v>
                </c:pt>
                <c:pt idx="901">
                  <c:v>-50432</c:v>
                </c:pt>
                <c:pt idx="902">
                  <c:v>-48713</c:v>
                </c:pt>
                <c:pt idx="903">
                  <c:v>-47740</c:v>
                </c:pt>
                <c:pt idx="904">
                  <c:v>-46904</c:v>
                </c:pt>
                <c:pt idx="905">
                  <c:v>-45386</c:v>
                </c:pt>
                <c:pt idx="906">
                  <c:v>-41550</c:v>
                </c:pt>
                <c:pt idx="907">
                  <c:v>-35521</c:v>
                </c:pt>
                <c:pt idx="908">
                  <c:v>-33059</c:v>
                </c:pt>
                <c:pt idx="909">
                  <c:v>-28070</c:v>
                </c:pt>
                <c:pt idx="910">
                  <c:v>-27113</c:v>
                </c:pt>
                <c:pt idx="911">
                  <c:v>-24044</c:v>
                </c:pt>
                <c:pt idx="912">
                  <c:v>-20877</c:v>
                </c:pt>
                <c:pt idx="913">
                  <c:v>-20065</c:v>
                </c:pt>
                <c:pt idx="914">
                  <c:v>-19904</c:v>
                </c:pt>
                <c:pt idx="915">
                  <c:v>-19557</c:v>
                </c:pt>
                <c:pt idx="916">
                  <c:v>-19307</c:v>
                </c:pt>
                <c:pt idx="917">
                  <c:v>-19061</c:v>
                </c:pt>
                <c:pt idx="918">
                  <c:v>-18798</c:v>
                </c:pt>
                <c:pt idx="919">
                  <c:v>-18552</c:v>
                </c:pt>
                <c:pt idx="920">
                  <c:v>-18247</c:v>
                </c:pt>
                <c:pt idx="921">
                  <c:v>-18218</c:v>
                </c:pt>
                <c:pt idx="922">
                  <c:v>-18038</c:v>
                </c:pt>
                <c:pt idx="923">
                  <c:v>-17798</c:v>
                </c:pt>
                <c:pt idx="924">
                  <c:v>-17559</c:v>
                </c:pt>
                <c:pt idx="925">
                  <c:v>-17397</c:v>
                </c:pt>
                <c:pt idx="926">
                  <c:v>-16971</c:v>
                </c:pt>
                <c:pt idx="927">
                  <c:v>-16918</c:v>
                </c:pt>
                <c:pt idx="928">
                  <c:v>-16878</c:v>
                </c:pt>
                <c:pt idx="929">
                  <c:v>-16591</c:v>
                </c:pt>
                <c:pt idx="930">
                  <c:v>-16335</c:v>
                </c:pt>
                <c:pt idx="931">
                  <c:v>-15993</c:v>
                </c:pt>
                <c:pt idx="932">
                  <c:v>-15859</c:v>
                </c:pt>
                <c:pt idx="933">
                  <c:v>-15615</c:v>
                </c:pt>
                <c:pt idx="934">
                  <c:v>-15425</c:v>
                </c:pt>
                <c:pt idx="935">
                  <c:v>-15161</c:v>
                </c:pt>
                <c:pt idx="936">
                  <c:v>-14920</c:v>
                </c:pt>
                <c:pt idx="937">
                  <c:v>-14709</c:v>
                </c:pt>
                <c:pt idx="938">
                  <c:v>-14502</c:v>
                </c:pt>
                <c:pt idx="939">
                  <c:v>-14310</c:v>
                </c:pt>
                <c:pt idx="940">
                  <c:v>-14123</c:v>
                </c:pt>
                <c:pt idx="941">
                  <c:v>-13936</c:v>
                </c:pt>
                <c:pt idx="942">
                  <c:v>-13792</c:v>
                </c:pt>
                <c:pt idx="943">
                  <c:v>-13620</c:v>
                </c:pt>
                <c:pt idx="944">
                  <c:v>-13488</c:v>
                </c:pt>
                <c:pt idx="945">
                  <c:v>-13283</c:v>
                </c:pt>
                <c:pt idx="946">
                  <c:v>-13062</c:v>
                </c:pt>
                <c:pt idx="947">
                  <c:v>-12940</c:v>
                </c:pt>
                <c:pt idx="948">
                  <c:v>-12775</c:v>
                </c:pt>
                <c:pt idx="949">
                  <c:v>-12600</c:v>
                </c:pt>
                <c:pt idx="950">
                  <c:v>-12353</c:v>
                </c:pt>
                <c:pt idx="951">
                  <c:v>-11998</c:v>
                </c:pt>
                <c:pt idx="952">
                  <c:v>-11854</c:v>
                </c:pt>
                <c:pt idx="953">
                  <c:v>-11703</c:v>
                </c:pt>
                <c:pt idx="954">
                  <c:v>-11592</c:v>
                </c:pt>
                <c:pt idx="955">
                  <c:v>-11490</c:v>
                </c:pt>
                <c:pt idx="956">
                  <c:v>-11291</c:v>
                </c:pt>
                <c:pt idx="957">
                  <c:v>-11140</c:v>
                </c:pt>
                <c:pt idx="958">
                  <c:v>-10992</c:v>
                </c:pt>
                <c:pt idx="959">
                  <c:v>-10810</c:v>
                </c:pt>
                <c:pt idx="960">
                  <c:v>-10692</c:v>
                </c:pt>
                <c:pt idx="961">
                  <c:v>-10546</c:v>
                </c:pt>
                <c:pt idx="962">
                  <c:v>-10421</c:v>
                </c:pt>
                <c:pt idx="963">
                  <c:v>-10172</c:v>
                </c:pt>
                <c:pt idx="964">
                  <c:v>-10100</c:v>
                </c:pt>
                <c:pt idx="965">
                  <c:v>-10008</c:v>
                </c:pt>
                <c:pt idx="966">
                  <c:v>-9946</c:v>
                </c:pt>
                <c:pt idx="967">
                  <c:v>-9869</c:v>
                </c:pt>
                <c:pt idx="968">
                  <c:v>-9777</c:v>
                </c:pt>
                <c:pt idx="969">
                  <c:v>-9726</c:v>
                </c:pt>
                <c:pt idx="970">
                  <c:v>-9685</c:v>
                </c:pt>
                <c:pt idx="971">
                  <c:v>-9630</c:v>
                </c:pt>
                <c:pt idx="972">
                  <c:v>-9519</c:v>
                </c:pt>
                <c:pt idx="973">
                  <c:v>-9486</c:v>
                </c:pt>
                <c:pt idx="974">
                  <c:v>-9442</c:v>
                </c:pt>
                <c:pt idx="975">
                  <c:v>-9388</c:v>
                </c:pt>
                <c:pt idx="976">
                  <c:v>-9328</c:v>
                </c:pt>
                <c:pt idx="977">
                  <c:v>-9286</c:v>
                </c:pt>
                <c:pt idx="978">
                  <c:v>-9251</c:v>
                </c:pt>
                <c:pt idx="979">
                  <c:v>-9186</c:v>
                </c:pt>
                <c:pt idx="980">
                  <c:v>-9137</c:v>
                </c:pt>
                <c:pt idx="981">
                  <c:v>-9064</c:v>
                </c:pt>
                <c:pt idx="982">
                  <c:v>-8983</c:v>
                </c:pt>
                <c:pt idx="983">
                  <c:v>-8945</c:v>
                </c:pt>
                <c:pt idx="984">
                  <c:v>-8877</c:v>
                </c:pt>
                <c:pt idx="985">
                  <c:v>-8855</c:v>
                </c:pt>
                <c:pt idx="986">
                  <c:v>-8794</c:v>
                </c:pt>
                <c:pt idx="987">
                  <c:v>-8671</c:v>
                </c:pt>
                <c:pt idx="988">
                  <c:v>-8577</c:v>
                </c:pt>
                <c:pt idx="989">
                  <c:v>-8467</c:v>
                </c:pt>
                <c:pt idx="990">
                  <c:v>-8344</c:v>
                </c:pt>
                <c:pt idx="991">
                  <c:v>-8259</c:v>
                </c:pt>
                <c:pt idx="992">
                  <c:v>-8138</c:v>
                </c:pt>
                <c:pt idx="993">
                  <c:v>-8033</c:v>
                </c:pt>
                <c:pt idx="994">
                  <c:v>-7959</c:v>
                </c:pt>
                <c:pt idx="995">
                  <c:v>-7857</c:v>
                </c:pt>
                <c:pt idx="996">
                  <c:v>-7771</c:v>
                </c:pt>
                <c:pt idx="997">
                  <c:v>-7647</c:v>
                </c:pt>
                <c:pt idx="998">
                  <c:v>-7586</c:v>
                </c:pt>
                <c:pt idx="999">
                  <c:v>-7367</c:v>
                </c:pt>
                <c:pt idx="1000">
                  <c:v>-7282</c:v>
                </c:pt>
                <c:pt idx="1001">
                  <c:v>-7190</c:v>
                </c:pt>
                <c:pt idx="1002">
                  <c:v>-7142</c:v>
                </c:pt>
                <c:pt idx="1003">
                  <c:v>-7023</c:v>
                </c:pt>
                <c:pt idx="1004">
                  <c:v>-6919</c:v>
                </c:pt>
                <c:pt idx="1005">
                  <c:v>-6834</c:v>
                </c:pt>
                <c:pt idx="1006">
                  <c:v>-6703</c:v>
                </c:pt>
                <c:pt idx="1007">
                  <c:v>-6629</c:v>
                </c:pt>
                <c:pt idx="1008">
                  <c:v>-6527</c:v>
                </c:pt>
                <c:pt idx="1009">
                  <c:v>-6437</c:v>
                </c:pt>
                <c:pt idx="1010">
                  <c:v>-6331</c:v>
                </c:pt>
                <c:pt idx="1011">
                  <c:v>-6231</c:v>
                </c:pt>
                <c:pt idx="1012">
                  <c:v>-6100</c:v>
                </c:pt>
                <c:pt idx="1013">
                  <c:v>-6040</c:v>
                </c:pt>
                <c:pt idx="1014">
                  <c:v>-5926</c:v>
                </c:pt>
                <c:pt idx="1015">
                  <c:v>-5831</c:v>
                </c:pt>
                <c:pt idx="1016">
                  <c:v>-5741</c:v>
                </c:pt>
                <c:pt idx="1017">
                  <c:v>-5640</c:v>
                </c:pt>
                <c:pt idx="1018">
                  <c:v>-5557</c:v>
                </c:pt>
                <c:pt idx="1019">
                  <c:v>-5463</c:v>
                </c:pt>
                <c:pt idx="1020">
                  <c:v>-5370</c:v>
                </c:pt>
                <c:pt idx="1021">
                  <c:v>-5284</c:v>
                </c:pt>
                <c:pt idx="1022">
                  <c:v>-5162</c:v>
                </c:pt>
                <c:pt idx="1023">
                  <c:v>-5078</c:v>
                </c:pt>
                <c:pt idx="1024">
                  <c:v>-4991</c:v>
                </c:pt>
                <c:pt idx="1025">
                  <c:v>-4888</c:v>
                </c:pt>
                <c:pt idx="1026">
                  <c:v>-4763</c:v>
                </c:pt>
                <c:pt idx="1027">
                  <c:v>-4667</c:v>
                </c:pt>
                <c:pt idx="1028">
                  <c:v>-4595</c:v>
                </c:pt>
                <c:pt idx="1029">
                  <c:v>-4484</c:v>
                </c:pt>
                <c:pt idx="1030">
                  <c:v>-4404</c:v>
                </c:pt>
                <c:pt idx="1031">
                  <c:v>-4313</c:v>
                </c:pt>
                <c:pt idx="1032">
                  <c:v>-4181</c:v>
                </c:pt>
                <c:pt idx="1033">
                  <c:v>-4089</c:v>
                </c:pt>
                <c:pt idx="1034">
                  <c:v>-4048</c:v>
                </c:pt>
                <c:pt idx="1035">
                  <c:v>-3905</c:v>
                </c:pt>
                <c:pt idx="1036">
                  <c:v>-3766</c:v>
                </c:pt>
                <c:pt idx="1037">
                  <c:v>-3707</c:v>
                </c:pt>
                <c:pt idx="1038">
                  <c:v>-3612</c:v>
                </c:pt>
                <c:pt idx="1039">
                  <c:v>-3526</c:v>
                </c:pt>
                <c:pt idx="1040">
                  <c:v>-3420</c:v>
                </c:pt>
                <c:pt idx="1041">
                  <c:v>-3324</c:v>
                </c:pt>
                <c:pt idx="1042">
                  <c:v>-3210</c:v>
                </c:pt>
                <c:pt idx="1043">
                  <c:v>-3144</c:v>
                </c:pt>
                <c:pt idx="1044">
                  <c:v>-3054</c:v>
                </c:pt>
                <c:pt idx="1045">
                  <c:v>-2924</c:v>
                </c:pt>
                <c:pt idx="1046">
                  <c:v>-2816</c:v>
                </c:pt>
                <c:pt idx="1047">
                  <c:v>-2753</c:v>
                </c:pt>
                <c:pt idx="1048">
                  <c:v>-2623</c:v>
                </c:pt>
                <c:pt idx="1049">
                  <c:v>-2530</c:v>
                </c:pt>
                <c:pt idx="1050">
                  <c:v>-2424</c:v>
                </c:pt>
                <c:pt idx="1051">
                  <c:v>-2374</c:v>
                </c:pt>
                <c:pt idx="1052">
                  <c:v>-2211</c:v>
                </c:pt>
                <c:pt idx="1053">
                  <c:v>-2146</c:v>
                </c:pt>
                <c:pt idx="1054">
                  <c:v>-2054</c:v>
                </c:pt>
                <c:pt idx="1055">
                  <c:v>-1960</c:v>
                </c:pt>
                <c:pt idx="1056">
                  <c:v>-1840</c:v>
                </c:pt>
                <c:pt idx="1057">
                  <c:v>-1771</c:v>
                </c:pt>
                <c:pt idx="1058">
                  <c:v>-1672</c:v>
                </c:pt>
                <c:pt idx="1059">
                  <c:v>-1573</c:v>
                </c:pt>
                <c:pt idx="1060">
                  <c:v>-1503</c:v>
                </c:pt>
                <c:pt idx="1061">
                  <c:v>-1386</c:v>
                </c:pt>
                <c:pt idx="1062">
                  <c:v>-1265</c:v>
                </c:pt>
                <c:pt idx="1063">
                  <c:v>-1166</c:v>
                </c:pt>
                <c:pt idx="1064">
                  <c:v>-1103</c:v>
                </c:pt>
                <c:pt idx="1065">
                  <c:v>-952</c:v>
                </c:pt>
                <c:pt idx="1066">
                  <c:v>-856</c:v>
                </c:pt>
                <c:pt idx="1067">
                  <c:v>-778</c:v>
                </c:pt>
                <c:pt idx="1068">
                  <c:v>-654</c:v>
                </c:pt>
                <c:pt idx="1069">
                  <c:v>-586</c:v>
                </c:pt>
                <c:pt idx="1070">
                  <c:v>-483</c:v>
                </c:pt>
                <c:pt idx="1071">
                  <c:v>-384</c:v>
                </c:pt>
                <c:pt idx="1072">
                  <c:v>-262</c:v>
                </c:pt>
                <c:pt idx="1073">
                  <c:v>-178</c:v>
                </c:pt>
                <c:pt idx="1074">
                  <c:v>-107</c:v>
                </c:pt>
                <c:pt idx="1075">
                  <c:v>1</c:v>
                </c:pt>
                <c:pt idx="1076">
                  <c:v>2</c:v>
                </c:pt>
                <c:pt idx="1077">
                  <c:v>3</c:v>
                </c:pt>
                <c:pt idx="1078">
                  <c:v>4</c:v>
                </c:pt>
                <c:pt idx="1079">
                  <c:v>5</c:v>
                </c:pt>
                <c:pt idx="1080">
                  <c:v>6</c:v>
                </c:pt>
                <c:pt idx="1081">
                  <c:v>7</c:v>
                </c:pt>
                <c:pt idx="1082">
                  <c:v>8</c:v>
                </c:pt>
                <c:pt idx="1083">
                  <c:v>9</c:v>
                </c:pt>
                <c:pt idx="1084">
                  <c:v>10</c:v>
                </c:pt>
                <c:pt idx="1085">
                  <c:v>11</c:v>
                </c:pt>
                <c:pt idx="1086">
                  <c:v>12</c:v>
                </c:pt>
                <c:pt idx="1087">
                  <c:v>13</c:v>
                </c:pt>
                <c:pt idx="1088">
                  <c:v>14</c:v>
                </c:pt>
                <c:pt idx="1089">
                  <c:v>15</c:v>
                </c:pt>
                <c:pt idx="1090">
                  <c:v>16</c:v>
                </c:pt>
                <c:pt idx="1091">
                  <c:v>17</c:v>
                </c:pt>
                <c:pt idx="1092">
                  <c:v>18</c:v>
                </c:pt>
                <c:pt idx="1093">
                  <c:v>19</c:v>
                </c:pt>
                <c:pt idx="1094">
                  <c:v>20</c:v>
                </c:pt>
                <c:pt idx="1095">
                  <c:v>21</c:v>
                </c:pt>
                <c:pt idx="1096">
                  <c:v>22</c:v>
                </c:pt>
                <c:pt idx="1097">
                  <c:v>23</c:v>
                </c:pt>
                <c:pt idx="1098">
                  <c:v>24</c:v>
                </c:pt>
                <c:pt idx="1099">
                  <c:v>25</c:v>
                </c:pt>
                <c:pt idx="1100">
                  <c:v>26</c:v>
                </c:pt>
                <c:pt idx="1101">
                  <c:v>27</c:v>
                </c:pt>
                <c:pt idx="1102">
                  <c:v>28</c:v>
                </c:pt>
                <c:pt idx="1103">
                  <c:v>29</c:v>
                </c:pt>
                <c:pt idx="1104">
                  <c:v>30</c:v>
                </c:pt>
                <c:pt idx="1105">
                  <c:v>31</c:v>
                </c:pt>
                <c:pt idx="1106">
                  <c:v>32</c:v>
                </c:pt>
                <c:pt idx="1107">
                  <c:v>33</c:v>
                </c:pt>
                <c:pt idx="1108">
                  <c:v>34</c:v>
                </c:pt>
                <c:pt idx="1109">
                  <c:v>35</c:v>
                </c:pt>
                <c:pt idx="1110">
                  <c:v>36</c:v>
                </c:pt>
                <c:pt idx="1111">
                  <c:v>37</c:v>
                </c:pt>
                <c:pt idx="1112">
                  <c:v>38</c:v>
                </c:pt>
                <c:pt idx="1113">
                  <c:v>39</c:v>
                </c:pt>
                <c:pt idx="1114">
                  <c:v>40</c:v>
                </c:pt>
                <c:pt idx="1115">
                  <c:v>41</c:v>
                </c:pt>
                <c:pt idx="1116">
                  <c:v>42</c:v>
                </c:pt>
                <c:pt idx="1117">
                  <c:v>43</c:v>
                </c:pt>
                <c:pt idx="1118">
                  <c:v>44</c:v>
                </c:pt>
                <c:pt idx="1119">
                  <c:v>45</c:v>
                </c:pt>
                <c:pt idx="1120">
                  <c:v>46</c:v>
                </c:pt>
                <c:pt idx="1121">
                  <c:v>47</c:v>
                </c:pt>
                <c:pt idx="1122">
                  <c:v>48</c:v>
                </c:pt>
                <c:pt idx="1123">
                  <c:v>49</c:v>
                </c:pt>
                <c:pt idx="1124">
                  <c:v>50</c:v>
                </c:pt>
                <c:pt idx="1125">
                  <c:v>51</c:v>
                </c:pt>
                <c:pt idx="1126">
                  <c:v>52</c:v>
                </c:pt>
                <c:pt idx="1127">
                  <c:v>53</c:v>
                </c:pt>
                <c:pt idx="1128">
                  <c:v>54</c:v>
                </c:pt>
                <c:pt idx="1129">
                  <c:v>55</c:v>
                </c:pt>
                <c:pt idx="1130">
                  <c:v>56</c:v>
                </c:pt>
                <c:pt idx="1131">
                  <c:v>57</c:v>
                </c:pt>
                <c:pt idx="1132">
                  <c:v>58</c:v>
                </c:pt>
                <c:pt idx="1133">
                  <c:v>59</c:v>
                </c:pt>
                <c:pt idx="1134">
                  <c:v>60</c:v>
                </c:pt>
                <c:pt idx="1135">
                  <c:v>61</c:v>
                </c:pt>
                <c:pt idx="1136">
                  <c:v>62</c:v>
                </c:pt>
                <c:pt idx="1137">
                  <c:v>63</c:v>
                </c:pt>
                <c:pt idx="1138">
                  <c:v>64</c:v>
                </c:pt>
                <c:pt idx="1139">
                  <c:v>65</c:v>
                </c:pt>
                <c:pt idx="1140">
                  <c:v>66</c:v>
                </c:pt>
                <c:pt idx="1141">
                  <c:v>67</c:v>
                </c:pt>
                <c:pt idx="1142">
                  <c:v>68</c:v>
                </c:pt>
                <c:pt idx="1143">
                  <c:v>69</c:v>
                </c:pt>
                <c:pt idx="1144">
                  <c:v>70</c:v>
                </c:pt>
                <c:pt idx="1145">
                  <c:v>71</c:v>
                </c:pt>
                <c:pt idx="1146">
                  <c:v>72</c:v>
                </c:pt>
                <c:pt idx="1147">
                  <c:v>73</c:v>
                </c:pt>
                <c:pt idx="1148">
                  <c:v>74</c:v>
                </c:pt>
                <c:pt idx="1149">
                  <c:v>75</c:v>
                </c:pt>
                <c:pt idx="1150">
                  <c:v>76</c:v>
                </c:pt>
                <c:pt idx="1151">
                  <c:v>77</c:v>
                </c:pt>
                <c:pt idx="1152">
                  <c:v>78</c:v>
                </c:pt>
                <c:pt idx="1153">
                  <c:v>79</c:v>
                </c:pt>
                <c:pt idx="1154">
                  <c:v>80</c:v>
                </c:pt>
                <c:pt idx="1155">
                  <c:v>81</c:v>
                </c:pt>
                <c:pt idx="1156">
                  <c:v>82</c:v>
                </c:pt>
                <c:pt idx="1157">
                  <c:v>83</c:v>
                </c:pt>
                <c:pt idx="1158">
                  <c:v>84</c:v>
                </c:pt>
                <c:pt idx="1159">
                  <c:v>85</c:v>
                </c:pt>
                <c:pt idx="1160">
                  <c:v>86</c:v>
                </c:pt>
                <c:pt idx="1161">
                  <c:v>87</c:v>
                </c:pt>
                <c:pt idx="1162">
                  <c:v>88</c:v>
                </c:pt>
                <c:pt idx="1163">
                  <c:v>89</c:v>
                </c:pt>
                <c:pt idx="1164">
                  <c:v>90</c:v>
                </c:pt>
                <c:pt idx="1165">
                  <c:v>91</c:v>
                </c:pt>
                <c:pt idx="1166">
                  <c:v>92</c:v>
                </c:pt>
                <c:pt idx="1167">
                  <c:v>93</c:v>
                </c:pt>
                <c:pt idx="1168">
                  <c:v>94</c:v>
                </c:pt>
                <c:pt idx="1169">
                  <c:v>95</c:v>
                </c:pt>
                <c:pt idx="1170">
                  <c:v>96</c:v>
                </c:pt>
                <c:pt idx="1171">
                  <c:v>97</c:v>
                </c:pt>
                <c:pt idx="1172">
                  <c:v>98</c:v>
                </c:pt>
                <c:pt idx="1173">
                  <c:v>99</c:v>
                </c:pt>
                <c:pt idx="1174">
                  <c:v>100</c:v>
                </c:pt>
                <c:pt idx="1175">
                  <c:v>101</c:v>
                </c:pt>
                <c:pt idx="1176">
                  <c:v>102</c:v>
                </c:pt>
                <c:pt idx="1177">
                  <c:v>103</c:v>
                </c:pt>
                <c:pt idx="1178">
                  <c:v>104</c:v>
                </c:pt>
                <c:pt idx="1179">
                  <c:v>105</c:v>
                </c:pt>
                <c:pt idx="1180">
                  <c:v>106</c:v>
                </c:pt>
                <c:pt idx="1181">
                  <c:v>107</c:v>
                </c:pt>
                <c:pt idx="1182">
                  <c:v>108</c:v>
                </c:pt>
                <c:pt idx="1183">
                  <c:v>109</c:v>
                </c:pt>
                <c:pt idx="1184">
                  <c:v>110</c:v>
                </c:pt>
                <c:pt idx="1185">
                  <c:v>111</c:v>
                </c:pt>
                <c:pt idx="1186">
                  <c:v>112</c:v>
                </c:pt>
                <c:pt idx="1187">
                  <c:v>113</c:v>
                </c:pt>
                <c:pt idx="1188">
                  <c:v>114</c:v>
                </c:pt>
                <c:pt idx="1189">
                  <c:v>115</c:v>
                </c:pt>
                <c:pt idx="1190">
                  <c:v>116</c:v>
                </c:pt>
                <c:pt idx="1191">
                  <c:v>117</c:v>
                </c:pt>
                <c:pt idx="1192">
                  <c:v>118</c:v>
                </c:pt>
                <c:pt idx="1193">
                  <c:v>119</c:v>
                </c:pt>
                <c:pt idx="1194">
                  <c:v>120</c:v>
                </c:pt>
                <c:pt idx="1195">
                  <c:v>121</c:v>
                </c:pt>
                <c:pt idx="1196">
                  <c:v>122</c:v>
                </c:pt>
                <c:pt idx="1197">
                  <c:v>123</c:v>
                </c:pt>
                <c:pt idx="1198">
                  <c:v>124</c:v>
                </c:pt>
                <c:pt idx="1199">
                  <c:v>125</c:v>
                </c:pt>
                <c:pt idx="1200">
                  <c:v>126</c:v>
                </c:pt>
                <c:pt idx="1201">
                  <c:v>127</c:v>
                </c:pt>
                <c:pt idx="1202">
                  <c:v>128</c:v>
                </c:pt>
                <c:pt idx="1203">
                  <c:v>129</c:v>
                </c:pt>
                <c:pt idx="1204">
                  <c:v>130</c:v>
                </c:pt>
                <c:pt idx="1205">
                  <c:v>131</c:v>
                </c:pt>
                <c:pt idx="1206">
                  <c:v>132</c:v>
                </c:pt>
                <c:pt idx="1207">
                  <c:v>133</c:v>
                </c:pt>
                <c:pt idx="1208">
                  <c:v>134</c:v>
                </c:pt>
                <c:pt idx="1209">
                  <c:v>135</c:v>
                </c:pt>
                <c:pt idx="1210">
                  <c:v>136</c:v>
                </c:pt>
                <c:pt idx="1211">
                  <c:v>137</c:v>
                </c:pt>
                <c:pt idx="1212">
                  <c:v>138</c:v>
                </c:pt>
                <c:pt idx="1213">
                  <c:v>139</c:v>
                </c:pt>
                <c:pt idx="1214">
                  <c:v>140</c:v>
                </c:pt>
                <c:pt idx="1215">
                  <c:v>141</c:v>
                </c:pt>
                <c:pt idx="1216">
                  <c:v>142</c:v>
                </c:pt>
                <c:pt idx="1217">
                  <c:v>143</c:v>
                </c:pt>
                <c:pt idx="1218">
                  <c:v>144</c:v>
                </c:pt>
                <c:pt idx="1219">
                  <c:v>145</c:v>
                </c:pt>
                <c:pt idx="1220">
                  <c:v>146</c:v>
                </c:pt>
                <c:pt idx="1221">
                  <c:v>147</c:v>
                </c:pt>
                <c:pt idx="1222">
                  <c:v>148</c:v>
                </c:pt>
                <c:pt idx="1223">
                  <c:v>149</c:v>
                </c:pt>
                <c:pt idx="1224">
                  <c:v>150</c:v>
                </c:pt>
                <c:pt idx="1225">
                  <c:v>151</c:v>
                </c:pt>
                <c:pt idx="1226">
                  <c:v>152</c:v>
                </c:pt>
                <c:pt idx="1227">
                  <c:v>153</c:v>
                </c:pt>
                <c:pt idx="1228">
                  <c:v>154</c:v>
                </c:pt>
                <c:pt idx="1229">
                  <c:v>155</c:v>
                </c:pt>
                <c:pt idx="1230">
                  <c:v>156</c:v>
                </c:pt>
                <c:pt idx="1231">
                  <c:v>157</c:v>
                </c:pt>
                <c:pt idx="1232">
                  <c:v>158</c:v>
                </c:pt>
                <c:pt idx="1233">
                  <c:v>159</c:v>
                </c:pt>
                <c:pt idx="1234">
                  <c:v>160</c:v>
                </c:pt>
                <c:pt idx="1235">
                  <c:v>161</c:v>
                </c:pt>
                <c:pt idx="1236">
                  <c:v>162</c:v>
                </c:pt>
                <c:pt idx="1237">
                  <c:v>163</c:v>
                </c:pt>
                <c:pt idx="1238">
                  <c:v>164</c:v>
                </c:pt>
                <c:pt idx="1239">
                  <c:v>165</c:v>
                </c:pt>
                <c:pt idx="1240">
                  <c:v>166</c:v>
                </c:pt>
                <c:pt idx="1241">
                  <c:v>167</c:v>
                </c:pt>
                <c:pt idx="1242">
                  <c:v>168</c:v>
                </c:pt>
                <c:pt idx="1243">
                  <c:v>169</c:v>
                </c:pt>
                <c:pt idx="1244">
                  <c:v>170</c:v>
                </c:pt>
                <c:pt idx="1245">
                  <c:v>171</c:v>
                </c:pt>
                <c:pt idx="1246">
                  <c:v>172</c:v>
                </c:pt>
                <c:pt idx="1247">
                  <c:v>173</c:v>
                </c:pt>
                <c:pt idx="1248">
                  <c:v>174</c:v>
                </c:pt>
                <c:pt idx="1249">
                  <c:v>175</c:v>
                </c:pt>
                <c:pt idx="1250">
                  <c:v>176</c:v>
                </c:pt>
                <c:pt idx="1251">
                  <c:v>177</c:v>
                </c:pt>
                <c:pt idx="1252">
                  <c:v>178</c:v>
                </c:pt>
                <c:pt idx="1253">
                  <c:v>179</c:v>
                </c:pt>
                <c:pt idx="1254">
                  <c:v>180</c:v>
                </c:pt>
                <c:pt idx="1255">
                  <c:v>181</c:v>
                </c:pt>
                <c:pt idx="1256">
                  <c:v>182</c:v>
                </c:pt>
                <c:pt idx="1257">
                  <c:v>183</c:v>
                </c:pt>
                <c:pt idx="1258">
                  <c:v>184</c:v>
                </c:pt>
                <c:pt idx="1259">
                  <c:v>185</c:v>
                </c:pt>
                <c:pt idx="1260">
                  <c:v>186</c:v>
                </c:pt>
                <c:pt idx="1261">
                  <c:v>187</c:v>
                </c:pt>
                <c:pt idx="1262">
                  <c:v>188</c:v>
                </c:pt>
                <c:pt idx="1263">
                  <c:v>189</c:v>
                </c:pt>
                <c:pt idx="1264">
                  <c:v>190</c:v>
                </c:pt>
                <c:pt idx="1265">
                  <c:v>191</c:v>
                </c:pt>
                <c:pt idx="1266">
                  <c:v>192</c:v>
                </c:pt>
                <c:pt idx="1267">
                  <c:v>193</c:v>
                </c:pt>
                <c:pt idx="1268">
                  <c:v>194</c:v>
                </c:pt>
                <c:pt idx="1269">
                  <c:v>195</c:v>
                </c:pt>
                <c:pt idx="1270">
                  <c:v>196</c:v>
                </c:pt>
                <c:pt idx="1271">
                  <c:v>197</c:v>
                </c:pt>
                <c:pt idx="1272">
                  <c:v>198</c:v>
                </c:pt>
                <c:pt idx="1273">
                  <c:v>199</c:v>
                </c:pt>
                <c:pt idx="1274">
                  <c:v>200</c:v>
                </c:pt>
                <c:pt idx="1275">
                  <c:v>201</c:v>
                </c:pt>
                <c:pt idx="1276">
                  <c:v>202</c:v>
                </c:pt>
                <c:pt idx="1277">
                  <c:v>203</c:v>
                </c:pt>
                <c:pt idx="1278">
                  <c:v>204</c:v>
                </c:pt>
                <c:pt idx="1279">
                  <c:v>205</c:v>
                </c:pt>
                <c:pt idx="1280">
                  <c:v>206</c:v>
                </c:pt>
                <c:pt idx="1281">
                  <c:v>207</c:v>
                </c:pt>
                <c:pt idx="1282">
                  <c:v>208</c:v>
                </c:pt>
                <c:pt idx="1283">
                  <c:v>209</c:v>
                </c:pt>
                <c:pt idx="1284">
                  <c:v>210</c:v>
                </c:pt>
                <c:pt idx="1285">
                  <c:v>211</c:v>
                </c:pt>
                <c:pt idx="1286">
                  <c:v>212</c:v>
                </c:pt>
                <c:pt idx="1287">
                  <c:v>213</c:v>
                </c:pt>
                <c:pt idx="1288">
                  <c:v>214</c:v>
                </c:pt>
                <c:pt idx="1289">
                  <c:v>215</c:v>
                </c:pt>
                <c:pt idx="1290">
                  <c:v>216</c:v>
                </c:pt>
                <c:pt idx="1291">
                  <c:v>217</c:v>
                </c:pt>
                <c:pt idx="1292">
                  <c:v>218</c:v>
                </c:pt>
                <c:pt idx="1293">
                  <c:v>219</c:v>
                </c:pt>
                <c:pt idx="1294">
                  <c:v>220</c:v>
                </c:pt>
                <c:pt idx="1295">
                  <c:v>221</c:v>
                </c:pt>
                <c:pt idx="1296">
                  <c:v>222</c:v>
                </c:pt>
                <c:pt idx="1297">
                  <c:v>223</c:v>
                </c:pt>
                <c:pt idx="1298">
                  <c:v>224</c:v>
                </c:pt>
                <c:pt idx="1299">
                  <c:v>225</c:v>
                </c:pt>
                <c:pt idx="1300">
                  <c:v>226</c:v>
                </c:pt>
                <c:pt idx="1301">
                  <c:v>227</c:v>
                </c:pt>
                <c:pt idx="1302">
                  <c:v>228</c:v>
                </c:pt>
                <c:pt idx="1303">
                  <c:v>229</c:v>
                </c:pt>
                <c:pt idx="1304">
                  <c:v>230</c:v>
                </c:pt>
                <c:pt idx="1305">
                  <c:v>231</c:v>
                </c:pt>
                <c:pt idx="1306">
                  <c:v>232</c:v>
                </c:pt>
                <c:pt idx="1307">
                  <c:v>233</c:v>
                </c:pt>
                <c:pt idx="1308">
                  <c:v>234</c:v>
                </c:pt>
                <c:pt idx="1309">
                  <c:v>235</c:v>
                </c:pt>
                <c:pt idx="1310">
                  <c:v>236</c:v>
                </c:pt>
                <c:pt idx="1311">
                  <c:v>237</c:v>
                </c:pt>
                <c:pt idx="1312">
                  <c:v>238</c:v>
                </c:pt>
                <c:pt idx="1313">
                  <c:v>239</c:v>
                </c:pt>
                <c:pt idx="1314">
                  <c:v>240</c:v>
                </c:pt>
                <c:pt idx="1315">
                  <c:v>241</c:v>
                </c:pt>
                <c:pt idx="1316">
                  <c:v>242</c:v>
                </c:pt>
                <c:pt idx="1317">
                  <c:v>243</c:v>
                </c:pt>
                <c:pt idx="1318">
                  <c:v>244</c:v>
                </c:pt>
                <c:pt idx="1319">
                  <c:v>245</c:v>
                </c:pt>
                <c:pt idx="1320">
                  <c:v>246</c:v>
                </c:pt>
                <c:pt idx="1321">
                  <c:v>247</c:v>
                </c:pt>
                <c:pt idx="1322">
                  <c:v>248</c:v>
                </c:pt>
                <c:pt idx="1323">
                  <c:v>249</c:v>
                </c:pt>
                <c:pt idx="1324">
                  <c:v>250</c:v>
                </c:pt>
                <c:pt idx="1325">
                  <c:v>251</c:v>
                </c:pt>
                <c:pt idx="1326">
                  <c:v>252</c:v>
                </c:pt>
                <c:pt idx="1327">
                  <c:v>253</c:v>
                </c:pt>
                <c:pt idx="1328">
                  <c:v>254</c:v>
                </c:pt>
                <c:pt idx="1329">
                  <c:v>255</c:v>
                </c:pt>
                <c:pt idx="1330">
                  <c:v>256</c:v>
                </c:pt>
                <c:pt idx="1331">
                  <c:v>257</c:v>
                </c:pt>
                <c:pt idx="1332">
                  <c:v>258</c:v>
                </c:pt>
                <c:pt idx="1333">
                  <c:v>259</c:v>
                </c:pt>
                <c:pt idx="1334">
                  <c:v>260</c:v>
                </c:pt>
                <c:pt idx="1335">
                  <c:v>261</c:v>
                </c:pt>
                <c:pt idx="1336">
                  <c:v>262</c:v>
                </c:pt>
                <c:pt idx="1337">
                  <c:v>263</c:v>
                </c:pt>
                <c:pt idx="1338">
                  <c:v>264</c:v>
                </c:pt>
                <c:pt idx="1339">
                  <c:v>265</c:v>
                </c:pt>
                <c:pt idx="1340">
                  <c:v>266</c:v>
                </c:pt>
                <c:pt idx="1341">
                  <c:v>267</c:v>
                </c:pt>
                <c:pt idx="1342">
                  <c:v>268</c:v>
                </c:pt>
                <c:pt idx="1343">
                  <c:v>269</c:v>
                </c:pt>
                <c:pt idx="1344">
                  <c:v>270</c:v>
                </c:pt>
                <c:pt idx="1345">
                  <c:v>271</c:v>
                </c:pt>
                <c:pt idx="1346">
                  <c:v>272</c:v>
                </c:pt>
                <c:pt idx="1347">
                  <c:v>273</c:v>
                </c:pt>
                <c:pt idx="1348">
                  <c:v>274</c:v>
                </c:pt>
                <c:pt idx="1349">
                  <c:v>275</c:v>
                </c:pt>
                <c:pt idx="1350">
                  <c:v>276</c:v>
                </c:pt>
                <c:pt idx="1351">
                  <c:v>277</c:v>
                </c:pt>
                <c:pt idx="1352">
                  <c:v>278</c:v>
                </c:pt>
                <c:pt idx="1353">
                  <c:v>279</c:v>
                </c:pt>
                <c:pt idx="1354">
                  <c:v>280</c:v>
                </c:pt>
                <c:pt idx="1355">
                  <c:v>281</c:v>
                </c:pt>
                <c:pt idx="1356">
                  <c:v>282</c:v>
                </c:pt>
                <c:pt idx="1357">
                  <c:v>283</c:v>
                </c:pt>
                <c:pt idx="1358">
                  <c:v>284</c:v>
                </c:pt>
                <c:pt idx="1359">
                  <c:v>285</c:v>
                </c:pt>
                <c:pt idx="1360">
                  <c:v>286</c:v>
                </c:pt>
                <c:pt idx="1361">
                  <c:v>287</c:v>
                </c:pt>
                <c:pt idx="1362">
                  <c:v>288</c:v>
                </c:pt>
                <c:pt idx="1363">
                  <c:v>289</c:v>
                </c:pt>
                <c:pt idx="1364">
                  <c:v>290</c:v>
                </c:pt>
                <c:pt idx="1365">
                  <c:v>291</c:v>
                </c:pt>
                <c:pt idx="1366">
                  <c:v>292</c:v>
                </c:pt>
                <c:pt idx="1367">
                  <c:v>293</c:v>
                </c:pt>
                <c:pt idx="1368">
                  <c:v>294</c:v>
                </c:pt>
                <c:pt idx="1369">
                  <c:v>295</c:v>
                </c:pt>
                <c:pt idx="1370">
                  <c:v>296</c:v>
                </c:pt>
                <c:pt idx="1371">
                  <c:v>297</c:v>
                </c:pt>
                <c:pt idx="1372">
                  <c:v>298</c:v>
                </c:pt>
                <c:pt idx="1373">
                  <c:v>299</c:v>
                </c:pt>
                <c:pt idx="1374">
                  <c:v>300</c:v>
                </c:pt>
                <c:pt idx="1375">
                  <c:v>301</c:v>
                </c:pt>
                <c:pt idx="1376">
                  <c:v>302</c:v>
                </c:pt>
                <c:pt idx="1377">
                  <c:v>303</c:v>
                </c:pt>
                <c:pt idx="1378">
                  <c:v>304</c:v>
                </c:pt>
                <c:pt idx="1379">
                  <c:v>305</c:v>
                </c:pt>
                <c:pt idx="1380">
                  <c:v>306</c:v>
                </c:pt>
                <c:pt idx="1381">
                  <c:v>307</c:v>
                </c:pt>
                <c:pt idx="1382">
                  <c:v>308</c:v>
                </c:pt>
                <c:pt idx="1383">
                  <c:v>309</c:v>
                </c:pt>
                <c:pt idx="1384">
                  <c:v>310</c:v>
                </c:pt>
                <c:pt idx="1385">
                  <c:v>311</c:v>
                </c:pt>
                <c:pt idx="1386">
                  <c:v>312</c:v>
                </c:pt>
                <c:pt idx="1387">
                  <c:v>313</c:v>
                </c:pt>
                <c:pt idx="1388">
                  <c:v>314</c:v>
                </c:pt>
                <c:pt idx="1389">
                  <c:v>315</c:v>
                </c:pt>
                <c:pt idx="1390">
                  <c:v>316</c:v>
                </c:pt>
                <c:pt idx="1391">
                  <c:v>317</c:v>
                </c:pt>
                <c:pt idx="1392">
                  <c:v>318</c:v>
                </c:pt>
                <c:pt idx="1393">
                  <c:v>319</c:v>
                </c:pt>
                <c:pt idx="1394">
                  <c:v>320</c:v>
                </c:pt>
                <c:pt idx="1395">
                  <c:v>321</c:v>
                </c:pt>
                <c:pt idx="1396">
                  <c:v>322</c:v>
                </c:pt>
                <c:pt idx="1397">
                  <c:v>323</c:v>
                </c:pt>
                <c:pt idx="1398">
                  <c:v>324</c:v>
                </c:pt>
                <c:pt idx="1399">
                  <c:v>325</c:v>
                </c:pt>
                <c:pt idx="1400">
                  <c:v>326</c:v>
                </c:pt>
                <c:pt idx="1401">
                  <c:v>327</c:v>
                </c:pt>
                <c:pt idx="1402">
                  <c:v>328</c:v>
                </c:pt>
                <c:pt idx="1403">
                  <c:v>329</c:v>
                </c:pt>
                <c:pt idx="1404">
                  <c:v>330</c:v>
                </c:pt>
                <c:pt idx="1405">
                  <c:v>331</c:v>
                </c:pt>
                <c:pt idx="1406">
                  <c:v>332</c:v>
                </c:pt>
                <c:pt idx="1407">
                  <c:v>333</c:v>
                </c:pt>
                <c:pt idx="1408">
                  <c:v>334</c:v>
                </c:pt>
                <c:pt idx="1409">
                  <c:v>335</c:v>
                </c:pt>
                <c:pt idx="1410">
                  <c:v>336</c:v>
                </c:pt>
                <c:pt idx="1411">
                  <c:v>337</c:v>
                </c:pt>
                <c:pt idx="1412">
                  <c:v>338</c:v>
                </c:pt>
                <c:pt idx="1413">
                  <c:v>339</c:v>
                </c:pt>
                <c:pt idx="1414">
                  <c:v>340</c:v>
                </c:pt>
                <c:pt idx="1415">
                  <c:v>341</c:v>
                </c:pt>
                <c:pt idx="1416">
                  <c:v>342</c:v>
                </c:pt>
                <c:pt idx="1417">
                  <c:v>343</c:v>
                </c:pt>
                <c:pt idx="1418">
                  <c:v>344</c:v>
                </c:pt>
                <c:pt idx="1419">
                  <c:v>345</c:v>
                </c:pt>
                <c:pt idx="1420">
                  <c:v>346</c:v>
                </c:pt>
                <c:pt idx="1421">
                  <c:v>347</c:v>
                </c:pt>
                <c:pt idx="1422">
                  <c:v>348</c:v>
                </c:pt>
                <c:pt idx="1423">
                  <c:v>349</c:v>
                </c:pt>
                <c:pt idx="1424">
                  <c:v>350</c:v>
                </c:pt>
                <c:pt idx="1425">
                  <c:v>351</c:v>
                </c:pt>
                <c:pt idx="1426">
                  <c:v>352</c:v>
                </c:pt>
                <c:pt idx="1427">
                  <c:v>353</c:v>
                </c:pt>
                <c:pt idx="1428">
                  <c:v>354</c:v>
                </c:pt>
                <c:pt idx="1429">
                  <c:v>355</c:v>
                </c:pt>
                <c:pt idx="1430">
                  <c:v>356</c:v>
                </c:pt>
                <c:pt idx="1431">
                  <c:v>357</c:v>
                </c:pt>
                <c:pt idx="1432">
                  <c:v>358</c:v>
                </c:pt>
                <c:pt idx="1433">
                  <c:v>359</c:v>
                </c:pt>
                <c:pt idx="1434">
                  <c:v>360</c:v>
                </c:pt>
                <c:pt idx="1435">
                  <c:v>361</c:v>
                </c:pt>
                <c:pt idx="1436">
                  <c:v>362</c:v>
                </c:pt>
                <c:pt idx="1437">
                  <c:v>363</c:v>
                </c:pt>
                <c:pt idx="1438">
                  <c:v>364</c:v>
                </c:pt>
                <c:pt idx="1439">
                  <c:v>365</c:v>
                </c:pt>
                <c:pt idx="1440">
                  <c:v>366</c:v>
                </c:pt>
                <c:pt idx="1441">
                  <c:v>367</c:v>
                </c:pt>
                <c:pt idx="1442">
                  <c:v>368</c:v>
                </c:pt>
                <c:pt idx="1443">
                  <c:v>369</c:v>
                </c:pt>
                <c:pt idx="1444">
                  <c:v>370</c:v>
                </c:pt>
                <c:pt idx="1445">
                  <c:v>371</c:v>
                </c:pt>
                <c:pt idx="1446">
                  <c:v>372</c:v>
                </c:pt>
                <c:pt idx="1447">
                  <c:v>373</c:v>
                </c:pt>
                <c:pt idx="1448">
                  <c:v>374</c:v>
                </c:pt>
                <c:pt idx="1449">
                  <c:v>375</c:v>
                </c:pt>
                <c:pt idx="1450">
                  <c:v>376</c:v>
                </c:pt>
                <c:pt idx="1451">
                  <c:v>377</c:v>
                </c:pt>
                <c:pt idx="1452">
                  <c:v>378</c:v>
                </c:pt>
                <c:pt idx="1453">
                  <c:v>379</c:v>
                </c:pt>
                <c:pt idx="1454">
                  <c:v>380</c:v>
                </c:pt>
                <c:pt idx="1455">
                  <c:v>381</c:v>
                </c:pt>
                <c:pt idx="1456">
                  <c:v>382</c:v>
                </c:pt>
                <c:pt idx="1457">
                  <c:v>383</c:v>
                </c:pt>
                <c:pt idx="1458">
                  <c:v>384</c:v>
                </c:pt>
                <c:pt idx="1459">
                  <c:v>385</c:v>
                </c:pt>
                <c:pt idx="1460">
                  <c:v>386</c:v>
                </c:pt>
                <c:pt idx="1461">
                  <c:v>387</c:v>
                </c:pt>
                <c:pt idx="1462">
                  <c:v>388</c:v>
                </c:pt>
                <c:pt idx="1463">
                  <c:v>389</c:v>
                </c:pt>
                <c:pt idx="1464">
                  <c:v>390</c:v>
                </c:pt>
                <c:pt idx="1465">
                  <c:v>391</c:v>
                </c:pt>
                <c:pt idx="1466">
                  <c:v>392</c:v>
                </c:pt>
                <c:pt idx="1467">
                  <c:v>393</c:v>
                </c:pt>
                <c:pt idx="1468">
                  <c:v>394</c:v>
                </c:pt>
                <c:pt idx="1469">
                  <c:v>395</c:v>
                </c:pt>
                <c:pt idx="1470">
                  <c:v>396</c:v>
                </c:pt>
                <c:pt idx="1471">
                  <c:v>397</c:v>
                </c:pt>
                <c:pt idx="1472">
                  <c:v>398</c:v>
                </c:pt>
                <c:pt idx="1473">
                  <c:v>399</c:v>
                </c:pt>
                <c:pt idx="1474">
                  <c:v>400</c:v>
                </c:pt>
                <c:pt idx="1475">
                  <c:v>401</c:v>
                </c:pt>
                <c:pt idx="1476">
                  <c:v>402</c:v>
                </c:pt>
                <c:pt idx="1477">
                  <c:v>403</c:v>
                </c:pt>
                <c:pt idx="1478">
                  <c:v>404</c:v>
                </c:pt>
                <c:pt idx="1479">
                  <c:v>405</c:v>
                </c:pt>
                <c:pt idx="1480">
                  <c:v>406</c:v>
                </c:pt>
                <c:pt idx="1481">
                  <c:v>407</c:v>
                </c:pt>
                <c:pt idx="1482">
                  <c:v>408</c:v>
                </c:pt>
                <c:pt idx="1483">
                  <c:v>409</c:v>
                </c:pt>
                <c:pt idx="1484">
                  <c:v>410</c:v>
                </c:pt>
                <c:pt idx="1485">
                  <c:v>411</c:v>
                </c:pt>
                <c:pt idx="1486">
                  <c:v>412</c:v>
                </c:pt>
                <c:pt idx="1487">
                  <c:v>413</c:v>
                </c:pt>
                <c:pt idx="1488">
                  <c:v>414</c:v>
                </c:pt>
                <c:pt idx="1489">
                  <c:v>415</c:v>
                </c:pt>
                <c:pt idx="1490">
                  <c:v>416</c:v>
                </c:pt>
                <c:pt idx="1491">
                  <c:v>417</c:v>
                </c:pt>
                <c:pt idx="1492">
                  <c:v>418</c:v>
                </c:pt>
                <c:pt idx="1493">
                  <c:v>419</c:v>
                </c:pt>
                <c:pt idx="1494">
                  <c:v>420</c:v>
                </c:pt>
                <c:pt idx="1495">
                  <c:v>421</c:v>
                </c:pt>
                <c:pt idx="1496">
                  <c:v>422</c:v>
                </c:pt>
                <c:pt idx="1497">
                  <c:v>423</c:v>
                </c:pt>
                <c:pt idx="1498">
                  <c:v>424</c:v>
                </c:pt>
                <c:pt idx="1499">
                  <c:v>425</c:v>
                </c:pt>
                <c:pt idx="1500">
                  <c:v>426</c:v>
                </c:pt>
                <c:pt idx="1501">
                  <c:v>427</c:v>
                </c:pt>
                <c:pt idx="1502">
                  <c:v>428</c:v>
                </c:pt>
                <c:pt idx="1503">
                  <c:v>429</c:v>
                </c:pt>
                <c:pt idx="1504">
                  <c:v>430</c:v>
                </c:pt>
                <c:pt idx="1505">
                  <c:v>431</c:v>
                </c:pt>
                <c:pt idx="1506">
                  <c:v>432</c:v>
                </c:pt>
                <c:pt idx="1507">
                  <c:v>433</c:v>
                </c:pt>
                <c:pt idx="1508">
                  <c:v>434</c:v>
                </c:pt>
                <c:pt idx="1509">
                  <c:v>435</c:v>
                </c:pt>
                <c:pt idx="1510">
                  <c:v>436</c:v>
                </c:pt>
                <c:pt idx="1511">
                  <c:v>437</c:v>
                </c:pt>
                <c:pt idx="1512">
                  <c:v>438</c:v>
                </c:pt>
                <c:pt idx="1513">
                  <c:v>439</c:v>
                </c:pt>
                <c:pt idx="1514">
                  <c:v>440</c:v>
                </c:pt>
                <c:pt idx="1515">
                  <c:v>441</c:v>
                </c:pt>
                <c:pt idx="1516">
                  <c:v>442</c:v>
                </c:pt>
                <c:pt idx="1517">
                  <c:v>443</c:v>
                </c:pt>
                <c:pt idx="1518">
                  <c:v>444</c:v>
                </c:pt>
                <c:pt idx="1519">
                  <c:v>445</c:v>
                </c:pt>
                <c:pt idx="1520">
                  <c:v>446</c:v>
                </c:pt>
                <c:pt idx="1521">
                  <c:v>447</c:v>
                </c:pt>
                <c:pt idx="1522">
                  <c:v>448</c:v>
                </c:pt>
                <c:pt idx="1523">
                  <c:v>449</c:v>
                </c:pt>
                <c:pt idx="1524">
                  <c:v>450</c:v>
                </c:pt>
                <c:pt idx="1525">
                  <c:v>451</c:v>
                </c:pt>
                <c:pt idx="1526">
                  <c:v>452</c:v>
                </c:pt>
                <c:pt idx="1527">
                  <c:v>453</c:v>
                </c:pt>
                <c:pt idx="1528">
                  <c:v>454</c:v>
                </c:pt>
                <c:pt idx="1529">
                  <c:v>455</c:v>
                </c:pt>
                <c:pt idx="1530">
                  <c:v>456</c:v>
                </c:pt>
                <c:pt idx="1531">
                  <c:v>457</c:v>
                </c:pt>
                <c:pt idx="1532">
                  <c:v>458</c:v>
                </c:pt>
                <c:pt idx="1533">
                  <c:v>459</c:v>
                </c:pt>
                <c:pt idx="1534">
                  <c:v>460</c:v>
                </c:pt>
                <c:pt idx="1535">
                  <c:v>461</c:v>
                </c:pt>
                <c:pt idx="1536">
                  <c:v>462</c:v>
                </c:pt>
                <c:pt idx="1537">
                  <c:v>463</c:v>
                </c:pt>
                <c:pt idx="1538">
                  <c:v>464</c:v>
                </c:pt>
                <c:pt idx="1539">
                  <c:v>465</c:v>
                </c:pt>
                <c:pt idx="1540">
                  <c:v>466</c:v>
                </c:pt>
                <c:pt idx="1541">
                  <c:v>467</c:v>
                </c:pt>
                <c:pt idx="1542">
                  <c:v>468</c:v>
                </c:pt>
                <c:pt idx="1543">
                  <c:v>469</c:v>
                </c:pt>
                <c:pt idx="1544">
                  <c:v>470</c:v>
                </c:pt>
                <c:pt idx="1545">
                  <c:v>471</c:v>
                </c:pt>
                <c:pt idx="1546">
                  <c:v>472</c:v>
                </c:pt>
                <c:pt idx="1547">
                  <c:v>473</c:v>
                </c:pt>
                <c:pt idx="1548">
                  <c:v>474</c:v>
                </c:pt>
                <c:pt idx="1549">
                  <c:v>475</c:v>
                </c:pt>
                <c:pt idx="1550">
                  <c:v>476</c:v>
                </c:pt>
                <c:pt idx="1551">
                  <c:v>477</c:v>
                </c:pt>
                <c:pt idx="1552">
                  <c:v>478</c:v>
                </c:pt>
                <c:pt idx="1553">
                  <c:v>479</c:v>
                </c:pt>
                <c:pt idx="1554">
                  <c:v>480</c:v>
                </c:pt>
                <c:pt idx="1555">
                  <c:v>481</c:v>
                </c:pt>
                <c:pt idx="1556">
                  <c:v>482</c:v>
                </c:pt>
                <c:pt idx="1557">
                  <c:v>483</c:v>
                </c:pt>
                <c:pt idx="1558">
                  <c:v>484</c:v>
                </c:pt>
                <c:pt idx="1559">
                  <c:v>485</c:v>
                </c:pt>
                <c:pt idx="1560">
                  <c:v>486</c:v>
                </c:pt>
                <c:pt idx="1561">
                  <c:v>487</c:v>
                </c:pt>
                <c:pt idx="1562">
                  <c:v>488</c:v>
                </c:pt>
                <c:pt idx="1563">
                  <c:v>489</c:v>
                </c:pt>
                <c:pt idx="1564">
                  <c:v>490</c:v>
                </c:pt>
                <c:pt idx="1565">
                  <c:v>491</c:v>
                </c:pt>
                <c:pt idx="1566">
                  <c:v>492</c:v>
                </c:pt>
                <c:pt idx="1567">
                  <c:v>493</c:v>
                </c:pt>
                <c:pt idx="1568">
                  <c:v>494</c:v>
                </c:pt>
                <c:pt idx="1569">
                  <c:v>495</c:v>
                </c:pt>
                <c:pt idx="1570">
                  <c:v>496</c:v>
                </c:pt>
                <c:pt idx="1571">
                  <c:v>497</c:v>
                </c:pt>
                <c:pt idx="1572">
                  <c:v>498</c:v>
                </c:pt>
                <c:pt idx="1573">
                  <c:v>499</c:v>
                </c:pt>
                <c:pt idx="1574">
                  <c:v>500</c:v>
                </c:pt>
                <c:pt idx="1575">
                  <c:v>501</c:v>
                </c:pt>
                <c:pt idx="1576">
                  <c:v>502</c:v>
                </c:pt>
                <c:pt idx="1577">
                  <c:v>503</c:v>
                </c:pt>
                <c:pt idx="1578">
                  <c:v>504</c:v>
                </c:pt>
                <c:pt idx="1579">
                  <c:v>505</c:v>
                </c:pt>
                <c:pt idx="1580">
                  <c:v>506</c:v>
                </c:pt>
                <c:pt idx="1581">
                  <c:v>507</c:v>
                </c:pt>
                <c:pt idx="1582">
                  <c:v>508</c:v>
                </c:pt>
                <c:pt idx="1583">
                  <c:v>509</c:v>
                </c:pt>
                <c:pt idx="1584">
                  <c:v>510</c:v>
                </c:pt>
                <c:pt idx="1585">
                  <c:v>511</c:v>
                </c:pt>
                <c:pt idx="1586">
                  <c:v>512</c:v>
                </c:pt>
                <c:pt idx="1587">
                  <c:v>513</c:v>
                </c:pt>
                <c:pt idx="1588">
                  <c:v>514</c:v>
                </c:pt>
                <c:pt idx="1589">
                  <c:v>515</c:v>
                </c:pt>
                <c:pt idx="1590">
                  <c:v>516</c:v>
                </c:pt>
                <c:pt idx="1591">
                  <c:v>517</c:v>
                </c:pt>
                <c:pt idx="1592">
                  <c:v>518</c:v>
                </c:pt>
                <c:pt idx="1593">
                  <c:v>519</c:v>
                </c:pt>
                <c:pt idx="1594">
                  <c:v>520</c:v>
                </c:pt>
                <c:pt idx="1595">
                  <c:v>521</c:v>
                </c:pt>
                <c:pt idx="1596">
                  <c:v>522</c:v>
                </c:pt>
                <c:pt idx="1597">
                  <c:v>523</c:v>
                </c:pt>
                <c:pt idx="1598">
                  <c:v>524</c:v>
                </c:pt>
                <c:pt idx="1599">
                  <c:v>525</c:v>
                </c:pt>
                <c:pt idx="1600">
                  <c:v>526</c:v>
                </c:pt>
                <c:pt idx="1601">
                  <c:v>527</c:v>
                </c:pt>
                <c:pt idx="1602">
                  <c:v>528</c:v>
                </c:pt>
                <c:pt idx="1603">
                  <c:v>529</c:v>
                </c:pt>
                <c:pt idx="1604">
                  <c:v>530</c:v>
                </c:pt>
                <c:pt idx="1605">
                  <c:v>531</c:v>
                </c:pt>
                <c:pt idx="1606">
                  <c:v>532</c:v>
                </c:pt>
                <c:pt idx="1607">
                  <c:v>533</c:v>
                </c:pt>
                <c:pt idx="1608">
                  <c:v>534</c:v>
                </c:pt>
                <c:pt idx="1609">
                  <c:v>535</c:v>
                </c:pt>
                <c:pt idx="1610">
                  <c:v>536</c:v>
                </c:pt>
                <c:pt idx="1611">
                  <c:v>537</c:v>
                </c:pt>
                <c:pt idx="1612">
                  <c:v>538</c:v>
                </c:pt>
                <c:pt idx="1613">
                  <c:v>539</c:v>
                </c:pt>
                <c:pt idx="1614">
                  <c:v>540</c:v>
                </c:pt>
                <c:pt idx="1615">
                  <c:v>541</c:v>
                </c:pt>
                <c:pt idx="1616">
                  <c:v>542</c:v>
                </c:pt>
                <c:pt idx="1617">
                  <c:v>543</c:v>
                </c:pt>
                <c:pt idx="1618">
                  <c:v>544</c:v>
                </c:pt>
                <c:pt idx="1619">
                  <c:v>545</c:v>
                </c:pt>
                <c:pt idx="1620">
                  <c:v>546</c:v>
                </c:pt>
                <c:pt idx="1621">
                  <c:v>547</c:v>
                </c:pt>
                <c:pt idx="1622">
                  <c:v>548</c:v>
                </c:pt>
                <c:pt idx="1623">
                  <c:v>549</c:v>
                </c:pt>
                <c:pt idx="1624">
                  <c:v>550</c:v>
                </c:pt>
                <c:pt idx="1625">
                  <c:v>551</c:v>
                </c:pt>
                <c:pt idx="1626">
                  <c:v>552</c:v>
                </c:pt>
                <c:pt idx="1627">
                  <c:v>553</c:v>
                </c:pt>
                <c:pt idx="1628">
                  <c:v>554</c:v>
                </c:pt>
                <c:pt idx="1629">
                  <c:v>555</c:v>
                </c:pt>
                <c:pt idx="1630">
                  <c:v>556</c:v>
                </c:pt>
                <c:pt idx="1631">
                  <c:v>557</c:v>
                </c:pt>
                <c:pt idx="1632">
                  <c:v>558</c:v>
                </c:pt>
                <c:pt idx="1633">
                  <c:v>559</c:v>
                </c:pt>
                <c:pt idx="1634">
                  <c:v>560</c:v>
                </c:pt>
                <c:pt idx="1635">
                  <c:v>561</c:v>
                </c:pt>
                <c:pt idx="1636">
                  <c:v>562</c:v>
                </c:pt>
                <c:pt idx="1637">
                  <c:v>563</c:v>
                </c:pt>
                <c:pt idx="1638">
                  <c:v>564</c:v>
                </c:pt>
                <c:pt idx="1639">
                  <c:v>565</c:v>
                </c:pt>
                <c:pt idx="1640">
                  <c:v>566</c:v>
                </c:pt>
                <c:pt idx="1641">
                  <c:v>567</c:v>
                </c:pt>
                <c:pt idx="1642">
                  <c:v>568</c:v>
                </c:pt>
                <c:pt idx="1643">
                  <c:v>569</c:v>
                </c:pt>
                <c:pt idx="1644">
                  <c:v>570</c:v>
                </c:pt>
                <c:pt idx="1645">
                  <c:v>571</c:v>
                </c:pt>
                <c:pt idx="1646">
                  <c:v>572</c:v>
                </c:pt>
                <c:pt idx="1647">
                  <c:v>573</c:v>
                </c:pt>
                <c:pt idx="1648">
                  <c:v>574</c:v>
                </c:pt>
                <c:pt idx="1649">
                  <c:v>575</c:v>
                </c:pt>
                <c:pt idx="1650">
                  <c:v>576</c:v>
                </c:pt>
                <c:pt idx="1651">
                  <c:v>577</c:v>
                </c:pt>
                <c:pt idx="1652">
                  <c:v>578</c:v>
                </c:pt>
                <c:pt idx="1653">
                  <c:v>579</c:v>
                </c:pt>
                <c:pt idx="1654">
                  <c:v>580</c:v>
                </c:pt>
                <c:pt idx="1655">
                  <c:v>581</c:v>
                </c:pt>
                <c:pt idx="1656">
                  <c:v>582</c:v>
                </c:pt>
                <c:pt idx="1657">
                  <c:v>583</c:v>
                </c:pt>
                <c:pt idx="1658">
                  <c:v>584</c:v>
                </c:pt>
                <c:pt idx="1659">
                  <c:v>585</c:v>
                </c:pt>
                <c:pt idx="1660">
                  <c:v>586</c:v>
                </c:pt>
                <c:pt idx="1661">
                  <c:v>587</c:v>
                </c:pt>
                <c:pt idx="1662">
                  <c:v>588</c:v>
                </c:pt>
                <c:pt idx="1663">
                  <c:v>589</c:v>
                </c:pt>
                <c:pt idx="1664">
                  <c:v>590</c:v>
                </c:pt>
                <c:pt idx="1665">
                  <c:v>591</c:v>
                </c:pt>
                <c:pt idx="1666">
                  <c:v>592</c:v>
                </c:pt>
                <c:pt idx="1667">
                  <c:v>593</c:v>
                </c:pt>
                <c:pt idx="1668">
                  <c:v>594</c:v>
                </c:pt>
                <c:pt idx="1669">
                  <c:v>595</c:v>
                </c:pt>
                <c:pt idx="1670">
                  <c:v>596</c:v>
                </c:pt>
                <c:pt idx="1671">
                  <c:v>597</c:v>
                </c:pt>
                <c:pt idx="1672">
                  <c:v>598</c:v>
                </c:pt>
                <c:pt idx="1673">
                  <c:v>599</c:v>
                </c:pt>
                <c:pt idx="1674">
                  <c:v>600</c:v>
                </c:pt>
                <c:pt idx="1675">
                  <c:v>601</c:v>
                </c:pt>
                <c:pt idx="1676">
                  <c:v>602</c:v>
                </c:pt>
                <c:pt idx="1677">
                  <c:v>603</c:v>
                </c:pt>
                <c:pt idx="1678">
                  <c:v>604</c:v>
                </c:pt>
                <c:pt idx="1679">
                  <c:v>605</c:v>
                </c:pt>
                <c:pt idx="1680">
                  <c:v>606</c:v>
                </c:pt>
                <c:pt idx="1681">
                  <c:v>607</c:v>
                </c:pt>
                <c:pt idx="1682">
                  <c:v>608</c:v>
                </c:pt>
                <c:pt idx="1683">
                  <c:v>609</c:v>
                </c:pt>
                <c:pt idx="1684">
                  <c:v>610</c:v>
                </c:pt>
                <c:pt idx="1685">
                  <c:v>611</c:v>
                </c:pt>
                <c:pt idx="1686">
                  <c:v>612</c:v>
                </c:pt>
                <c:pt idx="1687">
                  <c:v>613</c:v>
                </c:pt>
                <c:pt idx="1688">
                  <c:v>614</c:v>
                </c:pt>
                <c:pt idx="1689">
                  <c:v>615</c:v>
                </c:pt>
                <c:pt idx="1690">
                  <c:v>616</c:v>
                </c:pt>
                <c:pt idx="1691">
                  <c:v>617</c:v>
                </c:pt>
                <c:pt idx="1692">
                  <c:v>618</c:v>
                </c:pt>
                <c:pt idx="1693">
                  <c:v>619</c:v>
                </c:pt>
                <c:pt idx="1694">
                  <c:v>620</c:v>
                </c:pt>
                <c:pt idx="1695">
                  <c:v>621</c:v>
                </c:pt>
                <c:pt idx="1696">
                  <c:v>622</c:v>
                </c:pt>
                <c:pt idx="1697">
                  <c:v>623</c:v>
                </c:pt>
                <c:pt idx="1698">
                  <c:v>624</c:v>
                </c:pt>
                <c:pt idx="1699">
                  <c:v>625</c:v>
                </c:pt>
                <c:pt idx="1700">
                  <c:v>626</c:v>
                </c:pt>
                <c:pt idx="1701">
                  <c:v>627</c:v>
                </c:pt>
                <c:pt idx="1702">
                  <c:v>628</c:v>
                </c:pt>
                <c:pt idx="1703">
                  <c:v>629</c:v>
                </c:pt>
                <c:pt idx="1704">
                  <c:v>630</c:v>
                </c:pt>
                <c:pt idx="1705">
                  <c:v>631</c:v>
                </c:pt>
                <c:pt idx="1706">
                  <c:v>632</c:v>
                </c:pt>
                <c:pt idx="1707">
                  <c:v>633</c:v>
                </c:pt>
                <c:pt idx="1708">
                  <c:v>634</c:v>
                </c:pt>
                <c:pt idx="1709">
                  <c:v>635</c:v>
                </c:pt>
                <c:pt idx="1710">
                  <c:v>636</c:v>
                </c:pt>
                <c:pt idx="1711">
                  <c:v>637</c:v>
                </c:pt>
                <c:pt idx="1712">
                  <c:v>638</c:v>
                </c:pt>
                <c:pt idx="1713">
                  <c:v>639</c:v>
                </c:pt>
                <c:pt idx="1714">
                  <c:v>640</c:v>
                </c:pt>
                <c:pt idx="1715">
                  <c:v>641</c:v>
                </c:pt>
                <c:pt idx="1716">
                  <c:v>642</c:v>
                </c:pt>
                <c:pt idx="1717">
                  <c:v>643</c:v>
                </c:pt>
                <c:pt idx="1718">
                  <c:v>644</c:v>
                </c:pt>
                <c:pt idx="1719">
                  <c:v>645</c:v>
                </c:pt>
                <c:pt idx="1720">
                  <c:v>646</c:v>
                </c:pt>
                <c:pt idx="1721">
                  <c:v>647</c:v>
                </c:pt>
                <c:pt idx="1722">
                  <c:v>648</c:v>
                </c:pt>
                <c:pt idx="1723">
                  <c:v>649</c:v>
                </c:pt>
                <c:pt idx="1724">
                  <c:v>650</c:v>
                </c:pt>
                <c:pt idx="1725">
                  <c:v>651</c:v>
                </c:pt>
                <c:pt idx="1726">
                  <c:v>652</c:v>
                </c:pt>
                <c:pt idx="1727">
                  <c:v>653</c:v>
                </c:pt>
                <c:pt idx="1728">
                  <c:v>654</c:v>
                </c:pt>
                <c:pt idx="1729">
                  <c:v>655</c:v>
                </c:pt>
                <c:pt idx="1730">
                  <c:v>656</c:v>
                </c:pt>
                <c:pt idx="1731">
                  <c:v>657</c:v>
                </c:pt>
                <c:pt idx="1732">
                  <c:v>658</c:v>
                </c:pt>
                <c:pt idx="1733">
                  <c:v>659</c:v>
                </c:pt>
                <c:pt idx="1734">
                  <c:v>660</c:v>
                </c:pt>
                <c:pt idx="1735">
                  <c:v>661</c:v>
                </c:pt>
                <c:pt idx="1736">
                  <c:v>662</c:v>
                </c:pt>
                <c:pt idx="1737">
                  <c:v>663</c:v>
                </c:pt>
                <c:pt idx="1738">
                  <c:v>664</c:v>
                </c:pt>
                <c:pt idx="1739">
                  <c:v>665</c:v>
                </c:pt>
                <c:pt idx="1740">
                  <c:v>666</c:v>
                </c:pt>
                <c:pt idx="1741">
                  <c:v>667</c:v>
                </c:pt>
                <c:pt idx="1742">
                  <c:v>668</c:v>
                </c:pt>
                <c:pt idx="1743">
                  <c:v>669</c:v>
                </c:pt>
                <c:pt idx="1744">
                  <c:v>670</c:v>
                </c:pt>
                <c:pt idx="1745">
                  <c:v>671</c:v>
                </c:pt>
                <c:pt idx="1746">
                  <c:v>672</c:v>
                </c:pt>
                <c:pt idx="1747">
                  <c:v>673</c:v>
                </c:pt>
                <c:pt idx="1748">
                  <c:v>674</c:v>
                </c:pt>
                <c:pt idx="1749">
                  <c:v>675</c:v>
                </c:pt>
                <c:pt idx="1750">
                  <c:v>676</c:v>
                </c:pt>
                <c:pt idx="1751">
                  <c:v>677</c:v>
                </c:pt>
                <c:pt idx="1752">
                  <c:v>678</c:v>
                </c:pt>
                <c:pt idx="1753">
                  <c:v>679</c:v>
                </c:pt>
                <c:pt idx="1754">
                  <c:v>680</c:v>
                </c:pt>
                <c:pt idx="1755">
                  <c:v>681</c:v>
                </c:pt>
                <c:pt idx="1756">
                  <c:v>682</c:v>
                </c:pt>
                <c:pt idx="1757">
                  <c:v>683</c:v>
                </c:pt>
                <c:pt idx="1758">
                  <c:v>684</c:v>
                </c:pt>
                <c:pt idx="1759">
                  <c:v>685</c:v>
                </c:pt>
                <c:pt idx="1760">
                  <c:v>686</c:v>
                </c:pt>
                <c:pt idx="1761">
                  <c:v>687</c:v>
                </c:pt>
                <c:pt idx="1762">
                  <c:v>688</c:v>
                </c:pt>
                <c:pt idx="1763">
                  <c:v>689</c:v>
                </c:pt>
                <c:pt idx="1764">
                  <c:v>690</c:v>
                </c:pt>
                <c:pt idx="1765">
                  <c:v>691</c:v>
                </c:pt>
                <c:pt idx="1766">
                  <c:v>692</c:v>
                </c:pt>
                <c:pt idx="1767">
                  <c:v>693</c:v>
                </c:pt>
                <c:pt idx="1768">
                  <c:v>694</c:v>
                </c:pt>
                <c:pt idx="1769">
                  <c:v>695</c:v>
                </c:pt>
                <c:pt idx="1770">
                  <c:v>696</c:v>
                </c:pt>
                <c:pt idx="1771">
                  <c:v>697</c:v>
                </c:pt>
                <c:pt idx="1772">
                  <c:v>698</c:v>
                </c:pt>
                <c:pt idx="1773">
                  <c:v>699</c:v>
                </c:pt>
                <c:pt idx="1774">
                  <c:v>700</c:v>
                </c:pt>
                <c:pt idx="1775">
                  <c:v>701</c:v>
                </c:pt>
                <c:pt idx="1776">
                  <c:v>702</c:v>
                </c:pt>
                <c:pt idx="1777">
                  <c:v>703</c:v>
                </c:pt>
                <c:pt idx="1778">
                  <c:v>704</c:v>
                </c:pt>
                <c:pt idx="1779">
                  <c:v>705</c:v>
                </c:pt>
                <c:pt idx="1780">
                  <c:v>706</c:v>
                </c:pt>
                <c:pt idx="1781">
                  <c:v>707</c:v>
                </c:pt>
                <c:pt idx="1782">
                  <c:v>708</c:v>
                </c:pt>
                <c:pt idx="1783">
                  <c:v>709</c:v>
                </c:pt>
                <c:pt idx="1784">
                  <c:v>710</c:v>
                </c:pt>
                <c:pt idx="1785">
                  <c:v>711</c:v>
                </c:pt>
                <c:pt idx="1786">
                  <c:v>712</c:v>
                </c:pt>
                <c:pt idx="1787">
                  <c:v>713</c:v>
                </c:pt>
                <c:pt idx="1788">
                  <c:v>714</c:v>
                </c:pt>
                <c:pt idx="1789">
                  <c:v>715</c:v>
                </c:pt>
                <c:pt idx="1790">
                  <c:v>716</c:v>
                </c:pt>
                <c:pt idx="1791">
                  <c:v>717</c:v>
                </c:pt>
                <c:pt idx="1792">
                  <c:v>718</c:v>
                </c:pt>
                <c:pt idx="1793">
                  <c:v>719</c:v>
                </c:pt>
                <c:pt idx="1794">
                  <c:v>720</c:v>
                </c:pt>
                <c:pt idx="1795">
                  <c:v>721</c:v>
                </c:pt>
                <c:pt idx="1796">
                  <c:v>722</c:v>
                </c:pt>
                <c:pt idx="1797">
                  <c:v>723</c:v>
                </c:pt>
                <c:pt idx="1798">
                  <c:v>724</c:v>
                </c:pt>
                <c:pt idx="1799">
                  <c:v>725</c:v>
                </c:pt>
                <c:pt idx="1800">
                  <c:v>726</c:v>
                </c:pt>
                <c:pt idx="1801">
                  <c:v>727</c:v>
                </c:pt>
                <c:pt idx="1802">
                  <c:v>728</c:v>
                </c:pt>
                <c:pt idx="1803">
                  <c:v>729</c:v>
                </c:pt>
                <c:pt idx="1804">
                  <c:v>730</c:v>
                </c:pt>
                <c:pt idx="1805">
                  <c:v>731</c:v>
                </c:pt>
                <c:pt idx="1806">
                  <c:v>732</c:v>
                </c:pt>
                <c:pt idx="1807">
                  <c:v>733</c:v>
                </c:pt>
                <c:pt idx="1808">
                  <c:v>734</c:v>
                </c:pt>
                <c:pt idx="1809">
                  <c:v>735</c:v>
                </c:pt>
                <c:pt idx="1810">
                  <c:v>736</c:v>
                </c:pt>
                <c:pt idx="1811">
                  <c:v>737</c:v>
                </c:pt>
                <c:pt idx="1812">
                  <c:v>738</c:v>
                </c:pt>
                <c:pt idx="1813">
                  <c:v>739</c:v>
                </c:pt>
                <c:pt idx="1814">
                  <c:v>740</c:v>
                </c:pt>
                <c:pt idx="1815">
                  <c:v>741</c:v>
                </c:pt>
                <c:pt idx="1816">
                  <c:v>742</c:v>
                </c:pt>
                <c:pt idx="1817">
                  <c:v>743</c:v>
                </c:pt>
                <c:pt idx="1818">
                  <c:v>744</c:v>
                </c:pt>
                <c:pt idx="1819">
                  <c:v>745</c:v>
                </c:pt>
                <c:pt idx="1820">
                  <c:v>746</c:v>
                </c:pt>
                <c:pt idx="1821">
                  <c:v>747</c:v>
                </c:pt>
                <c:pt idx="1822">
                  <c:v>748</c:v>
                </c:pt>
                <c:pt idx="1823">
                  <c:v>749</c:v>
                </c:pt>
                <c:pt idx="1824">
                  <c:v>750</c:v>
                </c:pt>
                <c:pt idx="1825">
                  <c:v>751</c:v>
                </c:pt>
                <c:pt idx="1826">
                  <c:v>752</c:v>
                </c:pt>
                <c:pt idx="1827">
                  <c:v>753</c:v>
                </c:pt>
                <c:pt idx="1828">
                  <c:v>754</c:v>
                </c:pt>
                <c:pt idx="1829">
                  <c:v>755</c:v>
                </c:pt>
                <c:pt idx="1830">
                  <c:v>756</c:v>
                </c:pt>
                <c:pt idx="1831">
                  <c:v>757</c:v>
                </c:pt>
                <c:pt idx="1832">
                  <c:v>758</c:v>
                </c:pt>
                <c:pt idx="1833">
                  <c:v>759</c:v>
                </c:pt>
                <c:pt idx="1834">
                  <c:v>760</c:v>
                </c:pt>
                <c:pt idx="1835">
                  <c:v>761</c:v>
                </c:pt>
                <c:pt idx="1836">
                  <c:v>762</c:v>
                </c:pt>
                <c:pt idx="1837">
                  <c:v>763</c:v>
                </c:pt>
                <c:pt idx="1838">
                  <c:v>764</c:v>
                </c:pt>
                <c:pt idx="1839">
                  <c:v>765</c:v>
                </c:pt>
                <c:pt idx="1840">
                  <c:v>766</c:v>
                </c:pt>
                <c:pt idx="1841">
                  <c:v>767</c:v>
                </c:pt>
                <c:pt idx="1842">
                  <c:v>768</c:v>
                </c:pt>
                <c:pt idx="1843">
                  <c:v>769</c:v>
                </c:pt>
                <c:pt idx="1844">
                  <c:v>770</c:v>
                </c:pt>
                <c:pt idx="1845">
                  <c:v>771</c:v>
                </c:pt>
                <c:pt idx="1846">
                  <c:v>772</c:v>
                </c:pt>
                <c:pt idx="1847">
                  <c:v>773</c:v>
                </c:pt>
                <c:pt idx="1848">
                  <c:v>774</c:v>
                </c:pt>
                <c:pt idx="1849">
                  <c:v>775</c:v>
                </c:pt>
                <c:pt idx="1850">
                  <c:v>776</c:v>
                </c:pt>
                <c:pt idx="1851">
                  <c:v>777</c:v>
                </c:pt>
                <c:pt idx="1852">
                  <c:v>778</c:v>
                </c:pt>
                <c:pt idx="1853">
                  <c:v>779</c:v>
                </c:pt>
                <c:pt idx="1854">
                  <c:v>780</c:v>
                </c:pt>
                <c:pt idx="1855">
                  <c:v>781</c:v>
                </c:pt>
                <c:pt idx="1856">
                  <c:v>782</c:v>
                </c:pt>
                <c:pt idx="1857">
                  <c:v>783</c:v>
                </c:pt>
                <c:pt idx="1858">
                  <c:v>784</c:v>
                </c:pt>
                <c:pt idx="1859">
                  <c:v>785</c:v>
                </c:pt>
                <c:pt idx="1860">
                  <c:v>786</c:v>
                </c:pt>
                <c:pt idx="1861">
                  <c:v>787</c:v>
                </c:pt>
                <c:pt idx="1862">
                  <c:v>788</c:v>
                </c:pt>
                <c:pt idx="1863">
                  <c:v>789</c:v>
                </c:pt>
                <c:pt idx="1864">
                  <c:v>790</c:v>
                </c:pt>
                <c:pt idx="1865">
                  <c:v>791</c:v>
                </c:pt>
                <c:pt idx="1866">
                  <c:v>792</c:v>
                </c:pt>
                <c:pt idx="1867">
                  <c:v>793</c:v>
                </c:pt>
                <c:pt idx="1868">
                  <c:v>794</c:v>
                </c:pt>
                <c:pt idx="1869">
                  <c:v>795</c:v>
                </c:pt>
                <c:pt idx="1870">
                  <c:v>796</c:v>
                </c:pt>
                <c:pt idx="1871">
                  <c:v>797</c:v>
                </c:pt>
                <c:pt idx="1872">
                  <c:v>798</c:v>
                </c:pt>
                <c:pt idx="1873">
                  <c:v>799</c:v>
                </c:pt>
                <c:pt idx="1874">
                  <c:v>800</c:v>
                </c:pt>
                <c:pt idx="1875">
                  <c:v>801</c:v>
                </c:pt>
                <c:pt idx="1876">
                  <c:v>802</c:v>
                </c:pt>
                <c:pt idx="1877">
                  <c:v>803</c:v>
                </c:pt>
                <c:pt idx="1878">
                  <c:v>804</c:v>
                </c:pt>
                <c:pt idx="1879">
                  <c:v>805</c:v>
                </c:pt>
                <c:pt idx="1880">
                  <c:v>806</c:v>
                </c:pt>
                <c:pt idx="1881">
                  <c:v>807</c:v>
                </c:pt>
                <c:pt idx="1882">
                  <c:v>808</c:v>
                </c:pt>
                <c:pt idx="1883">
                  <c:v>809</c:v>
                </c:pt>
                <c:pt idx="1884">
                  <c:v>810</c:v>
                </c:pt>
                <c:pt idx="1885">
                  <c:v>811</c:v>
                </c:pt>
                <c:pt idx="1886">
                  <c:v>812</c:v>
                </c:pt>
                <c:pt idx="1887">
                  <c:v>813</c:v>
                </c:pt>
                <c:pt idx="1888">
                  <c:v>814</c:v>
                </c:pt>
                <c:pt idx="1889">
                  <c:v>815</c:v>
                </c:pt>
                <c:pt idx="1890">
                  <c:v>816</c:v>
                </c:pt>
                <c:pt idx="1891">
                  <c:v>817</c:v>
                </c:pt>
                <c:pt idx="1892">
                  <c:v>818</c:v>
                </c:pt>
                <c:pt idx="1893">
                  <c:v>819</c:v>
                </c:pt>
                <c:pt idx="1894">
                  <c:v>820</c:v>
                </c:pt>
                <c:pt idx="1895">
                  <c:v>821</c:v>
                </c:pt>
                <c:pt idx="1896">
                  <c:v>822</c:v>
                </c:pt>
                <c:pt idx="1897">
                  <c:v>823</c:v>
                </c:pt>
                <c:pt idx="1898">
                  <c:v>824</c:v>
                </c:pt>
                <c:pt idx="1899">
                  <c:v>825</c:v>
                </c:pt>
                <c:pt idx="1900">
                  <c:v>826</c:v>
                </c:pt>
                <c:pt idx="1901">
                  <c:v>827</c:v>
                </c:pt>
                <c:pt idx="1902">
                  <c:v>828</c:v>
                </c:pt>
                <c:pt idx="1903">
                  <c:v>829</c:v>
                </c:pt>
                <c:pt idx="1904">
                  <c:v>830</c:v>
                </c:pt>
                <c:pt idx="1905">
                  <c:v>831</c:v>
                </c:pt>
                <c:pt idx="1906">
                  <c:v>832</c:v>
                </c:pt>
                <c:pt idx="1907">
                  <c:v>833</c:v>
                </c:pt>
                <c:pt idx="1908">
                  <c:v>834</c:v>
                </c:pt>
                <c:pt idx="1909">
                  <c:v>835</c:v>
                </c:pt>
                <c:pt idx="1910">
                  <c:v>836</c:v>
                </c:pt>
                <c:pt idx="1911">
                  <c:v>837</c:v>
                </c:pt>
                <c:pt idx="1912">
                  <c:v>838</c:v>
                </c:pt>
                <c:pt idx="1913">
                  <c:v>839</c:v>
                </c:pt>
                <c:pt idx="1914">
                  <c:v>840</c:v>
                </c:pt>
                <c:pt idx="1915">
                  <c:v>841</c:v>
                </c:pt>
                <c:pt idx="1916">
                  <c:v>842</c:v>
                </c:pt>
                <c:pt idx="1917">
                  <c:v>843</c:v>
                </c:pt>
                <c:pt idx="1918">
                  <c:v>844</c:v>
                </c:pt>
                <c:pt idx="1919">
                  <c:v>845</c:v>
                </c:pt>
                <c:pt idx="1920">
                  <c:v>846</c:v>
                </c:pt>
                <c:pt idx="1921">
                  <c:v>847</c:v>
                </c:pt>
                <c:pt idx="1922">
                  <c:v>848</c:v>
                </c:pt>
                <c:pt idx="1923">
                  <c:v>849</c:v>
                </c:pt>
                <c:pt idx="1924">
                  <c:v>850</c:v>
                </c:pt>
                <c:pt idx="1925">
                  <c:v>851</c:v>
                </c:pt>
                <c:pt idx="1926">
                  <c:v>852</c:v>
                </c:pt>
                <c:pt idx="1927">
                  <c:v>853</c:v>
                </c:pt>
                <c:pt idx="1928">
                  <c:v>854</c:v>
                </c:pt>
                <c:pt idx="1929">
                  <c:v>855</c:v>
                </c:pt>
                <c:pt idx="1930">
                  <c:v>856</c:v>
                </c:pt>
                <c:pt idx="1931">
                  <c:v>857</c:v>
                </c:pt>
                <c:pt idx="1932">
                  <c:v>858</c:v>
                </c:pt>
                <c:pt idx="1933">
                  <c:v>859</c:v>
                </c:pt>
                <c:pt idx="1934">
                  <c:v>860</c:v>
                </c:pt>
                <c:pt idx="1935">
                  <c:v>861</c:v>
                </c:pt>
                <c:pt idx="1936">
                  <c:v>862</c:v>
                </c:pt>
                <c:pt idx="1937">
                  <c:v>863</c:v>
                </c:pt>
                <c:pt idx="1938">
                  <c:v>864</c:v>
                </c:pt>
                <c:pt idx="1939">
                  <c:v>865</c:v>
                </c:pt>
                <c:pt idx="1940">
                  <c:v>866</c:v>
                </c:pt>
                <c:pt idx="1941">
                  <c:v>867</c:v>
                </c:pt>
                <c:pt idx="1942">
                  <c:v>868</c:v>
                </c:pt>
                <c:pt idx="1943">
                  <c:v>869</c:v>
                </c:pt>
                <c:pt idx="1944">
                  <c:v>870</c:v>
                </c:pt>
                <c:pt idx="1945">
                  <c:v>871</c:v>
                </c:pt>
                <c:pt idx="1946">
                  <c:v>872</c:v>
                </c:pt>
                <c:pt idx="1947">
                  <c:v>873</c:v>
                </c:pt>
                <c:pt idx="1948">
                  <c:v>874</c:v>
                </c:pt>
                <c:pt idx="1949">
                  <c:v>875</c:v>
                </c:pt>
                <c:pt idx="1950">
                  <c:v>876</c:v>
                </c:pt>
                <c:pt idx="1951">
                  <c:v>877</c:v>
                </c:pt>
                <c:pt idx="1952">
                  <c:v>878</c:v>
                </c:pt>
                <c:pt idx="1953">
                  <c:v>879</c:v>
                </c:pt>
                <c:pt idx="1954">
                  <c:v>880</c:v>
                </c:pt>
                <c:pt idx="1955">
                  <c:v>881</c:v>
                </c:pt>
                <c:pt idx="1956">
                  <c:v>882</c:v>
                </c:pt>
                <c:pt idx="1957">
                  <c:v>883</c:v>
                </c:pt>
                <c:pt idx="1958">
                  <c:v>884</c:v>
                </c:pt>
                <c:pt idx="1959">
                  <c:v>885</c:v>
                </c:pt>
                <c:pt idx="1960">
                  <c:v>886</c:v>
                </c:pt>
                <c:pt idx="1961">
                  <c:v>887</c:v>
                </c:pt>
                <c:pt idx="1962">
                  <c:v>888</c:v>
                </c:pt>
                <c:pt idx="1963">
                  <c:v>889</c:v>
                </c:pt>
                <c:pt idx="1964">
                  <c:v>890</c:v>
                </c:pt>
                <c:pt idx="1965">
                  <c:v>891</c:v>
                </c:pt>
                <c:pt idx="1966">
                  <c:v>892</c:v>
                </c:pt>
                <c:pt idx="1967">
                  <c:v>893</c:v>
                </c:pt>
                <c:pt idx="1968">
                  <c:v>894</c:v>
                </c:pt>
                <c:pt idx="1969">
                  <c:v>895</c:v>
                </c:pt>
                <c:pt idx="1970">
                  <c:v>896</c:v>
                </c:pt>
                <c:pt idx="1971">
                  <c:v>897</c:v>
                </c:pt>
                <c:pt idx="1972">
                  <c:v>898</c:v>
                </c:pt>
                <c:pt idx="1973">
                  <c:v>899</c:v>
                </c:pt>
                <c:pt idx="1974">
                  <c:v>900</c:v>
                </c:pt>
                <c:pt idx="1975">
                  <c:v>901</c:v>
                </c:pt>
                <c:pt idx="1976">
                  <c:v>902</c:v>
                </c:pt>
                <c:pt idx="1977">
                  <c:v>903</c:v>
                </c:pt>
                <c:pt idx="1978">
                  <c:v>904</c:v>
                </c:pt>
                <c:pt idx="1979">
                  <c:v>905</c:v>
                </c:pt>
                <c:pt idx="1980">
                  <c:v>906</c:v>
                </c:pt>
                <c:pt idx="1981">
                  <c:v>907</c:v>
                </c:pt>
                <c:pt idx="1982">
                  <c:v>908</c:v>
                </c:pt>
                <c:pt idx="1983">
                  <c:v>909</c:v>
                </c:pt>
                <c:pt idx="1984">
                  <c:v>910</c:v>
                </c:pt>
                <c:pt idx="1985">
                  <c:v>911</c:v>
                </c:pt>
                <c:pt idx="1986">
                  <c:v>912</c:v>
                </c:pt>
                <c:pt idx="1987">
                  <c:v>913</c:v>
                </c:pt>
                <c:pt idx="1988">
                  <c:v>914</c:v>
                </c:pt>
                <c:pt idx="1989">
                  <c:v>915</c:v>
                </c:pt>
                <c:pt idx="1990">
                  <c:v>916</c:v>
                </c:pt>
                <c:pt idx="1991">
                  <c:v>917</c:v>
                </c:pt>
                <c:pt idx="1992">
                  <c:v>918</c:v>
                </c:pt>
                <c:pt idx="1993">
                  <c:v>919</c:v>
                </c:pt>
                <c:pt idx="1994">
                  <c:v>920</c:v>
                </c:pt>
                <c:pt idx="1995">
                  <c:v>921</c:v>
                </c:pt>
                <c:pt idx="1996">
                  <c:v>922</c:v>
                </c:pt>
                <c:pt idx="1997">
                  <c:v>923</c:v>
                </c:pt>
                <c:pt idx="1998">
                  <c:v>924</c:v>
                </c:pt>
                <c:pt idx="1999">
                  <c:v>925</c:v>
                </c:pt>
                <c:pt idx="2000">
                  <c:v>926</c:v>
                </c:pt>
                <c:pt idx="2001">
                  <c:v>927</c:v>
                </c:pt>
                <c:pt idx="2002">
                  <c:v>928</c:v>
                </c:pt>
                <c:pt idx="2003">
                  <c:v>929</c:v>
                </c:pt>
                <c:pt idx="2004">
                  <c:v>930</c:v>
                </c:pt>
                <c:pt idx="2005">
                  <c:v>931</c:v>
                </c:pt>
                <c:pt idx="2006">
                  <c:v>932</c:v>
                </c:pt>
                <c:pt idx="2007">
                  <c:v>933</c:v>
                </c:pt>
                <c:pt idx="2008">
                  <c:v>934</c:v>
                </c:pt>
                <c:pt idx="2009">
                  <c:v>935</c:v>
                </c:pt>
                <c:pt idx="2010">
                  <c:v>936</c:v>
                </c:pt>
                <c:pt idx="2011">
                  <c:v>937</c:v>
                </c:pt>
                <c:pt idx="2012">
                  <c:v>938</c:v>
                </c:pt>
                <c:pt idx="2013">
                  <c:v>939</c:v>
                </c:pt>
                <c:pt idx="2014">
                  <c:v>940</c:v>
                </c:pt>
                <c:pt idx="2015">
                  <c:v>941</c:v>
                </c:pt>
                <c:pt idx="2016">
                  <c:v>942</c:v>
                </c:pt>
                <c:pt idx="2017">
                  <c:v>943</c:v>
                </c:pt>
                <c:pt idx="2018">
                  <c:v>944</c:v>
                </c:pt>
                <c:pt idx="2019">
                  <c:v>945</c:v>
                </c:pt>
                <c:pt idx="2020">
                  <c:v>946</c:v>
                </c:pt>
                <c:pt idx="2021">
                  <c:v>947</c:v>
                </c:pt>
                <c:pt idx="2022">
                  <c:v>948</c:v>
                </c:pt>
                <c:pt idx="2023">
                  <c:v>949</c:v>
                </c:pt>
                <c:pt idx="2024">
                  <c:v>950</c:v>
                </c:pt>
                <c:pt idx="2025">
                  <c:v>951</c:v>
                </c:pt>
                <c:pt idx="2026">
                  <c:v>952</c:v>
                </c:pt>
                <c:pt idx="2027">
                  <c:v>953</c:v>
                </c:pt>
                <c:pt idx="2028">
                  <c:v>954</c:v>
                </c:pt>
                <c:pt idx="2029">
                  <c:v>955</c:v>
                </c:pt>
                <c:pt idx="2030">
                  <c:v>956</c:v>
                </c:pt>
                <c:pt idx="2031">
                  <c:v>957</c:v>
                </c:pt>
                <c:pt idx="2032">
                  <c:v>958</c:v>
                </c:pt>
                <c:pt idx="2033">
                  <c:v>959</c:v>
                </c:pt>
                <c:pt idx="2034">
                  <c:v>960</c:v>
                </c:pt>
                <c:pt idx="2035">
                  <c:v>961</c:v>
                </c:pt>
                <c:pt idx="2036">
                  <c:v>962</c:v>
                </c:pt>
                <c:pt idx="2037">
                  <c:v>963</c:v>
                </c:pt>
                <c:pt idx="2038">
                  <c:v>964</c:v>
                </c:pt>
                <c:pt idx="2039">
                  <c:v>965</c:v>
                </c:pt>
                <c:pt idx="2040">
                  <c:v>966</c:v>
                </c:pt>
                <c:pt idx="2041">
                  <c:v>967</c:v>
                </c:pt>
                <c:pt idx="2042">
                  <c:v>968</c:v>
                </c:pt>
                <c:pt idx="2043">
                  <c:v>969</c:v>
                </c:pt>
                <c:pt idx="2044">
                  <c:v>970</c:v>
                </c:pt>
                <c:pt idx="2045">
                  <c:v>971</c:v>
                </c:pt>
                <c:pt idx="2046">
                  <c:v>972</c:v>
                </c:pt>
                <c:pt idx="2047">
                  <c:v>973</c:v>
                </c:pt>
                <c:pt idx="2048">
                  <c:v>974</c:v>
                </c:pt>
                <c:pt idx="2049">
                  <c:v>975</c:v>
                </c:pt>
                <c:pt idx="2050">
                  <c:v>976</c:v>
                </c:pt>
                <c:pt idx="2051">
                  <c:v>977</c:v>
                </c:pt>
                <c:pt idx="2052">
                  <c:v>978</c:v>
                </c:pt>
                <c:pt idx="2053">
                  <c:v>979</c:v>
                </c:pt>
                <c:pt idx="2054">
                  <c:v>980</c:v>
                </c:pt>
                <c:pt idx="2055">
                  <c:v>981</c:v>
                </c:pt>
                <c:pt idx="2056">
                  <c:v>982</c:v>
                </c:pt>
                <c:pt idx="2057">
                  <c:v>983</c:v>
                </c:pt>
                <c:pt idx="2058">
                  <c:v>984</c:v>
                </c:pt>
                <c:pt idx="2059">
                  <c:v>985</c:v>
                </c:pt>
                <c:pt idx="2060">
                  <c:v>986</c:v>
                </c:pt>
                <c:pt idx="2061">
                  <c:v>987</c:v>
                </c:pt>
                <c:pt idx="2062">
                  <c:v>988</c:v>
                </c:pt>
                <c:pt idx="2063">
                  <c:v>989</c:v>
                </c:pt>
                <c:pt idx="2064">
                  <c:v>990</c:v>
                </c:pt>
                <c:pt idx="2065">
                  <c:v>991</c:v>
                </c:pt>
                <c:pt idx="2066">
                  <c:v>992</c:v>
                </c:pt>
                <c:pt idx="2067">
                  <c:v>993</c:v>
                </c:pt>
                <c:pt idx="2068">
                  <c:v>994</c:v>
                </c:pt>
                <c:pt idx="2069">
                  <c:v>995</c:v>
                </c:pt>
                <c:pt idx="2070">
                  <c:v>996</c:v>
                </c:pt>
                <c:pt idx="2071">
                  <c:v>997</c:v>
                </c:pt>
                <c:pt idx="2072">
                  <c:v>998</c:v>
                </c:pt>
                <c:pt idx="2073">
                  <c:v>999</c:v>
                </c:pt>
                <c:pt idx="2074">
                  <c:v>1000</c:v>
                </c:pt>
                <c:pt idx="2075">
                  <c:v>1001</c:v>
                </c:pt>
                <c:pt idx="2076">
                  <c:v>1002</c:v>
                </c:pt>
                <c:pt idx="2077">
                  <c:v>1003</c:v>
                </c:pt>
                <c:pt idx="2078">
                  <c:v>1004</c:v>
                </c:pt>
                <c:pt idx="2079">
                  <c:v>1005</c:v>
                </c:pt>
                <c:pt idx="2080">
                  <c:v>1006</c:v>
                </c:pt>
                <c:pt idx="2081">
                  <c:v>1007</c:v>
                </c:pt>
                <c:pt idx="2082">
                  <c:v>1008</c:v>
                </c:pt>
                <c:pt idx="2083">
                  <c:v>1009</c:v>
                </c:pt>
                <c:pt idx="2084">
                  <c:v>1010</c:v>
                </c:pt>
                <c:pt idx="2085">
                  <c:v>1011</c:v>
                </c:pt>
                <c:pt idx="2086">
                  <c:v>1012</c:v>
                </c:pt>
                <c:pt idx="2087">
                  <c:v>1013</c:v>
                </c:pt>
                <c:pt idx="2088">
                  <c:v>1014</c:v>
                </c:pt>
                <c:pt idx="2089">
                  <c:v>1015</c:v>
                </c:pt>
                <c:pt idx="2090">
                  <c:v>1016</c:v>
                </c:pt>
                <c:pt idx="2091">
                  <c:v>1017</c:v>
                </c:pt>
                <c:pt idx="2092">
                  <c:v>1018</c:v>
                </c:pt>
                <c:pt idx="2093">
                  <c:v>1019</c:v>
                </c:pt>
                <c:pt idx="2094">
                  <c:v>1020</c:v>
                </c:pt>
                <c:pt idx="2095">
                  <c:v>1021</c:v>
                </c:pt>
                <c:pt idx="2096">
                  <c:v>1022</c:v>
                </c:pt>
                <c:pt idx="2097">
                  <c:v>1023</c:v>
                </c:pt>
                <c:pt idx="2098">
                  <c:v>1024</c:v>
                </c:pt>
                <c:pt idx="2099">
                  <c:v>1025</c:v>
                </c:pt>
                <c:pt idx="2100">
                  <c:v>1026</c:v>
                </c:pt>
                <c:pt idx="2101">
                  <c:v>1027</c:v>
                </c:pt>
                <c:pt idx="2102">
                  <c:v>1028</c:v>
                </c:pt>
                <c:pt idx="2103">
                  <c:v>1029</c:v>
                </c:pt>
                <c:pt idx="2104">
                  <c:v>1030</c:v>
                </c:pt>
                <c:pt idx="2105">
                  <c:v>1031</c:v>
                </c:pt>
                <c:pt idx="2106">
                  <c:v>1032</c:v>
                </c:pt>
                <c:pt idx="2107">
                  <c:v>1033</c:v>
                </c:pt>
                <c:pt idx="2108">
                  <c:v>1034</c:v>
                </c:pt>
                <c:pt idx="2109">
                  <c:v>1035</c:v>
                </c:pt>
                <c:pt idx="2110">
                  <c:v>1036</c:v>
                </c:pt>
                <c:pt idx="2111">
                  <c:v>1037</c:v>
                </c:pt>
                <c:pt idx="2112">
                  <c:v>1038</c:v>
                </c:pt>
                <c:pt idx="2113">
                  <c:v>1039</c:v>
                </c:pt>
                <c:pt idx="2114">
                  <c:v>1040</c:v>
                </c:pt>
                <c:pt idx="2115">
                  <c:v>1041</c:v>
                </c:pt>
                <c:pt idx="2116">
                  <c:v>1042</c:v>
                </c:pt>
                <c:pt idx="2117">
                  <c:v>1043</c:v>
                </c:pt>
                <c:pt idx="2118">
                  <c:v>1044</c:v>
                </c:pt>
                <c:pt idx="2119">
                  <c:v>1045</c:v>
                </c:pt>
                <c:pt idx="2120">
                  <c:v>1046</c:v>
                </c:pt>
                <c:pt idx="2121">
                  <c:v>1047</c:v>
                </c:pt>
                <c:pt idx="2122">
                  <c:v>1048</c:v>
                </c:pt>
                <c:pt idx="2123">
                  <c:v>1049</c:v>
                </c:pt>
                <c:pt idx="2124">
                  <c:v>1050</c:v>
                </c:pt>
                <c:pt idx="2125">
                  <c:v>1051</c:v>
                </c:pt>
                <c:pt idx="2126">
                  <c:v>1052</c:v>
                </c:pt>
                <c:pt idx="2127">
                  <c:v>1053</c:v>
                </c:pt>
                <c:pt idx="2128">
                  <c:v>1054</c:v>
                </c:pt>
                <c:pt idx="2129">
                  <c:v>1055</c:v>
                </c:pt>
                <c:pt idx="2130">
                  <c:v>1056</c:v>
                </c:pt>
                <c:pt idx="2131">
                  <c:v>1057</c:v>
                </c:pt>
                <c:pt idx="2132">
                  <c:v>1058</c:v>
                </c:pt>
                <c:pt idx="2133">
                  <c:v>1059</c:v>
                </c:pt>
                <c:pt idx="2134">
                  <c:v>1060</c:v>
                </c:pt>
                <c:pt idx="2135">
                  <c:v>1061</c:v>
                </c:pt>
                <c:pt idx="2136">
                  <c:v>1062</c:v>
                </c:pt>
                <c:pt idx="2137">
                  <c:v>1063</c:v>
                </c:pt>
                <c:pt idx="2138">
                  <c:v>1064</c:v>
                </c:pt>
                <c:pt idx="2139">
                  <c:v>1065</c:v>
                </c:pt>
                <c:pt idx="2140">
                  <c:v>1066</c:v>
                </c:pt>
                <c:pt idx="2141">
                  <c:v>1067</c:v>
                </c:pt>
                <c:pt idx="2142">
                  <c:v>1068</c:v>
                </c:pt>
                <c:pt idx="2143">
                  <c:v>1069</c:v>
                </c:pt>
                <c:pt idx="2144">
                  <c:v>1070</c:v>
                </c:pt>
                <c:pt idx="2145">
                  <c:v>1071</c:v>
                </c:pt>
                <c:pt idx="2146">
                  <c:v>1072</c:v>
                </c:pt>
                <c:pt idx="2147">
                  <c:v>1073</c:v>
                </c:pt>
                <c:pt idx="2148">
                  <c:v>1074</c:v>
                </c:pt>
                <c:pt idx="2149">
                  <c:v>1075</c:v>
                </c:pt>
                <c:pt idx="2150">
                  <c:v>1076</c:v>
                </c:pt>
                <c:pt idx="2151">
                  <c:v>1077</c:v>
                </c:pt>
                <c:pt idx="2152">
                  <c:v>1078</c:v>
                </c:pt>
                <c:pt idx="2153">
                  <c:v>1079</c:v>
                </c:pt>
                <c:pt idx="2154">
                  <c:v>1080</c:v>
                </c:pt>
                <c:pt idx="2155">
                  <c:v>1081</c:v>
                </c:pt>
                <c:pt idx="2156">
                  <c:v>1082</c:v>
                </c:pt>
                <c:pt idx="2157">
                  <c:v>1083</c:v>
                </c:pt>
                <c:pt idx="2158">
                  <c:v>1084</c:v>
                </c:pt>
                <c:pt idx="2159">
                  <c:v>1085</c:v>
                </c:pt>
                <c:pt idx="2160">
                  <c:v>1086</c:v>
                </c:pt>
                <c:pt idx="2161">
                  <c:v>1087</c:v>
                </c:pt>
                <c:pt idx="2162">
                  <c:v>1088</c:v>
                </c:pt>
                <c:pt idx="2163">
                  <c:v>1089</c:v>
                </c:pt>
                <c:pt idx="2164">
                  <c:v>1090</c:v>
                </c:pt>
                <c:pt idx="2165">
                  <c:v>1091</c:v>
                </c:pt>
                <c:pt idx="2166">
                  <c:v>1092</c:v>
                </c:pt>
                <c:pt idx="2167">
                  <c:v>1093</c:v>
                </c:pt>
                <c:pt idx="2168">
                  <c:v>1094</c:v>
                </c:pt>
                <c:pt idx="2169">
                  <c:v>1095</c:v>
                </c:pt>
                <c:pt idx="2170">
                  <c:v>1096</c:v>
                </c:pt>
                <c:pt idx="2171">
                  <c:v>1097</c:v>
                </c:pt>
                <c:pt idx="2172">
                  <c:v>1098</c:v>
                </c:pt>
                <c:pt idx="2173">
                  <c:v>1099</c:v>
                </c:pt>
                <c:pt idx="2174">
                  <c:v>1100</c:v>
                </c:pt>
                <c:pt idx="2175">
                  <c:v>1101</c:v>
                </c:pt>
                <c:pt idx="2176">
                  <c:v>1102</c:v>
                </c:pt>
                <c:pt idx="2177">
                  <c:v>1103</c:v>
                </c:pt>
                <c:pt idx="2178">
                  <c:v>1104</c:v>
                </c:pt>
                <c:pt idx="2179">
                  <c:v>1105</c:v>
                </c:pt>
                <c:pt idx="2180">
                  <c:v>1106</c:v>
                </c:pt>
                <c:pt idx="2181">
                  <c:v>1107</c:v>
                </c:pt>
                <c:pt idx="2182">
                  <c:v>1108</c:v>
                </c:pt>
                <c:pt idx="2183">
                  <c:v>1109</c:v>
                </c:pt>
                <c:pt idx="2184">
                  <c:v>1110</c:v>
                </c:pt>
                <c:pt idx="2185">
                  <c:v>1111</c:v>
                </c:pt>
                <c:pt idx="2186">
                  <c:v>1112</c:v>
                </c:pt>
                <c:pt idx="2187">
                  <c:v>1113</c:v>
                </c:pt>
                <c:pt idx="2188">
                  <c:v>1114</c:v>
                </c:pt>
                <c:pt idx="2189">
                  <c:v>1115</c:v>
                </c:pt>
                <c:pt idx="2190">
                  <c:v>1116</c:v>
                </c:pt>
                <c:pt idx="2191">
                  <c:v>1117</c:v>
                </c:pt>
                <c:pt idx="2192">
                  <c:v>1118</c:v>
                </c:pt>
                <c:pt idx="2193">
                  <c:v>1119</c:v>
                </c:pt>
                <c:pt idx="2194">
                  <c:v>1120</c:v>
                </c:pt>
                <c:pt idx="2195">
                  <c:v>1121</c:v>
                </c:pt>
                <c:pt idx="2196">
                  <c:v>1122</c:v>
                </c:pt>
                <c:pt idx="2197">
                  <c:v>1123</c:v>
                </c:pt>
                <c:pt idx="2198">
                  <c:v>1124</c:v>
                </c:pt>
                <c:pt idx="2199">
                  <c:v>1125</c:v>
                </c:pt>
                <c:pt idx="2200">
                  <c:v>1126</c:v>
                </c:pt>
                <c:pt idx="2201">
                  <c:v>1127</c:v>
                </c:pt>
                <c:pt idx="2202">
                  <c:v>1128</c:v>
                </c:pt>
                <c:pt idx="2203">
                  <c:v>1129</c:v>
                </c:pt>
                <c:pt idx="2204">
                  <c:v>1130</c:v>
                </c:pt>
                <c:pt idx="2205">
                  <c:v>1131</c:v>
                </c:pt>
                <c:pt idx="2206">
                  <c:v>1132</c:v>
                </c:pt>
                <c:pt idx="2207">
                  <c:v>1133</c:v>
                </c:pt>
                <c:pt idx="2208">
                  <c:v>1134</c:v>
                </c:pt>
                <c:pt idx="2209">
                  <c:v>1135</c:v>
                </c:pt>
                <c:pt idx="2210">
                  <c:v>1136</c:v>
                </c:pt>
                <c:pt idx="2211">
                  <c:v>1137</c:v>
                </c:pt>
                <c:pt idx="2212">
                  <c:v>1138</c:v>
                </c:pt>
                <c:pt idx="2213">
                  <c:v>1139</c:v>
                </c:pt>
                <c:pt idx="2214">
                  <c:v>1140</c:v>
                </c:pt>
                <c:pt idx="2215">
                  <c:v>1141</c:v>
                </c:pt>
                <c:pt idx="2216">
                  <c:v>1142</c:v>
                </c:pt>
                <c:pt idx="2217">
                  <c:v>1143</c:v>
                </c:pt>
                <c:pt idx="2218">
                  <c:v>1144</c:v>
                </c:pt>
                <c:pt idx="2219">
                  <c:v>1145</c:v>
                </c:pt>
                <c:pt idx="2220">
                  <c:v>1146</c:v>
                </c:pt>
                <c:pt idx="2221">
                  <c:v>1147</c:v>
                </c:pt>
                <c:pt idx="2222">
                  <c:v>1148</c:v>
                </c:pt>
                <c:pt idx="2223">
                  <c:v>1149</c:v>
                </c:pt>
                <c:pt idx="2224">
                  <c:v>1150</c:v>
                </c:pt>
                <c:pt idx="2225">
                  <c:v>1151</c:v>
                </c:pt>
                <c:pt idx="2226">
                  <c:v>1152</c:v>
                </c:pt>
                <c:pt idx="2227">
                  <c:v>1153</c:v>
                </c:pt>
                <c:pt idx="2228">
                  <c:v>1154</c:v>
                </c:pt>
                <c:pt idx="2229">
                  <c:v>1155</c:v>
                </c:pt>
                <c:pt idx="2230">
                  <c:v>1156</c:v>
                </c:pt>
                <c:pt idx="2231">
                  <c:v>1157</c:v>
                </c:pt>
                <c:pt idx="2232">
                  <c:v>1158</c:v>
                </c:pt>
                <c:pt idx="2233">
                  <c:v>1159</c:v>
                </c:pt>
                <c:pt idx="2234">
                  <c:v>1160</c:v>
                </c:pt>
                <c:pt idx="2235">
                  <c:v>1161</c:v>
                </c:pt>
                <c:pt idx="2236">
                  <c:v>1162</c:v>
                </c:pt>
                <c:pt idx="2237">
                  <c:v>1163</c:v>
                </c:pt>
                <c:pt idx="2238">
                  <c:v>1164</c:v>
                </c:pt>
                <c:pt idx="2239">
                  <c:v>1165</c:v>
                </c:pt>
                <c:pt idx="2240">
                  <c:v>1166</c:v>
                </c:pt>
                <c:pt idx="2241">
                  <c:v>1167</c:v>
                </c:pt>
                <c:pt idx="2242">
                  <c:v>1168</c:v>
                </c:pt>
                <c:pt idx="2243">
                  <c:v>1169</c:v>
                </c:pt>
                <c:pt idx="2244">
                  <c:v>1170</c:v>
                </c:pt>
                <c:pt idx="2245">
                  <c:v>1171</c:v>
                </c:pt>
                <c:pt idx="2246">
                  <c:v>1172</c:v>
                </c:pt>
                <c:pt idx="2247">
                  <c:v>1173</c:v>
                </c:pt>
                <c:pt idx="2248">
                  <c:v>1174</c:v>
                </c:pt>
                <c:pt idx="2249">
                  <c:v>1175</c:v>
                </c:pt>
                <c:pt idx="2250">
                  <c:v>1176</c:v>
                </c:pt>
                <c:pt idx="2251">
                  <c:v>1177</c:v>
                </c:pt>
                <c:pt idx="2252">
                  <c:v>1178</c:v>
                </c:pt>
                <c:pt idx="2253">
                  <c:v>1179</c:v>
                </c:pt>
                <c:pt idx="2254">
                  <c:v>1180</c:v>
                </c:pt>
                <c:pt idx="2255">
                  <c:v>1181</c:v>
                </c:pt>
                <c:pt idx="2256">
                  <c:v>1182</c:v>
                </c:pt>
                <c:pt idx="2257">
                  <c:v>1183</c:v>
                </c:pt>
                <c:pt idx="2258">
                  <c:v>1184</c:v>
                </c:pt>
                <c:pt idx="2259">
                  <c:v>1185</c:v>
                </c:pt>
                <c:pt idx="2260">
                  <c:v>1186</c:v>
                </c:pt>
                <c:pt idx="2261">
                  <c:v>1187</c:v>
                </c:pt>
                <c:pt idx="2262">
                  <c:v>1188</c:v>
                </c:pt>
                <c:pt idx="2263">
                  <c:v>1189</c:v>
                </c:pt>
                <c:pt idx="2264">
                  <c:v>1190</c:v>
                </c:pt>
                <c:pt idx="2265">
                  <c:v>1191</c:v>
                </c:pt>
                <c:pt idx="2266">
                  <c:v>1192</c:v>
                </c:pt>
                <c:pt idx="2267">
                  <c:v>1193</c:v>
                </c:pt>
                <c:pt idx="2268">
                  <c:v>1194</c:v>
                </c:pt>
                <c:pt idx="2269">
                  <c:v>1195</c:v>
                </c:pt>
                <c:pt idx="2270">
                  <c:v>1196</c:v>
                </c:pt>
                <c:pt idx="2271">
                  <c:v>1197</c:v>
                </c:pt>
                <c:pt idx="2272">
                  <c:v>1198</c:v>
                </c:pt>
                <c:pt idx="2273">
                  <c:v>1199</c:v>
                </c:pt>
                <c:pt idx="2274">
                  <c:v>1200</c:v>
                </c:pt>
                <c:pt idx="2275">
                  <c:v>1201</c:v>
                </c:pt>
                <c:pt idx="2276">
                  <c:v>1202</c:v>
                </c:pt>
                <c:pt idx="2277">
                  <c:v>1203</c:v>
                </c:pt>
                <c:pt idx="2278">
                  <c:v>1204</c:v>
                </c:pt>
                <c:pt idx="2279">
                  <c:v>1205</c:v>
                </c:pt>
                <c:pt idx="2280">
                  <c:v>1206</c:v>
                </c:pt>
                <c:pt idx="2281">
                  <c:v>1207</c:v>
                </c:pt>
                <c:pt idx="2282">
                  <c:v>1208</c:v>
                </c:pt>
                <c:pt idx="2283">
                  <c:v>1209</c:v>
                </c:pt>
                <c:pt idx="2284">
                  <c:v>1210</c:v>
                </c:pt>
                <c:pt idx="2285">
                  <c:v>1211</c:v>
                </c:pt>
                <c:pt idx="2286">
                  <c:v>1212</c:v>
                </c:pt>
                <c:pt idx="2287">
                  <c:v>1213</c:v>
                </c:pt>
                <c:pt idx="2288">
                  <c:v>1214</c:v>
                </c:pt>
                <c:pt idx="2289">
                  <c:v>1215</c:v>
                </c:pt>
                <c:pt idx="2290">
                  <c:v>1216</c:v>
                </c:pt>
                <c:pt idx="2291">
                  <c:v>1217</c:v>
                </c:pt>
                <c:pt idx="2292">
                  <c:v>1218</c:v>
                </c:pt>
                <c:pt idx="2293">
                  <c:v>1219</c:v>
                </c:pt>
                <c:pt idx="2294">
                  <c:v>1220</c:v>
                </c:pt>
                <c:pt idx="2295">
                  <c:v>1221</c:v>
                </c:pt>
                <c:pt idx="2296">
                  <c:v>1222</c:v>
                </c:pt>
                <c:pt idx="2297">
                  <c:v>1223</c:v>
                </c:pt>
                <c:pt idx="2298">
                  <c:v>1224</c:v>
                </c:pt>
                <c:pt idx="2299">
                  <c:v>1225</c:v>
                </c:pt>
                <c:pt idx="2300">
                  <c:v>1226</c:v>
                </c:pt>
                <c:pt idx="2301">
                  <c:v>1227</c:v>
                </c:pt>
                <c:pt idx="2302">
                  <c:v>1228</c:v>
                </c:pt>
                <c:pt idx="2303">
                  <c:v>1229</c:v>
                </c:pt>
                <c:pt idx="2304">
                  <c:v>1230</c:v>
                </c:pt>
                <c:pt idx="2305">
                  <c:v>1231</c:v>
                </c:pt>
                <c:pt idx="2306">
                  <c:v>1232</c:v>
                </c:pt>
                <c:pt idx="2307">
                  <c:v>1233</c:v>
                </c:pt>
                <c:pt idx="2308">
                  <c:v>1234</c:v>
                </c:pt>
                <c:pt idx="2309">
                  <c:v>1235</c:v>
                </c:pt>
                <c:pt idx="2310">
                  <c:v>1236</c:v>
                </c:pt>
                <c:pt idx="2311">
                  <c:v>1237</c:v>
                </c:pt>
                <c:pt idx="2312">
                  <c:v>1238</c:v>
                </c:pt>
                <c:pt idx="2313">
                  <c:v>1239</c:v>
                </c:pt>
                <c:pt idx="2314">
                  <c:v>1240</c:v>
                </c:pt>
                <c:pt idx="2315">
                  <c:v>1241</c:v>
                </c:pt>
                <c:pt idx="2316">
                  <c:v>1242</c:v>
                </c:pt>
                <c:pt idx="2317">
                  <c:v>1243</c:v>
                </c:pt>
                <c:pt idx="2318">
                  <c:v>1244</c:v>
                </c:pt>
                <c:pt idx="2319">
                  <c:v>1245</c:v>
                </c:pt>
                <c:pt idx="2320">
                  <c:v>1246</c:v>
                </c:pt>
                <c:pt idx="2321">
                  <c:v>1247</c:v>
                </c:pt>
                <c:pt idx="2322">
                  <c:v>1248</c:v>
                </c:pt>
                <c:pt idx="2323">
                  <c:v>1249</c:v>
                </c:pt>
                <c:pt idx="2324">
                  <c:v>1250</c:v>
                </c:pt>
                <c:pt idx="2325">
                  <c:v>1251</c:v>
                </c:pt>
                <c:pt idx="2326">
                  <c:v>1252</c:v>
                </c:pt>
                <c:pt idx="2327">
                  <c:v>1253</c:v>
                </c:pt>
                <c:pt idx="2328">
                  <c:v>1254</c:v>
                </c:pt>
                <c:pt idx="2329">
                  <c:v>1255</c:v>
                </c:pt>
                <c:pt idx="2330">
                  <c:v>1256</c:v>
                </c:pt>
                <c:pt idx="2331">
                  <c:v>1257</c:v>
                </c:pt>
                <c:pt idx="2332">
                  <c:v>1258</c:v>
                </c:pt>
                <c:pt idx="2333">
                  <c:v>1259</c:v>
                </c:pt>
                <c:pt idx="2334">
                  <c:v>1260</c:v>
                </c:pt>
                <c:pt idx="2335">
                  <c:v>1261</c:v>
                </c:pt>
                <c:pt idx="2336">
                  <c:v>1262</c:v>
                </c:pt>
                <c:pt idx="2337">
                  <c:v>1263</c:v>
                </c:pt>
                <c:pt idx="2338">
                  <c:v>1264</c:v>
                </c:pt>
                <c:pt idx="2339">
                  <c:v>1265</c:v>
                </c:pt>
                <c:pt idx="2340">
                  <c:v>1266</c:v>
                </c:pt>
                <c:pt idx="2341">
                  <c:v>1267</c:v>
                </c:pt>
                <c:pt idx="2342">
                  <c:v>1268</c:v>
                </c:pt>
                <c:pt idx="2343">
                  <c:v>1269</c:v>
                </c:pt>
                <c:pt idx="2344">
                  <c:v>1270</c:v>
                </c:pt>
                <c:pt idx="2345">
                  <c:v>1271</c:v>
                </c:pt>
                <c:pt idx="2346">
                  <c:v>1272</c:v>
                </c:pt>
                <c:pt idx="2347">
                  <c:v>1273</c:v>
                </c:pt>
                <c:pt idx="2348">
                  <c:v>1274</c:v>
                </c:pt>
                <c:pt idx="2349">
                  <c:v>1275</c:v>
                </c:pt>
                <c:pt idx="2350">
                  <c:v>1276</c:v>
                </c:pt>
                <c:pt idx="2351">
                  <c:v>1277</c:v>
                </c:pt>
                <c:pt idx="2352">
                  <c:v>1278</c:v>
                </c:pt>
                <c:pt idx="2353">
                  <c:v>1279</c:v>
                </c:pt>
                <c:pt idx="2354">
                  <c:v>1280</c:v>
                </c:pt>
                <c:pt idx="2355">
                  <c:v>1281</c:v>
                </c:pt>
                <c:pt idx="2356">
                  <c:v>1282</c:v>
                </c:pt>
                <c:pt idx="2357">
                  <c:v>1283</c:v>
                </c:pt>
                <c:pt idx="2358">
                  <c:v>1284</c:v>
                </c:pt>
                <c:pt idx="2359">
                  <c:v>1285</c:v>
                </c:pt>
                <c:pt idx="2360">
                  <c:v>1286</c:v>
                </c:pt>
                <c:pt idx="2361">
                  <c:v>1287</c:v>
                </c:pt>
                <c:pt idx="2362">
                  <c:v>1288</c:v>
                </c:pt>
                <c:pt idx="2363">
                  <c:v>1289</c:v>
                </c:pt>
                <c:pt idx="2364">
                  <c:v>1290</c:v>
                </c:pt>
                <c:pt idx="2365">
                  <c:v>1291</c:v>
                </c:pt>
                <c:pt idx="2366">
                  <c:v>1292</c:v>
                </c:pt>
                <c:pt idx="2367">
                  <c:v>1293</c:v>
                </c:pt>
                <c:pt idx="2368">
                  <c:v>1294</c:v>
                </c:pt>
                <c:pt idx="2369">
                  <c:v>1295</c:v>
                </c:pt>
                <c:pt idx="2370">
                  <c:v>1296</c:v>
                </c:pt>
                <c:pt idx="2371">
                  <c:v>1297</c:v>
                </c:pt>
                <c:pt idx="2372">
                  <c:v>1298</c:v>
                </c:pt>
                <c:pt idx="2373">
                  <c:v>1299</c:v>
                </c:pt>
                <c:pt idx="2374">
                  <c:v>1300</c:v>
                </c:pt>
                <c:pt idx="2375">
                  <c:v>1301</c:v>
                </c:pt>
                <c:pt idx="2376">
                  <c:v>1302</c:v>
                </c:pt>
                <c:pt idx="2377">
                  <c:v>1303</c:v>
                </c:pt>
                <c:pt idx="2378">
                  <c:v>1304</c:v>
                </c:pt>
                <c:pt idx="2379">
                  <c:v>1305</c:v>
                </c:pt>
                <c:pt idx="2380">
                  <c:v>1306</c:v>
                </c:pt>
                <c:pt idx="2381">
                  <c:v>1307</c:v>
                </c:pt>
                <c:pt idx="2382">
                  <c:v>1308</c:v>
                </c:pt>
                <c:pt idx="2383">
                  <c:v>1309</c:v>
                </c:pt>
                <c:pt idx="2384">
                  <c:v>1310</c:v>
                </c:pt>
                <c:pt idx="2385">
                  <c:v>1311</c:v>
                </c:pt>
                <c:pt idx="2386">
                  <c:v>1312</c:v>
                </c:pt>
                <c:pt idx="2387">
                  <c:v>1313</c:v>
                </c:pt>
                <c:pt idx="2388">
                  <c:v>1314</c:v>
                </c:pt>
                <c:pt idx="2389">
                  <c:v>1315</c:v>
                </c:pt>
                <c:pt idx="2390">
                  <c:v>1316</c:v>
                </c:pt>
                <c:pt idx="2391">
                  <c:v>1317</c:v>
                </c:pt>
                <c:pt idx="2392">
                  <c:v>1318</c:v>
                </c:pt>
                <c:pt idx="2393">
                  <c:v>1319</c:v>
                </c:pt>
                <c:pt idx="2394">
                  <c:v>1320</c:v>
                </c:pt>
                <c:pt idx="2395">
                  <c:v>1321</c:v>
                </c:pt>
                <c:pt idx="2396">
                  <c:v>1322</c:v>
                </c:pt>
                <c:pt idx="2397">
                  <c:v>1323</c:v>
                </c:pt>
                <c:pt idx="2398">
                  <c:v>1324</c:v>
                </c:pt>
                <c:pt idx="2399">
                  <c:v>1325</c:v>
                </c:pt>
                <c:pt idx="2400">
                  <c:v>1326</c:v>
                </c:pt>
                <c:pt idx="2401">
                  <c:v>1327</c:v>
                </c:pt>
                <c:pt idx="2402">
                  <c:v>1328</c:v>
                </c:pt>
                <c:pt idx="2403">
                  <c:v>1329</c:v>
                </c:pt>
                <c:pt idx="2404">
                  <c:v>1330</c:v>
                </c:pt>
                <c:pt idx="2405">
                  <c:v>1331</c:v>
                </c:pt>
                <c:pt idx="2406">
                  <c:v>1332</c:v>
                </c:pt>
                <c:pt idx="2407">
                  <c:v>1333</c:v>
                </c:pt>
                <c:pt idx="2408">
                  <c:v>1334</c:v>
                </c:pt>
                <c:pt idx="2409">
                  <c:v>1335</c:v>
                </c:pt>
                <c:pt idx="2410">
                  <c:v>1336</c:v>
                </c:pt>
                <c:pt idx="2411">
                  <c:v>1337</c:v>
                </c:pt>
                <c:pt idx="2412">
                  <c:v>1338</c:v>
                </c:pt>
                <c:pt idx="2413">
                  <c:v>1339</c:v>
                </c:pt>
                <c:pt idx="2414">
                  <c:v>1340</c:v>
                </c:pt>
                <c:pt idx="2415">
                  <c:v>1341</c:v>
                </c:pt>
                <c:pt idx="2416">
                  <c:v>1342</c:v>
                </c:pt>
                <c:pt idx="2417">
                  <c:v>1343</c:v>
                </c:pt>
                <c:pt idx="2418">
                  <c:v>1344</c:v>
                </c:pt>
                <c:pt idx="2419">
                  <c:v>1345</c:v>
                </c:pt>
                <c:pt idx="2420">
                  <c:v>1346</c:v>
                </c:pt>
                <c:pt idx="2421">
                  <c:v>1347</c:v>
                </c:pt>
                <c:pt idx="2422">
                  <c:v>1348</c:v>
                </c:pt>
                <c:pt idx="2423">
                  <c:v>1349</c:v>
                </c:pt>
                <c:pt idx="2424">
                  <c:v>1350</c:v>
                </c:pt>
                <c:pt idx="2425">
                  <c:v>1351</c:v>
                </c:pt>
                <c:pt idx="2426">
                  <c:v>1352</c:v>
                </c:pt>
                <c:pt idx="2427">
                  <c:v>1353</c:v>
                </c:pt>
                <c:pt idx="2428">
                  <c:v>1354</c:v>
                </c:pt>
                <c:pt idx="2429">
                  <c:v>1355</c:v>
                </c:pt>
                <c:pt idx="2430">
                  <c:v>1356</c:v>
                </c:pt>
                <c:pt idx="2431">
                  <c:v>1357</c:v>
                </c:pt>
                <c:pt idx="2432">
                  <c:v>1358</c:v>
                </c:pt>
                <c:pt idx="2433">
                  <c:v>1359</c:v>
                </c:pt>
                <c:pt idx="2434">
                  <c:v>1360</c:v>
                </c:pt>
                <c:pt idx="2435">
                  <c:v>1361</c:v>
                </c:pt>
                <c:pt idx="2436">
                  <c:v>1362</c:v>
                </c:pt>
                <c:pt idx="2437">
                  <c:v>1363</c:v>
                </c:pt>
                <c:pt idx="2438">
                  <c:v>1364</c:v>
                </c:pt>
                <c:pt idx="2439">
                  <c:v>1365</c:v>
                </c:pt>
                <c:pt idx="2440">
                  <c:v>1366</c:v>
                </c:pt>
                <c:pt idx="2441">
                  <c:v>1367</c:v>
                </c:pt>
                <c:pt idx="2442">
                  <c:v>1368</c:v>
                </c:pt>
                <c:pt idx="2443">
                  <c:v>1369</c:v>
                </c:pt>
                <c:pt idx="2444">
                  <c:v>1370</c:v>
                </c:pt>
                <c:pt idx="2445">
                  <c:v>1371</c:v>
                </c:pt>
                <c:pt idx="2446">
                  <c:v>1372</c:v>
                </c:pt>
                <c:pt idx="2447">
                  <c:v>1373</c:v>
                </c:pt>
                <c:pt idx="2448">
                  <c:v>1374</c:v>
                </c:pt>
                <c:pt idx="2449">
                  <c:v>1375</c:v>
                </c:pt>
                <c:pt idx="2450">
                  <c:v>1376</c:v>
                </c:pt>
                <c:pt idx="2451">
                  <c:v>1377</c:v>
                </c:pt>
                <c:pt idx="2452">
                  <c:v>1378</c:v>
                </c:pt>
                <c:pt idx="2453">
                  <c:v>1379</c:v>
                </c:pt>
                <c:pt idx="2454">
                  <c:v>1380</c:v>
                </c:pt>
                <c:pt idx="2455">
                  <c:v>1381</c:v>
                </c:pt>
                <c:pt idx="2456">
                  <c:v>1382</c:v>
                </c:pt>
                <c:pt idx="2457">
                  <c:v>1383</c:v>
                </c:pt>
                <c:pt idx="2458">
                  <c:v>1384</c:v>
                </c:pt>
                <c:pt idx="2459">
                  <c:v>1385</c:v>
                </c:pt>
                <c:pt idx="2460">
                  <c:v>1386</c:v>
                </c:pt>
                <c:pt idx="2461">
                  <c:v>1387</c:v>
                </c:pt>
                <c:pt idx="2462">
                  <c:v>1388</c:v>
                </c:pt>
                <c:pt idx="2463">
                  <c:v>1389</c:v>
                </c:pt>
                <c:pt idx="2464">
                  <c:v>1390</c:v>
                </c:pt>
                <c:pt idx="2465">
                  <c:v>1391</c:v>
                </c:pt>
                <c:pt idx="2466">
                  <c:v>1392</c:v>
                </c:pt>
                <c:pt idx="2467">
                  <c:v>1393</c:v>
                </c:pt>
                <c:pt idx="2468">
                  <c:v>1394</c:v>
                </c:pt>
                <c:pt idx="2469">
                  <c:v>1395</c:v>
                </c:pt>
                <c:pt idx="2470">
                  <c:v>1396</c:v>
                </c:pt>
                <c:pt idx="2471">
                  <c:v>1397</c:v>
                </c:pt>
                <c:pt idx="2472">
                  <c:v>1398</c:v>
                </c:pt>
                <c:pt idx="2473">
                  <c:v>1399</c:v>
                </c:pt>
                <c:pt idx="2474">
                  <c:v>1400</c:v>
                </c:pt>
                <c:pt idx="2475">
                  <c:v>1401</c:v>
                </c:pt>
                <c:pt idx="2476">
                  <c:v>1402</c:v>
                </c:pt>
                <c:pt idx="2477">
                  <c:v>1403</c:v>
                </c:pt>
                <c:pt idx="2478">
                  <c:v>1404</c:v>
                </c:pt>
                <c:pt idx="2479">
                  <c:v>1405</c:v>
                </c:pt>
                <c:pt idx="2480">
                  <c:v>1406</c:v>
                </c:pt>
                <c:pt idx="2481">
                  <c:v>1407</c:v>
                </c:pt>
                <c:pt idx="2482">
                  <c:v>1408</c:v>
                </c:pt>
                <c:pt idx="2483">
                  <c:v>1409</c:v>
                </c:pt>
                <c:pt idx="2484">
                  <c:v>1410</c:v>
                </c:pt>
                <c:pt idx="2485">
                  <c:v>1411</c:v>
                </c:pt>
                <c:pt idx="2486">
                  <c:v>1412</c:v>
                </c:pt>
                <c:pt idx="2487">
                  <c:v>1413</c:v>
                </c:pt>
                <c:pt idx="2488">
                  <c:v>1414</c:v>
                </c:pt>
                <c:pt idx="2489">
                  <c:v>1415</c:v>
                </c:pt>
                <c:pt idx="2490">
                  <c:v>1416</c:v>
                </c:pt>
                <c:pt idx="2491">
                  <c:v>1417</c:v>
                </c:pt>
                <c:pt idx="2492">
                  <c:v>1418</c:v>
                </c:pt>
                <c:pt idx="2493">
                  <c:v>1419</c:v>
                </c:pt>
                <c:pt idx="2494">
                  <c:v>1420</c:v>
                </c:pt>
                <c:pt idx="2495">
                  <c:v>1421</c:v>
                </c:pt>
                <c:pt idx="2496">
                  <c:v>1422</c:v>
                </c:pt>
                <c:pt idx="2497">
                  <c:v>1423</c:v>
                </c:pt>
                <c:pt idx="2498">
                  <c:v>1424</c:v>
                </c:pt>
                <c:pt idx="2499">
                  <c:v>1425</c:v>
                </c:pt>
                <c:pt idx="2500">
                  <c:v>1426</c:v>
                </c:pt>
                <c:pt idx="2501">
                  <c:v>1427</c:v>
                </c:pt>
                <c:pt idx="2502">
                  <c:v>1428</c:v>
                </c:pt>
                <c:pt idx="2503">
                  <c:v>1429</c:v>
                </c:pt>
                <c:pt idx="2504">
                  <c:v>1430</c:v>
                </c:pt>
                <c:pt idx="2505">
                  <c:v>1431</c:v>
                </c:pt>
                <c:pt idx="2506">
                  <c:v>1432</c:v>
                </c:pt>
                <c:pt idx="2507">
                  <c:v>1433</c:v>
                </c:pt>
                <c:pt idx="2508">
                  <c:v>1434</c:v>
                </c:pt>
                <c:pt idx="2509">
                  <c:v>1435</c:v>
                </c:pt>
                <c:pt idx="2510">
                  <c:v>1436</c:v>
                </c:pt>
                <c:pt idx="2511">
                  <c:v>1437</c:v>
                </c:pt>
                <c:pt idx="2512">
                  <c:v>1438</c:v>
                </c:pt>
                <c:pt idx="2513">
                  <c:v>1439</c:v>
                </c:pt>
                <c:pt idx="2514">
                  <c:v>1440</c:v>
                </c:pt>
                <c:pt idx="2515">
                  <c:v>1441</c:v>
                </c:pt>
                <c:pt idx="2516">
                  <c:v>1442</c:v>
                </c:pt>
                <c:pt idx="2517">
                  <c:v>1443</c:v>
                </c:pt>
                <c:pt idx="2518">
                  <c:v>1444</c:v>
                </c:pt>
                <c:pt idx="2519">
                  <c:v>1445</c:v>
                </c:pt>
                <c:pt idx="2520">
                  <c:v>1446</c:v>
                </c:pt>
                <c:pt idx="2521">
                  <c:v>1447</c:v>
                </c:pt>
                <c:pt idx="2522">
                  <c:v>1448</c:v>
                </c:pt>
                <c:pt idx="2523">
                  <c:v>1449</c:v>
                </c:pt>
                <c:pt idx="2524">
                  <c:v>1450</c:v>
                </c:pt>
                <c:pt idx="2525">
                  <c:v>1451</c:v>
                </c:pt>
                <c:pt idx="2526">
                  <c:v>1452</c:v>
                </c:pt>
                <c:pt idx="2527">
                  <c:v>1453</c:v>
                </c:pt>
                <c:pt idx="2528">
                  <c:v>1454</c:v>
                </c:pt>
                <c:pt idx="2529">
                  <c:v>1455</c:v>
                </c:pt>
                <c:pt idx="2530">
                  <c:v>1456</c:v>
                </c:pt>
                <c:pt idx="2531">
                  <c:v>1457</c:v>
                </c:pt>
                <c:pt idx="2532">
                  <c:v>1458</c:v>
                </c:pt>
                <c:pt idx="2533">
                  <c:v>1459</c:v>
                </c:pt>
                <c:pt idx="2534">
                  <c:v>1460</c:v>
                </c:pt>
                <c:pt idx="2535">
                  <c:v>1461</c:v>
                </c:pt>
                <c:pt idx="2536">
                  <c:v>1462</c:v>
                </c:pt>
                <c:pt idx="2537">
                  <c:v>1463</c:v>
                </c:pt>
                <c:pt idx="2538">
                  <c:v>1464</c:v>
                </c:pt>
                <c:pt idx="2539">
                  <c:v>1465</c:v>
                </c:pt>
                <c:pt idx="2540">
                  <c:v>1466</c:v>
                </c:pt>
                <c:pt idx="2541">
                  <c:v>1467</c:v>
                </c:pt>
                <c:pt idx="2542">
                  <c:v>1468</c:v>
                </c:pt>
                <c:pt idx="2543">
                  <c:v>1469</c:v>
                </c:pt>
                <c:pt idx="2544">
                  <c:v>1470</c:v>
                </c:pt>
                <c:pt idx="2545">
                  <c:v>1471</c:v>
                </c:pt>
                <c:pt idx="2546">
                  <c:v>1472</c:v>
                </c:pt>
                <c:pt idx="2547">
                  <c:v>1473</c:v>
                </c:pt>
                <c:pt idx="2548">
                  <c:v>1474</c:v>
                </c:pt>
                <c:pt idx="2549">
                  <c:v>1475</c:v>
                </c:pt>
                <c:pt idx="2550">
                  <c:v>1476</c:v>
                </c:pt>
                <c:pt idx="2551">
                  <c:v>1477</c:v>
                </c:pt>
                <c:pt idx="2552">
                  <c:v>1478</c:v>
                </c:pt>
                <c:pt idx="2553">
                  <c:v>1479</c:v>
                </c:pt>
                <c:pt idx="2554">
                  <c:v>1480</c:v>
                </c:pt>
                <c:pt idx="2555">
                  <c:v>1481</c:v>
                </c:pt>
                <c:pt idx="2556">
                  <c:v>1482</c:v>
                </c:pt>
                <c:pt idx="2557">
                  <c:v>1483</c:v>
                </c:pt>
                <c:pt idx="2558">
                  <c:v>1484</c:v>
                </c:pt>
                <c:pt idx="2559">
                  <c:v>1485</c:v>
                </c:pt>
                <c:pt idx="2560">
                  <c:v>1486</c:v>
                </c:pt>
                <c:pt idx="2561">
                  <c:v>1487</c:v>
                </c:pt>
                <c:pt idx="2562">
                  <c:v>1488</c:v>
                </c:pt>
                <c:pt idx="2563">
                  <c:v>1489</c:v>
                </c:pt>
                <c:pt idx="2564">
                  <c:v>1490</c:v>
                </c:pt>
                <c:pt idx="2565">
                  <c:v>1491</c:v>
                </c:pt>
                <c:pt idx="2566">
                  <c:v>1492</c:v>
                </c:pt>
                <c:pt idx="2567">
                  <c:v>1493</c:v>
                </c:pt>
                <c:pt idx="2568">
                  <c:v>1494</c:v>
                </c:pt>
                <c:pt idx="2569">
                  <c:v>1495</c:v>
                </c:pt>
                <c:pt idx="2570">
                  <c:v>1496</c:v>
                </c:pt>
                <c:pt idx="2571">
                  <c:v>1497</c:v>
                </c:pt>
                <c:pt idx="2572">
                  <c:v>1498</c:v>
                </c:pt>
                <c:pt idx="2573">
                  <c:v>1499</c:v>
                </c:pt>
                <c:pt idx="2574">
                  <c:v>1500</c:v>
                </c:pt>
                <c:pt idx="2575">
                  <c:v>1501</c:v>
                </c:pt>
                <c:pt idx="2576">
                  <c:v>1502</c:v>
                </c:pt>
                <c:pt idx="2577">
                  <c:v>1503</c:v>
                </c:pt>
                <c:pt idx="2578">
                  <c:v>1504</c:v>
                </c:pt>
                <c:pt idx="2579">
                  <c:v>1505</c:v>
                </c:pt>
                <c:pt idx="2580">
                  <c:v>1506</c:v>
                </c:pt>
                <c:pt idx="2581">
                  <c:v>1507</c:v>
                </c:pt>
                <c:pt idx="2582">
                  <c:v>1508</c:v>
                </c:pt>
                <c:pt idx="2583">
                  <c:v>1509</c:v>
                </c:pt>
                <c:pt idx="2584">
                  <c:v>1510</c:v>
                </c:pt>
                <c:pt idx="2585">
                  <c:v>1511</c:v>
                </c:pt>
                <c:pt idx="2586">
                  <c:v>1512</c:v>
                </c:pt>
                <c:pt idx="2587">
                  <c:v>1513</c:v>
                </c:pt>
                <c:pt idx="2588">
                  <c:v>1514</c:v>
                </c:pt>
                <c:pt idx="2589">
                  <c:v>1515</c:v>
                </c:pt>
                <c:pt idx="2590">
                  <c:v>1516</c:v>
                </c:pt>
                <c:pt idx="2591">
                  <c:v>1517</c:v>
                </c:pt>
                <c:pt idx="2592">
                  <c:v>1518</c:v>
                </c:pt>
                <c:pt idx="2593">
                  <c:v>1519</c:v>
                </c:pt>
                <c:pt idx="2594">
                  <c:v>1520</c:v>
                </c:pt>
                <c:pt idx="2595">
                  <c:v>1521</c:v>
                </c:pt>
                <c:pt idx="2596">
                  <c:v>1522</c:v>
                </c:pt>
                <c:pt idx="2597">
                  <c:v>1523</c:v>
                </c:pt>
                <c:pt idx="2598">
                  <c:v>1524</c:v>
                </c:pt>
                <c:pt idx="2599">
                  <c:v>1525</c:v>
                </c:pt>
                <c:pt idx="2600">
                  <c:v>1526</c:v>
                </c:pt>
                <c:pt idx="2601">
                  <c:v>1527</c:v>
                </c:pt>
                <c:pt idx="2602">
                  <c:v>1528</c:v>
                </c:pt>
                <c:pt idx="2603">
                  <c:v>1529</c:v>
                </c:pt>
                <c:pt idx="2604">
                  <c:v>1530</c:v>
                </c:pt>
                <c:pt idx="2605">
                  <c:v>1531</c:v>
                </c:pt>
                <c:pt idx="2606">
                  <c:v>1532</c:v>
                </c:pt>
                <c:pt idx="2607">
                  <c:v>1533</c:v>
                </c:pt>
                <c:pt idx="2608">
                  <c:v>1534</c:v>
                </c:pt>
                <c:pt idx="2609">
                  <c:v>1535</c:v>
                </c:pt>
                <c:pt idx="2610">
                  <c:v>1536</c:v>
                </c:pt>
                <c:pt idx="2611">
                  <c:v>1537</c:v>
                </c:pt>
                <c:pt idx="2612">
                  <c:v>1538</c:v>
                </c:pt>
                <c:pt idx="2613">
                  <c:v>1539</c:v>
                </c:pt>
                <c:pt idx="2614">
                  <c:v>1540</c:v>
                </c:pt>
                <c:pt idx="2615">
                  <c:v>1541</c:v>
                </c:pt>
                <c:pt idx="2616">
                  <c:v>1542</c:v>
                </c:pt>
                <c:pt idx="2617">
                  <c:v>1543</c:v>
                </c:pt>
                <c:pt idx="2618">
                  <c:v>1544</c:v>
                </c:pt>
                <c:pt idx="2619">
                  <c:v>1545</c:v>
                </c:pt>
                <c:pt idx="2620">
                  <c:v>1546</c:v>
                </c:pt>
                <c:pt idx="2621">
                  <c:v>1547</c:v>
                </c:pt>
                <c:pt idx="2622">
                  <c:v>1548</c:v>
                </c:pt>
                <c:pt idx="2623">
                  <c:v>1549</c:v>
                </c:pt>
                <c:pt idx="2624">
                  <c:v>1550</c:v>
                </c:pt>
                <c:pt idx="2625">
                  <c:v>1551</c:v>
                </c:pt>
                <c:pt idx="2626">
                  <c:v>1552</c:v>
                </c:pt>
                <c:pt idx="2627">
                  <c:v>1553</c:v>
                </c:pt>
                <c:pt idx="2628">
                  <c:v>1554</c:v>
                </c:pt>
                <c:pt idx="2629">
                  <c:v>1555</c:v>
                </c:pt>
                <c:pt idx="2630">
                  <c:v>1556</c:v>
                </c:pt>
                <c:pt idx="2631">
                  <c:v>1557</c:v>
                </c:pt>
                <c:pt idx="2632">
                  <c:v>1558</c:v>
                </c:pt>
                <c:pt idx="2633">
                  <c:v>1559</c:v>
                </c:pt>
                <c:pt idx="2634">
                  <c:v>1560</c:v>
                </c:pt>
                <c:pt idx="2635">
                  <c:v>1561</c:v>
                </c:pt>
                <c:pt idx="2636">
                  <c:v>1562</c:v>
                </c:pt>
                <c:pt idx="2637">
                  <c:v>1563</c:v>
                </c:pt>
                <c:pt idx="2638">
                  <c:v>1564</c:v>
                </c:pt>
                <c:pt idx="2639">
                  <c:v>1565</c:v>
                </c:pt>
                <c:pt idx="2640">
                  <c:v>1566</c:v>
                </c:pt>
                <c:pt idx="2641">
                  <c:v>1567</c:v>
                </c:pt>
                <c:pt idx="2642">
                  <c:v>1568</c:v>
                </c:pt>
                <c:pt idx="2643">
                  <c:v>1569</c:v>
                </c:pt>
                <c:pt idx="2644">
                  <c:v>1570</c:v>
                </c:pt>
                <c:pt idx="2645">
                  <c:v>1571</c:v>
                </c:pt>
                <c:pt idx="2646">
                  <c:v>1572</c:v>
                </c:pt>
                <c:pt idx="2647">
                  <c:v>1573</c:v>
                </c:pt>
                <c:pt idx="2648">
                  <c:v>1574</c:v>
                </c:pt>
                <c:pt idx="2649">
                  <c:v>1575</c:v>
                </c:pt>
                <c:pt idx="2650">
                  <c:v>1576</c:v>
                </c:pt>
                <c:pt idx="2651">
                  <c:v>1577</c:v>
                </c:pt>
                <c:pt idx="2652">
                  <c:v>1578</c:v>
                </c:pt>
                <c:pt idx="2653">
                  <c:v>1579</c:v>
                </c:pt>
                <c:pt idx="2654">
                  <c:v>1580</c:v>
                </c:pt>
                <c:pt idx="2655">
                  <c:v>1581</c:v>
                </c:pt>
                <c:pt idx="2656">
                  <c:v>1582</c:v>
                </c:pt>
                <c:pt idx="2657">
                  <c:v>1583</c:v>
                </c:pt>
                <c:pt idx="2658">
                  <c:v>1584</c:v>
                </c:pt>
                <c:pt idx="2659">
                  <c:v>1585</c:v>
                </c:pt>
                <c:pt idx="2660">
                  <c:v>1586</c:v>
                </c:pt>
                <c:pt idx="2661">
                  <c:v>1587</c:v>
                </c:pt>
                <c:pt idx="2662">
                  <c:v>1588</c:v>
                </c:pt>
                <c:pt idx="2663">
                  <c:v>1589</c:v>
                </c:pt>
                <c:pt idx="2664">
                  <c:v>1590</c:v>
                </c:pt>
                <c:pt idx="2665">
                  <c:v>1591</c:v>
                </c:pt>
                <c:pt idx="2666">
                  <c:v>1592</c:v>
                </c:pt>
                <c:pt idx="2667">
                  <c:v>1593</c:v>
                </c:pt>
                <c:pt idx="2668">
                  <c:v>1594</c:v>
                </c:pt>
                <c:pt idx="2669">
                  <c:v>1595</c:v>
                </c:pt>
                <c:pt idx="2670">
                  <c:v>1596</c:v>
                </c:pt>
                <c:pt idx="2671">
                  <c:v>1597</c:v>
                </c:pt>
                <c:pt idx="2672">
                  <c:v>1598</c:v>
                </c:pt>
                <c:pt idx="2673">
                  <c:v>1599</c:v>
                </c:pt>
                <c:pt idx="2674">
                  <c:v>1600</c:v>
                </c:pt>
                <c:pt idx="2675">
                  <c:v>1601</c:v>
                </c:pt>
                <c:pt idx="2676">
                  <c:v>1602</c:v>
                </c:pt>
                <c:pt idx="2677">
                  <c:v>1603</c:v>
                </c:pt>
                <c:pt idx="2678">
                  <c:v>1604</c:v>
                </c:pt>
                <c:pt idx="2679">
                  <c:v>1605</c:v>
                </c:pt>
                <c:pt idx="2680">
                  <c:v>1606</c:v>
                </c:pt>
                <c:pt idx="2681">
                  <c:v>1607</c:v>
                </c:pt>
                <c:pt idx="2682">
                  <c:v>1608</c:v>
                </c:pt>
                <c:pt idx="2683">
                  <c:v>1609</c:v>
                </c:pt>
                <c:pt idx="2684">
                  <c:v>1610</c:v>
                </c:pt>
                <c:pt idx="2685">
                  <c:v>1611</c:v>
                </c:pt>
                <c:pt idx="2686">
                  <c:v>1612</c:v>
                </c:pt>
                <c:pt idx="2687">
                  <c:v>1613</c:v>
                </c:pt>
                <c:pt idx="2688">
                  <c:v>1614</c:v>
                </c:pt>
                <c:pt idx="2689">
                  <c:v>1615</c:v>
                </c:pt>
                <c:pt idx="2690">
                  <c:v>1616</c:v>
                </c:pt>
                <c:pt idx="2691">
                  <c:v>1617</c:v>
                </c:pt>
                <c:pt idx="2692">
                  <c:v>1618</c:v>
                </c:pt>
                <c:pt idx="2693">
                  <c:v>1619</c:v>
                </c:pt>
                <c:pt idx="2694">
                  <c:v>1620</c:v>
                </c:pt>
                <c:pt idx="2695">
                  <c:v>1621</c:v>
                </c:pt>
                <c:pt idx="2696">
                  <c:v>1622</c:v>
                </c:pt>
                <c:pt idx="2697">
                  <c:v>1623</c:v>
                </c:pt>
                <c:pt idx="2698">
                  <c:v>1624</c:v>
                </c:pt>
                <c:pt idx="2699">
                  <c:v>1625</c:v>
                </c:pt>
                <c:pt idx="2700">
                  <c:v>1626</c:v>
                </c:pt>
                <c:pt idx="2701">
                  <c:v>1627</c:v>
                </c:pt>
                <c:pt idx="2702">
                  <c:v>1628</c:v>
                </c:pt>
                <c:pt idx="2703">
                  <c:v>1629</c:v>
                </c:pt>
                <c:pt idx="2704">
                  <c:v>1630</c:v>
                </c:pt>
                <c:pt idx="2705">
                  <c:v>1631</c:v>
                </c:pt>
                <c:pt idx="2706">
                  <c:v>1632</c:v>
                </c:pt>
                <c:pt idx="2707">
                  <c:v>1633</c:v>
                </c:pt>
                <c:pt idx="2708">
                  <c:v>1634</c:v>
                </c:pt>
                <c:pt idx="2709">
                  <c:v>1635</c:v>
                </c:pt>
                <c:pt idx="2710">
                  <c:v>1636</c:v>
                </c:pt>
                <c:pt idx="2711">
                  <c:v>1637</c:v>
                </c:pt>
                <c:pt idx="2712">
                  <c:v>1638</c:v>
                </c:pt>
                <c:pt idx="2713">
                  <c:v>1639</c:v>
                </c:pt>
                <c:pt idx="2714">
                  <c:v>1640</c:v>
                </c:pt>
                <c:pt idx="2715">
                  <c:v>1641</c:v>
                </c:pt>
                <c:pt idx="2716">
                  <c:v>1642</c:v>
                </c:pt>
                <c:pt idx="2717">
                  <c:v>1643</c:v>
                </c:pt>
                <c:pt idx="2718">
                  <c:v>1644</c:v>
                </c:pt>
                <c:pt idx="2719">
                  <c:v>1645</c:v>
                </c:pt>
                <c:pt idx="2720">
                  <c:v>1646</c:v>
                </c:pt>
                <c:pt idx="2721">
                  <c:v>1647</c:v>
                </c:pt>
                <c:pt idx="2722">
                  <c:v>1648</c:v>
                </c:pt>
                <c:pt idx="2723">
                  <c:v>1649</c:v>
                </c:pt>
                <c:pt idx="2724">
                  <c:v>1650</c:v>
                </c:pt>
                <c:pt idx="2725">
                  <c:v>1651</c:v>
                </c:pt>
                <c:pt idx="2726">
                  <c:v>1652</c:v>
                </c:pt>
                <c:pt idx="2727">
                  <c:v>1653</c:v>
                </c:pt>
                <c:pt idx="2728">
                  <c:v>1654</c:v>
                </c:pt>
                <c:pt idx="2729">
                  <c:v>1655</c:v>
                </c:pt>
                <c:pt idx="2730">
                  <c:v>1656</c:v>
                </c:pt>
                <c:pt idx="2731">
                  <c:v>1657</c:v>
                </c:pt>
                <c:pt idx="2732">
                  <c:v>1658</c:v>
                </c:pt>
                <c:pt idx="2733">
                  <c:v>1659</c:v>
                </c:pt>
                <c:pt idx="2734">
                  <c:v>1660</c:v>
                </c:pt>
                <c:pt idx="2735">
                  <c:v>1661</c:v>
                </c:pt>
                <c:pt idx="2736">
                  <c:v>1662</c:v>
                </c:pt>
                <c:pt idx="2737">
                  <c:v>1663</c:v>
                </c:pt>
                <c:pt idx="2738">
                  <c:v>1664</c:v>
                </c:pt>
                <c:pt idx="2739">
                  <c:v>1665</c:v>
                </c:pt>
                <c:pt idx="2740">
                  <c:v>1666</c:v>
                </c:pt>
                <c:pt idx="2741">
                  <c:v>1667</c:v>
                </c:pt>
                <c:pt idx="2742">
                  <c:v>1668</c:v>
                </c:pt>
                <c:pt idx="2743">
                  <c:v>1669</c:v>
                </c:pt>
                <c:pt idx="2744">
                  <c:v>1670</c:v>
                </c:pt>
                <c:pt idx="2745">
                  <c:v>1671</c:v>
                </c:pt>
                <c:pt idx="2746">
                  <c:v>1672</c:v>
                </c:pt>
                <c:pt idx="2747">
                  <c:v>1673</c:v>
                </c:pt>
                <c:pt idx="2748">
                  <c:v>1674</c:v>
                </c:pt>
                <c:pt idx="2749">
                  <c:v>1675</c:v>
                </c:pt>
                <c:pt idx="2750">
                  <c:v>1676</c:v>
                </c:pt>
                <c:pt idx="2751">
                  <c:v>1677</c:v>
                </c:pt>
                <c:pt idx="2752">
                  <c:v>1678</c:v>
                </c:pt>
                <c:pt idx="2753">
                  <c:v>1679</c:v>
                </c:pt>
                <c:pt idx="2754">
                  <c:v>1680</c:v>
                </c:pt>
                <c:pt idx="2755">
                  <c:v>1681</c:v>
                </c:pt>
                <c:pt idx="2756">
                  <c:v>1682</c:v>
                </c:pt>
                <c:pt idx="2757">
                  <c:v>1683</c:v>
                </c:pt>
                <c:pt idx="2758">
                  <c:v>1684</c:v>
                </c:pt>
                <c:pt idx="2759">
                  <c:v>1685</c:v>
                </c:pt>
                <c:pt idx="2760">
                  <c:v>1686</c:v>
                </c:pt>
                <c:pt idx="2761">
                  <c:v>1687</c:v>
                </c:pt>
                <c:pt idx="2762">
                  <c:v>1688</c:v>
                </c:pt>
                <c:pt idx="2763">
                  <c:v>1689</c:v>
                </c:pt>
                <c:pt idx="2764">
                  <c:v>1690</c:v>
                </c:pt>
                <c:pt idx="2765">
                  <c:v>1691</c:v>
                </c:pt>
                <c:pt idx="2766">
                  <c:v>1692</c:v>
                </c:pt>
                <c:pt idx="2767">
                  <c:v>1693</c:v>
                </c:pt>
                <c:pt idx="2768">
                  <c:v>1694</c:v>
                </c:pt>
                <c:pt idx="2769">
                  <c:v>1695</c:v>
                </c:pt>
                <c:pt idx="2770">
                  <c:v>1696</c:v>
                </c:pt>
                <c:pt idx="2771">
                  <c:v>1697</c:v>
                </c:pt>
                <c:pt idx="2772">
                  <c:v>1698</c:v>
                </c:pt>
                <c:pt idx="2773">
                  <c:v>1699</c:v>
                </c:pt>
                <c:pt idx="2774">
                  <c:v>1700</c:v>
                </c:pt>
                <c:pt idx="2775">
                  <c:v>1701</c:v>
                </c:pt>
                <c:pt idx="2776">
                  <c:v>1702</c:v>
                </c:pt>
                <c:pt idx="2777">
                  <c:v>1703</c:v>
                </c:pt>
                <c:pt idx="2778">
                  <c:v>1704</c:v>
                </c:pt>
                <c:pt idx="2779">
                  <c:v>1705</c:v>
                </c:pt>
                <c:pt idx="2780">
                  <c:v>1706</c:v>
                </c:pt>
                <c:pt idx="2781">
                  <c:v>1707</c:v>
                </c:pt>
                <c:pt idx="2782">
                  <c:v>1708</c:v>
                </c:pt>
                <c:pt idx="2783">
                  <c:v>1709</c:v>
                </c:pt>
                <c:pt idx="2784">
                  <c:v>1710</c:v>
                </c:pt>
                <c:pt idx="2785">
                  <c:v>1711</c:v>
                </c:pt>
                <c:pt idx="2786">
                  <c:v>1712</c:v>
                </c:pt>
                <c:pt idx="2787">
                  <c:v>1713</c:v>
                </c:pt>
                <c:pt idx="2788">
                  <c:v>1714</c:v>
                </c:pt>
                <c:pt idx="2789">
                  <c:v>1715</c:v>
                </c:pt>
                <c:pt idx="2790">
                  <c:v>1716</c:v>
                </c:pt>
                <c:pt idx="2791">
                  <c:v>1717</c:v>
                </c:pt>
                <c:pt idx="2792">
                  <c:v>1718</c:v>
                </c:pt>
                <c:pt idx="2793">
                  <c:v>1719</c:v>
                </c:pt>
                <c:pt idx="2794">
                  <c:v>1720</c:v>
                </c:pt>
                <c:pt idx="2795">
                  <c:v>1721</c:v>
                </c:pt>
                <c:pt idx="2796">
                  <c:v>1722</c:v>
                </c:pt>
                <c:pt idx="2797">
                  <c:v>1723</c:v>
                </c:pt>
                <c:pt idx="2798">
                  <c:v>1724</c:v>
                </c:pt>
                <c:pt idx="2799">
                  <c:v>1725</c:v>
                </c:pt>
                <c:pt idx="2800">
                  <c:v>1726</c:v>
                </c:pt>
                <c:pt idx="2801">
                  <c:v>1727</c:v>
                </c:pt>
                <c:pt idx="2802">
                  <c:v>1728</c:v>
                </c:pt>
                <c:pt idx="2803">
                  <c:v>1729</c:v>
                </c:pt>
                <c:pt idx="2804">
                  <c:v>1730</c:v>
                </c:pt>
                <c:pt idx="2805">
                  <c:v>1731</c:v>
                </c:pt>
                <c:pt idx="2806">
                  <c:v>1732</c:v>
                </c:pt>
                <c:pt idx="2807">
                  <c:v>1733</c:v>
                </c:pt>
                <c:pt idx="2808">
                  <c:v>1734</c:v>
                </c:pt>
                <c:pt idx="2809">
                  <c:v>1735</c:v>
                </c:pt>
                <c:pt idx="2810">
                  <c:v>1736</c:v>
                </c:pt>
                <c:pt idx="2811">
                  <c:v>1737</c:v>
                </c:pt>
                <c:pt idx="2812">
                  <c:v>1738</c:v>
                </c:pt>
                <c:pt idx="2813">
                  <c:v>1739</c:v>
                </c:pt>
                <c:pt idx="2814">
                  <c:v>1740</c:v>
                </c:pt>
                <c:pt idx="2815">
                  <c:v>1741</c:v>
                </c:pt>
                <c:pt idx="2816">
                  <c:v>1742</c:v>
                </c:pt>
                <c:pt idx="2817">
                  <c:v>1743</c:v>
                </c:pt>
                <c:pt idx="2818">
                  <c:v>1744</c:v>
                </c:pt>
                <c:pt idx="2819">
                  <c:v>1745</c:v>
                </c:pt>
                <c:pt idx="2820">
                  <c:v>1746</c:v>
                </c:pt>
                <c:pt idx="2821">
                  <c:v>1747</c:v>
                </c:pt>
                <c:pt idx="2822">
                  <c:v>1748</c:v>
                </c:pt>
                <c:pt idx="2823">
                  <c:v>1749</c:v>
                </c:pt>
                <c:pt idx="2824">
                  <c:v>1750</c:v>
                </c:pt>
                <c:pt idx="2825">
                  <c:v>1751</c:v>
                </c:pt>
                <c:pt idx="2826">
                  <c:v>1752</c:v>
                </c:pt>
                <c:pt idx="2827">
                  <c:v>1753</c:v>
                </c:pt>
                <c:pt idx="2828">
                  <c:v>1754</c:v>
                </c:pt>
                <c:pt idx="2829">
                  <c:v>1755</c:v>
                </c:pt>
                <c:pt idx="2830">
                  <c:v>1756</c:v>
                </c:pt>
                <c:pt idx="2831">
                  <c:v>1757</c:v>
                </c:pt>
                <c:pt idx="2832">
                  <c:v>1758</c:v>
                </c:pt>
                <c:pt idx="2833">
                  <c:v>1759</c:v>
                </c:pt>
                <c:pt idx="2834">
                  <c:v>1760</c:v>
                </c:pt>
                <c:pt idx="2835">
                  <c:v>1761</c:v>
                </c:pt>
                <c:pt idx="2836">
                  <c:v>1762</c:v>
                </c:pt>
                <c:pt idx="2837">
                  <c:v>1763</c:v>
                </c:pt>
                <c:pt idx="2838">
                  <c:v>1764</c:v>
                </c:pt>
                <c:pt idx="2839">
                  <c:v>1765</c:v>
                </c:pt>
                <c:pt idx="2840">
                  <c:v>1766</c:v>
                </c:pt>
                <c:pt idx="2841">
                  <c:v>1767</c:v>
                </c:pt>
                <c:pt idx="2842">
                  <c:v>1768</c:v>
                </c:pt>
                <c:pt idx="2843">
                  <c:v>1769</c:v>
                </c:pt>
                <c:pt idx="2844">
                  <c:v>1770</c:v>
                </c:pt>
                <c:pt idx="2845">
                  <c:v>1771</c:v>
                </c:pt>
                <c:pt idx="2846">
                  <c:v>1772</c:v>
                </c:pt>
                <c:pt idx="2847">
                  <c:v>1773</c:v>
                </c:pt>
                <c:pt idx="2848">
                  <c:v>1774</c:v>
                </c:pt>
                <c:pt idx="2849">
                  <c:v>1775</c:v>
                </c:pt>
                <c:pt idx="2850">
                  <c:v>1776</c:v>
                </c:pt>
                <c:pt idx="2851">
                  <c:v>1777</c:v>
                </c:pt>
                <c:pt idx="2852">
                  <c:v>1778</c:v>
                </c:pt>
                <c:pt idx="2853">
                  <c:v>1779</c:v>
                </c:pt>
                <c:pt idx="2854">
                  <c:v>1780</c:v>
                </c:pt>
                <c:pt idx="2855">
                  <c:v>1781</c:v>
                </c:pt>
                <c:pt idx="2856">
                  <c:v>1782</c:v>
                </c:pt>
                <c:pt idx="2857">
                  <c:v>1783</c:v>
                </c:pt>
                <c:pt idx="2858">
                  <c:v>1784</c:v>
                </c:pt>
                <c:pt idx="2859">
                  <c:v>1785</c:v>
                </c:pt>
                <c:pt idx="2860">
                  <c:v>1786</c:v>
                </c:pt>
                <c:pt idx="2861">
                  <c:v>1787</c:v>
                </c:pt>
                <c:pt idx="2862">
                  <c:v>1788</c:v>
                </c:pt>
                <c:pt idx="2863">
                  <c:v>1789</c:v>
                </c:pt>
                <c:pt idx="2864">
                  <c:v>1790</c:v>
                </c:pt>
                <c:pt idx="2865">
                  <c:v>1791</c:v>
                </c:pt>
                <c:pt idx="2866">
                  <c:v>1792</c:v>
                </c:pt>
                <c:pt idx="2867">
                  <c:v>1793</c:v>
                </c:pt>
                <c:pt idx="2868">
                  <c:v>1794</c:v>
                </c:pt>
                <c:pt idx="2869">
                  <c:v>1795</c:v>
                </c:pt>
                <c:pt idx="2870">
                  <c:v>1796</c:v>
                </c:pt>
                <c:pt idx="2871">
                  <c:v>1797</c:v>
                </c:pt>
                <c:pt idx="2872">
                  <c:v>1798</c:v>
                </c:pt>
                <c:pt idx="2873">
                  <c:v>1799</c:v>
                </c:pt>
                <c:pt idx="2874">
                  <c:v>1800</c:v>
                </c:pt>
                <c:pt idx="2875">
                  <c:v>1801</c:v>
                </c:pt>
                <c:pt idx="2876">
                  <c:v>1802</c:v>
                </c:pt>
                <c:pt idx="2877">
                  <c:v>1803</c:v>
                </c:pt>
                <c:pt idx="2878">
                  <c:v>1804</c:v>
                </c:pt>
                <c:pt idx="2879">
                  <c:v>1805</c:v>
                </c:pt>
                <c:pt idx="2880">
                  <c:v>1806</c:v>
                </c:pt>
                <c:pt idx="2881">
                  <c:v>1807</c:v>
                </c:pt>
                <c:pt idx="2882">
                  <c:v>1808</c:v>
                </c:pt>
                <c:pt idx="2883">
                  <c:v>1809</c:v>
                </c:pt>
                <c:pt idx="2884">
                  <c:v>1810</c:v>
                </c:pt>
                <c:pt idx="2885">
                  <c:v>1811</c:v>
                </c:pt>
                <c:pt idx="2886">
                  <c:v>1812</c:v>
                </c:pt>
                <c:pt idx="2887">
                  <c:v>1813</c:v>
                </c:pt>
                <c:pt idx="2888">
                  <c:v>1814</c:v>
                </c:pt>
                <c:pt idx="2889">
                  <c:v>1815</c:v>
                </c:pt>
                <c:pt idx="2890">
                  <c:v>1816</c:v>
                </c:pt>
                <c:pt idx="2891">
                  <c:v>1817</c:v>
                </c:pt>
                <c:pt idx="2892">
                  <c:v>1818</c:v>
                </c:pt>
                <c:pt idx="2893">
                  <c:v>1819</c:v>
                </c:pt>
                <c:pt idx="2894">
                  <c:v>1820</c:v>
                </c:pt>
                <c:pt idx="2895">
                  <c:v>1821</c:v>
                </c:pt>
                <c:pt idx="2896">
                  <c:v>1822</c:v>
                </c:pt>
                <c:pt idx="2897">
                  <c:v>1823</c:v>
                </c:pt>
                <c:pt idx="2898">
                  <c:v>1824</c:v>
                </c:pt>
                <c:pt idx="2899">
                  <c:v>1825</c:v>
                </c:pt>
                <c:pt idx="2900">
                  <c:v>1826</c:v>
                </c:pt>
                <c:pt idx="2901">
                  <c:v>1827</c:v>
                </c:pt>
                <c:pt idx="2902">
                  <c:v>1828</c:v>
                </c:pt>
                <c:pt idx="2903">
                  <c:v>1829</c:v>
                </c:pt>
                <c:pt idx="2904">
                  <c:v>1830</c:v>
                </c:pt>
                <c:pt idx="2905">
                  <c:v>1831</c:v>
                </c:pt>
                <c:pt idx="2906">
                  <c:v>1832</c:v>
                </c:pt>
                <c:pt idx="2907">
                  <c:v>1833</c:v>
                </c:pt>
                <c:pt idx="2908">
                  <c:v>1834</c:v>
                </c:pt>
                <c:pt idx="2909">
                  <c:v>1835</c:v>
                </c:pt>
                <c:pt idx="2910">
                  <c:v>1836</c:v>
                </c:pt>
                <c:pt idx="2911">
                  <c:v>1837</c:v>
                </c:pt>
                <c:pt idx="2912">
                  <c:v>1838</c:v>
                </c:pt>
                <c:pt idx="2913">
                  <c:v>1839</c:v>
                </c:pt>
                <c:pt idx="2914">
                  <c:v>1840</c:v>
                </c:pt>
                <c:pt idx="2915">
                  <c:v>1841</c:v>
                </c:pt>
                <c:pt idx="2916">
                  <c:v>1842</c:v>
                </c:pt>
                <c:pt idx="2917">
                  <c:v>1843</c:v>
                </c:pt>
                <c:pt idx="2918">
                  <c:v>1844</c:v>
                </c:pt>
                <c:pt idx="2919">
                  <c:v>1845</c:v>
                </c:pt>
                <c:pt idx="2920">
                  <c:v>1846</c:v>
                </c:pt>
                <c:pt idx="2921">
                  <c:v>1847</c:v>
                </c:pt>
                <c:pt idx="2922">
                  <c:v>1848</c:v>
                </c:pt>
                <c:pt idx="2923">
                  <c:v>1849</c:v>
                </c:pt>
                <c:pt idx="2924">
                  <c:v>1850</c:v>
                </c:pt>
                <c:pt idx="2925">
                  <c:v>1851</c:v>
                </c:pt>
                <c:pt idx="2926">
                  <c:v>1852</c:v>
                </c:pt>
                <c:pt idx="2927">
                  <c:v>1853</c:v>
                </c:pt>
                <c:pt idx="2928">
                  <c:v>1854</c:v>
                </c:pt>
                <c:pt idx="2929">
                  <c:v>1855</c:v>
                </c:pt>
                <c:pt idx="2930">
                  <c:v>1856</c:v>
                </c:pt>
                <c:pt idx="2931">
                  <c:v>1857</c:v>
                </c:pt>
                <c:pt idx="2932">
                  <c:v>1858</c:v>
                </c:pt>
                <c:pt idx="2933">
                  <c:v>1859</c:v>
                </c:pt>
                <c:pt idx="2934">
                  <c:v>1860</c:v>
                </c:pt>
                <c:pt idx="2935">
                  <c:v>1861</c:v>
                </c:pt>
                <c:pt idx="2936">
                  <c:v>1862</c:v>
                </c:pt>
                <c:pt idx="2937">
                  <c:v>1863</c:v>
                </c:pt>
                <c:pt idx="2938">
                  <c:v>1864</c:v>
                </c:pt>
                <c:pt idx="2939">
                  <c:v>1865</c:v>
                </c:pt>
                <c:pt idx="2940">
                  <c:v>1866</c:v>
                </c:pt>
                <c:pt idx="2941">
                  <c:v>1867</c:v>
                </c:pt>
                <c:pt idx="2942">
                  <c:v>1868</c:v>
                </c:pt>
                <c:pt idx="2943">
                  <c:v>1869</c:v>
                </c:pt>
                <c:pt idx="2944">
                  <c:v>1870</c:v>
                </c:pt>
                <c:pt idx="2945">
                  <c:v>1871</c:v>
                </c:pt>
                <c:pt idx="2946">
                  <c:v>1872</c:v>
                </c:pt>
                <c:pt idx="2947">
                  <c:v>1873</c:v>
                </c:pt>
                <c:pt idx="2948">
                  <c:v>1874</c:v>
                </c:pt>
                <c:pt idx="2949">
                  <c:v>1875</c:v>
                </c:pt>
                <c:pt idx="2950">
                  <c:v>1876</c:v>
                </c:pt>
                <c:pt idx="2951">
                  <c:v>1877</c:v>
                </c:pt>
                <c:pt idx="2952">
                  <c:v>1878</c:v>
                </c:pt>
                <c:pt idx="2953">
                  <c:v>1879</c:v>
                </c:pt>
                <c:pt idx="2954">
                  <c:v>1880</c:v>
                </c:pt>
                <c:pt idx="2955">
                  <c:v>1881</c:v>
                </c:pt>
                <c:pt idx="2956">
                  <c:v>1882</c:v>
                </c:pt>
                <c:pt idx="2957">
                  <c:v>1883</c:v>
                </c:pt>
                <c:pt idx="2958">
                  <c:v>1884</c:v>
                </c:pt>
                <c:pt idx="2959">
                  <c:v>1885</c:v>
                </c:pt>
                <c:pt idx="2960">
                  <c:v>1886</c:v>
                </c:pt>
                <c:pt idx="2961">
                  <c:v>1887</c:v>
                </c:pt>
                <c:pt idx="2962">
                  <c:v>1888</c:v>
                </c:pt>
                <c:pt idx="2963">
                  <c:v>1889</c:v>
                </c:pt>
                <c:pt idx="2964">
                  <c:v>1890</c:v>
                </c:pt>
                <c:pt idx="2965">
                  <c:v>1891</c:v>
                </c:pt>
                <c:pt idx="2966">
                  <c:v>1892</c:v>
                </c:pt>
                <c:pt idx="2967">
                  <c:v>1893</c:v>
                </c:pt>
                <c:pt idx="2968">
                  <c:v>1894</c:v>
                </c:pt>
                <c:pt idx="2969">
                  <c:v>1895</c:v>
                </c:pt>
                <c:pt idx="2970">
                  <c:v>1896</c:v>
                </c:pt>
                <c:pt idx="2971">
                  <c:v>1897</c:v>
                </c:pt>
                <c:pt idx="2972">
                  <c:v>1898</c:v>
                </c:pt>
                <c:pt idx="2973">
                  <c:v>1899</c:v>
                </c:pt>
                <c:pt idx="2974">
                  <c:v>1900</c:v>
                </c:pt>
                <c:pt idx="2975">
                  <c:v>1901</c:v>
                </c:pt>
                <c:pt idx="2976">
                  <c:v>1902</c:v>
                </c:pt>
                <c:pt idx="2977">
                  <c:v>1903</c:v>
                </c:pt>
                <c:pt idx="2978">
                  <c:v>1904</c:v>
                </c:pt>
                <c:pt idx="2979">
                  <c:v>1905</c:v>
                </c:pt>
                <c:pt idx="2980">
                  <c:v>1906</c:v>
                </c:pt>
                <c:pt idx="2981">
                  <c:v>1907</c:v>
                </c:pt>
                <c:pt idx="2982">
                  <c:v>1908</c:v>
                </c:pt>
                <c:pt idx="2983">
                  <c:v>1909</c:v>
                </c:pt>
                <c:pt idx="2984">
                  <c:v>1910</c:v>
                </c:pt>
                <c:pt idx="2985">
                  <c:v>1911</c:v>
                </c:pt>
                <c:pt idx="2986">
                  <c:v>1912</c:v>
                </c:pt>
                <c:pt idx="2987">
                  <c:v>1913</c:v>
                </c:pt>
                <c:pt idx="2988">
                  <c:v>1914</c:v>
                </c:pt>
                <c:pt idx="2989">
                  <c:v>1915</c:v>
                </c:pt>
                <c:pt idx="2990">
                  <c:v>1916</c:v>
                </c:pt>
                <c:pt idx="2991">
                  <c:v>1917</c:v>
                </c:pt>
                <c:pt idx="2992">
                  <c:v>1918</c:v>
                </c:pt>
                <c:pt idx="2993">
                  <c:v>1919</c:v>
                </c:pt>
                <c:pt idx="2994">
                  <c:v>1920</c:v>
                </c:pt>
                <c:pt idx="2995">
                  <c:v>1921</c:v>
                </c:pt>
                <c:pt idx="2996">
                  <c:v>1922</c:v>
                </c:pt>
                <c:pt idx="2997">
                  <c:v>1923</c:v>
                </c:pt>
                <c:pt idx="2998">
                  <c:v>1924</c:v>
                </c:pt>
                <c:pt idx="2999">
                  <c:v>1925</c:v>
                </c:pt>
                <c:pt idx="3000">
                  <c:v>1926</c:v>
                </c:pt>
                <c:pt idx="3001">
                  <c:v>1927</c:v>
                </c:pt>
                <c:pt idx="3002">
                  <c:v>1928</c:v>
                </c:pt>
                <c:pt idx="3003">
                  <c:v>1929</c:v>
                </c:pt>
                <c:pt idx="3004">
                  <c:v>1930</c:v>
                </c:pt>
                <c:pt idx="3005">
                  <c:v>1931</c:v>
                </c:pt>
                <c:pt idx="3006">
                  <c:v>1932</c:v>
                </c:pt>
                <c:pt idx="3007">
                  <c:v>1933</c:v>
                </c:pt>
                <c:pt idx="3008">
                  <c:v>1934</c:v>
                </c:pt>
                <c:pt idx="3009">
                  <c:v>1935</c:v>
                </c:pt>
                <c:pt idx="3010">
                  <c:v>1936</c:v>
                </c:pt>
                <c:pt idx="3011">
                  <c:v>1937</c:v>
                </c:pt>
                <c:pt idx="3012">
                  <c:v>1938</c:v>
                </c:pt>
                <c:pt idx="3013">
                  <c:v>1939</c:v>
                </c:pt>
                <c:pt idx="3014">
                  <c:v>1940</c:v>
                </c:pt>
                <c:pt idx="3015">
                  <c:v>1941</c:v>
                </c:pt>
                <c:pt idx="3016">
                  <c:v>1942</c:v>
                </c:pt>
                <c:pt idx="3017">
                  <c:v>1943</c:v>
                </c:pt>
                <c:pt idx="3018">
                  <c:v>1944</c:v>
                </c:pt>
                <c:pt idx="3019">
                  <c:v>1945</c:v>
                </c:pt>
                <c:pt idx="3020">
                  <c:v>1946</c:v>
                </c:pt>
                <c:pt idx="3021">
                  <c:v>1947</c:v>
                </c:pt>
                <c:pt idx="3022">
                  <c:v>1948</c:v>
                </c:pt>
                <c:pt idx="3023">
                  <c:v>1949</c:v>
                </c:pt>
                <c:pt idx="3024">
                  <c:v>1950</c:v>
                </c:pt>
                <c:pt idx="3025">
                  <c:v>1951</c:v>
                </c:pt>
                <c:pt idx="3026">
                  <c:v>1952</c:v>
                </c:pt>
                <c:pt idx="3027">
                  <c:v>1953</c:v>
                </c:pt>
                <c:pt idx="3028">
                  <c:v>1954</c:v>
                </c:pt>
                <c:pt idx="3029">
                  <c:v>1955</c:v>
                </c:pt>
                <c:pt idx="3030">
                  <c:v>1956</c:v>
                </c:pt>
                <c:pt idx="3031">
                  <c:v>1957</c:v>
                </c:pt>
                <c:pt idx="3032">
                  <c:v>1958</c:v>
                </c:pt>
                <c:pt idx="3033">
                  <c:v>1959</c:v>
                </c:pt>
                <c:pt idx="3034">
                  <c:v>1960</c:v>
                </c:pt>
                <c:pt idx="3035">
                  <c:v>1961</c:v>
                </c:pt>
                <c:pt idx="3036">
                  <c:v>1962</c:v>
                </c:pt>
                <c:pt idx="3037">
                  <c:v>1963</c:v>
                </c:pt>
                <c:pt idx="3038">
                  <c:v>1964</c:v>
                </c:pt>
                <c:pt idx="3039">
                  <c:v>1965</c:v>
                </c:pt>
                <c:pt idx="3040">
                  <c:v>1966</c:v>
                </c:pt>
                <c:pt idx="3041">
                  <c:v>1967</c:v>
                </c:pt>
                <c:pt idx="3042">
                  <c:v>1968</c:v>
                </c:pt>
                <c:pt idx="3043">
                  <c:v>1969</c:v>
                </c:pt>
                <c:pt idx="3044">
                  <c:v>1970</c:v>
                </c:pt>
                <c:pt idx="3045">
                  <c:v>1971</c:v>
                </c:pt>
                <c:pt idx="3046">
                  <c:v>1972</c:v>
                </c:pt>
                <c:pt idx="3047">
                  <c:v>1973</c:v>
                </c:pt>
                <c:pt idx="3048">
                  <c:v>1974</c:v>
                </c:pt>
                <c:pt idx="3049">
                  <c:v>1975</c:v>
                </c:pt>
                <c:pt idx="3050">
                  <c:v>1976</c:v>
                </c:pt>
                <c:pt idx="3051">
                  <c:v>1977</c:v>
                </c:pt>
                <c:pt idx="3052">
                  <c:v>1978</c:v>
                </c:pt>
                <c:pt idx="3053">
                  <c:v>1979</c:v>
                </c:pt>
                <c:pt idx="3054">
                  <c:v>1980</c:v>
                </c:pt>
                <c:pt idx="3055">
                  <c:v>1981</c:v>
                </c:pt>
                <c:pt idx="3056">
                  <c:v>1982</c:v>
                </c:pt>
                <c:pt idx="3057">
                  <c:v>1983</c:v>
                </c:pt>
                <c:pt idx="3058">
                  <c:v>1984</c:v>
                </c:pt>
                <c:pt idx="3059">
                  <c:v>1985</c:v>
                </c:pt>
                <c:pt idx="3060">
                  <c:v>1986</c:v>
                </c:pt>
                <c:pt idx="3061">
                  <c:v>1987</c:v>
                </c:pt>
                <c:pt idx="3062">
                  <c:v>1988</c:v>
                </c:pt>
                <c:pt idx="3063">
                  <c:v>1989</c:v>
                </c:pt>
                <c:pt idx="3064">
                  <c:v>1990</c:v>
                </c:pt>
                <c:pt idx="3065">
                  <c:v>1991</c:v>
                </c:pt>
                <c:pt idx="3066">
                  <c:v>1992</c:v>
                </c:pt>
                <c:pt idx="3067">
                  <c:v>1993</c:v>
                </c:pt>
                <c:pt idx="3068">
                  <c:v>1994</c:v>
                </c:pt>
                <c:pt idx="3069">
                  <c:v>1995</c:v>
                </c:pt>
                <c:pt idx="3070">
                  <c:v>1996</c:v>
                </c:pt>
                <c:pt idx="3071">
                  <c:v>1997</c:v>
                </c:pt>
                <c:pt idx="3072">
                  <c:v>1998</c:v>
                </c:pt>
                <c:pt idx="3073">
                  <c:v>1999</c:v>
                </c:pt>
                <c:pt idx="3074">
                  <c:v>2000</c:v>
                </c:pt>
                <c:pt idx="3075">
                  <c:v>2001</c:v>
                </c:pt>
                <c:pt idx="3076">
                  <c:v>2002</c:v>
                </c:pt>
                <c:pt idx="3077">
                  <c:v>2003</c:v>
                </c:pt>
                <c:pt idx="3078">
                  <c:v>2004</c:v>
                </c:pt>
                <c:pt idx="3079">
                  <c:v>2005</c:v>
                </c:pt>
                <c:pt idx="3080">
                  <c:v>2006</c:v>
                </c:pt>
                <c:pt idx="3081">
                  <c:v>2007</c:v>
                </c:pt>
                <c:pt idx="3082">
                  <c:v>2008</c:v>
                </c:pt>
                <c:pt idx="3083">
                  <c:v>2009</c:v>
                </c:pt>
                <c:pt idx="3084">
                  <c:v>2010</c:v>
                </c:pt>
                <c:pt idx="3085">
                  <c:v>2011</c:v>
                </c:pt>
                <c:pt idx="3086">
                  <c:v>2012</c:v>
                </c:pt>
                <c:pt idx="3087">
                  <c:v>2013</c:v>
                </c:pt>
                <c:pt idx="3088">
                  <c:v>2014</c:v>
                </c:pt>
                <c:pt idx="3089">
                  <c:v>2015</c:v>
                </c:pt>
                <c:pt idx="3090">
                  <c:v>2016</c:v>
                </c:pt>
                <c:pt idx="3091">
                  <c:v>2017</c:v>
                </c:pt>
                <c:pt idx="3092">
                  <c:v>2018</c:v>
                </c:pt>
                <c:pt idx="3093">
                  <c:v>2019</c:v>
                </c:pt>
              </c:numCache>
            </c:numRef>
          </c:xVal>
          <c:yVal>
            <c:numRef>
              <c:f>'draft 1'!$B$2:$B$3095</c:f>
              <c:numCache>
                <c:formatCode>General</c:formatCode>
                <c:ptCount val="3094"/>
                <c:pt idx="0">
                  <c:v>191</c:v>
                </c:pt>
                <c:pt idx="1">
                  <c:v>188.4</c:v>
                </c:pt>
                <c:pt idx="2">
                  <c:v>189.3</c:v>
                </c:pt>
                <c:pt idx="3">
                  <c:v>195.2</c:v>
                </c:pt>
                <c:pt idx="4">
                  <c:v>199.4</c:v>
                </c:pt>
                <c:pt idx="5">
                  <c:v>209</c:v>
                </c:pt>
                <c:pt idx="6">
                  <c:v>204</c:v>
                </c:pt>
                <c:pt idx="7">
                  <c:v>205.1</c:v>
                </c:pt>
                <c:pt idx="8">
                  <c:v>215.4</c:v>
                </c:pt>
                <c:pt idx="9">
                  <c:v>221.3</c:v>
                </c:pt>
                <c:pt idx="10">
                  <c:v>218.2</c:v>
                </c:pt>
                <c:pt idx="11">
                  <c:v>226.3</c:v>
                </c:pt>
                <c:pt idx="12">
                  <c:v>229.5</c:v>
                </c:pt>
                <c:pt idx="13">
                  <c:v>247.9</c:v>
                </c:pt>
                <c:pt idx="14">
                  <c:v>248.1</c:v>
                </c:pt>
                <c:pt idx="15">
                  <c:v>256.89999999999998</c:v>
                </c:pt>
                <c:pt idx="16">
                  <c:v>260.3</c:v>
                </c:pt>
                <c:pt idx="17">
                  <c:v>255.4</c:v>
                </c:pt>
                <c:pt idx="18">
                  <c:v>253.3</c:v>
                </c:pt>
                <c:pt idx="19">
                  <c:v>250.7</c:v>
                </c:pt>
                <c:pt idx="20">
                  <c:v>246.9</c:v>
                </c:pt>
                <c:pt idx="21">
                  <c:v>252.1</c:v>
                </c:pt>
                <c:pt idx="22">
                  <c:v>246.2</c:v>
                </c:pt>
                <c:pt idx="23">
                  <c:v>248.7</c:v>
                </c:pt>
                <c:pt idx="24">
                  <c:v>242.8</c:v>
                </c:pt>
                <c:pt idx="25">
                  <c:v>248.5</c:v>
                </c:pt>
                <c:pt idx="26">
                  <c:v>243.9</c:v>
                </c:pt>
                <c:pt idx="27">
                  <c:v>245.8</c:v>
                </c:pt>
                <c:pt idx="28">
                  <c:v>246.1</c:v>
                </c:pt>
                <c:pt idx="29">
                  <c:v>246.3</c:v>
                </c:pt>
                <c:pt idx="30">
                  <c:v>243.9</c:v>
                </c:pt>
                <c:pt idx="31">
                  <c:v>238.8</c:v>
                </c:pt>
                <c:pt idx="32">
                  <c:v>240.5</c:v>
                </c:pt>
                <c:pt idx="33">
                  <c:v>236.9</c:v>
                </c:pt>
                <c:pt idx="34">
                  <c:v>233.3</c:v>
                </c:pt>
                <c:pt idx="35">
                  <c:v>230</c:v>
                </c:pt>
                <c:pt idx="36">
                  <c:v>230.9</c:v>
                </c:pt>
                <c:pt idx="37">
                  <c:v>229.5</c:v>
                </c:pt>
                <c:pt idx="38">
                  <c:v>237.7</c:v>
                </c:pt>
                <c:pt idx="39">
                  <c:v>235.6</c:v>
                </c:pt>
                <c:pt idx="40">
                  <c:v>238.2</c:v>
                </c:pt>
                <c:pt idx="41">
                  <c:v>235.6</c:v>
                </c:pt>
                <c:pt idx="42">
                  <c:v>231.5</c:v>
                </c:pt>
                <c:pt idx="43">
                  <c:v>226</c:v>
                </c:pt>
                <c:pt idx="44">
                  <c:v>228.1</c:v>
                </c:pt>
                <c:pt idx="45">
                  <c:v>221.4</c:v>
                </c:pt>
                <c:pt idx="46">
                  <c:v>222.4</c:v>
                </c:pt>
                <c:pt idx="47">
                  <c:v>217.7</c:v>
                </c:pt>
                <c:pt idx="48">
                  <c:v>213.5</c:v>
                </c:pt>
                <c:pt idx="49">
                  <c:v>215.7</c:v>
                </c:pt>
                <c:pt idx="50">
                  <c:v>216.8</c:v>
                </c:pt>
                <c:pt idx="51">
                  <c:v>222.6</c:v>
                </c:pt>
                <c:pt idx="52">
                  <c:v>224.1</c:v>
                </c:pt>
                <c:pt idx="53">
                  <c:v>221.4</c:v>
                </c:pt>
                <c:pt idx="54">
                  <c:v>225.7</c:v>
                </c:pt>
                <c:pt idx="55">
                  <c:v>215</c:v>
                </c:pt>
                <c:pt idx="56">
                  <c:v>216</c:v>
                </c:pt>
                <c:pt idx="57">
                  <c:v>212</c:v>
                </c:pt>
                <c:pt idx="58">
                  <c:v>206.1</c:v>
                </c:pt>
                <c:pt idx="59">
                  <c:v>206.9</c:v>
                </c:pt>
                <c:pt idx="60">
                  <c:v>208.8</c:v>
                </c:pt>
                <c:pt idx="61">
                  <c:v>214.9</c:v>
                </c:pt>
                <c:pt idx="62">
                  <c:v>217.9</c:v>
                </c:pt>
                <c:pt idx="63">
                  <c:v>217.6</c:v>
                </c:pt>
                <c:pt idx="64">
                  <c:v>215.3</c:v>
                </c:pt>
                <c:pt idx="65">
                  <c:v>219.2</c:v>
                </c:pt>
                <c:pt idx="66">
                  <c:v>215</c:v>
                </c:pt>
                <c:pt idx="67">
                  <c:v>210.7</c:v>
                </c:pt>
                <c:pt idx="68">
                  <c:v>206</c:v>
                </c:pt>
                <c:pt idx="69">
                  <c:v>201.9</c:v>
                </c:pt>
                <c:pt idx="70">
                  <c:v>200.5</c:v>
                </c:pt>
                <c:pt idx="71">
                  <c:v>195.8</c:v>
                </c:pt>
                <c:pt idx="72">
                  <c:v>191.5</c:v>
                </c:pt>
                <c:pt idx="73">
                  <c:v>196.5</c:v>
                </c:pt>
                <c:pt idx="74">
                  <c:v>188</c:v>
                </c:pt>
                <c:pt idx="75">
                  <c:v>190.1</c:v>
                </c:pt>
                <c:pt idx="76">
                  <c:v>186.2</c:v>
                </c:pt>
                <c:pt idx="77">
                  <c:v>184</c:v>
                </c:pt>
                <c:pt idx="78">
                  <c:v>184.8</c:v>
                </c:pt>
                <c:pt idx="79">
                  <c:v>182.9</c:v>
                </c:pt>
                <c:pt idx="80">
                  <c:v>181.4</c:v>
                </c:pt>
                <c:pt idx="81">
                  <c:v>180.4</c:v>
                </c:pt>
                <c:pt idx="82">
                  <c:v>180.8</c:v>
                </c:pt>
                <c:pt idx="83">
                  <c:v>180.8</c:v>
                </c:pt>
                <c:pt idx="84">
                  <c:v>183.1</c:v>
                </c:pt>
                <c:pt idx="85">
                  <c:v>180.2</c:v>
                </c:pt>
                <c:pt idx="86">
                  <c:v>182</c:v>
                </c:pt>
                <c:pt idx="87">
                  <c:v>181.2</c:v>
                </c:pt>
                <c:pt idx="88">
                  <c:v>180.4</c:v>
                </c:pt>
                <c:pt idx="89">
                  <c:v>181.7</c:v>
                </c:pt>
                <c:pt idx="90">
                  <c:v>182.3</c:v>
                </c:pt>
                <c:pt idx="91">
                  <c:v>177.9</c:v>
                </c:pt>
                <c:pt idx="92">
                  <c:v>176.6</c:v>
                </c:pt>
                <c:pt idx="93">
                  <c:v>178.6</c:v>
                </c:pt>
                <c:pt idx="94">
                  <c:v>178.9</c:v>
                </c:pt>
                <c:pt idx="95">
                  <c:v>185</c:v>
                </c:pt>
                <c:pt idx="96">
                  <c:v>197.8</c:v>
                </c:pt>
                <c:pt idx="97">
                  <c:v>200.3</c:v>
                </c:pt>
                <c:pt idx="98">
                  <c:v>206.5</c:v>
                </c:pt>
                <c:pt idx="99">
                  <c:v>210.6</c:v>
                </c:pt>
                <c:pt idx="100">
                  <c:v>211.3</c:v>
                </c:pt>
                <c:pt idx="101">
                  <c:v>208.1</c:v>
                </c:pt>
                <c:pt idx="102">
                  <c:v>209.7</c:v>
                </c:pt>
                <c:pt idx="103">
                  <c:v>204.1</c:v>
                </c:pt>
                <c:pt idx="104">
                  <c:v>201.3</c:v>
                </c:pt>
                <c:pt idx="105">
                  <c:v>201.7</c:v>
                </c:pt>
                <c:pt idx="106">
                  <c:v>207.4</c:v>
                </c:pt>
                <c:pt idx="107">
                  <c:v>205.3</c:v>
                </c:pt>
                <c:pt idx="108">
                  <c:v>204.4</c:v>
                </c:pt>
                <c:pt idx="109">
                  <c:v>203.9</c:v>
                </c:pt>
                <c:pt idx="110">
                  <c:v>205.9</c:v>
                </c:pt>
                <c:pt idx="111">
                  <c:v>203.8</c:v>
                </c:pt>
                <c:pt idx="112">
                  <c:v>204.9</c:v>
                </c:pt>
                <c:pt idx="113">
                  <c:v>204.1</c:v>
                </c:pt>
                <c:pt idx="114">
                  <c:v>204</c:v>
                </c:pt>
                <c:pt idx="115">
                  <c:v>205.4</c:v>
                </c:pt>
                <c:pt idx="116">
                  <c:v>205.1</c:v>
                </c:pt>
                <c:pt idx="117">
                  <c:v>205.5</c:v>
                </c:pt>
                <c:pt idx="118">
                  <c:v>204.5</c:v>
                </c:pt>
                <c:pt idx="119">
                  <c:v>208.1</c:v>
                </c:pt>
                <c:pt idx="120">
                  <c:v>206.6</c:v>
                </c:pt>
                <c:pt idx="121">
                  <c:v>206.3</c:v>
                </c:pt>
                <c:pt idx="122">
                  <c:v>210.3</c:v>
                </c:pt>
                <c:pt idx="123">
                  <c:v>213.2</c:v>
                </c:pt>
                <c:pt idx="124">
                  <c:v>213.4</c:v>
                </c:pt>
                <c:pt idx="125">
                  <c:v>211.3</c:v>
                </c:pt>
                <c:pt idx="126">
                  <c:v>206.3</c:v>
                </c:pt>
                <c:pt idx="127">
                  <c:v>195.2</c:v>
                </c:pt>
                <c:pt idx="128">
                  <c:v>187.8</c:v>
                </c:pt>
                <c:pt idx="129">
                  <c:v>184.3</c:v>
                </c:pt>
                <c:pt idx="130">
                  <c:v>192.9</c:v>
                </c:pt>
                <c:pt idx="131">
                  <c:v>205</c:v>
                </c:pt>
                <c:pt idx="132">
                  <c:v>208.1</c:v>
                </c:pt>
                <c:pt idx="133">
                  <c:v>222.1</c:v>
                </c:pt>
                <c:pt idx="134">
                  <c:v>217.7</c:v>
                </c:pt>
                <c:pt idx="135">
                  <c:v>221.7</c:v>
                </c:pt>
                <c:pt idx="136">
                  <c:v>222.3</c:v>
                </c:pt>
                <c:pt idx="137">
                  <c:v>218.5</c:v>
                </c:pt>
                <c:pt idx="138">
                  <c:v>218.7</c:v>
                </c:pt>
                <c:pt idx="139">
                  <c:v>218.9</c:v>
                </c:pt>
                <c:pt idx="140">
                  <c:v>220.2</c:v>
                </c:pt>
                <c:pt idx="141">
                  <c:v>219.7</c:v>
                </c:pt>
                <c:pt idx="142">
                  <c:v>228.1</c:v>
                </c:pt>
                <c:pt idx="143">
                  <c:v>228.6</c:v>
                </c:pt>
                <c:pt idx="144">
                  <c:v>228.5</c:v>
                </c:pt>
                <c:pt idx="145">
                  <c:v>233.9</c:v>
                </c:pt>
                <c:pt idx="146">
                  <c:v>231.2</c:v>
                </c:pt>
                <c:pt idx="147">
                  <c:v>231.2</c:v>
                </c:pt>
                <c:pt idx="148">
                  <c:v>232.8</c:v>
                </c:pt>
                <c:pt idx="149">
                  <c:v>232.4</c:v>
                </c:pt>
                <c:pt idx="150">
                  <c:v>230.3</c:v>
                </c:pt>
                <c:pt idx="151">
                  <c:v>229.3</c:v>
                </c:pt>
                <c:pt idx="152">
                  <c:v>228.8</c:v>
                </c:pt>
                <c:pt idx="153">
                  <c:v>228.2</c:v>
                </c:pt>
                <c:pt idx="154">
                  <c:v>227.6</c:v>
                </c:pt>
                <c:pt idx="155">
                  <c:v>228.7</c:v>
                </c:pt>
                <c:pt idx="156">
                  <c:v>226</c:v>
                </c:pt>
                <c:pt idx="157">
                  <c:v>227.6</c:v>
                </c:pt>
                <c:pt idx="158">
                  <c:v>227.7</c:v>
                </c:pt>
                <c:pt idx="159">
                  <c:v>226.4</c:v>
                </c:pt>
                <c:pt idx="160">
                  <c:v>228</c:v>
                </c:pt>
                <c:pt idx="161">
                  <c:v>231</c:v>
                </c:pt>
                <c:pt idx="162">
                  <c:v>232.2</c:v>
                </c:pt>
                <c:pt idx="163">
                  <c:v>232.4</c:v>
                </c:pt>
                <c:pt idx="164">
                  <c:v>232.9</c:v>
                </c:pt>
                <c:pt idx="165">
                  <c:v>235.4</c:v>
                </c:pt>
                <c:pt idx="166">
                  <c:v>234.8</c:v>
                </c:pt>
                <c:pt idx="167">
                  <c:v>234.6</c:v>
                </c:pt>
                <c:pt idx="168">
                  <c:v>237.6</c:v>
                </c:pt>
                <c:pt idx="169">
                  <c:v>236.7</c:v>
                </c:pt>
                <c:pt idx="170">
                  <c:v>236.9</c:v>
                </c:pt>
                <c:pt idx="171">
                  <c:v>235.8</c:v>
                </c:pt>
                <c:pt idx="172">
                  <c:v>234.4</c:v>
                </c:pt>
                <c:pt idx="173">
                  <c:v>235.4</c:v>
                </c:pt>
                <c:pt idx="174">
                  <c:v>234.1</c:v>
                </c:pt>
                <c:pt idx="175">
                  <c:v>234.1</c:v>
                </c:pt>
                <c:pt idx="176">
                  <c:v>234.8</c:v>
                </c:pt>
                <c:pt idx="177">
                  <c:v>232.9</c:v>
                </c:pt>
                <c:pt idx="178">
                  <c:v>235.9</c:v>
                </c:pt>
                <c:pt idx="179">
                  <c:v>235.5</c:v>
                </c:pt>
                <c:pt idx="180">
                  <c:v>236.6</c:v>
                </c:pt>
                <c:pt idx="181">
                  <c:v>235.6</c:v>
                </c:pt>
                <c:pt idx="182">
                  <c:v>234</c:v>
                </c:pt>
                <c:pt idx="183">
                  <c:v>240</c:v>
                </c:pt>
                <c:pt idx="184">
                  <c:v>234.8</c:v>
                </c:pt>
                <c:pt idx="185">
                  <c:v>235.6</c:v>
                </c:pt>
                <c:pt idx="186">
                  <c:v>239.9</c:v>
                </c:pt>
                <c:pt idx="187">
                  <c:v>235.8</c:v>
                </c:pt>
                <c:pt idx="188">
                  <c:v>234.9</c:v>
                </c:pt>
                <c:pt idx="189">
                  <c:v>235.8</c:v>
                </c:pt>
                <c:pt idx="190">
                  <c:v>233</c:v>
                </c:pt>
                <c:pt idx="191">
                  <c:v>232.3</c:v>
                </c:pt>
                <c:pt idx="192">
                  <c:v>228.8</c:v>
                </c:pt>
                <c:pt idx="193">
                  <c:v>228.7</c:v>
                </c:pt>
                <c:pt idx="194">
                  <c:v>227.3</c:v>
                </c:pt>
                <c:pt idx="195">
                  <c:v>224.3</c:v>
                </c:pt>
                <c:pt idx="196">
                  <c:v>224.4</c:v>
                </c:pt>
                <c:pt idx="197">
                  <c:v>223.5</c:v>
                </c:pt>
                <c:pt idx="198">
                  <c:v>219.7</c:v>
                </c:pt>
                <c:pt idx="199">
                  <c:v>219.5</c:v>
                </c:pt>
                <c:pt idx="200">
                  <c:v>219.4</c:v>
                </c:pt>
                <c:pt idx="201">
                  <c:v>217.5</c:v>
                </c:pt>
                <c:pt idx="202">
                  <c:v>217.5</c:v>
                </c:pt>
                <c:pt idx="203">
                  <c:v>218.7</c:v>
                </c:pt>
                <c:pt idx="204">
                  <c:v>221.3</c:v>
                </c:pt>
                <c:pt idx="205">
                  <c:v>222.6</c:v>
                </c:pt>
                <c:pt idx="206">
                  <c:v>219.7</c:v>
                </c:pt>
                <c:pt idx="207">
                  <c:v>217.3</c:v>
                </c:pt>
                <c:pt idx="208">
                  <c:v>216.2</c:v>
                </c:pt>
                <c:pt idx="209">
                  <c:v>218.4</c:v>
                </c:pt>
                <c:pt idx="210">
                  <c:v>225</c:v>
                </c:pt>
                <c:pt idx="211">
                  <c:v>223</c:v>
                </c:pt>
                <c:pt idx="212">
                  <c:v>230.3</c:v>
                </c:pt>
                <c:pt idx="213">
                  <c:v>230.8</c:v>
                </c:pt>
                <c:pt idx="214">
                  <c:v>230</c:v>
                </c:pt>
                <c:pt idx="215">
                  <c:v>226.5</c:v>
                </c:pt>
                <c:pt idx="216">
                  <c:v>217.4</c:v>
                </c:pt>
                <c:pt idx="217">
                  <c:v>215.6</c:v>
                </c:pt>
                <c:pt idx="218">
                  <c:v>214</c:v>
                </c:pt>
                <c:pt idx="219">
                  <c:v>217.4</c:v>
                </c:pt>
                <c:pt idx="220">
                  <c:v>220</c:v>
                </c:pt>
                <c:pt idx="221">
                  <c:v>213.7</c:v>
                </c:pt>
                <c:pt idx="222">
                  <c:v>209.2</c:v>
                </c:pt>
                <c:pt idx="223">
                  <c:v>202.3</c:v>
                </c:pt>
                <c:pt idx="224">
                  <c:v>198.7</c:v>
                </c:pt>
                <c:pt idx="225">
                  <c:v>194.8</c:v>
                </c:pt>
                <c:pt idx="226">
                  <c:v>192.5</c:v>
                </c:pt>
                <c:pt idx="227">
                  <c:v>194.6</c:v>
                </c:pt>
                <c:pt idx="228">
                  <c:v>192.6</c:v>
                </c:pt>
                <c:pt idx="229">
                  <c:v>189.3</c:v>
                </c:pt>
                <c:pt idx="230">
                  <c:v>185.5</c:v>
                </c:pt>
                <c:pt idx="231">
                  <c:v>178.5</c:v>
                </c:pt>
                <c:pt idx="232">
                  <c:v>175.6</c:v>
                </c:pt>
                <c:pt idx="233">
                  <c:v>171.6</c:v>
                </c:pt>
                <c:pt idx="234">
                  <c:v>172.7</c:v>
                </c:pt>
                <c:pt idx="235">
                  <c:v>178.5</c:v>
                </c:pt>
                <c:pt idx="236">
                  <c:v>178.2</c:v>
                </c:pt>
                <c:pt idx="237">
                  <c:v>185.8</c:v>
                </c:pt>
                <c:pt idx="238">
                  <c:v>189.1</c:v>
                </c:pt>
                <c:pt idx="239">
                  <c:v>189</c:v>
                </c:pt>
                <c:pt idx="240">
                  <c:v>187.8</c:v>
                </c:pt>
                <c:pt idx="241">
                  <c:v>189.8</c:v>
                </c:pt>
                <c:pt idx="242">
                  <c:v>186.6</c:v>
                </c:pt>
                <c:pt idx="243">
                  <c:v>183.9</c:v>
                </c:pt>
                <c:pt idx="244">
                  <c:v>182.4</c:v>
                </c:pt>
                <c:pt idx="245">
                  <c:v>189.2</c:v>
                </c:pt>
                <c:pt idx="246">
                  <c:v>191.3</c:v>
                </c:pt>
                <c:pt idx="247">
                  <c:v>198.7</c:v>
                </c:pt>
                <c:pt idx="248">
                  <c:v>198.4</c:v>
                </c:pt>
                <c:pt idx="249">
                  <c:v>193.2</c:v>
                </c:pt>
                <c:pt idx="250">
                  <c:v>191.3</c:v>
                </c:pt>
                <c:pt idx="251">
                  <c:v>185.3</c:v>
                </c:pt>
                <c:pt idx="252">
                  <c:v>185.8</c:v>
                </c:pt>
                <c:pt idx="253">
                  <c:v>192</c:v>
                </c:pt>
                <c:pt idx="254">
                  <c:v>187.8</c:v>
                </c:pt>
                <c:pt idx="255">
                  <c:v>194.8</c:v>
                </c:pt>
                <c:pt idx="256">
                  <c:v>192.1</c:v>
                </c:pt>
                <c:pt idx="257">
                  <c:v>190.5</c:v>
                </c:pt>
                <c:pt idx="258">
                  <c:v>188.6</c:v>
                </c:pt>
                <c:pt idx="259">
                  <c:v>194.6</c:v>
                </c:pt>
                <c:pt idx="260">
                  <c:v>194.1</c:v>
                </c:pt>
                <c:pt idx="261">
                  <c:v>190.4</c:v>
                </c:pt>
                <c:pt idx="262">
                  <c:v>190.2</c:v>
                </c:pt>
                <c:pt idx="263">
                  <c:v>189.1</c:v>
                </c:pt>
                <c:pt idx="264">
                  <c:v>187.7</c:v>
                </c:pt>
                <c:pt idx="265">
                  <c:v>194.3</c:v>
                </c:pt>
                <c:pt idx="266">
                  <c:v>193</c:v>
                </c:pt>
                <c:pt idx="267">
                  <c:v>193.9</c:v>
                </c:pt>
                <c:pt idx="268">
                  <c:v>192.1</c:v>
                </c:pt>
                <c:pt idx="269">
                  <c:v>195.6</c:v>
                </c:pt>
                <c:pt idx="270">
                  <c:v>199.5</c:v>
                </c:pt>
                <c:pt idx="271">
                  <c:v>199.9</c:v>
                </c:pt>
                <c:pt idx="272">
                  <c:v>198.7</c:v>
                </c:pt>
                <c:pt idx="273">
                  <c:v>205</c:v>
                </c:pt>
                <c:pt idx="274">
                  <c:v>214.9</c:v>
                </c:pt>
                <c:pt idx="275">
                  <c:v>227.8</c:v>
                </c:pt>
                <c:pt idx="276">
                  <c:v>234.3</c:v>
                </c:pt>
                <c:pt idx="277">
                  <c:v>237.3</c:v>
                </c:pt>
                <c:pt idx="278">
                  <c:v>238.6</c:v>
                </c:pt>
                <c:pt idx="279">
                  <c:v>243</c:v>
                </c:pt>
                <c:pt idx="280">
                  <c:v>245.4</c:v>
                </c:pt>
                <c:pt idx="281">
                  <c:v>247.9</c:v>
                </c:pt>
                <c:pt idx="282">
                  <c:v>252.3</c:v>
                </c:pt>
                <c:pt idx="283">
                  <c:v>252.4</c:v>
                </c:pt>
                <c:pt idx="284">
                  <c:v>252.5</c:v>
                </c:pt>
                <c:pt idx="285">
                  <c:v>256</c:v>
                </c:pt>
                <c:pt idx="286">
                  <c:v>258</c:v>
                </c:pt>
                <c:pt idx="287">
                  <c:v>259.60000000000002</c:v>
                </c:pt>
                <c:pt idx="288">
                  <c:v>257.7</c:v>
                </c:pt>
                <c:pt idx="289">
                  <c:v>259.2</c:v>
                </c:pt>
                <c:pt idx="290">
                  <c:v>254.6</c:v>
                </c:pt>
                <c:pt idx="291">
                  <c:v>248.5</c:v>
                </c:pt>
                <c:pt idx="292">
                  <c:v>244.5</c:v>
                </c:pt>
                <c:pt idx="293">
                  <c:v>239.1</c:v>
                </c:pt>
                <c:pt idx="294">
                  <c:v>237.9</c:v>
                </c:pt>
                <c:pt idx="295">
                  <c:v>232.5</c:v>
                </c:pt>
                <c:pt idx="296">
                  <c:v>229.4</c:v>
                </c:pt>
                <c:pt idx="297">
                  <c:v>226</c:v>
                </c:pt>
                <c:pt idx="298">
                  <c:v>219</c:v>
                </c:pt>
                <c:pt idx="299">
                  <c:v>216.3</c:v>
                </c:pt>
                <c:pt idx="300">
                  <c:v>216.4</c:v>
                </c:pt>
                <c:pt idx="301">
                  <c:v>221.2</c:v>
                </c:pt>
                <c:pt idx="302">
                  <c:v>232.9</c:v>
                </c:pt>
                <c:pt idx="303">
                  <c:v>238</c:v>
                </c:pt>
                <c:pt idx="304">
                  <c:v>238.1</c:v>
                </c:pt>
                <c:pt idx="305">
                  <c:v>233.2</c:v>
                </c:pt>
                <c:pt idx="306">
                  <c:v>229.4</c:v>
                </c:pt>
                <c:pt idx="307">
                  <c:v>225.7</c:v>
                </c:pt>
                <c:pt idx="308">
                  <c:v>237.4</c:v>
                </c:pt>
                <c:pt idx="309">
                  <c:v>243.6</c:v>
                </c:pt>
                <c:pt idx="310">
                  <c:v>248.1</c:v>
                </c:pt>
                <c:pt idx="311">
                  <c:v>250.2</c:v>
                </c:pt>
                <c:pt idx="312">
                  <c:v>246.3</c:v>
                </c:pt>
                <c:pt idx="313">
                  <c:v>238.8</c:v>
                </c:pt>
                <c:pt idx="314">
                  <c:v>234.4</c:v>
                </c:pt>
                <c:pt idx="315">
                  <c:v>226</c:v>
                </c:pt>
                <c:pt idx="316">
                  <c:v>224</c:v>
                </c:pt>
                <c:pt idx="317">
                  <c:v>210.6</c:v>
                </c:pt>
                <c:pt idx="318">
                  <c:v>206.7</c:v>
                </c:pt>
                <c:pt idx="319">
                  <c:v>209.9</c:v>
                </c:pt>
                <c:pt idx="320">
                  <c:v>215.4</c:v>
                </c:pt>
                <c:pt idx="321">
                  <c:v>219.4</c:v>
                </c:pt>
                <c:pt idx="322">
                  <c:v>225.2</c:v>
                </c:pt>
                <c:pt idx="323">
                  <c:v>230.3</c:v>
                </c:pt>
                <c:pt idx="324">
                  <c:v>236.2</c:v>
                </c:pt>
                <c:pt idx="325">
                  <c:v>243.8</c:v>
                </c:pt>
                <c:pt idx="326">
                  <c:v>244.1</c:v>
                </c:pt>
                <c:pt idx="327">
                  <c:v>251.5</c:v>
                </c:pt>
                <c:pt idx="328">
                  <c:v>252.9</c:v>
                </c:pt>
                <c:pt idx="329">
                  <c:v>249.1</c:v>
                </c:pt>
                <c:pt idx="330">
                  <c:v>251.1</c:v>
                </c:pt>
                <c:pt idx="331">
                  <c:v>251.3</c:v>
                </c:pt>
                <c:pt idx="332">
                  <c:v>251.3</c:v>
                </c:pt>
                <c:pt idx="333">
                  <c:v>252.9</c:v>
                </c:pt>
                <c:pt idx="334">
                  <c:v>252.5</c:v>
                </c:pt>
                <c:pt idx="335">
                  <c:v>248.9</c:v>
                </c:pt>
                <c:pt idx="336">
                  <c:v>252.1</c:v>
                </c:pt>
                <c:pt idx="337">
                  <c:v>251.9</c:v>
                </c:pt>
                <c:pt idx="338">
                  <c:v>251.8</c:v>
                </c:pt>
                <c:pt idx="339">
                  <c:v>248.7</c:v>
                </c:pt>
                <c:pt idx="340">
                  <c:v>249.2</c:v>
                </c:pt>
                <c:pt idx="341">
                  <c:v>247.7</c:v>
                </c:pt>
                <c:pt idx="342">
                  <c:v>246.3</c:v>
                </c:pt>
                <c:pt idx="343">
                  <c:v>250.3</c:v>
                </c:pt>
                <c:pt idx="344">
                  <c:v>251.6</c:v>
                </c:pt>
                <c:pt idx="345">
                  <c:v>249.6</c:v>
                </c:pt>
                <c:pt idx="346">
                  <c:v>251.8</c:v>
                </c:pt>
                <c:pt idx="347">
                  <c:v>251.8</c:v>
                </c:pt>
                <c:pt idx="348">
                  <c:v>251.3</c:v>
                </c:pt>
                <c:pt idx="349">
                  <c:v>250</c:v>
                </c:pt>
                <c:pt idx="350">
                  <c:v>251.3</c:v>
                </c:pt>
                <c:pt idx="351">
                  <c:v>250.2</c:v>
                </c:pt>
                <c:pt idx="352">
                  <c:v>253</c:v>
                </c:pt>
                <c:pt idx="353">
                  <c:v>252.8</c:v>
                </c:pt>
                <c:pt idx="354">
                  <c:v>253.9</c:v>
                </c:pt>
                <c:pt idx="355">
                  <c:v>253.2</c:v>
                </c:pt>
                <c:pt idx="356">
                  <c:v>254.5</c:v>
                </c:pt>
                <c:pt idx="357">
                  <c:v>253.9</c:v>
                </c:pt>
                <c:pt idx="358">
                  <c:v>254.3</c:v>
                </c:pt>
                <c:pt idx="359">
                  <c:v>253.7</c:v>
                </c:pt>
                <c:pt idx="360">
                  <c:v>251.4</c:v>
                </c:pt>
                <c:pt idx="361">
                  <c:v>252.6</c:v>
                </c:pt>
                <c:pt idx="362">
                  <c:v>252.4</c:v>
                </c:pt>
                <c:pt idx="363">
                  <c:v>251.4</c:v>
                </c:pt>
                <c:pt idx="364">
                  <c:v>247.6</c:v>
                </c:pt>
                <c:pt idx="365">
                  <c:v>245.8</c:v>
                </c:pt>
                <c:pt idx="366">
                  <c:v>245.7</c:v>
                </c:pt>
                <c:pt idx="367">
                  <c:v>242.3</c:v>
                </c:pt>
                <c:pt idx="368">
                  <c:v>240.1</c:v>
                </c:pt>
                <c:pt idx="369">
                  <c:v>234.1</c:v>
                </c:pt>
                <c:pt idx="370">
                  <c:v>234.6</c:v>
                </c:pt>
                <c:pt idx="371">
                  <c:v>231.9</c:v>
                </c:pt>
                <c:pt idx="372">
                  <c:v>231.6</c:v>
                </c:pt>
                <c:pt idx="373">
                  <c:v>228.3</c:v>
                </c:pt>
                <c:pt idx="374">
                  <c:v>230.3</c:v>
                </c:pt>
                <c:pt idx="375">
                  <c:v>230.2</c:v>
                </c:pt>
                <c:pt idx="376">
                  <c:v>229.7</c:v>
                </c:pt>
                <c:pt idx="377">
                  <c:v>234.5</c:v>
                </c:pt>
                <c:pt idx="378">
                  <c:v>238.1</c:v>
                </c:pt>
                <c:pt idx="379">
                  <c:v>240.4</c:v>
                </c:pt>
                <c:pt idx="380">
                  <c:v>245.6</c:v>
                </c:pt>
                <c:pt idx="381">
                  <c:v>250.5</c:v>
                </c:pt>
                <c:pt idx="382">
                  <c:v>244</c:v>
                </c:pt>
                <c:pt idx="383">
                  <c:v>249.1</c:v>
                </c:pt>
                <c:pt idx="384">
                  <c:v>243</c:v>
                </c:pt>
                <c:pt idx="385">
                  <c:v>241</c:v>
                </c:pt>
                <c:pt idx="386">
                  <c:v>233.9</c:v>
                </c:pt>
                <c:pt idx="387">
                  <c:v>226.7</c:v>
                </c:pt>
                <c:pt idx="388">
                  <c:v>224.3</c:v>
                </c:pt>
                <c:pt idx="389">
                  <c:v>223.6</c:v>
                </c:pt>
                <c:pt idx="390">
                  <c:v>220.3</c:v>
                </c:pt>
                <c:pt idx="391">
                  <c:v>222.1</c:v>
                </c:pt>
                <c:pt idx="392">
                  <c:v>226.3</c:v>
                </c:pt>
                <c:pt idx="393">
                  <c:v>222.3</c:v>
                </c:pt>
                <c:pt idx="394">
                  <c:v>221.7</c:v>
                </c:pt>
                <c:pt idx="395">
                  <c:v>219.9</c:v>
                </c:pt>
                <c:pt idx="396">
                  <c:v>215.2</c:v>
                </c:pt>
                <c:pt idx="397">
                  <c:v>213.6</c:v>
                </c:pt>
                <c:pt idx="398">
                  <c:v>208.8</c:v>
                </c:pt>
                <c:pt idx="399">
                  <c:v>202.5</c:v>
                </c:pt>
                <c:pt idx="400">
                  <c:v>204.6</c:v>
                </c:pt>
                <c:pt idx="401">
                  <c:v>209.7</c:v>
                </c:pt>
                <c:pt idx="402">
                  <c:v>209.6</c:v>
                </c:pt>
                <c:pt idx="403">
                  <c:v>210.3</c:v>
                </c:pt>
                <c:pt idx="404">
                  <c:v>208.1</c:v>
                </c:pt>
                <c:pt idx="405">
                  <c:v>203.6</c:v>
                </c:pt>
                <c:pt idx="406">
                  <c:v>205</c:v>
                </c:pt>
                <c:pt idx="407">
                  <c:v>211.2</c:v>
                </c:pt>
                <c:pt idx="408">
                  <c:v>212.9</c:v>
                </c:pt>
                <c:pt idx="409">
                  <c:v>206.4</c:v>
                </c:pt>
                <c:pt idx="410">
                  <c:v>205</c:v>
                </c:pt>
                <c:pt idx="411">
                  <c:v>199.4</c:v>
                </c:pt>
                <c:pt idx="412">
                  <c:v>199.8</c:v>
                </c:pt>
                <c:pt idx="413">
                  <c:v>190.5</c:v>
                </c:pt>
                <c:pt idx="414">
                  <c:v>193.8</c:v>
                </c:pt>
                <c:pt idx="415">
                  <c:v>195.1</c:v>
                </c:pt>
                <c:pt idx="416">
                  <c:v>200</c:v>
                </c:pt>
                <c:pt idx="417">
                  <c:v>204.4</c:v>
                </c:pt>
                <c:pt idx="418">
                  <c:v>211.4</c:v>
                </c:pt>
                <c:pt idx="419">
                  <c:v>214.5</c:v>
                </c:pt>
                <c:pt idx="420">
                  <c:v>220.7</c:v>
                </c:pt>
                <c:pt idx="421">
                  <c:v>220.3</c:v>
                </c:pt>
                <c:pt idx="422">
                  <c:v>221.2</c:v>
                </c:pt>
                <c:pt idx="423">
                  <c:v>222.7</c:v>
                </c:pt>
                <c:pt idx="424">
                  <c:v>224.7</c:v>
                </c:pt>
                <c:pt idx="425">
                  <c:v>227.8</c:v>
                </c:pt>
                <c:pt idx="426">
                  <c:v>230.3</c:v>
                </c:pt>
                <c:pt idx="427">
                  <c:v>233.7</c:v>
                </c:pt>
                <c:pt idx="428">
                  <c:v>235.8</c:v>
                </c:pt>
                <c:pt idx="429">
                  <c:v>236.8</c:v>
                </c:pt>
                <c:pt idx="430">
                  <c:v>241.9</c:v>
                </c:pt>
                <c:pt idx="431">
                  <c:v>243.5</c:v>
                </c:pt>
                <c:pt idx="432">
                  <c:v>245.5</c:v>
                </c:pt>
                <c:pt idx="433">
                  <c:v>247.7</c:v>
                </c:pt>
                <c:pt idx="434">
                  <c:v>245.3</c:v>
                </c:pt>
                <c:pt idx="435">
                  <c:v>245.5</c:v>
                </c:pt>
                <c:pt idx="436">
                  <c:v>246.2</c:v>
                </c:pt>
                <c:pt idx="437">
                  <c:v>247.2</c:v>
                </c:pt>
                <c:pt idx="438">
                  <c:v>243</c:v>
                </c:pt>
                <c:pt idx="439">
                  <c:v>241.5</c:v>
                </c:pt>
                <c:pt idx="440">
                  <c:v>239.2</c:v>
                </c:pt>
                <c:pt idx="441">
                  <c:v>238.2</c:v>
                </c:pt>
                <c:pt idx="442">
                  <c:v>242</c:v>
                </c:pt>
                <c:pt idx="443">
                  <c:v>235.2</c:v>
                </c:pt>
                <c:pt idx="444">
                  <c:v>236.4</c:v>
                </c:pt>
                <c:pt idx="445">
                  <c:v>233.4</c:v>
                </c:pt>
                <c:pt idx="446">
                  <c:v>240.3</c:v>
                </c:pt>
                <c:pt idx="447">
                  <c:v>237</c:v>
                </c:pt>
                <c:pt idx="448">
                  <c:v>238.2</c:v>
                </c:pt>
                <c:pt idx="449">
                  <c:v>236</c:v>
                </c:pt>
                <c:pt idx="450">
                  <c:v>235.5</c:v>
                </c:pt>
                <c:pt idx="451">
                  <c:v>233.9</c:v>
                </c:pt>
                <c:pt idx="452">
                  <c:v>234.1</c:v>
                </c:pt>
                <c:pt idx="453">
                  <c:v>232.2</c:v>
                </c:pt>
                <c:pt idx="454">
                  <c:v>232</c:v>
                </c:pt>
                <c:pt idx="455">
                  <c:v>231.2</c:v>
                </c:pt>
                <c:pt idx="456">
                  <c:v>230.8</c:v>
                </c:pt>
                <c:pt idx="457">
                  <c:v>228.2</c:v>
                </c:pt>
                <c:pt idx="458">
                  <c:v>230.8</c:v>
                </c:pt>
                <c:pt idx="459">
                  <c:v>230.6</c:v>
                </c:pt>
                <c:pt idx="460">
                  <c:v>232.8</c:v>
                </c:pt>
                <c:pt idx="461">
                  <c:v>236.5</c:v>
                </c:pt>
                <c:pt idx="462">
                  <c:v>236.4</c:v>
                </c:pt>
                <c:pt idx="463">
                  <c:v>237.6</c:v>
                </c:pt>
                <c:pt idx="464">
                  <c:v>238.5</c:v>
                </c:pt>
                <c:pt idx="465">
                  <c:v>238.3</c:v>
                </c:pt>
                <c:pt idx="466">
                  <c:v>239.1</c:v>
                </c:pt>
                <c:pt idx="467">
                  <c:v>239.7</c:v>
                </c:pt>
                <c:pt idx="468">
                  <c:v>243.7</c:v>
                </c:pt>
                <c:pt idx="469">
                  <c:v>246.7</c:v>
                </c:pt>
                <c:pt idx="470">
                  <c:v>243.3</c:v>
                </c:pt>
                <c:pt idx="471">
                  <c:v>242.6</c:v>
                </c:pt>
                <c:pt idx="472">
                  <c:v>249.3</c:v>
                </c:pt>
                <c:pt idx="473">
                  <c:v>252.8</c:v>
                </c:pt>
                <c:pt idx="474">
                  <c:v>240.9</c:v>
                </c:pt>
                <c:pt idx="475">
                  <c:v>242</c:v>
                </c:pt>
                <c:pt idx="476">
                  <c:v>237.1</c:v>
                </c:pt>
                <c:pt idx="477">
                  <c:v>231.3</c:v>
                </c:pt>
                <c:pt idx="478">
                  <c:v>232.9</c:v>
                </c:pt>
                <c:pt idx="479">
                  <c:v>233</c:v>
                </c:pt>
                <c:pt idx="480">
                  <c:v>231.2</c:v>
                </c:pt>
                <c:pt idx="481">
                  <c:v>231.4</c:v>
                </c:pt>
                <c:pt idx="482">
                  <c:v>231.4</c:v>
                </c:pt>
                <c:pt idx="483">
                  <c:v>227.3</c:v>
                </c:pt>
                <c:pt idx="484">
                  <c:v>223.4</c:v>
                </c:pt>
                <c:pt idx="485">
                  <c:v>223.8</c:v>
                </c:pt>
                <c:pt idx="486">
                  <c:v>218.8</c:v>
                </c:pt>
                <c:pt idx="487">
                  <c:v>220.8</c:v>
                </c:pt>
                <c:pt idx="488">
                  <c:v>231.3</c:v>
                </c:pt>
                <c:pt idx="489">
                  <c:v>236.5</c:v>
                </c:pt>
                <c:pt idx="490">
                  <c:v>239.1</c:v>
                </c:pt>
                <c:pt idx="491">
                  <c:v>236.6</c:v>
                </c:pt>
                <c:pt idx="492">
                  <c:v>232.8</c:v>
                </c:pt>
                <c:pt idx="493">
                  <c:v>233.1</c:v>
                </c:pt>
                <c:pt idx="494">
                  <c:v>241.2</c:v>
                </c:pt>
                <c:pt idx="495">
                  <c:v>245.6</c:v>
                </c:pt>
                <c:pt idx="496">
                  <c:v>243.9</c:v>
                </c:pt>
                <c:pt idx="497">
                  <c:v>243.7</c:v>
                </c:pt>
                <c:pt idx="498">
                  <c:v>232.7</c:v>
                </c:pt>
                <c:pt idx="499">
                  <c:v>229.2</c:v>
                </c:pt>
                <c:pt idx="500">
                  <c:v>218.7</c:v>
                </c:pt>
                <c:pt idx="501">
                  <c:v>215.5</c:v>
                </c:pt>
                <c:pt idx="502">
                  <c:v>206.5</c:v>
                </c:pt>
                <c:pt idx="503">
                  <c:v>205.5</c:v>
                </c:pt>
                <c:pt idx="504">
                  <c:v>203.4</c:v>
                </c:pt>
                <c:pt idx="505">
                  <c:v>204.4</c:v>
                </c:pt>
                <c:pt idx="506">
                  <c:v>208.1</c:v>
                </c:pt>
                <c:pt idx="507">
                  <c:v>210</c:v>
                </c:pt>
                <c:pt idx="508">
                  <c:v>205.2</c:v>
                </c:pt>
                <c:pt idx="509">
                  <c:v>199.9</c:v>
                </c:pt>
                <c:pt idx="510">
                  <c:v>194.4</c:v>
                </c:pt>
                <c:pt idx="511">
                  <c:v>190.7</c:v>
                </c:pt>
                <c:pt idx="512">
                  <c:v>195.5</c:v>
                </c:pt>
                <c:pt idx="513">
                  <c:v>202.4</c:v>
                </c:pt>
                <c:pt idx="514">
                  <c:v>208.3</c:v>
                </c:pt>
                <c:pt idx="515">
                  <c:v>203.3</c:v>
                </c:pt>
                <c:pt idx="516">
                  <c:v>204.3</c:v>
                </c:pt>
                <c:pt idx="517">
                  <c:v>199.1</c:v>
                </c:pt>
                <c:pt idx="518">
                  <c:v>192.5</c:v>
                </c:pt>
                <c:pt idx="519">
                  <c:v>193.3</c:v>
                </c:pt>
                <c:pt idx="520">
                  <c:v>198.4</c:v>
                </c:pt>
                <c:pt idx="521">
                  <c:v>201.9</c:v>
                </c:pt>
                <c:pt idx="522">
                  <c:v>204.9</c:v>
                </c:pt>
                <c:pt idx="523">
                  <c:v>201.2</c:v>
                </c:pt>
                <c:pt idx="524">
                  <c:v>201.7</c:v>
                </c:pt>
                <c:pt idx="525">
                  <c:v>208.1</c:v>
                </c:pt>
                <c:pt idx="526">
                  <c:v>203.5</c:v>
                </c:pt>
                <c:pt idx="527">
                  <c:v>201.1</c:v>
                </c:pt>
                <c:pt idx="528">
                  <c:v>199.1</c:v>
                </c:pt>
                <c:pt idx="529">
                  <c:v>202</c:v>
                </c:pt>
                <c:pt idx="530">
                  <c:v>201.3</c:v>
                </c:pt>
                <c:pt idx="531">
                  <c:v>201.7</c:v>
                </c:pt>
                <c:pt idx="532">
                  <c:v>200.3</c:v>
                </c:pt>
                <c:pt idx="533">
                  <c:v>207.5</c:v>
                </c:pt>
                <c:pt idx="534">
                  <c:v>209.8</c:v>
                </c:pt>
                <c:pt idx="535">
                  <c:v>207.6</c:v>
                </c:pt>
                <c:pt idx="536">
                  <c:v>211.5</c:v>
                </c:pt>
                <c:pt idx="537">
                  <c:v>227.2</c:v>
                </c:pt>
                <c:pt idx="538">
                  <c:v>219.7</c:v>
                </c:pt>
                <c:pt idx="539">
                  <c:v>242.5</c:v>
                </c:pt>
                <c:pt idx="540">
                  <c:v>248.2</c:v>
                </c:pt>
                <c:pt idx="541">
                  <c:v>252.1</c:v>
                </c:pt>
                <c:pt idx="542">
                  <c:v>255.3</c:v>
                </c:pt>
                <c:pt idx="543">
                  <c:v>265.39999999999998</c:v>
                </c:pt>
                <c:pt idx="544">
                  <c:v>270</c:v>
                </c:pt>
                <c:pt idx="545">
                  <c:v>270.8</c:v>
                </c:pt>
                <c:pt idx="546">
                  <c:v>268.3</c:v>
                </c:pt>
                <c:pt idx="547">
                  <c:v>267.7</c:v>
                </c:pt>
                <c:pt idx="548">
                  <c:v>270.60000000000002</c:v>
                </c:pt>
                <c:pt idx="549">
                  <c:v>266.39999999999998</c:v>
                </c:pt>
                <c:pt idx="550">
                  <c:v>268.60000000000002</c:v>
                </c:pt>
                <c:pt idx="551">
                  <c:v>273.8</c:v>
                </c:pt>
                <c:pt idx="552">
                  <c:v>271.2</c:v>
                </c:pt>
                <c:pt idx="553">
                  <c:v>273.7</c:v>
                </c:pt>
                <c:pt idx="554">
                  <c:v>274.60000000000002</c:v>
                </c:pt>
                <c:pt idx="555">
                  <c:v>271.8</c:v>
                </c:pt>
                <c:pt idx="556">
                  <c:v>273.39999999999998</c:v>
                </c:pt>
                <c:pt idx="557">
                  <c:v>271.7</c:v>
                </c:pt>
                <c:pt idx="558">
                  <c:v>276.39999999999998</c:v>
                </c:pt>
                <c:pt idx="559">
                  <c:v>271.60000000000002</c:v>
                </c:pt>
                <c:pt idx="560">
                  <c:v>264.89999999999998</c:v>
                </c:pt>
                <c:pt idx="561">
                  <c:v>274.89999999999998</c:v>
                </c:pt>
                <c:pt idx="562">
                  <c:v>283.5</c:v>
                </c:pt>
                <c:pt idx="563">
                  <c:v>282.60000000000002</c:v>
                </c:pt>
                <c:pt idx="564">
                  <c:v>275.2</c:v>
                </c:pt>
                <c:pt idx="565">
                  <c:v>274.2</c:v>
                </c:pt>
                <c:pt idx="566">
                  <c:v>284.5</c:v>
                </c:pt>
                <c:pt idx="567">
                  <c:v>285.60000000000002</c:v>
                </c:pt>
                <c:pt idx="568">
                  <c:v>279.60000000000002</c:v>
                </c:pt>
                <c:pt idx="569">
                  <c:v>280.5</c:v>
                </c:pt>
                <c:pt idx="570">
                  <c:v>276.5</c:v>
                </c:pt>
                <c:pt idx="571">
                  <c:v>275.7</c:v>
                </c:pt>
                <c:pt idx="572">
                  <c:v>283.10000000000002</c:v>
                </c:pt>
                <c:pt idx="573">
                  <c:v>283.2</c:v>
                </c:pt>
                <c:pt idx="574">
                  <c:v>277.10000000000002</c:v>
                </c:pt>
                <c:pt idx="575">
                  <c:v>276.3</c:v>
                </c:pt>
                <c:pt idx="576">
                  <c:v>260.7</c:v>
                </c:pt>
                <c:pt idx="577">
                  <c:v>273.60000000000002</c:v>
                </c:pt>
                <c:pt idx="578">
                  <c:v>259.5</c:v>
                </c:pt>
                <c:pt idx="579">
                  <c:v>266.3</c:v>
                </c:pt>
                <c:pt idx="580">
                  <c:v>250.1</c:v>
                </c:pt>
                <c:pt idx="581">
                  <c:v>255.2</c:v>
                </c:pt>
                <c:pt idx="582">
                  <c:v>259.2</c:v>
                </c:pt>
                <c:pt idx="583">
                  <c:v>264.60000000000002</c:v>
                </c:pt>
                <c:pt idx="584">
                  <c:v>258.10000000000002</c:v>
                </c:pt>
                <c:pt idx="585">
                  <c:v>245.8</c:v>
                </c:pt>
                <c:pt idx="586">
                  <c:v>246.8</c:v>
                </c:pt>
                <c:pt idx="587">
                  <c:v>239.1</c:v>
                </c:pt>
                <c:pt idx="588">
                  <c:v>240</c:v>
                </c:pt>
                <c:pt idx="589">
                  <c:v>227</c:v>
                </c:pt>
                <c:pt idx="590">
                  <c:v>229.6</c:v>
                </c:pt>
                <c:pt idx="591">
                  <c:v>224.6</c:v>
                </c:pt>
                <c:pt idx="592">
                  <c:v>214.7</c:v>
                </c:pt>
                <c:pt idx="593">
                  <c:v>199.9</c:v>
                </c:pt>
                <c:pt idx="594">
                  <c:v>201.9</c:v>
                </c:pt>
                <c:pt idx="595">
                  <c:v>206.3</c:v>
                </c:pt>
                <c:pt idx="596">
                  <c:v>201.2</c:v>
                </c:pt>
                <c:pt idx="597">
                  <c:v>185.8</c:v>
                </c:pt>
                <c:pt idx="598">
                  <c:v>186.1</c:v>
                </c:pt>
                <c:pt idx="599">
                  <c:v>193</c:v>
                </c:pt>
                <c:pt idx="600">
                  <c:v>209.2</c:v>
                </c:pt>
                <c:pt idx="601">
                  <c:v>209.4</c:v>
                </c:pt>
                <c:pt idx="602">
                  <c:v>216.2</c:v>
                </c:pt>
                <c:pt idx="603">
                  <c:v>221.1</c:v>
                </c:pt>
                <c:pt idx="604">
                  <c:v>220.3</c:v>
                </c:pt>
                <c:pt idx="605">
                  <c:v>211.9</c:v>
                </c:pt>
                <c:pt idx="606">
                  <c:v>204.8</c:v>
                </c:pt>
                <c:pt idx="607">
                  <c:v>205.2</c:v>
                </c:pt>
                <c:pt idx="608">
                  <c:v>200.7</c:v>
                </c:pt>
                <c:pt idx="609">
                  <c:v>250.1</c:v>
                </c:pt>
                <c:pt idx="610">
                  <c:v>234.2</c:v>
                </c:pt>
                <c:pt idx="611">
                  <c:v>239.6</c:v>
                </c:pt>
                <c:pt idx="612">
                  <c:v>241.9</c:v>
                </c:pt>
                <c:pt idx="613">
                  <c:v>255.7</c:v>
                </c:pt>
                <c:pt idx="614">
                  <c:v>270.5</c:v>
                </c:pt>
                <c:pt idx="615">
                  <c:v>278.60000000000002</c:v>
                </c:pt>
                <c:pt idx="616">
                  <c:v>285.8</c:v>
                </c:pt>
                <c:pt idx="617">
                  <c:v>278.10000000000002</c:v>
                </c:pt>
                <c:pt idx="618">
                  <c:v>298.60000000000002</c:v>
                </c:pt>
                <c:pt idx="619">
                  <c:v>288.39999999999998</c:v>
                </c:pt>
                <c:pt idx="620">
                  <c:v>289.10000000000002</c:v>
                </c:pt>
                <c:pt idx="621">
                  <c:v>282.39999999999998</c:v>
                </c:pt>
                <c:pt idx="622">
                  <c:v>273.10000000000002</c:v>
                </c:pt>
                <c:pt idx="623">
                  <c:v>272.60000000000002</c:v>
                </c:pt>
                <c:pt idx="624">
                  <c:v>271.7</c:v>
                </c:pt>
                <c:pt idx="625">
                  <c:v>265</c:v>
                </c:pt>
                <c:pt idx="626">
                  <c:v>275.10000000000002</c:v>
                </c:pt>
                <c:pt idx="627">
                  <c:v>271.89999999999998</c:v>
                </c:pt>
                <c:pt idx="628">
                  <c:v>270.10000000000002</c:v>
                </c:pt>
                <c:pt idx="629">
                  <c:v>266.10000000000002</c:v>
                </c:pt>
                <c:pt idx="630">
                  <c:v>264</c:v>
                </c:pt>
                <c:pt idx="631">
                  <c:v>266.2</c:v>
                </c:pt>
                <c:pt idx="632">
                  <c:v>260.5</c:v>
                </c:pt>
                <c:pt idx="633">
                  <c:v>260.3</c:v>
                </c:pt>
                <c:pt idx="634">
                  <c:v>260.39999999999998</c:v>
                </c:pt>
                <c:pt idx="635">
                  <c:v>257.2</c:v>
                </c:pt>
                <c:pt idx="636">
                  <c:v>249.2</c:v>
                </c:pt>
                <c:pt idx="637">
                  <c:v>255.8</c:v>
                </c:pt>
                <c:pt idx="638">
                  <c:v>233.4</c:v>
                </c:pt>
                <c:pt idx="639">
                  <c:v>245.2</c:v>
                </c:pt>
                <c:pt idx="640">
                  <c:v>251.6</c:v>
                </c:pt>
                <c:pt idx="641">
                  <c:v>272.60000000000002</c:v>
                </c:pt>
                <c:pt idx="642">
                  <c:v>246.8</c:v>
                </c:pt>
                <c:pt idx="643">
                  <c:v>257.10000000000002</c:v>
                </c:pt>
                <c:pt idx="644">
                  <c:v>256.7</c:v>
                </c:pt>
                <c:pt idx="645">
                  <c:v>251.6</c:v>
                </c:pt>
                <c:pt idx="646">
                  <c:v>241.9</c:v>
                </c:pt>
                <c:pt idx="647">
                  <c:v>239</c:v>
                </c:pt>
                <c:pt idx="648">
                  <c:v>237.8</c:v>
                </c:pt>
                <c:pt idx="649">
                  <c:v>233.2</c:v>
                </c:pt>
                <c:pt idx="650">
                  <c:v>226.2</c:v>
                </c:pt>
                <c:pt idx="651">
                  <c:v>227.8</c:v>
                </c:pt>
                <c:pt idx="652">
                  <c:v>225.8</c:v>
                </c:pt>
                <c:pt idx="653">
                  <c:v>244.8</c:v>
                </c:pt>
                <c:pt idx="654">
                  <c:v>248.6</c:v>
                </c:pt>
                <c:pt idx="655">
                  <c:v>250.2</c:v>
                </c:pt>
                <c:pt idx="656">
                  <c:v>240.7</c:v>
                </c:pt>
                <c:pt idx="657">
                  <c:v>240.2</c:v>
                </c:pt>
                <c:pt idx="658">
                  <c:v>236</c:v>
                </c:pt>
                <c:pt idx="659">
                  <c:v>239</c:v>
                </c:pt>
                <c:pt idx="660">
                  <c:v>236.1</c:v>
                </c:pt>
                <c:pt idx="661">
                  <c:v>231</c:v>
                </c:pt>
                <c:pt idx="662">
                  <c:v>224.4</c:v>
                </c:pt>
                <c:pt idx="663">
                  <c:v>217.1</c:v>
                </c:pt>
                <c:pt idx="664">
                  <c:v>213.1</c:v>
                </c:pt>
                <c:pt idx="665">
                  <c:v>212.7</c:v>
                </c:pt>
                <c:pt idx="666">
                  <c:v>206.7</c:v>
                </c:pt>
                <c:pt idx="667">
                  <c:v>206</c:v>
                </c:pt>
                <c:pt idx="668">
                  <c:v>207.6</c:v>
                </c:pt>
                <c:pt idx="669">
                  <c:v>217.1</c:v>
                </c:pt>
                <c:pt idx="670">
                  <c:v>220.4</c:v>
                </c:pt>
                <c:pt idx="671">
                  <c:v>234.9</c:v>
                </c:pt>
                <c:pt idx="672">
                  <c:v>231</c:v>
                </c:pt>
                <c:pt idx="673">
                  <c:v>230.4</c:v>
                </c:pt>
                <c:pt idx="674">
                  <c:v>231.4</c:v>
                </c:pt>
                <c:pt idx="675">
                  <c:v>226.4</c:v>
                </c:pt>
                <c:pt idx="676">
                  <c:v>228</c:v>
                </c:pt>
                <c:pt idx="677">
                  <c:v>231.3</c:v>
                </c:pt>
                <c:pt idx="678">
                  <c:v>223.7</c:v>
                </c:pt>
                <c:pt idx="679">
                  <c:v>215.3</c:v>
                </c:pt>
                <c:pt idx="680">
                  <c:v>211</c:v>
                </c:pt>
                <c:pt idx="681">
                  <c:v>204.5</c:v>
                </c:pt>
                <c:pt idx="682">
                  <c:v>202.2</c:v>
                </c:pt>
                <c:pt idx="683">
                  <c:v>193.2</c:v>
                </c:pt>
                <c:pt idx="684">
                  <c:v>198.4</c:v>
                </c:pt>
                <c:pt idx="685">
                  <c:v>194.1</c:v>
                </c:pt>
                <c:pt idx="686">
                  <c:v>193.9</c:v>
                </c:pt>
                <c:pt idx="687">
                  <c:v>190.4</c:v>
                </c:pt>
                <c:pt idx="688">
                  <c:v>184.7</c:v>
                </c:pt>
                <c:pt idx="689">
                  <c:v>198.8</c:v>
                </c:pt>
                <c:pt idx="690">
                  <c:v>194.2</c:v>
                </c:pt>
                <c:pt idx="691">
                  <c:v>187.2</c:v>
                </c:pt>
                <c:pt idx="692">
                  <c:v>188.7</c:v>
                </c:pt>
                <c:pt idx="693">
                  <c:v>211.7</c:v>
                </c:pt>
                <c:pt idx="694">
                  <c:v>199.9</c:v>
                </c:pt>
                <c:pt idx="695">
                  <c:v>228.1</c:v>
                </c:pt>
                <c:pt idx="696">
                  <c:v>214.6</c:v>
                </c:pt>
                <c:pt idx="697">
                  <c:v>208.9</c:v>
                </c:pt>
                <c:pt idx="698">
                  <c:v>205.7</c:v>
                </c:pt>
                <c:pt idx="699">
                  <c:v>209.6</c:v>
                </c:pt>
                <c:pt idx="700">
                  <c:v>203.9</c:v>
                </c:pt>
                <c:pt idx="701">
                  <c:v>204</c:v>
                </c:pt>
                <c:pt idx="702">
                  <c:v>201.9</c:v>
                </c:pt>
                <c:pt idx="703">
                  <c:v>199</c:v>
                </c:pt>
                <c:pt idx="704">
                  <c:v>195.4</c:v>
                </c:pt>
                <c:pt idx="705">
                  <c:v>196.7</c:v>
                </c:pt>
                <c:pt idx="706">
                  <c:v>195.4</c:v>
                </c:pt>
                <c:pt idx="707">
                  <c:v>213.9</c:v>
                </c:pt>
                <c:pt idx="708">
                  <c:v>200.2</c:v>
                </c:pt>
                <c:pt idx="709">
                  <c:v>214.7</c:v>
                </c:pt>
                <c:pt idx="710">
                  <c:v>219.4</c:v>
                </c:pt>
                <c:pt idx="711">
                  <c:v>230.4</c:v>
                </c:pt>
                <c:pt idx="712">
                  <c:v>236.7</c:v>
                </c:pt>
                <c:pt idx="713">
                  <c:v>249.9</c:v>
                </c:pt>
                <c:pt idx="714">
                  <c:v>252.3</c:v>
                </c:pt>
                <c:pt idx="715">
                  <c:v>263.7</c:v>
                </c:pt>
                <c:pt idx="716">
                  <c:v>280.2</c:v>
                </c:pt>
                <c:pt idx="717">
                  <c:v>279</c:v>
                </c:pt>
                <c:pt idx="718">
                  <c:v>263.2</c:v>
                </c:pt>
                <c:pt idx="719">
                  <c:v>259.7</c:v>
                </c:pt>
                <c:pt idx="720">
                  <c:v>252.8</c:v>
                </c:pt>
                <c:pt idx="721">
                  <c:v>247.4</c:v>
                </c:pt>
                <c:pt idx="722">
                  <c:v>245.8</c:v>
                </c:pt>
                <c:pt idx="723">
                  <c:v>245.6</c:v>
                </c:pt>
                <c:pt idx="724">
                  <c:v>239.1</c:v>
                </c:pt>
                <c:pt idx="725">
                  <c:v>243.1</c:v>
                </c:pt>
                <c:pt idx="726">
                  <c:v>247.4</c:v>
                </c:pt>
                <c:pt idx="727">
                  <c:v>241.4</c:v>
                </c:pt>
                <c:pt idx="728">
                  <c:v>252.1</c:v>
                </c:pt>
                <c:pt idx="729">
                  <c:v>245.2</c:v>
                </c:pt>
                <c:pt idx="730">
                  <c:v>241.6</c:v>
                </c:pt>
                <c:pt idx="731">
                  <c:v>233.9</c:v>
                </c:pt>
                <c:pt idx="732">
                  <c:v>232.4</c:v>
                </c:pt>
                <c:pt idx="733">
                  <c:v>224.5</c:v>
                </c:pt>
                <c:pt idx="734">
                  <c:v>233.1</c:v>
                </c:pt>
                <c:pt idx="735">
                  <c:v>234.5</c:v>
                </c:pt>
                <c:pt idx="736">
                  <c:v>235.5</c:v>
                </c:pt>
                <c:pt idx="737">
                  <c:v>215.7</c:v>
                </c:pt>
                <c:pt idx="738">
                  <c:v>203.3</c:v>
                </c:pt>
                <c:pt idx="739">
                  <c:v>205.6</c:v>
                </c:pt>
                <c:pt idx="740">
                  <c:v>208.8</c:v>
                </c:pt>
                <c:pt idx="741">
                  <c:v>207.1</c:v>
                </c:pt>
                <c:pt idx="742">
                  <c:v>216.1</c:v>
                </c:pt>
                <c:pt idx="743">
                  <c:v>214.1</c:v>
                </c:pt>
                <c:pt idx="744">
                  <c:v>240.5</c:v>
                </c:pt>
                <c:pt idx="745">
                  <c:v>245.3</c:v>
                </c:pt>
                <c:pt idx="746">
                  <c:v>251.1</c:v>
                </c:pt>
                <c:pt idx="747">
                  <c:v>251.7</c:v>
                </c:pt>
                <c:pt idx="748">
                  <c:v>247.5</c:v>
                </c:pt>
                <c:pt idx="749">
                  <c:v>242.6</c:v>
                </c:pt>
                <c:pt idx="750">
                  <c:v>240.3</c:v>
                </c:pt>
                <c:pt idx="751">
                  <c:v>241.4</c:v>
                </c:pt>
                <c:pt idx="752">
                  <c:v>251.2</c:v>
                </c:pt>
                <c:pt idx="753">
                  <c:v>243.4</c:v>
                </c:pt>
                <c:pt idx="754">
                  <c:v>257.39999999999998</c:v>
                </c:pt>
                <c:pt idx="755">
                  <c:v>239.5</c:v>
                </c:pt>
                <c:pt idx="756">
                  <c:v>246.9</c:v>
                </c:pt>
                <c:pt idx="757">
                  <c:v>252</c:v>
                </c:pt>
                <c:pt idx="758">
                  <c:v>247.2</c:v>
                </c:pt>
                <c:pt idx="759">
                  <c:v>243.9</c:v>
                </c:pt>
                <c:pt idx="760">
                  <c:v>244.6</c:v>
                </c:pt>
                <c:pt idx="761">
                  <c:v>242.2</c:v>
                </c:pt>
                <c:pt idx="762">
                  <c:v>240.5</c:v>
                </c:pt>
                <c:pt idx="763">
                  <c:v>230</c:v>
                </c:pt>
                <c:pt idx="764">
                  <c:v>237.2</c:v>
                </c:pt>
                <c:pt idx="765">
                  <c:v>238.1</c:v>
                </c:pt>
                <c:pt idx="766">
                  <c:v>231.4</c:v>
                </c:pt>
                <c:pt idx="767">
                  <c:v>229.4</c:v>
                </c:pt>
                <c:pt idx="768">
                  <c:v>226.3</c:v>
                </c:pt>
                <c:pt idx="769">
                  <c:v>228.6</c:v>
                </c:pt>
                <c:pt idx="770">
                  <c:v>232.2</c:v>
                </c:pt>
                <c:pt idx="771">
                  <c:v>231.9</c:v>
                </c:pt>
                <c:pt idx="772">
                  <c:v>244.4</c:v>
                </c:pt>
                <c:pt idx="773">
                  <c:v>247.6</c:v>
                </c:pt>
                <c:pt idx="774">
                  <c:v>239.1</c:v>
                </c:pt>
                <c:pt idx="775">
                  <c:v>250.9</c:v>
                </c:pt>
                <c:pt idx="776">
                  <c:v>242.6</c:v>
                </c:pt>
                <c:pt idx="777">
                  <c:v>241.2</c:v>
                </c:pt>
                <c:pt idx="778">
                  <c:v>226.4</c:v>
                </c:pt>
                <c:pt idx="779">
                  <c:v>220</c:v>
                </c:pt>
                <c:pt idx="780">
                  <c:v>226.5</c:v>
                </c:pt>
                <c:pt idx="781">
                  <c:v>218</c:v>
                </c:pt>
                <c:pt idx="782">
                  <c:v>220.3</c:v>
                </c:pt>
                <c:pt idx="783">
                  <c:v>231.4</c:v>
                </c:pt>
                <c:pt idx="784">
                  <c:v>231.3</c:v>
                </c:pt>
                <c:pt idx="785">
                  <c:v>210.7</c:v>
                </c:pt>
                <c:pt idx="786">
                  <c:v>203.4</c:v>
                </c:pt>
                <c:pt idx="787">
                  <c:v>199.7</c:v>
                </c:pt>
                <c:pt idx="788">
                  <c:v>198.1</c:v>
                </c:pt>
                <c:pt idx="789">
                  <c:v>217.7</c:v>
                </c:pt>
                <c:pt idx="790">
                  <c:v>213.2</c:v>
                </c:pt>
                <c:pt idx="791">
                  <c:v>207.7</c:v>
                </c:pt>
                <c:pt idx="792">
                  <c:v>190.1</c:v>
                </c:pt>
                <c:pt idx="793">
                  <c:v>189.4</c:v>
                </c:pt>
                <c:pt idx="794">
                  <c:v>190.3</c:v>
                </c:pt>
                <c:pt idx="795">
                  <c:v>196</c:v>
                </c:pt>
                <c:pt idx="796">
                  <c:v>197.7</c:v>
                </c:pt>
                <c:pt idx="797">
                  <c:v>197.8</c:v>
                </c:pt>
                <c:pt idx="798">
                  <c:v>196.6</c:v>
                </c:pt>
                <c:pt idx="799">
                  <c:v>183.8</c:v>
                </c:pt>
                <c:pt idx="800">
                  <c:v>186.7</c:v>
                </c:pt>
                <c:pt idx="801">
                  <c:v>190.1</c:v>
                </c:pt>
                <c:pt idx="802">
                  <c:v>191.6</c:v>
                </c:pt>
                <c:pt idx="803">
                  <c:v>196.5</c:v>
                </c:pt>
                <c:pt idx="804">
                  <c:v>204.3</c:v>
                </c:pt>
                <c:pt idx="805">
                  <c:v>187.5</c:v>
                </c:pt>
                <c:pt idx="806">
                  <c:v>185.5</c:v>
                </c:pt>
                <c:pt idx="807">
                  <c:v>189</c:v>
                </c:pt>
                <c:pt idx="808">
                  <c:v>200.6</c:v>
                </c:pt>
                <c:pt idx="809">
                  <c:v>188.9</c:v>
                </c:pt>
                <c:pt idx="810">
                  <c:v>191.9</c:v>
                </c:pt>
                <c:pt idx="811">
                  <c:v>203</c:v>
                </c:pt>
                <c:pt idx="812">
                  <c:v>196.9</c:v>
                </c:pt>
                <c:pt idx="813">
                  <c:v>190.4</c:v>
                </c:pt>
                <c:pt idx="814">
                  <c:v>196.4</c:v>
                </c:pt>
                <c:pt idx="815">
                  <c:v>195.6</c:v>
                </c:pt>
                <c:pt idx="816">
                  <c:v>196.5</c:v>
                </c:pt>
                <c:pt idx="817">
                  <c:v>192.3</c:v>
                </c:pt>
                <c:pt idx="818">
                  <c:v>190.2</c:v>
                </c:pt>
                <c:pt idx="819">
                  <c:v>194.2</c:v>
                </c:pt>
                <c:pt idx="820">
                  <c:v>193.4</c:v>
                </c:pt>
                <c:pt idx="821">
                  <c:v>194.3</c:v>
                </c:pt>
                <c:pt idx="822">
                  <c:v>201.1</c:v>
                </c:pt>
                <c:pt idx="823">
                  <c:v>195.8</c:v>
                </c:pt>
                <c:pt idx="824">
                  <c:v>202.4</c:v>
                </c:pt>
                <c:pt idx="825">
                  <c:v>200.7</c:v>
                </c:pt>
                <c:pt idx="826">
                  <c:v>201.7</c:v>
                </c:pt>
                <c:pt idx="827">
                  <c:v>198</c:v>
                </c:pt>
                <c:pt idx="828">
                  <c:v>198</c:v>
                </c:pt>
                <c:pt idx="829">
                  <c:v>200.4</c:v>
                </c:pt>
                <c:pt idx="830">
                  <c:v>204.5</c:v>
                </c:pt>
                <c:pt idx="831">
                  <c:v>203.7</c:v>
                </c:pt>
                <c:pt idx="832">
                  <c:v>208.9</c:v>
                </c:pt>
                <c:pt idx="833">
                  <c:v>210.6</c:v>
                </c:pt>
                <c:pt idx="834">
                  <c:v>220.3</c:v>
                </c:pt>
                <c:pt idx="835">
                  <c:v>223.9</c:v>
                </c:pt>
                <c:pt idx="836">
                  <c:v>223.5</c:v>
                </c:pt>
                <c:pt idx="837">
                  <c:v>228.9</c:v>
                </c:pt>
                <c:pt idx="838">
                  <c:v>240.4</c:v>
                </c:pt>
                <c:pt idx="839">
                  <c:v>245</c:v>
                </c:pt>
                <c:pt idx="840">
                  <c:v>259</c:v>
                </c:pt>
                <c:pt idx="841">
                  <c:v>257.89999999999998</c:v>
                </c:pt>
                <c:pt idx="842">
                  <c:v>263.39999999999998</c:v>
                </c:pt>
                <c:pt idx="843">
                  <c:v>264.10000000000002</c:v>
                </c:pt>
                <c:pt idx="844">
                  <c:v>282.60000000000002</c:v>
                </c:pt>
                <c:pt idx="845">
                  <c:v>286.8</c:v>
                </c:pt>
                <c:pt idx="846">
                  <c:v>287.10000000000002</c:v>
                </c:pt>
                <c:pt idx="847">
                  <c:v>274</c:v>
                </c:pt>
                <c:pt idx="848">
                  <c:v>275.60000000000002</c:v>
                </c:pt>
                <c:pt idx="849">
                  <c:v>275.3</c:v>
                </c:pt>
                <c:pt idx="850">
                  <c:v>262.60000000000002</c:v>
                </c:pt>
                <c:pt idx="851">
                  <c:v>262.5</c:v>
                </c:pt>
                <c:pt idx="852">
                  <c:v>267.10000000000002</c:v>
                </c:pt>
                <c:pt idx="853">
                  <c:v>273.7</c:v>
                </c:pt>
                <c:pt idx="854">
                  <c:v>277.10000000000002</c:v>
                </c:pt>
                <c:pt idx="855">
                  <c:v>273</c:v>
                </c:pt>
                <c:pt idx="856">
                  <c:v>279.7</c:v>
                </c:pt>
                <c:pt idx="857">
                  <c:v>266.3</c:v>
                </c:pt>
                <c:pt idx="858">
                  <c:v>266.60000000000002</c:v>
                </c:pt>
                <c:pt idx="859">
                  <c:v>268.7</c:v>
                </c:pt>
                <c:pt idx="860">
                  <c:v>276.39999999999998</c:v>
                </c:pt>
                <c:pt idx="861">
                  <c:v>272.10000000000002</c:v>
                </c:pt>
                <c:pt idx="862">
                  <c:v>277.60000000000002</c:v>
                </c:pt>
                <c:pt idx="863">
                  <c:v>265.2</c:v>
                </c:pt>
                <c:pt idx="864">
                  <c:v>271.89999999999998</c:v>
                </c:pt>
                <c:pt idx="865">
                  <c:v>273.7</c:v>
                </c:pt>
                <c:pt idx="866">
                  <c:v>267.60000000000002</c:v>
                </c:pt>
                <c:pt idx="867">
                  <c:v>262.5</c:v>
                </c:pt>
                <c:pt idx="868">
                  <c:v>273.2</c:v>
                </c:pt>
                <c:pt idx="869">
                  <c:v>274.5</c:v>
                </c:pt>
                <c:pt idx="870">
                  <c:v>261.39999999999998</c:v>
                </c:pt>
                <c:pt idx="871">
                  <c:v>266.3</c:v>
                </c:pt>
                <c:pt idx="872">
                  <c:v>256.7</c:v>
                </c:pt>
                <c:pt idx="873">
                  <c:v>251.2</c:v>
                </c:pt>
                <c:pt idx="874">
                  <c:v>245.6</c:v>
                </c:pt>
                <c:pt idx="875">
                  <c:v>238.2</c:v>
                </c:pt>
                <c:pt idx="876">
                  <c:v>230.6</c:v>
                </c:pt>
                <c:pt idx="877">
                  <c:v>236.9</c:v>
                </c:pt>
                <c:pt idx="878">
                  <c:v>228.1</c:v>
                </c:pt>
                <c:pt idx="879">
                  <c:v>236.9</c:v>
                </c:pt>
                <c:pt idx="880">
                  <c:v>230.8</c:v>
                </c:pt>
                <c:pt idx="881">
                  <c:v>225.8</c:v>
                </c:pt>
                <c:pt idx="882">
                  <c:v>232</c:v>
                </c:pt>
                <c:pt idx="883">
                  <c:v>228.3</c:v>
                </c:pt>
                <c:pt idx="884">
                  <c:v>224.2</c:v>
                </c:pt>
                <c:pt idx="885">
                  <c:v>208</c:v>
                </c:pt>
                <c:pt idx="886">
                  <c:v>217</c:v>
                </c:pt>
                <c:pt idx="887">
                  <c:v>214.2</c:v>
                </c:pt>
                <c:pt idx="888">
                  <c:v>228</c:v>
                </c:pt>
                <c:pt idx="889">
                  <c:v>236.4</c:v>
                </c:pt>
                <c:pt idx="890">
                  <c:v>241.1</c:v>
                </c:pt>
                <c:pt idx="891">
                  <c:v>230.9</c:v>
                </c:pt>
                <c:pt idx="892">
                  <c:v>221.7</c:v>
                </c:pt>
                <c:pt idx="893">
                  <c:v>217.1</c:v>
                </c:pt>
                <c:pt idx="894">
                  <c:v>229.1</c:v>
                </c:pt>
                <c:pt idx="895">
                  <c:v>227.3</c:v>
                </c:pt>
                <c:pt idx="896">
                  <c:v>194.9</c:v>
                </c:pt>
                <c:pt idx="897">
                  <c:v>191.4</c:v>
                </c:pt>
                <c:pt idx="898">
                  <c:v>195.3</c:v>
                </c:pt>
                <c:pt idx="899">
                  <c:v>210.4</c:v>
                </c:pt>
                <c:pt idx="900">
                  <c:v>221.7</c:v>
                </c:pt>
                <c:pt idx="901">
                  <c:v>190.4</c:v>
                </c:pt>
                <c:pt idx="902">
                  <c:v>215.7</c:v>
                </c:pt>
                <c:pt idx="903">
                  <c:v>210.1</c:v>
                </c:pt>
                <c:pt idx="904">
                  <c:v>188.4</c:v>
                </c:pt>
                <c:pt idx="905">
                  <c:v>189.3</c:v>
                </c:pt>
                <c:pt idx="906">
                  <c:v>209.1</c:v>
                </c:pt>
                <c:pt idx="907">
                  <c:v>209.1</c:v>
                </c:pt>
                <c:pt idx="908">
                  <c:v>205.3</c:v>
                </c:pt>
                <c:pt idx="909">
                  <c:v>191.7</c:v>
                </c:pt>
                <c:pt idx="910">
                  <c:v>188.5</c:v>
                </c:pt>
                <c:pt idx="911">
                  <c:v>191.6</c:v>
                </c:pt>
                <c:pt idx="912">
                  <c:v>189.2</c:v>
                </c:pt>
                <c:pt idx="913">
                  <c:v>184.4</c:v>
                </c:pt>
                <c:pt idx="914">
                  <c:v>185.7</c:v>
                </c:pt>
                <c:pt idx="915">
                  <c:v>186.1</c:v>
                </c:pt>
                <c:pt idx="916">
                  <c:v>184.7</c:v>
                </c:pt>
                <c:pt idx="917">
                  <c:v>186.5</c:v>
                </c:pt>
                <c:pt idx="918">
                  <c:v>186.9</c:v>
                </c:pt>
                <c:pt idx="919">
                  <c:v>187.8</c:v>
                </c:pt>
                <c:pt idx="920">
                  <c:v>195</c:v>
                </c:pt>
                <c:pt idx="921">
                  <c:v>188.2</c:v>
                </c:pt>
                <c:pt idx="922">
                  <c:v>188</c:v>
                </c:pt>
                <c:pt idx="923">
                  <c:v>190</c:v>
                </c:pt>
                <c:pt idx="924">
                  <c:v>188.8</c:v>
                </c:pt>
                <c:pt idx="925">
                  <c:v>188.7</c:v>
                </c:pt>
                <c:pt idx="926">
                  <c:v>188.3</c:v>
                </c:pt>
                <c:pt idx="927">
                  <c:v>192.3</c:v>
                </c:pt>
                <c:pt idx="928">
                  <c:v>189.4</c:v>
                </c:pt>
                <c:pt idx="929">
                  <c:v>188.6</c:v>
                </c:pt>
                <c:pt idx="930">
                  <c:v>187</c:v>
                </c:pt>
                <c:pt idx="931">
                  <c:v>189.2</c:v>
                </c:pt>
                <c:pt idx="932">
                  <c:v>188.5</c:v>
                </c:pt>
                <c:pt idx="933">
                  <c:v>188.5</c:v>
                </c:pt>
                <c:pt idx="934">
                  <c:v>191</c:v>
                </c:pt>
                <c:pt idx="935">
                  <c:v>193.9</c:v>
                </c:pt>
                <c:pt idx="936">
                  <c:v>195.2</c:v>
                </c:pt>
                <c:pt idx="937">
                  <c:v>200.8</c:v>
                </c:pt>
                <c:pt idx="938">
                  <c:v>202.9</c:v>
                </c:pt>
                <c:pt idx="939">
                  <c:v>207.7</c:v>
                </c:pt>
                <c:pt idx="940">
                  <c:v>207.5</c:v>
                </c:pt>
                <c:pt idx="941">
                  <c:v>214</c:v>
                </c:pt>
                <c:pt idx="942">
                  <c:v>219.4</c:v>
                </c:pt>
                <c:pt idx="943">
                  <c:v>220.9</c:v>
                </c:pt>
                <c:pt idx="944">
                  <c:v>221</c:v>
                </c:pt>
                <c:pt idx="945">
                  <c:v>222</c:v>
                </c:pt>
                <c:pt idx="946">
                  <c:v>224.5</c:v>
                </c:pt>
                <c:pt idx="947">
                  <c:v>225.2</c:v>
                </c:pt>
                <c:pt idx="948">
                  <c:v>226.1</c:v>
                </c:pt>
                <c:pt idx="949">
                  <c:v>228.4</c:v>
                </c:pt>
                <c:pt idx="950">
                  <c:v>228.5</c:v>
                </c:pt>
                <c:pt idx="951">
                  <c:v>239.1</c:v>
                </c:pt>
                <c:pt idx="952">
                  <c:v>238.6</c:v>
                </c:pt>
                <c:pt idx="953">
                  <c:v>238.6</c:v>
                </c:pt>
                <c:pt idx="954">
                  <c:v>239.2</c:v>
                </c:pt>
                <c:pt idx="955">
                  <c:v>236.4</c:v>
                </c:pt>
                <c:pt idx="956">
                  <c:v>237.6</c:v>
                </c:pt>
                <c:pt idx="957">
                  <c:v>237.9</c:v>
                </c:pt>
                <c:pt idx="958">
                  <c:v>237.3</c:v>
                </c:pt>
                <c:pt idx="959">
                  <c:v>238.3</c:v>
                </c:pt>
                <c:pt idx="960">
                  <c:v>234.2</c:v>
                </c:pt>
                <c:pt idx="961">
                  <c:v>237.6</c:v>
                </c:pt>
                <c:pt idx="962">
                  <c:v>237.5</c:v>
                </c:pt>
                <c:pt idx="963">
                  <c:v>240.3</c:v>
                </c:pt>
                <c:pt idx="964">
                  <c:v>243.2</c:v>
                </c:pt>
                <c:pt idx="965">
                  <c:v>246.6</c:v>
                </c:pt>
                <c:pt idx="966">
                  <c:v>245.3</c:v>
                </c:pt>
                <c:pt idx="967">
                  <c:v>245.3</c:v>
                </c:pt>
                <c:pt idx="968">
                  <c:v>250.7</c:v>
                </c:pt>
                <c:pt idx="969">
                  <c:v>251.1</c:v>
                </c:pt>
                <c:pt idx="970">
                  <c:v>249.7</c:v>
                </c:pt>
                <c:pt idx="971">
                  <c:v>250.7</c:v>
                </c:pt>
                <c:pt idx="972">
                  <c:v>253.8</c:v>
                </c:pt>
                <c:pt idx="973">
                  <c:v>253.9</c:v>
                </c:pt>
                <c:pt idx="974">
                  <c:v>255.4</c:v>
                </c:pt>
                <c:pt idx="975">
                  <c:v>260.8</c:v>
                </c:pt>
                <c:pt idx="976">
                  <c:v>258.8</c:v>
                </c:pt>
                <c:pt idx="977">
                  <c:v>265.2</c:v>
                </c:pt>
                <c:pt idx="978">
                  <c:v>263</c:v>
                </c:pt>
                <c:pt idx="979">
                  <c:v>264</c:v>
                </c:pt>
                <c:pt idx="980">
                  <c:v>264.5</c:v>
                </c:pt>
                <c:pt idx="981">
                  <c:v>264.2</c:v>
                </c:pt>
                <c:pt idx="982">
                  <c:v>264.10000000000002</c:v>
                </c:pt>
                <c:pt idx="983">
                  <c:v>264.39999999999998</c:v>
                </c:pt>
                <c:pt idx="984">
                  <c:v>265.3</c:v>
                </c:pt>
                <c:pt idx="985">
                  <c:v>265</c:v>
                </c:pt>
                <c:pt idx="986">
                  <c:v>264.8</c:v>
                </c:pt>
                <c:pt idx="987">
                  <c:v>264.8</c:v>
                </c:pt>
                <c:pt idx="988">
                  <c:v>267.60000000000002</c:v>
                </c:pt>
                <c:pt idx="989">
                  <c:v>265.10000000000002</c:v>
                </c:pt>
                <c:pt idx="990">
                  <c:v>266</c:v>
                </c:pt>
                <c:pt idx="991">
                  <c:v>266.89999999999998</c:v>
                </c:pt>
                <c:pt idx="992">
                  <c:v>267.5</c:v>
                </c:pt>
                <c:pt idx="993">
                  <c:v>264.89999999999998</c:v>
                </c:pt>
                <c:pt idx="994">
                  <c:v>265.7</c:v>
                </c:pt>
                <c:pt idx="995">
                  <c:v>263.39999999999998</c:v>
                </c:pt>
                <c:pt idx="996">
                  <c:v>264</c:v>
                </c:pt>
                <c:pt idx="997">
                  <c:v>264.2</c:v>
                </c:pt>
                <c:pt idx="998">
                  <c:v>264.39999999999998</c:v>
                </c:pt>
                <c:pt idx="999">
                  <c:v>263.8</c:v>
                </c:pt>
                <c:pt idx="1000">
                  <c:v>263</c:v>
                </c:pt>
                <c:pt idx="1001">
                  <c:v>260.89999999999998</c:v>
                </c:pt>
                <c:pt idx="1002">
                  <c:v>260.60000000000002</c:v>
                </c:pt>
                <c:pt idx="1003">
                  <c:v>265.2</c:v>
                </c:pt>
                <c:pt idx="1004">
                  <c:v>263.8</c:v>
                </c:pt>
                <c:pt idx="1005">
                  <c:v>263.7</c:v>
                </c:pt>
                <c:pt idx="1006">
                  <c:v>262</c:v>
                </c:pt>
                <c:pt idx="1007">
                  <c:v>259.3</c:v>
                </c:pt>
                <c:pt idx="1008">
                  <c:v>260.39999999999998</c:v>
                </c:pt>
                <c:pt idx="1009">
                  <c:v>260.89999999999998</c:v>
                </c:pt>
                <c:pt idx="1010">
                  <c:v>259</c:v>
                </c:pt>
                <c:pt idx="1011">
                  <c:v>261.8</c:v>
                </c:pt>
                <c:pt idx="1012">
                  <c:v>260.7</c:v>
                </c:pt>
                <c:pt idx="1013">
                  <c:v>261.3</c:v>
                </c:pt>
                <c:pt idx="1014">
                  <c:v>258.3</c:v>
                </c:pt>
                <c:pt idx="1015">
                  <c:v>259.3</c:v>
                </c:pt>
                <c:pt idx="1016">
                  <c:v>259.60000000000002</c:v>
                </c:pt>
                <c:pt idx="1017">
                  <c:v>260.8</c:v>
                </c:pt>
                <c:pt idx="1018">
                  <c:v>259.2</c:v>
                </c:pt>
                <c:pt idx="1019">
                  <c:v>259.7</c:v>
                </c:pt>
                <c:pt idx="1020">
                  <c:v>260.39999999999998</c:v>
                </c:pt>
                <c:pt idx="1021">
                  <c:v>260.10000000000002</c:v>
                </c:pt>
                <c:pt idx="1022">
                  <c:v>258.39999999999998</c:v>
                </c:pt>
                <c:pt idx="1023">
                  <c:v>260.7</c:v>
                </c:pt>
                <c:pt idx="1024">
                  <c:v>263</c:v>
                </c:pt>
                <c:pt idx="1025">
                  <c:v>262.3</c:v>
                </c:pt>
                <c:pt idx="1026">
                  <c:v>257.60000000000002</c:v>
                </c:pt>
                <c:pt idx="1027">
                  <c:v>258.10000000000002</c:v>
                </c:pt>
                <c:pt idx="1028">
                  <c:v>262.89999999999998</c:v>
                </c:pt>
                <c:pt idx="1029">
                  <c:v>262.10000000000002</c:v>
                </c:pt>
                <c:pt idx="1030">
                  <c:v>259.39999999999998</c:v>
                </c:pt>
                <c:pt idx="1031">
                  <c:v>261.10000000000002</c:v>
                </c:pt>
                <c:pt idx="1032">
                  <c:v>261.2</c:v>
                </c:pt>
                <c:pt idx="1033">
                  <c:v>262.7</c:v>
                </c:pt>
                <c:pt idx="1034">
                  <c:v>263.2</c:v>
                </c:pt>
                <c:pt idx="1035">
                  <c:v>265.5</c:v>
                </c:pt>
                <c:pt idx="1036">
                  <c:v>266.7</c:v>
                </c:pt>
                <c:pt idx="1037">
                  <c:v>260.7</c:v>
                </c:pt>
                <c:pt idx="1038">
                  <c:v>265.5</c:v>
                </c:pt>
                <c:pt idx="1039">
                  <c:v>265.89999999999998</c:v>
                </c:pt>
                <c:pt idx="1040">
                  <c:v>267.60000000000002</c:v>
                </c:pt>
                <c:pt idx="1041">
                  <c:v>265.2</c:v>
                </c:pt>
                <c:pt idx="1042">
                  <c:v>265.3</c:v>
                </c:pt>
                <c:pt idx="1043">
                  <c:v>267.60000000000002</c:v>
                </c:pt>
                <c:pt idx="1044">
                  <c:v>269.8</c:v>
                </c:pt>
                <c:pt idx="1045">
                  <c:v>268.60000000000002</c:v>
                </c:pt>
                <c:pt idx="1046">
                  <c:v>269.3</c:v>
                </c:pt>
                <c:pt idx="1047">
                  <c:v>270.7</c:v>
                </c:pt>
                <c:pt idx="1048">
                  <c:v>271.5</c:v>
                </c:pt>
                <c:pt idx="1049">
                  <c:v>269.8</c:v>
                </c:pt>
                <c:pt idx="1050">
                  <c:v>269.10000000000002</c:v>
                </c:pt>
                <c:pt idx="1051">
                  <c:v>271.10000000000002</c:v>
                </c:pt>
                <c:pt idx="1052">
                  <c:v>271.5</c:v>
                </c:pt>
                <c:pt idx="1053">
                  <c:v>272.8</c:v>
                </c:pt>
                <c:pt idx="1054">
                  <c:v>271.60000000000002</c:v>
                </c:pt>
                <c:pt idx="1055">
                  <c:v>271.7</c:v>
                </c:pt>
                <c:pt idx="1056">
                  <c:v>274.89999999999998</c:v>
                </c:pt>
                <c:pt idx="1057">
                  <c:v>275.39999999999998</c:v>
                </c:pt>
                <c:pt idx="1058">
                  <c:v>271.5</c:v>
                </c:pt>
                <c:pt idx="1059">
                  <c:v>273</c:v>
                </c:pt>
                <c:pt idx="1060">
                  <c:v>273.39999999999998</c:v>
                </c:pt>
                <c:pt idx="1061">
                  <c:v>275</c:v>
                </c:pt>
                <c:pt idx="1062">
                  <c:v>274</c:v>
                </c:pt>
                <c:pt idx="1063">
                  <c:v>273.10000000000002</c:v>
                </c:pt>
                <c:pt idx="1064">
                  <c:v>276.3</c:v>
                </c:pt>
                <c:pt idx="1065">
                  <c:v>274.60000000000002</c:v>
                </c:pt>
                <c:pt idx="1066">
                  <c:v>276.3</c:v>
                </c:pt>
                <c:pt idx="1067">
                  <c:v>274.7</c:v>
                </c:pt>
                <c:pt idx="1068">
                  <c:v>275.3</c:v>
                </c:pt>
                <c:pt idx="1069">
                  <c:v>278.89999999999998</c:v>
                </c:pt>
                <c:pt idx="1070">
                  <c:v>273.89999999999998</c:v>
                </c:pt>
                <c:pt idx="1071">
                  <c:v>277.89999999999998</c:v>
                </c:pt>
                <c:pt idx="1072">
                  <c:v>277.60000000000002</c:v>
                </c:pt>
                <c:pt idx="1073">
                  <c:v>276.7</c:v>
                </c:pt>
                <c:pt idx="1074">
                  <c:v>276.7</c:v>
                </c:pt>
                <c:pt idx="1075">
                  <c:v>276.7</c:v>
                </c:pt>
                <c:pt idx="1076">
                  <c:v>276.8</c:v>
                </c:pt>
                <c:pt idx="1077">
                  <c:v>276.8</c:v>
                </c:pt>
                <c:pt idx="1078">
                  <c:v>276.89999999999998</c:v>
                </c:pt>
                <c:pt idx="1079">
                  <c:v>276.89999999999998</c:v>
                </c:pt>
                <c:pt idx="1080">
                  <c:v>277</c:v>
                </c:pt>
                <c:pt idx="1081">
                  <c:v>277.10000000000002</c:v>
                </c:pt>
                <c:pt idx="1082">
                  <c:v>277.10000000000002</c:v>
                </c:pt>
                <c:pt idx="1083">
                  <c:v>277.2</c:v>
                </c:pt>
                <c:pt idx="1084">
                  <c:v>277.2</c:v>
                </c:pt>
                <c:pt idx="1085">
                  <c:v>277.3</c:v>
                </c:pt>
                <c:pt idx="1086">
                  <c:v>277.3</c:v>
                </c:pt>
                <c:pt idx="1087">
                  <c:v>277.39999999999998</c:v>
                </c:pt>
                <c:pt idx="1088">
                  <c:v>277.39999999999998</c:v>
                </c:pt>
                <c:pt idx="1089">
                  <c:v>277.5</c:v>
                </c:pt>
                <c:pt idx="1090">
                  <c:v>277.5</c:v>
                </c:pt>
                <c:pt idx="1091">
                  <c:v>277.60000000000002</c:v>
                </c:pt>
                <c:pt idx="1092">
                  <c:v>277.60000000000002</c:v>
                </c:pt>
                <c:pt idx="1093">
                  <c:v>277.60000000000002</c:v>
                </c:pt>
                <c:pt idx="1094">
                  <c:v>277.7</c:v>
                </c:pt>
                <c:pt idx="1095">
                  <c:v>277.7</c:v>
                </c:pt>
                <c:pt idx="1096">
                  <c:v>277.7</c:v>
                </c:pt>
                <c:pt idx="1097">
                  <c:v>277.8</c:v>
                </c:pt>
                <c:pt idx="1098">
                  <c:v>277.8</c:v>
                </c:pt>
                <c:pt idx="1099">
                  <c:v>277.8</c:v>
                </c:pt>
                <c:pt idx="1100">
                  <c:v>277.89999999999998</c:v>
                </c:pt>
                <c:pt idx="1101">
                  <c:v>277.89999999999998</c:v>
                </c:pt>
                <c:pt idx="1102">
                  <c:v>277.89999999999998</c:v>
                </c:pt>
                <c:pt idx="1103">
                  <c:v>277.89999999999998</c:v>
                </c:pt>
                <c:pt idx="1104">
                  <c:v>277.89999999999998</c:v>
                </c:pt>
                <c:pt idx="1105">
                  <c:v>277.89999999999998</c:v>
                </c:pt>
                <c:pt idx="1106">
                  <c:v>277.89999999999998</c:v>
                </c:pt>
                <c:pt idx="1107">
                  <c:v>277.89999999999998</c:v>
                </c:pt>
                <c:pt idx="1108">
                  <c:v>277.89999999999998</c:v>
                </c:pt>
                <c:pt idx="1109">
                  <c:v>277.89999999999998</c:v>
                </c:pt>
                <c:pt idx="1110">
                  <c:v>277.89999999999998</c:v>
                </c:pt>
                <c:pt idx="1111">
                  <c:v>277.89999999999998</c:v>
                </c:pt>
                <c:pt idx="1112">
                  <c:v>277.8</c:v>
                </c:pt>
                <c:pt idx="1113">
                  <c:v>277.8</c:v>
                </c:pt>
                <c:pt idx="1114">
                  <c:v>277.8</c:v>
                </c:pt>
                <c:pt idx="1115">
                  <c:v>277.8</c:v>
                </c:pt>
                <c:pt idx="1116">
                  <c:v>277.8</c:v>
                </c:pt>
                <c:pt idx="1117">
                  <c:v>277.7</c:v>
                </c:pt>
                <c:pt idx="1118">
                  <c:v>277.7</c:v>
                </c:pt>
                <c:pt idx="1119">
                  <c:v>277.7</c:v>
                </c:pt>
                <c:pt idx="1120">
                  <c:v>277.7</c:v>
                </c:pt>
                <c:pt idx="1121">
                  <c:v>277.60000000000002</c:v>
                </c:pt>
                <c:pt idx="1122">
                  <c:v>277.60000000000002</c:v>
                </c:pt>
                <c:pt idx="1123">
                  <c:v>277.60000000000002</c:v>
                </c:pt>
                <c:pt idx="1124">
                  <c:v>277.5</c:v>
                </c:pt>
                <c:pt idx="1125">
                  <c:v>277.5</c:v>
                </c:pt>
                <c:pt idx="1126">
                  <c:v>277.5</c:v>
                </c:pt>
                <c:pt idx="1127">
                  <c:v>277.5</c:v>
                </c:pt>
                <c:pt idx="1128">
                  <c:v>277.39999999999998</c:v>
                </c:pt>
                <c:pt idx="1129">
                  <c:v>277.39999999999998</c:v>
                </c:pt>
                <c:pt idx="1130">
                  <c:v>277.39999999999998</c:v>
                </c:pt>
                <c:pt idx="1131">
                  <c:v>277.39999999999998</c:v>
                </c:pt>
                <c:pt idx="1132">
                  <c:v>277.39999999999998</c:v>
                </c:pt>
                <c:pt idx="1133">
                  <c:v>277.3</c:v>
                </c:pt>
                <c:pt idx="1134">
                  <c:v>277.3</c:v>
                </c:pt>
                <c:pt idx="1135">
                  <c:v>277.3</c:v>
                </c:pt>
                <c:pt idx="1136">
                  <c:v>277.3</c:v>
                </c:pt>
                <c:pt idx="1137">
                  <c:v>277.3</c:v>
                </c:pt>
                <c:pt idx="1138">
                  <c:v>277.3</c:v>
                </c:pt>
                <c:pt idx="1139">
                  <c:v>277.3</c:v>
                </c:pt>
                <c:pt idx="1140">
                  <c:v>277.3</c:v>
                </c:pt>
                <c:pt idx="1141">
                  <c:v>277.3</c:v>
                </c:pt>
                <c:pt idx="1142">
                  <c:v>277.3</c:v>
                </c:pt>
                <c:pt idx="1143">
                  <c:v>277.3</c:v>
                </c:pt>
                <c:pt idx="1144">
                  <c:v>277.3</c:v>
                </c:pt>
                <c:pt idx="1145">
                  <c:v>277.3</c:v>
                </c:pt>
                <c:pt idx="1146">
                  <c:v>277.2</c:v>
                </c:pt>
                <c:pt idx="1147">
                  <c:v>277.3</c:v>
                </c:pt>
                <c:pt idx="1148">
                  <c:v>277.3</c:v>
                </c:pt>
                <c:pt idx="1149">
                  <c:v>277.3</c:v>
                </c:pt>
                <c:pt idx="1150">
                  <c:v>277.3</c:v>
                </c:pt>
                <c:pt idx="1151">
                  <c:v>277.3</c:v>
                </c:pt>
                <c:pt idx="1152">
                  <c:v>277.3</c:v>
                </c:pt>
                <c:pt idx="1153">
                  <c:v>277.3</c:v>
                </c:pt>
                <c:pt idx="1154">
                  <c:v>277.3</c:v>
                </c:pt>
                <c:pt idx="1155">
                  <c:v>277.3</c:v>
                </c:pt>
                <c:pt idx="1156">
                  <c:v>277.3</c:v>
                </c:pt>
                <c:pt idx="1157">
                  <c:v>277.3</c:v>
                </c:pt>
                <c:pt idx="1158">
                  <c:v>277.3</c:v>
                </c:pt>
                <c:pt idx="1159">
                  <c:v>277.3</c:v>
                </c:pt>
                <c:pt idx="1160">
                  <c:v>277.3</c:v>
                </c:pt>
                <c:pt idx="1161">
                  <c:v>277.3</c:v>
                </c:pt>
                <c:pt idx="1162">
                  <c:v>277.3</c:v>
                </c:pt>
                <c:pt idx="1163">
                  <c:v>277.3</c:v>
                </c:pt>
                <c:pt idx="1164">
                  <c:v>277.39999999999998</c:v>
                </c:pt>
                <c:pt idx="1165">
                  <c:v>277.39999999999998</c:v>
                </c:pt>
                <c:pt idx="1166">
                  <c:v>277.39999999999998</c:v>
                </c:pt>
                <c:pt idx="1167">
                  <c:v>277.39999999999998</c:v>
                </c:pt>
                <c:pt idx="1168">
                  <c:v>277.39999999999998</c:v>
                </c:pt>
                <c:pt idx="1169">
                  <c:v>277.39999999999998</c:v>
                </c:pt>
                <c:pt idx="1170">
                  <c:v>277.39999999999998</c:v>
                </c:pt>
                <c:pt idx="1171">
                  <c:v>277.39999999999998</c:v>
                </c:pt>
                <c:pt idx="1172">
                  <c:v>277.39999999999998</c:v>
                </c:pt>
                <c:pt idx="1173">
                  <c:v>277.39999999999998</c:v>
                </c:pt>
                <c:pt idx="1174">
                  <c:v>277.5</c:v>
                </c:pt>
                <c:pt idx="1175">
                  <c:v>277.5</c:v>
                </c:pt>
                <c:pt idx="1176">
                  <c:v>277.5</c:v>
                </c:pt>
                <c:pt idx="1177">
                  <c:v>277.5</c:v>
                </c:pt>
                <c:pt idx="1178">
                  <c:v>277.5</c:v>
                </c:pt>
                <c:pt idx="1179">
                  <c:v>277.5</c:v>
                </c:pt>
                <c:pt idx="1180">
                  <c:v>277.5</c:v>
                </c:pt>
                <c:pt idx="1181">
                  <c:v>277.5</c:v>
                </c:pt>
                <c:pt idx="1182">
                  <c:v>277.5</c:v>
                </c:pt>
                <c:pt idx="1183">
                  <c:v>277.5</c:v>
                </c:pt>
                <c:pt idx="1184">
                  <c:v>277.5</c:v>
                </c:pt>
                <c:pt idx="1185">
                  <c:v>277.5</c:v>
                </c:pt>
                <c:pt idx="1186">
                  <c:v>277.60000000000002</c:v>
                </c:pt>
                <c:pt idx="1187">
                  <c:v>277.60000000000002</c:v>
                </c:pt>
                <c:pt idx="1188">
                  <c:v>277.60000000000002</c:v>
                </c:pt>
                <c:pt idx="1189">
                  <c:v>277.60000000000002</c:v>
                </c:pt>
                <c:pt idx="1190">
                  <c:v>277.60000000000002</c:v>
                </c:pt>
                <c:pt idx="1191">
                  <c:v>277.60000000000002</c:v>
                </c:pt>
                <c:pt idx="1192">
                  <c:v>277.60000000000002</c:v>
                </c:pt>
                <c:pt idx="1193">
                  <c:v>277.60000000000002</c:v>
                </c:pt>
                <c:pt idx="1194">
                  <c:v>277.60000000000002</c:v>
                </c:pt>
                <c:pt idx="1195">
                  <c:v>277.7</c:v>
                </c:pt>
                <c:pt idx="1196">
                  <c:v>277.7</c:v>
                </c:pt>
                <c:pt idx="1197">
                  <c:v>277.7</c:v>
                </c:pt>
                <c:pt idx="1198">
                  <c:v>277.7</c:v>
                </c:pt>
                <c:pt idx="1199">
                  <c:v>277.7</c:v>
                </c:pt>
                <c:pt idx="1200">
                  <c:v>277.8</c:v>
                </c:pt>
                <c:pt idx="1201">
                  <c:v>277.8</c:v>
                </c:pt>
                <c:pt idx="1202">
                  <c:v>277.8</c:v>
                </c:pt>
                <c:pt idx="1203">
                  <c:v>277.8</c:v>
                </c:pt>
                <c:pt idx="1204">
                  <c:v>277.89999999999998</c:v>
                </c:pt>
                <c:pt idx="1205">
                  <c:v>277.89999999999998</c:v>
                </c:pt>
                <c:pt idx="1206">
                  <c:v>277.89999999999998</c:v>
                </c:pt>
                <c:pt idx="1207">
                  <c:v>278</c:v>
                </c:pt>
                <c:pt idx="1208">
                  <c:v>278</c:v>
                </c:pt>
                <c:pt idx="1209">
                  <c:v>278.10000000000002</c:v>
                </c:pt>
                <c:pt idx="1210">
                  <c:v>278.10000000000002</c:v>
                </c:pt>
                <c:pt idx="1211">
                  <c:v>278.2</c:v>
                </c:pt>
                <c:pt idx="1212">
                  <c:v>278.2</c:v>
                </c:pt>
                <c:pt idx="1213">
                  <c:v>278.3</c:v>
                </c:pt>
                <c:pt idx="1214">
                  <c:v>278.3</c:v>
                </c:pt>
                <c:pt idx="1215">
                  <c:v>278.39999999999998</c:v>
                </c:pt>
                <c:pt idx="1216">
                  <c:v>278.39999999999998</c:v>
                </c:pt>
                <c:pt idx="1217">
                  <c:v>278.5</c:v>
                </c:pt>
                <c:pt idx="1218">
                  <c:v>278.60000000000002</c:v>
                </c:pt>
                <c:pt idx="1219">
                  <c:v>278.60000000000002</c:v>
                </c:pt>
                <c:pt idx="1220">
                  <c:v>278.7</c:v>
                </c:pt>
                <c:pt idx="1221">
                  <c:v>278.8</c:v>
                </c:pt>
                <c:pt idx="1222">
                  <c:v>278.8</c:v>
                </c:pt>
                <c:pt idx="1223">
                  <c:v>278.89999999999998</c:v>
                </c:pt>
                <c:pt idx="1224">
                  <c:v>279</c:v>
                </c:pt>
                <c:pt idx="1225">
                  <c:v>279</c:v>
                </c:pt>
                <c:pt idx="1226">
                  <c:v>279.10000000000002</c:v>
                </c:pt>
                <c:pt idx="1227">
                  <c:v>279.2</c:v>
                </c:pt>
                <c:pt idx="1228">
                  <c:v>279.3</c:v>
                </c:pt>
                <c:pt idx="1229">
                  <c:v>279.3</c:v>
                </c:pt>
                <c:pt idx="1230">
                  <c:v>279.39999999999998</c:v>
                </c:pt>
                <c:pt idx="1231">
                  <c:v>279.5</c:v>
                </c:pt>
                <c:pt idx="1232">
                  <c:v>279.5</c:v>
                </c:pt>
                <c:pt idx="1233">
                  <c:v>279.60000000000002</c:v>
                </c:pt>
                <c:pt idx="1234">
                  <c:v>279.7</c:v>
                </c:pt>
                <c:pt idx="1235">
                  <c:v>279.7</c:v>
                </c:pt>
                <c:pt idx="1236">
                  <c:v>279.8</c:v>
                </c:pt>
                <c:pt idx="1237">
                  <c:v>279.8</c:v>
                </c:pt>
                <c:pt idx="1238">
                  <c:v>279.89999999999998</c:v>
                </c:pt>
                <c:pt idx="1239">
                  <c:v>279.89999999999998</c:v>
                </c:pt>
                <c:pt idx="1240">
                  <c:v>280</c:v>
                </c:pt>
                <c:pt idx="1241">
                  <c:v>280</c:v>
                </c:pt>
                <c:pt idx="1242">
                  <c:v>280.10000000000002</c:v>
                </c:pt>
                <c:pt idx="1243">
                  <c:v>280.10000000000002</c:v>
                </c:pt>
                <c:pt idx="1244">
                  <c:v>280.2</c:v>
                </c:pt>
                <c:pt idx="1245">
                  <c:v>280.2</c:v>
                </c:pt>
                <c:pt idx="1246">
                  <c:v>280.2</c:v>
                </c:pt>
                <c:pt idx="1247">
                  <c:v>280.3</c:v>
                </c:pt>
                <c:pt idx="1248">
                  <c:v>280.3</c:v>
                </c:pt>
                <c:pt idx="1249">
                  <c:v>280.3</c:v>
                </c:pt>
                <c:pt idx="1250">
                  <c:v>280.3</c:v>
                </c:pt>
                <c:pt idx="1251">
                  <c:v>280.39999999999998</c:v>
                </c:pt>
                <c:pt idx="1252">
                  <c:v>280.39999999999998</c:v>
                </c:pt>
                <c:pt idx="1253">
                  <c:v>280.39999999999998</c:v>
                </c:pt>
                <c:pt idx="1254">
                  <c:v>280.39999999999998</c:v>
                </c:pt>
                <c:pt idx="1255">
                  <c:v>280.39999999999998</c:v>
                </c:pt>
                <c:pt idx="1256">
                  <c:v>280.39999999999998</c:v>
                </c:pt>
                <c:pt idx="1257">
                  <c:v>280.39999999999998</c:v>
                </c:pt>
                <c:pt idx="1258">
                  <c:v>280.5</c:v>
                </c:pt>
                <c:pt idx="1259">
                  <c:v>280.5</c:v>
                </c:pt>
                <c:pt idx="1260">
                  <c:v>280.5</c:v>
                </c:pt>
                <c:pt idx="1261">
                  <c:v>280.5</c:v>
                </c:pt>
                <c:pt idx="1262">
                  <c:v>280.5</c:v>
                </c:pt>
                <c:pt idx="1263">
                  <c:v>280.5</c:v>
                </c:pt>
                <c:pt idx="1264">
                  <c:v>280.5</c:v>
                </c:pt>
                <c:pt idx="1265">
                  <c:v>280.5</c:v>
                </c:pt>
                <c:pt idx="1266">
                  <c:v>280.5</c:v>
                </c:pt>
                <c:pt idx="1267">
                  <c:v>280.5</c:v>
                </c:pt>
                <c:pt idx="1268">
                  <c:v>280.60000000000002</c:v>
                </c:pt>
                <c:pt idx="1269">
                  <c:v>280.60000000000002</c:v>
                </c:pt>
                <c:pt idx="1270">
                  <c:v>280.60000000000002</c:v>
                </c:pt>
                <c:pt idx="1271">
                  <c:v>280.60000000000002</c:v>
                </c:pt>
                <c:pt idx="1272">
                  <c:v>280.60000000000002</c:v>
                </c:pt>
                <c:pt idx="1273">
                  <c:v>280.60000000000002</c:v>
                </c:pt>
                <c:pt idx="1274">
                  <c:v>280.60000000000002</c:v>
                </c:pt>
                <c:pt idx="1275">
                  <c:v>280.7</c:v>
                </c:pt>
                <c:pt idx="1276">
                  <c:v>280.7</c:v>
                </c:pt>
                <c:pt idx="1277">
                  <c:v>280.7</c:v>
                </c:pt>
                <c:pt idx="1278">
                  <c:v>280.7</c:v>
                </c:pt>
                <c:pt idx="1279">
                  <c:v>280.8</c:v>
                </c:pt>
                <c:pt idx="1280">
                  <c:v>280.8</c:v>
                </c:pt>
                <c:pt idx="1281">
                  <c:v>280.8</c:v>
                </c:pt>
                <c:pt idx="1282">
                  <c:v>280.89999999999998</c:v>
                </c:pt>
                <c:pt idx="1283">
                  <c:v>280.89999999999998</c:v>
                </c:pt>
                <c:pt idx="1284">
                  <c:v>281</c:v>
                </c:pt>
                <c:pt idx="1285">
                  <c:v>281</c:v>
                </c:pt>
                <c:pt idx="1286">
                  <c:v>281</c:v>
                </c:pt>
                <c:pt idx="1287">
                  <c:v>281.10000000000002</c:v>
                </c:pt>
                <c:pt idx="1288">
                  <c:v>281.10000000000002</c:v>
                </c:pt>
                <c:pt idx="1289">
                  <c:v>281.10000000000002</c:v>
                </c:pt>
                <c:pt idx="1290">
                  <c:v>281.2</c:v>
                </c:pt>
                <c:pt idx="1291">
                  <c:v>281.2</c:v>
                </c:pt>
                <c:pt idx="1292">
                  <c:v>281.3</c:v>
                </c:pt>
                <c:pt idx="1293">
                  <c:v>281.3</c:v>
                </c:pt>
                <c:pt idx="1294">
                  <c:v>281.3</c:v>
                </c:pt>
                <c:pt idx="1295">
                  <c:v>281.39999999999998</c:v>
                </c:pt>
                <c:pt idx="1296">
                  <c:v>281.39999999999998</c:v>
                </c:pt>
                <c:pt idx="1297">
                  <c:v>281.39999999999998</c:v>
                </c:pt>
                <c:pt idx="1298">
                  <c:v>281.39999999999998</c:v>
                </c:pt>
                <c:pt idx="1299">
                  <c:v>281.5</c:v>
                </c:pt>
                <c:pt idx="1300">
                  <c:v>281.5</c:v>
                </c:pt>
                <c:pt idx="1301">
                  <c:v>281.5</c:v>
                </c:pt>
                <c:pt idx="1302">
                  <c:v>281.5</c:v>
                </c:pt>
                <c:pt idx="1303">
                  <c:v>281.5</c:v>
                </c:pt>
                <c:pt idx="1304">
                  <c:v>281.5</c:v>
                </c:pt>
                <c:pt idx="1305">
                  <c:v>281.5</c:v>
                </c:pt>
                <c:pt idx="1306">
                  <c:v>281.5</c:v>
                </c:pt>
                <c:pt idx="1307">
                  <c:v>281.5</c:v>
                </c:pt>
                <c:pt idx="1308">
                  <c:v>281.5</c:v>
                </c:pt>
                <c:pt idx="1309">
                  <c:v>281.5</c:v>
                </c:pt>
                <c:pt idx="1310">
                  <c:v>281.5</c:v>
                </c:pt>
                <c:pt idx="1311">
                  <c:v>281.39999999999998</c:v>
                </c:pt>
                <c:pt idx="1312">
                  <c:v>281.39999999999998</c:v>
                </c:pt>
                <c:pt idx="1313">
                  <c:v>281.39999999999998</c:v>
                </c:pt>
                <c:pt idx="1314">
                  <c:v>281.39999999999998</c:v>
                </c:pt>
                <c:pt idx="1315">
                  <c:v>281.39999999999998</c:v>
                </c:pt>
                <c:pt idx="1316">
                  <c:v>281.3</c:v>
                </c:pt>
                <c:pt idx="1317">
                  <c:v>281.3</c:v>
                </c:pt>
                <c:pt idx="1318">
                  <c:v>281.3</c:v>
                </c:pt>
                <c:pt idx="1319">
                  <c:v>281.2</c:v>
                </c:pt>
                <c:pt idx="1320">
                  <c:v>281.2</c:v>
                </c:pt>
                <c:pt idx="1321">
                  <c:v>281.2</c:v>
                </c:pt>
                <c:pt idx="1322">
                  <c:v>281.10000000000002</c:v>
                </c:pt>
                <c:pt idx="1323">
                  <c:v>281.10000000000002</c:v>
                </c:pt>
                <c:pt idx="1324">
                  <c:v>281</c:v>
                </c:pt>
                <c:pt idx="1325">
                  <c:v>281</c:v>
                </c:pt>
                <c:pt idx="1326">
                  <c:v>281</c:v>
                </c:pt>
                <c:pt idx="1327">
                  <c:v>280.89999999999998</c:v>
                </c:pt>
                <c:pt idx="1328">
                  <c:v>280.89999999999998</c:v>
                </c:pt>
                <c:pt idx="1329">
                  <c:v>280.8</c:v>
                </c:pt>
                <c:pt idx="1330">
                  <c:v>280.8</c:v>
                </c:pt>
                <c:pt idx="1331">
                  <c:v>280.7</c:v>
                </c:pt>
                <c:pt idx="1332">
                  <c:v>280.7</c:v>
                </c:pt>
                <c:pt idx="1333">
                  <c:v>280.7</c:v>
                </c:pt>
                <c:pt idx="1334">
                  <c:v>280.60000000000002</c:v>
                </c:pt>
                <c:pt idx="1335">
                  <c:v>280.60000000000002</c:v>
                </c:pt>
                <c:pt idx="1336">
                  <c:v>280.5</c:v>
                </c:pt>
                <c:pt idx="1337">
                  <c:v>280.5</c:v>
                </c:pt>
                <c:pt idx="1338">
                  <c:v>280.39999999999998</c:v>
                </c:pt>
                <c:pt idx="1339">
                  <c:v>280.39999999999998</c:v>
                </c:pt>
                <c:pt idx="1340">
                  <c:v>280.39999999999998</c:v>
                </c:pt>
                <c:pt idx="1341">
                  <c:v>280.3</c:v>
                </c:pt>
                <c:pt idx="1342">
                  <c:v>280.3</c:v>
                </c:pt>
                <c:pt idx="1343">
                  <c:v>280.3</c:v>
                </c:pt>
                <c:pt idx="1344">
                  <c:v>280.2</c:v>
                </c:pt>
                <c:pt idx="1345">
                  <c:v>280.2</c:v>
                </c:pt>
                <c:pt idx="1346">
                  <c:v>280.2</c:v>
                </c:pt>
                <c:pt idx="1347">
                  <c:v>280.10000000000002</c:v>
                </c:pt>
                <c:pt idx="1348">
                  <c:v>280.10000000000002</c:v>
                </c:pt>
                <c:pt idx="1349">
                  <c:v>280.10000000000002</c:v>
                </c:pt>
                <c:pt idx="1350">
                  <c:v>280.10000000000002</c:v>
                </c:pt>
                <c:pt idx="1351">
                  <c:v>280</c:v>
                </c:pt>
                <c:pt idx="1352">
                  <c:v>280</c:v>
                </c:pt>
                <c:pt idx="1353">
                  <c:v>280</c:v>
                </c:pt>
                <c:pt idx="1354">
                  <c:v>280</c:v>
                </c:pt>
                <c:pt idx="1355">
                  <c:v>280</c:v>
                </c:pt>
                <c:pt idx="1356">
                  <c:v>280</c:v>
                </c:pt>
                <c:pt idx="1357">
                  <c:v>280</c:v>
                </c:pt>
                <c:pt idx="1358">
                  <c:v>279.89999999999998</c:v>
                </c:pt>
                <c:pt idx="1359">
                  <c:v>279.89999999999998</c:v>
                </c:pt>
                <c:pt idx="1360">
                  <c:v>279.89999999999998</c:v>
                </c:pt>
                <c:pt idx="1361">
                  <c:v>279.89999999999998</c:v>
                </c:pt>
                <c:pt idx="1362">
                  <c:v>279.89999999999998</c:v>
                </c:pt>
                <c:pt idx="1363">
                  <c:v>279.89999999999998</c:v>
                </c:pt>
                <c:pt idx="1364">
                  <c:v>279.89999999999998</c:v>
                </c:pt>
                <c:pt idx="1365">
                  <c:v>279.89999999999998</c:v>
                </c:pt>
                <c:pt idx="1366">
                  <c:v>279.89999999999998</c:v>
                </c:pt>
                <c:pt idx="1367">
                  <c:v>279.89999999999998</c:v>
                </c:pt>
                <c:pt idx="1368">
                  <c:v>279.89999999999998</c:v>
                </c:pt>
                <c:pt idx="1369">
                  <c:v>279.89999999999998</c:v>
                </c:pt>
                <c:pt idx="1370">
                  <c:v>279.89999999999998</c:v>
                </c:pt>
                <c:pt idx="1371">
                  <c:v>279.89999999999998</c:v>
                </c:pt>
                <c:pt idx="1372">
                  <c:v>279.8</c:v>
                </c:pt>
                <c:pt idx="1373">
                  <c:v>279.8</c:v>
                </c:pt>
                <c:pt idx="1374">
                  <c:v>279.8</c:v>
                </c:pt>
                <c:pt idx="1375">
                  <c:v>279.8</c:v>
                </c:pt>
                <c:pt idx="1376">
                  <c:v>279.8</c:v>
                </c:pt>
                <c:pt idx="1377">
                  <c:v>279.8</c:v>
                </c:pt>
                <c:pt idx="1378">
                  <c:v>279.8</c:v>
                </c:pt>
                <c:pt idx="1379">
                  <c:v>279.8</c:v>
                </c:pt>
                <c:pt idx="1380">
                  <c:v>279.7</c:v>
                </c:pt>
                <c:pt idx="1381">
                  <c:v>279.7</c:v>
                </c:pt>
                <c:pt idx="1382">
                  <c:v>279.7</c:v>
                </c:pt>
                <c:pt idx="1383">
                  <c:v>279.7</c:v>
                </c:pt>
                <c:pt idx="1384">
                  <c:v>279.60000000000002</c:v>
                </c:pt>
                <c:pt idx="1385">
                  <c:v>279.60000000000002</c:v>
                </c:pt>
                <c:pt idx="1386">
                  <c:v>279.60000000000002</c:v>
                </c:pt>
                <c:pt idx="1387">
                  <c:v>279.60000000000002</c:v>
                </c:pt>
                <c:pt idx="1388">
                  <c:v>279.5</c:v>
                </c:pt>
                <c:pt idx="1389">
                  <c:v>279.5</c:v>
                </c:pt>
                <c:pt idx="1390">
                  <c:v>279.5</c:v>
                </c:pt>
                <c:pt idx="1391">
                  <c:v>279.39999999999998</c:v>
                </c:pt>
                <c:pt idx="1392">
                  <c:v>279.39999999999998</c:v>
                </c:pt>
                <c:pt idx="1393">
                  <c:v>279.39999999999998</c:v>
                </c:pt>
                <c:pt idx="1394">
                  <c:v>279.3</c:v>
                </c:pt>
                <c:pt idx="1395">
                  <c:v>279.3</c:v>
                </c:pt>
                <c:pt idx="1396">
                  <c:v>279.2</c:v>
                </c:pt>
                <c:pt idx="1397">
                  <c:v>279.2</c:v>
                </c:pt>
                <c:pt idx="1398">
                  <c:v>279.10000000000002</c:v>
                </c:pt>
                <c:pt idx="1399">
                  <c:v>279.10000000000002</c:v>
                </c:pt>
                <c:pt idx="1400">
                  <c:v>279.10000000000002</c:v>
                </c:pt>
                <c:pt idx="1401">
                  <c:v>279</c:v>
                </c:pt>
                <c:pt idx="1402">
                  <c:v>279</c:v>
                </c:pt>
                <c:pt idx="1403">
                  <c:v>278.89999999999998</c:v>
                </c:pt>
                <c:pt idx="1404">
                  <c:v>278.89999999999998</c:v>
                </c:pt>
                <c:pt idx="1405">
                  <c:v>278.8</c:v>
                </c:pt>
                <c:pt idx="1406">
                  <c:v>278.8</c:v>
                </c:pt>
                <c:pt idx="1407">
                  <c:v>278.7</c:v>
                </c:pt>
                <c:pt idx="1408">
                  <c:v>278.60000000000002</c:v>
                </c:pt>
                <c:pt idx="1409">
                  <c:v>278.60000000000002</c:v>
                </c:pt>
                <c:pt idx="1410">
                  <c:v>278.5</c:v>
                </c:pt>
                <c:pt idx="1411">
                  <c:v>278.5</c:v>
                </c:pt>
                <c:pt idx="1412">
                  <c:v>278.39999999999998</c:v>
                </c:pt>
                <c:pt idx="1413">
                  <c:v>278.39999999999998</c:v>
                </c:pt>
                <c:pt idx="1414">
                  <c:v>278.3</c:v>
                </c:pt>
                <c:pt idx="1415">
                  <c:v>278.2</c:v>
                </c:pt>
                <c:pt idx="1416">
                  <c:v>278.2</c:v>
                </c:pt>
                <c:pt idx="1417">
                  <c:v>278.10000000000002</c:v>
                </c:pt>
                <c:pt idx="1418">
                  <c:v>278.10000000000002</c:v>
                </c:pt>
                <c:pt idx="1419">
                  <c:v>278</c:v>
                </c:pt>
                <c:pt idx="1420">
                  <c:v>277.89999999999998</c:v>
                </c:pt>
                <c:pt idx="1421">
                  <c:v>277.89999999999998</c:v>
                </c:pt>
                <c:pt idx="1422">
                  <c:v>277.8</c:v>
                </c:pt>
                <c:pt idx="1423">
                  <c:v>277.8</c:v>
                </c:pt>
                <c:pt idx="1424">
                  <c:v>277.7</c:v>
                </c:pt>
                <c:pt idx="1425">
                  <c:v>277.60000000000002</c:v>
                </c:pt>
                <c:pt idx="1426">
                  <c:v>277.60000000000002</c:v>
                </c:pt>
                <c:pt idx="1427">
                  <c:v>277.5</c:v>
                </c:pt>
                <c:pt idx="1428">
                  <c:v>277.5</c:v>
                </c:pt>
                <c:pt idx="1429">
                  <c:v>277.39999999999998</c:v>
                </c:pt>
                <c:pt idx="1430">
                  <c:v>277.39999999999998</c:v>
                </c:pt>
                <c:pt idx="1431">
                  <c:v>277.3</c:v>
                </c:pt>
                <c:pt idx="1432">
                  <c:v>277.3</c:v>
                </c:pt>
                <c:pt idx="1433">
                  <c:v>277.2</c:v>
                </c:pt>
                <c:pt idx="1434">
                  <c:v>277.2</c:v>
                </c:pt>
                <c:pt idx="1435">
                  <c:v>277.10000000000002</c:v>
                </c:pt>
                <c:pt idx="1436">
                  <c:v>277.10000000000002</c:v>
                </c:pt>
                <c:pt idx="1437">
                  <c:v>277.10000000000002</c:v>
                </c:pt>
                <c:pt idx="1438">
                  <c:v>277</c:v>
                </c:pt>
                <c:pt idx="1439">
                  <c:v>277</c:v>
                </c:pt>
                <c:pt idx="1440">
                  <c:v>277</c:v>
                </c:pt>
                <c:pt idx="1441">
                  <c:v>276.89999999999998</c:v>
                </c:pt>
                <c:pt idx="1442">
                  <c:v>276.89999999999998</c:v>
                </c:pt>
                <c:pt idx="1443">
                  <c:v>276.89999999999998</c:v>
                </c:pt>
                <c:pt idx="1444">
                  <c:v>276.8</c:v>
                </c:pt>
                <c:pt idx="1445">
                  <c:v>276.8</c:v>
                </c:pt>
                <c:pt idx="1446">
                  <c:v>276.8</c:v>
                </c:pt>
                <c:pt idx="1447">
                  <c:v>276.8</c:v>
                </c:pt>
                <c:pt idx="1448">
                  <c:v>276.7</c:v>
                </c:pt>
                <c:pt idx="1449">
                  <c:v>276.7</c:v>
                </c:pt>
                <c:pt idx="1450">
                  <c:v>276.7</c:v>
                </c:pt>
                <c:pt idx="1451">
                  <c:v>276.7</c:v>
                </c:pt>
                <c:pt idx="1452">
                  <c:v>276.7</c:v>
                </c:pt>
                <c:pt idx="1453">
                  <c:v>276.7</c:v>
                </c:pt>
                <c:pt idx="1454">
                  <c:v>276.7</c:v>
                </c:pt>
                <c:pt idx="1455">
                  <c:v>276.7</c:v>
                </c:pt>
                <c:pt idx="1456">
                  <c:v>276.60000000000002</c:v>
                </c:pt>
                <c:pt idx="1457">
                  <c:v>276.60000000000002</c:v>
                </c:pt>
                <c:pt idx="1458">
                  <c:v>276.60000000000002</c:v>
                </c:pt>
                <c:pt idx="1459">
                  <c:v>276.60000000000002</c:v>
                </c:pt>
                <c:pt idx="1460">
                  <c:v>276.60000000000002</c:v>
                </c:pt>
                <c:pt idx="1461">
                  <c:v>276.60000000000002</c:v>
                </c:pt>
                <c:pt idx="1462">
                  <c:v>276.60000000000002</c:v>
                </c:pt>
                <c:pt idx="1463">
                  <c:v>276.60000000000002</c:v>
                </c:pt>
                <c:pt idx="1464">
                  <c:v>276.60000000000002</c:v>
                </c:pt>
                <c:pt idx="1465">
                  <c:v>276.60000000000002</c:v>
                </c:pt>
                <c:pt idx="1466">
                  <c:v>276.60000000000002</c:v>
                </c:pt>
                <c:pt idx="1467">
                  <c:v>276.60000000000002</c:v>
                </c:pt>
                <c:pt idx="1468">
                  <c:v>276.60000000000002</c:v>
                </c:pt>
                <c:pt idx="1469">
                  <c:v>276.60000000000002</c:v>
                </c:pt>
                <c:pt idx="1470">
                  <c:v>276.60000000000002</c:v>
                </c:pt>
                <c:pt idx="1471">
                  <c:v>276.7</c:v>
                </c:pt>
                <c:pt idx="1472">
                  <c:v>276.7</c:v>
                </c:pt>
                <c:pt idx="1473">
                  <c:v>276.7</c:v>
                </c:pt>
                <c:pt idx="1474">
                  <c:v>276.7</c:v>
                </c:pt>
                <c:pt idx="1475">
                  <c:v>276.7</c:v>
                </c:pt>
                <c:pt idx="1476">
                  <c:v>276.7</c:v>
                </c:pt>
                <c:pt idx="1477">
                  <c:v>276.7</c:v>
                </c:pt>
                <c:pt idx="1478">
                  <c:v>276.7</c:v>
                </c:pt>
                <c:pt idx="1479">
                  <c:v>276.7</c:v>
                </c:pt>
                <c:pt idx="1480">
                  <c:v>276.7</c:v>
                </c:pt>
                <c:pt idx="1481">
                  <c:v>276.7</c:v>
                </c:pt>
                <c:pt idx="1482">
                  <c:v>276.8</c:v>
                </c:pt>
                <c:pt idx="1483">
                  <c:v>276.8</c:v>
                </c:pt>
                <c:pt idx="1484">
                  <c:v>276.8</c:v>
                </c:pt>
                <c:pt idx="1485">
                  <c:v>276.8</c:v>
                </c:pt>
                <c:pt idx="1486">
                  <c:v>276.8</c:v>
                </c:pt>
                <c:pt idx="1487">
                  <c:v>276.8</c:v>
                </c:pt>
                <c:pt idx="1488">
                  <c:v>276.8</c:v>
                </c:pt>
                <c:pt idx="1489">
                  <c:v>276.8</c:v>
                </c:pt>
                <c:pt idx="1490">
                  <c:v>276.8</c:v>
                </c:pt>
                <c:pt idx="1491">
                  <c:v>276.8</c:v>
                </c:pt>
                <c:pt idx="1492">
                  <c:v>276.8</c:v>
                </c:pt>
                <c:pt idx="1493">
                  <c:v>276.89999999999998</c:v>
                </c:pt>
                <c:pt idx="1494">
                  <c:v>276.89999999999998</c:v>
                </c:pt>
                <c:pt idx="1495">
                  <c:v>276.89999999999998</c:v>
                </c:pt>
                <c:pt idx="1496">
                  <c:v>276.89999999999998</c:v>
                </c:pt>
                <c:pt idx="1497">
                  <c:v>276.89999999999998</c:v>
                </c:pt>
                <c:pt idx="1498">
                  <c:v>276.89999999999998</c:v>
                </c:pt>
                <c:pt idx="1499">
                  <c:v>276.89999999999998</c:v>
                </c:pt>
                <c:pt idx="1500">
                  <c:v>276.89999999999998</c:v>
                </c:pt>
                <c:pt idx="1501">
                  <c:v>276.89999999999998</c:v>
                </c:pt>
                <c:pt idx="1502">
                  <c:v>276.89999999999998</c:v>
                </c:pt>
                <c:pt idx="1503">
                  <c:v>276.89999999999998</c:v>
                </c:pt>
                <c:pt idx="1504">
                  <c:v>276.89999999999998</c:v>
                </c:pt>
                <c:pt idx="1505">
                  <c:v>276.89999999999998</c:v>
                </c:pt>
                <c:pt idx="1506">
                  <c:v>276.89999999999998</c:v>
                </c:pt>
                <c:pt idx="1507">
                  <c:v>276.89999999999998</c:v>
                </c:pt>
                <c:pt idx="1508">
                  <c:v>276.89999999999998</c:v>
                </c:pt>
                <c:pt idx="1509">
                  <c:v>276.89999999999998</c:v>
                </c:pt>
                <c:pt idx="1510">
                  <c:v>276.89999999999998</c:v>
                </c:pt>
                <c:pt idx="1511">
                  <c:v>276.89999999999998</c:v>
                </c:pt>
                <c:pt idx="1512">
                  <c:v>276.89999999999998</c:v>
                </c:pt>
                <c:pt idx="1513">
                  <c:v>276.89999999999998</c:v>
                </c:pt>
                <c:pt idx="1514">
                  <c:v>276.89999999999998</c:v>
                </c:pt>
                <c:pt idx="1515">
                  <c:v>276.89999999999998</c:v>
                </c:pt>
                <c:pt idx="1516">
                  <c:v>276.89999999999998</c:v>
                </c:pt>
                <c:pt idx="1517">
                  <c:v>276.8</c:v>
                </c:pt>
                <c:pt idx="1518">
                  <c:v>276.8</c:v>
                </c:pt>
                <c:pt idx="1519">
                  <c:v>276.8</c:v>
                </c:pt>
                <c:pt idx="1520">
                  <c:v>276.8</c:v>
                </c:pt>
                <c:pt idx="1521">
                  <c:v>276.8</c:v>
                </c:pt>
                <c:pt idx="1522">
                  <c:v>276.8</c:v>
                </c:pt>
                <c:pt idx="1523">
                  <c:v>276.8</c:v>
                </c:pt>
                <c:pt idx="1524">
                  <c:v>276.8</c:v>
                </c:pt>
                <c:pt idx="1525">
                  <c:v>276.8</c:v>
                </c:pt>
                <c:pt idx="1526">
                  <c:v>276.8</c:v>
                </c:pt>
                <c:pt idx="1527">
                  <c:v>276.8</c:v>
                </c:pt>
                <c:pt idx="1528">
                  <c:v>276.8</c:v>
                </c:pt>
                <c:pt idx="1529">
                  <c:v>276.7</c:v>
                </c:pt>
                <c:pt idx="1530">
                  <c:v>276.7</c:v>
                </c:pt>
                <c:pt idx="1531">
                  <c:v>276.7</c:v>
                </c:pt>
                <c:pt idx="1532">
                  <c:v>276.7</c:v>
                </c:pt>
                <c:pt idx="1533">
                  <c:v>276.7</c:v>
                </c:pt>
                <c:pt idx="1534">
                  <c:v>276.7</c:v>
                </c:pt>
                <c:pt idx="1535">
                  <c:v>276.7</c:v>
                </c:pt>
                <c:pt idx="1536">
                  <c:v>276.7</c:v>
                </c:pt>
                <c:pt idx="1537">
                  <c:v>276.7</c:v>
                </c:pt>
                <c:pt idx="1538">
                  <c:v>276.7</c:v>
                </c:pt>
                <c:pt idx="1539">
                  <c:v>276.7</c:v>
                </c:pt>
                <c:pt idx="1540">
                  <c:v>276.7</c:v>
                </c:pt>
                <c:pt idx="1541">
                  <c:v>276.7</c:v>
                </c:pt>
                <c:pt idx="1542">
                  <c:v>276.7</c:v>
                </c:pt>
                <c:pt idx="1543">
                  <c:v>276.7</c:v>
                </c:pt>
                <c:pt idx="1544">
                  <c:v>276.7</c:v>
                </c:pt>
                <c:pt idx="1545">
                  <c:v>276.7</c:v>
                </c:pt>
                <c:pt idx="1546">
                  <c:v>276.7</c:v>
                </c:pt>
                <c:pt idx="1547">
                  <c:v>276.7</c:v>
                </c:pt>
                <c:pt idx="1548">
                  <c:v>276.60000000000002</c:v>
                </c:pt>
                <c:pt idx="1549">
                  <c:v>276.60000000000002</c:v>
                </c:pt>
                <c:pt idx="1550">
                  <c:v>276.60000000000002</c:v>
                </c:pt>
                <c:pt idx="1551">
                  <c:v>276.60000000000002</c:v>
                </c:pt>
                <c:pt idx="1552">
                  <c:v>276.60000000000002</c:v>
                </c:pt>
                <c:pt idx="1553">
                  <c:v>276.60000000000002</c:v>
                </c:pt>
                <c:pt idx="1554">
                  <c:v>276.60000000000002</c:v>
                </c:pt>
                <c:pt idx="1555">
                  <c:v>276.60000000000002</c:v>
                </c:pt>
                <c:pt idx="1556">
                  <c:v>276.60000000000002</c:v>
                </c:pt>
                <c:pt idx="1557">
                  <c:v>276.60000000000002</c:v>
                </c:pt>
                <c:pt idx="1558">
                  <c:v>276.60000000000002</c:v>
                </c:pt>
                <c:pt idx="1559">
                  <c:v>276.60000000000002</c:v>
                </c:pt>
                <c:pt idx="1560">
                  <c:v>276.60000000000002</c:v>
                </c:pt>
                <c:pt idx="1561">
                  <c:v>276.60000000000002</c:v>
                </c:pt>
                <c:pt idx="1562">
                  <c:v>276.60000000000002</c:v>
                </c:pt>
                <c:pt idx="1563">
                  <c:v>276.60000000000002</c:v>
                </c:pt>
                <c:pt idx="1564">
                  <c:v>276.5</c:v>
                </c:pt>
                <c:pt idx="1565">
                  <c:v>276.5</c:v>
                </c:pt>
                <c:pt idx="1566">
                  <c:v>276.5</c:v>
                </c:pt>
                <c:pt idx="1567">
                  <c:v>276.5</c:v>
                </c:pt>
                <c:pt idx="1568">
                  <c:v>276.5</c:v>
                </c:pt>
                <c:pt idx="1569">
                  <c:v>276.5</c:v>
                </c:pt>
                <c:pt idx="1570">
                  <c:v>276.5</c:v>
                </c:pt>
                <c:pt idx="1571">
                  <c:v>276.5</c:v>
                </c:pt>
                <c:pt idx="1572">
                  <c:v>276.39999999999998</c:v>
                </c:pt>
                <c:pt idx="1573">
                  <c:v>276.39999999999998</c:v>
                </c:pt>
                <c:pt idx="1574">
                  <c:v>276.39999999999998</c:v>
                </c:pt>
                <c:pt idx="1575">
                  <c:v>276.39999999999998</c:v>
                </c:pt>
                <c:pt idx="1576">
                  <c:v>276.3</c:v>
                </c:pt>
                <c:pt idx="1577">
                  <c:v>276.3</c:v>
                </c:pt>
                <c:pt idx="1578">
                  <c:v>276.3</c:v>
                </c:pt>
                <c:pt idx="1579">
                  <c:v>276.3</c:v>
                </c:pt>
                <c:pt idx="1580">
                  <c:v>276.3</c:v>
                </c:pt>
                <c:pt idx="1581">
                  <c:v>276.2</c:v>
                </c:pt>
                <c:pt idx="1582">
                  <c:v>276.2</c:v>
                </c:pt>
                <c:pt idx="1583">
                  <c:v>276.2</c:v>
                </c:pt>
                <c:pt idx="1584">
                  <c:v>276.10000000000002</c:v>
                </c:pt>
                <c:pt idx="1585">
                  <c:v>276.10000000000002</c:v>
                </c:pt>
                <c:pt idx="1586">
                  <c:v>276.10000000000002</c:v>
                </c:pt>
                <c:pt idx="1587">
                  <c:v>276.10000000000002</c:v>
                </c:pt>
                <c:pt idx="1588">
                  <c:v>276</c:v>
                </c:pt>
                <c:pt idx="1589">
                  <c:v>276</c:v>
                </c:pt>
                <c:pt idx="1590">
                  <c:v>276</c:v>
                </c:pt>
                <c:pt idx="1591">
                  <c:v>276</c:v>
                </c:pt>
                <c:pt idx="1592">
                  <c:v>276</c:v>
                </c:pt>
                <c:pt idx="1593">
                  <c:v>275.89999999999998</c:v>
                </c:pt>
                <c:pt idx="1594">
                  <c:v>275.89999999999998</c:v>
                </c:pt>
                <c:pt idx="1595">
                  <c:v>275.89999999999998</c:v>
                </c:pt>
                <c:pt idx="1596">
                  <c:v>275.89999999999998</c:v>
                </c:pt>
                <c:pt idx="1597">
                  <c:v>275.89999999999998</c:v>
                </c:pt>
                <c:pt idx="1598">
                  <c:v>275.89999999999998</c:v>
                </c:pt>
                <c:pt idx="1599">
                  <c:v>275.89999999999998</c:v>
                </c:pt>
                <c:pt idx="1600">
                  <c:v>275.89999999999998</c:v>
                </c:pt>
                <c:pt idx="1601">
                  <c:v>275.89999999999998</c:v>
                </c:pt>
                <c:pt idx="1602">
                  <c:v>275.89999999999998</c:v>
                </c:pt>
                <c:pt idx="1603">
                  <c:v>275.89999999999998</c:v>
                </c:pt>
                <c:pt idx="1604">
                  <c:v>275.89999999999998</c:v>
                </c:pt>
                <c:pt idx="1605">
                  <c:v>275.89999999999998</c:v>
                </c:pt>
                <c:pt idx="1606">
                  <c:v>275.89999999999998</c:v>
                </c:pt>
                <c:pt idx="1607">
                  <c:v>275.89999999999998</c:v>
                </c:pt>
                <c:pt idx="1608">
                  <c:v>275.89999999999998</c:v>
                </c:pt>
                <c:pt idx="1609">
                  <c:v>276</c:v>
                </c:pt>
                <c:pt idx="1610">
                  <c:v>276</c:v>
                </c:pt>
                <c:pt idx="1611">
                  <c:v>276</c:v>
                </c:pt>
                <c:pt idx="1612">
                  <c:v>276.10000000000002</c:v>
                </c:pt>
                <c:pt idx="1613">
                  <c:v>276.10000000000002</c:v>
                </c:pt>
                <c:pt idx="1614">
                  <c:v>276.10000000000002</c:v>
                </c:pt>
                <c:pt idx="1615">
                  <c:v>276.2</c:v>
                </c:pt>
                <c:pt idx="1616">
                  <c:v>276.2</c:v>
                </c:pt>
                <c:pt idx="1617">
                  <c:v>276.3</c:v>
                </c:pt>
                <c:pt idx="1618">
                  <c:v>276.3</c:v>
                </c:pt>
                <c:pt idx="1619">
                  <c:v>276.39999999999998</c:v>
                </c:pt>
                <c:pt idx="1620">
                  <c:v>276.39999999999998</c:v>
                </c:pt>
                <c:pt idx="1621">
                  <c:v>276.5</c:v>
                </c:pt>
                <c:pt idx="1622">
                  <c:v>276.60000000000002</c:v>
                </c:pt>
                <c:pt idx="1623">
                  <c:v>276.60000000000002</c:v>
                </c:pt>
                <c:pt idx="1624">
                  <c:v>276.7</c:v>
                </c:pt>
                <c:pt idx="1625">
                  <c:v>276.7</c:v>
                </c:pt>
                <c:pt idx="1626">
                  <c:v>276.8</c:v>
                </c:pt>
                <c:pt idx="1627">
                  <c:v>276.89999999999998</c:v>
                </c:pt>
                <c:pt idx="1628">
                  <c:v>276.89999999999998</c:v>
                </c:pt>
                <c:pt idx="1629">
                  <c:v>277</c:v>
                </c:pt>
                <c:pt idx="1630">
                  <c:v>277</c:v>
                </c:pt>
                <c:pt idx="1631">
                  <c:v>277.10000000000002</c:v>
                </c:pt>
                <c:pt idx="1632">
                  <c:v>277.2</c:v>
                </c:pt>
                <c:pt idx="1633">
                  <c:v>277.2</c:v>
                </c:pt>
                <c:pt idx="1634">
                  <c:v>277.3</c:v>
                </c:pt>
                <c:pt idx="1635">
                  <c:v>277.3</c:v>
                </c:pt>
                <c:pt idx="1636">
                  <c:v>277.39999999999998</c:v>
                </c:pt>
                <c:pt idx="1637">
                  <c:v>277.39999999999998</c:v>
                </c:pt>
                <c:pt idx="1638">
                  <c:v>277.39999999999998</c:v>
                </c:pt>
                <c:pt idx="1639">
                  <c:v>277.5</c:v>
                </c:pt>
                <c:pt idx="1640">
                  <c:v>277.5</c:v>
                </c:pt>
                <c:pt idx="1641">
                  <c:v>277.5</c:v>
                </c:pt>
                <c:pt idx="1642">
                  <c:v>277.60000000000002</c:v>
                </c:pt>
                <c:pt idx="1643">
                  <c:v>277.60000000000002</c:v>
                </c:pt>
                <c:pt idx="1644">
                  <c:v>277.60000000000002</c:v>
                </c:pt>
                <c:pt idx="1645">
                  <c:v>277.60000000000002</c:v>
                </c:pt>
                <c:pt idx="1646">
                  <c:v>277.60000000000002</c:v>
                </c:pt>
                <c:pt idx="1647">
                  <c:v>277.60000000000002</c:v>
                </c:pt>
                <c:pt idx="1648">
                  <c:v>277.60000000000002</c:v>
                </c:pt>
                <c:pt idx="1649">
                  <c:v>277.60000000000002</c:v>
                </c:pt>
                <c:pt idx="1650">
                  <c:v>277.5</c:v>
                </c:pt>
                <c:pt idx="1651">
                  <c:v>277.5</c:v>
                </c:pt>
                <c:pt idx="1652">
                  <c:v>277.5</c:v>
                </c:pt>
                <c:pt idx="1653">
                  <c:v>277.5</c:v>
                </c:pt>
                <c:pt idx="1654">
                  <c:v>277.39999999999998</c:v>
                </c:pt>
                <c:pt idx="1655">
                  <c:v>277.39999999999998</c:v>
                </c:pt>
                <c:pt idx="1656">
                  <c:v>277.39999999999998</c:v>
                </c:pt>
                <c:pt idx="1657">
                  <c:v>277.3</c:v>
                </c:pt>
                <c:pt idx="1658">
                  <c:v>277.3</c:v>
                </c:pt>
                <c:pt idx="1659">
                  <c:v>277.2</c:v>
                </c:pt>
                <c:pt idx="1660">
                  <c:v>277.2</c:v>
                </c:pt>
                <c:pt idx="1661">
                  <c:v>277.2</c:v>
                </c:pt>
                <c:pt idx="1662">
                  <c:v>277.10000000000002</c:v>
                </c:pt>
                <c:pt idx="1663">
                  <c:v>277.10000000000002</c:v>
                </c:pt>
                <c:pt idx="1664">
                  <c:v>277</c:v>
                </c:pt>
                <c:pt idx="1665">
                  <c:v>277</c:v>
                </c:pt>
                <c:pt idx="1666">
                  <c:v>277</c:v>
                </c:pt>
                <c:pt idx="1667">
                  <c:v>277</c:v>
                </c:pt>
                <c:pt idx="1668">
                  <c:v>276.89999999999998</c:v>
                </c:pt>
                <c:pt idx="1669">
                  <c:v>276.89999999999998</c:v>
                </c:pt>
                <c:pt idx="1670">
                  <c:v>276.89999999999998</c:v>
                </c:pt>
                <c:pt idx="1671">
                  <c:v>276.89999999999998</c:v>
                </c:pt>
                <c:pt idx="1672">
                  <c:v>276.89999999999998</c:v>
                </c:pt>
                <c:pt idx="1673">
                  <c:v>276.89999999999998</c:v>
                </c:pt>
                <c:pt idx="1674">
                  <c:v>276.89999999999998</c:v>
                </c:pt>
                <c:pt idx="1675">
                  <c:v>276.89999999999998</c:v>
                </c:pt>
                <c:pt idx="1676">
                  <c:v>276.89999999999998</c:v>
                </c:pt>
                <c:pt idx="1677">
                  <c:v>276.89999999999998</c:v>
                </c:pt>
                <c:pt idx="1678">
                  <c:v>277</c:v>
                </c:pt>
                <c:pt idx="1679">
                  <c:v>277</c:v>
                </c:pt>
                <c:pt idx="1680">
                  <c:v>277</c:v>
                </c:pt>
                <c:pt idx="1681">
                  <c:v>277</c:v>
                </c:pt>
                <c:pt idx="1682">
                  <c:v>277.10000000000002</c:v>
                </c:pt>
                <c:pt idx="1683">
                  <c:v>277.10000000000002</c:v>
                </c:pt>
                <c:pt idx="1684">
                  <c:v>277.2</c:v>
                </c:pt>
                <c:pt idx="1685">
                  <c:v>277.2</c:v>
                </c:pt>
                <c:pt idx="1686">
                  <c:v>277.2</c:v>
                </c:pt>
                <c:pt idx="1687">
                  <c:v>277.3</c:v>
                </c:pt>
                <c:pt idx="1688">
                  <c:v>277.3</c:v>
                </c:pt>
                <c:pt idx="1689">
                  <c:v>277.39999999999998</c:v>
                </c:pt>
                <c:pt idx="1690">
                  <c:v>277.39999999999998</c:v>
                </c:pt>
                <c:pt idx="1691">
                  <c:v>277.5</c:v>
                </c:pt>
                <c:pt idx="1692">
                  <c:v>277.5</c:v>
                </c:pt>
                <c:pt idx="1693">
                  <c:v>277.60000000000002</c:v>
                </c:pt>
                <c:pt idx="1694">
                  <c:v>277.60000000000002</c:v>
                </c:pt>
                <c:pt idx="1695">
                  <c:v>277.7</c:v>
                </c:pt>
                <c:pt idx="1696">
                  <c:v>277.8</c:v>
                </c:pt>
                <c:pt idx="1697">
                  <c:v>277.8</c:v>
                </c:pt>
                <c:pt idx="1698">
                  <c:v>277.89999999999998</c:v>
                </c:pt>
                <c:pt idx="1699">
                  <c:v>277.89999999999998</c:v>
                </c:pt>
                <c:pt idx="1700">
                  <c:v>278</c:v>
                </c:pt>
                <c:pt idx="1701">
                  <c:v>278</c:v>
                </c:pt>
                <c:pt idx="1702">
                  <c:v>278.10000000000002</c:v>
                </c:pt>
                <c:pt idx="1703">
                  <c:v>278.10000000000002</c:v>
                </c:pt>
                <c:pt idx="1704">
                  <c:v>278.2</c:v>
                </c:pt>
                <c:pt idx="1705">
                  <c:v>278.2</c:v>
                </c:pt>
                <c:pt idx="1706">
                  <c:v>278.3</c:v>
                </c:pt>
                <c:pt idx="1707">
                  <c:v>278.3</c:v>
                </c:pt>
                <c:pt idx="1708">
                  <c:v>278.39999999999998</c:v>
                </c:pt>
                <c:pt idx="1709">
                  <c:v>278.39999999999998</c:v>
                </c:pt>
                <c:pt idx="1710">
                  <c:v>278.5</c:v>
                </c:pt>
                <c:pt idx="1711">
                  <c:v>278.5</c:v>
                </c:pt>
                <c:pt idx="1712">
                  <c:v>278.60000000000002</c:v>
                </c:pt>
                <c:pt idx="1713">
                  <c:v>278.60000000000002</c:v>
                </c:pt>
                <c:pt idx="1714">
                  <c:v>278.60000000000002</c:v>
                </c:pt>
                <c:pt idx="1715">
                  <c:v>278.7</c:v>
                </c:pt>
                <c:pt idx="1716">
                  <c:v>278.7</c:v>
                </c:pt>
                <c:pt idx="1717">
                  <c:v>278.7</c:v>
                </c:pt>
                <c:pt idx="1718">
                  <c:v>278.8</c:v>
                </c:pt>
                <c:pt idx="1719">
                  <c:v>278.8</c:v>
                </c:pt>
                <c:pt idx="1720">
                  <c:v>278.8</c:v>
                </c:pt>
                <c:pt idx="1721">
                  <c:v>278.89999999999998</c:v>
                </c:pt>
                <c:pt idx="1722">
                  <c:v>278.89999999999998</c:v>
                </c:pt>
                <c:pt idx="1723">
                  <c:v>278.89999999999998</c:v>
                </c:pt>
                <c:pt idx="1724">
                  <c:v>279</c:v>
                </c:pt>
                <c:pt idx="1725">
                  <c:v>279</c:v>
                </c:pt>
                <c:pt idx="1726">
                  <c:v>279</c:v>
                </c:pt>
                <c:pt idx="1727">
                  <c:v>279</c:v>
                </c:pt>
                <c:pt idx="1728">
                  <c:v>279.10000000000002</c:v>
                </c:pt>
                <c:pt idx="1729">
                  <c:v>279.10000000000002</c:v>
                </c:pt>
                <c:pt idx="1730">
                  <c:v>279.10000000000002</c:v>
                </c:pt>
                <c:pt idx="1731">
                  <c:v>279.10000000000002</c:v>
                </c:pt>
                <c:pt idx="1732">
                  <c:v>279.2</c:v>
                </c:pt>
                <c:pt idx="1733">
                  <c:v>279.2</c:v>
                </c:pt>
                <c:pt idx="1734">
                  <c:v>279.2</c:v>
                </c:pt>
                <c:pt idx="1735">
                  <c:v>279.2</c:v>
                </c:pt>
                <c:pt idx="1736">
                  <c:v>279.3</c:v>
                </c:pt>
                <c:pt idx="1737">
                  <c:v>279.3</c:v>
                </c:pt>
                <c:pt idx="1738">
                  <c:v>279.3</c:v>
                </c:pt>
                <c:pt idx="1739">
                  <c:v>279.3</c:v>
                </c:pt>
                <c:pt idx="1740">
                  <c:v>279.39999999999998</c:v>
                </c:pt>
                <c:pt idx="1741">
                  <c:v>279.39999999999998</c:v>
                </c:pt>
                <c:pt idx="1742">
                  <c:v>279.39999999999998</c:v>
                </c:pt>
                <c:pt idx="1743">
                  <c:v>279.39999999999998</c:v>
                </c:pt>
                <c:pt idx="1744">
                  <c:v>279.5</c:v>
                </c:pt>
                <c:pt idx="1745">
                  <c:v>279.5</c:v>
                </c:pt>
                <c:pt idx="1746">
                  <c:v>279.5</c:v>
                </c:pt>
                <c:pt idx="1747">
                  <c:v>279.5</c:v>
                </c:pt>
                <c:pt idx="1748">
                  <c:v>279.5</c:v>
                </c:pt>
                <c:pt idx="1749">
                  <c:v>279.60000000000002</c:v>
                </c:pt>
                <c:pt idx="1750">
                  <c:v>279.60000000000002</c:v>
                </c:pt>
                <c:pt idx="1751">
                  <c:v>279.60000000000002</c:v>
                </c:pt>
                <c:pt idx="1752">
                  <c:v>279.60000000000002</c:v>
                </c:pt>
                <c:pt idx="1753">
                  <c:v>279.60000000000002</c:v>
                </c:pt>
                <c:pt idx="1754">
                  <c:v>279.7</c:v>
                </c:pt>
                <c:pt idx="1755">
                  <c:v>279.7</c:v>
                </c:pt>
                <c:pt idx="1756">
                  <c:v>279.7</c:v>
                </c:pt>
                <c:pt idx="1757">
                  <c:v>279.7</c:v>
                </c:pt>
                <c:pt idx="1758">
                  <c:v>279.7</c:v>
                </c:pt>
                <c:pt idx="1759">
                  <c:v>279.7</c:v>
                </c:pt>
                <c:pt idx="1760">
                  <c:v>279.7</c:v>
                </c:pt>
                <c:pt idx="1761">
                  <c:v>279.8</c:v>
                </c:pt>
                <c:pt idx="1762">
                  <c:v>279.8</c:v>
                </c:pt>
                <c:pt idx="1763">
                  <c:v>279.8</c:v>
                </c:pt>
                <c:pt idx="1764">
                  <c:v>279.8</c:v>
                </c:pt>
                <c:pt idx="1765">
                  <c:v>279.8</c:v>
                </c:pt>
                <c:pt idx="1766">
                  <c:v>279.8</c:v>
                </c:pt>
                <c:pt idx="1767">
                  <c:v>279.8</c:v>
                </c:pt>
                <c:pt idx="1768">
                  <c:v>279.8</c:v>
                </c:pt>
                <c:pt idx="1769">
                  <c:v>279.7</c:v>
                </c:pt>
                <c:pt idx="1770">
                  <c:v>279.7</c:v>
                </c:pt>
                <c:pt idx="1771">
                  <c:v>279.7</c:v>
                </c:pt>
                <c:pt idx="1772">
                  <c:v>279.7</c:v>
                </c:pt>
                <c:pt idx="1773">
                  <c:v>279.7</c:v>
                </c:pt>
                <c:pt idx="1774">
                  <c:v>279.7</c:v>
                </c:pt>
                <c:pt idx="1775">
                  <c:v>279.60000000000002</c:v>
                </c:pt>
                <c:pt idx="1776">
                  <c:v>279.60000000000002</c:v>
                </c:pt>
                <c:pt idx="1777">
                  <c:v>279.60000000000002</c:v>
                </c:pt>
                <c:pt idx="1778">
                  <c:v>279.5</c:v>
                </c:pt>
                <c:pt idx="1779">
                  <c:v>279.5</c:v>
                </c:pt>
                <c:pt idx="1780">
                  <c:v>279.5</c:v>
                </c:pt>
                <c:pt idx="1781">
                  <c:v>279.39999999999998</c:v>
                </c:pt>
                <c:pt idx="1782">
                  <c:v>279.39999999999998</c:v>
                </c:pt>
                <c:pt idx="1783">
                  <c:v>279.3</c:v>
                </c:pt>
                <c:pt idx="1784">
                  <c:v>279.3</c:v>
                </c:pt>
                <c:pt idx="1785">
                  <c:v>279.3</c:v>
                </c:pt>
                <c:pt idx="1786">
                  <c:v>279.2</c:v>
                </c:pt>
                <c:pt idx="1787">
                  <c:v>279.2</c:v>
                </c:pt>
                <c:pt idx="1788">
                  <c:v>279.10000000000002</c:v>
                </c:pt>
                <c:pt idx="1789">
                  <c:v>279.10000000000002</c:v>
                </c:pt>
                <c:pt idx="1790">
                  <c:v>279</c:v>
                </c:pt>
                <c:pt idx="1791">
                  <c:v>279</c:v>
                </c:pt>
                <c:pt idx="1792">
                  <c:v>278.89999999999998</c:v>
                </c:pt>
                <c:pt idx="1793">
                  <c:v>278.89999999999998</c:v>
                </c:pt>
                <c:pt idx="1794">
                  <c:v>278.89999999999998</c:v>
                </c:pt>
                <c:pt idx="1795">
                  <c:v>278.8</c:v>
                </c:pt>
                <c:pt idx="1796">
                  <c:v>278.8</c:v>
                </c:pt>
                <c:pt idx="1797">
                  <c:v>278.7</c:v>
                </c:pt>
                <c:pt idx="1798">
                  <c:v>278.7</c:v>
                </c:pt>
                <c:pt idx="1799">
                  <c:v>278.7</c:v>
                </c:pt>
                <c:pt idx="1800">
                  <c:v>278.60000000000002</c:v>
                </c:pt>
                <c:pt idx="1801">
                  <c:v>278.60000000000002</c:v>
                </c:pt>
                <c:pt idx="1802">
                  <c:v>278.60000000000002</c:v>
                </c:pt>
                <c:pt idx="1803">
                  <c:v>278.5</c:v>
                </c:pt>
                <c:pt idx="1804">
                  <c:v>278.5</c:v>
                </c:pt>
                <c:pt idx="1805">
                  <c:v>278.5</c:v>
                </c:pt>
                <c:pt idx="1806">
                  <c:v>278.5</c:v>
                </c:pt>
                <c:pt idx="1807">
                  <c:v>278.39999999999998</c:v>
                </c:pt>
                <c:pt idx="1808">
                  <c:v>278.39999999999998</c:v>
                </c:pt>
                <c:pt idx="1809">
                  <c:v>278.39999999999998</c:v>
                </c:pt>
                <c:pt idx="1810">
                  <c:v>278.39999999999998</c:v>
                </c:pt>
                <c:pt idx="1811">
                  <c:v>278.39999999999998</c:v>
                </c:pt>
                <c:pt idx="1812">
                  <c:v>278.39999999999998</c:v>
                </c:pt>
                <c:pt idx="1813">
                  <c:v>278.39999999999998</c:v>
                </c:pt>
                <c:pt idx="1814">
                  <c:v>278.39999999999998</c:v>
                </c:pt>
                <c:pt idx="1815">
                  <c:v>278.39999999999998</c:v>
                </c:pt>
                <c:pt idx="1816">
                  <c:v>278.39999999999998</c:v>
                </c:pt>
                <c:pt idx="1817">
                  <c:v>278.39999999999998</c:v>
                </c:pt>
                <c:pt idx="1818">
                  <c:v>278.39999999999998</c:v>
                </c:pt>
                <c:pt idx="1819">
                  <c:v>278.39999999999998</c:v>
                </c:pt>
                <c:pt idx="1820">
                  <c:v>278.39999999999998</c:v>
                </c:pt>
                <c:pt idx="1821">
                  <c:v>278.39999999999998</c:v>
                </c:pt>
                <c:pt idx="1822">
                  <c:v>278.39999999999998</c:v>
                </c:pt>
                <c:pt idx="1823">
                  <c:v>278.39999999999998</c:v>
                </c:pt>
                <c:pt idx="1824">
                  <c:v>278.39999999999998</c:v>
                </c:pt>
                <c:pt idx="1825">
                  <c:v>278.39999999999998</c:v>
                </c:pt>
                <c:pt idx="1826">
                  <c:v>278.39999999999998</c:v>
                </c:pt>
                <c:pt idx="1827">
                  <c:v>278.39999999999998</c:v>
                </c:pt>
                <c:pt idx="1828">
                  <c:v>278.39999999999998</c:v>
                </c:pt>
                <c:pt idx="1829">
                  <c:v>278.39999999999998</c:v>
                </c:pt>
                <c:pt idx="1830">
                  <c:v>278.39999999999998</c:v>
                </c:pt>
                <c:pt idx="1831">
                  <c:v>278.39999999999998</c:v>
                </c:pt>
                <c:pt idx="1832">
                  <c:v>278.5</c:v>
                </c:pt>
                <c:pt idx="1833">
                  <c:v>278.5</c:v>
                </c:pt>
                <c:pt idx="1834">
                  <c:v>278.5</c:v>
                </c:pt>
                <c:pt idx="1835">
                  <c:v>278.5</c:v>
                </c:pt>
                <c:pt idx="1836">
                  <c:v>278.5</c:v>
                </c:pt>
                <c:pt idx="1837">
                  <c:v>278.5</c:v>
                </c:pt>
                <c:pt idx="1838">
                  <c:v>278.5</c:v>
                </c:pt>
                <c:pt idx="1839">
                  <c:v>278.5</c:v>
                </c:pt>
                <c:pt idx="1840">
                  <c:v>278.5</c:v>
                </c:pt>
                <c:pt idx="1841">
                  <c:v>278.5</c:v>
                </c:pt>
                <c:pt idx="1842">
                  <c:v>278.5</c:v>
                </c:pt>
                <c:pt idx="1843">
                  <c:v>278.5</c:v>
                </c:pt>
                <c:pt idx="1844">
                  <c:v>278.5</c:v>
                </c:pt>
                <c:pt idx="1845">
                  <c:v>278.5</c:v>
                </c:pt>
                <c:pt idx="1846">
                  <c:v>278.5</c:v>
                </c:pt>
                <c:pt idx="1847">
                  <c:v>278.5</c:v>
                </c:pt>
                <c:pt idx="1848">
                  <c:v>278.5</c:v>
                </c:pt>
                <c:pt idx="1849">
                  <c:v>278.5</c:v>
                </c:pt>
                <c:pt idx="1850">
                  <c:v>278.5</c:v>
                </c:pt>
                <c:pt idx="1851">
                  <c:v>278.5</c:v>
                </c:pt>
                <c:pt idx="1852">
                  <c:v>278.5</c:v>
                </c:pt>
                <c:pt idx="1853">
                  <c:v>278.5</c:v>
                </c:pt>
                <c:pt idx="1854">
                  <c:v>278.5</c:v>
                </c:pt>
                <c:pt idx="1855">
                  <c:v>278.5</c:v>
                </c:pt>
                <c:pt idx="1856">
                  <c:v>278.5</c:v>
                </c:pt>
                <c:pt idx="1857">
                  <c:v>278.5</c:v>
                </c:pt>
                <c:pt idx="1858">
                  <c:v>278.5</c:v>
                </c:pt>
                <c:pt idx="1859">
                  <c:v>278.5</c:v>
                </c:pt>
                <c:pt idx="1860">
                  <c:v>278.5</c:v>
                </c:pt>
                <c:pt idx="1861">
                  <c:v>278.5</c:v>
                </c:pt>
                <c:pt idx="1862">
                  <c:v>278.5</c:v>
                </c:pt>
                <c:pt idx="1863">
                  <c:v>278.5</c:v>
                </c:pt>
                <c:pt idx="1864">
                  <c:v>278.5</c:v>
                </c:pt>
                <c:pt idx="1865">
                  <c:v>278.5</c:v>
                </c:pt>
                <c:pt idx="1866">
                  <c:v>278.5</c:v>
                </c:pt>
                <c:pt idx="1867">
                  <c:v>278.5</c:v>
                </c:pt>
                <c:pt idx="1868">
                  <c:v>278.5</c:v>
                </c:pt>
                <c:pt idx="1869">
                  <c:v>278.5</c:v>
                </c:pt>
                <c:pt idx="1870">
                  <c:v>278.5</c:v>
                </c:pt>
                <c:pt idx="1871">
                  <c:v>278.5</c:v>
                </c:pt>
                <c:pt idx="1872">
                  <c:v>278.5</c:v>
                </c:pt>
                <c:pt idx="1873">
                  <c:v>278.5</c:v>
                </c:pt>
                <c:pt idx="1874">
                  <c:v>278.5</c:v>
                </c:pt>
                <c:pt idx="1875">
                  <c:v>278.5</c:v>
                </c:pt>
                <c:pt idx="1876">
                  <c:v>278.5</c:v>
                </c:pt>
                <c:pt idx="1877">
                  <c:v>278.5</c:v>
                </c:pt>
                <c:pt idx="1878">
                  <c:v>278.5</c:v>
                </c:pt>
                <c:pt idx="1879">
                  <c:v>278.60000000000002</c:v>
                </c:pt>
                <c:pt idx="1880">
                  <c:v>278.60000000000002</c:v>
                </c:pt>
                <c:pt idx="1881">
                  <c:v>278.60000000000002</c:v>
                </c:pt>
                <c:pt idx="1882">
                  <c:v>278.60000000000002</c:v>
                </c:pt>
                <c:pt idx="1883">
                  <c:v>278.60000000000002</c:v>
                </c:pt>
                <c:pt idx="1884">
                  <c:v>278.60000000000002</c:v>
                </c:pt>
                <c:pt idx="1885">
                  <c:v>278.60000000000002</c:v>
                </c:pt>
                <c:pt idx="1886">
                  <c:v>278.7</c:v>
                </c:pt>
                <c:pt idx="1887">
                  <c:v>278.7</c:v>
                </c:pt>
                <c:pt idx="1888">
                  <c:v>278.7</c:v>
                </c:pt>
                <c:pt idx="1889">
                  <c:v>278.7</c:v>
                </c:pt>
                <c:pt idx="1890">
                  <c:v>278.7</c:v>
                </c:pt>
                <c:pt idx="1891">
                  <c:v>278.7</c:v>
                </c:pt>
                <c:pt idx="1892">
                  <c:v>278.8</c:v>
                </c:pt>
                <c:pt idx="1893">
                  <c:v>278.8</c:v>
                </c:pt>
                <c:pt idx="1894">
                  <c:v>278.8</c:v>
                </c:pt>
                <c:pt idx="1895">
                  <c:v>278.8</c:v>
                </c:pt>
                <c:pt idx="1896">
                  <c:v>278.8</c:v>
                </c:pt>
                <c:pt idx="1897">
                  <c:v>278.89999999999998</c:v>
                </c:pt>
                <c:pt idx="1898">
                  <c:v>278.89999999999998</c:v>
                </c:pt>
                <c:pt idx="1899">
                  <c:v>278.89999999999998</c:v>
                </c:pt>
                <c:pt idx="1900">
                  <c:v>278.89999999999998</c:v>
                </c:pt>
                <c:pt idx="1901">
                  <c:v>278.89999999999998</c:v>
                </c:pt>
                <c:pt idx="1902">
                  <c:v>279</c:v>
                </c:pt>
                <c:pt idx="1903">
                  <c:v>279</c:v>
                </c:pt>
                <c:pt idx="1904">
                  <c:v>279</c:v>
                </c:pt>
                <c:pt idx="1905">
                  <c:v>279</c:v>
                </c:pt>
                <c:pt idx="1906">
                  <c:v>279</c:v>
                </c:pt>
                <c:pt idx="1907">
                  <c:v>279</c:v>
                </c:pt>
                <c:pt idx="1908">
                  <c:v>279.10000000000002</c:v>
                </c:pt>
                <c:pt idx="1909">
                  <c:v>279.10000000000002</c:v>
                </c:pt>
                <c:pt idx="1910">
                  <c:v>279.10000000000002</c:v>
                </c:pt>
                <c:pt idx="1911">
                  <c:v>279.10000000000002</c:v>
                </c:pt>
                <c:pt idx="1912">
                  <c:v>279.10000000000002</c:v>
                </c:pt>
                <c:pt idx="1913">
                  <c:v>279.10000000000002</c:v>
                </c:pt>
                <c:pt idx="1914">
                  <c:v>279.2</c:v>
                </c:pt>
                <c:pt idx="1915">
                  <c:v>279.2</c:v>
                </c:pt>
                <c:pt idx="1916">
                  <c:v>279.2</c:v>
                </c:pt>
                <c:pt idx="1917">
                  <c:v>279.2</c:v>
                </c:pt>
                <c:pt idx="1918">
                  <c:v>279.2</c:v>
                </c:pt>
                <c:pt idx="1919">
                  <c:v>279.2</c:v>
                </c:pt>
                <c:pt idx="1920">
                  <c:v>279.2</c:v>
                </c:pt>
                <c:pt idx="1921">
                  <c:v>279.3</c:v>
                </c:pt>
                <c:pt idx="1922">
                  <c:v>279.3</c:v>
                </c:pt>
                <c:pt idx="1923">
                  <c:v>279.3</c:v>
                </c:pt>
                <c:pt idx="1924">
                  <c:v>279.3</c:v>
                </c:pt>
                <c:pt idx="1925">
                  <c:v>279.3</c:v>
                </c:pt>
                <c:pt idx="1926">
                  <c:v>279.3</c:v>
                </c:pt>
                <c:pt idx="1927">
                  <c:v>279.3</c:v>
                </c:pt>
                <c:pt idx="1928">
                  <c:v>279.3</c:v>
                </c:pt>
                <c:pt idx="1929">
                  <c:v>279.3</c:v>
                </c:pt>
                <c:pt idx="1930">
                  <c:v>279.3</c:v>
                </c:pt>
                <c:pt idx="1931">
                  <c:v>279.3</c:v>
                </c:pt>
                <c:pt idx="1932">
                  <c:v>279.3</c:v>
                </c:pt>
                <c:pt idx="1933">
                  <c:v>279.3</c:v>
                </c:pt>
                <c:pt idx="1934">
                  <c:v>279.3</c:v>
                </c:pt>
                <c:pt idx="1935">
                  <c:v>279.3</c:v>
                </c:pt>
                <c:pt idx="1936">
                  <c:v>279.3</c:v>
                </c:pt>
                <c:pt idx="1937">
                  <c:v>279.3</c:v>
                </c:pt>
                <c:pt idx="1938">
                  <c:v>279.3</c:v>
                </c:pt>
                <c:pt idx="1939">
                  <c:v>279.3</c:v>
                </c:pt>
                <c:pt idx="1940">
                  <c:v>279.2</c:v>
                </c:pt>
                <c:pt idx="1941">
                  <c:v>279.2</c:v>
                </c:pt>
                <c:pt idx="1942">
                  <c:v>279.2</c:v>
                </c:pt>
                <c:pt idx="1943">
                  <c:v>279.2</c:v>
                </c:pt>
                <c:pt idx="1944">
                  <c:v>279.2</c:v>
                </c:pt>
                <c:pt idx="1945">
                  <c:v>279.2</c:v>
                </c:pt>
                <c:pt idx="1946">
                  <c:v>279.2</c:v>
                </c:pt>
                <c:pt idx="1947">
                  <c:v>279.2</c:v>
                </c:pt>
                <c:pt idx="1948">
                  <c:v>279.10000000000002</c:v>
                </c:pt>
                <c:pt idx="1949">
                  <c:v>279.10000000000002</c:v>
                </c:pt>
                <c:pt idx="1950">
                  <c:v>279.10000000000002</c:v>
                </c:pt>
                <c:pt idx="1951">
                  <c:v>279.10000000000002</c:v>
                </c:pt>
                <c:pt idx="1952">
                  <c:v>279.10000000000002</c:v>
                </c:pt>
                <c:pt idx="1953">
                  <c:v>279.10000000000002</c:v>
                </c:pt>
                <c:pt idx="1954">
                  <c:v>279.10000000000002</c:v>
                </c:pt>
                <c:pt idx="1955">
                  <c:v>279</c:v>
                </c:pt>
                <c:pt idx="1956">
                  <c:v>279</c:v>
                </c:pt>
                <c:pt idx="1957">
                  <c:v>279</c:v>
                </c:pt>
                <c:pt idx="1958">
                  <c:v>279</c:v>
                </c:pt>
                <c:pt idx="1959">
                  <c:v>279</c:v>
                </c:pt>
                <c:pt idx="1960">
                  <c:v>279</c:v>
                </c:pt>
                <c:pt idx="1961">
                  <c:v>279</c:v>
                </c:pt>
                <c:pt idx="1962">
                  <c:v>279</c:v>
                </c:pt>
                <c:pt idx="1963">
                  <c:v>279</c:v>
                </c:pt>
                <c:pt idx="1964">
                  <c:v>278.89999999999998</c:v>
                </c:pt>
                <c:pt idx="1965">
                  <c:v>278.89999999999998</c:v>
                </c:pt>
                <c:pt idx="1966">
                  <c:v>278.89999999999998</c:v>
                </c:pt>
                <c:pt idx="1967">
                  <c:v>278.89999999999998</c:v>
                </c:pt>
                <c:pt idx="1968">
                  <c:v>278.89999999999998</c:v>
                </c:pt>
                <c:pt idx="1969">
                  <c:v>278.89999999999998</c:v>
                </c:pt>
                <c:pt idx="1970">
                  <c:v>278.89999999999998</c:v>
                </c:pt>
                <c:pt idx="1971">
                  <c:v>278.89999999999998</c:v>
                </c:pt>
                <c:pt idx="1972">
                  <c:v>278.89999999999998</c:v>
                </c:pt>
                <c:pt idx="1973">
                  <c:v>278.89999999999998</c:v>
                </c:pt>
                <c:pt idx="1974">
                  <c:v>278.89999999999998</c:v>
                </c:pt>
                <c:pt idx="1975">
                  <c:v>278.89999999999998</c:v>
                </c:pt>
                <c:pt idx="1976">
                  <c:v>278.89999999999998</c:v>
                </c:pt>
                <c:pt idx="1977">
                  <c:v>278.89999999999998</c:v>
                </c:pt>
                <c:pt idx="1978">
                  <c:v>278.89999999999998</c:v>
                </c:pt>
                <c:pt idx="1979">
                  <c:v>278.89999999999998</c:v>
                </c:pt>
                <c:pt idx="1980">
                  <c:v>278.89999999999998</c:v>
                </c:pt>
                <c:pt idx="1981">
                  <c:v>278.89999999999998</c:v>
                </c:pt>
                <c:pt idx="1982">
                  <c:v>278.89999999999998</c:v>
                </c:pt>
                <c:pt idx="1983">
                  <c:v>279</c:v>
                </c:pt>
                <c:pt idx="1984">
                  <c:v>279</c:v>
                </c:pt>
                <c:pt idx="1985">
                  <c:v>279</c:v>
                </c:pt>
                <c:pt idx="1986">
                  <c:v>279</c:v>
                </c:pt>
                <c:pt idx="1987">
                  <c:v>279</c:v>
                </c:pt>
                <c:pt idx="1988">
                  <c:v>279</c:v>
                </c:pt>
                <c:pt idx="1989">
                  <c:v>279</c:v>
                </c:pt>
                <c:pt idx="1990">
                  <c:v>279</c:v>
                </c:pt>
                <c:pt idx="1991">
                  <c:v>279</c:v>
                </c:pt>
                <c:pt idx="1992">
                  <c:v>279.10000000000002</c:v>
                </c:pt>
                <c:pt idx="1993">
                  <c:v>279.10000000000002</c:v>
                </c:pt>
                <c:pt idx="1994">
                  <c:v>279.10000000000002</c:v>
                </c:pt>
                <c:pt idx="1995">
                  <c:v>279.10000000000002</c:v>
                </c:pt>
                <c:pt idx="1996">
                  <c:v>279.10000000000002</c:v>
                </c:pt>
                <c:pt idx="1997">
                  <c:v>279.10000000000002</c:v>
                </c:pt>
                <c:pt idx="1998">
                  <c:v>279.10000000000002</c:v>
                </c:pt>
                <c:pt idx="1999">
                  <c:v>279.10000000000002</c:v>
                </c:pt>
                <c:pt idx="2000">
                  <c:v>279.10000000000002</c:v>
                </c:pt>
                <c:pt idx="2001">
                  <c:v>279.10000000000002</c:v>
                </c:pt>
                <c:pt idx="2002">
                  <c:v>279.10000000000002</c:v>
                </c:pt>
                <c:pt idx="2003">
                  <c:v>279.2</c:v>
                </c:pt>
                <c:pt idx="2004">
                  <c:v>279.2</c:v>
                </c:pt>
                <c:pt idx="2005">
                  <c:v>279.2</c:v>
                </c:pt>
                <c:pt idx="2006">
                  <c:v>279.2</c:v>
                </c:pt>
                <c:pt idx="2007">
                  <c:v>279.2</c:v>
                </c:pt>
                <c:pt idx="2008">
                  <c:v>279.2</c:v>
                </c:pt>
                <c:pt idx="2009">
                  <c:v>279.2</c:v>
                </c:pt>
                <c:pt idx="2010">
                  <c:v>279.2</c:v>
                </c:pt>
                <c:pt idx="2011">
                  <c:v>279.2</c:v>
                </c:pt>
                <c:pt idx="2012">
                  <c:v>279.2</c:v>
                </c:pt>
                <c:pt idx="2013">
                  <c:v>279.2</c:v>
                </c:pt>
                <c:pt idx="2014">
                  <c:v>279.10000000000002</c:v>
                </c:pt>
                <c:pt idx="2015">
                  <c:v>279.10000000000002</c:v>
                </c:pt>
                <c:pt idx="2016">
                  <c:v>279.10000000000002</c:v>
                </c:pt>
                <c:pt idx="2017">
                  <c:v>279.10000000000002</c:v>
                </c:pt>
                <c:pt idx="2018">
                  <c:v>279.10000000000002</c:v>
                </c:pt>
                <c:pt idx="2019">
                  <c:v>279.10000000000002</c:v>
                </c:pt>
                <c:pt idx="2020">
                  <c:v>279.10000000000002</c:v>
                </c:pt>
                <c:pt idx="2021">
                  <c:v>279</c:v>
                </c:pt>
                <c:pt idx="2022">
                  <c:v>279</c:v>
                </c:pt>
                <c:pt idx="2023">
                  <c:v>279</c:v>
                </c:pt>
                <c:pt idx="2024">
                  <c:v>279</c:v>
                </c:pt>
                <c:pt idx="2025">
                  <c:v>279</c:v>
                </c:pt>
                <c:pt idx="2026">
                  <c:v>278.89999999999998</c:v>
                </c:pt>
                <c:pt idx="2027">
                  <c:v>278.89999999999998</c:v>
                </c:pt>
                <c:pt idx="2028">
                  <c:v>278.89999999999998</c:v>
                </c:pt>
                <c:pt idx="2029">
                  <c:v>278.8</c:v>
                </c:pt>
                <c:pt idx="2030">
                  <c:v>278.8</c:v>
                </c:pt>
                <c:pt idx="2031">
                  <c:v>278.8</c:v>
                </c:pt>
                <c:pt idx="2032">
                  <c:v>278.8</c:v>
                </c:pt>
                <c:pt idx="2033">
                  <c:v>278.7</c:v>
                </c:pt>
                <c:pt idx="2034">
                  <c:v>278.7</c:v>
                </c:pt>
                <c:pt idx="2035">
                  <c:v>278.7</c:v>
                </c:pt>
                <c:pt idx="2036">
                  <c:v>278.7</c:v>
                </c:pt>
                <c:pt idx="2037">
                  <c:v>278.60000000000002</c:v>
                </c:pt>
                <c:pt idx="2038">
                  <c:v>278.60000000000002</c:v>
                </c:pt>
                <c:pt idx="2039">
                  <c:v>278.60000000000002</c:v>
                </c:pt>
                <c:pt idx="2040">
                  <c:v>278.5</c:v>
                </c:pt>
                <c:pt idx="2041">
                  <c:v>278.5</c:v>
                </c:pt>
                <c:pt idx="2042">
                  <c:v>278.5</c:v>
                </c:pt>
                <c:pt idx="2043">
                  <c:v>278.5</c:v>
                </c:pt>
                <c:pt idx="2044">
                  <c:v>278.5</c:v>
                </c:pt>
                <c:pt idx="2045">
                  <c:v>278.5</c:v>
                </c:pt>
                <c:pt idx="2046">
                  <c:v>278.39999999999998</c:v>
                </c:pt>
                <c:pt idx="2047">
                  <c:v>278.39999999999998</c:v>
                </c:pt>
                <c:pt idx="2048">
                  <c:v>278.39999999999998</c:v>
                </c:pt>
                <c:pt idx="2049">
                  <c:v>278.39999999999998</c:v>
                </c:pt>
                <c:pt idx="2050">
                  <c:v>278.39999999999998</c:v>
                </c:pt>
                <c:pt idx="2051">
                  <c:v>278.39999999999998</c:v>
                </c:pt>
                <c:pt idx="2052">
                  <c:v>278.39999999999998</c:v>
                </c:pt>
                <c:pt idx="2053">
                  <c:v>278.39999999999998</c:v>
                </c:pt>
                <c:pt idx="2054">
                  <c:v>278.39999999999998</c:v>
                </c:pt>
                <c:pt idx="2055">
                  <c:v>278.39999999999998</c:v>
                </c:pt>
                <c:pt idx="2056">
                  <c:v>278.39999999999998</c:v>
                </c:pt>
                <c:pt idx="2057">
                  <c:v>278.39999999999998</c:v>
                </c:pt>
                <c:pt idx="2058">
                  <c:v>278.39999999999998</c:v>
                </c:pt>
                <c:pt idx="2059">
                  <c:v>278.39999999999998</c:v>
                </c:pt>
                <c:pt idx="2060">
                  <c:v>278.5</c:v>
                </c:pt>
                <c:pt idx="2061">
                  <c:v>278.5</c:v>
                </c:pt>
                <c:pt idx="2062">
                  <c:v>278.5</c:v>
                </c:pt>
                <c:pt idx="2063">
                  <c:v>278.5</c:v>
                </c:pt>
                <c:pt idx="2064">
                  <c:v>278.60000000000002</c:v>
                </c:pt>
                <c:pt idx="2065">
                  <c:v>278.60000000000002</c:v>
                </c:pt>
                <c:pt idx="2066">
                  <c:v>278.60000000000002</c:v>
                </c:pt>
                <c:pt idx="2067">
                  <c:v>278.7</c:v>
                </c:pt>
                <c:pt idx="2068">
                  <c:v>278.7</c:v>
                </c:pt>
                <c:pt idx="2069">
                  <c:v>278.7</c:v>
                </c:pt>
                <c:pt idx="2070">
                  <c:v>278.8</c:v>
                </c:pt>
                <c:pt idx="2071">
                  <c:v>278.8</c:v>
                </c:pt>
                <c:pt idx="2072">
                  <c:v>278.89999999999998</c:v>
                </c:pt>
                <c:pt idx="2073">
                  <c:v>279</c:v>
                </c:pt>
                <c:pt idx="2074">
                  <c:v>279</c:v>
                </c:pt>
                <c:pt idx="2075">
                  <c:v>279.10000000000002</c:v>
                </c:pt>
                <c:pt idx="2076">
                  <c:v>279.2</c:v>
                </c:pt>
                <c:pt idx="2077">
                  <c:v>279.2</c:v>
                </c:pt>
                <c:pt idx="2078">
                  <c:v>279.3</c:v>
                </c:pt>
                <c:pt idx="2079">
                  <c:v>279.39999999999998</c:v>
                </c:pt>
                <c:pt idx="2080">
                  <c:v>279.5</c:v>
                </c:pt>
                <c:pt idx="2081">
                  <c:v>279.60000000000002</c:v>
                </c:pt>
                <c:pt idx="2082">
                  <c:v>279.7</c:v>
                </c:pt>
                <c:pt idx="2083">
                  <c:v>279.8</c:v>
                </c:pt>
                <c:pt idx="2084">
                  <c:v>279.89999999999998</c:v>
                </c:pt>
                <c:pt idx="2085">
                  <c:v>280</c:v>
                </c:pt>
                <c:pt idx="2086">
                  <c:v>280.10000000000002</c:v>
                </c:pt>
                <c:pt idx="2087">
                  <c:v>280.2</c:v>
                </c:pt>
                <c:pt idx="2088">
                  <c:v>280.3</c:v>
                </c:pt>
                <c:pt idx="2089">
                  <c:v>280.3</c:v>
                </c:pt>
                <c:pt idx="2090">
                  <c:v>280.39999999999998</c:v>
                </c:pt>
                <c:pt idx="2091">
                  <c:v>280.5</c:v>
                </c:pt>
                <c:pt idx="2092">
                  <c:v>280.60000000000002</c:v>
                </c:pt>
                <c:pt idx="2093">
                  <c:v>280.60000000000002</c:v>
                </c:pt>
                <c:pt idx="2094">
                  <c:v>280.7</c:v>
                </c:pt>
                <c:pt idx="2095">
                  <c:v>280.7</c:v>
                </c:pt>
                <c:pt idx="2096">
                  <c:v>280.7</c:v>
                </c:pt>
                <c:pt idx="2097">
                  <c:v>280.8</c:v>
                </c:pt>
                <c:pt idx="2098">
                  <c:v>280.8</c:v>
                </c:pt>
                <c:pt idx="2099">
                  <c:v>280.8</c:v>
                </c:pt>
                <c:pt idx="2100">
                  <c:v>280.7</c:v>
                </c:pt>
                <c:pt idx="2101">
                  <c:v>280.7</c:v>
                </c:pt>
                <c:pt idx="2102">
                  <c:v>280.7</c:v>
                </c:pt>
                <c:pt idx="2103">
                  <c:v>280.60000000000002</c:v>
                </c:pt>
                <c:pt idx="2104">
                  <c:v>280.60000000000002</c:v>
                </c:pt>
                <c:pt idx="2105">
                  <c:v>280.5</c:v>
                </c:pt>
                <c:pt idx="2106">
                  <c:v>280.5</c:v>
                </c:pt>
                <c:pt idx="2107">
                  <c:v>280.39999999999998</c:v>
                </c:pt>
                <c:pt idx="2108">
                  <c:v>280.39999999999998</c:v>
                </c:pt>
                <c:pt idx="2109">
                  <c:v>280.39999999999998</c:v>
                </c:pt>
                <c:pt idx="2110">
                  <c:v>280.3</c:v>
                </c:pt>
                <c:pt idx="2111">
                  <c:v>280.39999999999998</c:v>
                </c:pt>
                <c:pt idx="2112">
                  <c:v>280.39999999999998</c:v>
                </c:pt>
                <c:pt idx="2113">
                  <c:v>280.39999999999998</c:v>
                </c:pt>
                <c:pt idx="2114">
                  <c:v>280.5</c:v>
                </c:pt>
                <c:pt idx="2115">
                  <c:v>280.60000000000002</c:v>
                </c:pt>
                <c:pt idx="2116">
                  <c:v>280.7</c:v>
                </c:pt>
                <c:pt idx="2117">
                  <c:v>280.8</c:v>
                </c:pt>
                <c:pt idx="2118">
                  <c:v>280.89999999999998</c:v>
                </c:pt>
                <c:pt idx="2119">
                  <c:v>281</c:v>
                </c:pt>
                <c:pt idx="2120">
                  <c:v>281.2</c:v>
                </c:pt>
                <c:pt idx="2121">
                  <c:v>281.3</c:v>
                </c:pt>
                <c:pt idx="2122">
                  <c:v>281.5</c:v>
                </c:pt>
                <c:pt idx="2123">
                  <c:v>281.60000000000002</c:v>
                </c:pt>
                <c:pt idx="2124">
                  <c:v>281.8</c:v>
                </c:pt>
                <c:pt idx="2125">
                  <c:v>281.89999999999998</c:v>
                </c:pt>
                <c:pt idx="2126">
                  <c:v>282</c:v>
                </c:pt>
                <c:pt idx="2127">
                  <c:v>282.2</c:v>
                </c:pt>
                <c:pt idx="2128">
                  <c:v>282.3</c:v>
                </c:pt>
                <c:pt idx="2129">
                  <c:v>282.39999999999998</c:v>
                </c:pt>
                <c:pt idx="2130">
                  <c:v>282.60000000000002</c:v>
                </c:pt>
                <c:pt idx="2131">
                  <c:v>282.7</c:v>
                </c:pt>
                <c:pt idx="2132">
                  <c:v>282.8</c:v>
                </c:pt>
                <c:pt idx="2133">
                  <c:v>282.89999999999998</c:v>
                </c:pt>
                <c:pt idx="2134">
                  <c:v>282.89999999999998</c:v>
                </c:pt>
                <c:pt idx="2135">
                  <c:v>283</c:v>
                </c:pt>
                <c:pt idx="2136">
                  <c:v>283</c:v>
                </c:pt>
                <c:pt idx="2137">
                  <c:v>283.10000000000002</c:v>
                </c:pt>
                <c:pt idx="2138">
                  <c:v>283.10000000000002</c:v>
                </c:pt>
                <c:pt idx="2139">
                  <c:v>283.10000000000002</c:v>
                </c:pt>
                <c:pt idx="2140">
                  <c:v>283.10000000000002</c:v>
                </c:pt>
                <c:pt idx="2141">
                  <c:v>283.10000000000002</c:v>
                </c:pt>
                <c:pt idx="2142">
                  <c:v>283.10000000000002</c:v>
                </c:pt>
                <c:pt idx="2143">
                  <c:v>283.10000000000002</c:v>
                </c:pt>
                <c:pt idx="2144">
                  <c:v>283.10000000000002</c:v>
                </c:pt>
                <c:pt idx="2145">
                  <c:v>283</c:v>
                </c:pt>
                <c:pt idx="2146">
                  <c:v>283</c:v>
                </c:pt>
                <c:pt idx="2147">
                  <c:v>283</c:v>
                </c:pt>
                <c:pt idx="2148">
                  <c:v>282.89999999999998</c:v>
                </c:pt>
                <c:pt idx="2149">
                  <c:v>282.89999999999998</c:v>
                </c:pt>
                <c:pt idx="2150">
                  <c:v>282.89999999999998</c:v>
                </c:pt>
                <c:pt idx="2151">
                  <c:v>282.8</c:v>
                </c:pt>
                <c:pt idx="2152">
                  <c:v>282.8</c:v>
                </c:pt>
                <c:pt idx="2153">
                  <c:v>282.7</c:v>
                </c:pt>
                <c:pt idx="2154">
                  <c:v>282.7</c:v>
                </c:pt>
                <c:pt idx="2155">
                  <c:v>282.60000000000002</c:v>
                </c:pt>
                <c:pt idx="2156">
                  <c:v>282.60000000000002</c:v>
                </c:pt>
                <c:pt idx="2157">
                  <c:v>282.5</c:v>
                </c:pt>
                <c:pt idx="2158">
                  <c:v>282.5</c:v>
                </c:pt>
                <c:pt idx="2159">
                  <c:v>282.5</c:v>
                </c:pt>
                <c:pt idx="2160">
                  <c:v>282.39999999999998</c:v>
                </c:pt>
                <c:pt idx="2161">
                  <c:v>282.39999999999998</c:v>
                </c:pt>
                <c:pt idx="2162">
                  <c:v>282.39999999999998</c:v>
                </c:pt>
                <c:pt idx="2163">
                  <c:v>282.39999999999998</c:v>
                </c:pt>
                <c:pt idx="2164">
                  <c:v>282.39999999999998</c:v>
                </c:pt>
                <c:pt idx="2165">
                  <c:v>282.39999999999998</c:v>
                </c:pt>
                <c:pt idx="2166">
                  <c:v>282.39999999999998</c:v>
                </c:pt>
                <c:pt idx="2167">
                  <c:v>282.39999999999998</c:v>
                </c:pt>
                <c:pt idx="2168">
                  <c:v>282.39999999999998</c:v>
                </c:pt>
                <c:pt idx="2169">
                  <c:v>282.39999999999998</c:v>
                </c:pt>
                <c:pt idx="2170">
                  <c:v>282.5</c:v>
                </c:pt>
                <c:pt idx="2171">
                  <c:v>282.5</c:v>
                </c:pt>
                <c:pt idx="2172">
                  <c:v>282.5</c:v>
                </c:pt>
                <c:pt idx="2173">
                  <c:v>282.60000000000002</c:v>
                </c:pt>
                <c:pt idx="2174">
                  <c:v>282.60000000000002</c:v>
                </c:pt>
                <c:pt idx="2175">
                  <c:v>282.60000000000002</c:v>
                </c:pt>
                <c:pt idx="2176">
                  <c:v>282.7</c:v>
                </c:pt>
                <c:pt idx="2177">
                  <c:v>282.7</c:v>
                </c:pt>
                <c:pt idx="2178">
                  <c:v>282.7</c:v>
                </c:pt>
                <c:pt idx="2179">
                  <c:v>282.8</c:v>
                </c:pt>
                <c:pt idx="2180">
                  <c:v>282.8</c:v>
                </c:pt>
                <c:pt idx="2181">
                  <c:v>282.89999999999998</c:v>
                </c:pt>
                <c:pt idx="2182">
                  <c:v>282.89999999999998</c:v>
                </c:pt>
                <c:pt idx="2183">
                  <c:v>282.89999999999998</c:v>
                </c:pt>
                <c:pt idx="2184">
                  <c:v>283</c:v>
                </c:pt>
                <c:pt idx="2185">
                  <c:v>283</c:v>
                </c:pt>
                <c:pt idx="2186">
                  <c:v>283.10000000000002</c:v>
                </c:pt>
                <c:pt idx="2187">
                  <c:v>283.10000000000002</c:v>
                </c:pt>
                <c:pt idx="2188">
                  <c:v>283.10000000000002</c:v>
                </c:pt>
                <c:pt idx="2189">
                  <c:v>283.2</c:v>
                </c:pt>
                <c:pt idx="2190">
                  <c:v>283.2</c:v>
                </c:pt>
                <c:pt idx="2191">
                  <c:v>283.3</c:v>
                </c:pt>
                <c:pt idx="2192">
                  <c:v>283.3</c:v>
                </c:pt>
                <c:pt idx="2193">
                  <c:v>283.3</c:v>
                </c:pt>
                <c:pt idx="2194">
                  <c:v>283.39999999999998</c:v>
                </c:pt>
                <c:pt idx="2195">
                  <c:v>283.39999999999998</c:v>
                </c:pt>
                <c:pt idx="2196">
                  <c:v>283.39999999999998</c:v>
                </c:pt>
                <c:pt idx="2197">
                  <c:v>283.5</c:v>
                </c:pt>
                <c:pt idx="2198">
                  <c:v>283.5</c:v>
                </c:pt>
                <c:pt idx="2199">
                  <c:v>283.5</c:v>
                </c:pt>
                <c:pt idx="2200">
                  <c:v>283.60000000000002</c:v>
                </c:pt>
                <c:pt idx="2201">
                  <c:v>283.60000000000002</c:v>
                </c:pt>
                <c:pt idx="2202">
                  <c:v>283.60000000000002</c:v>
                </c:pt>
                <c:pt idx="2203">
                  <c:v>283.60000000000002</c:v>
                </c:pt>
                <c:pt idx="2204">
                  <c:v>283.7</c:v>
                </c:pt>
                <c:pt idx="2205">
                  <c:v>283.7</c:v>
                </c:pt>
                <c:pt idx="2206">
                  <c:v>283.7</c:v>
                </c:pt>
                <c:pt idx="2207">
                  <c:v>283.7</c:v>
                </c:pt>
                <c:pt idx="2208">
                  <c:v>283.7</c:v>
                </c:pt>
                <c:pt idx="2209">
                  <c:v>283.8</c:v>
                </c:pt>
                <c:pt idx="2210">
                  <c:v>283.8</c:v>
                </c:pt>
                <c:pt idx="2211">
                  <c:v>283.8</c:v>
                </c:pt>
                <c:pt idx="2212">
                  <c:v>283.8</c:v>
                </c:pt>
                <c:pt idx="2213">
                  <c:v>283.8</c:v>
                </c:pt>
                <c:pt idx="2214">
                  <c:v>283.8</c:v>
                </c:pt>
                <c:pt idx="2215">
                  <c:v>283.8</c:v>
                </c:pt>
                <c:pt idx="2216">
                  <c:v>283.89999999999998</c:v>
                </c:pt>
                <c:pt idx="2217">
                  <c:v>283.89999999999998</c:v>
                </c:pt>
                <c:pt idx="2218">
                  <c:v>283.89999999999998</c:v>
                </c:pt>
                <c:pt idx="2219">
                  <c:v>283.89999999999998</c:v>
                </c:pt>
                <c:pt idx="2220">
                  <c:v>283.89999999999998</c:v>
                </c:pt>
                <c:pt idx="2221">
                  <c:v>283.89999999999998</c:v>
                </c:pt>
                <c:pt idx="2222">
                  <c:v>283.89999999999998</c:v>
                </c:pt>
                <c:pt idx="2223">
                  <c:v>283.89999999999998</c:v>
                </c:pt>
                <c:pt idx="2224">
                  <c:v>283.89999999999998</c:v>
                </c:pt>
                <c:pt idx="2225">
                  <c:v>283.89999999999998</c:v>
                </c:pt>
                <c:pt idx="2226">
                  <c:v>283.89999999999998</c:v>
                </c:pt>
                <c:pt idx="2227">
                  <c:v>283.89999999999998</c:v>
                </c:pt>
                <c:pt idx="2228">
                  <c:v>283.89999999999998</c:v>
                </c:pt>
                <c:pt idx="2229">
                  <c:v>283.89999999999998</c:v>
                </c:pt>
                <c:pt idx="2230">
                  <c:v>283.89999999999998</c:v>
                </c:pt>
                <c:pt idx="2231">
                  <c:v>283.89999999999998</c:v>
                </c:pt>
                <c:pt idx="2232">
                  <c:v>283.89999999999998</c:v>
                </c:pt>
                <c:pt idx="2233">
                  <c:v>283.89999999999998</c:v>
                </c:pt>
                <c:pt idx="2234">
                  <c:v>283.89999999999998</c:v>
                </c:pt>
                <c:pt idx="2235">
                  <c:v>283.89999999999998</c:v>
                </c:pt>
                <c:pt idx="2236">
                  <c:v>283.89999999999998</c:v>
                </c:pt>
                <c:pt idx="2237">
                  <c:v>283.89999999999998</c:v>
                </c:pt>
                <c:pt idx="2238">
                  <c:v>283.89999999999998</c:v>
                </c:pt>
                <c:pt idx="2239">
                  <c:v>283.89999999999998</c:v>
                </c:pt>
                <c:pt idx="2240">
                  <c:v>283.89999999999998</c:v>
                </c:pt>
                <c:pt idx="2241">
                  <c:v>283.89999999999998</c:v>
                </c:pt>
                <c:pt idx="2242">
                  <c:v>283.89999999999998</c:v>
                </c:pt>
                <c:pt idx="2243">
                  <c:v>283.89999999999998</c:v>
                </c:pt>
                <c:pt idx="2244">
                  <c:v>283.89999999999998</c:v>
                </c:pt>
                <c:pt idx="2245">
                  <c:v>283.89999999999998</c:v>
                </c:pt>
                <c:pt idx="2246">
                  <c:v>283.89999999999998</c:v>
                </c:pt>
                <c:pt idx="2247">
                  <c:v>283.89999999999998</c:v>
                </c:pt>
                <c:pt idx="2248">
                  <c:v>283.89999999999998</c:v>
                </c:pt>
                <c:pt idx="2249">
                  <c:v>283.89999999999998</c:v>
                </c:pt>
                <c:pt idx="2250">
                  <c:v>283.89999999999998</c:v>
                </c:pt>
                <c:pt idx="2251">
                  <c:v>283.89999999999998</c:v>
                </c:pt>
                <c:pt idx="2252">
                  <c:v>283.89999999999998</c:v>
                </c:pt>
                <c:pt idx="2253">
                  <c:v>283.89999999999998</c:v>
                </c:pt>
                <c:pt idx="2254">
                  <c:v>283.89999999999998</c:v>
                </c:pt>
                <c:pt idx="2255">
                  <c:v>283.89999999999998</c:v>
                </c:pt>
                <c:pt idx="2256">
                  <c:v>283.89999999999998</c:v>
                </c:pt>
                <c:pt idx="2257">
                  <c:v>283.89999999999998</c:v>
                </c:pt>
                <c:pt idx="2258">
                  <c:v>283.89999999999998</c:v>
                </c:pt>
                <c:pt idx="2259">
                  <c:v>283.89999999999998</c:v>
                </c:pt>
                <c:pt idx="2260">
                  <c:v>283.89999999999998</c:v>
                </c:pt>
                <c:pt idx="2261">
                  <c:v>283.89999999999998</c:v>
                </c:pt>
                <c:pt idx="2262">
                  <c:v>283.89999999999998</c:v>
                </c:pt>
                <c:pt idx="2263">
                  <c:v>283.89999999999998</c:v>
                </c:pt>
                <c:pt idx="2264">
                  <c:v>283.89999999999998</c:v>
                </c:pt>
                <c:pt idx="2265">
                  <c:v>283.89999999999998</c:v>
                </c:pt>
                <c:pt idx="2266">
                  <c:v>283.89999999999998</c:v>
                </c:pt>
                <c:pt idx="2267">
                  <c:v>283.89999999999998</c:v>
                </c:pt>
                <c:pt idx="2268">
                  <c:v>283.89999999999998</c:v>
                </c:pt>
                <c:pt idx="2269">
                  <c:v>283.89999999999998</c:v>
                </c:pt>
                <c:pt idx="2270">
                  <c:v>283.89999999999998</c:v>
                </c:pt>
                <c:pt idx="2271">
                  <c:v>283.89999999999998</c:v>
                </c:pt>
                <c:pt idx="2272">
                  <c:v>283.8</c:v>
                </c:pt>
                <c:pt idx="2273">
                  <c:v>283.8</c:v>
                </c:pt>
                <c:pt idx="2274">
                  <c:v>283.8</c:v>
                </c:pt>
                <c:pt idx="2275">
                  <c:v>283.8</c:v>
                </c:pt>
                <c:pt idx="2276">
                  <c:v>283.8</c:v>
                </c:pt>
                <c:pt idx="2277">
                  <c:v>283.7</c:v>
                </c:pt>
                <c:pt idx="2278">
                  <c:v>283.7</c:v>
                </c:pt>
                <c:pt idx="2279">
                  <c:v>283.7</c:v>
                </c:pt>
                <c:pt idx="2280">
                  <c:v>283.7</c:v>
                </c:pt>
                <c:pt idx="2281">
                  <c:v>283.60000000000002</c:v>
                </c:pt>
                <c:pt idx="2282">
                  <c:v>283.60000000000002</c:v>
                </c:pt>
                <c:pt idx="2283">
                  <c:v>283.5</c:v>
                </c:pt>
                <c:pt idx="2284">
                  <c:v>283.5</c:v>
                </c:pt>
                <c:pt idx="2285">
                  <c:v>283.39999999999998</c:v>
                </c:pt>
                <c:pt idx="2286">
                  <c:v>283.39999999999998</c:v>
                </c:pt>
                <c:pt idx="2287">
                  <c:v>283.3</c:v>
                </c:pt>
                <c:pt idx="2288">
                  <c:v>283.2</c:v>
                </c:pt>
                <c:pt idx="2289">
                  <c:v>283.2</c:v>
                </c:pt>
                <c:pt idx="2290">
                  <c:v>283.10000000000002</c:v>
                </c:pt>
                <c:pt idx="2291">
                  <c:v>283</c:v>
                </c:pt>
                <c:pt idx="2292">
                  <c:v>283</c:v>
                </c:pt>
                <c:pt idx="2293">
                  <c:v>282.89999999999998</c:v>
                </c:pt>
                <c:pt idx="2294">
                  <c:v>282.8</c:v>
                </c:pt>
                <c:pt idx="2295">
                  <c:v>282.7</c:v>
                </c:pt>
                <c:pt idx="2296">
                  <c:v>282.7</c:v>
                </c:pt>
                <c:pt idx="2297">
                  <c:v>282.60000000000002</c:v>
                </c:pt>
                <c:pt idx="2298">
                  <c:v>282.5</c:v>
                </c:pt>
                <c:pt idx="2299">
                  <c:v>282.5</c:v>
                </c:pt>
                <c:pt idx="2300">
                  <c:v>282.39999999999998</c:v>
                </c:pt>
                <c:pt idx="2301">
                  <c:v>282.3</c:v>
                </c:pt>
                <c:pt idx="2302">
                  <c:v>282.3</c:v>
                </c:pt>
                <c:pt idx="2303">
                  <c:v>282.2</c:v>
                </c:pt>
                <c:pt idx="2304">
                  <c:v>282.10000000000002</c:v>
                </c:pt>
                <c:pt idx="2305">
                  <c:v>282.10000000000002</c:v>
                </c:pt>
                <c:pt idx="2306">
                  <c:v>282</c:v>
                </c:pt>
                <c:pt idx="2307">
                  <c:v>282</c:v>
                </c:pt>
                <c:pt idx="2308">
                  <c:v>281.89999999999998</c:v>
                </c:pt>
                <c:pt idx="2309">
                  <c:v>281.89999999999998</c:v>
                </c:pt>
                <c:pt idx="2310">
                  <c:v>281.8</c:v>
                </c:pt>
                <c:pt idx="2311">
                  <c:v>281.8</c:v>
                </c:pt>
                <c:pt idx="2312">
                  <c:v>281.8</c:v>
                </c:pt>
                <c:pt idx="2313">
                  <c:v>281.7</c:v>
                </c:pt>
                <c:pt idx="2314">
                  <c:v>281.7</c:v>
                </c:pt>
                <c:pt idx="2315">
                  <c:v>281.7</c:v>
                </c:pt>
                <c:pt idx="2316">
                  <c:v>281.7</c:v>
                </c:pt>
                <c:pt idx="2317">
                  <c:v>281.7</c:v>
                </c:pt>
                <c:pt idx="2318">
                  <c:v>281.7</c:v>
                </c:pt>
                <c:pt idx="2319">
                  <c:v>281.7</c:v>
                </c:pt>
                <c:pt idx="2320">
                  <c:v>281.7</c:v>
                </c:pt>
                <c:pt idx="2321">
                  <c:v>281.7</c:v>
                </c:pt>
                <c:pt idx="2322">
                  <c:v>281.8</c:v>
                </c:pt>
                <c:pt idx="2323">
                  <c:v>281.8</c:v>
                </c:pt>
                <c:pt idx="2324">
                  <c:v>281.8</c:v>
                </c:pt>
                <c:pt idx="2325">
                  <c:v>281.89999999999998</c:v>
                </c:pt>
                <c:pt idx="2326">
                  <c:v>281.89999999999998</c:v>
                </c:pt>
                <c:pt idx="2327">
                  <c:v>282</c:v>
                </c:pt>
                <c:pt idx="2328">
                  <c:v>282</c:v>
                </c:pt>
                <c:pt idx="2329">
                  <c:v>282</c:v>
                </c:pt>
                <c:pt idx="2330">
                  <c:v>282.10000000000002</c:v>
                </c:pt>
                <c:pt idx="2331">
                  <c:v>282.10000000000002</c:v>
                </c:pt>
                <c:pt idx="2332">
                  <c:v>282.10000000000002</c:v>
                </c:pt>
                <c:pt idx="2333">
                  <c:v>282.10000000000002</c:v>
                </c:pt>
                <c:pt idx="2334">
                  <c:v>282</c:v>
                </c:pt>
                <c:pt idx="2335">
                  <c:v>282</c:v>
                </c:pt>
                <c:pt idx="2336">
                  <c:v>282</c:v>
                </c:pt>
                <c:pt idx="2337">
                  <c:v>281.89999999999998</c:v>
                </c:pt>
                <c:pt idx="2338">
                  <c:v>281.89999999999998</c:v>
                </c:pt>
                <c:pt idx="2339">
                  <c:v>281.8</c:v>
                </c:pt>
                <c:pt idx="2340">
                  <c:v>281.8</c:v>
                </c:pt>
                <c:pt idx="2341">
                  <c:v>281.7</c:v>
                </c:pt>
                <c:pt idx="2342">
                  <c:v>281.7</c:v>
                </c:pt>
                <c:pt idx="2343">
                  <c:v>281.60000000000002</c:v>
                </c:pt>
                <c:pt idx="2344">
                  <c:v>281.5</c:v>
                </c:pt>
                <c:pt idx="2345">
                  <c:v>281.39999999999998</c:v>
                </c:pt>
                <c:pt idx="2346">
                  <c:v>281.39999999999998</c:v>
                </c:pt>
                <c:pt idx="2347">
                  <c:v>281.3</c:v>
                </c:pt>
                <c:pt idx="2348">
                  <c:v>281.2</c:v>
                </c:pt>
                <c:pt idx="2349">
                  <c:v>281.2</c:v>
                </c:pt>
                <c:pt idx="2350">
                  <c:v>281.10000000000002</c:v>
                </c:pt>
                <c:pt idx="2351">
                  <c:v>281</c:v>
                </c:pt>
                <c:pt idx="2352">
                  <c:v>281</c:v>
                </c:pt>
                <c:pt idx="2353">
                  <c:v>280.89999999999998</c:v>
                </c:pt>
                <c:pt idx="2354">
                  <c:v>280.89999999999998</c:v>
                </c:pt>
                <c:pt idx="2355">
                  <c:v>280.8</c:v>
                </c:pt>
                <c:pt idx="2356">
                  <c:v>280.8</c:v>
                </c:pt>
                <c:pt idx="2357">
                  <c:v>280.8</c:v>
                </c:pt>
                <c:pt idx="2358">
                  <c:v>280.7</c:v>
                </c:pt>
                <c:pt idx="2359">
                  <c:v>280.7</c:v>
                </c:pt>
                <c:pt idx="2360">
                  <c:v>280.7</c:v>
                </c:pt>
                <c:pt idx="2361">
                  <c:v>280.7</c:v>
                </c:pt>
                <c:pt idx="2362">
                  <c:v>280.7</c:v>
                </c:pt>
                <c:pt idx="2363">
                  <c:v>280.7</c:v>
                </c:pt>
                <c:pt idx="2364">
                  <c:v>280.7</c:v>
                </c:pt>
                <c:pt idx="2365">
                  <c:v>280.7</c:v>
                </c:pt>
                <c:pt idx="2366">
                  <c:v>280.7</c:v>
                </c:pt>
                <c:pt idx="2367">
                  <c:v>280.7</c:v>
                </c:pt>
                <c:pt idx="2368">
                  <c:v>280.7</c:v>
                </c:pt>
                <c:pt idx="2369">
                  <c:v>280.7</c:v>
                </c:pt>
                <c:pt idx="2370">
                  <c:v>280.8</c:v>
                </c:pt>
                <c:pt idx="2371">
                  <c:v>280.8</c:v>
                </c:pt>
                <c:pt idx="2372">
                  <c:v>280.89999999999998</c:v>
                </c:pt>
                <c:pt idx="2373">
                  <c:v>280.89999999999998</c:v>
                </c:pt>
                <c:pt idx="2374">
                  <c:v>281</c:v>
                </c:pt>
                <c:pt idx="2375">
                  <c:v>281</c:v>
                </c:pt>
                <c:pt idx="2376">
                  <c:v>281.10000000000002</c:v>
                </c:pt>
                <c:pt idx="2377">
                  <c:v>281.2</c:v>
                </c:pt>
                <c:pt idx="2378">
                  <c:v>281.3</c:v>
                </c:pt>
                <c:pt idx="2379">
                  <c:v>281.39999999999998</c:v>
                </c:pt>
                <c:pt idx="2380">
                  <c:v>281.5</c:v>
                </c:pt>
                <c:pt idx="2381">
                  <c:v>281.60000000000002</c:v>
                </c:pt>
                <c:pt idx="2382">
                  <c:v>281.7</c:v>
                </c:pt>
                <c:pt idx="2383">
                  <c:v>281.8</c:v>
                </c:pt>
                <c:pt idx="2384">
                  <c:v>281.89999999999998</c:v>
                </c:pt>
                <c:pt idx="2385">
                  <c:v>282.10000000000002</c:v>
                </c:pt>
                <c:pt idx="2386">
                  <c:v>282.2</c:v>
                </c:pt>
                <c:pt idx="2387">
                  <c:v>282.3</c:v>
                </c:pt>
                <c:pt idx="2388">
                  <c:v>282.39999999999998</c:v>
                </c:pt>
                <c:pt idx="2389">
                  <c:v>282.60000000000002</c:v>
                </c:pt>
                <c:pt idx="2390">
                  <c:v>282.7</c:v>
                </c:pt>
                <c:pt idx="2391">
                  <c:v>282.8</c:v>
                </c:pt>
                <c:pt idx="2392">
                  <c:v>282.89999999999998</c:v>
                </c:pt>
                <c:pt idx="2393">
                  <c:v>283</c:v>
                </c:pt>
                <c:pt idx="2394">
                  <c:v>283.10000000000002</c:v>
                </c:pt>
                <c:pt idx="2395">
                  <c:v>283.2</c:v>
                </c:pt>
                <c:pt idx="2396">
                  <c:v>283.3</c:v>
                </c:pt>
                <c:pt idx="2397">
                  <c:v>283.39999999999998</c:v>
                </c:pt>
                <c:pt idx="2398">
                  <c:v>283.39999999999998</c:v>
                </c:pt>
                <c:pt idx="2399">
                  <c:v>283.39999999999998</c:v>
                </c:pt>
                <c:pt idx="2400">
                  <c:v>283.5</c:v>
                </c:pt>
                <c:pt idx="2401">
                  <c:v>283.5</c:v>
                </c:pt>
                <c:pt idx="2402">
                  <c:v>283.5</c:v>
                </c:pt>
                <c:pt idx="2403">
                  <c:v>283.39999999999998</c:v>
                </c:pt>
                <c:pt idx="2404">
                  <c:v>283.39999999999998</c:v>
                </c:pt>
                <c:pt idx="2405">
                  <c:v>283.3</c:v>
                </c:pt>
                <c:pt idx="2406">
                  <c:v>283.2</c:v>
                </c:pt>
                <c:pt idx="2407">
                  <c:v>283.10000000000002</c:v>
                </c:pt>
                <c:pt idx="2408">
                  <c:v>283</c:v>
                </c:pt>
                <c:pt idx="2409">
                  <c:v>282.8</c:v>
                </c:pt>
                <c:pt idx="2410">
                  <c:v>282.7</c:v>
                </c:pt>
                <c:pt idx="2411">
                  <c:v>282.5</c:v>
                </c:pt>
                <c:pt idx="2412">
                  <c:v>282.3</c:v>
                </c:pt>
                <c:pt idx="2413">
                  <c:v>282.10000000000002</c:v>
                </c:pt>
                <c:pt idx="2414">
                  <c:v>281.89999999999998</c:v>
                </c:pt>
                <c:pt idx="2415">
                  <c:v>281.7</c:v>
                </c:pt>
                <c:pt idx="2416">
                  <c:v>281.5</c:v>
                </c:pt>
                <c:pt idx="2417">
                  <c:v>281.3</c:v>
                </c:pt>
                <c:pt idx="2418">
                  <c:v>281.10000000000002</c:v>
                </c:pt>
                <c:pt idx="2419">
                  <c:v>280.89999999999998</c:v>
                </c:pt>
                <c:pt idx="2420">
                  <c:v>280.8</c:v>
                </c:pt>
                <c:pt idx="2421">
                  <c:v>280.60000000000002</c:v>
                </c:pt>
                <c:pt idx="2422">
                  <c:v>280.39999999999998</c:v>
                </c:pt>
                <c:pt idx="2423">
                  <c:v>280.2</c:v>
                </c:pt>
                <c:pt idx="2424">
                  <c:v>280.10000000000002</c:v>
                </c:pt>
                <c:pt idx="2425">
                  <c:v>279.89999999999998</c:v>
                </c:pt>
                <c:pt idx="2426">
                  <c:v>279.8</c:v>
                </c:pt>
                <c:pt idx="2427">
                  <c:v>279.7</c:v>
                </c:pt>
                <c:pt idx="2428">
                  <c:v>279.60000000000002</c:v>
                </c:pt>
                <c:pt idx="2429">
                  <c:v>279.5</c:v>
                </c:pt>
                <c:pt idx="2430">
                  <c:v>279.39999999999998</c:v>
                </c:pt>
                <c:pt idx="2431">
                  <c:v>279.39999999999998</c:v>
                </c:pt>
                <c:pt idx="2432">
                  <c:v>279.3</c:v>
                </c:pt>
                <c:pt idx="2433">
                  <c:v>279.3</c:v>
                </c:pt>
                <c:pt idx="2434">
                  <c:v>279.2</c:v>
                </c:pt>
                <c:pt idx="2435">
                  <c:v>279.2</c:v>
                </c:pt>
                <c:pt idx="2436">
                  <c:v>279.2</c:v>
                </c:pt>
                <c:pt idx="2437">
                  <c:v>279.2</c:v>
                </c:pt>
                <c:pt idx="2438">
                  <c:v>279.2</c:v>
                </c:pt>
                <c:pt idx="2439">
                  <c:v>279.2</c:v>
                </c:pt>
                <c:pt idx="2440">
                  <c:v>279.2</c:v>
                </c:pt>
                <c:pt idx="2441">
                  <c:v>279.2</c:v>
                </c:pt>
                <c:pt idx="2442">
                  <c:v>279.2</c:v>
                </c:pt>
                <c:pt idx="2443">
                  <c:v>279.2</c:v>
                </c:pt>
                <c:pt idx="2444">
                  <c:v>279.2</c:v>
                </c:pt>
                <c:pt idx="2445">
                  <c:v>279.3</c:v>
                </c:pt>
                <c:pt idx="2446">
                  <c:v>279.3</c:v>
                </c:pt>
                <c:pt idx="2447">
                  <c:v>279.39999999999998</c:v>
                </c:pt>
                <c:pt idx="2448">
                  <c:v>279.39999999999998</c:v>
                </c:pt>
                <c:pt idx="2449">
                  <c:v>279.5</c:v>
                </c:pt>
                <c:pt idx="2450">
                  <c:v>279.5</c:v>
                </c:pt>
                <c:pt idx="2451">
                  <c:v>279.60000000000002</c:v>
                </c:pt>
                <c:pt idx="2452">
                  <c:v>279.60000000000002</c:v>
                </c:pt>
                <c:pt idx="2453">
                  <c:v>279.7</c:v>
                </c:pt>
                <c:pt idx="2454">
                  <c:v>279.7</c:v>
                </c:pt>
                <c:pt idx="2455">
                  <c:v>279.8</c:v>
                </c:pt>
                <c:pt idx="2456">
                  <c:v>279.8</c:v>
                </c:pt>
                <c:pt idx="2457">
                  <c:v>279.89999999999998</c:v>
                </c:pt>
                <c:pt idx="2458">
                  <c:v>279.89999999999998</c:v>
                </c:pt>
                <c:pt idx="2459">
                  <c:v>280</c:v>
                </c:pt>
                <c:pt idx="2460">
                  <c:v>280</c:v>
                </c:pt>
                <c:pt idx="2461">
                  <c:v>280.10000000000002</c:v>
                </c:pt>
                <c:pt idx="2462">
                  <c:v>280.10000000000002</c:v>
                </c:pt>
                <c:pt idx="2463">
                  <c:v>280.10000000000002</c:v>
                </c:pt>
                <c:pt idx="2464">
                  <c:v>280.2</c:v>
                </c:pt>
                <c:pt idx="2465">
                  <c:v>280.2</c:v>
                </c:pt>
                <c:pt idx="2466">
                  <c:v>280.2</c:v>
                </c:pt>
                <c:pt idx="2467">
                  <c:v>280.3</c:v>
                </c:pt>
                <c:pt idx="2468">
                  <c:v>280.3</c:v>
                </c:pt>
                <c:pt idx="2469">
                  <c:v>280.3</c:v>
                </c:pt>
                <c:pt idx="2470">
                  <c:v>280.3</c:v>
                </c:pt>
                <c:pt idx="2471">
                  <c:v>280.3</c:v>
                </c:pt>
                <c:pt idx="2472">
                  <c:v>280.3</c:v>
                </c:pt>
                <c:pt idx="2473">
                  <c:v>280.3</c:v>
                </c:pt>
                <c:pt idx="2474">
                  <c:v>280.2</c:v>
                </c:pt>
                <c:pt idx="2475">
                  <c:v>280.2</c:v>
                </c:pt>
                <c:pt idx="2476">
                  <c:v>280.2</c:v>
                </c:pt>
                <c:pt idx="2477">
                  <c:v>280.10000000000002</c:v>
                </c:pt>
                <c:pt idx="2478">
                  <c:v>280.10000000000002</c:v>
                </c:pt>
                <c:pt idx="2479">
                  <c:v>280</c:v>
                </c:pt>
                <c:pt idx="2480">
                  <c:v>280</c:v>
                </c:pt>
                <c:pt idx="2481">
                  <c:v>279.89999999999998</c:v>
                </c:pt>
                <c:pt idx="2482">
                  <c:v>279.8</c:v>
                </c:pt>
                <c:pt idx="2483">
                  <c:v>279.8</c:v>
                </c:pt>
                <c:pt idx="2484">
                  <c:v>279.7</c:v>
                </c:pt>
                <c:pt idx="2485">
                  <c:v>279.60000000000002</c:v>
                </c:pt>
                <c:pt idx="2486">
                  <c:v>279.5</c:v>
                </c:pt>
                <c:pt idx="2487">
                  <c:v>279.39999999999998</c:v>
                </c:pt>
                <c:pt idx="2488">
                  <c:v>279.2</c:v>
                </c:pt>
                <c:pt idx="2489">
                  <c:v>279.10000000000002</c:v>
                </c:pt>
                <c:pt idx="2490">
                  <c:v>279</c:v>
                </c:pt>
                <c:pt idx="2491">
                  <c:v>278.89999999999998</c:v>
                </c:pt>
                <c:pt idx="2492">
                  <c:v>278.89999999999998</c:v>
                </c:pt>
                <c:pt idx="2493">
                  <c:v>278.8</c:v>
                </c:pt>
                <c:pt idx="2494">
                  <c:v>278.8</c:v>
                </c:pt>
                <c:pt idx="2495">
                  <c:v>278.8</c:v>
                </c:pt>
                <c:pt idx="2496">
                  <c:v>278.8</c:v>
                </c:pt>
                <c:pt idx="2497">
                  <c:v>278.89999999999998</c:v>
                </c:pt>
                <c:pt idx="2498">
                  <c:v>279</c:v>
                </c:pt>
                <c:pt idx="2499">
                  <c:v>279.2</c:v>
                </c:pt>
                <c:pt idx="2500">
                  <c:v>279.39999999999998</c:v>
                </c:pt>
                <c:pt idx="2501">
                  <c:v>279.7</c:v>
                </c:pt>
                <c:pt idx="2502">
                  <c:v>280.10000000000002</c:v>
                </c:pt>
                <c:pt idx="2503">
                  <c:v>280.5</c:v>
                </c:pt>
                <c:pt idx="2504">
                  <c:v>280.89999999999998</c:v>
                </c:pt>
                <c:pt idx="2505">
                  <c:v>281.39999999999998</c:v>
                </c:pt>
                <c:pt idx="2506">
                  <c:v>281.8</c:v>
                </c:pt>
                <c:pt idx="2507">
                  <c:v>282.2</c:v>
                </c:pt>
                <c:pt idx="2508">
                  <c:v>282.5</c:v>
                </c:pt>
                <c:pt idx="2509">
                  <c:v>282.7</c:v>
                </c:pt>
                <c:pt idx="2510">
                  <c:v>282.8</c:v>
                </c:pt>
                <c:pt idx="2511">
                  <c:v>283</c:v>
                </c:pt>
                <c:pt idx="2512">
                  <c:v>283</c:v>
                </c:pt>
                <c:pt idx="2513">
                  <c:v>283</c:v>
                </c:pt>
                <c:pt idx="2514">
                  <c:v>283</c:v>
                </c:pt>
                <c:pt idx="2515">
                  <c:v>283</c:v>
                </c:pt>
                <c:pt idx="2516">
                  <c:v>282.89999999999998</c:v>
                </c:pt>
                <c:pt idx="2517">
                  <c:v>282.8</c:v>
                </c:pt>
                <c:pt idx="2518">
                  <c:v>282.60000000000002</c:v>
                </c:pt>
                <c:pt idx="2519">
                  <c:v>282.5</c:v>
                </c:pt>
                <c:pt idx="2520">
                  <c:v>282.3</c:v>
                </c:pt>
                <c:pt idx="2521">
                  <c:v>282.10000000000002</c:v>
                </c:pt>
                <c:pt idx="2522">
                  <c:v>281.89999999999998</c:v>
                </c:pt>
                <c:pt idx="2523">
                  <c:v>281.8</c:v>
                </c:pt>
                <c:pt idx="2524">
                  <c:v>281.60000000000002</c:v>
                </c:pt>
                <c:pt idx="2525">
                  <c:v>281.39999999999998</c:v>
                </c:pt>
                <c:pt idx="2526">
                  <c:v>281.3</c:v>
                </c:pt>
                <c:pt idx="2527">
                  <c:v>281.10000000000002</c:v>
                </c:pt>
                <c:pt idx="2528">
                  <c:v>280.89999999999998</c:v>
                </c:pt>
                <c:pt idx="2529">
                  <c:v>280.8</c:v>
                </c:pt>
                <c:pt idx="2530">
                  <c:v>280.7</c:v>
                </c:pt>
                <c:pt idx="2531">
                  <c:v>280.5</c:v>
                </c:pt>
                <c:pt idx="2532">
                  <c:v>280.39999999999998</c:v>
                </c:pt>
                <c:pt idx="2533">
                  <c:v>280.3</c:v>
                </c:pt>
                <c:pt idx="2534">
                  <c:v>280.2</c:v>
                </c:pt>
                <c:pt idx="2535">
                  <c:v>280.10000000000002</c:v>
                </c:pt>
                <c:pt idx="2536">
                  <c:v>280</c:v>
                </c:pt>
                <c:pt idx="2537">
                  <c:v>279.89999999999998</c:v>
                </c:pt>
                <c:pt idx="2538">
                  <c:v>279.8</c:v>
                </c:pt>
                <c:pt idx="2539">
                  <c:v>279.8</c:v>
                </c:pt>
                <c:pt idx="2540">
                  <c:v>279.7</c:v>
                </c:pt>
                <c:pt idx="2541">
                  <c:v>279.7</c:v>
                </c:pt>
                <c:pt idx="2542">
                  <c:v>279.60000000000002</c:v>
                </c:pt>
                <c:pt idx="2543">
                  <c:v>279.60000000000002</c:v>
                </c:pt>
                <c:pt idx="2544">
                  <c:v>279.60000000000002</c:v>
                </c:pt>
                <c:pt idx="2545">
                  <c:v>279.60000000000002</c:v>
                </c:pt>
                <c:pt idx="2546">
                  <c:v>279.60000000000002</c:v>
                </c:pt>
                <c:pt idx="2547">
                  <c:v>279.7</c:v>
                </c:pt>
                <c:pt idx="2548">
                  <c:v>279.7</c:v>
                </c:pt>
                <c:pt idx="2549">
                  <c:v>279.7</c:v>
                </c:pt>
                <c:pt idx="2550">
                  <c:v>279.8</c:v>
                </c:pt>
                <c:pt idx="2551">
                  <c:v>279.89999999999998</c:v>
                </c:pt>
                <c:pt idx="2552">
                  <c:v>279.89999999999998</c:v>
                </c:pt>
                <c:pt idx="2553">
                  <c:v>280</c:v>
                </c:pt>
                <c:pt idx="2554">
                  <c:v>280.10000000000002</c:v>
                </c:pt>
                <c:pt idx="2555">
                  <c:v>280.2</c:v>
                </c:pt>
                <c:pt idx="2556">
                  <c:v>280.3</c:v>
                </c:pt>
                <c:pt idx="2557">
                  <c:v>280.39999999999998</c:v>
                </c:pt>
                <c:pt idx="2558">
                  <c:v>280.5</c:v>
                </c:pt>
                <c:pt idx="2559">
                  <c:v>280.60000000000002</c:v>
                </c:pt>
                <c:pt idx="2560">
                  <c:v>280.7</c:v>
                </c:pt>
                <c:pt idx="2561">
                  <c:v>280.8</c:v>
                </c:pt>
                <c:pt idx="2562">
                  <c:v>280.89999999999998</c:v>
                </c:pt>
                <c:pt idx="2563">
                  <c:v>281</c:v>
                </c:pt>
                <c:pt idx="2564">
                  <c:v>281.2</c:v>
                </c:pt>
                <c:pt idx="2565">
                  <c:v>281.3</c:v>
                </c:pt>
                <c:pt idx="2566">
                  <c:v>281.39999999999998</c:v>
                </c:pt>
                <c:pt idx="2567">
                  <c:v>281.5</c:v>
                </c:pt>
                <c:pt idx="2568">
                  <c:v>281.60000000000002</c:v>
                </c:pt>
                <c:pt idx="2569">
                  <c:v>281.7</c:v>
                </c:pt>
                <c:pt idx="2570">
                  <c:v>281.8</c:v>
                </c:pt>
                <c:pt idx="2571">
                  <c:v>282</c:v>
                </c:pt>
                <c:pt idx="2572">
                  <c:v>282.10000000000002</c:v>
                </c:pt>
                <c:pt idx="2573">
                  <c:v>282.2</c:v>
                </c:pt>
                <c:pt idx="2574">
                  <c:v>282.3</c:v>
                </c:pt>
                <c:pt idx="2575">
                  <c:v>282.3</c:v>
                </c:pt>
                <c:pt idx="2576">
                  <c:v>282.39999999999998</c:v>
                </c:pt>
                <c:pt idx="2577">
                  <c:v>282.5</c:v>
                </c:pt>
                <c:pt idx="2578">
                  <c:v>282.60000000000002</c:v>
                </c:pt>
                <c:pt idx="2579">
                  <c:v>282.60000000000002</c:v>
                </c:pt>
                <c:pt idx="2580">
                  <c:v>282.7</c:v>
                </c:pt>
                <c:pt idx="2581">
                  <c:v>282.8</c:v>
                </c:pt>
                <c:pt idx="2582">
                  <c:v>282.8</c:v>
                </c:pt>
                <c:pt idx="2583">
                  <c:v>282.89999999999998</c:v>
                </c:pt>
                <c:pt idx="2584">
                  <c:v>282.89999999999998</c:v>
                </c:pt>
                <c:pt idx="2585">
                  <c:v>282.89999999999998</c:v>
                </c:pt>
                <c:pt idx="2586">
                  <c:v>283</c:v>
                </c:pt>
                <c:pt idx="2587">
                  <c:v>283</c:v>
                </c:pt>
                <c:pt idx="2588">
                  <c:v>283</c:v>
                </c:pt>
                <c:pt idx="2589">
                  <c:v>283.10000000000002</c:v>
                </c:pt>
                <c:pt idx="2590">
                  <c:v>283.10000000000002</c:v>
                </c:pt>
                <c:pt idx="2591">
                  <c:v>283.10000000000002</c:v>
                </c:pt>
                <c:pt idx="2592">
                  <c:v>283.10000000000002</c:v>
                </c:pt>
                <c:pt idx="2593">
                  <c:v>283.10000000000002</c:v>
                </c:pt>
                <c:pt idx="2594">
                  <c:v>283.10000000000002</c:v>
                </c:pt>
                <c:pt idx="2595">
                  <c:v>283.2</c:v>
                </c:pt>
                <c:pt idx="2596">
                  <c:v>283.2</c:v>
                </c:pt>
                <c:pt idx="2597">
                  <c:v>283.2</c:v>
                </c:pt>
                <c:pt idx="2598">
                  <c:v>283.2</c:v>
                </c:pt>
                <c:pt idx="2599">
                  <c:v>283.2</c:v>
                </c:pt>
                <c:pt idx="2600">
                  <c:v>283.2</c:v>
                </c:pt>
                <c:pt idx="2601">
                  <c:v>283.2</c:v>
                </c:pt>
                <c:pt idx="2602">
                  <c:v>283.2</c:v>
                </c:pt>
                <c:pt idx="2603">
                  <c:v>283.2</c:v>
                </c:pt>
                <c:pt idx="2604">
                  <c:v>283.2</c:v>
                </c:pt>
                <c:pt idx="2605">
                  <c:v>283.2</c:v>
                </c:pt>
                <c:pt idx="2606">
                  <c:v>283.2</c:v>
                </c:pt>
                <c:pt idx="2607">
                  <c:v>283.2</c:v>
                </c:pt>
                <c:pt idx="2608">
                  <c:v>283.2</c:v>
                </c:pt>
                <c:pt idx="2609">
                  <c:v>283.2</c:v>
                </c:pt>
                <c:pt idx="2610">
                  <c:v>283.2</c:v>
                </c:pt>
                <c:pt idx="2611">
                  <c:v>283.2</c:v>
                </c:pt>
                <c:pt idx="2612">
                  <c:v>283.2</c:v>
                </c:pt>
                <c:pt idx="2613">
                  <c:v>283.2</c:v>
                </c:pt>
                <c:pt idx="2614">
                  <c:v>283.2</c:v>
                </c:pt>
                <c:pt idx="2615">
                  <c:v>283.2</c:v>
                </c:pt>
                <c:pt idx="2616">
                  <c:v>283.2</c:v>
                </c:pt>
                <c:pt idx="2617">
                  <c:v>283.10000000000002</c:v>
                </c:pt>
                <c:pt idx="2618">
                  <c:v>283.10000000000002</c:v>
                </c:pt>
                <c:pt idx="2619">
                  <c:v>283.10000000000002</c:v>
                </c:pt>
                <c:pt idx="2620">
                  <c:v>283</c:v>
                </c:pt>
                <c:pt idx="2621">
                  <c:v>283</c:v>
                </c:pt>
                <c:pt idx="2622">
                  <c:v>282.89999999999998</c:v>
                </c:pt>
                <c:pt idx="2623">
                  <c:v>282.8</c:v>
                </c:pt>
                <c:pt idx="2624">
                  <c:v>282.7</c:v>
                </c:pt>
                <c:pt idx="2625">
                  <c:v>282.60000000000002</c:v>
                </c:pt>
                <c:pt idx="2626">
                  <c:v>282.5</c:v>
                </c:pt>
                <c:pt idx="2627">
                  <c:v>282.39999999999998</c:v>
                </c:pt>
                <c:pt idx="2628">
                  <c:v>282.3</c:v>
                </c:pt>
                <c:pt idx="2629">
                  <c:v>282.2</c:v>
                </c:pt>
                <c:pt idx="2630">
                  <c:v>282.10000000000002</c:v>
                </c:pt>
                <c:pt idx="2631">
                  <c:v>282</c:v>
                </c:pt>
                <c:pt idx="2632">
                  <c:v>281.89999999999998</c:v>
                </c:pt>
                <c:pt idx="2633">
                  <c:v>281.8</c:v>
                </c:pt>
                <c:pt idx="2634">
                  <c:v>281.8</c:v>
                </c:pt>
                <c:pt idx="2635">
                  <c:v>281.7</c:v>
                </c:pt>
                <c:pt idx="2636">
                  <c:v>281.7</c:v>
                </c:pt>
                <c:pt idx="2637">
                  <c:v>281.60000000000002</c:v>
                </c:pt>
                <c:pt idx="2638">
                  <c:v>281.60000000000002</c:v>
                </c:pt>
                <c:pt idx="2639">
                  <c:v>281.60000000000002</c:v>
                </c:pt>
                <c:pt idx="2640">
                  <c:v>281.60000000000002</c:v>
                </c:pt>
                <c:pt idx="2641">
                  <c:v>281.7</c:v>
                </c:pt>
                <c:pt idx="2642">
                  <c:v>281.7</c:v>
                </c:pt>
                <c:pt idx="2643">
                  <c:v>281.7</c:v>
                </c:pt>
                <c:pt idx="2644">
                  <c:v>281.8</c:v>
                </c:pt>
                <c:pt idx="2645">
                  <c:v>281.8</c:v>
                </c:pt>
                <c:pt idx="2646">
                  <c:v>281.89999999999998</c:v>
                </c:pt>
                <c:pt idx="2647">
                  <c:v>281.89999999999998</c:v>
                </c:pt>
                <c:pt idx="2648">
                  <c:v>282</c:v>
                </c:pt>
                <c:pt idx="2649">
                  <c:v>282.10000000000002</c:v>
                </c:pt>
                <c:pt idx="2650">
                  <c:v>282.10000000000002</c:v>
                </c:pt>
                <c:pt idx="2651">
                  <c:v>282.2</c:v>
                </c:pt>
                <c:pt idx="2652">
                  <c:v>282.2</c:v>
                </c:pt>
                <c:pt idx="2653">
                  <c:v>282.2</c:v>
                </c:pt>
                <c:pt idx="2654">
                  <c:v>282.2</c:v>
                </c:pt>
                <c:pt idx="2655">
                  <c:v>282.2</c:v>
                </c:pt>
                <c:pt idx="2656">
                  <c:v>282.10000000000002</c:v>
                </c:pt>
                <c:pt idx="2657">
                  <c:v>282</c:v>
                </c:pt>
                <c:pt idx="2658">
                  <c:v>281.8</c:v>
                </c:pt>
                <c:pt idx="2659">
                  <c:v>281.60000000000002</c:v>
                </c:pt>
                <c:pt idx="2660">
                  <c:v>281.39999999999998</c:v>
                </c:pt>
                <c:pt idx="2661">
                  <c:v>281</c:v>
                </c:pt>
                <c:pt idx="2662">
                  <c:v>280.7</c:v>
                </c:pt>
                <c:pt idx="2663">
                  <c:v>280.2</c:v>
                </c:pt>
                <c:pt idx="2664">
                  <c:v>279.7</c:v>
                </c:pt>
                <c:pt idx="2665">
                  <c:v>279.2</c:v>
                </c:pt>
                <c:pt idx="2666">
                  <c:v>278.7</c:v>
                </c:pt>
                <c:pt idx="2667">
                  <c:v>278.2</c:v>
                </c:pt>
                <c:pt idx="2668">
                  <c:v>277.8</c:v>
                </c:pt>
                <c:pt idx="2669">
                  <c:v>277.39999999999998</c:v>
                </c:pt>
                <c:pt idx="2670">
                  <c:v>276.89999999999998</c:v>
                </c:pt>
                <c:pt idx="2671">
                  <c:v>276.60000000000002</c:v>
                </c:pt>
                <c:pt idx="2672">
                  <c:v>276.2</c:v>
                </c:pt>
                <c:pt idx="2673">
                  <c:v>275.8</c:v>
                </c:pt>
                <c:pt idx="2674">
                  <c:v>275.39999999999998</c:v>
                </c:pt>
                <c:pt idx="2675">
                  <c:v>275</c:v>
                </c:pt>
                <c:pt idx="2676">
                  <c:v>274.7</c:v>
                </c:pt>
                <c:pt idx="2677">
                  <c:v>274.3</c:v>
                </c:pt>
                <c:pt idx="2678">
                  <c:v>273.89999999999998</c:v>
                </c:pt>
                <c:pt idx="2679">
                  <c:v>273.60000000000002</c:v>
                </c:pt>
                <c:pt idx="2680">
                  <c:v>273.2</c:v>
                </c:pt>
                <c:pt idx="2681">
                  <c:v>272.89999999999998</c:v>
                </c:pt>
                <c:pt idx="2682">
                  <c:v>272.5</c:v>
                </c:pt>
                <c:pt idx="2683">
                  <c:v>272.3</c:v>
                </c:pt>
                <c:pt idx="2684">
                  <c:v>272</c:v>
                </c:pt>
                <c:pt idx="2685">
                  <c:v>271.8</c:v>
                </c:pt>
                <c:pt idx="2686">
                  <c:v>271.7</c:v>
                </c:pt>
                <c:pt idx="2687">
                  <c:v>271.60000000000002</c:v>
                </c:pt>
                <c:pt idx="2688">
                  <c:v>271.60000000000002</c:v>
                </c:pt>
                <c:pt idx="2689">
                  <c:v>271.60000000000002</c:v>
                </c:pt>
                <c:pt idx="2690">
                  <c:v>271.7</c:v>
                </c:pt>
                <c:pt idx="2691">
                  <c:v>271.8</c:v>
                </c:pt>
                <c:pt idx="2692">
                  <c:v>271.89999999999998</c:v>
                </c:pt>
                <c:pt idx="2693">
                  <c:v>272.10000000000002</c:v>
                </c:pt>
                <c:pt idx="2694">
                  <c:v>272.3</c:v>
                </c:pt>
                <c:pt idx="2695">
                  <c:v>272.5</c:v>
                </c:pt>
                <c:pt idx="2696">
                  <c:v>272.7</c:v>
                </c:pt>
                <c:pt idx="2697">
                  <c:v>272.89999999999998</c:v>
                </c:pt>
                <c:pt idx="2698">
                  <c:v>273.2</c:v>
                </c:pt>
                <c:pt idx="2699">
                  <c:v>273.39999999999998</c:v>
                </c:pt>
                <c:pt idx="2700">
                  <c:v>273.7</c:v>
                </c:pt>
                <c:pt idx="2701">
                  <c:v>274</c:v>
                </c:pt>
                <c:pt idx="2702">
                  <c:v>274.2</c:v>
                </c:pt>
                <c:pt idx="2703">
                  <c:v>274.5</c:v>
                </c:pt>
                <c:pt idx="2704">
                  <c:v>274.7</c:v>
                </c:pt>
                <c:pt idx="2705">
                  <c:v>275</c:v>
                </c:pt>
                <c:pt idx="2706">
                  <c:v>275.2</c:v>
                </c:pt>
                <c:pt idx="2707">
                  <c:v>275.39999999999998</c:v>
                </c:pt>
                <c:pt idx="2708">
                  <c:v>275.60000000000002</c:v>
                </c:pt>
                <c:pt idx="2709">
                  <c:v>275.8</c:v>
                </c:pt>
                <c:pt idx="2710">
                  <c:v>276</c:v>
                </c:pt>
                <c:pt idx="2711">
                  <c:v>276.2</c:v>
                </c:pt>
                <c:pt idx="2712">
                  <c:v>276.3</c:v>
                </c:pt>
                <c:pt idx="2713">
                  <c:v>276.39999999999998</c:v>
                </c:pt>
                <c:pt idx="2714">
                  <c:v>276.60000000000002</c:v>
                </c:pt>
                <c:pt idx="2715">
                  <c:v>276.7</c:v>
                </c:pt>
                <c:pt idx="2716">
                  <c:v>276.8</c:v>
                </c:pt>
                <c:pt idx="2717">
                  <c:v>276.89999999999998</c:v>
                </c:pt>
                <c:pt idx="2718">
                  <c:v>277</c:v>
                </c:pt>
                <c:pt idx="2719">
                  <c:v>277</c:v>
                </c:pt>
                <c:pt idx="2720">
                  <c:v>277.10000000000002</c:v>
                </c:pt>
                <c:pt idx="2721">
                  <c:v>277.10000000000002</c:v>
                </c:pt>
                <c:pt idx="2722">
                  <c:v>277.2</c:v>
                </c:pt>
                <c:pt idx="2723">
                  <c:v>277.2</c:v>
                </c:pt>
                <c:pt idx="2724">
                  <c:v>277.2</c:v>
                </c:pt>
                <c:pt idx="2725">
                  <c:v>277.2</c:v>
                </c:pt>
                <c:pt idx="2726">
                  <c:v>277.2</c:v>
                </c:pt>
                <c:pt idx="2727">
                  <c:v>277.2</c:v>
                </c:pt>
                <c:pt idx="2728">
                  <c:v>277.2</c:v>
                </c:pt>
                <c:pt idx="2729">
                  <c:v>277.10000000000002</c:v>
                </c:pt>
                <c:pt idx="2730">
                  <c:v>277.10000000000002</c:v>
                </c:pt>
                <c:pt idx="2731">
                  <c:v>277</c:v>
                </c:pt>
                <c:pt idx="2732">
                  <c:v>277</c:v>
                </c:pt>
                <c:pt idx="2733">
                  <c:v>276.89999999999998</c:v>
                </c:pt>
                <c:pt idx="2734">
                  <c:v>276.89999999999998</c:v>
                </c:pt>
                <c:pt idx="2735">
                  <c:v>276.8</c:v>
                </c:pt>
                <c:pt idx="2736">
                  <c:v>276.8</c:v>
                </c:pt>
                <c:pt idx="2737">
                  <c:v>276.7</c:v>
                </c:pt>
                <c:pt idx="2738">
                  <c:v>276.60000000000002</c:v>
                </c:pt>
                <c:pt idx="2739">
                  <c:v>276.60000000000002</c:v>
                </c:pt>
                <c:pt idx="2740">
                  <c:v>276.5</c:v>
                </c:pt>
                <c:pt idx="2741">
                  <c:v>276.39999999999998</c:v>
                </c:pt>
                <c:pt idx="2742">
                  <c:v>276.39999999999998</c:v>
                </c:pt>
                <c:pt idx="2743">
                  <c:v>276.3</c:v>
                </c:pt>
                <c:pt idx="2744">
                  <c:v>276.2</c:v>
                </c:pt>
                <c:pt idx="2745">
                  <c:v>276.2</c:v>
                </c:pt>
                <c:pt idx="2746">
                  <c:v>276.10000000000002</c:v>
                </c:pt>
                <c:pt idx="2747">
                  <c:v>276.10000000000002</c:v>
                </c:pt>
                <c:pt idx="2748">
                  <c:v>276</c:v>
                </c:pt>
                <c:pt idx="2749">
                  <c:v>276</c:v>
                </c:pt>
                <c:pt idx="2750">
                  <c:v>276</c:v>
                </c:pt>
                <c:pt idx="2751">
                  <c:v>275.89999999999998</c:v>
                </c:pt>
                <c:pt idx="2752">
                  <c:v>275.89999999999998</c:v>
                </c:pt>
                <c:pt idx="2753">
                  <c:v>275.89999999999998</c:v>
                </c:pt>
                <c:pt idx="2754">
                  <c:v>275.89999999999998</c:v>
                </c:pt>
                <c:pt idx="2755">
                  <c:v>275.89999999999998</c:v>
                </c:pt>
                <c:pt idx="2756">
                  <c:v>275.89999999999998</c:v>
                </c:pt>
                <c:pt idx="2757">
                  <c:v>276</c:v>
                </c:pt>
                <c:pt idx="2758">
                  <c:v>276</c:v>
                </c:pt>
                <c:pt idx="2759">
                  <c:v>276</c:v>
                </c:pt>
                <c:pt idx="2760">
                  <c:v>276.10000000000002</c:v>
                </c:pt>
                <c:pt idx="2761">
                  <c:v>276.10000000000002</c:v>
                </c:pt>
                <c:pt idx="2762">
                  <c:v>276.2</c:v>
                </c:pt>
                <c:pt idx="2763">
                  <c:v>276.3</c:v>
                </c:pt>
                <c:pt idx="2764">
                  <c:v>276.3</c:v>
                </c:pt>
                <c:pt idx="2765">
                  <c:v>276.39999999999998</c:v>
                </c:pt>
                <c:pt idx="2766">
                  <c:v>276.39999999999998</c:v>
                </c:pt>
                <c:pt idx="2767">
                  <c:v>276.39999999999998</c:v>
                </c:pt>
                <c:pt idx="2768">
                  <c:v>276.5</c:v>
                </c:pt>
                <c:pt idx="2769">
                  <c:v>276.5</c:v>
                </c:pt>
                <c:pt idx="2770">
                  <c:v>276.5</c:v>
                </c:pt>
                <c:pt idx="2771">
                  <c:v>276.60000000000002</c:v>
                </c:pt>
                <c:pt idx="2772">
                  <c:v>276.60000000000002</c:v>
                </c:pt>
                <c:pt idx="2773">
                  <c:v>276.60000000000002</c:v>
                </c:pt>
                <c:pt idx="2774">
                  <c:v>276.60000000000002</c:v>
                </c:pt>
                <c:pt idx="2775">
                  <c:v>276.60000000000002</c:v>
                </c:pt>
                <c:pt idx="2776">
                  <c:v>276.60000000000002</c:v>
                </c:pt>
                <c:pt idx="2777">
                  <c:v>276.60000000000002</c:v>
                </c:pt>
                <c:pt idx="2778">
                  <c:v>276.60000000000002</c:v>
                </c:pt>
                <c:pt idx="2779">
                  <c:v>276.60000000000002</c:v>
                </c:pt>
                <c:pt idx="2780">
                  <c:v>276.60000000000002</c:v>
                </c:pt>
                <c:pt idx="2781">
                  <c:v>276.60000000000002</c:v>
                </c:pt>
                <c:pt idx="2782">
                  <c:v>276.60000000000002</c:v>
                </c:pt>
                <c:pt idx="2783">
                  <c:v>276.60000000000002</c:v>
                </c:pt>
                <c:pt idx="2784">
                  <c:v>276.60000000000002</c:v>
                </c:pt>
                <c:pt idx="2785">
                  <c:v>276.60000000000002</c:v>
                </c:pt>
                <c:pt idx="2786">
                  <c:v>276.60000000000002</c:v>
                </c:pt>
                <c:pt idx="2787">
                  <c:v>276.60000000000002</c:v>
                </c:pt>
                <c:pt idx="2788">
                  <c:v>276.7</c:v>
                </c:pt>
                <c:pt idx="2789">
                  <c:v>276.7</c:v>
                </c:pt>
                <c:pt idx="2790">
                  <c:v>276.7</c:v>
                </c:pt>
                <c:pt idx="2791">
                  <c:v>276.8</c:v>
                </c:pt>
                <c:pt idx="2792">
                  <c:v>276.8</c:v>
                </c:pt>
                <c:pt idx="2793">
                  <c:v>276.89999999999998</c:v>
                </c:pt>
                <c:pt idx="2794">
                  <c:v>277</c:v>
                </c:pt>
                <c:pt idx="2795">
                  <c:v>277.10000000000002</c:v>
                </c:pt>
                <c:pt idx="2796">
                  <c:v>277.2</c:v>
                </c:pt>
                <c:pt idx="2797">
                  <c:v>277.3</c:v>
                </c:pt>
                <c:pt idx="2798">
                  <c:v>277.39999999999998</c:v>
                </c:pt>
                <c:pt idx="2799">
                  <c:v>277.5</c:v>
                </c:pt>
                <c:pt idx="2800">
                  <c:v>277.60000000000002</c:v>
                </c:pt>
                <c:pt idx="2801">
                  <c:v>277.7</c:v>
                </c:pt>
                <c:pt idx="2802">
                  <c:v>277.8</c:v>
                </c:pt>
                <c:pt idx="2803">
                  <c:v>277.89999999999998</c:v>
                </c:pt>
                <c:pt idx="2804">
                  <c:v>278</c:v>
                </c:pt>
                <c:pt idx="2805">
                  <c:v>278.10000000000002</c:v>
                </c:pt>
                <c:pt idx="2806">
                  <c:v>278.10000000000002</c:v>
                </c:pt>
                <c:pt idx="2807">
                  <c:v>278.10000000000002</c:v>
                </c:pt>
                <c:pt idx="2808">
                  <c:v>278</c:v>
                </c:pt>
                <c:pt idx="2809">
                  <c:v>278</c:v>
                </c:pt>
                <c:pt idx="2810">
                  <c:v>277.8</c:v>
                </c:pt>
                <c:pt idx="2811">
                  <c:v>277.7</c:v>
                </c:pt>
                <c:pt idx="2812">
                  <c:v>277.5</c:v>
                </c:pt>
                <c:pt idx="2813">
                  <c:v>277.39999999999998</c:v>
                </c:pt>
                <c:pt idx="2814">
                  <c:v>277.2</c:v>
                </c:pt>
                <c:pt idx="2815">
                  <c:v>277.10000000000002</c:v>
                </c:pt>
                <c:pt idx="2816">
                  <c:v>277</c:v>
                </c:pt>
                <c:pt idx="2817">
                  <c:v>276.89999999999998</c:v>
                </c:pt>
                <c:pt idx="2818">
                  <c:v>276.8</c:v>
                </c:pt>
                <c:pt idx="2819">
                  <c:v>276.8</c:v>
                </c:pt>
                <c:pt idx="2820">
                  <c:v>276.8</c:v>
                </c:pt>
                <c:pt idx="2821">
                  <c:v>276.8</c:v>
                </c:pt>
                <c:pt idx="2822">
                  <c:v>276.8</c:v>
                </c:pt>
                <c:pt idx="2823">
                  <c:v>276.8</c:v>
                </c:pt>
                <c:pt idx="2824">
                  <c:v>276.8</c:v>
                </c:pt>
                <c:pt idx="2825">
                  <c:v>276.8</c:v>
                </c:pt>
                <c:pt idx="2826">
                  <c:v>276.8</c:v>
                </c:pt>
                <c:pt idx="2827">
                  <c:v>276.8</c:v>
                </c:pt>
                <c:pt idx="2828">
                  <c:v>276.7</c:v>
                </c:pt>
                <c:pt idx="2829">
                  <c:v>276.7</c:v>
                </c:pt>
                <c:pt idx="2830">
                  <c:v>276.60000000000002</c:v>
                </c:pt>
                <c:pt idx="2831">
                  <c:v>276.60000000000002</c:v>
                </c:pt>
                <c:pt idx="2832">
                  <c:v>276.60000000000002</c:v>
                </c:pt>
                <c:pt idx="2833">
                  <c:v>276.5</c:v>
                </c:pt>
                <c:pt idx="2834">
                  <c:v>276.5</c:v>
                </c:pt>
                <c:pt idx="2835">
                  <c:v>276.5</c:v>
                </c:pt>
                <c:pt idx="2836">
                  <c:v>276.5</c:v>
                </c:pt>
                <c:pt idx="2837">
                  <c:v>276.5</c:v>
                </c:pt>
                <c:pt idx="2838">
                  <c:v>276.60000000000002</c:v>
                </c:pt>
                <c:pt idx="2839">
                  <c:v>276.60000000000002</c:v>
                </c:pt>
                <c:pt idx="2840">
                  <c:v>276.7</c:v>
                </c:pt>
                <c:pt idx="2841">
                  <c:v>276.89999999999998</c:v>
                </c:pt>
                <c:pt idx="2842">
                  <c:v>277</c:v>
                </c:pt>
                <c:pt idx="2843">
                  <c:v>277.10000000000002</c:v>
                </c:pt>
                <c:pt idx="2844">
                  <c:v>277.3</c:v>
                </c:pt>
                <c:pt idx="2845">
                  <c:v>277.39999999999998</c:v>
                </c:pt>
                <c:pt idx="2846">
                  <c:v>277.60000000000002</c:v>
                </c:pt>
                <c:pt idx="2847">
                  <c:v>277.7</c:v>
                </c:pt>
                <c:pt idx="2848">
                  <c:v>277.8</c:v>
                </c:pt>
                <c:pt idx="2849">
                  <c:v>278</c:v>
                </c:pt>
                <c:pt idx="2850">
                  <c:v>278.10000000000002</c:v>
                </c:pt>
                <c:pt idx="2851">
                  <c:v>278.10000000000002</c:v>
                </c:pt>
                <c:pt idx="2852">
                  <c:v>278.2</c:v>
                </c:pt>
                <c:pt idx="2853">
                  <c:v>278.2</c:v>
                </c:pt>
                <c:pt idx="2854">
                  <c:v>278.2</c:v>
                </c:pt>
                <c:pt idx="2855">
                  <c:v>278.10000000000002</c:v>
                </c:pt>
                <c:pt idx="2856">
                  <c:v>278.2</c:v>
                </c:pt>
                <c:pt idx="2857">
                  <c:v>278.3</c:v>
                </c:pt>
                <c:pt idx="2858">
                  <c:v>278.39999999999998</c:v>
                </c:pt>
                <c:pt idx="2859">
                  <c:v>278.60000000000002</c:v>
                </c:pt>
                <c:pt idx="2860">
                  <c:v>278.89999999999998</c:v>
                </c:pt>
                <c:pt idx="2861">
                  <c:v>279.10000000000002</c:v>
                </c:pt>
                <c:pt idx="2862">
                  <c:v>279.39999999999998</c:v>
                </c:pt>
                <c:pt idx="2863">
                  <c:v>279.7</c:v>
                </c:pt>
                <c:pt idx="2864">
                  <c:v>280</c:v>
                </c:pt>
                <c:pt idx="2865">
                  <c:v>280.3</c:v>
                </c:pt>
                <c:pt idx="2866">
                  <c:v>280.60000000000002</c:v>
                </c:pt>
                <c:pt idx="2867">
                  <c:v>280.89999999999998</c:v>
                </c:pt>
                <c:pt idx="2868">
                  <c:v>281.2</c:v>
                </c:pt>
                <c:pt idx="2869">
                  <c:v>281.39999999999998</c:v>
                </c:pt>
                <c:pt idx="2870">
                  <c:v>281.7</c:v>
                </c:pt>
                <c:pt idx="2871">
                  <c:v>281.89999999999998</c:v>
                </c:pt>
                <c:pt idx="2872">
                  <c:v>282.10000000000002</c:v>
                </c:pt>
                <c:pt idx="2873">
                  <c:v>282.39999999999998</c:v>
                </c:pt>
                <c:pt idx="2874">
                  <c:v>282.60000000000002</c:v>
                </c:pt>
                <c:pt idx="2875">
                  <c:v>282.8</c:v>
                </c:pt>
                <c:pt idx="2876">
                  <c:v>283</c:v>
                </c:pt>
                <c:pt idx="2877">
                  <c:v>283.2</c:v>
                </c:pt>
                <c:pt idx="2878">
                  <c:v>283.39999999999998</c:v>
                </c:pt>
                <c:pt idx="2879">
                  <c:v>283.60000000000002</c:v>
                </c:pt>
                <c:pt idx="2880">
                  <c:v>283.7</c:v>
                </c:pt>
                <c:pt idx="2881">
                  <c:v>283.89999999999998</c:v>
                </c:pt>
                <c:pt idx="2882">
                  <c:v>284</c:v>
                </c:pt>
                <c:pt idx="2883">
                  <c:v>284.10000000000002</c:v>
                </c:pt>
                <c:pt idx="2884">
                  <c:v>284.2</c:v>
                </c:pt>
                <c:pt idx="2885">
                  <c:v>284.2</c:v>
                </c:pt>
                <c:pt idx="2886">
                  <c:v>284.2</c:v>
                </c:pt>
                <c:pt idx="2887">
                  <c:v>284.2</c:v>
                </c:pt>
                <c:pt idx="2888">
                  <c:v>284.2</c:v>
                </c:pt>
                <c:pt idx="2889">
                  <c:v>284.10000000000002</c:v>
                </c:pt>
                <c:pt idx="2890">
                  <c:v>283.89999999999998</c:v>
                </c:pt>
                <c:pt idx="2891">
                  <c:v>283.8</c:v>
                </c:pt>
                <c:pt idx="2892">
                  <c:v>283.60000000000002</c:v>
                </c:pt>
                <c:pt idx="2893">
                  <c:v>283.5</c:v>
                </c:pt>
                <c:pt idx="2894">
                  <c:v>283.3</c:v>
                </c:pt>
                <c:pt idx="2895">
                  <c:v>283.2</c:v>
                </c:pt>
                <c:pt idx="2896">
                  <c:v>283.10000000000002</c:v>
                </c:pt>
                <c:pt idx="2897">
                  <c:v>283</c:v>
                </c:pt>
                <c:pt idx="2898">
                  <c:v>283</c:v>
                </c:pt>
                <c:pt idx="2899">
                  <c:v>283.10000000000002</c:v>
                </c:pt>
                <c:pt idx="2900">
                  <c:v>283.2</c:v>
                </c:pt>
                <c:pt idx="2901">
                  <c:v>283.39999999999998</c:v>
                </c:pt>
                <c:pt idx="2902">
                  <c:v>283.60000000000002</c:v>
                </c:pt>
                <c:pt idx="2903">
                  <c:v>283.7</c:v>
                </c:pt>
                <c:pt idx="2904">
                  <c:v>283.89999999999998</c:v>
                </c:pt>
                <c:pt idx="2905">
                  <c:v>284</c:v>
                </c:pt>
                <c:pt idx="2906">
                  <c:v>284</c:v>
                </c:pt>
                <c:pt idx="2907">
                  <c:v>284</c:v>
                </c:pt>
                <c:pt idx="2908">
                  <c:v>284</c:v>
                </c:pt>
                <c:pt idx="2909">
                  <c:v>283.89999999999998</c:v>
                </c:pt>
                <c:pt idx="2910">
                  <c:v>283.89999999999998</c:v>
                </c:pt>
                <c:pt idx="2911">
                  <c:v>283.89999999999998</c:v>
                </c:pt>
                <c:pt idx="2912">
                  <c:v>283.89999999999998</c:v>
                </c:pt>
                <c:pt idx="2913">
                  <c:v>283.89999999999998</c:v>
                </c:pt>
                <c:pt idx="2914">
                  <c:v>284</c:v>
                </c:pt>
                <c:pt idx="2915">
                  <c:v>284.3</c:v>
                </c:pt>
                <c:pt idx="2916">
                  <c:v>284.60000000000002</c:v>
                </c:pt>
                <c:pt idx="2917">
                  <c:v>285.10000000000002</c:v>
                </c:pt>
                <c:pt idx="2918">
                  <c:v>285.5</c:v>
                </c:pt>
                <c:pt idx="2919">
                  <c:v>285.89999999999998</c:v>
                </c:pt>
                <c:pt idx="2920">
                  <c:v>286.2</c:v>
                </c:pt>
                <c:pt idx="2921">
                  <c:v>286.5</c:v>
                </c:pt>
                <c:pt idx="2922">
                  <c:v>286.60000000000002</c:v>
                </c:pt>
                <c:pt idx="2923">
                  <c:v>286.8</c:v>
                </c:pt>
                <c:pt idx="2924">
                  <c:v>286.8</c:v>
                </c:pt>
                <c:pt idx="2925">
                  <c:v>286.8</c:v>
                </c:pt>
                <c:pt idx="2926">
                  <c:v>286.8</c:v>
                </c:pt>
                <c:pt idx="2927">
                  <c:v>286.7</c:v>
                </c:pt>
                <c:pt idx="2928">
                  <c:v>286.5</c:v>
                </c:pt>
                <c:pt idx="2929">
                  <c:v>286.39999999999998</c:v>
                </c:pt>
                <c:pt idx="2930">
                  <c:v>286.2</c:v>
                </c:pt>
                <c:pt idx="2931">
                  <c:v>286.2</c:v>
                </c:pt>
                <c:pt idx="2932">
                  <c:v>286.2</c:v>
                </c:pt>
                <c:pt idx="2933">
                  <c:v>286.2</c:v>
                </c:pt>
                <c:pt idx="2934">
                  <c:v>286.10000000000002</c:v>
                </c:pt>
                <c:pt idx="2935">
                  <c:v>286.10000000000002</c:v>
                </c:pt>
                <c:pt idx="2936">
                  <c:v>286.10000000000002</c:v>
                </c:pt>
                <c:pt idx="2937">
                  <c:v>286.10000000000002</c:v>
                </c:pt>
                <c:pt idx="2938">
                  <c:v>286.10000000000002</c:v>
                </c:pt>
                <c:pt idx="2939">
                  <c:v>286.3</c:v>
                </c:pt>
                <c:pt idx="2940">
                  <c:v>286.5</c:v>
                </c:pt>
                <c:pt idx="2941">
                  <c:v>286.8</c:v>
                </c:pt>
                <c:pt idx="2942">
                  <c:v>287.10000000000002</c:v>
                </c:pt>
                <c:pt idx="2943">
                  <c:v>287.5</c:v>
                </c:pt>
                <c:pt idx="2944">
                  <c:v>287.89999999999998</c:v>
                </c:pt>
                <c:pt idx="2945">
                  <c:v>288.3</c:v>
                </c:pt>
                <c:pt idx="2946">
                  <c:v>288.8</c:v>
                </c:pt>
                <c:pt idx="2947">
                  <c:v>289.10000000000002</c:v>
                </c:pt>
                <c:pt idx="2948">
                  <c:v>289.39999999999998</c:v>
                </c:pt>
                <c:pt idx="2949">
                  <c:v>289.5</c:v>
                </c:pt>
                <c:pt idx="2950">
                  <c:v>289.5</c:v>
                </c:pt>
                <c:pt idx="2951">
                  <c:v>289.60000000000002</c:v>
                </c:pt>
                <c:pt idx="2952">
                  <c:v>289.60000000000002</c:v>
                </c:pt>
                <c:pt idx="2953">
                  <c:v>289.60000000000002</c:v>
                </c:pt>
                <c:pt idx="2954">
                  <c:v>289.8</c:v>
                </c:pt>
                <c:pt idx="2955">
                  <c:v>289.89999999999998</c:v>
                </c:pt>
                <c:pt idx="2956">
                  <c:v>290.10000000000002</c:v>
                </c:pt>
                <c:pt idx="2957">
                  <c:v>290.3</c:v>
                </c:pt>
                <c:pt idx="2958">
                  <c:v>290.60000000000002</c:v>
                </c:pt>
                <c:pt idx="2959">
                  <c:v>290.89999999999998</c:v>
                </c:pt>
                <c:pt idx="2960">
                  <c:v>291.3</c:v>
                </c:pt>
                <c:pt idx="2961">
                  <c:v>291.8</c:v>
                </c:pt>
                <c:pt idx="2962">
                  <c:v>292.2</c:v>
                </c:pt>
                <c:pt idx="2963">
                  <c:v>292.60000000000002</c:v>
                </c:pt>
                <c:pt idx="2964">
                  <c:v>293</c:v>
                </c:pt>
                <c:pt idx="2965">
                  <c:v>293.60000000000002</c:v>
                </c:pt>
                <c:pt idx="2966">
                  <c:v>294.10000000000002</c:v>
                </c:pt>
                <c:pt idx="2967">
                  <c:v>294.60000000000002</c:v>
                </c:pt>
                <c:pt idx="2968">
                  <c:v>295.10000000000002</c:v>
                </c:pt>
                <c:pt idx="2969">
                  <c:v>295.5</c:v>
                </c:pt>
                <c:pt idx="2970">
                  <c:v>295.89999999999998</c:v>
                </c:pt>
                <c:pt idx="2971">
                  <c:v>296</c:v>
                </c:pt>
                <c:pt idx="2972">
                  <c:v>296</c:v>
                </c:pt>
                <c:pt idx="2973">
                  <c:v>296</c:v>
                </c:pt>
                <c:pt idx="2974">
                  <c:v>296.10000000000002</c:v>
                </c:pt>
                <c:pt idx="2975">
                  <c:v>296.2</c:v>
                </c:pt>
                <c:pt idx="2976">
                  <c:v>296.39999999999998</c:v>
                </c:pt>
                <c:pt idx="2977">
                  <c:v>296.7</c:v>
                </c:pt>
                <c:pt idx="2978">
                  <c:v>297</c:v>
                </c:pt>
                <c:pt idx="2979">
                  <c:v>297.39999999999998</c:v>
                </c:pt>
                <c:pt idx="2980">
                  <c:v>297.89999999999998</c:v>
                </c:pt>
                <c:pt idx="2981">
                  <c:v>298.3</c:v>
                </c:pt>
                <c:pt idx="2982">
                  <c:v>298.7</c:v>
                </c:pt>
                <c:pt idx="2983">
                  <c:v>299.10000000000002</c:v>
                </c:pt>
                <c:pt idx="2984">
                  <c:v>299.3</c:v>
                </c:pt>
                <c:pt idx="2985">
                  <c:v>299.5</c:v>
                </c:pt>
                <c:pt idx="2986">
                  <c:v>299.8</c:v>
                </c:pt>
                <c:pt idx="2987">
                  <c:v>300.2</c:v>
                </c:pt>
                <c:pt idx="2988">
                  <c:v>300.60000000000002</c:v>
                </c:pt>
                <c:pt idx="2989">
                  <c:v>301.10000000000002</c:v>
                </c:pt>
                <c:pt idx="2990">
                  <c:v>301.60000000000002</c:v>
                </c:pt>
                <c:pt idx="2991">
                  <c:v>302.10000000000002</c:v>
                </c:pt>
                <c:pt idx="2992">
                  <c:v>302.60000000000002</c:v>
                </c:pt>
                <c:pt idx="2993">
                  <c:v>303</c:v>
                </c:pt>
                <c:pt idx="2994">
                  <c:v>303.39999999999998</c:v>
                </c:pt>
                <c:pt idx="2995">
                  <c:v>303.7</c:v>
                </c:pt>
                <c:pt idx="2996">
                  <c:v>303.89999999999998</c:v>
                </c:pt>
                <c:pt idx="2997">
                  <c:v>304.10000000000002</c:v>
                </c:pt>
                <c:pt idx="2998">
                  <c:v>304.39999999999998</c:v>
                </c:pt>
                <c:pt idx="2999">
                  <c:v>304.7</c:v>
                </c:pt>
                <c:pt idx="3000">
                  <c:v>305</c:v>
                </c:pt>
                <c:pt idx="3001">
                  <c:v>305.39999999999998</c:v>
                </c:pt>
                <c:pt idx="3002">
                  <c:v>305.8</c:v>
                </c:pt>
                <c:pt idx="3003">
                  <c:v>306.2</c:v>
                </c:pt>
                <c:pt idx="3004">
                  <c:v>306.60000000000002</c:v>
                </c:pt>
                <c:pt idx="3005">
                  <c:v>307</c:v>
                </c:pt>
                <c:pt idx="3006">
                  <c:v>307.3</c:v>
                </c:pt>
                <c:pt idx="3007">
                  <c:v>307.60000000000002</c:v>
                </c:pt>
                <c:pt idx="3008">
                  <c:v>308</c:v>
                </c:pt>
                <c:pt idx="3009">
                  <c:v>308.39999999999998</c:v>
                </c:pt>
                <c:pt idx="3010">
                  <c:v>308.7</c:v>
                </c:pt>
                <c:pt idx="3011">
                  <c:v>309.2</c:v>
                </c:pt>
                <c:pt idx="3012">
                  <c:v>309.60000000000002</c:v>
                </c:pt>
                <c:pt idx="3013">
                  <c:v>310.10000000000002</c:v>
                </c:pt>
                <c:pt idx="3014">
                  <c:v>310.5</c:v>
                </c:pt>
                <c:pt idx="3015">
                  <c:v>310.8</c:v>
                </c:pt>
                <c:pt idx="3016">
                  <c:v>311</c:v>
                </c:pt>
                <c:pt idx="3017">
                  <c:v>311</c:v>
                </c:pt>
                <c:pt idx="3018">
                  <c:v>311</c:v>
                </c:pt>
                <c:pt idx="3019">
                  <c:v>310.89999999999998</c:v>
                </c:pt>
                <c:pt idx="3020">
                  <c:v>310.8</c:v>
                </c:pt>
                <c:pt idx="3021">
                  <c:v>310.8</c:v>
                </c:pt>
                <c:pt idx="3022">
                  <c:v>310.89999999999998</c:v>
                </c:pt>
                <c:pt idx="3023">
                  <c:v>311</c:v>
                </c:pt>
                <c:pt idx="3024">
                  <c:v>311.2</c:v>
                </c:pt>
                <c:pt idx="3025">
                  <c:v>311.5</c:v>
                </c:pt>
                <c:pt idx="3026">
                  <c:v>311.8</c:v>
                </c:pt>
                <c:pt idx="3027">
                  <c:v>312.2</c:v>
                </c:pt>
                <c:pt idx="3028">
                  <c:v>312.8</c:v>
                </c:pt>
                <c:pt idx="3029">
                  <c:v>313.5</c:v>
                </c:pt>
                <c:pt idx="3030">
                  <c:v>314.10000000000002</c:v>
                </c:pt>
                <c:pt idx="3031">
                  <c:v>314.7</c:v>
                </c:pt>
                <c:pt idx="3032" formatCode="0.0">
                  <c:v>315.28300000000002</c:v>
                </c:pt>
                <c:pt idx="3033" formatCode="0.0">
                  <c:v>315.97416666666669</c:v>
                </c:pt>
                <c:pt idx="3034" formatCode="0.0">
                  <c:v>316.90749999999997</c:v>
                </c:pt>
                <c:pt idx="3035" formatCode="0.0">
                  <c:v>317.63666666666671</c:v>
                </c:pt>
                <c:pt idx="3036" formatCode="0.0">
                  <c:v>318.45</c:v>
                </c:pt>
                <c:pt idx="3037" formatCode="0.0">
                  <c:v>318.99416666666662</c:v>
                </c:pt>
                <c:pt idx="3038" formatCode="0.0">
                  <c:v>319.62166666666667</c:v>
                </c:pt>
                <c:pt idx="3039" formatCode="0.0">
                  <c:v>320.04333333333329</c:v>
                </c:pt>
                <c:pt idx="3040" formatCode="0.0">
                  <c:v>321.38333333333333</c:v>
                </c:pt>
                <c:pt idx="3041" formatCode="0.0">
                  <c:v>322.15666666666669</c:v>
                </c:pt>
                <c:pt idx="3042" formatCode="0.0">
                  <c:v>323.04500000000002</c:v>
                </c:pt>
                <c:pt idx="3043" formatCode="0.0">
                  <c:v>324.62416666666667</c:v>
                </c:pt>
                <c:pt idx="3044" formatCode="0.0">
                  <c:v>325.6808333333334</c:v>
                </c:pt>
                <c:pt idx="3045" formatCode="0.0">
                  <c:v>326.31833333333333</c:v>
                </c:pt>
                <c:pt idx="3046" formatCode="0.0">
                  <c:v>327.45249999999999</c:v>
                </c:pt>
                <c:pt idx="3047" formatCode="0.0">
                  <c:v>329.67583333333329</c:v>
                </c:pt>
                <c:pt idx="3048" formatCode="0.0">
                  <c:v>330.18333333333339</c:v>
                </c:pt>
                <c:pt idx="3049" formatCode="0.0">
                  <c:v>331.11583333333334</c:v>
                </c:pt>
                <c:pt idx="3050" formatCode="0.0">
                  <c:v>332.04166666666663</c:v>
                </c:pt>
                <c:pt idx="3051" formatCode="0.0">
                  <c:v>333.83083333333337</c:v>
                </c:pt>
                <c:pt idx="3052" formatCode="0.0">
                  <c:v>335.40000000000003</c:v>
                </c:pt>
                <c:pt idx="3053" formatCode="0.0">
                  <c:v>336.84249999999992</c:v>
                </c:pt>
                <c:pt idx="3054" formatCode="0.0">
                  <c:v>338.75</c:v>
                </c:pt>
                <c:pt idx="3055" formatCode="0.0">
                  <c:v>340.10583333333329</c:v>
                </c:pt>
                <c:pt idx="3056" formatCode="0.0">
                  <c:v>341.44833333333332</c:v>
                </c:pt>
                <c:pt idx="3057" formatCode="0.0">
                  <c:v>343.05333333333334</c:v>
                </c:pt>
                <c:pt idx="3058" formatCode="0.0">
                  <c:v>344.65083333333331</c:v>
                </c:pt>
                <c:pt idx="3059" formatCode="0.0">
                  <c:v>346.11666666666673</c:v>
                </c:pt>
                <c:pt idx="3060" formatCode="0.0">
                  <c:v>347.41916666666663</c:v>
                </c:pt>
                <c:pt idx="3061" formatCode="0.0">
                  <c:v>349.19499999999999</c:v>
                </c:pt>
                <c:pt idx="3062" formatCode="0.0">
                  <c:v>351.56500000000005</c:v>
                </c:pt>
                <c:pt idx="3063" formatCode="0.0">
                  <c:v>353.11916666666667</c:v>
                </c:pt>
                <c:pt idx="3064" formatCode="0.0">
                  <c:v>354.39499999999998</c:v>
                </c:pt>
                <c:pt idx="3065" formatCode="0.0">
                  <c:v>355.60833333333335</c:v>
                </c:pt>
                <c:pt idx="3066" formatCode="0.0">
                  <c:v>356.44749999999999</c:v>
                </c:pt>
                <c:pt idx="3067" formatCode="0.0">
                  <c:v>357.09999999999997</c:v>
                </c:pt>
                <c:pt idx="3068" formatCode="0.0">
                  <c:v>358.83249999999998</c:v>
                </c:pt>
                <c:pt idx="3069" formatCode="0.0">
                  <c:v>360.82</c:v>
                </c:pt>
                <c:pt idx="3070" formatCode="0.0">
                  <c:v>362.60666666666663</c:v>
                </c:pt>
                <c:pt idx="3071" formatCode="0.0">
                  <c:v>363.72999999999996</c:v>
                </c:pt>
                <c:pt idx="3072" formatCode="0.0">
                  <c:v>366.69916666666671</c:v>
                </c:pt>
                <c:pt idx="3073" formatCode="0.0">
                  <c:v>368.37750000000005</c:v>
                </c:pt>
                <c:pt idx="3074" formatCode="0.0">
                  <c:v>369.54916666666668</c:v>
                </c:pt>
                <c:pt idx="3075" formatCode="0.0">
                  <c:v>371.14416666666665</c:v>
                </c:pt>
                <c:pt idx="3076" formatCode="0.0">
                  <c:v>373.28000000000003</c:v>
                </c:pt>
                <c:pt idx="3077" formatCode="0.0">
                  <c:v>375.80250000000001</c:v>
                </c:pt>
                <c:pt idx="3078" formatCode="0.0">
                  <c:v>377.52249999999998</c:v>
                </c:pt>
                <c:pt idx="3079" formatCode="0.0">
                  <c:v>379.79749999999996</c:v>
                </c:pt>
                <c:pt idx="3080" formatCode="0.0">
                  <c:v>381.89833333333337</c:v>
                </c:pt>
                <c:pt idx="3081" formatCode="0.0">
                  <c:v>383.79166666666669</c:v>
                </c:pt>
                <c:pt idx="3082" formatCode="0.0">
                  <c:v>385.60416666666669</c:v>
                </c:pt>
                <c:pt idx="3083" formatCode="0.0">
                  <c:v>387.42916666666679</c:v>
                </c:pt>
                <c:pt idx="3084" formatCode="0.0">
                  <c:v>389.89750000000004</c:v>
                </c:pt>
                <c:pt idx="3085" formatCode="0.0">
                  <c:v>391.65249999999997</c:v>
                </c:pt>
                <c:pt idx="3086" formatCode="0.0">
                  <c:v>393.85416666666669</c:v>
                </c:pt>
                <c:pt idx="3087" formatCode="0.0">
                  <c:v>396.51916666666665</c:v>
                </c:pt>
                <c:pt idx="3088" formatCode="0.0">
                  <c:v>398.65000000000003</c:v>
                </c:pt>
                <c:pt idx="3089" formatCode="0.0">
                  <c:v>400.83333333333331</c:v>
                </c:pt>
                <c:pt idx="3090" formatCode="0.0">
                  <c:v>404.23916666666673</c:v>
                </c:pt>
                <c:pt idx="3091" formatCode="0.0">
                  <c:v>406.55250000000001</c:v>
                </c:pt>
                <c:pt idx="3092" formatCode="0.0">
                  <c:v>408.5216666666667</c:v>
                </c:pt>
                <c:pt idx="3093" formatCode="0.0">
                  <c:v>410.62</c:v>
                </c:pt>
              </c:numCache>
            </c:numRef>
          </c:yVal>
          <c:smooth val="1"/>
          <c:extLst>
            <c:ext xmlns:c16="http://schemas.microsoft.com/office/drawing/2014/chart" uri="{C3380CC4-5D6E-409C-BE32-E72D297353CC}">
              <c16:uniqueId val="{00000000-78DB-5548-AE8A-C7DDCFC074C2}"/>
            </c:ext>
          </c:extLst>
        </c:ser>
        <c:dLbls>
          <c:showLegendKey val="0"/>
          <c:showVal val="0"/>
          <c:showCatName val="0"/>
          <c:showSerName val="0"/>
          <c:showPercent val="0"/>
          <c:showBubbleSize val="0"/>
        </c:dLbls>
        <c:axId val="2013849296"/>
        <c:axId val="2013849680"/>
      </c:scatterChart>
      <c:valAx>
        <c:axId val="2013849296"/>
        <c:scaling>
          <c:orientation val="minMax"/>
          <c:max val="100000"/>
          <c:min val="-900000"/>
        </c:scaling>
        <c:delete val="1"/>
        <c:axPos val="b"/>
        <c:majorGridlines>
          <c:spPr>
            <a:ln w="6350" cap="flat" cmpd="sng" algn="ctr">
              <a:solidFill>
                <a:schemeClr val="tx1">
                  <a:lumMod val="15000"/>
                  <a:lumOff val="85000"/>
                  <a:alpha val="23000"/>
                </a:schemeClr>
              </a:solidFill>
              <a:round/>
            </a:ln>
            <a:effectLst/>
          </c:spPr>
        </c:majorGridlines>
        <c:numFmt formatCode="General" sourceLinked="1"/>
        <c:majorTickMark val="out"/>
        <c:minorTickMark val="none"/>
        <c:tickLblPos val="nextTo"/>
        <c:crossAx val="2013849680"/>
        <c:crossesAt val="-900000"/>
        <c:crossBetween val="midCat"/>
        <c:minorUnit val="100000"/>
      </c:valAx>
      <c:valAx>
        <c:axId val="2013849680"/>
        <c:scaling>
          <c:orientation val="minMax"/>
          <c:max val="480"/>
          <c:min val="160"/>
        </c:scaling>
        <c:delete val="0"/>
        <c:axPos val="l"/>
        <c:majorGridlines>
          <c:spPr>
            <a:ln w="9525" cap="flat" cmpd="sng" algn="ctr">
              <a:solidFill>
                <a:schemeClr val="bg1">
                  <a:lumMod val="85000"/>
                  <a:alpha val="13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accent1"/>
                    </a:solidFill>
                    <a:latin typeface="+mn-lt"/>
                    <a:ea typeface="+mn-ea"/>
                    <a:cs typeface="+mn-cs"/>
                  </a:defRPr>
                </a:pPr>
                <a:r>
                  <a:rPr lang="en-US" sz="2000" dirty="0">
                    <a:solidFill>
                      <a:schemeClr val="accent1"/>
                    </a:solidFill>
                  </a:rPr>
                  <a:t>Carbon</a:t>
                </a:r>
                <a:r>
                  <a:rPr lang="en-US" sz="2000" baseline="0" dirty="0">
                    <a:solidFill>
                      <a:schemeClr val="accent1"/>
                    </a:solidFill>
                  </a:rPr>
                  <a:t> dioxide concentration </a:t>
                </a:r>
              </a:p>
              <a:p>
                <a:pPr>
                  <a:defRPr sz="900" b="0" i="0" u="none" strike="noStrike" kern="1200" baseline="0">
                    <a:solidFill>
                      <a:schemeClr val="accent1"/>
                    </a:solidFill>
                    <a:latin typeface="+mn-lt"/>
                    <a:ea typeface="+mn-ea"/>
                    <a:cs typeface="+mn-cs"/>
                  </a:defRPr>
                </a:pPr>
                <a:r>
                  <a:rPr lang="en-US" sz="2000" baseline="0" dirty="0">
                    <a:solidFill>
                      <a:schemeClr val="accent1"/>
                    </a:solidFill>
                  </a:rPr>
                  <a:t>(parts per million)</a:t>
                </a:r>
                <a:endParaRPr lang="en-US" sz="2000" dirty="0">
                  <a:solidFill>
                    <a:schemeClr val="accent1"/>
                  </a:solidFill>
                </a:endParaRPr>
              </a:p>
            </c:rich>
          </c:tx>
          <c:layout>
            <c:manualLayout>
              <c:xMode val="edge"/>
              <c:yMode val="edge"/>
              <c:x val="2.2061198568750426E-2"/>
              <c:y val="0.1958660277279331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1600" b="0" i="0" u="none" strike="noStrike" kern="1200" baseline="0">
                <a:solidFill>
                  <a:srgbClr val="FFC000"/>
                </a:solidFill>
                <a:latin typeface="+mn-lt"/>
                <a:ea typeface="+mn-ea"/>
                <a:cs typeface="+mn-cs"/>
              </a:defRPr>
            </a:pPr>
            <a:endParaRPr lang="en-US"/>
          </a:p>
        </c:txPr>
        <c:crossAx val="2013849296"/>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17543137421356E-2"/>
          <c:y val="0.15773746686173409"/>
          <c:w val="0.67309138197284446"/>
          <c:h val="0.71150615352554358"/>
        </c:manualLayout>
      </c:layout>
      <c:lineChart>
        <c:grouping val="standard"/>
        <c:varyColors val="0"/>
        <c:ser>
          <c:idx val="1"/>
          <c:order val="0"/>
          <c:tx>
            <c:strRef>
              <c:f>temp!$A$4</c:f>
              <c:strCache>
                <c:ptCount val="1"/>
                <c:pt idx="0">
                  <c:v>Med Office HadCRUT5</c:v>
                </c:pt>
              </c:strCache>
            </c:strRef>
          </c:tx>
          <c:spPr>
            <a:ln w="38100" cap="rnd">
              <a:solidFill>
                <a:srgbClr val="FF0000"/>
              </a:solidFill>
              <a:round/>
            </a:ln>
            <a:effectLst/>
          </c:spPr>
          <c:marker>
            <c:symbol val="none"/>
          </c:marker>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temp!$B$4:$FP$4</c:f>
              <c:numCache>
                <c:formatCode>General</c:formatCode>
                <c:ptCount val="171"/>
                <c:pt idx="0">
                  <c:v>-6.1159999999999999E-2</c:v>
                </c:pt>
                <c:pt idx="1">
                  <c:v>0.1232</c:v>
                </c:pt>
                <c:pt idx="2">
                  <c:v>0.12709999999999999</c:v>
                </c:pt>
                <c:pt idx="3">
                  <c:v>8.6150000000000004E-2</c:v>
                </c:pt>
                <c:pt idx="4">
                  <c:v>6.4869999999999997E-2</c:v>
                </c:pt>
                <c:pt idx="5">
                  <c:v>5.9549999999999999E-2</c:v>
                </c:pt>
                <c:pt idx="6">
                  <c:v>3.6150000000000002E-2</c:v>
                </c:pt>
                <c:pt idx="7">
                  <c:v>-0.11070000000000001</c:v>
                </c:pt>
                <c:pt idx="8">
                  <c:v>-3.2259999999999997E-2</c:v>
                </c:pt>
                <c:pt idx="9">
                  <c:v>7.5310000000000002E-2</c:v>
                </c:pt>
                <c:pt idx="10">
                  <c:v>-3.3660000000000002E-2</c:v>
                </c:pt>
                <c:pt idx="11">
                  <c:v>-7.2770000000000001E-2</c:v>
                </c:pt>
                <c:pt idx="12">
                  <c:v>-0.1799</c:v>
                </c:pt>
                <c:pt idx="13">
                  <c:v>1.2160000000000001E-2</c:v>
                </c:pt>
                <c:pt idx="14">
                  <c:v>-0.1089</c:v>
                </c:pt>
                <c:pt idx="15">
                  <c:v>2.3910000000000001E-2</c:v>
                </c:pt>
                <c:pt idx="16">
                  <c:v>1.524E-2</c:v>
                </c:pt>
                <c:pt idx="17">
                  <c:v>-4.6119999999999999E-4</c:v>
                </c:pt>
                <c:pt idx="18">
                  <c:v>4.5409999999999999E-3</c:v>
                </c:pt>
                <c:pt idx="19">
                  <c:v>3.993E-2</c:v>
                </c:pt>
                <c:pt idx="20">
                  <c:v>2.861E-2</c:v>
                </c:pt>
                <c:pt idx="21">
                  <c:v>-1.208E-2</c:v>
                </c:pt>
                <c:pt idx="22">
                  <c:v>2.8459999999999999E-2</c:v>
                </c:pt>
                <c:pt idx="23">
                  <c:v>1.5169999999999999E-2</c:v>
                </c:pt>
                <c:pt idx="24">
                  <c:v>-1.6750000000000001E-2</c:v>
                </c:pt>
                <c:pt idx="25">
                  <c:v>-1.9120000000000002E-2</c:v>
                </c:pt>
                <c:pt idx="26">
                  <c:v>-6.7610000000000003E-2</c:v>
                </c:pt>
                <c:pt idx="27">
                  <c:v>0.25540000000000002</c:v>
                </c:pt>
                <c:pt idx="28">
                  <c:v>0.34520000000000001</c:v>
                </c:pt>
                <c:pt idx="29">
                  <c:v>5.287E-2</c:v>
                </c:pt>
                <c:pt idx="30">
                  <c:v>4.0669999999999998E-2</c:v>
                </c:pt>
                <c:pt idx="31">
                  <c:v>0.12429999999999999</c:v>
                </c:pt>
                <c:pt idx="32">
                  <c:v>6.0970000000000003E-2</c:v>
                </c:pt>
                <c:pt idx="33">
                  <c:v>1.0030000000000001E-2</c:v>
                </c:pt>
                <c:pt idx="34">
                  <c:v>-0.1358</c:v>
                </c:pt>
                <c:pt idx="35">
                  <c:v>-0.11459999999999999</c:v>
                </c:pt>
                <c:pt idx="36">
                  <c:v>-6.4399999999999999E-2</c:v>
                </c:pt>
                <c:pt idx="37">
                  <c:v>-0.14230000000000001</c:v>
                </c:pt>
                <c:pt idx="38">
                  <c:v>-2.2880000000000001E-2</c:v>
                </c:pt>
                <c:pt idx="39">
                  <c:v>0.1066</c:v>
                </c:pt>
                <c:pt idx="40">
                  <c:v>-0.15040000000000001</c:v>
                </c:pt>
                <c:pt idx="41">
                  <c:v>-4.4810000000000003E-2</c:v>
                </c:pt>
                <c:pt idx="42">
                  <c:v>-0.15110000000000001</c:v>
                </c:pt>
                <c:pt idx="43">
                  <c:v>-0.1381</c:v>
                </c:pt>
                <c:pt idx="44">
                  <c:v>-0.1273</c:v>
                </c:pt>
                <c:pt idx="45">
                  <c:v>-9.2249999999999999E-2</c:v>
                </c:pt>
                <c:pt idx="46">
                  <c:v>7.2489999999999999E-2</c:v>
                </c:pt>
                <c:pt idx="47">
                  <c:v>9.6699999999999994E-2</c:v>
                </c:pt>
                <c:pt idx="48">
                  <c:v>-0.1293</c:v>
                </c:pt>
                <c:pt idx="49">
                  <c:v>1.0690000000000001E-3</c:v>
                </c:pt>
                <c:pt idx="50">
                  <c:v>0.122</c:v>
                </c:pt>
                <c:pt idx="51">
                  <c:v>6.3070000000000001E-2</c:v>
                </c:pt>
                <c:pt idx="52">
                  <c:v>-8.2479999999999998E-2</c:v>
                </c:pt>
                <c:pt idx="53">
                  <c:v>-0.17680000000000001</c:v>
                </c:pt>
                <c:pt idx="54">
                  <c:v>-0.24110000000000001</c:v>
                </c:pt>
                <c:pt idx="55">
                  <c:v>-5.1249999999999997E-2</c:v>
                </c:pt>
                <c:pt idx="56">
                  <c:v>3.7359999999999997E-2</c:v>
                </c:pt>
                <c:pt idx="57">
                  <c:v>-0.1477</c:v>
                </c:pt>
                <c:pt idx="58">
                  <c:v>-0.15740000000000001</c:v>
                </c:pt>
                <c:pt idx="59">
                  <c:v>-0.17929999999999999</c:v>
                </c:pt>
                <c:pt idx="60">
                  <c:v>-0.17449999999999999</c:v>
                </c:pt>
                <c:pt idx="61">
                  <c:v>-0.1827</c:v>
                </c:pt>
                <c:pt idx="62">
                  <c:v>-0.1192</c:v>
                </c:pt>
                <c:pt idx="63">
                  <c:v>-0.1106</c:v>
                </c:pt>
                <c:pt idx="64">
                  <c:v>9.3909999999999993E-2</c:v>
                </c:pt>
                <c:pt idx="65">
                  <c:v>0.16470000000000001</c:v>
                </c:pt>
                <c:pt idx="66">
                  <c:v>-6.3710000000000003E-2</c:v>
                </c:pt>
                <c:pt idx="67">
                  <c:v>-0.1865</c:v>
                </c:pt>
                <c:pt idx="68">
                  <c:v>-6.8080000000000002E-2</c:v>
                </c:pt>
                <c:pt idx="69">
                  <c:v>3.0980000000000001E-2</c:v>
                </c:pt>
                <c:pt idx="70">
                  <c:v>5.7919999999999999E-2</c:v>
                </c:pt>
                <c:pt idx="71">
                  <c:v>0.1158</c:v>
                </c:pt>
                <c:pt idx="72">
                  <c:v>1.7270000000000001E-2</c:v>
                </c:pt>
                <c:pt idx="73">
                  <c:v>3.857E-2</c:v>
                </c:pt>
                <c:pt idx="74">
                  <c:v>4.444E-2</c:v>
                </c:pt>
                <c:pt idx="75">
                  <c:v>7.4079999999999993E-2</c:v>
                </c:pt>
                <c:pt idx="76">
                  <c:v>0.23369999999999999</c:v>
                </c:pt>
                <c:pt idx="77">
                  <c:v>0.12709999999999999</c:v>
                </c:pt>
                <c:pt idx="78">
                  <c:v>0.1497</c:v>
                </c:pt>
                <c:pt idx="79">
                  <c:v>-3.6249999999999998E-2</c:v>
                </c:pt>
                <c:pt idx="80">
                  <c:v>0.1797</c:v>
                </c:pt>
                <c:pt idx="81">
                  <c:v>0.25309999999999999</c:v>
                </c:pt>
                <c:pt idx="82">
                  <c:v>0.21099999999999999</c:v>
                </c:pt>
                <c:pt idx="83">
                  <c:v>3.4160000000000003E-2</c:v>
                </c:pt>
                <c:pt idx="84">
                  <c:v>0.1822</c:v>
                </c:pt>
                <c:pt idx="85">
                  <c:v>0.15040000000000001</c:v>
                </c:pt>
                <c:pt idx="86">
                  <c:v>0.187</c:v>
                </c:pt>
                <c:pt idx="87">
                  <c:v>0.33729999999999999</c:v>
                </c:pt>
                <c:pt idx="88">
                  <c:v>0.34429999999999999</c:v>
                </c:pt>
                <c:pt idx="89">
                  <c:v>0.31569999999999998</c:v>
                </c:pt>
                <c:pt idx="90">
                  <c:v>0.43240000000000001</c:v>
                </c:pt>
                <c:pt idx="91">
                  <c:v>0.39460000000000001</c:v>
                </c:pt>
                <c:pt idx="92">
                  <c:v>0.3579</c:v>
                </c:pt>
                <c:pt idx="93">
                  <c:v>0.3629</c:v>
                </c:pt>
                <c:pt idx="94">
                  <c:v>0.50060000000000004</c:v>
                </c:pt>
                <c:pt idx="95">
                  <c:v>0.39960000000000001</c:v>
                </c:pt>
                <c:pt idx="96">
                  <c:v>0.23769999999999999</c:v>
                </c:pt>
                <c:pt idx="97">
                  <c:v>0.26529999999999998</c:v>
                </c:pt>
                <c:pt idx="98">
                  <c:v>0.23180000000000001</c:v>
                </c:pt>
                <c:pt idx="99">
                  <c:v>0.2127</c:v>
                </c:pt>
                <c:pt idx="100">
                  <c:v>0.12989999999999999</c:v>
                </c:pt>
                <c:pt idx="101">
                  <c:v>0.29530000000000001</c:v>
                </c:pt>
                <c:pt idx="102">
                  <c:v>0.37190000000000001</c:v>
                </c:pt>
                <c:pt idx="103">
                  <c:v>0.43409999999999999</c:v>
                </c:pt>
                <c:pt idx="104">
                  <c:v>0.23980000000000001</c:v>
                </c:pt>
                <c:pt idx="105">
                  <c:v>0.15920000000000001</c:v>
                </c:pt>
                <c:pt idx="106">
                  <c:v>9.3340000000000006E-2</c:v>
                </c:pt>
                <c:pt idx="107">
                  <c:v>0.32119999999999999</c:v>
                </c:pt>
                <c:pt idx="108">
                  <c:v>0.33889999999999998</c:v>
                </c:pt>
                <c:pt idx="109">
                  <c:v>0.3085</c:v>
                </c:pt>
                <c:pt idx="110">
                  <c:v>0.24099999999999999</c:v>
                </c:pt>
                <c:pt idx="111">
                  <c:v>0.33650000000000002</c:v>
                </c:pt>
                <c:pt idx="112">
                  <c:v>0.29239999999999999</c:v>
                </c:pt>
                <c:pt idx="113">
                  <c:v>0.31969999999999998</c:v>
                </c:pt>
                <c:pt idx="114">
                  <c:v>5.0639999999999998E-2</c:v>
                </c:pt>
                <c:pt idx="115">
                  <c:v>0.15210000000000001</c:v>
                </c:pt>
                <c:pt idx="116">
                  <c:v>0.20760000000000001</c:v>
                </c:pt>
                <c:pt idx="117">
                  <c:v>0.23899999999999999</c:v>
                </c:pt>
                <c:pt idx="118">
                  <c:v>0.18790000000000001</c:v>
                </c:pt>
                <c:pt idx="119">
                  <c:v>0.3251</c:v>
                </c:pt>
                <c:pt idx="120">
                  <c:v>0.27139999999999997</c:v>
                </c:pt>
                <c:pt idx="121">
                  <c:v>0.15060000000000001</c:v>
                </c:pt>
                <c:pt idx="122">
                  <c:v>0.26269999999999999</c:v>
                </c:pt>
                <c:pt idx="123">
                  <c:v>0.40639999999999998</c:v>
                </c:pt>
                <c:pt idx="124">
                  <c:v>0.184</c:v>
                </c:pt>
                <c:pt idx="125">
                  <c:v>0.2457</c:v>
                </c:pt>
                <c:pt idx="126">
                  <c:v>0.1406</c:v>
                </c:pt>
                <c:pt idx="127">
                  <c:v>0.45960000000000001</c:v>
                </c:pt>
                <c:pt idx="128">
                  <c:v>0.36180000000000001</c:v>
                </c:pt>
                <c:pt idx="129">
                  <c:v>0.44740000000000002</c:v>
                </c:pt>
                <c:pt idx="130">
                  <c:v>0.55259999999999998</c:v>
                </c:pt>
                <c:pt idx="131">
                  <c:v>0.60650000000000004</c:v>
                </c:pt>
                <c:pt idx="132">
                  <c:v>0.39079999999999998</c:v>
                </c:pt>
                <c:pt idx="133">
                  <c:v>0.58030000000000004</c:v>
                </c:pt>
                <c:pt idx="134">
                  <c:v>0.40450000000000003</c:v>
                </c:pt>
                <c:pt idx="135">
                  <c:v>0.40620000000000001</c:v>
                </c:pt>
                <c:pt idx="136">
                  <c:v>0.45219999999999999</c:v>
                </c:pt>
                <c:pt idx="137">
                  <c:v>0.59950000000000003</c:v>
                </c:pt>
                <c:pt idx="138">
                  <c:v>0.63870000000000005</c:v>
                </c:pt>
                <c:pt idx="139">
                  <c:v>0.53580000000000005</c:v>
                </c:pt>
                <c:pt idx="140">
                  <c:v>0.71709999999999996</c:v>
                </c:pt>
                <c:pt idx="141">
                  <c:v>0.69540000000000002</c:v>
                </c:pt>
                <c:pt idx="142">
                  <c:v>0.48139999999999999</c:v>
                </c:pt>
                <c:pt idx="143">
                  <c:v>0.5222</c:v>
                </c:pt>
                <c:pt idx="144">
                  <c:v>0.59009999999999996</c:v>
                </c:pt>
                <c:pt idx="145">
                  <c:v>0.73340000000000005</c:v>
                </c:pt>
                <c:pt idx="146">
                  <c:v>0.63319999999999999</c:v>
                </c:pt>
                <c:pt idx="147">
                  <c:v>0.77880000000000005</c:v>
                </c:pt>
                <c:pt idx="148">
                  <c:v>0.93379999999999996</c:v>
                </c:pt>
                <c:pt idx="149">
                  <c:v>0.68100000000000005</c:v>
                </c:pt>
                <c:pt idx="150">
                  <c:v>0.68759999999999999</c:v>
                </c:pt>
                <c:pt idx="151">
                  <c:v>0.8458</c:v>
                </c:pt>
                <c:pt idx="152">
                  <c:v>0.9</c:v>
                </c:pt>
                <c:pt idx="153">
                  <c:v>0.90069999999999995</c:v>
                </c:pt>
                <c:pt idx="154">
                  <c:v>0.82389999999999997</c:v>
                </c:pt>
                <c:pt idx="155">
                  <c:v>0.96340000000000003</c:v>
                </c:pt>
                <c:pt idx="156">
                  <c:v>0.92910000000000004</c:v>
                </c:pt>
                <c:pt idx="157">
                  <c:v>0.94820000000000004</c:v>
                </c:pt>
                <c:pt idx="158">
                  <c:v>0.82220000000000004</c:v>
                </c:pt>
                <c:pt idx="159">
                  <c:v>0.95330000000000004</c:v>
                </c:pt>
                <c:pt idx="160">
                  <c:v>1.0369999999999999</c:v>
                </c:pt>
                <c:pt idx="161">
                  <c:v>0.89419999999999999</c:v>
                </c:pt>
                <c:pt idx="162">
                  <c:v>0.93410000000000004</c:v>
                </c:pt>
                <c:pt idx="163">
                  <c:v>0.98009999999999997</c:v>
                </c:pt>
                <c:pt idx="164">
                  <c:v>1.0289999999999999</c:v>
                </c:pt>
                <c:pt idx="165">
                  <c:v>1.1819999999999999</c:v>
                </c:pt>
                <c:pt idx="166">
                  <c:v>1.2889999999999999</c:v>
                </c:pt>
                <c:pt idx="167">
                  <c:v>1.202</c:v>
                </c:pt>
                <c:pt idx="168">
                  <c:v>1.119</c:v>
                </c:pt>
              </c:numCache>
            </c:numRef>
          </c:val>
          <c:smooth val="0"/>
          <c:extLst>
            <c:ext xmlns:c16="http://schemas.microsoft.com/office/drawing/2014/chart" uri="{C3380CC4-5D6E-409C-BE32-E72D297353CC}">
              <c16:uniqueId val="{00000001-51E8-9B45-9130-881969D68DEF}"/>
            </c:ext>
          </c:extLst>
        </c:ser>
        <c:ser>
          <c:idx val="2"/>
          <c:order val="1"/>
          <c:tx>
            <c:strRef>
              <c:f>temp!$A$5</c:f>
              <c:strCache>
                <c:ptCount val="1"/>
                <c:pt idx="0">
                  <c:v>NASA GISTEMP v4</c:v>
                </c:pt>
              </c:strCache>
            </c:strRef>
          </c:tx>
          <c:spPr>
            <a:ln w="38100" cap="rnd">
              <a:solidFill>
                <a:srgbClr val="FFC000"/>
              </a:solidFill>
              <a:round/>
            </a:ln>
            <a:effectLst/>
          </c:spPr>
          <c:marker>
            <c:symbol val="none"/>
          </c:marker>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temp!$B$5:$FP$5</c:f>
              <c:numCache>
                <c:formatCode>General</c:formatCode>
                <c:ptCount val="171"/>
                <c:pt idx="30">
                  <c:v>0.13370000000000001</c:v>
                </c:pt>
                <c:pt idx="31">
                  <c:v>0.2137</c:v>
                </c:pt>
                <c:pt idx="32">
                  <c:v>0.1837</c:v>
                </c:pt>
                <c:pt idx="33">
                  <c:v>0.1237</c:v>
                </c:pt>
                <c:pt idx="34">
                  <c:v>1.3679999999999999E-2</c:v>
                </c:pt>
                <c:pt idx="35">
                  <c:v>-3.6319999999999998E-2</c:v>
                </c:pt>
                <c:pt idx="36">
                  <c:v>-1.6320000000000001E-2</c:v>
                </c:pt>
                <c:pt idx="37">
                  <c:v>-6.6320000000000004E-2</c:v>
                </c:pt>
                <c:pt idx="38">
                  <c:v>0.1237</c:v>
                </c:pt>
                <c:pt idx="39">
                  <c:v>0.1837</c:v>
                </c:pt>
                <c:pt idx="40">
                  <c:v>-5.6320000000000002E-2</c:v>
                </c:pt>
                <c:pt idx="41">
                  <c:v>6.368E-2</c:v>
                </c:pt>
                <c:pt idx="42">
                  <c:v>1.3679999999999999E-2</c:v>
                </c:pt>
                <c:pt idx="43">
                  <c:v>-2.632E-2</c:v>
                </c:pt>
                <c:pt idx="44">
                  <c:v>-1.6320000000000001E-2</c:v>
                </c:pt>
                <c:pt idx="45">
                  <c:v>6.368E-2</c:v>
                </c:pt>
                <c:pt idx="46">
                  <c:v>0.17369999999999999</c:v>
                </c:pt>
                <c:pt idx="47">
                  <c:v>0.17369999999999999</c:v>
                </c:pt>
                <c:pt idx="48">
                  <c:v>1.3679999999999999E-2</c:v>
                </c:pt>
                <c:pt idx="49">
                  <c:v>0.1137</c:v>
                </c:pt>
                <c:pt idx="50">
                  <c:v>0.2137</c:v>
                </c:pt>
                <c:pt idx="51">
                  <c:v>0.13370000000000001</c:v>
                </c:pt>
                <c:pt idx="52">
                  <c:v>1.3679999999999999E-2</c:v>
                </c:pt>
                <c:pt idx="53">
                  <c:v>-7.6319999999999999E-2</c:v>
                </c:pt>
                <c:pt idx="54">
                  <c:v>-0.18629999999999999</c:v>
                </c:pt>
                <c:pt idx="55">
                  <c:v>2.368E-2</c:v>
                </c:pt>
                <c:pt idx="56">
                  <c:v>6.368E-2</c:v>
                </c:pt>
                <c:pt idx="57">
                  <c:v>-9.6320000000000003E-2</c:v>
                </c:pt>
                <c:pt idx="58">
                  <c:v>-0.1363</c:v>
                </c:pt>
                <c:pt idx="59">
                  <c:v>-0.1963</c:v>
                </c:pt>
                <c:pt idx="60">
                  <c:v>-0.14630000000000001</c:v>
                </c:pt>
                <c:pt idx="61">
                  <c:v>-0.15629999999999999</c:v>
                </c:pt>
                <c:pt idx="62">
                  <c:v>-7.6319999999999999E-2</c:v>
                </c:pt>
                <c:pt idx="63">
                  <c:v>-6.6320000000000004E-2</c:v>
                </c:pt>
                <c:pt idx="64">
                  <c:v>0.1237</c:v>
                </c:pt>
                <c:pt idx="65">
                  <c:v>0.14369999999999999</c:v>
                </c:pt>
                <c:pt idx="66">
                  <c:v>-7.6319999999999999E-2</c:v>
                </c:pt>
                <c:pt idx="67">
                  <c:v>-0.17630000000000001</c:v>
                </c:pt>
                <c:pt idx="68">
                  <c:v>-6.319E-3</c:v>
                </c:pt>
                <c:pt idx="69">
                  <c:v>1.3679999999999999E-2</c:v>
                </c:pt>
                <c:pt idx="70">
                  <c:v>1.3679999999999999E-2</c:v>
                </c:pt>
                <c:pt idx="71">
                  <c:v>9.3679999999999999E-2</c:v>
                </c:pt>
                <c:pt idx="72">
                  <c:v>3.6809999999999998E-3</c:v>
                </c:pt>
                <c:pt idx="73">
                  <c:v>2.368E-2</c:v>
                </c:pt>
                <c:pt idx="74">
                  <c:v>1.3679999999999999E-2</c:v>
                </c:pt>
                <c:pt idx="75">
                  <c:v>6.368E-2</c:v>
                </c:pt>
                <c:pt idx="76">
                  <c:v>0.1837</c:v>
                </c:pt>
                <c:pt idx="77">
                  <c:v>7.3679999999999995E-2</c:v>
                </c:pt>
                <c:pt idx="78">
                  <c:v>9.3679999999999999E-2</c:v>
                </c:pt>
                <c:pt idx="79">
                  <c:v>-7.6319999999999999E-2</c:v>
                </c:pt>
                <c:pt idx="80">
                  <c:v>0.13370000000000001</c:v>
                </c:pt>
                <c:pt idx="81">
                  <c:v>0.19370000000000001</c:v>
                </c:pt>
                <c:pt idx="82">
                  <c:v>0.1237</c:v>
                </c:pt>
                <c:pt idx="83">
                  <c:v>3.6809999999999998E-3</c:v>
                </c:pt>
                <c:pt idx="84">
                  <c:v>0.16370000000000001</c:v>
                </c:pt>
                <c:pt idx="85">
                  <c:v>8.3680000000000004E-2</c:v>
                </c:pt>
                <c:pt idx="86">
                  <c:v>0.13370000000000001</c:v>
                </c:pt>
                <c:pt idx="87">
                  <c:v>0.25369999999999998</c:v>
                </c:pt>
                <c:pt idx="88">
                  <c:v>0.28370000000000001</c:v>
                </c:pt>
                <c:pt idx="89">
                  <c:v>0.26369999999999999</c:v>
                </c:pt>
                <c:pt idx="90">
                  <c:v>0.41370000000000001</c:v>
                </c:pt>
                <c:pt idx="91">
                  <c:v>0.47370000000000001</c:v>
                </c:pt>
                <c:pt idx="92">
                  <c:v>0.35370000000000001</c:v>
                </c:pt>
                <c:pt idx="93">
                  <c:v>0.37369999999999998</c:v>
                </c:pt>
                <c:pt idx="94">
                  <c:v>0.48370000000000002</c:v>
                </c:pt>
                <c:pt idx="95">
                  <c:v>0.37369999999999998</c:v>
                </c:pt>
                <c:pt idx="96">
                  <c:v>0.2137</c:v>
                </c:pt>
                <c:pt idx="97">
                  <c:v>0.25369999999999998</c:v>
                </c:pt>
                <c:pt idx="98">
                  <c:v>0.17369999999999999</c:v>
                </c:pt>
                <c:pt idx="99">
                  <c:v>0.17369999999999999</c:v>
                </c:pt>
                <c:pt idx="100">
                  <c:v>0.1137</c:v>
                </c:pt>
                <c:pt idx="101">
                  <c:v>0.2137</c:v>
                </c:pt>
                <c:pt idx="102">
                  <c:v>0.29370000000000002</c:v>
                </c:pt>
                <c:pt idx="103">
                  <c:v>0.36370000000000002</c:v>
                </c:pt>
                <c:pt idx="104">
                  <c:v>0.1537</c:v>
                </c:pt>
                <c:pt idx="105">
                  <c:v>0.14369999999999999</c:v>
                </c:pt>
                <c:pt idx="106">
                  <c:v>9.3679999999999999E-2</c:v>
                </c:pt>
                <c:pt idx="107">
                  <c:v>0.3337</c:v>
                </c:pt>
                <c:pt idx="108">
                  <c:v>0.34370000000000001</c:v>
                </c:pt>
                <c:pt idx="109">
                  <c:v>0.31369999999999998</c:v>
                </c:pt>
                <c:pt idx="110">
                  <c:v>0.25369999999999998</c:v>
                </c:pt>
                <c:pt idx="111">
                  <c:v>0.34370000000000001</c:v>
                </c:pt>
                <c:pt idx="112">
                  <c:v>0.31369999999999998</c:v>
                </c:pt>
                <c:pt idx="113">
                  <c:v>0.3337</c:v>
                </c:pt>
                <c:pt idx="114">
                  <c:v>8.3680000000000004E-2</c:v>
                </c:pt>
                <c:pt idx="115">
                  <c:v>0.17369999999999999</c:v>
                </c:pt>
                <c:pt idx="116">
                  <c:v>0.22370000000000001</c:v>
                </c:pt>
                <c:pt idx="117">
                  <c:v>0.26369999999999999</c:v>
                </c:pt>
                <c:pt idx="118">
                  <c:v>0.20369999999999999</c:v>
                </c:pt>
                <c:pt idx="119">
                  <c:v>0.3337</c:v>
                </c:pt>
                <c:pt idx="120">
                  <c:v>0.31369999999999998</c:v>
                </c:pt>
                <c:pt idx="121">
                  <c:v>0.20369999999999999</c:v>
                </c:pt>
                <c:pt idx="122">
                  <c:v>0.29370000000000002</c:v>
                </c:pt>
                <c:pt idx="123">
                  <c:v>0.44369999999999998</c:v>
                </c:pt>
                <c:pt idx="124">
                  <c:v>0.2137</c:v>
                </c:pt>
                <c:pt idx="125">
                  <c:v>0.2737</c:v>
                </c:pt>
                <c:pt idx="126">
                  <c:v>0.1837</c:v>
                </c:pt>
                <c:pt idx="127">
                  <c:v>0.4637</c:v>
                </c:pt>
                <c:pt idx="128">
                  <c:v>0.35370000000000001</c:v>
                </c:pt>
                <c:pt idx="129">
                  <c:v>0.44369999999999998</c:v>
                </c:pt>
                <c:pt idx="130">
                  <c:v>0.54369999999999996</c:v>
                </c:pt>
                <c:pt idx="131">
                  <c:v>0.60370000000000001</c:v>
                </c:pt>
                <c:pt idx="132">
                  <c:v>0.42370000000000002</c:v>
                </c:pt>
                <c:pt idx="133">
                  <c:v>0.59370000000000001</c:v>
                </c:pt>
                <c:pt idx="134">
                  <c:v>0.44369999999999998</c:v>
                </c:pt>
                <c:pt idx="135">
                  <c:v>0.4037</c:v>
                </c:pt>
                <c:pt idx="136">
                  <c:v>0.4637</c:v>
                </c:pt>
                <c:pt idx="137">
                  <c:v>0.60370000000000001</c:v>
                </c:pt>
                <c:pt idx="138">
                  <c:v>0.67369999999999997</c:v>
                </c:pt>
                <c:pt idx="139">
                  <c:v>0.55369999999999997</c:v>
                </c:pt>
                <c:pt idx="140">
                  <c:v>0.73370000000000002</c:v>
                </c:pt>
                <c:pt idx="141">
                  <c:v>0.69369999999999998</c:v>
                </c:pt>
                <c:pt idx="142">
                  <c:v>0.50370000000000004</c:v>
                </c:pt>
                <c:pt idx="143">
                  <c:v>0.51370000000000005</c:v>
                </c:pt>
                <c:pt idx="144">
                  <c:v>0.60370000000000001</c:v>
                </c:pt>
                <c:pt idx="145">
                  <c:v>0.73370000000000002</c:v>
                </c:pt>
                <c:pt idx="146">
                  <c:v>0.61370000000000002</c:v>
                </c:pt>
                <c:pt idx="147">
                  <c:v>0.74370000000000003</c:v>
                </c:pt>
                <c:pt idx="148">
                  <c:v>0.89370000000000005</c:v>
                </c:pt>
                <c:pt idx="149">
                  <c:v>0.67369999999999997</c:v>
                </c:pt>
                <c:pt idx="150">
                  <c:v>0.68369999999999997</c:v>
                </c:pt>
                <c:pt idx="151">
                  <c:v>0.82369999999999999</c:v>
                </c:pt>
                <c:pt idx="152">
                  <c:v>0.91369999999999996</c:v>
                </c:pt>
                <c:pt idx="153">
                  <c:v>0.90369999999999995</c:v>
                </c:pt>
                <c:pt idx="154">
                  <c:v>0.82369999999999999</c:v>
                </c:pt>
                <c:pt idx="155">
                  <c:v>0.9637</c:v>
                </c:pt>
                <c:pt idx="156">
                  <c:v>0.92369999999999997</c:v>
                </c:pt>
                <c:pt idx="157">
                  <c:v>0.95369999999999999</c:v>
                </c:pt>
                <c:pt idx="158">
                  <c:v>0.8337</c:v>
                </c:pt>
                <c:pt idx="159">
                  <c:v>0.94369999999999998</c:v>
                </c:pt>
                <c:pt idx="160">
                  <c:v>1.014</c:v>
                </c:pt>
                <c:pt idx="161">
                  <c:v>0.89370000000000005</c:v>
                </c:pt>
                <c:pt idx="162">
                  <c:v>0.93369999999999997</c:v>
                </c:pt>
                <c:pt idx="163">
                  <c:v>0.9637</c:v>
                </c:pt>
                <c:pt idx="164">
                  <c:v>1.034</c:v>
                </c:pt>
                <c:pt idx="165">
                  <c:v>1.1839999999999999</c:v>
                </c:pt>
                <c:pt idx="166">
                  <c:v>1.304</c:v>
                </c:pt>
                <c:pt idx="167">
                  <c:v>1.214</c:v>
                </c:pt>
                <c:pt idx="168">
                  <c:v>1.1339999999999999</c:v>
                </c:pt>
                <c:pt idx="169">
                  <c:v>1.274</c:v>
                </c:pt>
              </c:numCache>
            </c:numRef>
          </c:val>
          <c:smooth val="0"/>
          <c:extLst>
            <c:ext xmlns:c16="http://schemas.microsoft.com/office/drawing/2014/chart" uri="{C3380CC4-5D6E-409C-BE32-E72D297353CC}">
              <c16:uniqueId val="{00000002-51E8-9B45-9130-881969D68DEF}"/>
            </c:ext>
          </c:extLst>
        </c:ser>
        <c:dLbls>
          <c:showLegendKey val="0"/>
          <c:showVal val="0"/>
          <c:showCatName val="0"/>
          <c:showSerName val="0"/>
          <c:showPercent val="0"/>
          <c:showBubbleSize val="0"/>
        </c:dLbls>
        <c:smooth val="0"/>
        <c:axId val="446228008"/>
        <c:axId val="446229320"/>
      </c:lineChart>
      <c:catAx>
        <c:axId val="44622800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46229320"/>
        <c:crossesAt val="-0.4"/>
        <c:auto val="1"/>
        <c:lblAlgn val="ctr"/>
        <c:lblOffset val="300"/>
        <c:tickLblSkip val="20"/>
        <c:noMultiLvlLbl val="0"/>
      </c:catAx>
      <c:valAx>
        <c:axId val="446229320"/>
        <c:scaling>
          <c:orientation val="minMax"/>
        </c:scaling>
        <c:delete val="0"/>
        <c:axPos val="l"/>
        <c:majorGridlines>
          <c:spPr>
            <a:ln w="22225" cap="flat" cmpd="sng" algn="ctr">
              <a:solidFill>
                <a:srgbClr val="0070C0">
                  <a:alpha val="38926"/>
                </a:srgb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solidFill>
                      <a:schemeClr val="bg1"/>
                    </a:solidFill>
                  </a:rPr>
                  <a:t>Temperature</a:t>
                </a:r>
                <a:r>
                  <a:rPr lang="en-US" sz="1800" baseline="0" dirty="0">
                    <a:solidFill>
                      <a:schemeClr val="bg1"/>
                    </a:solidFill>
                  </a:rPr>
                  <a:t> Anomaly (°C)</a:t>
                </a:r>
                <a:endParaRPr lang="en-US" sz="1800" dirty="0">
                  <a:solidFill>
                    <a:schemeClr val="bg1"/>
                  </a:solidFill>
                </a:endParaRPr>
              </a:p>
            </c:rich>
          </c:tx>
          <c:layout>
            <c:manualLayout>
              <c:xMode val="edge"/>
              <c:yMode val="edge"/>
              <c:x val="4.3701431280038644E-3"/>
              <c:y val="0.2969423902060045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446228008"/>
        <c:crossesAt val="1"/>
        <c:crossBetween val="between"/>
        <c:majorUnit val="0.5"/>
      </c:valAx>
      <c:spPr>
        <a:noFill/>
        <a:ln>
          <a:noFill/>
        </a:ln>
        <a:effectLst/>
      </c:spPr>
    </c:plotArea>
    <c:legend>
      <c:legendPos val="b"/>
      <c:layout>
        <c:manualLayout>
          <c:xMode val="edge"/>
          <c:yMode val="edge"/>
          <c:x val="0.81278985351835231"/>
          <c:y val="0.43115176607236211"/>
          <c:w val="0.17073575173018496"/>
          <c:h val="0.2035962391325901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84769900542566E-2"/>
          <c:y val="0.13809146796616073"/>
          <c:w val="0.66989651207622558"/>
          <c:h val="0.7642485853710822"/>
        </c:manualLayout>
      </c:layout>
      <c:areaChart>
        <c:grouping val="stacked"/>
        <c:varyColors val="0"/>
        <c:ser>
          <c:idx val="0"/>
          <c:order val="0"/>
          <c:tx>
            <c:strRef>
              <c:f>Ref!$B$1</c:f>
              <c:strCache>
                <c:ptCount val="1"/>
                <c:pt idx="0">
                  <c:v>Global CO2 FF emissions</c:v>
                </c:pt>
              </c:strCache>
            </c:strRef>
          </c:tx>
          <c:spPr>
            <a:solidFill>
              <a:srgbClr val="4F4F4F"/>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Ref!$B$2:$B$172</c:f>
              <c:numCache>
                <c:formatCode>General</c:formatCode>
                <c:ptCount val="171"/>
                <c:pt idx="0">
                  <c:v>0.20932838320732117</c:v>
                </c:pt>
                <c:pt idx="1">
                  <c:v>0.21393880248069763</c:v>
                </c:pt>
                <c:pt idx="2">
                  <c:v>0.22309254109859467</c:v>
                </c:pt>
                <c:pt idx="3">
                  <c:v>0.23515473306179047</c:v>
                </c:pt>
                <c:pt idx="4">
                  <c:v>0.27503189444541931</c:v>
                </c:pt>
                <c:pt idx="5">
                  <c:v>0.28197667002677917</c:v>
                </c:pt>
                <c:pt idx="6">
                  <c:v>0.3007013201713562</c:v>
                </c:pt>
                <c:pt idx="7">
                  <c:v>0.30351030826568604</c:v>
                </c:pt>
                <c:pt idx="8">
                  <c:v>0.30739018321037292</c:v>
                </c:pt>
                <c:pt idx="9">
                  <c:v>0.32646045088768005</c:v>
                </c:pt>
                <c:pt idx="10">
                  <c:v>0.35629191994667053</c:v>
                </c:pt>
                <c:pt idx="11">
                  <c:v>0.37324738502502441</c:v>
                </c:pt>
                <c:pt idx="12">
                  <c:v>0.38105031847953796</c:v>
                </c:pt>
                <c:pt idx="13">
                  <c:v>0.40848144888877869</c:v>
                </c:pt>
                <c:pt idx="14">
                  <c:v>0.43890213966369629</c:v>
                </c:pt>
                <c:pt idx="15">
                  <c:v>0.46477934718132019</c:v>
                </c:pt>
                <c:pt idx="16">
                  <c:v>0.47898656129837036</c:v>
                </c:pt>
                <c:pt idx="17">
                  <c:v>0.51741135120391846</c:v>
                </c:pt>
                <c:pt idx="18">
                  <c:v>0.53417295217514038</c:v>
                </c:pt>
                <c:pt idx="19">
                  <c:v>0.56945019960403442</c:v>
                </c:pt>
                <c:pt idx="20">
                  <c:v>0.58364862203598022</c:v>
                </c:pt>
                <c:pt idx="21">
                  <c:v>0.61911314725875854</c:v>
                </c:pt>
                <c:pt idx="22">
                  <c:v>0.68935662508010864</c:v>
                </c:pt>
                <c:pt idx="23">
                  <c:v>0.73507022857666016</c:v>
                </c:pt>
                <c:pt idx="24">
                  <c:v>0.69168603420257568</c:v>
                </c:pt>
                <c:pt idx="25">
                  <c:v>0.7453610897064209</c:v>
                </c:pt>
                <c:pt idx="26">
                  <c:v>0.75267398357391357</c:v>
                </c:pt>
                <c:pt idx="27">
                  <c:v>0.773212730884552</c:v>
                </c:pt>
                <c:pt idx="28">
                  <c:v>0.77455598115921021</c:v>
                </c:pt>
                <c:pt idx="29">
                  <c:v>0.83973997831344604</c:v>
                </c:pt>
                <c:pt idx="30">
                  <c:v>0.94885939359664917</c:v>
                </c:pt>
                <c:pt idx="31">
                  <c:v>0.98249280452728271</c:v>
                </c:pt>
                <c:pt idx="32">
                  <c:v>1.0431578159332275</c:v>
                </c:pt>
                <c:pt idx="33">
                  <c:v>1.110798716545105</c:v>
                </c:pt>
                <c:pt idx="34">
                  <c:v>1.1302622556686401</c:v>
                </c:pt>
                <c:pt idx="35">
                  <c:v>1.1393219232559204</c:v>
                </c:pt>
                <c:pt idx="36">
                  <c:v>1.1622341871261597</c:v>
                </c:pt>
                <c:pt idx="37">
                  <c:v>1.2223464250564575</c:v>
                </c:pt>
                <c:pt idx="38">
                  <c:v>1.3670885562896729</c:v>
                </c:pt>
                <c:pt idx="39">
                  <c:v>1.3522124290466309</c:v>
                </c:pt>
                <c:pt idx="40">
                  <c:v>1.4650880098342896</c:v>
                </c:pt>
                <c:pt idx="41">
                  <c:v>1.526256799697876</c:v>
                </c:pt>
                <c:pt idx="42">
                  <c:v>1.5381929874420166</c:v>
                </c:pt>
                <c:pt idx="43">
                  <c:v>1.5223706960678101</c:v>
                </c:pt>
                <c:pt idx="44">
                  <c:v>1.5700250864028931</c:v>
                </c:pt>
                <c:pt idx="45">
                  <c:v>1.6548411846160889</c:v>
                </c:pt>
                <c:pt idx="46">
                  <c:v>1.7037445306777954</c:v>
                </c:pt>
                <c:pt idx="47">
                  <c:v>1.7771260738372803</c:v>
                </c:pt>
                <c:pt idx="48">
                  <c:v>1.8656690120697021</c:v>
                </c:pt>
                <c:pt idx="49">
                  <c:v>2.0251126289367676</c:v>
                </c:pt>
                <c:pt idx="50">
                  <c:v>2.1279356479644775</c:v>
                </c:pt>
                <c:pt idx="51">
                  <c:v>2.1915903091430664</c:v>
                </c:pt>
                <c:pt idx="52">
                  <c:v>2.2459790706634521</c:v>
                </c:pt>
                <c:pt idx="53">
                  <c:v>2.4340102672576904</c:v>
                </c:pt>
                <c:pt idx="54">
                  <c:v>2.4617218971252441</c:v>
                </c:pt>
                <c:pt idx="55">
                  <c:v>2.6140761375427246</c:v>
                </c:pt>
                <c:pt idx="56">
                  <c:v>2.7382378578186035</c:v>
                </c:pt>
                <c:pt idx="57">
                  <c:v>3.0705296993255615</c:v>
                </c:pt>
                <c:pt idx="58">
                  <c:v>2.9642434120178223</c:v>
                </c:pt>
                <c:pt idx="59">
                  <c:v>3.0831513404846191</c:v>
                </c:pt>
                <c:pt idx="60">
                  <c:v>3.2252082824707031</c:v>
                </c:pt>
                <c:pt idx="61">
                  <c:v>3.2724766731262207</c:v>
                </c:pt>
                <c:pt idx="62">
                  <c:v>3.4236187934875488</c:v>
                </c:pt>
                <c:pt idx="63">
                  <c:v>3.6953363418579102</c:v>
                </c:pt>
                <c:pt idx="64">
                  <c:v>3.3786988258361816</c:v>
                </c:pt>
                <c:pt idx="65">
                  <c:v>3.3402023315429688</c:v>
                </c:pt>
                <c:pt idx="66">
                  <c:v>3.5967617034912109</c:v>
                </c:pt>
                <c:pt idx="67">
                  <c:v>3.7598938941955566</c:v>
                </c:pt>
                <c:pt idx="68">
                  <c:v>3.7201955318450928</c:v>
                </c:pt>
                <c:pt idx="69">
                  <c:v>3.247382640838623</c:v>
                </c:pt>
                <c:pt idx="70">
                  <c:v>3.7386980056762695</c:v>
                </c:pt>
                <c:pt idx="71">
                  <c:v>3.3009819984436035</c:v>
                </c:pt>
                <c:pt idx="72">
                  <c:v>3.4554338455200195</c:v>
                </c:pt>
                <c:pt idx="73">
                  <c:v>3.9174330234527588</c:v>
                </c:pt>
                <c:pt idx="74">
                  <c:v>3.9240801334381104</c:v>
                </c:pt>
                <c:pt idx="75">
                  <c:v>3.9611985683441162</c:v>
                </c:pt>
                <c:pt idx="76">
                  <c:v>3.9001731872558594</c:v>
                </c:pt>
                <c:pt idx="77">
                  <c:v>4.2438087463378906</c:v>
                </c:pt>
                <c:pt idx="78">
                  <c:v>4.2552971839904785</c:v>
                </c:pt>
                <c:pt idx="79">
                  <c:v>4.5583081245422363</c:v>
                </c:pt>
                <c:pt idx="80">
                  <c:v>4.2310857772827148</c:v>
                </c:pt>
                <c:pt idx="81">
                  <c:v>3.8081152439117432</c:v>
                </c:pt>
                <c:pt idx="82">
                  <c:v>3.4633264541625977</c:v>
                </c:pt>
                <c:pt idx="83">
                  <c:v>3.6323502063751221</c:v>
                </c:pt>
                <c:pt idx="84">
                  <c:v>3.9266955852508545</c:v>
                </c:pt>
                <c:pt idx="85">
                  <c:v>4.1136689186096191</c:v>
                </c:pt>
                <c:pt idx="86">
                  <c:v>4.4991188049316406</c:v>
                </c:pt>
                <c:pt idx="87">
                  <c:v>4.7926445007324219</c:v>
                </c:pt>
                <c:pt idx="88">
                  <c:v>4.5305256843566895</c:v>
                </c:pt>
                <c:pt idx="89">
                  <c:v>4.7818808555603027</c:v>
                </c:pt>
                <c:pt idx="90">
                  <c:v>5.1954445838928223</c:v>
                </c:pt>
                <c:pt idx="91">
                  <c:v>5.3335285186767578</c:v>
                </c:pt>
                <c:pt idx="92">
                  <c:v>5.3895230293273926</c:v>
                </c:pt>
                <c:pt idx="93">
                  <c:v>5.5482568740844727</c:v>
                </c:pt>
                <c:pt idx="94">
                  <c:v>5.5286731719970703</c:v>
                </c:pt>
                <c:pt idx="95">
                  <c:v>4.7101006507873535</c:v>
                </c:pt>
                <c:pt idx="96">
                  <c:v>5.0980005264282227</c:v>
                </c:pt>
                <c:pt idx="97">
                  <c:v>5.6171178817749023</c:v>
                </c:pt>
                <c:pt idx="98">
                  <c:v>5.9111642837524414</c:v>
                </c:pt>
                <c:pt idx="99">
                  <c:v>5.7688288688659668</c:v>
                </c:pt>
                <c:pt idx="100">
                  <c:v>6.2801542282104492</c:v>
                </c:pt>
                <c:pt idx="101">
                  <c:v>6.753237247467041</c:v>
                </c:pt>
                <c:pt idx="102">
                  <c:v>6.8683552742004395</c:v>
                </c:pt>
                <c:pt idx="103">
                  <c:v>7.0827169418334961</c:v>
                </c:pt>
                <c:pt idx="104">
                  <c:v>7.2367591857910156</c:v>
                </c:pt>
                <c:pt idx="105">
                  <c:v>7.9338512420654297</c:v>
                </c:pt>
                <c:pt idx="106">
                  <c:v>8.4655361175537109</c:v>
                </c:pt>
                <c:pt idx="107">
                  <c:v>8.7681112289428711</c:v>
                </c:pt>
                <c:pt idx="108">
                  <c:v>9.0378541946411133</c:v>
                </c:pt>
                <c:pt idx="109">
                  <c:v>8.7978830337524414</c:v>
                </c:pt>
                <c:pt idx="110">
                  <c:v>9.2816171646118164</c:v>
                </c:pt>
                <c:pt idx="111">
                  <c:v>9.2971038818359375</c:v>
                </c:pt>
                <c:pt idx="112">
                  <c:v>9.6258993148803711</c:v>
                </c:pt>
                <c:pt idx="113">
                  <c:v>10.170853614807129</c:v>
                </c:pt>
                <c:pt idx="114">
                  <c:v>10.697688102722168</c:v>
                </c:pt>
                <c:pt idx="115">
                  <c:v>11.196272850036621</c:v>
                </c:pt>
                <c:pt idx="116">
                  <c:v>11.713986396789551</c:v>
                </c:pt>
                <c:pt idx="117">
                  <c:v>12.088930130004883</c:v>
                </c:pt>
                <c:pt idx="118">
                  <c:v>12.751380920410156</c:v>
                </c:pt>
                <c:pt idx="119">
                  <c:v>13.597607612609863</c:v>
                </c:pt>
                <c:pt idx="120">
                  <c:v>14.716676712036133</c:v>
                </c:pt>
                <c:pt idx="121">
                  <c:v>15.313157081604004</c:v>
                </c:pt>
                <c:pt idx="122">
                  <c:v>16.019855499267578</c:v>
                </c:pt>
                <c:pt idx="123">
                  <c:v>16.882614135742188</c:v>
                </c:pt>
                <c:pt idx="124">
                  <c:v>16.821826934814453</c:v>
                </c:pt>
                <c:pt idx="125">
                  <c:v>16.811189651489258</c:v>
                </c:pt>
                <c:pt idx="126">
                  <c:v>17.709997177124023</c:v>
                </c:pt>
                <c:pt idx="127">
                  <c:v>18.21403694152832</c:v>
                </c:pt>
                <c:pt idx="128">
                  <c:v>18.889549255371094</c:v>
                </c:pt>
                <c:pt idx="129">
                  <c:v>19.393552780151367</c:v>
                </c:pt>
                <c:pt idx="130">
                  <c:v>19.314619064331055</c:v>
                </c:pt>
                <c:pt idx="131">
                  <c:v>18.801885604858398</c:v>
                </c:pt>
                <c:pt idx="132">
                  <c:v>18.661279678344727</c:v>
                </c:pt>
                <c:pt idx="133">
                  <c:v>18.84979248046875</c:v>
                </c:pt>
                <c:pt idx="134">
                  <c:v>19.392333984375</c:v>
                </c:pt>
                <c:pt idx="135">
                  <c:v>20.079833984375</c:v>
                </c:pt>
                <c:pt idx="136">
                  <c:v>20.374029159545898</c:v>
                </c:pt>
                <c:pt idx="137">
                  <c:v>20.943361282348633</c:v>
                </c:pt>
                <c:pt idx="138">
                  <c:v>21.75120735168457</c:v>
                </c:pt>
                <c:pt idx="139">
                  <c:v>22.078855514526367</c:v>
                </c:pt>
                <c:pt idx="140">
                  <c:v>22.652856826782227</c:v>
                </c:pt>
                <c:pt idx="141">
                  <c:v>22.664239883422852</c:v>
                </c:pt>
                <c:pt idx="142">
                  <c:v>22.472312927246094</c:v>
                </c:pt>
                <c:pt idx="143">
                  <c:v>22.719554901123047</c:v>
                </c:pt>
                <c:pt idx="144">
                  <c:v>22.872474670410156</c:v>
                </c:pt>
                <c:pt idx="145">
                  <c:v>23.358936309814453</c:v>
                </c:pt>
                <c:pt idx="146">
                  <c:v>24.082126617431641</c:v>
                </c:pt>
                <c:pt idx="147">
                  <c:v>24.203922271728516</c:v>
                </c:pt>
                <c:pt idx="148">
                  <c:v>24.114002227783203</c:v>
                </c:pt>
                <c:pt idx="149">
                  <c:v>24.434370040893555</c:v>
                </c:pt>
                <c:pt idx="150">
                  <c:v>25.137260437011719</c:v>
                </c:pt>
                <c:pt idx="151">
                  <c:v>25.323520660400391</c:v>
                </c:pt>
                <c:pt idx="152">
                  <c:v>25.895429611206055</c:v>
                </c:pt>
                <c:pt idx="153">
                  <c:v>27.123491287231445</c:v>
                </c:pt>
                <c:pt idx="154">
                  <c:v>28.390371322631836</c:v>
                </c:pt>
                <c:pt idx="155">
                  <c:v>29.358200073242188</c:v>
                </c:pt>
                <c:pt idx="156">
                  <c:v>30.3218994140625</c:v>
                </c:pt>
                <c:pt idx="157">
                  <c:v>31.226089477539062</c:v>
                </c:pt>
                <c:pt idx="158">
                  <c:v>31.931230545043945</c:v>
                </c:pt>
                <c:pt idx="159">
                  <c:v>31.456871032714844</c:v>
                </c:pt>
                <c:pt idx="160">
                  <c:v>33.076950073242188</c:v>
                </c:pt>
                <c:pt idx="161">
                  <c:v>34.194011688232422</c:v>
                </c:pt>
                <c:pt idx="162">
                  <c:v>34.677101135253906</c:v>
                </c:pt>
                <c:pt idx="163">
                  <c:v>34.853179931640625</c:v>
                </c:pt>
                <c:pt idx="164">
                  <c:v>35.118938446044922</c:v>
                </c:pt>
                <c:pt idx="165">
                  <c:v>35.086330413818359</c:v>
                </c:pt>
                <c:pt idx="166">
                  <c:v>35.179679870605469</c:v>
                </c:pt>
                <c:pt idx="167">
                  <c:v>35.589889526367188</c:v>
                </c:pt>
                <c:pt idx="168">
                  <c:v>36.337570190429688</c:v>
                </c:pt>
                <c:pt idx="169">
                  <c:v>36.746273040771484</c:v>
                </c:pt>
                <c:pt idx="170">
                  <c:v>37.496437072753906</c:v>
                </c:pt>
              </c:numCache>
            </c:numRef>
          </c:val>
          <c:extLst>
            <c:ext xmlns:c16="http://schemas.microsoft.com/office/drawing/2014/chart" uri="{C3380CC4-5D6E-409C-BE32-E72D297353CC}">
              <c16:uniqueId val="{00000000-BF99-8244-BD43-DFE4AE10DC50}"/>
            </c:ext>
          </c:extLst>
        </c:ser>
        <c:ser>
          <c:idx val="1"/>
          <c:order val="1"/>
          <c:tx>
            <c:strRef>
              <c:f>Ref!$C$1</c:f>
              <c:strCache>
                <c:ptCount val="1"/>
                <c:pt idx="0">
                  <c:v>Global CO2 land use net emissions with AF</c:v>
                </c:pt>
              </c:strCache>
            </c:strRef>
          </c:tx>
          <c:spPr>
            <a:solidFill>
              <a:srgbClr val="45906C"/>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Ref!$C$2:$C$172</c:f>
              <c:numCache>
                <c:formatCode>General</c:formatCode>
                <c:ptCount val="171"/>
                <c:pt idx="0">
                  <c:v>2.0275483131408691</c:v>
                </c:pt>
                <c:pt idx="1">
                  <c:v>2.0326566696166992</c:v>
                </c:pt>
                <c:pt idx="2">
                  <c:v>2.040036678314209</c:v>
                </c:pt>
                <c:pt idx="3">
                  <c:v>2.0524287223815918</c:v>
                </c:pt>
                <c:pt idx="4">
                  <c:v>2.0669288635253906</c:v>
                </c:pt>
                <c:pt idx="5">
                  <c:v>2.0843510627746582</c:v>
                </c:pt>
                <c:pt idx="6">
                  <c:v>2.1037089824676514</c:v>
                </c:pt>
                <c:pt idx="7">
                  <c:v>2.1236450672149658</c:v>
                </c:pt>
                <c:pt idx="8">
                  <c:v>2.1436402797698975</c:v>
                </c:pt>
                <c:pt idx="9">
                  <c:v>2.1631150245666504</c:v>
                </c:pt>
                <c:pt idx="10">
                  <c:v>2.183762788772583</c:v>
                </c:pt>
                <c:pt idx="11">
                  <c:v>2.2073698043823242</c:v>
                </c:pt>
                <c:pt idx="12">
                  <c:v>2.2338149547576904</c:v>
                </c:pt>
                <c:pt idx="13">
                  <c:v>2.262115478515625</c:v>
                </c:pt>
                <c:pt idx="14">
                  <c:v>2.2880580425262451</c:v>
                </c:pt>
                <c:pt idx="15">
                  <c:v>2.3082773685455322</c:v>
                </c:pt>
                <c:pt idx="16">
                  <c:v>2.3259909152984619</c:v>
                </c:pt>
                <c:pt idx="17">
                  <c:v>2.3463449478149414</c:v>
                </c:pt>
                <c:pt idx="18">
                  <c:v>2.3676185607910156</c:v>
                </c:pt>
                <c:pt idx="19">
                  <c:v>2.3877036571502686</c:v>
                </c:pt>
                <c:pt idx="20">
                  <c:v>2.4057550430297852</c:v>
                </c:pt>
                <c:pt idx="21">
                  <c:v>2.422541618347168</c:v>
                </c:pt>
                <c:pt idx="22">
                  <c:v>2.4491982460021973</c:v>
                </c:pt>
                <c:pt idx="23">
                  <c:v>2.4774596691131592</c:v>
                </c:pt>
                <c:pt idx="24">
                  <c:v>2.5075445175170898</c:v>
                </c:pt>
                <c:pt idx="25">
                  <c:v>2.5361125469207764</c:v>
                </c:pt>
                <c:pt idx="26">
                  <c:v>2.5602273941040039</c:v>
                </c:pt>
                <c:pt idx="27">
                  <c:v>2.5738332271575928</c:v>
                </c:pt>
                <c:pt idx="28">
                  <c:v>2.5832154750823975</c:v>
                </c:pt>
                <c:pt idx="29">
                  <c:v>2.5979099273681641</c:v>
                </c:pt>
                <c:pt idx="30">
                  <c:v>2.6205825805664062</c:v>
                </c:pt>
                <c:pt idx="31">
                  <c:v>2.6528539657592773</c:v>
                </c:pt>
                <c:pt idx="32">
                  <c:v>2.6887502670288086</c:v>
                </c:pt>
                <c:pt idx="33">
                  <c:v>2.7283821105957031</c:v>
                </c:pt>
                <c:pt idx="34">
                  <c:v>2.7676858901977539</c:v>
                </c:pt>
                <c:pt idx="35">
                  <c:v>2.807218074798584</c:v>
                </c:pt>
                <c:pt idx="36">
                  <c:v>2.8367123603820801</c:v>
                </c:pt>
                <c:pt idx="37">
                  <c:v>2.8455185890197754</c:v>
                </c:pt>
                <c:pt idx="38">
                  <c:v>2.8672769069671631</c:v>
                </c:pt>
                <c:pt idx="39">
                  <c:v>2.8781707286834717</c:v>
                </c:pt>
                <c:pt idx="40">
                  <c:v>2.8887557983398438</c:v>
                </c:pt>
                <c:pt idx="41">
                  <c:v>2.9022843837738037</c:v>
                </c:pt>
                <c:pt idx="42">
                  <c:v>2.9202895164489746</c:v>
                </c:pt>
                <c:pt idx="43">
                  <c:v>2.9446432590484619</c:v>
                </c:pt>
                <c:pt idx="44">
                  <c:v>2.971890926361084</c:v>
                </c:pt>
                <c:pt idx="45">
                  <c:v>2.9958977699279785</c:v>
                </c:pt>
                <c:pt idx="46">
                  <c:v>3.0158793926239014</c:v>
                </c:pt>
                <c:pt idx="47">
                  <c:v>3.0351390838623047</c:v>
                </c:pt>
                <c:pt idx="48">
                  <c:v>3.0496895313262939</c:v>
                </c:pt>
                <c:pt idx="49">
                  <c:v>3.0600545406341553</c:v>
                </c:pt>
                <c:pt idx="50">
                  <c:v>3.0666365623474121</c:v>
                </c:pt>
                <c:pt idx="51">
                  <c:v>3.080143928527832</c:v>
                </c:pt>
                <c:pt idx="52">
                  <c:v>3.0909919738769531</c:v>
                </c:pt>
                <c:pt idx="53">
                  <c:v>3.1073133945465088</c:v>
                </c:pt>
                <c:pt idx="54">
                  <c:v>3.1232693195343018</c:v>
                </c:pt>
                <c:pt idx="55">
                  <c:v>3.137739896774292</c:v>
                </c:pt>
                <c:pt idx="56">
                  <c:v>3.1461420059204102</c:v>
                </c:pt>
                <c:pt idx="57">
                  <c:v>3.1444888114929199</c:v>
                </c:pt>
                <c:pt idx="58">
                  <c:v>3.1447551250457764</c:v>
                </c:pt>
                <c:pt idx="59">
                  <c:v>3.1549680233001709</c:v>
                </c:pt>
                <c:pt idx="60">
                  <c:v>3.154810905456543</c:v>
                </c:pt>
                <c:pt idx="61">
                  <c:v>3.1363215446472168</c:v>
                </c:pt>
                <c:pt idx="62">
                  <c:v>3.1161727905273438</c:v>
                </c:pt>
                <c:pt idx="63">
                  <c:v>3.0845000743865967</c:v>
                </c:pt>
                <c:pt idx="64">
                  <c:v>3.0307092666625977</c:v>
                </c:pt>
                <c:pt idx="65">
                  <c:v>2.9979491233825684</c:v>
                </c:pt>
                <c:pt idx="66">
                  <c:v>2.984835147857666</c:v>
                </c:pt>
                <c:pt idx="67">
                  <c:v>2.9935052394866943</c:v>
                </c:pt>
                <c:pt idx="68">
                  <c:v>3.0397880077362061</c:v>
                </c:pt>
                <c:pt idx="69">
                  <c:v>3.0970621109008789</c:v>
                </c:pt>
                <c:pt idx="70">
                  <c:v>3.1576805114746094</c:v>
                </c:pt>
                <c:pt idx="71">
                  <c:v>3.2140114307403564</c:v>
                </c:pt>
                <c:pt idx="72">
                  <c:v>3.27567458152771</c:v>
                </c:pt>
                <c:pt idx="73">
                  <c:v>3.3028984069824219</c:v>
                </c:pt>
                <c:pt idx="74">
                  <c:v>3.3205101490020752</c:v>
                </c:pt>
                <c:pt idx="75">
                  <c:v>3.340484619140625</c:v>
                </c:pt>
                <c:pt idx="76">
                  <c:v>3.3527765274047852</c:v>
                </c:pt>
                <c:pt idx="77">
                  <c:v>3.347761869430542</c:v>
                </c:pt>
                <c:pt idx="78">
                  <c:v>3.3346030712127686</c:v>
                </c:pt>
                <c:pt idx="79">
                  <c:v>3.3323023319244385</c:v>
                </c:pt>
                <c:pt idx="80">
                  <c:v>3.3810858726501465</c:v>
                </c:pt>
                <c:pt idx="81">
                  <c:v>3.4455018043518066</c:v>
                </c:pt>
                <c:pt idx="82">
                  <c:v>3.5132830142974854</c:v>
                </c:pt>
                <c:pt idx="83">
                  <c:v>3.6126770973205566</c:v>
                </c:pt>
                <c:pt idx="84">
                  <c:v>3.7010889053344727</c:v>
                </c:pt>
                <c:pt idx="85">
                  <c:v>3.7706551551818848</c:v>
                </c:pt>
                <c:pt idx="86">
                  <c:v>3.8271067142486572</c:v>
                </c:pt>
                <c:pt idx="87">
                  <c:v>3.8811371326446533</c:v>
                </c:pt>
                <c:pt idx="88">
                  <c:v>3.8963181972503662</c:v>
                </c:pt>
                <c:pt idx="89">
                  <c:v>3.9081056118011475</c:v>
                </c:pt>
                <c:pt idx="90">
                  <c:v>3.8786287307739258</c:v>
                </c:pt>
                <c:pt idx="91">
                  <c:v>3.8249936103820801</c:v>
                </c:pt>
                <c:pt idx="92">
                  <c:v>3.7423844337463379</c:v>
                </c:pt>
                <c:pt idx="93">
                  <c:v>3.6481139659881592</c:v>
                </c:pt>
                <c:pt idx="94">
                  <c:v>3.5800347328186035</c:v>
                </c:pt>
                <c:pt idx="95">
                  <c:v>3.5379588603973389</c:v>
                </c:pt>
                <c:pt idx="96">
                  <c:v>3.5115818977355957</c:v>
                </c:pt>
                <c:pt idx="97">
                  <c:v>3.4681403636932373</c:v>
                </c:pt>
                <c:pt idx="98">
                  <c:v>3.3880965709686279</c:v>
                </c:pt>
                <c:pt idx="99">
                  <c:v>3.2884933948516846</c:v>
                </c:pt>
                <c:pt idx="100">
                  <c:v>3.2095296382904053</c:v>
                </c:pt>
                <c:pt idx="101">
                  <c:v>3.0514674186706543</c:v>
                </c:pt>
                <c:pt idx="102">
                  <c:v>2.9798357486724854</c:v>
                </c:pt>
                <c:pt idx="103">
                  <c:v>2.9815442562103271</c:v>
                </c:pt>
                <c:pt idx="104">
                  <c:v>3.0017194747924805</c:v>
                </c:pt>
                <c:pt idx="105">
                  <c:v>3.0853922367095947</c:v>
                </c:pt>
                <c:pt idx="106">
                  <c:v>3.2109882831573486</c:v>
                </c:pt>
                <c:pt idx="107">
                  <c:v>3.3600091934204102</c:v>
                </c:pt>
                <c:pt idx="108">
                  <c:v>3.5202558040618896</c:v>
                </c:pt>
                <c:pt idx="109">
                  <c:v>3.6595807075500488</c:v>
                </c:pt>
                <c:pt idx="110">
                  <c:v>3.7542164325714111</c:v>
                </c:pt>
                <c:pt idx="111">
                  <c:v>3.8670704364776611</c:v>
                </c:pt>
                <c:pt idx="112">
                  <c:v>3.895554780960083</c:v>
                </c:pt>
                <c:pt idx="113">
                  <c:v>3.7349140644073486</c:v>
                </c:pt>
                <c:pt idx="114">
                  <c:v>3.5390872955322266</c:v>
                </c:pt>
                <c:pt idx="115">
                  <c:v>3.3280541896820068</c:v>
                </c:pt>
                <c:pt idx="116">
                  <c:v>3.1121022701263428</c:v>
                </c:pt>
                <c:pt idx="117">
                  <c:v>3.0470874309539795</c:v>
                </c:pt>
                <c:pt idx="118">
                  <c:v>3.1008510589599609</c:v>
                </c:pt>
                <c:pt idx="119">
                  <c:v>3.2419881820678711</c:v>
                </c:pt>
                <c:pt idx="120">
                  <c:v>3.3347907066345215</c:v>
                </c:pt>
                <c:pt idx="121">
                  <c:v>3.2875247001647949</c:v>
                </c:pt>
                <c:pt idx="122">
                  <c:v>3.1554126739501953</c:v>
                </c:pt>
                <c:pt idx="123">
                  <c:v>3.0916197299957275</c:v>
                </c:pt>
                <c:pt idx="124">
                  <c:v>2.9406280517578125</c:v>
                </c:pt>
                <c:pt idx="125">
                  <c:v>2.8659360408782959</c:v>
                </c:pt>
                <c:pt idx="126">
                  <c:v>2.8128261566162109</c:v>
                </c:pt>
                <c:pt idx="127">
                  <c:v>2.7252483367919922</c:v>
                </c:pt>
                <c:pt idx="128">
                  <c:v>2.5290126800537109</c:v>
                </c:pt>
                <c:pt idx="129">
                  <c:v>2.4078245162963867</c:v>
                </c:pt>
                <c:pt idx="130">
                  <c:v>2.2884604930877686</c:v>
                </c:pt>
                <c:pt idx="131">
                  <c:v>2.2183682918548584</c:v>
                </c:pt>
                <c:pt idx="132">
                  <c:v>2.1812889575958252</c:v>
                </c:pt>
                <c:pt idx="133">
                  <c:v>2.3854584693908691</c:v>
                </c:pt>
                <c:pt idx="134">
                  <c:v>2.5443120002746582</c:v>
                </c:pt>
                <c:pt idx="135">
                  <c:v>2.6223444938659668</c:v>
                </c:pt>
                <c:pt idx="136">
                  <c:v>2.7830424308776855</c:v>
                </c:pt>
                <c:pt idx="137">
                  <c:v>2.9439566135406494</c:v>
                </c:pt>
                <c:pt idx="138">
                  <c:v>2.9606790542602539</c:v>
                </c:pt>
                <c:pt idx="139">
                  <c:v>3.0850872993469238</c:v>
                </c:pt>
                <c:pt idx="140">
                  <c:v>3.838421106338501</c:v>
                </c:pt>
                <c:pt idx="141">
                  <c:v>4.2545323371887207</c:v>
                </c:pt>
                <c:pt idx="142">
                  <c:v>4.6469416618347168</c:v>
                </c:pt>
                <c:pt idx="143">
                  <c:v>4.8612022399902344</c:v>
                </c:pt>
                <c:pt idx="144">
                  <c:v>5.0162019729614258</c:v>
                </c:pt>
                <c:pt idx="145">
                  <c:v>5.0699400901794434</c:v>
                </c:pt>
                <c:pt idx="146">
                  <c:v>5.0562834739685059</c:v>
                </c:pt>
                <c:pt idx="147">
                  <c:v>6.8778562545776367</c:v>
                </c:pt>
                <c:pt idx="148">
                  <c:v>4.886599063873291</c:v>
                </c:pt>
                <c:pt idx="149">
                  <c:v>4.7873907089233398</c:v>
                </c:pt>
                <c:pt idx="150">
                  <c:v>4.5404858589172363</c:v>
                </c:pt>
                <c:pt idx="151">
                  <c:v>4.5082764625549316</c:v>
                </c:pt>
                <c:pt idx="152">
                  <c:v>4.7879376411437988</c:v>
                </c:pt>
                <c:pt idx="153">
                  <c:v>4.4828219413757324</c:v>
                </c:pt>
                <c:pt idx="154">
                  <c:v>4.6021556854248047</c:v>
                </c:pt>
                <c:pt idx="155">
                  <c:v>4.5331645011901855</c:v>
                </c:pt>
                <c:pt idx="156">
                  <c:v>4.8772406578063965</c:v>
                </c:pt>
                <c:pt idx="157">
                  <c:v>3.97113037109375</c:v>
                </c:pt>
                <c:pt idx="158">
                  <c:v>4.0105838775634766</c:v>
                </c:pt>
                <c:pt idx="159">
                  <c:v>4.3322148323059082</c:v>
                </c:pt>
                <c:pt idx="160">
                  <c:v>4.0914244651794434</c:v>
                </c:pt>
                <c:pt idx="161">
                  <c:v>3.9449954032897949</c:v>
                </c:pt>
                <c:pt idx="162">
                  <c:v>3.8928475379943848</c:v>
                </c:pt>
                <c:pt idx="163">
                  <c:v>3.6695320606231689</c:v>
                </c:pt>
                <c:pt idx="164">
                  <c:v>3.8850769996643066</c:v>
                </c:pt>
                <c:pt idx="165">
                  <c:v>4.1527743339538574</c:v>
                </c:pt>
                <c:pt idx="166">
                  <c:v>4.1527743339538574</c:v>
                </c:pt>
                <c:pt idx="167">
                  <c:v>4.1527743339538574</c:v>
                </c:pt>
                <c:pt idx="168">
                  <c:v>4.1527743339538574</c:v>
                </c:pt>
                <c:pt idx="169">
                  <c:v>4.1527743339538574</c:v>
                </c:pt>
                <c:pt idx="170">
                  <c:v>4.1527743339538574</c:v>
                </c:pt>
              </c:numCache>
            </c:numRef>
          </c:val>
          <c:extLst>
            <c:ext xmlns:c16="http://schemas.microsoft.com/office/drawing/2014/chart" uri="{C3380CC4-5D6E-409C-BE32-E72D297353CC}">
              <c16:uniqueId val="{00000001-BF99-8244-BD43-DFE4AE10DC50}"/>
            </c:ext>
          </c:extLst>
        </c:ser>
        <c:ser>
          <c:idx val="2"/>
          <c:order val="2"/>
          <c:tx>
            <c:strRef>
              <c:f>Ref!$D$1</c:f>
              <c:strCache>
                <c:ptCount val="1"/>
                <c:pt idx="0">
                  <c:v>Global CO2eq emissions from CH4</c:v>
                </c:pt>
              </c:strCache>
            </c:strRef>
          </c:tx>
          <c:spPr>
            <a:solidFill>
              <a:srgbClr val="66ABDE"/>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Ref!$D$2:$D$172</c:f>
              <c:numCache>
                <c:formatCode>General</c:formatCode>
                <c:ptCount val="171"/>
                <c:pt idx="0">
                  <c:v>0.90494346618652344</c:v>
                </c:pt>
                <c:pt idx="1">
                  <c:v>0.92301583290100098</c:v>
                </c:pt>
                <c:pt idx="2">
                  <c:v>0.94273704290390015</c:v>
                </c:pt>
                <c:pt idx="3">
                  <c:v>0.96172833442687988</c:v>
                </c:pt>
                <c:pt idx="4">
                  <c:v>0.98157608509063721</c:v>
                </c:pt>
                <c:pt idx="5">
                  <c:v>1.001633882522583</c:v>
                </c:pt>
                <c:pt idx="6">
                  <c:v>1.0215232372283936</c:v>
                </c:pt>
                <c:pt idx="7">
                  <c:v>1.0420857667922974</c:v>
                </c:pt>
                <c:pt idx="8">
                  <c:v>1.0623627901077271</c:v>
                </c:pt>
                <c:pt idx="9">
                  <c:v>1.0831502676010132</c:v>
                </c:pt>
                <c:pt idx="10">
                  <c:v>1.1045498847961426</c:v>
                </c:pt>
                <c:pt idx="11">
                  <c:v>1.1251270771026611</c:v>
                </c:pt>
                <c:pt idx="12">
                  <c:v>1.1464412212371826</c:v>
                </c:pt>
                <c:pt idx="13">
                  <c:v>1.1678099632263184</c:v>
                </c:pt>
                <c:pt idx="14">
                  <c:v>1.1893593072891235</c:v>
                </c:pt>
                <c:pt idx="15">
                  <c:v>1.210713267326355</c:v>
                </c:pt>
                <c:pt idx="16">
                  <c:v>1.232202410697937</c:v>
                </c:pt>
                <c:pt idx="17">
                  <c:v>1.2541623115539551</c:v>
                </c:pt>
                <c:pt idx="18">
                  <c:v>1.2758001089096069</c:v>
                </c:pt>
                <c:pt idx="19">
                  <c:v>1.2979661226272583</c:v>
                </c:pt>
                <c:pt idx="20">
                  <c:v>1.3199995756149292</c:v>
                </c:pt>
                <c:pt idx="21">
                  <c:v>1.3422362804412842</c:v>
                </c:pt>
                <c:pt idx="22">
                  <c:v>1.3642755746841431</c:v>
                </c:pt>
                <c:pt idx="23">
                  <c:v>1.3865625858306885</c:v>
                </c:pt>
                <c:pt idx="24">
                  <c:v>1.4089919328689575</c:v>
                </c:pt>
                <c:pt idx="25">
                  <c:v>1.4311715364456177</c:v>
                </c:pt>
                <c:pt idx="26">
                  <c:v>1.4533133506774902</c:v>
                </c:pt>
                <c:pt idx="27">
                  <c:v>1.4750295877456665</c:v>
                </c:pt>
                <c:pt idx="28">
                  <c:v>1.4974451065063477</c:v>
                </c:pt>
                <c:pt idx="29">
                  <c:v>1.5195778608322144</c:v>
                </c:pt>
                <c:pt idx="30">
                  <c:v>1.5413689613342285</c:v>
                </c:pt>
                <c:pt idx="31">
                  <c:v>1.5627597570419312</c:v>
                </c:pt>
                <c:pt idx="32">
                  <c:v>1.5845961570739746</c:v>
                </c:pt>
                <c:pt idx="33">
                  <c:v>1.6062085628509521</c:v>
                </c:pt>
                <c:pt idx="34">
                  <c:v>1.6273616552352905</c:v>
                </c:pt>
                <c:pt idx="35">
                  <c:v>1.6484535932540894</c:v>
                </c:pt>
                <c:pt idx="36">
                  <c:v>1.6690492630004883</c:v>
                </c:pt>
                <c:pt idx="37">
                  <c:v>1.6904120445251465</c:v>
                </c:pt>
                <c:pt idx="38">
                  <c:v>1.7105351686477661</c:v>
                </c:pt>
                <c:pt idx="39">
                  <c:v>1.7319711446762085</c:v>
                </c:pt>
                <c:pt idx="40">
                  <c:v>1.7531090974807739</c:v>
                </c:pt>
                <c:pt idx="41">
                  <c:v>1.7813471555709839</c:v>
                </c:pt>
                <c:pt idx="42">
                  <c:v>1.8107644319534302</c:v>
                </c:pt>
                <c:pt idx="43">
                  <c:v>1.841064453125</c:v>
                </c:pt>
                <c:pt idx="44">
                  <c:v>1.8729535341262817</c:v>
                </c:pt>
                <c:pt idx="45">
                  <c:v>1.9002777338027954</c:v>
                </c:pt>
                <c:pt idx="46">
                  <c:v>1.9300582408905029</c:v>
                </c:pt>
                <c:pt idx="47">
                  <c:v>1.9584219455718994</c:v>
                </c:pt>
                <c:pt idx="48">
                  <c:v>1.9847126007080078</c:v>
                </c:pt>
                <c:pt idx="49">
                  <c:v>2.009056568145752</c:v>
                </c:pt>
                <c:pt idx="50">
                  <c:v>2.0343356132507324</c:v>
                </c:pt>
                <c:pt idx="51">
                  <c:v>2.0557301044464111</c:v>
                </c:pt>
                <c:pt idx="52">
                  <c:v>2.0848431587219238</c:v>
                </c:pt>
                <c:pt idx="53">
                  <c:v>2.1105659008026123</c:v>
                </c:pt>
                <c:pt idx="54">
                  <c:v>2.142343282699585</c:v>
                </c:pt>
                <c:pt idx="55">
                  <c:v>2.1723513603210449</c:v>
                </c:pt>
                <c:pt idx="56">
                  <c:v>2.2040877342224121</c:v>
                </c:pt>
                <c:pt idx="57">
                  <c:v>2.2325763702392578</c:v>
                </c:pt>
                <c:pt idx="58">
                  <c:v>2.2605798244476318</c:v>
                </c:pt>
                <c:pt idx="59">
                  <c:v>2.2876143455505371</c:v>
                </c:pt>
                <c:pt idx="60">
                  <c:v>2.3134365081787109</c:v>
                </c:pt>
                <c:pt idx="61">
                  <c:v>2.3393628597259521</c:v>
                </c:pt>
                <c:pt idx="62">
                  <c:v>2.3664538860321045</c:v>
                </c:pt>
                <c:pt idx="63">
                  <c:v>2.3997976779937744</c:v>
                </c:pt>
                <c:pt idx="64">
                  <c:v>2.4333627223968506</c:v>
                </c:pt>
                <c:pt idx="65">
                  <c:v>2.4679334163665771</c:v>
                </c:pt>
                <c:pt idx="66">
                  <c:v>2.5020902156829834</c:v>
                </c:pt>
                <c:pt idx="67">
                  <c:v>2.5361573696136475</c:v>
                </c:pt>
                <c:pt idx="68">
                  <c:v>2.5664873123168945</c:v>
                </c:pt>
                <c:pt idx="69">
                  <c:v>2.5954596996307373</c:v>
                </c:pt>
                <c:pt idx="70">
                  <c:v>2.6197779178619385</c:v>
                </c:pt>
                <c:pt idx="71">
                  <c:v>2.643057107925415</c:v>
                </c:pt>
                <c:pt idx="72">
                  <c:v>2.668999195098877</c:v>
                </c:pt>
                <c:pt idx="73">
                  <c:v>2.695030689239502</c:v>
                </c:pt>
                <c:pt idx="74">
                  <c:v>2.7222805023193359</c:v>
                </c:pt>
                <c:pt idx="75">
                  <c:v>2.7510700225830078</c:v>
                </c:pt>
                <c:pt idx="76">
                  <c:v>2.7767937183380127</c:v>
                </c:pt>
                <c:pt idx="77">
                  <c:v>2.803687572479248</c:v>
                </c:pt>
                <c:pt idx="78">
                  <c:v>2.8311500549316406</c:v>
                </c:pt>
                <c:pt idx="79">
                  <c:v>2.8536591529846191</c:v>
                </c:pt>
                <c:pt idx="80">
                  <c:v>2.8765323162078857</c:v>
                </c:pt>
                <c:pt idx="81">
                  <c:v>2.8967008590698242</c:v>
                </c:pt>
                <c:pt idx="82">
                  <c:v>2.9194591045379639</c:v>
                </c:pt>
                <c:pt idx="83">
                  <c:v>2.9436960220336914</c:v>
                </c:pt>
                <c:pt idx="84">
                  <c:v>2.9681427478790283</c:v>
                </c:pt>
                <c:pt idx="85">
                  <c:v>2.9963808059692383</c:v>
                </c:pt>
                <c:pt idx="86">
                  <c:v>3.0235660076141357</c:v>
                </c:pt>
                <c:pt idx="87">
                  <c:v>3.0504937171936035</c:v>
                </c:pt>
                <c:pt idx="88">
                  <c:v>3.0750496387481689</c:v>
                </c:pt>
                <c:pt idx="89">
                  <c:v>3.1032791137695312</c:v>
                </c:pt>
                <c:pt idx="90">
                  <c:v>3.1298372745513916</c:v>
                </c:pt>
                <c:pt idx="91">
                  <c:v>3.1588339805603027</c:v>
                </c:pt>
                <c:pt idx="92">
                  <c:v>3.2031664848327637</c:v>
                </c:pt>
                <c:pt idx="93">
                  <c:v>3.2534852027893066</c:v>
                </c:pt>
                <c:pt idx="94">
                  <c:v>3.3127472400665283</c:v>
                </c:pt>
                <c:pt idx="95">
                  <c:v>3.3774497509002686</c:v>
                </c:pt>
                <c:pt idx="96">
                  <c:v>3.4436416625976562</c:v>
                </c:pt>
                <c:pt idx="97">
                  <c:v>3.5065295696258545</c:v>
                </c:pt>
                <c:pt idx="98">
                  <c:v>3.5750737190246582</c:v>
                </c:pt>
                <c:pt idx="99">
                  <c:v>3.6340639591217041</c:v>
                </c:pt>
                <c:pt idx="100">
                  <c:v>3.6860349178314209</c:v>
                </c:pt>
                <c:pt idx="101">
                  <c:v>3.7487099170684814</c:v>
                </c:pt>
                <c:pt idx="102">
                  <c:v>3.8373634815216064</c:v>
                </c:pt>
                <c:pt idx="103">
                  <c:v>3.9443964958190918</c:v>
                </c:pt>
                <c:pt idx="104">
                  <c:v>4.0646367073059082</c:v>
                </c:pt>
                <c:pt idx="105">
                  <c:v>4.1976199150085449</c:v>
                </c:pt>
                <c:pt idx="106">
                  <c:v>4.3319554328918457</c:v>
                </c:pt>
                <c:pt idx="107">
                  <c:v>4.4677834510803223</c:v>
                </c:pt>
                <c:pt idx="108">
                  <c:v>4.6000361442565918</c:v>
                </c:pt>
                <c:pt idx="109">
                  <c:v>4.7139511108398438</c:v>
                </c:pt>
                <c:pt idx="110">
                  <c:v>4.8140649795532227</c:v>
                </c:pt>
                <c:pt idx="111">
                  <c:v>4.8973989486694336</c:v>
                </c:pt>
                <c:pt idx="112">
                  <c:v>5.0101432800292969</c:v>
                </c:pt>
                <c:pt idx="113">
                  <c:v>5.1028738021850586</c:v>
                </c:pt>
                <c:pt idx="114">
                  <c:v>5.2331552505493164</c:v>
                </c:pt>
                <c:pt idx="115">
                  <c:v>5.3573884963989258</c:v>
                </c:pt>
                <c:pt idx="116">
                  <c:v>5.4956297874450684</c:v>
                </c:pt>
                <c:pt idx="117">
                  <c:v>5.6408267021179199</c:v>
                </c:pt>
                <c:pt idx="118">
                  <c:v>5.7877707481384277</c:v>
                </c:pt>
                <c:pt idx="119">
                  <c:v>5.9220395088195801</c:v>
                </c:pt>
                <c:pt idx="120">
                  <c:v>6.0455975532531738</c:v>
                </c:pt>
                <c:pt idx="121">
                  <c:v>5.9098730087280273</c:v>
                </c:pt>
                <c:pt idx="122">
                  <c:v>6.1753158569335938</c:v>
                </c:pt>
                <c:pt idx="123">
                  <c:v>6.2322201728820801</c:v>
                </c:pt>
                <c:pt idx="124">
                  <c:v>6.2249178886413574</c:v>
                </c:pt>
                <c:pt idx="125">
                  <c:v>6.3510212898254395</c:v>
                </c:pt>
                <c:pt idx="126">
                  <c:v>6.530207633972168</c:v>
                </c:pt>
                <c:pt idx="127">
                  <c:v>6.6840085983276367</c:v>
                </c:pt>
                <c:pt idx="128">
                  <c:v>6.7154302597045898</c:v>
                </c:pt>
                <c:pt idx="129">
                  <c:v>6.9046459197998047</c:v>
                </c:pt>
                <c:pt idx="130">
                  <c:v>6.9636502265930176</c:v>
                </c:pt>
                <c:pt idx="131">
                  <c:v>6.8867006301879883</c:v>
                </c:pt>
                <c:pt idx="132">
                  <c:v>7.4020071029663086</c:v>
                </c:pt>
                <c:pt idx="133">
                  <c:v>7.2255706787109375</c:v>
                </c:pt>
                <c:pt idx="134">
                  <c:v>7.0920863151550293</c:v>
                </c:pt>
                <c:pt idx="135">
                  <c:v>7.1764812469482422</c:v>
                </c:pt>
                <c:pt idx="136">
                  <c:v>7.3898301124572754</c:v>
                </c:pt>
                <c:pt idx="137">
                  <c:v>7.6815171241760254</c:v>
                </c:pt>
                <c:pt idx="138">
                  <c:v>7.532865047454834</c:v>
                </c:pt>
                <c:pt idx="139">
                  <c:v>7.6965951919555664</c:v>
                </c:pt>
                <c:pt idx="140">
                  <c:v>7.7963399887084961</c:v>
                </c:pt>
                <c:pt idx="141">
                  <c:v>7.7615160942077637</c:v>
                </c:pt>
                <c:pt idx="142">
                  <c:v>7.6735062599182129</c:v>
                </c:pt>
                <c:pt idx="143">
                  <c:v>7.6542983055114746</c:v>
                </c:pt>
                <c:pt idx="144">
                  <c:v>7.5895652770996094</c:v>
                </c:pt>
                <c:pt idx="145">
                  <c:v>7.7053537368774414</c:v>
                </c:pt>
                <c:pt idx="146">
                  <c:v>7.7783746719360352</c:v>
                </c:pt>
                <c:pt idx="147">
                  <c:v>7.8250646591186523</c:v>
                </c:pt>
                <c:pt idx="148">
                  <c:v>7.8773798942565918</c:v>
                </c:pt>
                <c:pt idx="149">
                  <c:v>7.8904948234558105</c:v>
                </c:pt>
                <c:pt idx="150">
                  <c:v>7.9788155555725098</c:v>
                </c:pt>
                <c:pt idx="151">
                  <c:v>7.9534053802490234</c:v>
                </c:pt>
                <c:pt idx="152">
                  <c:v>8.161747932434082</c:v>
                </c:pt>
                <c:pt idx="153">
                  <c:v>8.3407382965087891</c:v>
                </c:pt>
                <c:pt idx="154">
                  <c:v>8.6213846206665039</c:v>
                </c:pt>
                <c:pt idx="155">
                  <c:v>8.7385978698730469</c:v>
                </c:pt>
                <c:pt idx="156">
                  <c:v>8.9261703491210938</c:v>
                </c:pt>
                <c:pt idx="157">
                  <c:v>8.9324846267700195</c:v>
                </c:pt>
                <c:pt idx="158">
                  <c:v>9.0497312545776367</c:v>
                </c:pt>
                <c:pt idx="159">
                  <c:v>9.0926694869995117</c:v>
                </c:pt>
                <c:pt idx="160">
                  <c:v>9.1672725677490234</c:v>
                </c:pt>
                <c:pt idx="161">
                  <c:v>9.2866792678833008</c:v>
                </c:pt>
                <c:pt idx="162">
                  <c:v>9.3870563507080078</c:v>
                </c:pt>
                <c:pt idx="163">
                  <c:v>9.3923368453979492</c:v>
                </c:pt>
                <c:pt idx="164">
                  <c:v>9.5491142272949219</c:v>
                </c:pt>
                <c:pt idx="165">
                  <c:v>9.6848583221435547</c:v>
                </c:pt>
                <c:pt idx="166">
                  <c:v>9.7964229583740234</c:v>
                </c:pt>
                <c:pt idx="167">
                  <c:v>9.9669218063354492</c:v>
                </c:pt>
                <c:pt idx="168">
                  <c:v>10.119885444641113</c:v>
                </c:pt>
                <c:pt idx="169">
                  <c:v>10.196331024169922</c:v>
                </c:pt>
                <c:pt idx="170">
                  <c:v>10.401525497436523</c:v>
                </c:pt>
              </c:numCache>
            </c:numRef>
          </c:val>
          <c:extLst>
            <c:ext xmlns:c16="http://schemas.microsoft.com/office/drawing/2014/chart" uri="{C3380CC4-5D6E-409C-BE32-E72D297353CC}">
              <c16:uniqueId val="{00000002-BF99-8244-BD43-DFE4AE10DC50}"/>
            </c:ext>
          </c:extLst>
        </c:ser>
        <c:ser>
          <c:idx val="3"/>
          <c:order val="3"/>
          <c:tx>
            <c:strRef>
              <c:f>Ref!$E$1</c:f>
              <c:strCache>
                <c:ptCount val="1"/>
                <c:pt idx="0">
                  <c:v>Global CO2eq emissions from N2O</c:v>
                </c:pt>
              </c:strCache>
            </c:strRef>
          </c:tx>
          <c:spPr>
            <a:solidFill>
              <a:srgbClr val="663399"/>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Ref!$E$2:$E$172</c:f>
              <c:numCache>
                <c:formatCode>General</c:formatCode>
                <c:ptCount val="171"/>
                <c:pt idx="0">
                  <c:v>0.12550131976604462</c:v>
                </c:pt>
                <c:pt idx="1">
                  <c:v>0.12856036424636841</c:v>
                </c:pt>
                <c:pt idx="2">
                  <c:v>0.13140605390071869</c:v>
                </c:pt>
                <c:pt idx="3">
                  <c:v>0.13410383462905884</c:v>
                </c:pt>
                <c:pt idx="4">
                  <c:v>0.1367780864238739</c:v>
                </c:pt>
                <c:pt idx="5">
                  <c:v>0.13928322494029999</c:v>
                </c:pt>
                <c:pt idx="6">
                  <c:v>0.14164933562278748</c:v>
                </c:pt>
                <c:pt idx="7">
                  <c:v>0.14385986328125</c:v>
                </c:pt>
                <c:pt idx="8">
                  <c:v>0.14553356170654297</c:v>
                </c:pt>
                <c:pt idx="9">
                  <c:v>0.14678385853767395</c:v>
                </c:pt>
                <c:pt idx="10">
                  <c:v>0.14806501567363739</c:v>
                </c:pt>
                <c:pt idx="11">
                  <c:v>0.14887900650501251</c:v>
                </c:pt>
                <c:pt idx="12">
                  <c:v>0.14969524741172791</c:v>
                </c:pt>
                <c:pt idx="13">
                  <c:v>0.15042045712471008</c:v>
                </c:pt>
                <c:pt idx="14">
                  <c:v>0.15144889056682587</c:v>
                </c:pt>
                <c:pt idx="15">
                  <c:v>0.15218843519687653</c:v>
                </c:pt>
                <c:pt idx="16">
                  <c:v>0.15287333726882935</c:v>
                </c:pt>
                <c:pt idx="17">
                  <c:v>0.15364676713943481</c:v>
                </c:pt>
                <c:pt idx="18">
                  <c:v>0.15445651113986969</c:v>
                </c:pt>
                <c:pt idx="19">
                  <c:v>0.15520612895488739</c:v>
                </c:pt>
                <c:pt idx="20">
                  <c:v>0.15608125925064087</c:v>
                </c:pt>
                <c:pt idx="21">
                  <c:v>0.1590755432844162</c:v>
                </c:pt>
                <c:pt idx="22">
                  <c:v>0.16484211385250092</c:v>
                </c:pt>
                <c:pt idx="23">
                  <c:v>0.17347633838653564</c:v>
                </c:pt>
                <c:pt idx="24">
                  <c:v>0.18361192941665649</c:v>
                </c:pt>
                <c:pt idx="25">
                  <c:v>0.19466270506381989</c:v>
                </c:pt>
                <c:pt idx="26">
                  <c:v>0.20592015981674194</c:v>
                </c:pt>
                <c:pt idx="27">
                  <c:v>0.21674780547618866</c:v>
                </c:pt>
                <c:pt idx="28">
                  <c:v>0.2264864593744278</c:v>
                </c:pt>
                <c:pt idx="29">
                  <c:v>0.23399583995342255</c:v>
                </c:pt>
                <c:pt idx="30">
                  <c:v>0.23877714574337006</c:v>
                </c:pt>
                <c:pt idx="31">
                  <c:v>0.24202662706375122</c:v>
                </c:pt>
                <c:pt idx="32">
                  <c:v>0.24476481974124908</c:v>
                </c:pt>
                <c:pt idx="33">
                  <c:v>0.24692358076572418</c:v>
                </c:pt>
                <c:pt idx="34">
                  <c:v>0.24894405901432037</c:v>
                </c:pt>
                <c:pt idx="35">
                  <c:v>0.25117883086204529</c:v>
                </c:pt>
                <c:pt idx="36">
                  <c:v>0.25284397602081299</c:v>
                </c:pt>
                <c:pt idx="37">
                  <c:v>0.25479787588119507</c:v>
                </c:pt>
                <c:pt idx="38">
                  <c:v>0.25701886415481567</c:v>
                </c:pt>
                <c:pt idx="39">
                  <c:v>0.25889021158218384</c:v>
                </c:pt>
                <c:pt idx="40">
                  <c:v>0.26904353499412537</c:v>
                </c:pt>
                <c:pt idx="41">
                  <c:v>0.27283424139022827</c:v>
                </c:pt>
                <c:pt idx="42">
                  <c:v>0.27699676156044006</c:v>
                </c:pt>
                <c:pt idx="43">
                  <c:v>0.28109270334243774</c:v>
                </c:pt>
                <c:pt idx="44">
                  <c:v>0.28502625226974487</c:v>
                </c:pt>
                <c:pt idx="45">
                  <c:v>0.2891421914100647</c:v>
                </c:pt>
                <c:pt idx="46">
                  <c:v>0.29294633865356445</c:v>
                </c:pt>
                <c:pt idx="47">
                  <c:v>0.29678717255592346</c:v>
                </c:pt>
                <c:pt idx="48">
                  <c:v>0.30048888921737671</c:v>
                </c:pt>
                <c:pt idx="49">
                  <c:v>0.30396398901939392</c:v>
                </c:pt>
                <c:pt idx="50">
                  <c:v>0.30699077248573303</c:v>
                </c:pt>
                <c:pt idx="51">
                  <c:v>0.31065976619720459</c:v>
                </c:pt>
                <c:pt idx="52">
                  <c:v>0.31434866786003113</c:v>
                </c:pt>
                <c:pt idx="53">
                  <c:v>0.3184211254119873</c:v>
                </c:pt>
                <c:pt idx="54">
                  <c:v>0.32275307178497314</c:v>
                </c:pt>
                <c:pt idx="55">
                  <c:v>0.32714936137199402</c:v>
                </c:pt>
                <c:pt idx="56">
                  <c:v>0.33157342672348022</c:v>
                </c:pt>
                <c:pt idx="57">
                  <c:v>0.33613261580467224</c:v>
                </c:pt>
                <c:pt idx="58">
                  <c:v>0.34046736359596252</c:v>
                </c:pt>
                <c:pt idx="59">
                  <c:v>0.34469509124755859</c:v>
                </c:pt>
                <c:pt idx="60">
                  <c:v>0.34867298603057861</c:v>
                </c:pt>
                <c:pt idx="61">
                  <c:v>0.35353812575340271</c:v>
                </c:pt>
                <c:pt idx="62">
                  <c:v>0.3597700297832489</c:v>
                </c:pt>
                <c:pt idx="63">
                  <c:v>0.36758086085319519</c:v>
                </c:pt>
                <c:pt idx="64">
                  <c:v>0.37636828422546387</c:v>
                </c:pt>
                <c:pt idx="65">
                  <c:v>0.38532143831253052</c:v>
                </c:pt>
                <c:pt idx="66">
                  <c:v>0.39505976438522339</c:v>
                </c:pt>
                <c:pt idx="67">
                  <c:v>0.40410175919532776</c:v>
                </c:pt>
                <c:pt idx="68">
                  <c:v>0.41283637285232544</c:v>
                </c:pt>
                <c:pt idx="69">
                  <c:v>0.42076009511947632</c:v>
                </c:pt>
                <c:pt idx="70">
                  <c:v>0.42732924222946167</c:v>
                </c:pt>
                <c:pt idx="71">
                  <c:v>0.43313300609588623</c:v>
                </c:pt>
                <c:pt idx="72">
                  <c:v>0.43915635347366333</c:v>
                </c:pt>
                <c:pt idx="73">
                  <c:v>0.44498074054718018</c:v>
                </c:pt>
                <c:pt idx="74">
                  <c:v>0.45128512382507324</c:v>
                </c:pt>
                <c:pt idx="75">
                  <c:v>0.4569246768951416</c:v>
                </c:pt>
                <c:pt idx="76">
                  <c:v>0.46238678693771362</c:v>
                </c:pt>
                <c:pt idx="77">
                  <c:v>0.46781513094902039</c:v>
                </c:pt>
                <c:pt idx="78">
                  <c:v>0.47241148352622986</c:v>
                </c:pt>
                <c:pt idx="79">
                  <c:v>0.47645217180252075</c:v>
                </c:pt>
                <c:pt idx="80">
                  <c:v>0.4798007607460022</c:v>
                </c:pt>
                <c:pt idx="81">
                  <c:v>0.48246985673904419</c:v>
                </c:pt>
                <c:pt idx="82">
                  <c:v>0.48471501469612122</c:v>
                </c:pt>
                <c:pt idx="83">
                  <c:v>0.48685422539710999</c:v>
                </c:pt>
                <c:pt idx="84">
                  <c:v>0.48926195502281189</c:v>
                </c:pt>
                <c:pt idx="85">
                  <c:v>0.49100881814956665</c:v>
                </c:pt>
                <c:pt idx="86">
                  <c:v>0.49349173903465271</c:v>
                </c:pt>
                <c:pt idx="87">
                  <c:v>0.49656221270561218</c:v>
                </c:pt>
                <c:pt idx="88">
                  <c:v>0.50029879808425903</c:v>
                </c:pt>
                <c:pt idx="89">
                  <c:v>0.50423592329025269</c:v>
                </c:pt>
                <c:pt idx="90">
                  <c:v>0.50937044620513916</c:v>
                </c:pt>
                <c:pt idx="91">
                  <c:v>0.52804076671600342</c:v>
                </c:pt>
                <c:pt idx="92">
                  <c:v>0.56909477710723877</c:v>
                </c:pt>
                <c:pt idx="93">
                  <c:v>0.62705534696578979</c:v>
                </c:pt>
                <c:pt idx="94">
                  <c:v>0.69707512855529785</c:v>
                </c:pt>
                <c:pt idx="95">
                  <c:v>0.77299332618713379</c:v>
                </c:pt>
                <c:pt idx="96">
                  <c:v>0.85077863931655884</c:v>
                </c:pt>
                <c:pt idx="97">
                  <c:v>0.92400962114334106</c:v>
                </c:pt>
                <c:pt idx="98">
                  <c:v>0.98740410804748535</c:v>
                </c:pt>
                <c:pt idx="99">
                  <c:v>1.037237286567688</c:v>
                </c:pt>
                <c:pt idx="100">
                  <c:v>1.0657302141189575</c:v>
                </c:pt>
                <c:pt idx="101">
                  <c:v>1.0839246511459351</c:v>
                </c:pt>
                <c:pt idx="102">
                  <c:v>1.1015514135360718</c:v>
                </c:pt>
                <c:pt idx="103">
                  <c:v>1.1196227073669434</c:v>
                </c:pt>
                <c:pt idx="104">
                  <c:v>1.139386773109436</c:v>
                </c:pt>
                <c:pt idx="105">
                  <c:v>1.1592017412185669</c:v>
                </c:pt>
                <c:pt idx="106">
                  <c:v>1.1808496713638306</c:v>
                </c:pt>
                <c:pt idx="107">
                  <c:v>1.2039164304733276</c:v>
                </c:pt>
                <c:pt idx="108">
                  <c:v>1.2281225919723511</c:v>
                </c:pt>
                <c:pt idx="109">
                  <c:v>1.254876971244812</c:v>
                </c:pt>
                <c:pt idx="110">
                  <c:v>1.2837411165237427</c:v>
                </c:pt>
                <c:pt idx="111">
                  <c:v>1.3610759973526001</c:v>
                </c:pt>
                <c:pt idx="112">
                  <c:v>1.4084750413894653</c:v>
                </c:pt>
                <c:pt idx="113">
                  <c:v>1.454108715057373</c:v>
                </c:pt>
                <c:pt idx="114">
                  <c:v>1.5020350217819214</c:v>
                </c:pt>
                <c:pt idx="115">
                  <c:v>1.56443190574646</c:v>
                </c:pt>
                <c:pt idx="116">
                  <c:v>1.6318812370300293</c:v>
                </c:pt>
                <c:pt idx="117">
                  <c:v>1.6895968914031982</c:v>
                </c:pt>
                <c:pt idx="118">
                  <c:v>1.7369958162307739</c:v>
                </c:pt>
                <c:pt idx="119">
                  <c:v>1.7757837772369385</c:v>
                </c:pt>
                <c:pt idx="120">
                  <c:v>1.8209325075149536</c:v>
                </c:pt>
                <c:pt idx="121">
                  <c:v>1.7904703617095947</c:v>
                </c:pt>
                <c:pt idx="122">
                  <c:v>1.8952361345291138</c:v>
                </c:pt>
                <c:pt idx="123">
                  <c:v>1.932831883430481</c:v>
                </c:pt>
                <c:pt idx="124">
                  <c:v>1.9226701259613037</c:v>
                </c:pt>
                <c:pt idx="125">
                  <c:v>1.9814572334289551</c:v>
                </c:pt>
                <c:pt idx="126">
                  <c:v>2.0377969741821289</c:v>
                </c:pt>
                <c:pt idx="127">
                  <c:v>2.0891480445861816</c:v>
                </c:pt>
                <c:pt idx="128">
                  <c:v>2.1281840801239014</c:v>
                </c:pt>
                <c:pt idx="129">
                  <c:v>2.1986002922058105</c:v>
                </c:pt>
                <c:pt idx="130">
                  <c:v>2.2194421291351318</c:v>
                </c:pt>
                <c:pt idx="131">
                  <c:v>2.1860458850860596</c:v>
                </c:pt>
                <c:pt idx="132">
                  <c:v>2.2801220417022705</c:v>
                </c:pt>
                <c:pt idx="133">
                  <c:v>2.2784938812255859</c:v>
                </c:pt>
                <c:pt idx="134">
                  <c:v>2.2368588447570801</c:v>
                </c:pt>
                <c:pt idx="135">
                  <c:v>2.2300510406494141</c:v>
                </c:pt>
                <c:pt idx="136">
                  <c:v>2.2733564376831055</c:v>
                </c:pt>
                <c:pt idx="137">
                  <c:v>2.370213508605957</c:v>
                </c:pt>
                <c:pt idx="138">
                  <c:v>2.2882175445556641</c:v>
                </c:pt>
                <c:pt idx="139">
                  <c:v>2.3193120956420898</c:v>
                </c:pt>
                <c:pt idx="140">
                  <c:v>2.2117748260498047</c:v>
                </c:pt>
                <c:pt idx="141">
                  <c:v>2.2123029232025146</c:v>
                </c:pt>
                <c:pt idx="142">
                  <c:v>2.2145099639892578</c:v>
                </c:pt>
                <c:pt idx="143">
                  <c:v>2.1548759937286377</c:v>
                </c:pt>
                <c:pt idx="144">
                  <c:v>2.2202517986297607</c:v>
                </c:pt>
                <c:pt idx="145">
                  <c:v>2.2615818977355957</c:v>
                </c:pt>
                <c:pt idx="146">
                  <c:v>2.2954404354095459</c:v>
                </c:pt>
                <c:pt idx="147">
                  <c:v>2.4093279838562012</c:v>
                </c:pt>
                <c:pt idx="148">
                  <c:v>2.3548922538757324</c:v>
                </c:pt>
                <c:pt idx="149">
                  <c:v>2.2749345302581787</c:v>
                </c:pt>
                <c:pt idx="150">
                  <c:v>2.2518622875213623</c:v>
                </c:pt>
                <c:pt idx="151">
                  <c:v>2.2666730880737305</c:v>
                </c:pt>
                <c:pt idx="152">
                  <c:v>2.3020508289337158</c:v>
                </c:pt>
                <c:pt idx="153">
                  <c:v>2.3439524173736572</c:v>
                </c:pt>
                <c:pt idx="154">
                  <c:v>2.4276411533355713</c:v>
                </c:pt>
                <c:pt idx="155">
                  <c:v>2.422205924987793</c:v>
                </c:pt>
                <c:pt idx="156">
                  <c:v>2.496349573135376</c:v>
                </c:pt>
                <c:pt idx="157">
                  <c:v>2.5161552429199219</c:v>
                </c:pt>
                <c:pt idx="158">
                  <c:v>2.5147819519042969</c:v>
                </c:pt>
                <c:pt idx="159">
                  <c:v>2.5392961502075195</c:v>
                </c:pt>
                <c:pt idx="160">
                  <c:v>2.5870373249053955</c:v>
                </c:pt>
                <c:pt idx="161">
                  <c:v>2.6123754978179932</c:v>
                </c:pt>
                <c:pt idx="162">
                  <c:v>2.6274254322052002</c:v>
                </c:pt>
                <c:pt idx="163">
                  <c:v>2.6293706893920898</c:v>
                </c:pt>
                <c:pt idx="164">
                  <c:v>2.6645472049713135</c:v>
                </c:pt>
                <c:pt idx="165">
                  <c:v>2.724696159362793</c:v>
                </c:pt>
                <c:pt idx="166">
                  <c:v>2.7287554740905762</c:v>
                </c:pt>
                <c:pt idx="167">
                  <c:v>2.7470467090606689</c:v>
                </c:pt>
                <c:pt idx="168">
                  <c:v>2.7614941596984863</c:v>
                </c:pt>
                <c:pt idx="169">
                  <c:v>2.7550511360168457</c:v>
                </c:pt>
                <c:pt idx="170">
                  <c:v>2.7842323780059814</c:v>
                </c:pt>
              </c:numCache>
            </c:numRef>
          </c:val>
          <c:extLst>
            <c:ext xmlns:c16="http://schemas.microsoft.com/office/drawing/2014/chart" uri="{C3380CC4-5D6E-409C-BE32-E72D297353CC}">
              <c16:uniqueId val="{00000003-BF99-8244-BD43-DFE4AE10DC50}"/>
            </c:ext>
          </c:extLst>
        </c:ser>
        <c:ser>
          <c:idx val="4"/>
          <c:order val="4"/>
          <c:tx>
            <c:strRef>
              <c:f>Ref!$F$1</c:f>
              <c:strCache>
                <c:ptCount val="1"/>
                <c:pt idx="0">
                  <c:v>Global CO2eq emissions from F Gases</c:v>
                </c:pt>
              </c:strCache>
            </c:strRef>
          </c:tx>
          <c:spPr>
            <a:solidFill>
              <a:srgbClr val="EDB356"/>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Ref!$F$2:$F$172</c:f>
              <c:numCache>
                <c:formatCode>General</c:formatCode>
                <c:ptCount val="171"/>
                <c:pt idx="0">
                  <c:v>5.6162767577916384E-5</c:v>
                </c:pt>
                <c:pt idx="1">
                  <c:v>5.6162767577916384E-5</c:v>
                </c:pt>
                <c:pt idx="2">
                  <c:v>5.6162767577916384E-5</c:v>
                </c:pt>
                <c:pt idx="3">
                  <c:v>5.6162767577916384E-5</c:v>
                </c:pt>
                <c:pt idx="4">
                  <c:v>5.6162767577916384E-5</c:v>
                </c:pt>
                <c:pt idx="5">
                  <c:v>5.6162767577916384E-5</c:v>
                </c:pt>
                <c:pt idx="6">
                  <c:v>5.6162767577916384E-5</c:v>
                </c:pt>
                <c:pt idx="7">
                  <c:v>5.6162767577916384E-5</c:v>
                </c:pt>
                <c:pt idx="8">
                  <c:v>5.6162767577916384E-5</c:v>
                </c:pt>
                <c:pt idx="9">
                  <c:v>5.6162767577916384E-5</c:v>
                </c:pt>
                <c:pt idx="10">
                  <c:v>5.6162767577916384E-5</c:v>
                </c:pt>
                <c:pt idx="11">
                  <c:v>5.6162767577916384E-5</c:v>
                </c:pt>
                <c:pt idx="12">
                  <c:v>5.6163720728363842E-5</c:v>
                </c:pt>
                <c:pt idx="13">
                  <c:v>5.6164622947108001E-5</c:v>
                </c:pt>
                <c:pt idx="14">
                  <c:v>5.6167304137488827E-5</c:v>
                </c:pt>
                <c:pt idx="15">
                  <c:v>5.6167373259086162E-5</c:v>
                </c:pt>
                <c:pt idx="16">
                  <c:v>5.6167380535043776E-5</c:v>
                </c:pt>
                <c:pt idx="17">
                  <c:v>5.6167671573348343E-5</c:v>
                </c:pt>
                <c:pt idx="18">
                  <c:v>5.6167671573348343E-5</c:v>
                </c:pt>
                <c:pt idx="19">
                  <c:v>5.6168566516134888E-5</c:v>
                </c:pt>
                <c:pt idx="20">
                  <c:v>5.6168566516134888E-5</c:v>
                </c:pt>
                <c:pt idx="21">
                  <c:v>5.6168566516134888E-5</c:v>
                </c:pt>
                <c:pt idx="22">
                  <c:v>5.6168566516134888E-5</c:v>
                </c:pt>
                <c:pt idx="23">
                  <c:v>5.6168566516134888E-5</c:v>
                </c:pt>
                <c:pt idx="24">
                  <c:v>5.6168566516134888E-5</c:v>
                </c:pt>
                <c:pt idx="25">
                  <c:v>5.6168566516134888E-5</c:v>
                </c:pt>
                <c:pt idx="26">
                  <c:v>5.6168566516134888E-5</c:v>
                </c:pt>
                <c:pt idx="27">
                  <c:v>5.6168566516134888E-5</c:v>
                </c:pt>
                <c:pt idx="28">
                  <c:v>5.6168566516134888E-5</c:v>
                </c:pt>
                <c:pt idx="29">
                  <c:v>5.6168566516134888E-5</c:v>
                </c:pt>
                <c:pt idx="30">
                  <c:v>5.6168566516134888E-5</c:v>
                </c:pt>
                <c:pt idx="31">
                  <c:v>5.6168566516134888E-5</c:v>
                </c:pt>
                <c:pt idx="32">
                  <c:v>5.6168566516134888E-5</c:v>
                </c:pt>
                <c:pt idx="33">
                  <c:v>5.6168566516134888E-5</c:v>
                </c:pt>
                <c:pt idx="34">
                  <c:v>5.6178534578066319E-5</c:v>
                </c:pt>
                <c:pt idx="35">
                  <c:v>5.6178534578066319E-5</c:v>
                </c:pt>
                <c:pt idx="36">
                  <c:v>5.6189346651080996E-5</c:v>
                </c:pt>
                <c:pt idx="37">
                  <c:v>5.6192195188486949E-5</c:v>
                </c:pt>
                <c:pt idx="38">
                  <c:v>5.6192195188486949E-5</c:v>
                </c:pt>
                <c:pt idx="39">
                  <c:v>5.6192195188486949E-5</c:v>
                </c:pt>
                <c:pt idx="40">
                  <c:v>5.6195840443251655E-5</c:v>
                </c:pt>
                <c:pt idx="41">
                  <c:v>6.4308158471249044E-5</c:v>
                </c:pt>
                <c:pt idx="42">
                  <c:v>8.6719905084464699E-5</c:v>
                </c:pt>
                <c:pt idx="43">
                  <c:v>1.2056770356139168E-4</c:v>
                </c:pt>
                <c:pt idx="44">
                  <c:v>1.6306950419675559E-4</c:v>
                </c:pt>
                <c:pt idx="45">
                  <c:v>2.1147256484255195E-4</c:v>
                </c:pt>
                <c:pt idx="46">
                  <c:v>2.6274006813764572E-4</c:v>
                </c:pt>
                <c:pt idx="47">
                  <c:v>3.1477090669795871E-4</c:v>
                </c:pt>
                <c:pt idx="48">
                  <c:v>3.6440041731111705E-4</c:v>
                </c:pt>
                <c:pt idx="49">
                  <c:v>4.081006336491555E-4</c:v>
                </c:pt>
                <c:pt idx="50">
                  <c:v>4.4494020403362811E-4</c:v>
                </c:pt>
                <c:pt idx="51">
                  <c:v>4.7420544433407485E-4</c:v>
                </c:pt>
                <c:pt idx="52">
                  <c:v>5.0083064706996083E-4</c:v>
                </c:pt>
                <c:pt idx="53">
                  <c:v>5.2621448412537575E-4</c:v>
                </c:pt>
                <c:pt idx="54">
                  <c:v>5.499655962921679E-4</c:v>
                </c:pt>
                <c:pt idx="55">
                  <c:v>5.7317473692819476E-4</c:v>
                </c:pt>
                <c:pt idx="56">
                  <c:v>5.9646752197295427E-4</c:v>
                </c:pt>
                <c:pt idx="57">
                  <c:v>6.20124745182693E-4</c:v>
                </c:pt>
                <c:pt idx="58">
                  <c:v>6.4636522438377142E-4</c:v>
                </c:pt>
                <c:pt idx="59">
                  <c:v>6.7444687010720372E-4</c:v>
                </c:pt>
                <c:pt idx="60">
                  <c:v>7.0481002330780029E-4</c:v>
                </c:pt>
                <c:pt idx="61">
                  <c:v>7.3813425842672586E-4</c:v>
                </c:pt>
                <c:pt idx="62">
                  <c:v>7.7439879532903433E-4</c:v>
                </c:pt>
                <c:pt idx="63">
                  <c:v>8.1258174031972885E-4</c:v>
                </c:pt>
                <c:pt idx="64">
                  <c:v>8.5245829541236162E-4</c:v>
                </c:pt>
                <c:pt idx="65">
                  <c:v>8.952661301009357E-4</c:v>
                </c:pt>
                <c:pt idx="66">
                  <c:v>9.3938212376087904E-4</c:v>
                </c:pt>
                <c:pt idx="67">
                  <c:v>9.8640215583145618E-4</c:v>
                </c:pt>
                <c:pt idx="68">
                  <c:v>1.0349097428843379E-3</c:v>
                </c:pt>
                <c:pt idx="69">
                  <c:v>1.0866709053516388E-3</c:v>
                </c:pt>
                <c:pt idx="70">
                  <c:v>1.1386022670194507E-3</c:v>
                </c:pt>
                <c:pt idx="71">
                  <c:v>1.3825689675286412E-3</c:v>
                </c:pt>
                <c:pt idx="72">
                  <c:v>1.957109197974205E-3</c:v>
                </c:pt>
                <c:pt idx="73">
                  <c:v>2.8054139111191034E-3</c:v>
                </c:pt>
                <c:pt idx="74">
                  <c:v>3.8545653223991394E-3</c:v>
                </c:pt>
                <c:pt idx="75">
                  <c:v>5.0449343398213387E-3</c:v>
                </c:pt>
                <c:pt idx="76">
                  <c:v>6.3103614374995232E-3</c:v>
                </c:pt>
                <c:pt idx="77">
                  <c:v>7.5784618966281414E-3</c:v>
                </c:pt>
                <c:pt idx="78">
                  <c:v>8.8070239871740341E-3</c:v>
                </c:pt>
                <c:pt idx="79">
                  <c:v>9.9081890657544136E-3</c:v>
                </c:pt>
                <c:pt idx="80">
                  <c:v>1.0831015184521675E-2</c:v>
                </c:pt>
                <c:pt idx="81">
                  <c:v>1.1629600077867508E-2</c:v>
                </c:pt>
                <c:pt idx="82">
                  <c:v>1.2384564615786076E-2</c:v>
                </c:pt>
                <c:pt idx="83">
                  <c:v>1.3119304552674294E-2</c:v>
                </c:pt>
                <c:pt idx="84">
                  <c:v>1.3824701309204102E-2</c:v>
                </c:pt>
                <c:pt idx="85">
                  <c:v>1.4515924267470837E-2</c:v>
                </c:pt>
                <c:pt idx="86">
                  <c:v>1.5206773765385151E-2</c:v>
                </c:pt>
                <c:pt idx="87">
                  <c:v>1.5907805413007736E-2</c:v>
                </c:pt>
                <c:pt idx="88">
                  <c:v>1.659797877073288E-2</c:v>
                </c:pt>
                <c:pt idx="89">
                  <c:v>1.7313564196228981E-2</c:v>
                </c:pt>
                <c:pt idx="90">
                  <c:v>1.8063502386212349E-2</c:v>
                </c:pt>
                <c:pt idx="91">
                  <c:v>1.8911208957433701E-2</c:v>
                </c:pt>
                <c:pt idx="92">
                  <c:v>1.9938884302973747E-2</c:v>
                </c:pt>
                <c:pt idx="93">
                  <c:v>2.1108344197273254E-2</c:v>
                </c:pt>
                <c:pt idx="94">
                  <c:v>2.2424567490816116E-2</c:v>
                </c:pt>
                <c:pt idx="95">
                  <c:v>2.386816218495369E-2</c:v>
                </c:pt>
                <c:pt idx="96">
                  <c:v>2.5400962680578232E-2</c:v>
                </c:pt>
                <c:pt idx="97">
                  <c:v>2.696375735104084E-2</c:v>
                </c:pt>
                <c:pt idx="98">
                  <c:v>2.8677085414528847E-2</c:v>
                </c:pt>
                <c:pt idx="99">
                  <c:v>3.0384181067347527E-2</c:v>
                </c:pt>
                <c:pt idx="100">
                  <c:v>3.2094810158014297E-2</c:v>
                </c:pt>
                <c:pt idx="101">
                  <c:v>3.3803977072238922E-2</c:v>
                </c:pt>
                <c:pt idx="102">
                  <c:v>3.5713966935873032E-2</c:v>
                </c:pt>
                <c:pt idx="103">
                  <c:v>3.7751782685518265E-2</c:v>
                </c:pt>
                <c:pt idx="104">
                  <c:v>3.9862807840108871E-2</c:v>
                </c:pt>
                <c:pt idx="105">
                  <c:v>4.2054802179336548E-2</c:v>
                </c:pt>
                <c:pt idx="106">
                  <c:v>4.4344738125801086E-2</c:v>
                </c:pt>
                <c:pt idx="107">
                  <c:v>4.6723168343305588E-2</c:v>
                </c:pt>
                <c:pt idx="108">
                  <c:v>4.9123357981443405E-2</c:v>
                </c:pt>
                <c:pt idx="109">
                  <c:v>5.1642861217260361E-2</c:v>
                </c:pt>
                <c:pt idx="110">
                  <c:v>5.4077606648206711E-2</c:v>
                </c:pt>
                <c:pt idx="111">
                  <c:v>5.6780215352773666E-2</c:v>
                </c:pt>
                <c:pt idx="112">
                  <c:v>5.9757761657238007E-2</c:v>
                </c:pt>
                <c:pt idx="113">
                  <c:v>6.28524050116539E-2</c:v>
                </c:pt>
                <c:pt idx="114">
                  <c:v>6.6134221851825714E-2</c:v>
                </c:pt>
                <c:pt idx="115">
                  <c:v>6.9448910653591156E-2</c:v>
                </c:pt>
                <c:pt idx="116">
                  <c:v>7.2696298360824585E-2</c:v>
                </c:pt>
                <c:pt idx="117">
                  <c:v>7.5907081365585327E-2</c:v>
                </c:pt>
                <c:pt idx="118">
                  <c:v>7.8950792551040649E-2</c:v>
                </c:pt>
                <c:pt idx="119">
                  <c:v>8.1765644252300262E-2</c:v>
                </c:pt>
                <c:pt idx="120">
                  <c:v>0.12503215670585632</c:v>
                </c:pt>
                <c:pt idx="121">
                  <c:v>0.13383865356445312</c:v>
                </c:pt>
                <c:pt idx="122">
                  <c:v>0.13992132246494293</c:v>
                </c:pt>
                <c:pt idx="123">
                  <c:v>0.15537811815738678</c:v>
                </c:pt>
                <c:pt idx="124">
                  <c:v>0.16790804266929626</c:v>
                </c:pt>
                <c:pt idx="125">
                  <c:v>0.15917864441871643</c:v>
                </c:pt>
                <c:pt idx="126">
                  <c:v>0.17758737504482269</c:v>
                </c:pt>
                <c:pt idx="127">
                  <c:v>0.19384367763996124</c:v>
                </c:pt>
                <c:pt idx="128">
                  <c:v>0.20538593828678131</c:v>
                </c:pt>
                <c:pt idx="129">
                  <c:v>0.21756911277770996</c:v>
                </c:pt>
                <c:pt idx="130">
                  <c:v>0.22011867165565491</c:v>
                </c:pt>
                <c:pt idx="131">
                  <c:v>0.22110947966575623</c:v>
                </c:pt>
                <c:pt idx="132">
                  <c:v>0.21136555075645447</c:v>
                </c:pt>
                <c:pt idx="133">
                  <c:v>0.22491198778152466</c:v>
                </c:pt>
                <c:pt idx="134">
                  <c:v>0.24587085843086243</c:v>
                </c:pt>
                <c:pt idx="135">
                  <c:v>0.24428212642669678</c:v>
                </c:pt>
                <c:pt idx="136">
                  <c:v>0.25137996673583984</c:v>
                </c:pt>
                <c:pt idx="137">
                  <c:v>0.26402205228805542</c:v>
                </c:pt>
                <c:pt idx="138">
                  <c:v>0.28906461596488953</c:v>
                </c:pt>
                <c:pt idx="139">
                  <c:v>0.32541394233703613</c:v>
                </c:pt>
                <c:pt idx="140">
                  <c:v>0.32262608408927917</c:v>
                </c:pt>
                <c:pt idx="141">
                  <c:v>0.31376188993453979</c:v>
                </c:pt>
                <c:pt idx="142">
                  <c:v>0.30707591772079468</c:v>
                </c:pt>
                <c:pt idx="143">
                  <c:v>0.30138716101646423</c:v>
                </c:pt>
                <c:pt idx="144">
                  <c:v>0.31557998061180115</c:v>
                </c:pt>
                <c:pt idx="145">
                  <c:v>0.34133258461952209</c:v>
                </c:pt>
                <c:pt idx="146">
                  <c:v>0.37049517035484314</c:v>
                </c:pt>
                <c:pt idx="147">
                  <c:v>0.40926444530487061</c:v>
                </c:pt>
                <c:pt idx="148">
                  <c:v>0.42304348945617676</c:v>
                </c:pt>
                <c:pt idx="149">
                  <c:v>0.4643917977809906</c:v>
                </c:pt>
                <c:pt idx="150">
                  <c:v>0.4488624632358551</c:v>
                </c:pt>
                <c:pt idx="151">
                  <c:v>0.43393507599830627</c:v>
                </c:pt>
                <c:pt idx="152">
                  <c:v>0.4639098048210144</c:v>
                </c:pt>
                <c:pt idx="153">
                  <c:v>0.47904127836227417</c:v>
                </c:pt>
                <c:pt idx="154">
                  <c:v>0.55177348852157593</c:v>
                </c:pt>
                <c:pt idx="155">
                  <c:v>0.60061466693878174</c:v>
                </c:pt>
                <c:pt idx="156">
                  <c:v>0.64003312587738037</c:v>
                </c:pt>
                <c:pt idx="157">
                  <c:v>0.65273761749267578</c:v>
                </c:pt>
                <c:pt idx="158">
                  <c:v>0.67636680603027344</c:v>
                </c:pt>
                <c:pt idx="159">
                  <c:v>0.66948145627975464</c:v>
                </c:pt>
                <c:pt idx="160">
                  <c:v>0.71929329633712769</c:v>
                </c:pt>
                <c:pt idx="161">
                  <c:v>0.77456778287887573</c:v>
                </c:pt>
                <c:pt idx="162">
                  <c:v>0.81133091449737549</c:v>
                </c:pt>
                <c:pt idx="163">
                  <c:v>0.8397863507270813</c:v>
                </c:pt>
                <c:pt idx="164">
                  <c:v>0.88228017091751099</c:v>
                </c:pt>
                <c:pt idx="165">
                  <c:v>0.90679240226745605</c:v>
                </c:pt>
                <c:pt idx="166">
                  <c:v>0.93328064680099487</c:v>
                </c:pt>
                <c:pt idx="167">
                  <c:v>0.96553164720535278</c:v>
                </c:pt>
                <c:pt idx="168">
                  <c:v>0.99859756231307983</c:v>
                </c:pt>
                <c:pt idx="169">
                  <c:v>1.0262818336486816</c:v>
                </c:pt>
                <c:pt idx="170">
                  <c:v>1.0620834827423096</c:v>
                </c:pt>
              </c:numCache>
            </c:numRef>
          </c:val>
          <c:extLst>
            <c:ext xmlns:c16="http://schemas.microsoft.com/office/drawing/2014/chart" uri="{C3380CC4-5D6E-409C-BE32-E72D297353CC}">
              <c16:uniqueId val="{00000004-BF99-8244-BD43-DFE4AE10DC50}"/>
            </c:ext>
          </c:extLst>
        </c:ser>
        <c:dLbls>
          <c:showLegendKey val="0"/>
          <c:showVal val="0"/>
          <c:showCatName val="0"/>
          <c:showSerName val="0"/>
          <c:showPercent val="0"/>
          <c:showBubbleSize val="0"/>
        </c:dLbls>
        <c:axId val="435885128"/>
        <c:axId val="435890048"/>
      </c:areaChart>
      <c:catAx>
        <c:axId val="435885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35890048"/>
        <c:crosses val="autoZero"/>
        <c:auto val="1"/>
        <c:lblAlgn val="ctr"/>
        <c:lblOffset val="100"/>
        <c:tickLblSkip val="15"/>
        <c:tickMarkSkip val="15"/>
        <c:noMultiLvlLbl val="0"/>
      </c:catAx>
      <c:valAx>
        <c:axId val="435890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en-US" sz="2000" b="0" i="0" baseline="0" dirty="0">
                    <a:solidFill>
                      <a:schemeClr val="bg1"/>
                    </a:solidFill>
                    <a:effectLst/>
                  </a:rPr>
                  <a:t>Greenhouse Gas Emissions (Gtons CO</a:t>
                </a:r>
                <a:r>
                  <a:rPr lang="en-US" sz="2000" b="0" i="0" baseline="-25000" dirty="0">
                    <a:solidFill>
                      <a:schemeClr val="bg1"/>
                    </a:solidFill>
                    <a:effectLst/>
                  </a:rPr>
                  <a:t>2</a:t>
                </a:r>
                <a:r>
                  <a:rPr lang="en-US" sz="2000" b="0" i="0" baseline="0" dirty="0">
                    <a:solidFill>
                      <a:schemeClr val="bg1"/>
                    </a:solidFill>
                    <a:effectLst/>
                  </a:rPr>
                  <a:t>-eq/year)</a:t>
                </a:r>
                <a:endParaRPr lang="en-US" sz="2000" dirty="0">
                  <a:solidFill>
                    <a:schemeClr val="bg1"/>
                  </a:solidFill>
                  <a:effectLst/>
                </a:endParaRPr>
              </a:p>
            </c:rich>
          </c:tx>
          <c:layout>
            <c:manualLayout>
              <c:xMode val="edge"/>
              <c:yMode val="edge"/>
              <c:x val="2.7374430701103086E-3"/>
              <c:y val="0.13723413577388363"/>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35885128"/>
        <c:crosses val="autoZero"/>
        <c:crossBetween val="midCat"/>
      </c:valAx>
      <c:spPr>
        <a:noFill/>
        <a:ln>
          <a:noFill/>
        </a:ln>
        <a:effectLst/>
      </c:spPr>
    </c:plotArea>
    <c:plotVisOnly val="1"/>
    <c:dispBlanksAs val="zero"/>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423157337687"/>
          <c:y val="0"/>
          <c:w val="0.73977513600023637"/>
          <c:h val="0.94282720884643556"/>
        </c:manualLayout>
      </c:layout>
      <c:pieChart>
        <c:varyColors val="1"/>
        <c:ser>
          <c:idx val="0"/>
          <c:order val="0"/>
          <c:tx>
            <c:strRef>
              <c:f>Sheet1!$C$4</c:f>
              <c:strCache>
                <c:ptCount val="1"/>
                <c:pt idx="0">
                  <c:v>Billion USD</c:v>
                </c:pt>
              </c:strCache>
            </c:strRef>
          </c:tx>
          <c:spPr>
            <a:solidFill>
              <a:srgbClr val="92D050"/>
            </a:solidFill>
          </c:spPr>
          <c:dPt>
            <c:idx val="0"/>
            <c:bubble3D val="0"/>
            <c:spPr>
              <a:solidFill>
                <a:srgbClr val="00B0F0"/>
              </a:solidFill>
              <a:ln w="19050">
                <a:solidFill>
                  <a:schemeClr val="lt1"/>
                </a:solidFill>
              </a:ln>
              <a:effectLst/>
            </c:spPr>
            <c:extLst>
              <c:ext xmlns:c16="http://schemas.microsoft.com/office/drawing/2014/chart" uri="{C3380CC4-5D6E-409C-BE32-E72D297353CC}">
                <c16:uniqueId val="{00000001-DF39-F348-BA6F-428A84CE9CB6}"/>
              </c:ext>
            </c:extLst>
          </c:dPt>
          <c:dPt>
            <c:idx val="1"/>
            <c:bubble3D val="0"/>
            <c:spPr>
              <a:solidFill>
                <a:srgbClr val="009051"/>
              </a:solidFill>
              <a:ln w="19050">
                <a:solidFill>
                  <a:schemeClr val="lt1"/>
                </a:solidFill>
              </a:ln>
              <a:effectLst/>
            </c:spPr>
            <c:extLst>
              <c:ext xmlns:c16="http://schemas.microsoft.com/office/drawing/2014/chart" uri="{C3380CC4-5D6E-409C-BE32-E72D297353CC}">
                <c16:uniqueId val="{00000003-DF39-F348-BA6F-428A84CE9CB6}"/>
              </c:ext>
            </c:extLst>
          </c:dPt>
          <c:dLbls>
            <c:dLbl>
              <c:idx val="0"/>
              <c:layout>
                <c:manualLayout>
                  <c:x val="-0.22659866306975035"/>
                  <c:y val="-0.21760909557930588"/>
                </c:manualLayout>
              </c:layout>
              <c:tx>
                <c:rich>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fld id="{34C2F140-94E9-2341-BD41-391108DCE9A7}" type="CATEGORYNAME">
                      <a:rPr lang="en-US" sz="2500"/>
                      <a:pPr>
                        <a:defRPr sz="2500" b="0" i="0" u="none" strike="noStrike" kern="1200" baseline="0">
                          <a:solidFill>
                            <a:schemeClr val="bg1"/>
                          </a:solidFill>
                          <a:latin typeface="+mn-lt"/>
                          <a:ea typeface="+mn-ea"/>
                          <a:cs typeface="+mn-cs"/>
                        </a:defRPr>
                      </a:pPr>
                      <a:t>[CATEGORY NAME]</a:t>
                    </a:fld>
                    <a:r>
                      <a:rPr lang="en-US" sz="2500" baseline="0"/>
                      <a:t>, $56 billion</a:t>
                    </a:r>
                  </a:p>
                </c:rich>
              </c:tx>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F39-F348-BA6F-428A84CE9CB6}"/>
                </c:ext>
              </c:extLst>
            </c:dLbl>
            <c:dLbl>
              <c:idx val="1"/>
              <c:layout>
                <c:manualLayout>
                  <c:x val="0.17755292055710886"/>
                  <c:y val="0.17251865193887475"/>
                </c:manualLayout>
              </c:layout>
              <c:tx>
                <c:rich>
                  <a:bodyPr rot="0" spcFirstLastPara="1" vertOverflow="ellipsis" vert="horz" wrap="square" lIns="38100" tIns="19050" rIns="38100" bIns="19050" anchor="ctr" anchorCtr="1">
                    <a:noAutofit/>
                  </a:bodyPr>
                  <a:lstStyle/>
                  <a:p>
                    <a:pPr>
                      <a:defRPr sz="2500" b="0" i="0" u="none" strike="noStrike" kern="1200" baseline="0">
                        <a:solidFill>
                          <a:schemeClr val="bg1"/>
                        </a:solidFill>
                        <a:latin typeface="+mn-lt"/>
                        <a:ea typeface="+mn-ea"/>
                        <a:cs typeface="+mn-cs"/>
                      </a:defRPr>
                    </a:pPr>
                    <a:fld id="{6E3F3618-C752-1641-857D-A8CCD22384CF}" type="CATEGORYNAME">
                      <a:rPr lang="en-US" sz="2500"/>
                      <a:pPr>
                        <a:defRPr sz="2500" b="0" i="0" u="none" strike="noStrike" kern="1200" baseline="0">
                          <a:solidFill>
                            <a:schemeClr val="bg1"/>
                          </a:solidFill>
                          <a:latin typeface="+mn-lt"/>
                          <a:ea typeface="+mn-ea"/>
                          <a:cs typeface="+mn-cs"/>
                        </a:defRPr>
                      </a:pPr>
                      <a:t>[CATEGORY NAME]</a:t>
                    </a:fld>
                    <a:r>
                      <a:rPr lang="en-US" sz="2500" baseline="0"/>
                      <a:t>, $32 billion</a:t>
                    </a:r>
                  </a:p>
                </c:rich>
              </c:tx>
              <c:spPr>
                <a:noFill/>
                <a:ln>
                  <a:noFill/>
                </a:ln>
                <a:effectLst/>
              </c:spPr>
              <c:txPr>
                <a:bodyPr rot="0" spcFirstLastPara="1" vertOverflow="ellipsis" vert="horz" wrap="square" lIns="38100" tIns="19050" rIns="38100" bIns="19050" anchor="ctr" anchorCtr="1">
                  <a:noAutofit/>
                </a:bodyPr>
                <a:lstStyle/>
                <a:p>
                  <a:pPr>
                    <a:defRPr sz="25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2115033673725946"/>
                      <c:h val="0.41703724621133059"/>
                    </c:manualLayout>
                  </c15:layout>
                  <c15:dlblFieldTable/>
                  <c15:showDataLabelsRange val="0"/>
                </c:ext>
                <c:ext xmlns:c16="http://schemas.microsoft.com/office/drawing/2014/chart" uri="{C3380CC4-5D6E-409C-BE32-E72D297353CC}">
                  <c16:uniqueId val="{00000003-DF39-F348-BA6F-428A84CE9CB6}"/>
                </c:ext>
              </c:extLst>
            </c:dLbl>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Sheet1!$B$5:$B$6</c:f>
              <c:strCache>
                <c:ptCount val="2"/>
                <c:pt idx="0">
                  <c:v>Health Benefits</c:v>
                </c:pt>
                <c:pt idx="1">
                  <c:v>Avoided Climate Damages</c:v>
                </c:pt>
              </c:strCache>
            </c:strRef>
          </c:cat>
          <c:val>
            <c:numRef>
              <c:f>Sheet1!$C$5:$C$6</c:f>
              <c:numCache>
                <c:formatCode>General</c:formatCode>
                <c:ptCount val="2"/>
                <c:pt idx="0">
                  <c:v>56</c:v>
                </c:pt>
                <c:pt idx="1">
                  <c:v>32</c:v>
                </c:pt>
              </c:numCache>
            </c:numRef>
          </c:val>
          <c:extLst>
            <c:ext xmlns:c16="http://schemas.microsoft.com/office/drawing/2014/chart" uri="{C3380CC4-5D6E-409C-BE32-E72D297353CC}">
              <c16:uniqueId val="{00000004-DF39-F348-BA6F-428A84CE9CB6}"/>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diagrams/_rels/data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jpeg"/></Relationships>
</file>

<file path=ppt/diagrams/_rels/data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3.png"/><Relationship Id="rId1" Type="http://schemas.openxmlformats.org/officeDocument/2006/relationships/image" Target="../media/image122.jpeg"/><Relationship Id="rId4" Type="http://schemas.openxmlformats.org/officeDocument/2006/relationships/image" Target="../media/image124.jpeg"/></Relationships>
</file>

<file path=ppt/diagrams/_rels/data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3.png"/><Relationship Id="rId1" Type="http://schemas.openxmlformats.org/officeDocument/2006/relationships/image" Target="../media/image125.jpeg"/><Relationship Id="rId4" Type="http://schemas.openxmlformats.org/officeDocument/2006/relationships/image" Target="../media/image124.jpeg"/></Relationships>
</file>

<file path=ppt/diagrams/_rels/data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g"/><Relationship Id="rId1" Type="http://schemas.openxmlformats.org/officeDocument/2006/relationships/image" Target="../media/image126.jpeg"/><Relationship Id="rId4" Type="http://schemas.openxmlformats.org/officeDocument/2006/relationships/image" Target="../media/image1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6.jpeg"/><Relationship Id="rId1" Type="http://schemas.openxmlformats.org/officeDocument/2006/relationships/image" Target="../media/image93.jpeg"/><Relationship Id="rId6" Type="http://schemas.openxmlformats.org/officeDocument/2006/relationships/image" Target="../media/image98.jpeg"/><Relationship Id="rId5" Type="http://schemas.openxmlformats.org/officeDocument/2006/relationships/image" Target="../media/image95.jpeg"/><Relationship Id="rId4" Type="http://schemas.openxmlformats.org/officeDocument/2006/relationships/image" Target="../media/image9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3.png"/><Relationship Id="rId1" Type="http://schemas.openxmlformats.org/officeDocument/2006/relationships/image" Target="../media/image122.jpeg"/><Relationship Id="rId4" Type="http://schemas.openxmlformats.org/officeDocument/2006/relationships/image" Target="../media/image124.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3.png"/><Relationship Id="rId1" Type="http://schemas.openxmlformats.org/officeDocument/2006/relationships/image" Target="../media/image125.jpeg"/><Relationship Id="rId4" Type="http://schemas.openxmlformats.org/officeDocument/2006/relationships/image" Target="../media/image124.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g"/><Relationship Id="rId1" Type="http://schemas.openxmlformats.org/officeDocument/2006/relationships/image" Target="../media/image126.jpeg"/><Relationship Id="rId4" Type="http://schemas.openxmlformats.org/officeDocument/2006/relationships/image" Target="../media/image1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en-US" sz="3000" dirty="0">
              <a:solidFill>
                <a:srgbClr val="FFC000"/>
              </a:solidFill>
            </a:rPr>
            <a:t>  </a:t>
          </a:r>
          <a:r>
            <a:rPr lang="en-US" sz="3000" dirty="0">
              <a:solidFill>
                <a:schemeClr val="bg1"/>
              </a:solidFill>
            </a:rPr>
            <a:t>Arctic sea ice is gone in </a:t>
          </a:r>
          <a:r>
            <a:rPr lang="en-US" sz="3000" b="1" dirty="0">
              <a:solidFill>
                <a:srgbClr val="FFC000"/>
              </a:solidFill>
            </a:rPr>
            <a:t>2 out of every 3 </a:t>
          </a:r>
          <a:r>
            <a:rPr lang="en-US" sz="3000" b="0" dirty="0">
              <a:solidFill>
                <a:schemeClr val="bg1"/>
              </a:solidFill>
            </a:rPr>
            <a:t>summers</a:t>
          </a:r>
          <a:r>
            <a:rPr lang="en-US" sz="3000" b="0" baseline="30000" dirty="0">
              <a:solidFill>
                <a:schemeClr val="bg1"/>
              </a:solidFill>
            </a:rPr>
            <a:t>1</a:t>
          </a:r>
          <a:endParaRPr lang="en-US" sz="3000" b="0" dirty="0">
            <a:solidFill>
              <a:schemeClr val="bg1"/>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r>
            <a:rPr lang="en-US" sz="3000" b="0" dirty="0">
              <a:solidFill>
                <a:schemeClr val="bg1"/>
              </a:solidFill>
            </a:rPr>
            <a:t>  </a:t>
          </a:r>
          <a:r>
            <a:rPr lang="en-US" sz="3000" b="1" dirty="0">
              <a:solidFill>
                <a:schemeClr val="accent1"/>
              </a:solidFill>
            </a:rPr>
            <a:t>50% </a:t>
          </a:r>
          <a:r>
            <a:rPr lang="en-US" sz="3000" b="0" dirty="0">
              <a:solidFill>
                <a:schemeClr val="bg1"/>
              </a:solidFill>
            </a:rPr>
            <a:t>of insect species lose &gt;50% of their habitat range</a:t>
          </a:r>
          <a:r>
            <a:rPr lang="en-US" sz="3000" b="0" baseline="30000" dirty="0">
              <a:solidFill>
                <a:schemeClr val="bg1"/>
              </a:solidFill>
            </a:rPr>
            <a:t>2</a:t>
          </a: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en-US" sz="3000" dirty="0">
              <a:solidFill>
                <a:schemeClr val="bg1"/>
              </a:solidFill>
            </a:rPr>
            <a:t>Drought: </a:t>
          </a:r>
          <a:r>
            <a:rPr lang="en-US" sz="3000" b="1" dirty="0">
              <a:solidFill>
                <a:schemeClr val="accent1"/>
              </a:solidFill>
            </a:rPr>
            <a:t>11 </a:t>
          </a:r>
          <a:r>
            <a:rPr lang="en-US" sz="3000" b="1" dirty="0">
              <a:solidFill>
                <a:srgbClr val="FFC000"/>
              </a:solidFill>
            </a:rPr>
            <a:t>months longer</a:t>
          </a:r>
        </a:p>
        <a:p>
          <a:r>
            <a:rPr lang="en-US" sz="2000" i="1" dirty="0">
              <a:solidFill>
                <a:srgbClr val="FFC000"/>
              </a:solidFill>
            </a:rPr>
            <a:t>   </a:t>
          </a:r>
          <a:r>
            <a:rPr lang="en-US" sz="2000" i="1" dirty="0">
              <a:solidFill>
                <a:schemeClr val="bg1"/>
              </a:solidFill>
            </a:rPr>
            <a:t>Increase in average drought length</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pPr>
            <a:buNone/>
          </a:pPr>
          <a:r>
            <a:rPr lang="en-US" sz="2700" b="1" dirty="0">
              <a:solidFill>
                <a:srgbClr val="FFC000"/>
              </a:solidFill>
            </a:rPr>
            <a:t>  </a:t>
          </a:r>
          <a:r>
            <a:rPr lang="en-US" sz="2700" b="0" dirty="0">
              <a:solidFill>
                <a:schemeClr val="bg1"/>
              </a:solidFill>
            </a:rPr>
            <a:t>Area burned by summer wildfires in Mediterranean </a:t>
          </a:r>
          <a:r>
            <a:rPr lang="en-US" sz="2700" b="1" dirty="0">
              <a:solidFill>
                <a:srgbClr val="FFC000"/>
              </a:solidFill>
            </a:rPr>
            <a:t>doubles</a:t>
          </a:r>
          <a:r>
            <a:rPr lang="en-US" sz="2700" b="0" baseline="30000" dirty="0">
              <a:solidFill>
                <a:schemeClr val="bg1"/>
              </a:solidFill>
            </a:rPr>
            <a:t>4</a:t>
          </a:r>
        </a:p>
        <a:p>
          <a:pPr>
            <a:buNone/>
          </a:pPr>
          <a:r>
            <a:rPr lang="en-US" sz="2700" b="1" baseline="30000" dirty="0">
              <a:solidFill>
                <a:schemeClr val="bg1"/>
              </a:solidFill>
            </a:rPr>
            <a:t>   </a:t>
          </a:r>
          <a:r>
            <a:rPr lang="en-US" sz="2700" b="0" i="1" baseline="30000" dirty="0">
              <a:solidFill>
                <a:schemeClr val="bg1"/>
              </a:solidFill>
            </a:rPr>
            <a:t>Compared to today</a:t>
          </a:r>
          <a:endParaRPr lang="en-US" sz="2700" b="0" i="1" baseline="30000" dirty="0"/>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custLinFactNeighborY="-1200"/>
      <dgm:spPr/>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custLinFactNeighborY="-1200"/>
      <dgm:spPr/>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7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948"/>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82BD8A-91D6-3C45-9169-7B0A34608807}" type="doc">
      <dgm:prSet loTypeId="urn:microsoft.com/office/officeart/2005/8/layout/hList7" loCatId="list" qsTypeId="urn:microsoft.com/office/officeart/2005/8/quickstyle/simple1" qsCatId="simple" csTypeId="urn:microsoft.com/office/officeart/2005/8/colors/accent1_2" csCatId="accent1" phldr="1"/>
      <dgm:spPr/>
    </dgm:pt>
    <dgm:pt modelId="{A21C1276-EBD3-A245-89A6-1FDC9F60579B}">
      <dgm:prSet phldrT="[Text]" custT="1"/>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nchor="t" anchorCtr="0"/>
        <a:lstStyle/>
        <a:p>
          <a:endParaRPr lang="en-US" sz="2000" b="1" dirty="0"/>
        </a:p>
      </dgm:t>
    </dgm:pt>
    <dgm:pt modelId="{D5BE1289-E0F7-BA48-BE06-5CCA0E703D5D}" type="parTrans" cxnId="{E27BFACD-9945-544F-B2DC-A29D755363C8}">
      <dgm:prSet/>
      <dgm:spPr/>
      <dgm:t>
        <a:bodyPr/>
        <a:lstStyle/>
        <a:p>
          <a:endParaRPr lang="en-US"/>
        </a:p>
      </dgm:t>
    </dgm:pt>
    <dgm:pt modelId="{396FC1CD-832F-5B46-A436-784428C018E3}" type="sibTrans" cxnId="{E27BFACD-9945-544F-B2DC-A29D755363C8}">
      <dgm:prSet/>
      <dgm:spPr/>
      <dgm:t>
        <a:bodyPr/>
        <a:lstStyle/>
        <a:p>
          <a:endParaRPr lang="en-US"/>
        </a:p>
      </dgm:t>
    </dgm:pt>
    <dgm:pt modelId="{CDA59EEF-574A-7A45-AB85-ABE664D32F5A}">
      <dgm:prSet phldrT="[Text]" custT="1"/>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nchor="t" anchorCtr="0"/>
        <a:lstStyle/>
        <a:p>
          <a:endParaRPr lang="en-US" sz="2000" b="1" dirty="0"/>
        </a:p>
      </dgm:t>
    </dgm:pt>
    <dgm:pt modelId="{84E50B38-130A-6441-A3EB-D475A0CF2BAA}" type="parTrans" cxnId="{89ECC4FE-BDA1-6745-973A-1AAD46EC3C4A}">
      <dgm:prSet/>
      <dgm:spPr/>
      <dgm:t>
        <a:bodyPr/>
        <a:lstStyle/>
        <a:p>
          <a:endParaRPr lang="en-US"/>
        </a:p>
      </dgm:t>
    </dgm:pt>
    <dgm:pt modelId="{E9BF5022-AF78-9D47-8ECA-27B74BADADC9}" type="sibTrans" cxnId="{89ECC4FE-BDA1-6745-973A-1AAD46EC3C4A}">
      <dgm:prSet/>
      <dgm:spPr/>
      <dgm:t>
        <a:bodyPr/>
        <a:lstStyle/>
        <a:p>
          <a:endParaRPr lang="en-US"/>
        </a:p>
      </dgm:t>
    </dgm:pt>
    <dgm:pt modelId="{F99E27B5-8A0A-F346-9D3C-850A7649BAAD}">
      <dgm:prSet phldrT="[Text]" custT="1"/>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nchor="t" anchorCtr="0"/>
        <a:lstStyle/>
        <a:p>
          <a:endParaRPr lang="en-US" sz="2500" b="1" dirty="0"/>
        </a:p>
      </dgm:t>
    </dgm:pt>
    <dgm:pt modelId="{D72C24B5-D769-4342-B7E2-585D85DDCFEB}" type="sibTrans" cxnId="{63E5E3A6-8C1A-4F48-BDD8-EA3C71E7EB8E}">
      <dgm:prSet/>
      <dgm:spPr/>
      <dgm:t>
        <a:bodyPr/>
        <a:lstStyle/>
        <a:p>
          <a:endParaRPr lang="en-US"/>
        </a:p>
      </dgm:t>
    </dgm:pt>
    <dgm:pt modelId="{8021482D-D968-F34F-8C27-EBAAC63857E6}" type="parTrans" cxnId="{63E5E3A6-8C1A-4F48-BDD8-EA3C71E7EB8E}">
      <dgm:prSet/>
      <dgm:spPr/>
      <dgm:t>
        <a:bodyPr/>
        <a:lstStyle/>
        <a:p>
          <a:endParaRPr lang="en-US"/>
        </a:p>
      </dgm:t>
    </dgm:pt>
    <dgm:pt modelId="{ADF3CEE2-1D90-F540-AB7D-E5077943E496}" type="pres">
      <dgm:prSet presAssocID="{8F82BD8A-91D6-3C45-9169-7B0A34608807}" presName="Name0" presStyleCnt="0">
        <dgm:presLayoutVars>
          <dgm:dir/>
          <dgm:resizeHandles val="exact"/>
        </dgm:presLayoutVars>
      </dgm:prSet>
      <dgm:spPr/>
    </dgm:pt>
    <dgm:pt modelId="{CC2EC453-9F95-6E4C-A855-91DA01AE2A84}" type="pres">
      <dgm:prSet presAssocID="{8F82BD8A-91D6-3C45-9169-7B0A34608807}" presName="fgShape" presStyleLbl="fgShp" presStyleIdx="0" presStyleCnt="1" custLinFactY="81614" custLinFactNeighborX="-1508" custLinFactNeighborY="100000"/>
      <dgm:spPr>
        <a:noFill/>
        <a:ln>
          <a:noFill/>
        </a:ln>
      </dgm:spPr>
    </dgm:pt>
    <dgm:pt modelId="{9DCBADA0-91BC-8645-8C29-D41039733265}" type="pres">
      <dgm:prSet presAssocID="{8F82BD8A-91D6-3C45-9169-7B0A34608807}" presName="linComp" presStyleCnt="0"/>
      <dgm:spPr/>
    </dgm:pt>
    <dgm:pt modelId="{6712FF5D-2140-2643-B469-CC25CD3E2D51}" type="pres">
      <dgm:prSet presAssocID="{A21C1276-EBD3-A245-89A6-1FDC9F60579B}" presName="compNode" presStyleCnt="0"/>
      <dgm:spPr/>
    </dgm:pt>
    <dgm:pt modelId="{AF10B860-324E-5F4C-B550-089CEEF2D478}" type="pres">
      <dgm:prSet presAssocID="{A21C1276-EBD3-A245-89A6-1FDC9F60579B}" presName="bkgdShape" presStyleLbl="node1" presStyleIdx="0" presStyleCnt="3" custLinFactNeighborX="-8371" custLinFactNeighborY="-1226"/>
      <dgm:spPr/>
    </dgm:pt>
    <dgm:pt modelId="{B6193100-A433-C141-A538-784060EDEA81}" type="pres">
      <dgm:prSet presAssocID="{A21C1276-EBD3-A245-89A6-1FDC9F60579B}" presName="nodeTx" presStyleLbl="node1" presStyleIdx="0" presStyleCnt="3">
        <dgm:presLayoutVars>
          <dgm:bulletEnabled val="1"/>
        </dgm:presLayoutVars>
      </dgm:prSet>
      <dgm:spPr/>
    </dgm:pt>
    <dgm:pt modelId="{FAEF0129-E7EE-EB47-A067-0F1B166E1240}" type="pres">
      <dgm:prSet presAssocID="{A21C1276-EBD3-A245-89A6-1FDC9F60579B}" presName="invisiNode" presStyleLbl="node1" presStyleIdx="0" presStyleCnt="3"/>
      <dgm:spPr/>
    </dgm:pt>
    <dgm:pt modelId="{C91D55FA-14DB-2044-988E-C090D41BCC8E}" type="pres">
      <dgm:prSet presAssocID="{A21C1276-EBD3-A245-89A6-1FDC9F60579B}" presName="imagNode" presStyleLbl="fgImgPlace1" presStyleIdx="0" presStyleCnt="3"/>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A654126-3D97-E64C-9288-975864A80354}" type="pres">
      <dgm:prSet presAssocID="{396FC1CD-832F-5B46-A436-784428C018E3}" presName="sibTrans" presStyleLbl="sibTrans2D1" presStyleIdx="0" presStyleCnt="0"/>
      <dgm:spPr/>
    </dgm:pt>
    <dgm:pt modelId="{5A80F230-65F9-8F4C-800B-B98EC85B88D4}" type="pres">
      <dgm:prSet presAssocID="{CDA59EEF-574A-7A45-AB85-ABE664D32F5A}" presName="compNode" presStyleCnt="0"/>
      <dgm:spPr/>
    </dgm:pt>
    <dgm:pt modelId="{118866B0-985E-9F49-8989-47F4E7DA12D8}" type="pres">
      <dgm:prSet presAssocID="{CDA59EEF-574A-7A45-AB85-ABE664D32F5A}" presName="bkgdShape" presStyleLbl="node1" presStyleIdx="1" presStyleCnt="3"/>
      <dgm:spPr/>
    </dgm:pt>
    <dgm:pt modelId="{6A38629C-1E50-E24B-A770-FBD9ACFA5A39}" type="pres">
      <dgm:prSet presAssocID="{CDA59EEF-574A-7A45-AB85-ABE664D32F5A}" presName="nodeTx" presStyleLbl="node1" presStyleIdx="1" presStyleCnt="3">
        <dgm:presLayoutVars>
          <dgm:bulletEnabled val="1"/>
        </dgm:presLayoutVars>
      </dgm:prSet>
      <dgm:spPr/>
    </dgm:pt>
    <dgm:pt modelId="{A5C1CAB2-A62B-8244-AB3F-C4465AA26819}" type="pres">
      <dgm:prSet presAssocID="{CDA59EEF-574A-7A45-AB85-ABE664D32F5A}" presName="invisiNode" presStyleLbl="node1" presStyleIdx="1" presStyleCnt="3"/>
      <dgm:spPr/>
    </dgm:pt>
    <dgm:pt modelId="{C26E6199-CC28-5C44-A899-7BDD5E9D819B}" type="pres">
      <dgm:prSet presAssocID="{CDA59EEF-574A-7A45-AB85-ABE664D32F5A}" presName="imagNode" presStyleLbl="fgImgPlace1" presStyleIdx="1" presStyleCnt="3"/>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BDF16BDE-F7F1-FB40-A261-77E53D29367E}" type="pres">
      <dgm:prSet presAssocID="{E9BF5022-AF78-9D47-8ECA-27B74BADADC9}" presName="sibTrans" presStyleLbl="sibTrans2D1" presStyleIdx="0" presStyleCnt="0"/>
      <dgm:spPr/>
    </dgm:pt>
    <dgm:pt modelId="{60E63992-12D6-3F40-954D-C105AB261982}" type="pres">
      <dgm:prSet presAssocID="{F99E27B5-8A0A-F346-9D3C-850A7649BAAD}" presName="compNode" presStyleCnt="0"/>
      <dgm:spPr/>
    </dgm:pt>
    <dgm:pt modelId="{6AC55210-1033-9E41-AAD3-3E712BA02AAC}" type="pres">
      <dgm:prSet presAssocID="{F99E27B5-8A0A-F346-9D3C-850A7649BAAD}" presName="bkgdShape" presStyleLbl="node1" presStyleIdx="2" presStyleCnt="3"/>
      <dgm:spPr/>
    </dgm:pt>
    <dgm:pt modelId="{C9370D96-2E26-184A-ADCF-C9EBA2981B46}" type="pres">
      <dgm:prSet presAssocID="{F99E27B5-8A0A-F346-9D3C-850A7649BAAD}" presName="nodeTx" presStyleLbl="node1" presStyleIdx="2" presStyleCnt="3">
        <dgm:presLayoutVars>
          <dgm:bulletEnabled val="1"/>
        </dgm:presLayoutVars>
      </dgm:prSet>
      <dgm:spPr/>
    </dgm:pt>
    <dgm:pt modelId="{284C09D7-3060-E949-978A-C1548AEBD042}" type="pres">
      <dgm:prSet presAssocID="{F99E27B5-8A0A-F346-9D3C-850A7649BAAD}" presName="invisiNode" presStyleLbl="node1" presStyleIdx="2" presStyleCnt="3"/>
      <dgm:spPr/>
    </dgm:pt>
    <dgm:pt modelId="{0EA9B441-3187-A443-9F0F-96E0510387C1}" type="pres">
      <dgm:prSet presAssocID="{F99E27B5-8A0A-F346-9D3C-850A7649BAAD}" presName="imagNode" presStyleLbl="fgImgPlace1" presStyleIdx="2" presStyleCnt="3"/>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Lst>
  <dgm:cxnLst>
    <dgm:cxn modelId="{C99E3C50-7F84-6D4F-A4EC-C9FD43F55C28}" type="presOf" srcId="{A21C1276-EBD3-A245-89A6-1FDC9F60579B}" destId="{AF10B860-324E-5F4C-B550-089CEEF2D478}" srcOrd="0" destOrd="0" presId="urn:microsoft.com/office/officeart/2005/8/layout/hList7"/>
    <dgm:cxn modelId="{6E869851-55CD-5946-9330-AA591B84B784}" type="presOf" srcId="{E9BF5022-AF78-9D47-8ECA-27B74BADADC9}" destId="{BDF16BDE-F7F1-FB40-A261-77E53D29367E}" srcOrd="0" destOrd="0" presId="urn:microsoft.com/office/officeart/2005/8/layout/hList7"/>
    <dgm:cxn modelId="{5B3B3459-5AB9-7B48-A965-37382330FD50}" type="presOf" srcId="{F99E27B5-8A0A-F346-9D3C-850A7649BAAD}" destId="{C9370D96-2E26-184A-ADCF-C9EBA2981B46}" srcOrd="1" destOrd="0" presId="urn:microsoft.com/office/officeart/2005/8/layout/hList7"/>
    <dgm:cxn modelId="{3FEEB276-C983-EA4B-B21F-7814322FB061}" type="presOf" srcId="{CDA59EEF-574A-7A45-AB85-ABE664D32F5A}" destId="{118866B0-985E-9F49-8989-47F4E7DA12D8}" srcOrd="0" destOrd="0" presId="urn:microsoft.com/office/officeart/2005/8/layout/hList7"/>
    <dgm:cxn modelId="{FD868978-04FE-E345-B968-9ECD7B6E9CEA}" type="presOf" srcId="{396FC1CD-832F-5B46-A436-784428C018E3}" destId="{4A654126-3D97-E64C-9288-975864A80354}" srcOrd="0" destOrd="0" presId="urn:microsoft.com/office/officeart/2005/8/layout/hList7"/>
    <dgm:cxn modelId="{B0502D7C-0AA6-CC49-BA03-C208EFE90E91}" type="presOf" srcId="{CDA59EEF-574A-7A45-AB85-ABE664D32F5A}" destId="{6A38629C-1E50-E24B-A770-FBD9ACFA5A39}" srcOrd="1" destOrd="0" presId="urn:microsoft.com/office/officeart/2005/8/layout/hList7"/>
    <dgm:cxn modelId="{63E5E3A6-8C1A-4F48-BDD8-EA3C71E7EB8E}" srcId="{8F82BD8A-91D6-3C45-9169-7B0A34608807}" destId="{F99E27B5-8A0A-F346-9D3C-850A7649BAAD}" srcOrd="2" destOrd="0" parTransId="{8021482D-D968-F34F-8C27-EBAAC63857E6}" sibTransId="{D72C24B5-D769-4342-B7E2-585D85DDCFEB}"/>
    <dgm:cxn modelId="{39D86EC0-910B-0946-A033-FE3D43237353}" type="presOf" srcId="{A21C1276-EBD3-A245-89A6-1FDC9F60579B}" destId="{B6193100-A433-C141-A538-784060EDEA81}" srcOrd="1" destOrd="0" presId="urn:microsoft.com/office/officeart/2005/8/layout/hList7"/>
    <dgm:cxn modelId="{E27BFACD-9945-544F-B2DC-A29D755363C8}" srcId="{8F82BD8A-91D6-3C45-9169-7B0A34608807}" destId="{A21C1276-EBD3-A245-89A6-1FDC9F60579B}" srcOrd="0" destOrd="0" parTransId="{D5BE1289-E0F7-BA48-BE06-5CCA0E703D5D}" sibTransId="{396FC1CD-832F-5B46-A436-784428C018E3}"/>
    <dgm:cxn modelId="{B8DE43CE-39B7-364F-9B80-4F22F146C610}" type="presOf" srcId="{8F82BD8A-91D6-3C45-9169-7B0A34608807}" destId="{ADF3CEE2-1D90-F540-AB7D-E5077943E496}" srcOrd="0" destOrd="0" presId="urn:microsoft.com/office/officeart/2005/8/layout/hList7"/>
    <dgm:cxn modelId="{004704F1-BE8C-6E45-A072-2C43883C203B}" type="presOf" srcId="{F99E27B5-8A0A-F346-9D3C-850A7649BAAD}" destId="{6AC55210-1033-9E41-AAD3-3E712BA02AAC}" srcOrd="0" destOrd="0" presId="urn:microsoft.com/office/officeart/2005/8/layout/hList7"/>
    <dgm:cxn modelId="{89ECC4FE-BDA1-6745-973A-1AAD46EC3C4A}" srcId="{8F82BD8A-91D6-3C45-9169-7B0A34608807}" destId="{CDA59EEF-574A-7A45-AB85-ABE664D32F5A}" srcOrd="1" destOrd="0" parTransId="{84E50B38-130A-6441-A3EB-D475A0CF2BAA}" sibTransId="{E9BF5022-AF78-9D47-8ECA-27B74BADADC9}"/>
    <dgm:cxn modelId="{4301500E-58E3-654B-94D8-FC2C9ADCAF82}" type="presParOf" srcId="{ADF3CEE2-1D90-F540-AB7D-E5077943E496}" destId="{CC2EC453-9F95-6E4C-A855-91DA01AE2A84}" srcOrd="0" destOrd="0" presId="urn:microsoft.com/office/officeart/2005/8/layout/hList7"/>
    <dgm:cxn modelId="{7EAD4007-9EA2-D44E-9470-99FD70F46ECC}" type="presParOf" srcId="{ADF3CEE2-1D90-F540-AB7D-E5077943E496}" destId="{9DCBADA0-91BC-8645-8C29-D41039733265}" srcOrd="1" destOrd="0" presId="urn:microsoft.com/office/officeart/2005/8/layout/hList7"/>
    <dgm:cxn modelId="{34F3890A-5EEF-8A47-BE9D-8994B5E99A5C}" type="presParOf" srcId="{9DCBADA0-91BC-8645-8C29-D41039733265}" destId="{6712FF5D-2140-2643-B469-CC25CD3E2D51}" srcOrd="0" destOrd="0" presId="urn:microsoft.com/office/officeart/2005/8/layout/hList7"/>
    <dgm:cxn modelId="{7953F041-BA30-E44D-BEC6-D06AD1A75BE6}" type="presParOf" srcId="{6712FF5D-2140-2643-B469-CC25CD3E2D51}" destId="{AF10B860-324E-5F4C-B550-089CEEF2D478}" srcOrd="0" destOrd="0" presId="urn:microsoft.com/office/officeart/2005/8/layout/hList7"/>
    <dgm:cxn modelId="{D387F768-5862-7B40-8878-0DE704325786}" type="presParOf" srcId="{6712FF5D-2140-2643-B469-CC25CD3E2D51}" destId="{B6193100-A433-C141-A538-784060EDEA81}" srcOrd="1" destOrd="0" presId="urn:microsoft.com/office/officeart/2005/8/layout/hList7"/>
    <dgm:cxn modelId="{3F4BAD2C-7593-A748-B4EB-3AFCAE230A5C}" type="presParOf" srcId="{6712FF5D-2140-2643-B469-CC25CD3E2D51}" destId="{FAEF0129-E7EE-EB47-A067-0F1B166E1240}" srcOrd="2" destOrd="0" presId="urn:microsoft.com/office/officeart/2005/8/layout/hList7"/>
    <dgm:cxn modelId="{0CD2FF0A-9DD7-1E4C-B258-5304808E89CA}" type="presParOf" srcId="{6712FF5D-2140-2643-B469-CC25CD3E2D51}" destId="{C91D55FA-14DB-2044-988E-C090D41BCC8E}" srcOrd="3" destOrd="0" presId="urn:microsoft.com/office/officeart/2005/8/layout/hList7"/>
    <dgm:cxn modelId="{81B26FAE-F2DF-8540-B77B-E7E7B95DE9E9}" type="presParOf" srcId="{9DCBADA0-91BC-8645-8C29-D41039733265}" destId="{4A654126-3D97-E64C-9288-975864A80354}" srcOrd="1" destOrd="0" presId="urn:microsoft.com/office/officeart/2005/8/layout/hList7"/>
    <dgm:cxn modelId="{32D6E11C-55EA-DB4B-AD81-E11482E28C30}" type="presParOf" srcId="{9DCBADA0-91BC-8645-8C29-D41039733265}" destId="{5A80F230-65F9-8F4C-800B-B98EC85B88D4}" srcOrd="2" destOrd="0" presId="urn:microsoft.com/office/officeart/2005/8/layout/hList7"/>
    <dgm:cxn modelId="{74D65F21-1384-FA48-B69C-AF2F39343590}" type="presParOf" srcId="{5A80F230-65F9-8F4C-800B-B98EC85B88D4}" destId="{118866B0-985E-9F49-8989-47F4E7DA12D8}" srcOrd="0" destOrd="0" presId="urn:microsoft.com/office/officeart/2005/8/layout/hList7"/>
    <dgm:cxn modelId="{6DDDAF5D-8A78-BA43-9E7D-DCAA1E972D72}" type="presParOf" srcId="{5A80F230-65F9-8F4C-800B-B98EC85B88D4}" destId="{6A38629C-1E50-E24B-A770-FBD9ACFA5A39}" srcOrd="1" destOrd="0" presId="urn:microsoft.com/office/officeart/2005/8/layout/hList7"/>
    <dgm:cxn modelId="{34C0553B-1906-3842-BFB2-BD5A2735C0D8}" type="presParOf" srcId="{5A80F230-65F9-8F4C-800B-B98EC85B88D4}" destId="{A5C1CAB2-A62B-8244-AB3F-C4465AA26819}" srcOrd="2" destOrd="0" presId="urn:microsoft.com/office/officeart/2005/8/layout/hList7"/>
    <dgm:cxn modelId="{A372C02C-7D77-2F4F-801C-A1F6ADC50219}" type="presParOf" srcId="{5A80F230-65F9-8F4C-800B-B98EC85B88D4}" destId="{C26E6199-CC28-5C44-A899-7BDD5E9D819B}" srcOrd="3" destOrd="0" presId="urn:microsoft.com/office/officeart/2005/8/layout/hList7"/>
    <dgm:cxn modelId="{C24099B6-2A4B-4646-A895-82A52FAA0712}" type="presParOf" srcId="{9DCBADA0-91BC-8645-8C29-D41039733265}" destId="{BDF16BDE-F7F1-FB40-A261-77E53D29367E}" srcOrd="3" destOrd="0" presId="urn:microsoft.com/office/officeart/2005/8/layout/hList7"/>
    <dgm:cxn modelId="{637BB0E3-62AB-ED40-921A-436E33E6E355}" type="presParOf" srcId="{9DCBADA0-91BC-8645-8C29-D41039733265}" destId="{60E63992-12D6-3F40-954D-C105AB261982}" srcOrd="4" destOrd="0" presId="urn:microsoft.com/office/officeart/2005/8/layout/hList7"/>
    <dgm:cxn modelId="{2227E427-BA74-3940-828B-E9590367CC66}" type="presParOf" srcId="{60E63992-12D6-3F40-954D-C105AB261982}" destId="{6AC55210-1033-9E41-AAD3-3E712BA02AAC}" srcOrd="0" destOrd="0" presId="urn:microsoft.com/office/officeart/2005/8/layout/hList7"/>
    <dgm:cxn modelId="{B1441BBD-A805-E348-9331-1BD9852F8AA8}" type="presParOf" srcId="{60E63992-12D6-3F40-954D-C105AB261982}" destId="{C9370D96-2E26-184A-ADCF-C9EBA2981B46}" srcOrd="1" destOrd="0" presId="urn:microsoft.com/office/officeart/2005/8/layout/hList7"/>
    <dgm:cxn modelId="{CB7E0C25-257A-3E47-A955-1BBBF48E1E5A}" type="presParOf" srcId="{60E63992-12D6-3F40-954D-C105AB261982}" destId="{284C09D7-3060-E949-978A-C1548AEBD042}" srcOrd="2" destOrd="0" presId="urn:microsoft.com/office/officeart/2005/8/layout/hList7"/>
    <dgm:cxn modelId="{EE57C688-6EA8-9D41-A4C6-29C107915BC9}" type="presParOf" srcId="{60E63992-12D6-3F40-954D-C105AB261982}" destId="{0EA9B441-3187-A443-9F0F-96E0510387C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51201B-A53B-7D49-98B1-9466C037700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A537EA5A-DFA7-F14F-BD7C-62ECCC63BEF4}">
      <dgm:prSet custT="1"/>
      <dgm:spPr>
        <a:solidFill>
          <a:srgbClr val="203864"/>
        </a:solidFill>
      </dgm:spPr>
      <dgm:t>
        <a:bodyPr/>
        <a:lstStyle/>
        <a:p>
          <a:pPr algn="l"/>
          <a:r>
            <a:rPr lang="en-US" sz="3000" b="0" i="0" dirty="0"/>
            <a:t>Prevent </a:t>
          </a:r>
          <a:r>
            <a:rPr lang="en-US" sz="3000" b="1" i="0" dirty="0">
              <a:solidFill>
                <a:srgbClr val="FFC000"/>
              </a:solidFill>
            </a:rPr>
            <a:t>~295,000</a:t>
          </a:r>
          <a:r>
            <a:rPr lang="en-US" sz="3000" b="0" i="0" dirty="0">
              <a:solidFill>
                <a:srgbClr val="FFC000"/>
              </a:solidFill>
            </a:rPr>
            <a:t> </a:t>
          </a:r>
          <a:r>
            <a:rPr lang="en-US" sz="3000" b="1" i="0" dirty="0">
              <a:solidFill>
                <a:srgbClr val="FFC000"/>
              </a:solidFill>
            </a:rPr>
            <a:t>premature deaths </a:t>
          </a:r>
          <a:r>
            <a:rPr lang="en-US" sz="3000" b="0" i="0" dirty="0">
              <a:solidFill>
                <a:schemeClr val="bg1"/>
              </a:solidFill>
            </a:rPr>
            <a:t>by 2030 </a:t>
          </a:r>
          <a:r>
            <a:rPr lang="en-US" sz="3000" b="0" i="0" dirty="0"/>
            <a:t>from air pollution caused by fossil fuel use </a:t>
          </a:r>
          <a:endParaRPr lang="en-US" sz="3000" dirty="0"/>
        </a:p>
      </dgm:t>
    </dgm:pt>
    <dgm:pt modelId="{9F1992AC-D6D8-9942-BA95-5B4171CA1C2E}" type="parTrans" cxnId="{985169D2-BEFE-D144-9A10-00868023808E}">
      <dgm:prSet/>
      <dgm:spPr/>
      <dgm:t>
        <a:bodyPr/>
        <a:lstStyle/>
        <a:p>
          <a:endParaRPr lang="en-US"/>
        </a:p>
      </dgm:t>
    </dgm:pt>
    <dgm:pt modelId="{B02B7A7C-D0BB-EC4F-8D71-BF4A2AB6F453}" type="sibTrans" cxnId="{985169D2-BEFE-D144-9A10-00868023808E}">
      <dgm:prSet/>
      <dgm:spPr/>
      <dgm:t>
        <a:bodyPr/>
        <a:lstStyle/>
        <a:p>
          <a:endParaRPr lang="en-US"/>
        </a:p>
      </dgm:t>
    </dgm:pt>
    <dgm:pt modelId="{35FCCB13-04AB-7F45-A017-DF5C2C915FC7}">
      <dgm:prSet/>
      <dgm:spPr>
        <a:solidFill>
          <a:srgbClr val="203864"/>
        </a:solidFill>
      </dgm:spPr>
      <dgm:t>
        <a:bodyPr/>
        <a:lstStyle/>
        <a:p>
          <a:pPr algn="l"/>
          <a:r>
            <a:rPr lang="en-US" b="0" i="0" dirty="0"/>
            <a:t>Prevent </a:t>
          </a:r>
          <a:r>
            <a:rPr lang="en-US" b="1" i="0" dirty="0">
              <a:solidFill>
                <a:srgbClr val="FFC000"/>
              </a:solidFill>
            </a:rPr>
            <a:t>~29,000 Emergency Room</a:t>
          </a:r>
          <a:r>
            <a:rPr lang="en-US" b="0" i="0" dirty="0">
              <a:solidFill>
                <a:srgbClr val="FFC000"/>
              </a:solidFill>
            </a:rPr>
            <a:t> </a:t>
          </a:r>
          <a:r>
            <a:rPr lang="en-US" b="0" i="0" dirty="0"/>
            <a:t>visits/year for childhood asthma</a:t>
          </a:r>
          <a:endParaRPr lang="en-US" dirty="0"/>
        </a:p>
      </dgm:t>
    </dgm:pt>
    <dgm:pt modelId="{20BEC2DD-6F33-CC45-AD4B-893D27404027}" type="parTrans" cxnId="{5621999B-69AC-0F44-B7EA-C862304C7858}">
      <dgm:prSet/>
      <dgm:spPr/>
      <dgm:t>
        <a:bodyPr/>
        <a:lstStyle/>
        <a:p>
          <a:endParaRPr lang="en-US"/>
        </a:p>
      </dgm:t>
    </dgm:pt>
    <dgm:pt modelId="{011A8A10-00ED-4840-827C-A6EB4924D3F5}" type="sibTrans" cxnId="{5621999B-69AC-0F44-B7EA-C862304C7858}">
      <dgm:prSet/>
      <dgm:spPr/>
      <dgm:t>
        <a:bodyPr/>
        <a:lstStyle/>
        <a:p>
          <a:endParaRPr lang="en-US"/>
        </a:p>
      </dgm:t>
    </dgm:pt>
    <dgm:pt modelId="{A8A19173-8719-B14F-BC28-6C6B82B667FE}">
      <dgm:prSet/>
      <dgm:spPr>
        <a:solidFill>
          <a:srgbClr val="203864"/>
        </a:solidFill>
      </dgm:spPr>
      <dgm:t>
        <a:bodyPr/>
        <a:lstStyle/>
        <a:p>
          <a:pPr algn="l"/>
          <a:r>
            <a:rPr lang="en-US" b="0" i="0" dirty="0"/>
            <a:t>Prevent </a:t>
          </a:r>
          <a:r>
            <a:rPr lang="en-US" b="1" dirty="0">
              <a:solidFill>
                <a:srgbClr val="FFC000"/>
              </a:solidFill>
            </a:rPr>
            <a:t>15 million adult work hours</a:t>
          </a:r>
          <a:r>
            <a:rPr lang="en-US" dirty="0">
              <a:solidFill>
                <a:srgbClr val="FFC000"/>
              </a:solidFill>
            </a:rPr>
            <a:t> </a:t>
          </a:r>
          <a:r>
            <a:rPr lang="en-US" dirty="0">
              <a:solidFill>
                <a:srgbClr val="FFFFFF"/>
              </a:solidFill>
            </a:rPr>
            <a:t>lost/year</a:t>
          </a:r>
          <a:endParaRPr lang="en-US" dirty="0"/>
        </a:p>
      </dgm:t>
    </dgm:pt>
    <dgm:pt modelId="{C9B21AF6-7FA7-B84D-9EEA-021DB2A2E7F2}" type="parTrans" cxnId="{8FE35232-27F7-B64B-B4AE-3BBB65FD7E58}">
      <dgm:prSet/>
      <dgm:spPr/>
      <dgm:t>
        <a:bodyPr/>
        <a:lstStyle/>
        <a:p>
          <a:endParaRPr lang="en-US"/>
        </a:p>
      </dgm:t>
    </dgm:pt>
    <dgm:pt modelId="{C9FB886C-7069-B144-B525-6D2559177E2C}" type="sibTrans" cxnId="{8FE35232-27F7-B64B-B4AE-3BBB65FD7E58}">
      <dgm:prSet/>
      <dgm:spPr/>
      <dgm:t>
        <a:bodyPr/>
        <a:lstStyle/>
        <a:p>
          <a:endParaRPr lang="en-US"/>
        </a:p>
      </dgm:t>
    </dgm:pt>
    <dgm:pt modelId="{548376DD-7FA4-B144-AF08-2BF41F71D2FB}" type="pres">
      <dgm:prSet presAssocID="{0751201B-A53B-7D49-98B1-9466C0377000}" presName="linearFlow" presStyleCnt="0">
        <dgm:presLayoutVars>
          <dgm:dir/>
          <dgm:resizeHandles val="exact"/>
        </dgm:presLayoutVars>
      </dgm:prSet>
      <dgm:spPr/>
    </dgm:pt>
    <dgm:pt modelId="{7DA01B1D-2159-1440-94D9-27D209353C2A}" type="pres">
      <dgm:prSet presAssocID="{A537EA5A-DFA7-F14F-BD7C-62ECCC63BEF4}" presName="composite" presStyleCnt="0"/>
      <dgm:spPr/>
    </dgm:pt>
    <dgm:pt modelId="{01FBF57F-E5F2-984D-A8CB-33F1BB5912E7}" type="pres">
      <dgm:prSet presAssocID="{A537EA5A-DFA7-F14F-BD7C-62ECCC63BEF4}" presName="imgShp"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8353A74F-993D-0043-8B20-C181E0DDBA58}" type="pres">
      <dgm:prSet presAssocID="{A537EA5A-DFA7-F14F-BD7C-62ECCC63BEF4}" presName="txShp" presStyleLbl="node1" presStyleIdx="0" presStyleCnt="3" custScaleX="93921" custScaleY="76692">
        <dgm:presLayoutVars>
          <dgm:bulletEnabled val="1"/>
        </dgm:presLayoutVars>
      </dgm:prSet>
      <dgm:spPr/>
    </dgm:pt>
    <dgm:pt modelId="{92DA0166-6FAB-354B-A35E-E20FB7A612D1}" type="pres">
      <dgm:prSet presAssocID="{B02B7A7C-D0BB-EC4F-8D71-BF4A2AB6F453}" presName="spacing" presStyleCnt="0"/>
      <dgm:spPr/>
    </dgm:pt>
    <dgm:pt modelId="{FF5ECCBB-69A5-1644-9EF8-CD9096DB343B}" type="pres">
      <dgm:prSet presAssocID="{35FCCB13-04AB-7F45-A017-DF5C2C915FC7}" presName="composite" presStyleCnt="0"/>
      <dgm:spPr/>
    </dgm:pt>
    <dgm:pt modelId="{88132632-A458-CE45-905B-53B4811AFC35}" type="pres">
      <dgm:prSet presAssocID="{35FCCB13-04AB-7F45-A017-DF5C2C915FC7}" presName="imgShp" presStyleLbl="fgImgPlace1" presStyleIdx="1" presStyleCnt="3" custLinFactNeighborY="-14700"/>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ADE0B431-0895-A34D-BAC0-9CB8CC259437}" type="pres">
      <dgm:prSet presAssocID="{35FCCB13-04AB-7F45-A017-DF5C2C915FC7}" presName="txShp" presStyleLbl="node1" presStyleIdx="1" presStyleCnt="3" custScaleX="93921" custScaleY="76692" custLinFactNeighborY="-14700">
        <dgm:presLayoutVars>
          <dgm:bulletEnabled val="1"/>
        </dgm:presLayoutVars>
      </dgm:prSet>
      <dgm:spPr/>
    </dgm:pt>
    <dgm:pt modelId="{152589C5-A371-FD43-B8FF-83AF113E138C}" type="pres">
      <dgm:prSet presAssocID="{011A8A10-00ED-4840-827C-A6EB4924D3F5}" presName="spacing" presStyleCnt="0"/>
      <dgm:spPr/>
    </dgm:pt>
    <dgm:pt modelId="{A741EF34-027B-514E-99FE-6C19FD0088C7}" type="pres">
      <dgm:prSet presAssocID="{A8A19173-8719-B14F-BC28-6C6B82B667FE}" presName="composite" presStyleCnt="0"/>
      <dgm:spPr/>
    </dgm:pt>
    <dgm:pt modelId="{E13CB1BD-BF93-2940-95D2-D5307FD7A367}" type="pres">
      <dgm:prSet presAssocID="{A8A19173-8719-B14F-BC28-6C6B82B667FE}" presName="imgShp" presStyleLbl="fgImgPlace1" presStyleIdx="2" presStyleCnt="3" custLinFactNeighborY="-27930"/>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753F5511-400F-E445-A150-FF5F69AB180F}" type="pres">
      <dgm:prSet presAssocID="{A8A19173-8719-B14F-BC28-6C6B82B667FE}" presName="txShp" presStyleLbl="node1" presStyleIdx="2" presStyleCnt="3" custScaleX="93921" custScaleY="76692" custLinFactNeighborY="-27930">
        <dgm:presLayoutVars>
          <dgm:bulletEnabled val="1"/>
        </dgm:presLayoutVars>
      </dgm:prSet>
      <dgm:spPr/>
    </dgm:pt>
  </dgm:ptLst>
  <dgm:cxnLst>
    <dgm:cxn modelId="{EA3D3D2C-5657-2842-A5DF-FA4643FF41FB}" type="presOf" srcId="{A537EA5A-DFA7-F14F-BD7C-62ECCC63BEF4}" destId="{8353A74F-993D-0043-8B20-C181E0DDBA58}" srcOrd="0" destOrd="0" presId="urn:microsoft.com/office/officeart/2005/8/layout/vList3"/>
    <dgm:cxn modelId="{8FE35232-27F7-B64B-B4AE-3BBB65FD7E58}" srcId="{0751201B-A53B-7D49-98B1-9466C0377000}" destId="{A8A19173-8719-B14F-BC28-6C6B82B667FE}" srcOrd="2" destOrd="0" parTransId="{C9B21AF6-7FA7-B84D-9EEA-021DB2A2E7F2}" sibTransId="{C9FB886C-7069-B144-B525-6D2559177E2C}"/>
    <dgm:cxn modelId="{EE04E563-95BB-3C45-81DD-90BC98D308A5}" type="presOf" srcId="{35FCCB13-04AB-7F45-A017-DF5C2C915FC7}" destId="{ADE0B431-0895-A34D-BAC0-9CB8CC259437}" srcOrd="0" destOrd="0" presId="urn:microsoft.com/office/officeart/2005/8/layout/vList3"/>
    <dgm:cxn modelId="{5621999B-69AC-0F44-B7EA-C862304C7858}" srcId="{0751201B-A53B-7D49-98B1-9466C0377000}" destId="{35FCCB13-04AB-7F45-A017-DF5C2C915FC7}" srcOrd="1" destOrd="0" parTransId="{20BEC2DD-6F33-CC45-AD4B-893D27404027}" sibTransId="{011A8A10-00ED-4840-827C-A6EB4924D3F5}"/>
    <dgm:cxn modelId="{39AD9EA8-F565-3741-B40A-83A4CCDE5C8E}" type="presOf" srcId="{A8A19173-8719-B14F-BC28-6C6B82B667FE}" destId="{753F5511-400F-E445-A150-FF5F69AB180F}" srcOrd="0" destOrd="0" presId="urn:microsoft.com/office/officeart/2005/8/layout/vList3"/>
    <dgm:cxn modelId="{985169D2-BEFE-D144-9A10-00868023808E}" srcId="{0751201B-A53B-7D49-98B1-9466C0377000}" destId="{A537EA5A-DFA7-F14F-BD7C-62ECCC63BEF4}" srcOrd="0" destOrd="0" parTransId="{9F1992AC-D6D8-9942-BA95-5B4171CA1C2E}" sibTransId="{B02B7A7C-D0BB-EC4F-8D71-BF4A2AB6F453}"/>
    <dgm:cxn modelId="{5DD848DD-901F-494F-99B0-26505943A309}" type="presOf" srcId="{0751201B-A53B-7D49-98B1-9466C0377000}" destId="{548376DD-7FA4-B144-AF08-2BF41F71D2FB}" srcOrd="0" destOrd="0" presId="urn:microsoft.com/office/officeart/2005/8/layout/vList3"/>
    <dgm:cxn modelId="{711D8C6F-1D93-544D-86D8-3DBD63E2BAAD}" type="presParOf" srcId="{548376DD-7FA4-B144-AF08-2BF41F71D2FB}" destId="{7DA01B1D-2159-1440-94D9-27D209353C2A}" srcOrd="0" destOrd="0" presId="urn:microsoft.com/office/officeart/2005/8/layout/vList3"/>
    <dgm:cxn modelId="{A9D25AE0-CDFE-2545-8DFB-34035BF47ED7}" type="presParOf" srcId="{7DA01B1D-2159-1440-94D9-27D209353C2A}" destId="{01FBF57F-E5F2-984D-A8CB-33F1BB5912E7}" srcOrd="0" destOrd="0" presId="urn:microsoft.com/office/officeart/2005/8/layout/vList3"/>
    <dgm:cxn modelId="{E0E58217-0211-E448-8230-726432A5DE39}" type="presParOf" srcId="{7DA01B1D-2159-1440-94D9-27D209353C2A}" destId="{8353A74F-993D-0043-8B20-C181E0DDBA58}" srcOrd="1" destOrd="0" presId="urn:microsoft.com/office/officeart/2005/8/layout/vList3"/>
    <dgm:cxn modelId="{BC60DF67-8E47-5741-890C-37164BB7F31C}" type="presParOf" srcId="{548376DD-7FA4-B144-AF08-2BF41F71D2FB}" destId="{92DA0166-6FAB-354B-A35E-E20FB7A612D1}" srcOrd="1" destOrd="0" presId="urn:microsoft.com/office/officeart/2005/8/layout/vList3"/>
    <dgm:cxn modelId="{EFFF89D6-1278-0B42-8F39-D9D56886CD8C}" type="presParOf" srcId="{548376DD-7FA4-B144-AF08-2BF41F71D2FB}" destId="{FF5ECCBB-69A5-1644-9EF8-CD9096DB343B}" srcOrd="2" destOrd="0" presId="urn:microsoft.com/office/officeart/2005/8/layout/vList3"/>
    <dgm:cxn modelId="{3C9E2F63-DDA9-C740-87AB-DF0BEDEBBA9E}" type="presParOf" srcId="{FF5ECCBB-69A5-1644-9EF8-CD9096DB343B}" destId="{88132632-A458-CE45-905B-53B4811AFC35}" srcOrd="0" destOrd="0" presId="urn:microsoft.com/office/officeart/2005/8/layout/vList3"/>
    <dgm:cxn modelId="{95A6F09D-9D98-1246-8EEC-1CE32CEF79FB}" type="presParOf" srcId="{FF5ECCBB-69A5-1644-9EF8-CD9096DB343B}" destId="{ADE0B431-0895-A34D-BAC0-9CB8CC259437}" srcOrd="1" destOrd="0" presId="urn:microsoft.com/office/officeart/2005/8/layout/vList3"/>
    <dgm:cxn modelId="{5457CE97-3989-3C42-9E48-13CD714AF85E}" type="presParOf" srcId="{548376DD-7FA4-B144-AF08-2BF41F71D2FB}" destId="{152589C5-A371-FD43-B8FF-83AF113E138C}" srcOrd="3" destOrd="0" presId="urn:microsoft.com/office/officeart/2005/8/layout/vList3"/>
    <dgm:cxn modelId="{FEEFD993-DC0E-4349-AA3E-9355BA1EC633}" type="presParOf" srcId="{548376DD-7FA4-B144-AF08-2BF41F71D2FB}" destId="{A741EF34-027B-514E-99FE-6C19FD0088C7}" srcOrd="4" destOrd="0" presId="urn:microsoft.com/office/officeart/2005/8/layout/vList3"/>
    <dgm:cxn modelId="{1D57B972-EFE1-8E44-B0BC-3482F19DEEEB}" type="presParOf" srcId="{A741EF34-027B-514E-99FE-6C19FD0088C7}" destId="{E13CB1BD-BF93-2940-95D2-D5307FD7A367}" srcOrd="0" destOrd="0" presId="urn:microsoft.com/office/officeart/2005/8/layout/vList3"/>
    <dgm:cxn modelId="{77668FEA-04E2-1349-BB02-39E761B7A69E}" type="presParOf" srcId="{A741EF34-027B-514E-99FE-6C19FD0088C7}" destId="{753F5511-400F-E445-A150-FF5F69AB180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pPr>
            <a:lnSpc>
              <a:spcPct val="50000"/>
            </a:lnSpc>
          </a:pPr>
          <a:r>
            <a:rPr lang="en-US" sz="800" dirty="0">
              <a:solidFill>
                <a:srgbClr val="FFC000"/>
              </a:solidFill>
            </a:rPr>
            <a:t>  </a:t>
          </a:r>
        </a:p>
        <a:p>
          <a:pPr>
            <a:lnSpc>
              <a:spcPct val="50000"/>
            </a:lnSpc>
          </a:pPr>
          <a:r>
            <a:rPr lang="en-US" sz="2600" dirty="0">
              <a:solidFill>
                <a:schemeClr val="bg1"/>
              </a:solidFill>
            </a:rPr>
            <a:t>   Increase of </a:t>
          </a:r>
          <a:r>
            <a:rPr lang="en-US" sz="2600" b="1" dirty="0">
              <a:solidFill>
                <a:srgbClr val="FFC000"/>
              </a:solidFill>
            </a:rPr>
            <a:t>3.0 - 4.5°C (5.4 - 8.1°F) </a:t>
          </a:r>
          <a:r>
            <a:rPr lang="en-US" sz="2600" dirty="0">
              <a:solidFill>
                <a:schemeClr val="bg1"/>
              </a:solidFill>
            </a:rPr>
            <a:t>in extreme temperatures</a:t>
          </a:r>
          <a:endParaRPr lang="en-US" sz="2600" b="1" dirty="0">
            <a:solidFill>
              <a:srgbClr val="FFC000"/>
            </a:solidFill>
          </a:endParaRPr>
        </a:p>
        <a:p>
          <a:pPr>
            <a:lnSpc>
              <a:spcPct val="50000"/>
            </a:lnSpc>
          </a:pPr>
          <a:r>
            <a:rPr lang="en-US" sz="2600" dirty="0">
              <a:solidFill>
                <a:schemeClr val="bg1"/>
              </a:solidFill>
            </a:rPr>
            <a:t>   in some regions</a:t>
          </a:r>
          <a:r>
            <a:rPr lang="en-US" sz="2600" b="0" baseline="30000" dirty="0">
              <a:solidFill>
                <a:schemeClr val="bg1"/>
              </a:solidFill>
            </a:rPr>
            <a:t>1</a:t>
          </a:r>
          <a:endParaRPr lang="en-US" sz="2600" b="0" dirty="0">
            <a:solidFill>
              <a:srgbClr val="FFC000"/>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r>
            <a:rPr lang="en-US" sz="3000" b="1" dirty="0">
              <a:solidFill>
                <a:srgbClr val="FFC000"/>
              </a:solidFill>
            </a:rPr>
            <a:t>  70% </a:t>
          </a:r>
          <a:r>
            <a:rPr lang="en-US" sz="3000" dirty="0">
              <a:solidFill>
                <a:schemeClr val="bg1"/>
              </a:solidFill>
            </a:rPr>
            <a:t>of coral reefs bleached</a:t>
          </a:r>
          <a:r>
            <a:rPr lang="en-US" sz="3000" baseline="30000" dirty="0">
              <a:solidFill>
                <a:schemeClr val="bg1"/>
              </a:solidFill>
            </a:rPr>
            <a:t>2</a:t>
          </a:r>
          <a:endParaRPr lang="en-US" sz="3000" dirty="0">
            <a:solidFill>
              <a:schemeClr val="bg1"/>
            </a:solidFill>
          </a:endParaRP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en-US" sz="3000" dirty="0">
              <a:solidFill>
                <a:schemeClr val="bg1"/>
              </a:solidFill>
            </a:rPr>
            <a:t>Drought: </a:t>
          </a:r>
          <a:r>
            <a:rPr lang="en-US" sz="3000" b="1" dirty="0">
              <a:solidFill>
                <a:srgbClr val="FFC000"/>
              </a:solidFill>
            </a:rPr>
            <a:t>2 months longer</a:t>
          </a:r>
        </a:p>
        <a:p>
          <a:r>
            <a:rPr lang="en-US" sz="2000" i="1" dirty="0">
              <a:solidFill>
                <a:srgbClr val="FFC000"/>
              </a:solidFill>
            </a:rPr>
            <a:t>   </a:t>
          </a:r>
          <a:r>
            <a:rPr lang="en-US" sz="2000" i="1" dirty="0">
              <a:solidFill>
                <a:schemeClr val="bg1"/>
              </a:solidFill>
            </a:rPr>
            <a:t>Increase in average drought length</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r>
            <a:rPr lang="en-US" sz="3000" b="1" dirty="0">
              <a:solidFill>
                <a:srgbClr val="FFC000"/>
              </a:solidFill>
            </a:rPr>
            <a:t>  13% </a:t>
          </a:r>
          <a:r>
            <a:rPr lang="en-US" sz="2600" dirty="0"/>
            <a:t>of people face severe heat waves at least every 5 years</a:t>
          </a:r>
          <a:r>
            <a:rPr lang="en-US" sz="2600" baseline="30000" dirty="0"/>
            <a:t>4</a:t>
          </a:r>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pt>
    <dgm:pt modelId="{AEE820C1-DF18-2544-A7EC-2402B266ADA4}" type="pres">
      <dgm:prSet presAssocID="{B639CB0E-619F-5B49-8F0C-081AB40BE154}" presName="img" presStyleLbl="fgImgPlace1" presStyleIdx="0" presStyleCnt="4" custScaleX="99870"/>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en-US" sz="3000" b="0" dirty="0">
              <a:solidFill>
                <a:schemeClr val="bg1"/>
              </a:solidFill>
            </a:rPr>
            <a:t>  Risk of river flooding </a:t>
          </a:r>
          <a:r>
            <a:rPr lang="en-US" sz="3000" b="1" dirty="0">
              <a:solidFill>
                <a:srgbClr val="FFC000"/>
              </a:solidFill>
            </a:rPr>
            <a:t>more than doubles</a:t>
          </a:r>
          <a:r>
            <a:rPr lang="en-US" sz="3000" b="0" baseline="30000" dirty="0">
              <a:solidFill>
                <a:schemeClr val="bg1"/>
              </a:solidFill>
            </a:rPr>
            <a:t>1</a:t>
          </a:r>
          <a:endParaRPr lang="en-US" sz="3000" b="1" dirty="0">
            <a:solidFill>
              <a:srgbClr val="FFC000"/>
            </a:solidFill>
          </a:endParaRPr>
        </a:p>
        <a:p>
          <a:r>
            <a:rPr lang="en-US" sz="2000" i="1" dirty="0">
              <a:solidFill>
                <a:schemeClr val="bg1"/>
              </a:solidFill>
            </a:rPr>
            <a:t>   Average 170% increase in river flooding, with highest risk in U.S., Asia, and Europe</a:t>
          </a:r>
          <a:endParaRPr lang="en-US" sz="2000" b="0" i="1" dirty="0">
            <a:solidFill>
              <a:srgbClr val="FFC000"/>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r>
            <a:rPr lang="en-US" sz="3000" b="1" dirty="0">
              <a:solidFill>
                <a:srgbClr val="FFC000"/>
              </a:solidFill>
            </a:rPr>
            <a:t>  90% </a:t>
          </a:r>
          <a:r>
            <a:rPr lang="en-US" sz="3000" dirty="0">
              <a:solidFill>
                <a:schemeClr val="bg1"/>
              </a:solidFill>
            </a:rPr>
            <a:t>of coral reefs bleached</a:t>
          </a:r>
          <a:r>
            <a:rPr lang="en-US" sz="3000" baseline="30000" dirty="0">
              <a:solidFill>
                <a:schemeClr val="bg1"/>
              </a:solidFill>
            </a:rPr>
            <a:t>2</a:t>
          </a:r>
          <a:endParaRPr lang="en-US" sz="3000" dirty="0">
            <a:solidFill>
              <a:schemeClr val="bg1"/>
            </a:solidFill>
          </a:endParaRP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en-US" sz="3000" dirty="0">
              <a:solidFill>
                <a:schemeClr val="bg1"/>
              </a:solidFill>
            </a:rPr>
            <a:t>Drought: </a:t>
          </a:r>
          <a:r>
            <a:rPr lang="en-US" sz="3000" b="1" dirty="0">
              <a:solidFill>
                <a:srgbClr val="FFC000"/>
              </a:solidFill>
            </a:rPr>
            <a:t>4 months longer</a:t>
          </a:r>
        </a:p>
        <a:p>
          <a:r>
            <a:rPr lang="en-US" sz="2000" i="1" dirty="0">
              <a:solidFill>
                <a:srgbClr val="FFC000"/>
              </a:solidFill>
            </a:rPr>
            <a:t>   </a:t>
          </a:r>
          <a:r>
            <a:rPr lang="en-US" sz="2000" i="1" dirty="0">
              <a:solidFill>
                <a:schemeClr val="bg1"/>
              </a:solidFill>
            </a:rPr>
            <a:t>Increase in average drought length</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nchor="ctr"/>
        <a:lstStyle/>
        <a:p>
          <a:pPr>
            <a:lnSpc>
              <a:spcPct val="50000"/>
            </a:lnSpc>
            <a:buNone/>
          </a:pPr>
          <a:r>
            <a:rPr lang="en-US" sz="800" b="1" dirty="0">
              <a:solidFill>
                <a:srgbClr val="FFC000"/>
              </a:solidFill>
            </a:rPr>
            <a:t>  </a:t>
          </a:r>
        </a:p>
        <a:p>
          <a:pPr>
            <a:lnSpc>
              <a:spcPct val="50000"/>
            </a:lnSpc>
            <a:buNone/>
          </a:pPr>
          <a:r>
            <a:rPr lang="en-US" sz="3000" b="1" dirty="0">
              <a:solidFill>
                <a:srgbClr val="FFC000"/>
              </a:solidFill>
            </a:rPr>
            <a:t>   Over 50% </a:t>
          </a:r>
          <a:r>
            <a:rPr lang="en-US" sz="3000" dirty="0"/>
            <a:t>of world’s population exposed to lethal heat</a:t>
          </a:r>
        </a:p>
        <a:p>
          <a:pPr>
            <a:lnSpc>
              <a:spcPct val="50000"/>
            </a:lnSpc>
            <a:buNone/>
          </a:pPr>
          <a:r>
            <a:rPr lang="en-US" sz="3000" dirty="0"/>
            <a:t>   for more than 20 days per year</a:t>
          </a:r>
          <a:r>
            <a:rPr lang="en-US" sz="3000" baseline="30000" dirty="0"/>
            <a:t>4</a:t>
          </a:r>
          <a:endParaRPr lang="en-US" sz="2600" baseline="30000" dirty="0"/>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en-US" sz="3000" dirty="0">
              <a:solidFill>
                <a:srgbClr val="FFC000"/>
              </a:solidFill>
            </a:rPr>
            <a:t>  </a:t>
          </a:r>
          <a:r>
            <a:rPr lang="en-US" sz="3000" dirty="0">
              <a:solidFill>
                <a:schemeClr val="bg1"/>
              </a:solidFill>
            </a:rPr>
            <a:t>Arctic sea ice is gone in </a:t>
          </a:r>
          <a:r>
            <a:rPr lang="en-US" sz="3000" b="1" dirty="0">
              <a:solidFill>
                <a:srgbClr val="FFC000"/>
              </a:solidFill>
            </a:rPr>
            <a:t>2 out of every 3 </a:t>
          </a:r>
          <a:r>
            <a:rPr lang="en-US" sz="3000" b="0" dirty="0">
              <a:solidFill>
                <a:schemeClr val="bg1"/>
              </a:solidFill>
            </a:rPr>
            <a:t>summers</a:t>
          </a:r>
          <a:r>
            <a:rPr lang="en-US" sz="3000" b="0" baseline="30000" dirty="0">
              <a:solidFill>
                <a:schemeClr val="bg1"/>
              </a:solidFill>
            </a:rPr>
            <a:t>1</a:t>
          </a:r>
          <a:endParaRPr lang="en-US" sz="3000" b="0" dirty="0">
            <a:solidFill>
              <a:schemeClr val="bg1"/>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r>
            <a:rPr lang="en-US" sz="3000" b="0" dirty="0">
              <a:solidFill>
                <a:schemeClr val="bg1"/>
              </a:solidFill>
            </a:rPr>
            <a:t>  </a:t>
          </a:r>
          <a:r>
            <a:rPr lang="en-US" sz="3000" b="1" dirty="0">
              <a:solidFill>
                <a:schemeClr val="accent1"/>
              </a:solidFill>
            </a:rPr>
            <a:t>50% </a:t>
          </a:r>
          <a:r>
            <a:rPr lang="en-US" sz="3000" b="0" dirty="0">
              <a:solidFill>
                <a:schemeClr val="bg1"/>
              </a:solidFill>
            </a:rPr>
            <a:t>of insect species lose &gt;50% of their habitat range</a:t>
          </a:r>
          <a:r>
            <a:rPr lang="en-US" sz="3000" b="0" baseline="30000" dirty="0">
              <a:solidFill>
                <a:schemeClr val="bg1"/>
              </a:solidFill>
            </a:rPr>
            <a:t>2</a:t>
          </a: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en-US" sz="3000" dirty="0">
              <a:solidFill>
                <a:schemeClr val="bg1"/>
              </a:solidFill>
            </a:rPr>
            <a:t>Drought: </a:t>
          </a:r>
          <a:r>
            <a:rPr lang="en-US" sz="3000" b="1" dirty="0">
              <a:solidFill>
                <a:schemeClr val="accent1"/>
              </a:solidFill>
            </a:rPr>
            <a:t>11 </a:t>
          </a:r>
          <a:r>
            <a:rPr lang="en-US" sz="3000" b="1" dirty="0">
              <a:solidFill>
                <a:srgbClr val="FFC000"/>
              </a:solidFill>
            </a:rPr>
            <a:t>months longer</a:t>
          </a:r>
        </a:p>
        <a:p>
          <a:r>
            <a:rPr lang="en-US" sz="2000" i="1" dirty="0">
              <a:solidFill>
                <a:srgbClr val="FFC000"/>
              </a:solidFill>
            </a:rPr>
            <a:t>   </a:t>
          </a:r>
          <a:r>
            <a:rPr lang="en-US" sz="2000" i="1" dirty="0">
              <a:solidFill>
                <a:schemeClr val="bg1"/>
              </a:solidFill>
            </a:rPr>
            <a:t>Increase in average drought length</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pPr>
            <a:buNone/>
          </a:pPr>
          <a:r>
            <a:rPr lang="en-US" sz="2700" b="1" dirty="0">
              <a:solidFill>
                <a:srgbClr val="FFC000"/>
              </a:solidFill>
            </a:rPr>
            <a:t>  </a:t>
          </a:r>
          <a:r>
            <a:rPr lang="en-US" sz="2700" b="0" dirty="0">
              <a:solidFill>
                <a:schemeClr val="bg1"/>
              </a:solidFill>
            </a:rPr>
            <a:t>Area burned by summer wildfires in Mediterranean </a:t>
          </a:r>
          <a:r>
            <a:rPr lang="en-US" sz="2700" b="1" dirty="0">
              <a:solidFill>
                <a:srgbClr val="FFC000"/>
              </a:solidFill>
            </a:rPr>
            <a:t>doubles</a:t>
          </a:r>
          <a:r>
            <a:rPr lang="en-US" sz="2700" b="0" baseline="30000" dirty="0">
              <a:solidFill>
                <a:schemeClr val="bg1"/>
              </a:solidFill>
            </a:rPr>
            <a:t>4</a:t>
          </a:r>
        </a:p>
        <a:p>
          <a:pPr>
            <a:buNone/>
          </a:pPr>
          <a:r>
            <a:rPr lang="en-US" sz="2700" b="1" baseline="30000" dirty="0">
              <a:solidFill>
                <a:schemeClr val="bg1"/>
              </a:solidFill>
            </a:rPr>
            <a:t>   </a:t>
          </a:r>
          <a:r>
            <a:rPr lang="en-US" sz="2700" b="0" i="1" baseline="30000" dirty="0">
              <a:solidFill>
                <a:schemeClr val="bg1"/>
              </a:solidFill>
            </a:rPr>
            <a:t>Compared to today</a:t>
          </a:r>
          <a:endParaRPr lang="en-US" sz="2700" b="0" i="1" baseline="30000" dirty="0"/>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en-US" sz="3000" dirty="0">
              <a:solidFill>
                <a:srgbClr val="FFC000"/>
              </a:solidFill>
            </a:rPr>
            <a:t>  </a:t>
          </a:r>
          <a:r>
            <a:rPr lang="en-US" sz="3000" dirty="0">
              <a:solidFill>
                <a:schemeClr val="bg1"/>
              </a:solidFill>
            </a:rPr>
            <a:t>Sea level rise this century: </a:t>
          </a:r>
          <a:r>
            <a:rPr lang="en-US" sz="3000" b="1" dirty="0">
              <a:solidFill>
                <a:srgbClr val="FFC000"/>
              </a:solidFill>
            </a:rPr>
            <a:t>~1.2 meters (~4 feet)</a:t>
          </a:r>
          <a:r>
            <a:rPr lang="en-US" sz="3000" b="0" baseline="30000" dirty="0">
              <a:solidFill>
                <a:schemeClr val="bg1"/>
              </a:solidFill>
            </a:rPr>
            <a:t>1</a:t>
          </a:r>
          <a:endParaRPr lang="en-US" sz="3000" b="0" dirty="0">
            <a:solidFill>
              <a:srgbClr val="FFC000"/>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pPr>
            <a:lnSpc>
              <a:spcPct val="50000"/>
            </a:lnSpc>
          </a:pPr>
          <a:r>
            <a:rPr lang="en-US" sz="800" b="0" dirty="0">
              <a:solidFill>
                <a:schemeClr val="bg1"/>
              </a:solidFill>
            </a:rPr>
            <a:t>  </a:t>
          </a:r>
        </a:p>
        <a:p>
          <a:pPr>
            <a:lnSpc>
              <a:spcPct val="50000"/>
            </a:lnSpc>
          </a:pPr>
          <a:r>
            <a:rPr lang="en-US" sz="3000" b="0" dirty="0">
              <a:solidFill>
                <a:schemeClr val="bg1"/>
              </a:solidFill>
            </a:rPr>
            <a:t>   </a:t>
          </a:r>
          <a:r>
            <a:rPr lang="en-US" sz="3000" b="1" dirty="0">
              <a:solidFill>
                <a:srgbClr val="FFC000"/>
              </a:solidFill>
            </a:rPr>
            <a:t>More than two thirds </a:t>
          </a:r>
          <a:r>
            <a:rPr lang="en-US" sz="3000" b="0" dirty="0">
              <a:solidFill>
                <a:schemeClr val="bg1"/>
              </a:solidFill>
            </a:rPr>
            <a:t>of glaciers in the</a:t>
          </a:r>
        </a:p>
        <a:p>
          <a:pPr>
            <a:lnSpc>
              <a:spcPct val="50000"/>
            </a:lnSpc>
          </a:pPr>
          <a:r>
            <a:rPr lang="en-US" sz="3000" b="0" dirty="0">
              <a:solidFill>
                <a:schemeClr val="bg1"/>
              </a:solidFill>
            </a:rPr>
            <a:t>   Himalaya Mountains melted</a:t>
          </a:r>
          <a:r>
            <a:rPr lang="en-US" sz="3000" b="0" baseline="30000" dirty="0">
              <a:solidFill>
                <a:schemeClr val="bg1"/>
              </a:solidFill>
            </a:rPr>
            <a:t>2</a:t>
          </a: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en-US" sz="3000" dirty="0">
              <a:solidFill>
                <a:schemeClr val="bg1"/>
              </a:solidFill>
            </a:rPr>
            <a:t>One in six species could go extinct</a:t>
          </a:r>
          <a:r>
            <a:rPr lang="en-US" sz="3000" baseline="30000" dirty="0">
              <a:solidFill>
                <a:schemeClr val="bg1"/>
              </a:solidFill>
            </a:rPr>
            <a:t>3</a:t>
          </a:r>
          <a:endParaRPr lang="en-US" sz="3000" b="1" baseline="30000" dirty="0">
            <a:solidFill>
              <a:srgbClr val="FFC000"/>
            </a:solidFill>
          </a:endParaRP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pPr>
            <a:lnSpc>
              <a:spcPct val="50000"/>
            </a:lnSpc>
            <a:buNone/>
          </a:pPr>
          <a:r>
            <a:rPr lang="en-US" sz="800" b="1" dirty="0">
              <a:solidFill>
                <a:srgbClr val="FFC000"/>
              </a:solidFill>
            </a:rPr>
            <a:t>  </a:t>
          </a:r>
        </a:p>
        <a:p>
          <a:pPr>
            <a:lnSpc>
              <a:spcPct val="50000"/>
            </a:lnSpc>
            <a:buNone/>
          </a:pPr>
          <a:r>
            <a:rPr lang="en-US" sz="3000" b="1" dirty="0">
              <a:solidFill>
                <a:srgbClr val="FFC000"/>
              </a:solidFill>
            </a:rPr>
            <a:t>   Three-quarters </a:t>
          </a:r>
          <a:r>
            <a:rPr lang="en-US" sz="3000" b="0" dirty="0">
              <a:solidFill>
                <a:schemeClr val="bg1"/>
              </a:solidFill>
            </a:rPr>
            <a:t>of world population exposed to lethal </a:t>
          </a:r>
        </a:p>
        <a:p>
          <a:pPr>
            <a:lnSpc>
              <a:spcPct val="50000"/>
            </a:lnSpc>
            <a:buNone/>
          </a:pPr>
          <a:r>
            <a:rPr lang="en-US" sz="3000" b="0" dirty="0">
              <a:solidFill>
                <a:schemeClr val="bg1"/>
              </a:solidFill>
            </a:rPr>
            <a:t>   heat for &gt;20 days/year</a:t>
          </a:r>
          <a:r>
            <a:rPr lang="en-US" sz="3000" b="0" baseline="30000" dirty="0">
              <a:solidFill>
                <a:schemeClr val="bg1"/>
              </a:solidFill>
            </a:rPr>
            <a:t>4</a:t>
          </a:r>
          <a:r>
            <a:rPr lang="en-US" sz="3000" b="0" dirty="0">
              <a:solidFill>
                <a:schemeClr val="bg1"/>
              </a:solidFill>
            </a:rPr>
            <a:t> </a:t>
          </a:r>
          <a:endParaRPr lang="en-US" sz="3000" b="0" baseline="30000" dirty="0">
            <a:solidFill>
              <a:schemeClr val="bg1"/>
            </a:solidFill>
          </a:endParaRPr>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pt>
    <dgm:pt modelId="{AEE820C1-DF18-2544-A7EC-2402B266ADA4}" type="pres">
      <dgm:prSet presAssocID="{B639CB0E-619F-5B49-8F0C-081AB40BE154}" presName="img" presStyleLbl="fgImgPlace1" presStyleIdx="0" presStyleCnt="4" custScaleX="99870"/>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a:srcRect/>
          <a:stretch>
            <a:fillRect/>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FFC000"/>
              </a:solidFill>
            </a:rPr>
            <a:t>  </a:t>
          </a:r>
          <a:r>
            <a:rPr lang="en-US" sz="3000" kern="1200" dirty="0">
              <a:solidFill>
                <a:schemeClr val="bg1"/>
              </a:solidFill>
            </a:rPr>
            <a:t>Arctic sea ice is gone in </a:t>
          </a:r>
          <a:r>
            <a:rPr lang="en-US" sz="3000" b="1" kern="1200" dirty="0">
              <a:solidFill>
                <a:srgbClr val="FFC000"/>
              </a:solidFill>
            </a:rPr>
            <a:t>2 out of every 3 </a:t>
          </a:r>
          <a:r>
            <a:rPr lang="en-US" sz="3000" b="0" kern="1200" dirty="0">
              <a:solidFill>
                <a:schemeClr val="bg1"/>
              </a:solidFill>
            </a:rPr>
            <a:t>summers</a:t>
          </a:r>
          <a:r>
            <a:rPr lang="en-US" sz="3000" b="0" kern="1200" baseline="30000" dirty="0">
              <a:solidFill>
                <a:schemeClr val="bg1"/>
              </a:solidFill>
            </a:rPr>
            <a:t>1</a:t>
          </a:r>
          <a:endParaRPr lang="en-US" sz="3000" b="0" kern="1200" dirty="0">
            <a:solidFill>
              <a:schemeClr val="bg1"/>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1561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kern="1200" dirty="0">
              <a:solidFill>
                <a:schemeClr val="bg1"/>
              </a:solidFill>
            </a:rPr>
            <a:t>  </a:t>
          </a:r>
          <a:r>
            <a:rPr lang="en-US" sz="3000" b="1" kern="1200" dirty="0">
              <a:solidFill>
                <a:schemeClr val="accent1"/>
              </a:solidFill>
            </a:rPr>
            <a:t>50% </a:t>
          </a:r>
          <a:r>
            <a:rPr lang="en-US" sz="3000" b="0" kern="1200" dirty="0">
              <a:solidFill>
                <a:schemeClr val="bg1"/>
              </a:solidFill>
            </a:rPr>
            <a:t>of insect species lose &gt;50% of their habitat range</a:t>
          </a:r>
          <a:r>
            <a:rPr lang="en-US" sz="3000" b="0" kern="1200" baseline="30000" dirty="0">
              <a:solidFill>
                <a:schemeClr val="bg1"/>
              </a:solidFill>
            </a:rPr>
            <a:t>2</a:t>
          </a:r>
        </a:p>
      </dsp:txBody>
      <dsp:txXfrm>
        <a:off x="2373265" y="1315612"/>
        <a:ext cx="8888459" cy="1209202"/>
      </dsp:txXfrm>
    </dsp:sp>
    <dsp:sp modelId="{95E0771D-8FAB-A44E-9AC4-D7E15E6C397D}">
      <dsp:nvSpPr>
        <dsp:cNvPr id="0" name=""/>
        <dsp:cNvSpPr/>
      </dsp:nvSpPr>
      <dsp:spPr>
        <a:xfrm>
          <a:off x="118870" y="1453896"/>
          <a:ext cx="2249416" cy="967361"/>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6961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FFC000"/>
              </a:solidFill>
            </a:rPr>
            <a:t>  </a:t>
          </a:r>
          <a:r>
            <a:rPr lang="en-US" sz="3000" kern="1200" dirty="0">
              <a:solidFill>
                <a:schemeClr val="bg1"/>
              </a:solidFill>
            </a:rPr>
            <a:t>Drought: </a:t>
          </a:r>
          <a:r>
            <a:rPr lang="en-US" sz="3000" b="1" kern="1200" dirty="0">
              <a:solidFill>
                <a:schemeClr val="accent1"/>
              </a:solidFill>
            </a:rPr>
            <a:t>11 </a:t>
          </a:r>
          <a:r>
            <a:rPr lang="en-US" sz="3000" b="1" kern="1200" dirty="0">
              <a:solidFill>
                <a:srgbClr val="FFC000"/>
              </a:solidFill>
            </a:rPr>
            <a:t>months longer</a:t>
          </a:r>
        </a:p>
        <a:p>
          <a:pPr marL="0" lvl="0" indent="0" algn="l" defTabSz="1333500">
            <a:lnSpc>
              <a:spcPct val="90000"/>
            </a:lnSpc>
            <a:spcBef>
              <a:spcPct val="0"/>
            </a:spcBef>
            <a:spcAft>
              <a:spcPct val="35000"/>
            </a:spcAft>
            <a:buNone/>
          </a:pPr>
          <a:r>
            <a:rPr lang="en-US" sz="2000" i="1" kern="1200" dirty="0">
              <a:solidFill>
                <a:srgbClr val="FFC000"/>
              </a:solidFill>
            </a:rPr>
            <a:t>   </a:t>
          </a:r>
          <a:r>
            <a:rPr lang="en-US" sz="2000" i="1" kern="1200" dirty="0">
              <a:solidFill>
                <a:schemeClr val="bg1"/>
              </a:solidFill>
            </a:rPr>
            <a:t>Increase in average drought length</a:t>
          </a:r>
          <a:r>
            <a:rPr lang="en-US" sz="2000" i="1" kern="1200" baseline="30000" dirty="0">
              <a:solidFill>
                <a:schemeClr val="bg1"/>
              </a:solidFill>
            </a:rPr>
            <a:t>3</a:t>
          </a:r>
        </a:p>
      </dsp:txBody>
      <dsp:txXfrm>
        <a:off x="2373265" y="266961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78904"/>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C000"/>
              </a:solidFill>
            </a:rPr>
            <a:t>  </a:t>
          </a:r>
          <a:r>
            <a:rPr lang="en-US" sz="2700" b="0" kern="1200" dirty="0">
              <a:solidFill>
                <a:schemeClr val="bg1"/>
              </a:solidFill>
            </a:rPr>
            <a:t>Area burned by summer wildfires in Mediterranean </a:t>
          </a:r>
          <a:r>
            <a:rPr lang="en-US" sz="2700" b="1" kern="1200" dirty="0">
              <a:solidFill>
                <a:srgbClr val="FFC000"/>
              </a:solidFill>
            </a:rPr>
            <a:t>doubles</a:t>
          </a:r>
          <a:r>
            <a:rPr lang="en-US" sz="2700" b="0" kern="1200" baseline="30000" dirty="0">
              <a:solidFill>
                <a:schemeClr val="bg1"/>
              </a:solidFill>
            </a:rPr>
            <a:t>4</a:t>
          </a:r>
        </a:p>
        <a:p>
          <a:pPr marL="0" lvl="0" indent="0" algn="l" defTabSz="1200150">
            <a:lnSpc>
              <a:spcPct val="90000"/>
            </a:lnSpc>
            <a:spcBef>
              <a:spcPct val="0"/>
            </a:spcBef>
            <a:spcAft>
              <a:spcPct val="35000"/>
            </a:spcAft>
            <a:buNone/>
          </a:pPr>
          <a:r>
            <a:rPr lang="en-US" sz="2700" b="1" kern="1200" baseline="30000" dirty="0">
              <a:solidFill>
                <a:schemeClr val="bg1"/>
              </a:solidFill>
            </a:rPr>
            <a:t>   </a:t>
          </a:r>
          <a:r>
            <a:rPr lang="en-US" sz="2700" b="0" i="1" kern="1200" baseline="30000" dirty="0">
              <a:solidFill>
                <a:schemeClr val="bg1"/>
              </a:solidFill>
            </a:rPr>
            <a:t>Compared to today</a:t>
          </a:r>
          <a:endParaRPr lang="en-US" sz="2700" b="0" i="1" kern="1200" baseline="30000" dirty="0"/>
        </a:p>
      </dsp:txBody>
      <dsp:txXfrm>
        <a:off x="2373265" y="3978904"/>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0B860-324E-5F4C-B550-089CEEF2D478}">
      <dsp:nvSpPr>
        <dsp:cNvPr id="0" name=""/>
        <dsp:cNvSpPr/>
      </dsp:nvSpPr>
      <dsp:spPr>
        <a:xfrm>
          <a:off x="0" y="0"/>
          <a:ext cx="3750794" cy="5414555"/>
        </a:xfrm>
        <a:prstGeom prst="roundRect">
          <a:avLst>
            <a:gd name="adj" fmla="val 10000"/>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n-US" sz="2000" b="1" kern="1200" dirty="0"/>
        </a:p>
      </dsp:txBody>
      <dsp:txXfrm>
        <a:off x="0" y="2165822"/>
        <a:ext cx="3750794" cy="2165822"/>
      </dsp:txXfrm>
    </dsp:sp>
    <dsp:sp modelId="{C91D55FA-14DB-2044-988E-C090D41BCC8E}">
      <dsp:nvSpPr>
        <dsp:cNvPr id="0" name=""/>
        <dsp:cNvSpPr/>
      </dsp:nvSpPr>
      <dsp:spPr>
        <a:xfrm>
          <a:off x="976284" y="324873"/>
          <a:ext cx="1803046" cy="1803046"/>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8866B0-985E-9F49-8989-47F4E7DA12D8}">
      <dsp:nvSpPr>
        <dsp:cNvPr id="0" name=""/>
        <dsp:cNvSpPr/>
      </dsp:nvSpPr>
      <dsp:spPr>
        <a:xfrm>
          <a:off x="3865728" y="0"/>
          <a:ext cx="3750794" cy="5414555"/>
        </a:xfrm>
        <a:prstGeom prst="roundRect">
          <a:avLst>
            <a:gd name="adj" fmla="val 10000"/>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n-US" sz="2000" b="1" kern="1200" dirty="0"/>
        </a:p>
      </dsp:txBody>
      <dsp:txXfrm>
        <a:off x="3865728" y="2165822"/>
        <a:ext cx="3750794" cy="2165822"/>
      </dsp:txXfrm>
    </dsp:sp>
    <dsp:sp modelId="{C26E6199-CC28-5C44-A899-7BDD5E9D819B}">
      <dsp:nvSpPr>
        <dsp:cNvPr id="0" name=""/>
        <dsp:cNvSpPr/>
      </dsp:nvSpPr>
      <dsp:spPr>
        <a:xfrm>
          <a:off x="4839602" y="324873"/>
          <a:ext cx="1803046" cy="1803046"/>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C55210-1033-9E41-AAD3-3E712BA02AAC}">
      <dsp:nvSpPr>
        <dsp:cNvPr id="0" name=""/>
        <dsp:cNvSpPr/>
      </dsp:nvSpPr>
      <dsp:spPr>
        <a:xfrm>
          <a:off x="7729046" y="0"/>
          <a:ext cx="3750794" cy="5414555"/>
        </a:xfrm>
        <a:prstGeom prst="roundRect">
          <a:avLst>
            <a:gd name="adj" fmla="val 10000"/>
          </a:avLst>
        </a:prstGeom>
        <a:blipFill dpi="0" rotWithShape="0">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b="1" kern="1200" dirty="0"/>
        </a:p>
      </dsp:txBody>
      <dsp:txXfrm>
        <a:off x="7729046" y="2165822"/>
        <a:ext cx="3750794" cy="2165822"/>
      </dsp:txXfrm>
    </dsp:sp>
    <dsp:sp modelId="{0EA9B441-3187-A443-9F0F-96E0510387C1}">
      <dsp:nvSpPr>
        <dsp:cNvPr id="0" name=""/>
        <dsp:cNvSpPr/>
      </dsp:nvSpPr>
      <dsp:spPr>
        <a:xfrm>
          <a:off x="8702920" y="324873"/>
          <a:ext cx="1803046" cy="1803046"/>
        </a:xfrm>
        <a:prstGeom prst="ellipse">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2EC453-9F95-6E4C-A855-91DA01AE2A84}">
      <dsp:nvSpPr>
        <dsp:cNvPr id="0" name=""/>
        <dsp:cNvSpPr/>
      </dsp:nvSpPr>
      <dsp:spPr>
        <a:xfrm>
          <a:off x="299989" y="4602371"/>
          <a:ext cx="10563671" cy="812183"/>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3A74F-993D-0043-8B20-C181E0DDBA58}">
      <dsp:nvSpPr>
        <dsp:cNvPr id="0" name=""/>
        <dsp:cNvSpPr/>
      </dsp:nvSpPr>
      <dsp:spPr>
        <a:xfrm rot="10800000">
          <a:off x="3124106" y="157681"/>
          <a:ext cx="8796351" cy="1037101"/>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24" tIns="114300" rIns="21336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Prevent </a:t>
          </a:r>
          <a:r>
            <a:rPr lang="en-US" sz="3000" b="1" i="0" kern="1200" dirty="0">
              <a:solidFill>
                <a:srgbClr val="FFC000"/>
              </a:solidFill>
            </a:rPr>
            <a:t>~295,000</a:t>
          </a:r>
          <a:r>
            <a:rPr lang="en-US" sz="3000" b="0" i="0" kern="1200" dirty="0">
              <a:solidFill>
                <a:srgbClr val="FFC000"/>
              </a:solidFill>
            </a:rPr>
            <a:t> </a:t>
          </a:r>
          <a:r>
            <a:rPr lang="en-US" sz="3000" b="1" i="0" kern="1200" dirty="0">
              <a:solidFill>
                <a:srgbClr val="FFC000"/>
              </a:solidFill>
            </a:rPr>
            <a:t>premature deaths </a:t>
          </a:r>
          <a:r>
            <a:rPr lang="en-US" sz="3000" b="0" i="0" kern="1200" dirty="0">
              <a:solidFill>
                <a:schemeClr val="bg1"/>
              </a:solidFill>
            </a:rPr>
            <a:t>by 2030 </a:t>
          </a:r>
          <a:r>
            <a:rPr lang="en-US" sz="3000" b="0" i="0" kern="1200" dirty="0"/>
            <a:t>from air pollution caused by fossil fuel use </a:t>
          </a:r>
          <a:endParaRPr lang="en-US" sz="3000" kern="1200" dirty="0"/>
        </a:p>
      </dsp:txBody>
      <dsp:txXfrm rot="10800000">
        <a:off x="3383381" y="157681"/>
        <a:ext cx="8537076" cy="1037101"/>
      </dsp:txXfrm>
    </dsp:sp>
    <dsp:sp modelId="{01FBF57F-E5F2-984D-A8CB-33F1BB5912E7}">
      <dsp:nvSpPr>
        <dsp:cNvPr id="0" name=""/>
        <dsp:cNvSpPr/>
      </dsp:nvSpPr>
      <dsp:spPr>
        <a:xfrm>
          <a:off x="2163289" y="84"/>
          <a:ext cx="1352294" cy="1352294"/>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E0B431-0895-A34D-BAC0-9CB8CC259437}">
      <dsp:nvSpPr>
        <dsp:cNvPr id="0" name=""/>
        <dsp:cNvSpPr/>
      </dsp:nvSpPr>
      <dsp:spPr>
        <a:xfrm rot="10800000">
          <a:off x="3124106" y="1650528"/>
          <a:ext cx="8796351" cy="1037101"/>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24" tIns="110490" rIns="206248" bIns="110490" numCol="1" spcCol="1270" anchor="ctr" anchorCtr="0">
          <a:noAutofit/>
        </a:bodyPr>
        <a:lstStyle/>
        <a:p>
          <a:pPr marL="0" lvl="0" indent="0" algn="l" defTabSz="1289050">
            <a:lnSpc>
              <a:spcPct val="90000"/>
            </a:lnSpc>
            <a:spcBef>
              <a:spcPct val="0"/>
            </a:spcBef>
            <a:spcAft>
              <a:spcPct val="35000"/>
            </a:spcAft>
            <a:buNone/>
          </a:pPr>
          <a:r>
            <a:rPr lang="en-US" sz="2900" b="0" i="0" kern="1200" dirty="0"/>
            <a:t>Prevent </a:t>
          </a:r>
          <a:r>
            <a:rPr lang="en-US" sz="2900" b="1" i="0" kern="1200" dirty="0">
              <a:solidFill>
                <a:srgbClr val="FFC000"/>
              </a:solidFill>
            </a:rPr>
            <a:t>~29,000 Emergency Room</a:t>
          </a:r>
          <a:r>
            <a:rPr lang="en-US" sz="2900" b="0" i="0" kern="1200" dirty="0">
              <a:solidFill>
                <a:srgbClr val="FFC000"/>
              </a:solidFill>
            </a:rPr>
            <a:t> </a:t>
          </a:r>
          <a:r>
            <a:rPr lang="en-US" sz="2900" b="0" i="0" kern="1200" dirty="0"/>
            <a:t>visits/year for childhood asthma</a:t>
          </a:r>
          <a:endParaRPr lang="en-US" sz="2900" kern="1200" dirty="0"/>
        </a:p>
      </dsp:txBody>
      <dsp:txXfrm rot="10800000">
        <a:off x="3383381" y="1650528"/>
        <a:ext cx="8537076" cy="1037101"/>
      </dsp:txXfrm>
    </dsp:sp>
    <dsp:sp modelId="{88132632-A458-CE45-905B-53B4811AFC35}">
      <dsp:nvSpPr>
        <dsp:cNvPr id="0" name=""/>
        <dsp:cNvSpPr/>
      </dsp:nvSpPr>
      <dsp:spPr>
        <a:xfrm>
          <a:off x="2163289" y="1492932"/>
          <a:ext cx="1352294" cy="1352294"/>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3F5511-400F-E445-A150-FF5F69AB180F}">
      <dsp:nvSpPr>
        <dsp:cNvPr id="0" name=""/>
        <dsp:cNvSpPr/>
      </dsp:nvSpPr>
      <dsp:spPr>
        <a:xfrm rot="10800000">
          <a:off x="3124106" y="3163254"/>
          <a:ext cx="8796351" cy="1037101"/>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24" tIns="110490" rIns="206248" bIns="110490" numCol="1" spcCol="1270" anchor="ctr" anchorCtr="0">
          <a:noAutofit/>
        </a:bodyPr>
        <a:lstStyle/>
        <a:p>
          <a:pPr marL="0" lvl="0" indent="0" algn="l" defTabSz="1289050">
            <a:lnSpc>
              <a:spcPct val="90000"/>
            </a:lnSpc>
            <a:spcBef>
              <a:spcPct val="0"/>
            </a:spcBef>
            <a:spcAft>
              <a:spcPct val="35000"/>
            </a:spcAft>
            <a:buNone/>
          </a:pPr>
          <a:r>
            <a:rPr lang="en-US" sz="2900" b="0" i="0" kern="1200" dirty="0"/>
            <a:t>Prevent </a:t>
          </a:r>
          <a:r>
            <a:rPr lang="en-US" sz="2900" b="1" kern="1200" dirty="0">
              <a:solidFill>
                <a:srgbClr val="FFC000"/>
              </a:solidFill>
            </a:rPr>
            <a:t>15 million adult work hours</a:t>
          </a:r>
          <a:r>
            <a:rPr lang="en-US" sz="2900" kern="1200" dirty="0">
              <a:solidFill>
                <a:srgbClr val="FFC000"/>
              </a:solidFill>
            </a:rPr>
            <a:t> </a:t>
          </a:r>
          <a:r>
            <a:rPr lang="en-US" sz="2900" kern="1200" dirty="0">
              <a:solidFill>
                <a:srgbClr val="FFFFFF"/>
              </a:solidFill>
            </a:rPr>
            <a:t>lost/year</a:t>
          </a:r>
          <a:endParaRPr lang="en-US" sz="2900" kern="1200" dirty="0"/>
        </a:p>
      </dsp:txBody>
      <dsp:txXfrm rot="10800000">
        <a:off x="3383381" y="3163254"/>
        <a:ext cx="8537076" cy="1037101"/>
      </dsp:txXfrm>
    </dsp:sp>
    <dsp:sp modelId="{E13CB1BD-BF93-2940-95D2-D5307FD7A367}">
      <dsp:nvSpPr>
        <dsp:cNvPr id="0" name=""/>
        <dsp:cNvSpPr/>
      </dsp:nvSpPr>
      <dsp:spPr>
        <a:xfrm>
          <a:off x="2163289" y="3005658"/>
          <a:ext cx="1352294" cy="135229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50000"/>
            </a:lnSpc>
            <a:spcBef>
              <a:spcPct val="0"/>
            </a:spcBef>
            <a:spcAft>
              <a:spcPct val="35000"/>
            </a:spcAft>
            <a:buNone/>
          </a:pPr>
          <a:r>
            <a:rPr lang="en-US" sz="800" kern="1200" dirty="0">
              <a:solidFill>
                <a:srgbClr val="FFC000"/>
              </a:solidFill>
            </a:rPr>
            <a:t>  </a:t>
          </a:r>
        </a:p>
        <a:p>
          <a:pPr marL="0" lvl="0" indent="0" algn="l" defTabSz="355600">
            <a:lnSpc>
              <a:spcPct val="50000"/>
            </a:lnSpc>
            <a:spcBef>
              <a:spcPct val="0"/>
            </a:spcBef>
            <a:spcAft>
              <a:spcPct val="35000"/>
            </a:spcAft>
            <a:buNone/>
          </a:pPr>
          <a:r>
            <a:rPr lang="en-US" sz="2600" kern="1200" dirty="0">
              <a:solidFill>
                <a:schemeClr val="bg1"/>
              </a:solidFill>
            </a:rPr>
            <a:t>   Increase of </a:t>
          </a:r>
          <a:r>
            <a:rPr lang="en-US" sz="2600" b="1" kern="1200" dirty="0">
              <a:solidFill>
                <a:srgbClr val="FFC000"/>
              </a:solidFill>
            </a:rPr>
            <a:t>3.0 - 4.5°C (5.4 - 8.1°F) </a:t>
          </a:r>
          <a:r>
            <a:rPr lang="en-US" sz="2600" kern="1200" dirty="0">
              <a:solidFill>
                <a:schemeClr val="bg1"/>
              </a:solidFill>
            </a:rPr>
            <a:t>in extreme temperatures</a:t>
          </a:r>
          <a:endParaRPr lang="en-US" sz="2600" b="1" kern="1200" dirty="0">
            <a:solidFill>
              <a:srgbClr val="FFC000"/>
            </a:solidFill>
          </a:endParaRPr>
        </a:p>
        <a:p>
          <a:pPr marL="0" lvl="0" indent="0" algn="l" defTabSz="355600">
            <a:lnSpc>
              <a:spcPct val="50000"/>
            </a:lnSpc>
            <a:spcBef>
              <a:spcPct val="0"/>
            </a:spcBef>
            <a:spcAft>
              <a:spcPct val="35000"/>
            </a:spcAft>
            <a:buNone/>
          </a:pPr>
          <a:r>
            <a:rPr lang="en-US" sz="2600" kern="1200" dirty="0">
              <a:solidFill>
                <a:schemeClr val="bg1"/>
              </a:solidFill>
            </a:rPr>
            <a:t>   in some regions</a:t>
          </a:r>
          <a:r>
            <a:rPr lang="en-US" sz="2600" b="0" kern="1200" baseline="30000" dirty="0">
              <a:solidFill>
                <a:schemeClr val="bg1"/>
              </a:solidFill>
            </a:rPr>
            <a:t>1</a:t>
          </a:r>
          <a:endParaRPr lang="en-US" sz="2600" b="0" kern="1200" dirty="0">
            <a:solidFill>
              <a:srgbClr val="FFC000"/>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rgbClr val="FFC000"/>
              </a:solidFill>
            </a:rPr>
            <a:t>  70% </a:t>
          </a:r>
          <a:r>
            <a:rPr lang="en-US" sz="3000" kern="1200" dirty="0">
              <a:solidFill>
                <a:schemeClr val="bg1"/>
              </a:solidFill>
            </a:rPr>
            <a:t>of coral reefs bleached</a:t>
          </a:r>
          <a:r>
            <a:rPr lang="en-US" sz="3000" kern="1200" baseline="30000" dirty="0">
              <a:solidFill>
                <a:schemeClr val="bg1"/>
              </a:solidFill>
            </a:rPr>
            <a:t>2</a:t>
          </a:r>
          <a:endParaRPr lang="en-US" sz="3000" kern="1200" dirty="0">
            <a:solidFill>
              <a:schemeClr val="bg1"/>
            </a:solidFill>
          </a:endParaRPr>
        </a:p>
      </dsp:txBody>
      <dsp:txXfrm>
        <a:off x="2373265" y="1330122"/>
        <a:ext cx="8888459" cy="1209202"/>
      </dsp:txXfrm>
    </dsp:sp>
    <dsp:sp modelId="{95E0771D-8FAB-A44E-9AC4-D7E15E6C397D}">
      <dsp:nvSpPr>
        <dsp:cNvPr id="0" name=""/>
        <dsp:cNvSpPr/>
      </dsp:nvSpPr>
      <dsp:spPr>
        <a:xfrm>
          <a:off x="118870" y="1451042"/>
          <a:ext cx="2249416" cy="967361"/>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FFC000"/>
              </a:solidFill>
            </a:rPr>
            <a:t>  </a:t>
          </a:r>
          <a:r>
            <a:rPr lang="en-US" sz="3000" kern="1200" dirty="0">
              <a:solidFill>
                <a:schemeClr val="bg1"/>
              </a:solidFill>
            </a:rPr>
            <a:t>Drought: </a:t>
          </a:r>
          <a:r>
            <a:rPr lang="en-US" sz="3000" b="1" kern="1200" dirty="0">
              <a:solidFill>
                <a:srgbClr val="FFC000"/>
              </a:solidFill>
            </a:rPr>
            <a:t>2 months longer</a:t>
          </a:r>
        </a:p>
        <a:p>
          <a:pPr marL="0" lvl="0" indent="0" algn="l" defTabSz="1333500">
            <a:lnSpc>
              <a:spcPct val="90000"/>
            </a:lnSpc>
            <a:spcBef>
              <a:spcPct val="0"/>
            </a:spcBef>
            <a:spcAft>
              <a:spcPct val="35000"/>
            </a:spcAft>
            <a:buNone/>
          </a:pPr>
          <a:r>
            <a:rPr lang="en-US" sz="2000" i="1" kern="1200" dirty="0">
              <a:solidFill>
                <a:srgbClr val="FFC000"/>
              </a:solidFill>
            </a:rPr>
            <a:t>   </a:t>
          </a:r>
          <a:r>
            <a:rPr lang="en-US" sz="2000" i="1" kern="1200" dirty="0">
              <a:solidFill>
                <a:schemeClr val="bg1"/>
              </a:solidFill>
            </a:rPr>
            <a:t>Increase in average drought length</a:t>
          </a:r>
          <a:r>
            <a:rPr lang="en-US" sz="2000" i="1" kern="1200" baseline="30000" dirty="0">
              <a:solidFill>
                <a:schemeClr val="bg1"/>
              </a:solidFill>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rgbClr val="FFC000"/>
              </a:solidFill>
            </a:rPr>
            <a:t>  13% </a:t>
          </a:r>
          <a:r>
            <a:rPr lang="en-US" sz="2600" kern="1200" dirty="0"/>
            <a:t>of people face severe heat waves at least every 5 years</a:t>
          </a:r>
          <a:r>
            <a:rPr lang="en-US" sz="2600" kern="1200" baseline="30000" dirty="0"/>
            <a:t>4</a:t>
          </a:r>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kern="1200" dirty="0">
              <a:solidFill>
                <a:schemeClr val="bg1"/>
              </a:solidFill>
            </a:rPr>
            <a:t>  Risk of river flooding </a:t>
          </a:r>
          <a:r>
            <a:rPr lang="en-US" sz="3000" b="1" kern="1200" dirty="0">
              <a:solidFill>
                <a:srgbClr val="FFC000"/>
              </a:solidFill>
            </a:rPr>
            <a:t>more than doubles</a:t>
          </a:r>
          <a:r>
            <a:rPr lang="en-US" sz="3000" b="0" kern="1200" baseline="30000" dirty="0">
              <a:solidFill>
                <a:schemeClr val="bg1"/>
              </a:solidFill>
            </a:rPr>
            <a:t>1</a:t>
          </a:r>
          <a:endParaRPr lang="en-US" sz="3000" b="1" kern="1200" dirty="0">
            <a:solidFill>
              <a:srgbClr val="FFC000"/>
            </a:solidFill>
          </a:endParaRPr>
        </a:p>
        <a:p>
          <a:pPr marL="0" lvl="0" indent="0" algn="l" defTabSz="1333500">
            <a:lnSpc>
              <a:spcPct val="90000"/>
            </a:lnSpc>
            <a:spcBef>
              <a:spcPct val="0"/>
            </a:spcBef>
            <a:spcAft>
              <a:spcPct val="35000"/>
            </a:spcAft>
            <a:buNone/>
          </a:pPr>
          <a:r>
            <a:rPr lang="en-US" sz="2000" i="1" kern="1200" dirty="0">
              <a:solidFill>
                <a:schemeClr val="bg1"/>
              </a:solidFill>
            </a:rPr>
            <a:t>   Average 170% increase in river flooding, with highest risk in U.S., Asia, and Europe</a:t>
          </a:r>
          <a:endParaRPr lang="en-US" sz="2000" b="0" i="1" kern="1200" dirty="0">
            <a:solidFill>
              <a:srgbClr val="FFC000"/>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rgbClr val="FFC000"/>
              </a:solidFill>
            </a:rPr>
            <a:t>  90% </a:t>
          </a:r>
          <a:r>
            <a:rPr lang="en-US" sz="3000" kern="1200" dirty="0">
              <a:solidFill>
                <a:schemeClr val="bg1"/>
              </a:solidFill>
            </a:rPr>
            <a:t>of coral reefs bleached</a:t>
          </a:r>
          <a:r>
            <a:rPr lang="en-US" sz="3000" kern="1200" baseline="30000" dirty="0">
              <a:solidFill>
                <a:schemeClr val="bg1"/>
              </a:solidFill>
            </a:rPr>
            <a:t>2</a:t>
          </a:r>
          <a:endParaRPr lang="en-US" sz="3000" kern="1200" dirty="0">
            <a:solidFill>
              <a:schemeClr val="bg1"/>
            </a:solidFill>
          </a:endParaRPr>
        </a:p>
      </dsp:txBody>
      <dsp:txXfrm>
        <a:off x="2373265" y="1330122"/>
        <a:ext cx="8888459" cy="1209202"/>
      </dsp:txXfrm>
    </dsp:sp>
    <dsp:sp modelId="{95E0771D-8FAB-A44E-9AC4-D7E15E6C397D}">
      <dsp:nvSpPr>
        <dsp:cNvPr id="0" name=""/>
        <dsp:cNvSpPr/>
      </dsp:nvSpPr>
      <dsp:spPr>
        <a:xfrm>
          <a:off x="118870" y="1451042"/>
          <a:ext cx="2249416" cy="967361"/>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FFC000"/>
              </a:solidFill>
            </a:rPr>
            <a:t>  </a:t>
          </a:r>
          <a:r>
            <a:rPr lang="en-US" sz="3000" kern="1200" dirty="0">
              <a:solidFill>
                <a:schemeClr val="bg1"/>
              </a:solidFill>
            </a:rPr>
            <a:t>Drought: </a:t>
          </a:r>
          <a:r>
            <a:rPr lang="en-US" sz="3000" b="1" kern="1200" dirty="0">
              <a:solidFill>
                <a:srgbClr val="FFC000"/>
              </a:solidFill>
            </a:rPr>
            <a:t>4 months longer</a:t>
          </a:r>
        </a:p>
        <a:p>
          <a:pPr marL="0" lvl="0" indent="0" algn="l" defTabSz="1333500">
            <a:lnSpc>
              <a:spcPct val="90000"/>
            </a:lnSpc>
            <a:spcBef>
              <a:spcPct val="0"/>
            </a:spcBef>
            <a:spcAft>
              <a:spcPct val="35000"/>
            </a:spcAft>
            <a:buNone/>
          </a:pPr>
          <a:r>
            <a:rPr lang="en-US" sz="2000" i="1" kern="1200" dirty="0">
              <a:solidFill>
                <a:srgbClr val="FFC000"/>
              </a:solidFill>
            </a:rPr>
            <a:t>   </a:t>
          </a:r>
          <a:r>
            <a:rPr lang="en-US" sz="2000" i="1" kern="1200" dirty="0">
              <a:solidFill>
                <a:schemeClr val="bg1"/>
              </a:solidFill>
            </a:rPr>
            <a:t>Increase in average drought length</a:t>
          </a:r>
          <a:r>
            <a:rPr lang="en-US" sz="2000" i="1" kern="1200" baseline="30000" dirty="0">
              <a:solidFill>
                <a:schemeClr val="bg1"/>
              </a:solidFill>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50000"/>
            </a:lnSpc>
            <a:spcBef>
              <a:spcPct val="0"/>
            </a:spcBef>
            <a:spcAft>
              <a:spcPct val="35000"/>
            </a:spcAft>
            <a:buNone/>
          </a:pPr>
          <a:r>
            <a:rPr lang="en-US" sz="800" b="1" kern="1200" dirty="0">
              <a:solidFill>
                <a:srgbClr val="FFC000"/>
              </a:solidFill>
            </a:rPr>
            <a:t>  </a:t>
          </a:r>
        </a:p>
        <a:p>
          <a:pPr marL="0" lvl="0" indent="0" algn="l" defTabSz="355600">
            <a:lnSpc>
              <a:spcPct val="50000"/>
            </a:lnSpc>
            <a:spcBef>
              <a:spcPct val="0"/>
            </a:spcBef>
            <a:spcAft>
              <a:spcPct val="35000"/>
            </a:spcAft>
            <a:buNone/>
          </a:pPr>
          <a:r>
            <a:rPr lang="en-US" sz="3000" b="1" kern="1200" dirty="0">
              <a:solidFill>
                <a:srgbClr val="FFC000"/>
              </a:solidFill>
            </a:rPr>
            <a:t>   Over 50% </a:t>
          </a:r>
          <a:r>
            <a:rPr lang="en-US" sz="3000" kern="1200" dirty="0"/>
            <a:t>of world’s population exposed to lethal heat</a:t>
          </a:r>
        </a:p>
        <a:p>
          <a:pPr marL="0" lvl="0" indent="0" algn="l" defTabSz="355600">
            <a:lnSpc>
              <a:spcPct val="50000"/>
            </a:lnSpc>
            <a:spcBef>
              <a:spcPct val="0"/>
            </a:spcBef>
            <a:spcAft>
              <a:spcPct val="35000"/>
            </a:spcAft>
            <a:buNone/>
          </a:pPr>
          <a:r>
            <a:rPr lang="en-US" sz="3000" kern="1200" dirty="0"/>
            <a:t>   for more than 20 days per year</a:t>
          </a:r>
          <a:r>
            <a:rPr lang="en-US" sz="3000" kern="1200" baseline="30000" dirty="0"/>
            <a:t>4</a:t>
          </a:r>
          <a:endParaRPr lang="en-US" sz="2600" kern="1200" baseline="30000" dirty="0"/>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FFC000"/>
              </a:solidFill>
            </a:rPr>
            <a:t>  </a:t>
          </a:r>
          <a:r>
            <a:rPr lang="en-US" sz="3000" kern="1200" dirty="0">
              <a:solidFill>
                <a:schemeClr val="bg1"/>
              </a:solidFill>
            </a:rPr>
            <a:t>Arctic sea ice is gone in </a:t>
          </a:r>
          <a:r>
            <a:rPr lang="en-US" sz="3000" b="1" kern="1200" dirty="0">
              <a:solidFill>
                <a:srgbClr val="FFC000"/>
              </a:solidFill>
            </a:rPr>
            <a:t>2 out of every 3 </a:t>
          </a:r>
          <a:r>
            <a:rPr lang="en-US" sz="3000" b="0" kern="1200" dirty="0">
              <a:solidFill>
                <a:schemeClr val="bg1"/>
              </a:solidFill>
            </a:rPr>
            <a:t>summers</a:t>
          </a:r>
          <a:r>
            <a:rPr lang="en-US" sz="3000" b="0" kern="1200" baseline="30000" dirty="0">
              <a:solidFill>
                <a:schemeClr val="bg1"/>
              </a:solidFill>
            </a:rPr>
            <a:t>1</a:t>
          </a:r>
          <a:endParaRPr lang="en-US" sz="3000" b="0" kern="1200" dirty="0">
            <a:solidFill>
              <a:schemeClr val="bg1"/>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kern="1200" dirty="0">
              <a:solidFill>
                <a:schemeClr val="bg1"/>
              </a:solidFill>
            </a:rPr>
            <a:t>  </a:t>
          </a:r>
          <a:r>
            <a:rPr lang="en-US" sz="3000" b="1" kern="1200" dirty="0">
              <a:solidFill>
                <a:schemeClr val="accent1"/>
              </a:solidFill>
            </a:rPr>
            <a:t>50% </a:t>
          </a:r>
          <a:r>
            <a:rPr lang="en-US" sz="3000" b="0" kern="1200" dirty="0">
              <a:solidFill>
                <a:schemeClr val="bg1"/>
              </a:solidFill>
            </a:rPr>
            <a:t>of insect species lose &gt;50% of their habitat range</a:t>
          </a:r>
          <a:r>
            <a:rPr lang="en-US" sz="3000" b="0" kern="1200" baseline="30000" dirty="0">
              <a:solidFill>
                <a:schemeClr val="bg1"/>
              </a:solidFill>
            </a:rPr>
            <a:t>2</a:t>
          </a:r>
        </a:p>
      </dsp:txBody>
      <dsp:txXfrm>
        <a:off x="2373265" y="1330122"/>
        <a:ext cx="8888459" cy="1209202"/>
      </dsp:txXfrm>
    </dsp:sp>
    <dsp:sp modelId="{95E0771D-8FAB-A44E-9AC4-D7E15E6C397D}">
      <dsp:nvSpPr>
        <dsp:cNvPr id="0" name=""/>
        <dsp:cNvSpPr/>
      </dsp:nvSpPr>
      <dsp:spPr>
        <a:xfrm>
          <a:off x="118870" y="1453896"/>
          <a:ext cx="2249416" cy="967361"/>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FFC000"/>
              </a:solidFill>
            </a:rPr>
            <a:t>  </a:t>
          </a:r>
          <a:r>
            <a:rPr lang="en-US" sz="3000" kern="1200" dirty="0">
              <a:solidFill>
                <a:schemeClr val="bg1"/>
              </a:solidFill>
            </a:rPr>
            <a:t>Drought: </a:t>
          </a:r>
          <a:r>
            <a:rPr lang="en-US" sz="3000" b="1" kern="1200" dirty="0">
              <a:solidFill>
                <a:schemeClr val="accent1"/>
              </a:solidFill>
            </a:rPr>
            <a:t>11 </a:t>
          </a:r>
          <a:r>
            <a:rPr lang="en-US" sz="3000" b="1" kern="1200" dirty="0">
              <a:solidFill>
                <a:srgbClr val="FFC000"/>
              </a:solidFill>
            </a:rPr>
            <a:t>months longer</a:t>
          </a:r>
        </a:p>
        <a:p>
          <a:pPr marL="0" lvl="0" indent="0" algn="l" defTabSz="1333500">
            <a:lnSpc>
              <a:spcPct val="90000"/>
            </a:lnSpc>
            <a:spcBef>
              <a:spcPct val="0"/>
            </a:spcBef>
            <a:spcAft>
              <a:spcPct val="35000"/>
            </a:spcAft>
            <a:buNone/>
          </a:pPr>
          <a:r>
            <a:rPr lang="en-US" sz="2000" i="1" kern="1200" dirty="0">
              <a:solidFill>
                <a:srgbClr val="FFC000"/>
              </a:solidFill>
            </a:rPr>
            <a:t>   </a:t>
          </a:r>
          <a:r>
            <a:rPr lang="en-US" sz="2000" i="1" kern="1200" dirty="0">
              <a:solidFill>
                <a:schemeClr val="bg1"/>
              </a:solidFill>
            </a:rPr>
            <a:t>Increase in average drought length</a:t>
          </a:r>
          <a:r>
            <a:rPr lang="en-US" sz="2000" i="1" kern="1200" baseline="30000" dirty="0">
              <a:solidFill>
                <a:schemeClr val="bg1"/>
              </a:solidFill>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C000"/>
              </a:solidFill>
            </a:rPr>
            <a:t>  </a:t>
          </a:r>
          <a:r>
            <a:rPr lang="en-US" sz="2700" b="0" kern="1200" dirty="0">
              <a:solidFill>
                <a:schemeClr val="bg1"/>
              </a:solidFill>
            </a:rPr>
            <a:t>Area burned by summer wildfires in Mediterranean </a:t>
          </a:r>
          <a:r>
            <a:rPr lang="en-US" sz="2700" b="1" kern="1200" dirty="0">
              <a:solidFill>
                <a:srgbClr val="FFC000"/>
              </a:solidFill>
            </a:rPr>
            <a:t>doubles</a:t>
          </a:r>
          <a:r>
            <a:rPr lang="en-US" sz="2700" b="0" kern="1200" baseline="30000" dirty="0">
              <a:solidFill>
                <a:schemeClr val="bg1"/>
              </a:solidFill>
            </a:rPr>
            <a:t>4</a:t>
          </a:r>
        </a:p>
        <a:p>
          <a:pPr marL="0" lvl="0" indent="0" algn="l" defTabSz="1200150">
            <a:lnSpc>
              <a:spcPct val="90000"/>
            </a:lnSpc>
            <a:spcBef>
              <a:spcPct val="0"/>
            </a:spcBef>
            <a:spcAft>
              <a:spcPct val="35000"/>
            </a:spcAft>
            <a:buNone/>
          </a:pPr>
          <a:r>
            <a:rPr lang="en-US" sz="2700" b="1" kern="1200" baseline="30000" dirty="0">
              <a:solidFill>
                <a:schemeClr val="bg1"/>
              </a:solidFill>
            </a:rPr>
            <a:t>   </a:t>
          </a:r>
          <a:r>
            <a:rPr lang="en-US" sz="2700" b="0" i="1" kern="1200" baseline="30000" dirty="0">
              <a:solidFill>
                <a:schemeClr val="bg1"/>
              </a:solidFill>
            </a:rPr>
            <a:t>Compared to today</a:t>
          </a:r>
          <a:endParaRPr lang="en-US" sz="2700" b="0" i="1" kern="1200" baseline="30000" dirty="0"/>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FFC000"/>
              </a:solidFill>
            </a:rPr>
            <a:t>  </a:t>
          </a:r>
          <a:r>
            <a:rPr lang="en-US" sz="3000" kern="1200" dirty="0">
              <a:solidFill>
                <a:schemeClr val="bg1"/>
              </a:solidFill>
            </a:rPr>
            <a:t>Sea level rise this century: </a:t>
          </a:r>
          <a:r>
            <a:rPr lang="en-US" sz="3000" b="1" kern="1200" dirty="0">
              <a:solidFill>
                <a:srgbClr val="FFC000"/>
              </a:solidFill>
            </a:rPr>
            <a:t>~1.2 meters (~4 feet)</a:t>
          </a:r>
          <a:r>
            <a:rPr lang="en-US" sz="3000" b="0" kern="1200" baseline="30000" dirty="0">
              <a:solidFill>
                <a:schemeClr val="bg1"/>
              </a:solidFill>
            </a:rPr>
            <a:t>1</a:t>
          </a:r>
          <a:endParaRPr lang="en-US" sz="3000" b="0" kern="1200" dirty="0">
            <a:solidFill>
              <a:srgbClr val="FFC000"/>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50000"/>
            </a:lnSpc>
            <a:spcBef>
              <a:spcPct val="0"/>
            </a:spcBef>
            <a:spcAft>
              <a:spcPct val="35000"/>
            </a:spcAft>
            <a:buNone/>
          </a:pPr>
          <a:r>
            <a:rPr lang="en-US" sz="800" b="0" kern="1200" dirty="0">
              <a:solidFill>
                <a:schemeClr val="bg1"/>
              </a:solidFill>
            </a:rPr>
            <a:t>  </a:t>
          </a:r>
        </a:p>
        <a:p>
          <a:pPr marL="0" lvl="0" indent="0" algn="l" defTabSz="355600">
            <a:lnSpc>
              <a:spcPct val="50000"/>
            </a:lnSpc>
            <a:spcBef>
              <a:spcPct val="0"/>
            </a:spcBef>
            <a:spcAft>
              <a:spcPct val="35000"/>
            </a:spcAft>
            <a:buNone/>
          </a:pPr>
          <a:r>
            <a:rPr lang="en-US" sz="3000" b="0" kern="1200" dirty="0">
              <a:solidFill>
                <a:schemeClr val="bg1"/>
              </a:solidFill>
            </a:rPr>
            <a:t>   </a:t>
          </a:r>
          <a:r>
            <a:rPr lang="en-US" sz="3000" b="1" kern="1200" dirty="0">
              <a:solidFill>
                <a:srgbClr val="FFC000"/>
              </a:solidFill>
            </a:rPr>
            <a:t>More than two thirds </a:t>
          </a:r>
          <a:r>
            <a:rPr lang="en-US" sz="3000" b="0" kern="1200" dirty="0">
              <a:solidFill>
                <a:schemeClr val="bg1"/>
              </a:solidFill>
            </a:rPr>
            <a:t>of glaciers in the</a:t>
          </a:r>
        </a:p>
        <a:p>
          <a:pPr marL="0" lvl="0" indent="0" algn="l" defTabSz="355600">
            <a:lnSpc>
              <a:spcPct val="50000"/>
            </a:lnSpc>
            <a:spcBef>
              <a:spcPct val="0"/>
            </a:spcBef>
            <a:spcAft>
              <a:spcPct val="35000"/>
            </a:spcAft>
            <a:buNone/>
          </a:pPr>
          <a:r>
            <a:rPr lang="en-US" sz="3000" b="0" kern="1200" dirty="0">
              <a:solidFill>
                <a:schemeClr val="bg1"/>
              </a:solidFill>
            </a:rPr>
            <a:t>   Himalaya Mountains melted</a:t>
          </a:r>
          <a:r>
            <a:rPr lang="en-US" sz="3000" b="0" kern="1200" baseline="30000" dirty="0">
              <a:solidFill>
                <a:schemeClr val="bg1"/>
              </a:solidFill>
            </a:rPr>
            <a:t>2</a:t>
          </a:r>
        </a:p>
      </dsp:txBody>
      <dsp:txXfrm>
        <a:off x="2373265" y="1330122"/>
        <a:ext cx="8888459" cy="1209202"/>
      </dsp:txXfrm>
    </dsp:sp>
    <dsp:sp modelId="{95E0771D-8FAB-A44E-9AC4-D7E15E6C397D}">
      <dsp:nvSpPr>
        <dsp:cNvPr id="0" name=""/>
        <dsp:cNvSpPr/>
      </dsp:nvSpPr>
      <dsp:spPr>
        <a:xfrm>
          <a:off x="118870" y="1451042"/>
          <a:ext cx="2249416" cy="967361"/>
        </a:xfrm>
        <a:prstGeom prst="roundRect">
          <a:avLst>
            <a:gd name="adj" fmla="val 10000"/>
          </a:avLst>
        </a:prstGeom>
        <a:blipFill>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FFC000"/>
              </a:solidFill>
            </a:rPr>
            <a:t>  </a:t>
          </a:r>
          <a:r>
            <a:rPr lang="en-US" sz="3000" kern="1200" dirty="0">
              <a:solidFill>
                <a:schemeClr val="bg1"/>
              </a:solidFill>
            </a:rPr>
            <a:t>One in six species could go extinct</a:t>
          </a:r>
          <a:r>
            <a:rPr lang="en-US" sz="3000" kern="1200" baseline="30000" dirty="0">
              <a:solidFill>
                <a:schemeClr val="bg1"/>
              </a:solidFill>
            </a:rPr>
            <a:t>3</a:t>
          </a:r>
          <a:endParaRPr lang="en-US" sz="3000" b="1" kern="1200" baseline="30000" dirty="0">
            <a:solidFill>
              <a:srgbClr val="FFC000"/>
            </a:solidFill>
          </a:endParaRP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50000"/>
            </a:lnSpc>
            <a:spcBef>
              <a:spcPct val="0"/>
            </a:spcBef>
            <a:spcAft>
              <a:spcPct val="35000"/>
            </a:spcAft>
            <a:buNone/>
          </a:pPr>
          <a:r>
            <a:rPr lang="en-US" sz="800" b="1" kern="1200" dirty="0">
              <a:solidFill>
                <a:srgbClr val="FFC000"/>
              </a:solidFill>
            </a:rPr>
            <a:t>  </a:t>
          </a:r>
        </a:p>
        <a:p>
          <a:pPr marL="0" lvl="0" indent="0" algn="l" defTabSz="355600">
            <a:lnSpc>
              <a:spcPct val="50000"/>
            </a:lnSpc>
            <a:spcBef>
              <a:spcPct val="0"/>
            </a:spcBef>
            <a:spcAft>
              <a:spcPct val="35000"/>
            </a:spcAft>
            <a:buNone/>
          </a:pPr>
          <a:r>
            <a:rPr lang="en-US" sz="3000" b="1" kern="1200" dirty="0">
              <a:solidFill>
                <a:srgbClr val="FFC000"/>
              </a:solidFill>
            </a:rPr>
            <a:t>   Three-quarters </a:t>
          </a:r>
          <a:r>
            <a:rPr lang="en-US" sz="3000" b="0" kern="1200" dirty="0">
              <a:solidFill>
                <a:schemeClr val="bg1"/>
              </a:solidFill>
            </a:rPr>
            <a:t>of world population exposed to lethal </a:t>
          </a:r>
        </a:p>
        <a:p>
          <a:pPr marL="0" lvl="0" indent="0" algn="l" defTabSz="355600">
            <a:lnSpc>
              <a:spcPct val="50000"/>
            </a:lnSpc>
            <a:spcBef>
              <a:spcPct val="0"/>
            </a:spcBef>
            <a:spcAft>
              <a:spcPct val="35000"/>
            </a:spcAft>
            <a:buNone/>
          </a:pPr>
          <a:r>
            <a:rPr lang="en-US" sz="3000" b="0" kern="1200" dirty="0">
              <a:solidFill>
                <a:schemeClr val="bg1"/>
              </a:solidFill>
            </a:rPr>
            <a:t>   heat for &gt;20 days/year</a:t>
          </a:r>
          <a:r>
            <a:rPr lang="en-US" sz="3000" b="0" kern="1200" baseline="30000" dirty="0">
              <a:solidFill>
                <a:schemeClr val="bg1"/>
              </a:solidFill>
            </a:rPr>
            <a:t>4</a:t>
          </a:r>
          <a:r>
            <a:rPr lang="en-US" sz="3000" b="0" kern="1200" dirty="0">
              <a:solidFill>
                <a:schemeClr val="bg1"/>
              </a:solidFill>
            </a:rPr>
            <a:t> </a:t>
          </a:r>
          <a:endParaRPr lang="en-US" sz="3000" b="0" kern="1200" baseline="30000" dirty="0">
            <a:solidFill>
              <a:schemeClr val="bg1"/>
            </a:solidFill>
          </a:endParaRPr>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0.16335</cdr:x>
      <cdr:y>0.87027</cdr:y>
    </cdr:from>
    <cdr:to>
      <cdr:x>0.86138</cdr:x>
      <cdr:y>0.91453</cdr:y>
    </cdr:to>
    <cdr:grpSp>
      <cdr:nvGrpSpPr>
        <cdr:cNvPr id="11" name="Group 10">
          <a:extLst xmlns:a="http://schemas.openxmlformats.org/drawingml/2006/main">
            <a:ext uri="{FF2B5EF4-FFF2-40B4-BE49-F238E27FC236}">
              <a16:creationId xmlns:a16="http://schemas.microsoft.com/office/drawing/2014/main" id="{08219231-3503-BE49-B36F-D7C580ED7AA9}"/>
            </a:ext>
          </a:extLst>
        </cdr:cNvPr>
        <cdr:cNvGrpSpPr/>
      </cdr:nvGrpSpPr>
      <cdr:grpSpPr>
        <a:xfrm xmlns:a="http://schemas.openxmlformats.org/drawingml/2006/main">
          <a:off x="1955110" y="5131680"/>
          <a:ext cx="8354611" cy="260986"/>
          <a:chOff x="1947507" y="6895990"/>
          <a:chExt cx="9116389" cy="266993"/>
        </a:xfrm>
      </cdr:grpSpPr>
      <cdr:sp macro="" textlink="">
        <cdr:nvSpPr>
          <cdr:cNvPr id="2" name="TextBox 1">
            <a:extLst xmlns:a="http://schemas.openxmlformats.org/drawingml/2006/main">
              <a:ext uri="{FF2B5EF4-FFF2-40B4-BE49-F238E27FC236}">
                <a16:creationId xmlns:a16="http://schemas.microsoft.com/office/drawing/2014/main" id="{3EB4A0D0-B4F6-FF49-9F97-94085078D8CA}"/>
              </a:ext>
            </a:extLst>
          </cdr:cNvPr>
          <cdr:cNvSpPr txBox="1"/>
        </cdr:nvSpPr>
        <cdr:spPr>
          <a:xfrm xmlns:a="http://schemas.openxmlformats.org/drawingml/2006/main">
            <a:off x="1947507" y="6895990"/>
            <a:ext cx="923636" cy="2669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a:solidFill>
                  <a:srgbClr val="FFC000"/>
                </a:solidFill>
              </a:rPr>
              <a:t>800000</a:t>
            </a:r>
          </a:p>
        </cdr:txBody>
      </cdr:sp>
      <cdr:sp macro="" textlink="">
        <cdr:nvSpPr>
          <cdr:cNvPr id="3"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298964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C000"/>
                </a:solidFill>
              </a:rPr>
              <a:t>700000</a:t>
            </a:r>
          </a:p>
        </cdr:txBody>
      </cdr:sp>
      <cdr:sp macro="" textlink="">
        <cdr:nvSpPr>
          <cdr:cNvPr id="4"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3997246"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C000"/>
                </a:solidFill>
              </a:rPr>
              <a:t>600000</a:t>
            </a:r>
          </a:p>
        </cdr:txBody>
      </cdr:sp>
      <cdr:sp macro="" textlink="">
        <cdr:nvSpPr>
          <cdr:cNvPr id="5"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499435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500000</a:t>
            </a:r>
          </a:p>
        </cdr:txBody>
      </cdr:sp>
      <cdr:sp macro="" textlink="">
        <cdr:nvSpPr>
          <cdr:cNvPr id="6"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6001957"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400000</a:t>
            </a:r>
          </a:p>
        </cdr:txBody>
      </cdr:sp>
      <cdr:sp macro="" textlink="">
        <cdr:nvSpPr>
          <cdr:cNvPr id="7"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7009559"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C000"/>
                </a:solidFill>
              </a:rPr>
              <a:t>300000</a:t>
            </a:r>
          </a:p>
        </cdr:txBody>
      </cdr:sp>
      <cdr:sp macro="" textlink="">
        <cdr:nvSpPr>
          <cdr:cNvPr id="8"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801716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200000</a:t>
            </a:r>
          </a:p>
        </cdr:txBody>
      </cdr:sp>
      <cdr:sp macro="" textlink="">
        <cdr:nvSpPr>
          <cdr:cNvPr id="9"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8993280" y="6895996"/>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100000</a:t>
            </a:r>
          </a:p>
        </cdr:txBody>
      </cdr:sp>
      <cdr:sp macro="" textlink="">
        <cdr:nvSpPr>
          <cdr:cNvPr id="10"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10140260" y="6895995"/>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0</a:t>
            </a:r>
          </a:p>
        </cdr:txBody>
      </cdr:sp>
    </cdr:grpSp>
  </cdr:relSizeAnchor>
  <cdr:relSizeAnchor xmlns:cdr="http://schemas.openxmlformats.org/drawingml/2006/chartDrawing">
    <cdr:from>
      <cdr:x>0.39693</cdr:x>
      <cdr:y>0.93194</cdr:y>
    </cdr:from>
    <cdr:to>
      <cdr:x>0.70385</cdr:x>
      <cdr:y>0.98465</cdr:y>
    </cdr:to>
    <cdr:sp macro="" textlink="">
      <cdr:nvSpPr>
        <cdr:cNvPr id="22" name="TextBox 21">
          <a:extLst xmlns:a="http://schemas.openxmlformats.org/drawingml/2006/main">
            <a:ext uri="{FF2B5EF4-FFF2-40B4-BE49-F238E27FC236}">
              <a16:creationId xmlns:a16="http://schemas.microsoft.com/office/drawing/2014/main" id="{B305FCE4-A3F9-9C47-B6C2-10965E105A3F}"/>
            </a:ext>
          </a:extLst>
        </cdr:cNvPr>
        <cdr:cNvSpPr txBox="1"/>
      </cdr:nvSpPr>
      <cdr:spPr>
        <a:xfrm xmlns:a="http://schemas.openxmlformats.org/drawingml/2006/main">
          <a:off x="4750845" y="5495303"/>
          <a:ext cx="3673476" cy="3108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accent1"/>
              </a:solidFill>
            </a:rPr>
            <a:t>Years before 1950</a:t>
          </a:r>
        </a:p>
      </cdr:txBody>
    </cdr:sp>
  </cdr:relSizeAnchor>
  <cdr:relSizeAnchor xmlns:cdr="http://schemas.openxmlformats.org/drawingml/2006/chartDrawing">
    <cdr:from>
      <cdr:x>0.83305</cdr:x>
      <cdr:y>0.25456</cdr:y>
    </cdr:from>
    <cdr:to>
      <cdr:x>0.91119</cdr:x>
      <cdr:y>0.25499</cdr:y>
    </cdr:to>
    <cdr:cxnSp macro="">
      <cdr:nvCxnSpPr>
        <cdr:cNvPr id="24" name="Straight Arrow Connector 23">
          <a:extLst xmlns:a="http://schemas.openxmlformats.org/drawingml/2006/main">
            <a:ext uri="{FF2B5EF4-FFF2-40B4-BE49-F238E27FC236}">
              <a16:creationId xmlns:a16="http://schemas.microsoft.com/office/drawing/2014/main" id="{166FE4B4-413D-004E-A91B-C34F232577DC}"/>
            </a:ext>
          </a:extLst>
        </cdr:cNvPr>
        <cdr:cNvCxnSpPr/>
      </cdr:nvCxnSpPr>
      <cdr:spPr>
        <a:xfrm xmlns:a="http://schemas.openxmlformats.org/drawingml/2006/main" flipH="1">
          <a:off x="9970637" y="1567688"/>
          <a:ext cx="935245" cy="2648"/>
        </a:xfrm>
        <a:prstGeom xmlns:a="http://schemas.openxmlformats.org/drawingml/2006/main" prst="straightConnector1">
          <a:avLst/>
        </a:prstGeom>
        <a:ln xmlns:a="http://schemas.openxmlformats.org/drawingml/2006/main" w="53975">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0.91472</cdr:x>
      <cdr:y>0.20602</cdr:y>
    </cdr:from>
    <cdr:to>
      <cdr:x>1</cdr:x>
      <cdr:y>0.385</cdr:y>
    </cdr:to>
    <cdr:sp macro="" textlink="">
      <cdr:nvSpPr>
        <cdr:cNvPr id="25" name="TextBox 24">
          <a:extLst xmlns:a="http://schemas.openxmlformats.org/drawingml/2006/main">
            <a:ext uri="{FF2B5EF4-FFF2-40B4-BE49-F238E27FC236}">
              <a16:creationId xmlns:a16="http://schemas.microsoft.com/office/drawing/2014/main" id="{58EF2EB2-6209-4E42-A555-ADCADA9D8254}"/>
            </a:ext>
          </a:extLst>
        </cdr:cNvPr>
        <cdr:cNvSpPr txBox="1"/>
      </cdr:nvSpPr>
      <cdr:spPr>
        <a:xfrm xmlns:a="http://schemas.openxmlformats.org/drawingml/2006/main">
          <a:off x="10948155" y="1184502"/>
          <a:ext cx="1020687" cy="10290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bg1"/>
              </a:solidFill>
            </a:rPr>
            <a:t>Current level (2019)</a:t>
          </a:r>
        </a:p>
      </cdr:txBody>
    </cdr:sp>
  </cdr:relSizeAnchor>
  <cdr:relSizeAnchor xmlns:cdr="http://schemas.openxmlformats.org/drawingml/2006/chartDrawing">
    <cdr:from>
      <cdr:x>0.83271</cdr:x>
      <cdr:y>0.49957</cdr:y>
    </cdr:from>
    <cdr:to>
      <cdr:x>0.91085</cdr:x>
      <cdr:y>0.5</cdr:y>
    </cdr:to>
    <cdr:cxnSp macro="">
      <cdr:nvCxnSpPr>
        <cdr:cNvPr id="28" name="Straight Arrow Connector 27">
          <a:extLst xmlns:a="http://schemas.openxmlformats.org/drawingml/2006/main">
            <a:ext uri="{FF2B5EF4-FFF2-40B4-BE49-F238E27FC236}">
              <a16:creationId xmlns:a16="http://schemas.microsoft.com/office/drawing/2014/main" id="{BE790659-A601-A64B-B326-ECC5A788CBB5}"/>
            </a:ext>
          </a:extLst>
        </cdr:cNvPr>
        <cdr:cNvCxnSpPr/>
      </cdr:nvCxnSpPr>
      <cdr:spPr>
        <a:xfrm xmlns:a="http://schemas.openxmlformats.org/drawingml/2006/main" flipH="1">
          <a:off x="9966566" y="3076562"/>
          <a:ext cx="935245" cy="2649"/>
        </a:xfrm>
        <a:prstGeom xmlns:a="http://schemas.openxmlformats.org/drawingml/2006/main" prst="straightConnector1">
          <a:avLst/>
        </a:prstGeom>
        <a:ln xmlns:a="http://schemas.openxmlformats.org/drawingml/2006/main" w="53975">
          <a:solidFill>
            <a:schemeClr val="accent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0.91937</cdr:x>
      <cdr:y>0.44776</cdr:y>
    </cdr:from>
    <cdr:to>
      <cdr:x>0.9884</cdr:x>
      <cdr:y>0.5948</cdr:y>
    </cdr:to>
    <cdr:sp macro="" textlink="">
      <cdr:nvSpPr>
        <cdr:cNvPr id="29" name="TextBox 1">
          <a:extLst xmlns:a="http://schemas.openxmlformats.org/drawingml/2006/main">
            <a:ext uri="{FF2B5EF4-FFF2-40B4-BE49-F238E27FC236}">
              <a16:creationId xmlns:a16="http://schemas.microsoft.com/office/drawing/2014/main" id="{8EFE520E-16D8-BB4F-B80E-60D34FB0F449}"/>
            </a:ext>
          </a:extLst>
        </cdr:cNvPr>
        <cdr:cNvSpPr txBox="1"/>
      </cdr:nvSpPr>
      <cdr:spPr>
        <a:xfrm xmlns:a="http://schemas.openxmlformats.org/drawingml/2006/main">
          <a:off x="11003751" y="2757475"/>
          <a:ext cx="826299" cy="905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accent1"/>
              </a:solidFill>
            </a:rPr>
            <a:t>1950</a:t>
          </a:r>
        </a:p>
        <a:p xmlns:a="http://schemas.openxmlformats.org/drawingml/2006/main">
          <a:r>
            <a:rPr lang="en-US" sz="2000" dirty="0">
              <a:solidFill>
                <a:schemeClr val="accent1"/>
              </a:solidFill>
            </a:rPr>
            <a:t>level</a:t>
          </a:r>
        </a:p>
      </cdr:txBody>
    </cdr:sp>
  </cdr:relSizeAnchor>
  <cdr:relSizeAnchor xmlns:cdr="http://schemas.openxmlformats.org/drawingml/2006/chartDrawing">
    <cdr:from>
      <cdr:x>0.1412</cdr:x>
      <cdr:y>0.51404</cdr:y>
    </cdr:from>
    <cdr:to>
      <cdr:x>0.82198</cdr:x>
      <cdr:y>0.51404</cdr:y>
    </cdr:to>
    <cdr:cxnSp macro="">
      <cdr:nvCxnSpPr>
        <cdr:cNvPr id="31" name="Straight Connector 30">
          <a:extLst xmlns:a="http://schemas.openxmlformats.org/drawingml/2006/main">
            <a:ext uri="{FF2B5EF4-FFF2-40B4-BE49-F238E27FC236}">
              <a16:creationId xmlns:a16="http://schemas.microsoft.com/office/drawing/2014/main" id="{924C93F9-0D3D-BB48-B237-E1D040A9C5A8}"/>
            </a:ext>
          </a:extLst>
        </cdr:cNvPr>
        <cdr:cNvCxnSpPr/>
      </cdr:nvCxnSpPr>
      <cdr:spPr>
        <a:xfrm xmlns:a="http://schemas.openxmlformats.org/drawingml/2006/main">
          <a:off x="1690000" y="3031126"/>
          <a:ext cx="8148149" cy="0"/>
        </a:xfrm>
        <a:prstGeom xmlns:a="http://schemas.openxmlformats.org/drawingml/2006/main" prst="line">
          <a:avLst/>
        </a:prstGeom>
        <a:ln xmlns:a="http://schemas.openxmlformats.org/drawingml/2006/main" w="317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0.18751</cdr:x>
      <cdr:y>0.44439</cdr:y>
    </cdr:from>
    <cdr:to>
      <cdr:x>0.78063</cdr:x>
      <cdr:y>0.59817</cdr:y>
    </cdr:to>
    <cdr:sp macro="" textlink="">
      <cdr:nvSpPr>
        <cdr:cNvPr id="32" name="TextBox 31">
          <a:extLst xmlns:a="http://schemas.openxmlformats.org/drawingml/2006/main">
            <a:ext uri="{FF2B5EF4-FFF2-40B4-BE49-F238E27FC236}">
              <a16:creationId xmlns:a16="http://schemas.microsoft.com/office/drawing/2014/main" id="{745DBF72-6235-5E4C-AD45-2B7BF373A7E3}"/>
            </a:ext>
          </a:extLst>
        </cdr:cNvPr>
        <cdr:cNvSpPr txBox="1"/>
      </cdr:nvSpPr>
      <cdr:spPr>
        <a:xfrm xmlns:a="http://schemas.openxmlformats.org/drawingml/2006/main">
          <a:off x="2244225" y="2736729"/>
          <a:ext cx="7099054" cy="9470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1"/>
              </a:solidFill>
            </a:rPr>
            <a:t>For</a:t>
          </a:r>
          <a:r>
            <a:rPr lang="en-US" sz="1800" b="1" baseline="0" dirty="0">
              <a:solidFill>
                <a:schemeClr val="bg1"/>
              </a:solidFill>
            </a:rPr>
            <a:t> millennia, CO</a:t>
          </a:r>
          <a:r>
            <a:rPr lang="en-US" sz="1800" b="1" baseline="-25000" dirty="0">
              <a:solidFill>
                <a:schemeClr val="bg1"/>
              </a:solidFill>
            </a:rPr>
            <a:t>2</a:t>
          </a:r>
          <a:r>
            <a:rPr lang="en-US" sz="1800" b="1" baseline="0" dirty="0">
              <a:solidFill>
                <a:schemeClr val="bg1"/>
              </a:solidFill>
            </a:rPr>
            <a:t> has never been above this line:</a:t>
          </a:r>
          <a:endParaRPr lang="en-US" sz="18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0.71444</cdr:x>
      <cdr:y>0.11247</cdr:y>
    </cdr:from>
    <cdr:to>
      <cdr:x>1</cdr:x>
      <cdr:y>0.81738</cdr:y>
    </cdr:to>
    <cdr:grpSp>
      <cdr:nvGrpSpPr>
        <cdr:cNvPr id="36" name="Group 35">
          <a:extLst xmlns:a="http://schemas.openxmlformats.org/drawingml/2006/main">
            <a:ext uri="{FF2B5EF4-FFF2-40B4-BE49-F238E27FC236}">
              <a16:creationId xmlns:a16="http://schemas.microsoft.com/office/drawing/2014/main" id="{25774216-F80D-5D4C-B29C-4EAFFC02F6E9}"/>
            </a:ext>
          </a:extLst>
        </cdr:cNvPr>
        <cdr:cNvGrpSpPr/>
      </cdr:nvGrpSpPr>
      <cdr:grpSpPr>
        <a:xfrm xmlns:a="http://schemas.openxmlformats.org/drawingml/2006/main">
          <a:off x="8316362" y="728600"/>
          <a:ext cx="3324030" cy="4566525"/>
          <a:chOff x="12372250" y="918588"/>
          <a:chExt cx="1330673" cy="6094747"/>
        </a:xfrm>
      </cdr:grpSpPr>
      <cdr:sp macro="" textlink="">
        <cdr:nvSpPr>
          <cdr:cNvPr id="11" name="TextBox 1">
            <a:extLst xmlns:a="http://schemas.openxmlformats.org/drawingml/2006/main">
              <a:ext uri="{FF2B5EF4-FFF2-40B4-BE49-F238E27FC236}">
                <a16:creationId xmlns:a16="http://schemas.microsoft.com/office/drawing/2014/main" id="{7DA67361-69F4-0E46-B4B0-283456B26EEA}"/>
              </a:ext>
            </a:extLst>
          </cdr:cNvPr>
          <cdr:cNvSpPr txBox="1"/>
        </cdr:nvSpPr>
        <cdr:spPr>
          <a:xfrm xmlns:a="http://schemas.openxmlformats.org/drawingml/2006/main">
            <a:off x="12372250" y="5967630"/>
            <a:ext cx="1330673" cy="10457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68%  </a:t>
            </a:r>
            <a:r>
              <a:rPr lang="en-US" sz="2400" b="1" dirty="0">
                <a:solidFill>
                  <a:srgbClr val="FCB412"/>
                </a:solidFill>
              </a:rPr>
              <a:t>CO</a:t>
            </a:r>
            <a:r>
              <a:rPr lang="en-US" sz="2400" b="1" baseline="-25000" dirty="0">
                <a:solidFill>
                  <a:srgbClr val="FCB412"/>
                </a:solidFill>
              </a:rPr>
              <a:t>2</a:t>
            </a:r>
            <a:r>
              <a:rPr lang="en-US" sz="2400" b="1" dirty="0">
                <a:solidFill>
                  <a:srgbClr val="FCB412"/>
                </a:solidFill>
              </a:rPr>
              <a:t> from fossil fuels</a:t>
            </a:r>
            <a:endParaRPr lang="en-US" sz="2000" b="1" dirty="0">
              <a:solidFill>
                <a:srgbClr val="FCB412"/>
              </a:solidFill>
            </a:endParaRPr>
          </a:p>
        </cdr:txBody>
      </cdr:sp>
      <cdr:sp macro="" textlink="">
        <cdr:nvSpPr>
          <cdr:cNvPr id="12" name="TextBox 1">
            <a:extLst xmlns:a="http://schemas.openxmlformats.org/drawingml/2006/main">
              <a:ext uri="{FF2B5EF4-FFF2-40B4-BE49-F238E27FC236}">
                <a16:creationId xmlns:a16="http://schemas.microsoft.com/office/drawing/2014/main" id="{546A2964-8997-474F-81B6-2FFA1C82B5F2}"/>
              </a:ext>
            </a:extLst>
          </cdr:cNvPr>
          <cdr:cNvSpPr txBox="1"/>
        </cdr:nvSpPr>
        <cdr:spPr>
          <a:xfrm xmlns:a="http://schemas.openxmlformats.org/drawingml/2006/main">
            <a:off x="12432252" y="3267803"/>
            <a:ext cx="1266037" cy="9359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7%  </a:t>
            </a:r>
            <a:r>
              <a:rPr lang="en-US" sz="2400" b="1" dirty="0">
                <a:solidFill>
                  <a:srgbClr val="FCB412"/>
                </a:solidFill>
              </a:rPr>
              <a:t>CO</a:t>
            </a:r>
            <a:r>
              <a:rPr lang="en-US" sz="2400" b="1" baseline="-25000" dirty="0">
                <a:solidFill>
                  <a:srgbClr val="FCB412"/>
                </a:solidFill>
              </a:rPr>
              <a:t>2</a:t>
            </a:r>
            <a:r>
              <a:rPr lang="en-US" sz="2400" b="1" dirty="0">
                <a:solidFill>
                  <a:srgbClr val="FCB412"/>
                </a:solidFill>
              </a:rPr>
              <a:t> from</a:t>
            </a:r>
            <a:r>
              <a:rPr lang="en-US" sz="2400" b="1" baseline="0" dirty="0">
                <a:solidFill>
                  <a:srgbClr val="FCB412"/>
                </a:solidFill>
              </a:rPr>
              <a:t> land </a:t>
            </a:r>
            <a:r>
              <a:rPr lang="en-US" sz="2400" b="1" dirty="0">
                <a:solidFill>
                  <a:srgbClr val="FCB412"/>
                </a:solidFill>
              </a:rPr>
              <a:t>u</a:t>
            </a:r>
            <a:r>
              <a:rPr lang="en-US" sz="2400" b="1" baseline="0" dirty="0">
                <a:solidFill>
                  <a:srgbClr val="FCB412"/>
                </a:solidFill>
              </a:rPr>
              <a:t>se</a:t>
            </a:r>
          </a:p>
          <a:p xmlns:a="http://schemas.openxmlformats.org/drawingml/2006/main">
            <a:r>
              <a:rPr lang="en-US" sz="2400" b="1" dirty="0">
                <a:solidFill>
                  <a:srgbClr val="FCB412"/>
                </a:solidFill>
              </a:rPr>
              <a:t>	  </a:t>
            </a:r>
            <a:r>
              <a:rPr lang="en-US" sz="2400" b="1" baseline="0" dirty="0">
                <a:solidFill>
                  <a:srgbClr val="FCB412"/>
                </a:solidFill>
              </a:rPr>
              <a:t> and</a:t>
            </a:r>
            <a:r>
              <a:rPr lang="en-US" sz="2400" b="1" dirty="0">
                <a:solidFill>
                  <a:srgbClr val="FCB412"/>
                </a:solidFill>
              </a:rPr>
              <a:t> f</a:t>
            </a:r>
            <a:r>
              <a:rPr lang="en-US" sz="2400" b="1" baseline="0" dirty="0">
                <a:solidFill>
                  <a:srgbClr val="FCB412"/>
                </a:solidFill>
              </a:rPr>
              <a:t>orestry</a:t>
            </a:r>
            <a:endParaRPr lang="en-US" sz="2400" b="1" dirty="0">
              <a:solidFill>
                <a:srgbClr val="FCB412"/>
              </a:solidFill>
            </a:endParaRPr>
          </a:p>
        </cdr:txBody>
      </cdr:sp>
      <cdr:sp macro="" textlink="">
        <cdr:nvSpPr>
          <cdr:cNvPr id="13" name="TextBox 1">
            <a:extLst xmlns:a="http://schemas.openxmlformats.org/drawingml/2006/main">
              <a:ext uri="{FF2B5EF4-FFF2-40B4-BE49-F238E27FC236}">
                <a16:creationId xmlns:a16="http://schemas.microsoft.com/office/drawing/2014/main" id="{D5644E1B-EEE5-934E-A2AA-5FE1E832786D}"/>
              </a:ext>
            </a:extLst>
          </cdr:cNvPr>
          <cdr:cNvSpPr txBox="1"/>
        </cdr:nvSpPr>
        <cdr:spPr>
          <a:xfrm xmlns:a="http://schemas.openxmlformats.org/drawingml/2006/main">
            <a:off x="12376476" y="2488753"/>
            <a:ext cx="635019"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18%  </a:t>
            </a:r>
            <a:r>
              <a:rPr lang="en-US" sz="2400" b="1" dirty="0">
                <a:solidFill>
                  <a:srgbClr val="FCB412"/>
                </a:solidFill>
              </a:rPr>
              <a:t>CH</a:t>
            </a:r>
            <a:r>
              <a:rPr lang="en-US" sz="2400" b="1" baseline="-25000" dirty="0">
                <a:solidFill>
                  <a:srgbClr val="FCB412"/>
                </a:solidFill>
              </a:rPr>
              <a:t>4</a:t>
            </a:r>
            <a:endParaRPr lang="en-US" sz="2000" b="1" baseline="-25000" dirty="0">
              <a:solidFill>
                <a:srgbClr val="FCB412"/>
              </a:solidFill>
            </a:endParaRPr>
          </a:p>
        </cdr:txBody>
      </cdr:sp>
      <cdr:sp macro="" textlink="">
        <cdr:nvSpPr>
          <cdr:cNvPr id="14" name="TextBox 1">
            <a:extLst xmlns:a="http://schemas.openxmlformats.org/drawingml/2006/main">
              <a:ext uri="{FF2B5EF4-FFF2-40B4-BE49-F238E27FC236}">
                <a16:creationId xmlns:a16="http://schemas.microsoft.com/office/drawing/2014/main" id="{FD46FA63-3766-7048-B5CE-C013D8635A2A}"/>
              </a:ext>
            </a:extLst>
          </cdr:cNvPr>
          <cdr:cNvSpPr txBox="1"/>
        </cdr:nvSpPr>
        <cdr:spPr>
          <a:xfrm xmlns:a="http://schemas.openxmlformats.org/drawingml/2006/main">
            <a:off x="12675148" y="1711514"/>
            <a:ext cx="552059"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5% </a:t>
            </a:r>
            <a:r>
              <a:rPr lang="en-US" sz="2400" b="1" dirty="0">
                <a:solidFill>
                  <a:srgbClr val="FCB412"/>
                </a:solidFill>
              </a:rPr>
              <a:t>N</a:t>
            </a:r>
            <a:r>
              <a:rPr lang="en-US" sz="2400" b="1" baseline="-25000" dirty="0">
                <a:solidFill>
                  <a:srgbClr val="FCB412"/>
                </a:solidFill>
              </a:rPr>
              <a:t>2</a:t>
            </a:r>
            <a:r>
              <a:rPr lang="en-US" sz="2400" b="1" dirty="0">
                <a:solidFill>
                  <a:srgbClr val="FCB412"/>
                </a:solidFill>
              </a:rPr>
              <a:t>O</a:t>
            </a:r>
            <a:endParaRPr lang="en-US" sz="2000" b="1" dirty="0">
              <a:solidFill>
                <a:srgbClr val="FCB412"/>
              </a:solidFill>
            </a:endParaRPr>
          </a:p>
          <a:p xmlns:a="http://schemas.openxmlformats.org/drawingml/2006/main">
            <a:endParaRPr lang="en-US" sz="2000" dirty="0">
              <a:solidFill>
                <a:schemeClr val="bg1"/>
              </a:solidFill>
            </a:endParaRPr>
          </a:p>
        </cdr:txBody>
      </cdr:sp>
      <cdr:cxnSp macro="">
        <cdr:nvCxnSpPr>
          <cdr:cNvPr id="32" name="Straight Arrow Connector 31">
            <a:extLst xmlns:a="http://schemas.openxmlformats.org/drawingml/2006/main">
              <a:ext uri="{FF2B5EF4-FFF2-40B4-BE49-F238E27FC236}">
                <a16:creationId xmlns:a16="http://schemas.microsoft.com/office/drawing/2014/main" id="{DFA01FB8-8E67-E54C-B522-AADED9A3F03A}"/>
              </a:ext>
            </a:extLst>
          </cdr:cNvPr>
          <cdr:cNvCxnSpPr/>
        </cdr:nvCxnSpPr>
        <cdr:spPr>
          <a:xfrm xmlns:a="http://schemas.openxmlformats.org/drawingml/2006/main" flipH="1">
            <a:off x="12607563" y="1318269"/>
            <a:ext cx="101600" cy="254001"/>
          </a:xfrm>
          <a:prstGeom xmlns:a="http://schemas.openxmlformats.org/drawingml/2006/main" prst="straightConnector1">
            <a:avLst/>
          </a:prstGeom>
          <a:ln xmlns:a="http://schemas.openxmlformats.org/drawingml/2006/mai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sp macro="" textlink="">
        <cdr:nvSpPr>
          <cdr:cNvPr id="33" name="TextBox 1">
            <a:extLst xmlns:a="http://schemas.openxmlformats.org/drawingml/2006/main">
              <a:ext uri="{FF2B5EF4-FFF2-40B4-BE49-F238E27FC236}">
                <a16:creationId xmlns:a16="http://schemas.microsoft.com/office/drawing/2014/main" id="{76A1F7FF-7A75-6D42-B4EC-206DCDEB3D92}"/>
              </a:ext>
            </a:extLst>
          </cdr:cNvPr>
          <cdr:cNvSpPr txBox="1"/>
        </cdr:nvSpPr>
        <cdr:spPr>
          <a:xfrm xmlns:a="http://schemas.openxmlformats.org/drawingml/2006/main">
            <a:off x="12673754" y="918588"/>
            <a:ext cx="697357"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2% </a:t>
            </a:r>
            <a:r>
              <a:rPr lang="en-US" sz="2400" b="1" dirty="0">
                <a:solidFill>
                  <a:srgbClr val="FCB412"/>
                </a:solidFill>
              </a:rPr>
              <a:t>F-gases</a:t>
            </a:r>
            <a:endParaRPr lang="en-US" sz="2000" b="1" dirty="0">
              <a:solidFill>
                <a:srgbClr val="FCB412"/>
              </a:solidFill>
            </a:endParaRPr>
          </a:p>
        </cdr:txBody>
      </cdr:sp>
    </cdr:grpSp>
  </cdr:relSizeAnchor>
  <cdr:relSizeAnchor xmlns:cdr="http://schemas.openxmlformats.org/drawingml/2006/chartDrawing">
    <cdr:from>
      <cdr:x>0.76526</cdr:x>
      <cdr:y>0.22757</cdr:y>
    </cdr:from>
    <cdr:to>
      <cdr:x>0.78553</cdr:x>
      <cdr:y>0.2356</cdr:y>
    </cdr:to>
    <cdr:cxnSp macro="">
      <cdr:nvCxnSpPr>
        <cdr:cNvPr id="15" name="Straight Arrow Connector 14">
          <a:extLst xmlns:a="http://schemas.openxmlformats.org/drawingml/2006/main">
            <a:ext uri="{FF2B5EF4-FFF2-40B4-BE49-F238E27FC236}">
              <a16:creationId xmlns:a16="http://schemas.microsoft.com/office/drawing/2014/main" id="{9957AFAD-0753-9446-A764-15611A5765BE}"/>
            </a:ext>
          </a:extLst>
        </cdr:cNvPr>
        <cdr:cNvCxnSpPr/>
      </cdr:nvCxnSpPr>
      <cdr:spPr>
        <a:xfrm xmlns:a="http://schemas.openxmlformats.org/drawingml/2006/main" flipH="1" flipV="1">
          <a:off x="8907946" y="1474228"/>
          <a:ext cx="235915" cy="52055"/>
        </a:xfrm>
        <a:prstGeom xmlns:a="http://schemas.openxmlformats.org/drawingml/2006/main" prst="straightConnector1">
          <a:avLst/>
        </a:prstGeom>
        <a:ln xmlns:a="http://schemas.openxmlformats.org/drawingml/2006/mai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5890C-BB73-3A4C-80E3-3F821CBA9675}" type="datetimeFigureOut">
              <a:rPr lang="en-US" smtClean="0"/>
              <a:t>6/7/22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5544B-41A5-D74E-8CB9-D5D13A292EFE}" type="slidenum">
              <a:rPr lang="en-US" smtClean="0"/>
              <a:t>‹#›</a:t>
            </a:fld>
            <a:endParaRPr lang="en-US"/>
          </a:p>
        </p:txBody>
      </p:sp>
    </p:spTree>
    <p:extLst>
      <p:ext uri="{BB962C8B-B14F-4D97-AF65-F5344CB8AC3E}">
        <p14:creationId xmlns:p14="http://schemas.microsoft.com/office/powerpoint/2010/main" val="267900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38/s41558-018-0124-y"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i.edu/spotlight/buginfo/benefits" TargetMode="External"/><Relationship Id="rId5" Type="http://schemas.openxmlformats.org/officeDocument/2006/relationships/hyperlink" Target="https://www.nature.com/articles/s41467-018-06358-z" TargetMode="External"/><Relationship Id="rId4" Type="http://schemas.openxmlformats.org/officeDocument/2006/relationships/hyperlink" Target="https://agupubs.onlinelibrary.wiley.com/doi/10.1002/2017GL07652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088/1748-9326/ac2e6b"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088/1748-9326/ac2e6b"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P8M-2gSm3b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arbonpricingdashboard.worldbank.org/map_data"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youtube.com/watch?v=nRlYGDBGcRA"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staging.climateinteractive.org/programs/the-climate-leader/"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americanprogress.org/issues/green/reports/2014/09/18/96404/green-growth/"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agupubs.onlinelibrary.wiley.com/doi/10.1002/2017GL076521"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dx.doi.org/10.1088/1748-9326/aab82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doi.org/10.1002/2016EF000485"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s://doi.org/10.1038/nclimate3322" TargetMode="External"/><Relationship Id="rId4" Type="http://schemas.openxmlformats.org/officeDocument/2006/relationships/hyperlink" Target="https://agupubs.onlinelibrary.wiley.com/doi/10.1002/2017GL076521"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doi.org/10.1038/s41558-018-0124-y"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www.si.edu/spotlight/buginfo/benefits" TargetMode="External"/><Relationship Id="rId5" Type="http://schemas.openxmlformats.org/officeDocument/2006/relationships/hyperlink" Target="https://www.nature.com/articles/s41467-018-06358-z" TargetMode="External"/><Relationship Id="rId4" Type="http://schemas.openxmlformats.org/officeDocument/2006/relationships/hyperlink" Target="https://agupubs.onlinelibrary.wiley.com/doi/10.1002/2017GL076521"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science.sciencemag.org/content/348/6234/571"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doi.org/10.1038/nclimate3322"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Dear Facilitator, these slides can support your facilitation of the Climate Action Simulation roleplaying game, which complements the </a:t>
            </a:r>
            <a:r>
              <a:rPr lang="en-US" dirty="0" err="1"/>
              <a:t>En</a:t>
            </a:r>
            <a:r>
              <a:rPr lang="en-US" dirty="0"/>
              <a:t>-Roads simulation model.  You may pick and choose from these slides and adjust them to suit your audience and setting.</a:t>
            </a:r>
          </a:p>
          <a:p>
            <a:endParaRPr lang="en-US" dirty="0"/>
          </a:p>
          <a:p>
            <a:r>
              <a:rPr lang="en-US" i="1" dirty="0"/>
              <a:t>Script:</a:t>
            </a:r>
            <a:r>
              <a:rPr lang="en-US" dirty="0"/>
              <a:t> </a:t>
            </a:r>
            <a:r>
              <a:rPr lang="en-US" u="sng" dirty="0"/>
              <a:t>Welcome everyone! I am [introduce yourself] and I’ll be facilitating the </a:t>
            </a:r>
            <a:r>
              <a:rPr lang="en-US" i="1" u="sng" dirty="0"/>
              <a:t>Climate Action Simulation</a:t>
            </a:r>
            <a:r>
              <a:rPr lang="en-US" u="sng" dirty="0"/>
              <a:t> today. </a:t>
            </a:r>
          </a:p>
          <a:p>
            <a:endParaRPr lang="en-US" u="sng" dirty="0"/>
          </a:p>
          <a:p>
            <a:endParaRPr lang="en-US" u="none" dirty="0"/>
          </a:p>
          <a:p>
            <a:r>
              <a:rPr lang="en-US" u="none" dirty="0"/>
              <a:t>These slides were last updated </a:t>
            </a:r>
            <a:r>
              <a:rPr lang="en-US" u="none"/>
              <a:t>in May </a:t>
            </a:r>
            <a:r>
              <a:rPr lang="en-US" u="none" dirty="0"/>
              <a:t>2022.</a:t>
            </a:r>
          </a:p>
        </p:txBody>
      </p:sp>
      <p:sp>
        <p:nvSpPr>
          <p:cNvPr id="4" name="Slide Number Placeholder 3"/>
          <p:cNvSpPr>
            <a:spLocks noGrp="1"/>
          </p:cNvSpPr>
          <p:nvPr>
            <p:ph type="sldNum" sz="quarter" idx="5"/>
          </p:nvPr>
        </p:nvSpPr>
        <p:spPr/>
        <p:txBody>
          <a:bodyPr/>
          <a:lstStyle/>
          <a:p>
            <a:fld id="{B39ACC1A-9FD5-BC4C-8833-BF4A1ED2CF75}" type="slidenum">
              <a:rPr lang="en-US" smtClean="0"/>
              <a:t>1</a:t>
            </a:fld>
            <a:endParaRPr lang="en-US"/>
          </a:p>
        </p:txBody>
      </p:sp>
    </p:spTree>
    <p:extLst>
      <p:ext uri="{BB962C8B-B14F-4D97-AF65-F5344CB8AC3E}">
        <p14:creationId xmlns:p14="http://schemas.microsoft.com/office/powerpoint/2010/main" val="410446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a:t>
            </a:r>
            <a:r>
              <a:rPr lang="en-US" dirty="0"/>
              <a:t>:</a:t>
            </a:r>
            <a:r>
              <a:rPr lang="en-US" baseline="0" dirty="0"/>
              <a:t> But where does all the CO2 come from? Any ideas? This graph shows the sources of CO2 from the year 1850 to 2018. The primary contributor to CO2 emissions are the fossil fuels: coal (which you see in brown), oil (in black), and gas (in blue). You can see that there has been lots of growth in coal, oil and gas over the last 100 years. Comparatively, land-use change emissions, which are primarily from deforestation, have not grown as substantially and may even be declining. </a:t>
            </a:r>
            <a:r>
              <a:rPr lang="en-US" baseline="0"/>
              <a:t>Other </a:t>
            </a:r>
            <a:r>
              <a:rPr lang="en-US" baseline="0" dirty="0"/>
              <a:t>emissions primarily consist of lime calcination for concrete production.</a:t>
            </a:r>
          </a:p>
          <a:p>
            <a:endParaRPr lang="en-US" dirty="0"/>
          </a:p>
          <a:p>
            <a:endParaRPr lang="en-US" dirty="0"/>
          </a:p>
          <a:p>
            <a:r>
              <a:rPr lang="en-US" dirty="0"/>
              <a:t>Sources: CDIAC (https://</a:t>
            </a:r>
            <a:r>
              <a:rPr lang="en-US" dirty="0" err="1"/>
              <a:t>www.globalcarbonproject.org</a:t>
            </a:r>
            <a:r>
              <a:rPr lang="en-US" dirty="0"/>
              <a:t>/</a:t>
            </a:r>
            <a:r>
              <a:rPr lang="en-US" dirty="0" err="1"/>
              <a:t>carbonbudget</a:t>
            </a:r>
            <a:r>
              <a:rPr lang="en-US" dirty="0"/>
              <a:t>/19/</a:t>
            </a:r>
            <a:r>
              <a:rPr lang="en-US" dirty="0" err="1"/>
              <a:t>presentation.htm</a:t>
            </a:r>
            <a:r>
              <a:rPr lang="en-US" dirty="0"/>
              <a:t>), drawing from Houghton and </a:t>
            </a:r>
            <a:r>
              <a:rPr lang="en-US" dirty="0" err="1"/>
              <a:t>Nassikas</a:t>
            </a:r>
            <a:r>
              <a:rPr lang="en-US" dirty="0"/>
              <a:t> 2017; </a:t>
            </a:r>
            <a:r>
              <a:rPr lang="en-US" dirty="0" err="1"/>
              <a:t>Hansis</a:t>
            </a:r>
            <a:r>
              <a:rPr lang="en-US" dirty="0"/>
              <a:t> et al. 2015; </a:t>
            </a:r>
            <a:r>
              <a:rPr lang="en-US" dirty="0" err="1"/>
              <a:t>Friedlingstein</a:t>
            </a:r>
            <a:r>
              <a:rPr lang="en-US" dirty="0"/>
              <a:t> et al. 2019; Global Carbon Budget 2019</a:t>
            </a:r>
          </a:p>
          <a:p>
            <a:endParaRPr lang="en-GB" noProof="0" dirty="0">
              <a:ea typeface="ＭＳ Ｐゴシック" pitchFamily="34" charset="-128"/>
            </a:endParaRPr>
          </a:p>
          <a:p>
            <a:r>
              <a:rPr lang="en-GB" noProof="0" dirty="0">
                <a:ea typeface="ＭＳ Ｐゴシック" pitchFamily="34" charset="-128"/>
              </a:rPr>
              <a:t>Updated: October 2020</a:t>
            </a:r>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11</a:t>
            </a:fld>
            <a:endParaRPr lang="en-US"/>
          </a:p>
        </p:txBody>
      </p:sp>
    </p:spTree>
    <p:extLst>
      <p:ext uri="{BB962C8B-B14F-4D97-AF65-F5344CB8AC3E}">
        <p14:creationId xmlns:p14="http://schemas.microsoft.com/office/powerpoint/2010/main" val="1222958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Script: </a:t>
            </a:r>
            <a:r>
              <a:rPr lang="en-US" sz="1200" dirty="0">
                <a:solidFill>
                  <a:schemeClr val="bg1"/>
                </a:solidFill>
              </a:rPr>
              <a:t>Carbon dioxide is</a:t>
            </a:r>
            <a:r>
              <a:rPr lang="en-US" sz="1200" baseline="0" dirty="0">
                <a:solidFill>
                  <a:schemeClr val="bg1"/>
                </a:solidFill>
              </a:rPr>
              <a:t> not</a:t>
            </a:r>
            <a:r>
              <a:rPr lang="en-US" sz="1200" dirty="0">
                <a:solidFill>
                  <a:schemeClr val="bg1"/>
                </a:solidFill>
              </a:rPr>
              <a:t> the</a:t>
            </a:r>
            <a:r>
              <a:rPr lang="en-US" sz="1200" baseline="0" dirty="0">
                <a:solidFill>
                  <a:schemeClr val="bg1"/>
                </a:solidFill>
              </a:rPr>
              <a:t> only thing that is contributing to climate change. There are also several other greenhouse gases. Here you see the relative contribution from different gases. In black and green you can see the contribution that CO2 makes from fossil fuels and land use, then in light blue is methane (CH4), then nitrous oxide (N2O), and the F-gases (fluorinated gases).</a:t>
            </a:r>
            <a:r>
              <a:rPr lang="en-US" sz="1200" dirty="0">
                <a:solidFill>
                  <a:schemeClr val="bg1"/>
                </a:solidFill>
              </a:rPr>
              <a:t> Agriculture contributes 50% of global methane (CH4) emissions</a:t>
            </a:r>
            <a:r>
              <a:rPr lang="en-US" sz="1200" baseline="0" dirty="0">
                <a:solidFill>
                  <a:schemeClr val="bg1"/>
                </a:solidFill>
              </a:rPr>
              <a:t> and</a:t>
            </a:r>
            <a:r>
              <a:rPr lang="en-US" sz="1200" dirty="0">
                <a:solidFill>
                  <a:schemeClr val="bg1"/>
                </a:solidFill>
              </a:rPr>
              <a:t> 60% of global nitrous oxide (N2O) emissions.</a:t>
            </a:r>
            <a:r>
              <a:rPr lang="en-US" sz="1200" baseline="0" dirty="0">
                <a:solidFill>
                  <a:schemeClr val="bg1"/>
                </a:solidFill>
              </a:rPr>
              <a:t> Heavy industry and manufacturing, as well as consumer goods, are sources of N2O and F-gases.</a:t>
            </a:r>
          </a:p>
          <a:p>
            <a:endParaRPr lang="en-US" sz="1200" baseline="0" dirty="0">
              <a:solidFill>
                <a:schemeClr val="bg1"/>
              </a:solidFill>
            </a:endParaRPr>
          </a:p>
          <a:p>
            <a:endParaRPr lang="en-US" sz="1200" baseline="0" dirty="0">
              <a:solidFill>
                <a:schemeClr val="bg1"/>
              </a:solidFill>
            </a:endParaRPr>
          </a:p>
          <a:p>
            <a:r>
              <a:rPr lang="en-US" sz="1200" baseline="0" dirty="0">
                <a:solidFill>
                  <a:schemeClr val="bg1"/>
                </a:solidFill>
              </a:rPr>
              <a:t>Sources: C-ROADS (Climate Interactive)</a:t>
            </a:r>
          </a:p>
          <a:p>
            <a:endParaRPr lang="en-US" sz="1200" baseline="0" dirty="0">
              <a:solidFill>
                <a:schemeClr val="bg1"/>
              </a:solidFill>
            </a:endParaRPr>
          </a:p>
          <a:p>
            <a:r>
              <a:rPr lang="en-US" sz="1200" baseline="0" dirty="0">
                <a:solidFill>
                  <a:schemeClr val="bg1"/>
                </a:solidFill>
              </a:rPr>
              <a:t>Updated: September 2020</a:t>
            </a:r>
          </a:p>
          <a:p>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12</a:t>
            </a:fld>
            <a:endParaRPr lang="en-US"/>
          </a:p>
        </p:txBody>
      </p:sp>
    </p:spTree>
    <p:extLst>
      <p:ext uri="{BB962C8B-B14F-4D97-AF65-F5344CB8AC3E}">
        <p14:creationId xmlns:p14="http://schemas.microsoft.com/office/powerpoint/2010/main" val="6646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 </a:t>
            </a:r>
            <a:r>
              <a:rPr lang="en-US" sz="1200" dirty="0">
                <a:solidFill>
                  <a:schemeClr val="bg1"/>
                </a:solidFill>
              </a:rPr>
              <a:t>If we continue business as usual, we estimate that temperature change will reach 3.6 degrees Celsius by 2100. That’s 6.5 degrees Fahrenheit. Compare the bold line to the dotted lines where our climate goals (2 degrees C and 1.5 degrees C) are on the graph. </a:t>
            </a:r>
          </a:p>
          <a:p>
            <a:endParaRPr lang="en-US" dirty="0"/>
          </a:p>
          <a:p>
            <a:endParaRPr lang="en-US" dirty="0"/>
          </a:p>
          <a:p>
            <a:endParaRPr lang="en-US" dirty="0"/>
          </a:p>
          <a:p>
            <a:r>
              <a:rPr lang="en-US" dirty="0"/>
              <a:t>Updated: November 2020</a:t>
            </a: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13</a:t>
            </a:fld>
            <a:endParaRPr lang="en-US"/>
          </a:p>
        </p:txBody>
      </p:sp>
    </p:spTree>
    <p:extLst>
      <p:ext uri="{BB962C8B-B14F-4D97-AF65-F5344CB8AC3E}">
        <p14:creationId xmlns:p14="http://schemas.microsoft.com/office/powerpoint/2010/main" val="1635988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Times" panose="02020603050405020304" pitchFamily="18" charset="0"/>
              </a:rPr>
              <a:t>Script: </a:t>
            </a:r>
            <a:r>
              <a:rPr lang="en-US" sz="1200" kern="1200" dirty="0">
                <a:solidFill>
                  <a:schemeClr val="tx1"/>
                </a:solidFill>
                <a:latin typeface="+mn-lt"/>
                <a:ea typeface="+mn-ea"/>
                <a:cs typeface="+mn-cs"/>
              </a:rPr>
              <a:t>However, I want to be clear.  A 3-4 degree future is still very bleak – especially for the world’s most vulnerable nations and communities who experience the impacts of climate change disproportionately. We need to do better. Far better.  Here’s what a 3 degree future means for our world:  [Read bullets from the slide].</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i="1"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latin typeface="Times" panose="02020603050405020304" pitchFamily="18"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Arctic sea ice: Melting of Arctic sea ice has a positive feedback effect on global warming, as ice and snow reflect energy from the sun back into space. Without sea ice, more of the energy is absorbed, contributing to further warming. A warming Arctic and lessening sea ice are linked to extreme weather effects in other parts of world, as a result of the global atmospheric circulation. For more on this topic, see https://</a:t>
            </a:r>
            <a:r>
              <a:rPr lang="en-US" altLang="en-US" dirty="0" err="1">
                <a:latin typeface="Times" panose="02020603050405020304" pitchFamily="18" charset="0"/>
              </a:rPr>
              <a:t>www.carbonbrief.org</a:t>
            </a:r>
            <a:r>
              <a:rPr lang="en-US" altLang="en-US" dirty="0">
                <a:latin typeface="Times" panose="02020603050405020304" pitchFamily="18" charset="0"/>
              </a:rPr>
              <a:t>/qa-how-is-arctic-warming-linked-to-polar-vortext-other-extreme-weather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Insects: </a:t>
            </a:r>
            <a:r>
              <a:rPr lang="en-US" sz="1200" kern="1200" dirty="0">
                <a:solidFill>
                  <a:schemeClr val="tx1"/>
                </a:solidFill>
                <a:effectLst/>
                <a:latin typeface="+mn-lt"/>
                <a:ea typeface="+mn-ea"/>
                <a:cs typeface="+mn-cs"/>
              </a:rPr>
              <a:t>Insects are important as pollinators, for nutrient cycling, and for breaking down waste, among other services. They are the major or sole food source for many amphibian, reptile, bird, and mammal species.</a:t>
            </a:r>
            <a:r>
              <a:rPr lang="en-US" sz="1200" kern="1200" baseline="30000" dirty="0">
                <a:solidFill>
                  <a:schemeClr val="tx1"/>
                </a:solidFill>
                <a:effectLst/>
                <a:latin typeface="+mn-lt"/>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Updated: September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altLang="en-US" dirty="0">
              <a:latin typeface="Times" panose="02020603050405020304" pitchFamily="18" charset="0"/>
            </a:endParaRPr>
          </a:p>
          <a:p>
            <a:r>
              <a:rPr lang="en-US" altLang="en-US" dirty="0" err="1">
                <a:latin typeface="Times" panose="02020603050405020304" pitchFamily="18" charset="0"/>
              </a:rPr>
              <a:t>Sourcess</a:t>
            </a:r>
            <a:r>
              <a:rPr lang="en-US" altLang="en-US" dirty="0">
                <a:latin typeface="Times" panose="02020603050405020304" pitchFamily="18" charset="0"/>
              </a:rPr>
              <a:t>:</a:t>
            </a:r>
          </a:p>
          <a:p>
            <a:pPr lvl="0"/>
            <a:r>
              <a:rPr lang="en-US" altLang="en-US" dirty="0">
                <a:latin typeface="Times" panose="02020603050405020304" pitchFamily="18" charset="0"/>
              </a:rPr>
              <a:t>1. </a:t>
            </a:r>
            <a:r>
              <a:rPr lang="en-US" sz="1200" kern="1200" dirty="0" err="1">
                <a:solidFill>
                  <a:schemeClr val="tx1"/>
                </a:solidFill>
                <a:effectLst/>
                <a:latin typeface="+mn-lt"/>
                <a:ea typeface="+mn-ea"/>
                <a:cs typeface="+mn-cs"/>
              </a:rPr>
              <a:t>Sigmond</a:t>
            </a:r>
            <a:r>
              <a:rPr lang="en-US" sz="1200" kern="1200" dirty="0">
                <a:solidFill>
                  <a:schemeClr val="tx1"/>
                </a:solidFill>
                <a:effectLst/>
                <a:latin typeface="+mn-lt"/>
                <a:ea typeface="+mn-ea"/>
                <a:cs typeface="+mn-cs"/>
              </a:rPr>
              <a:t>, M., Fyfe, J.C. &amp; </a:t>
            </a:r>
            <a:r>
              <a:rPr lang="en-US" sz="1200" kern="1200" dirty="0" err="1">
                <a:solidFill>
                  <a:schemeClr val="tx1"/>
                </a:solidFill>
                <a:effectLst/>
                <a:latin typeface="+mn-lt"/>
                <a:ea typeface="+mn-ea"/>
                <a:cs typeface="+mn-cs"/>
              </a:rPr>
              <a:t>Swart</a:t>
            </a:r>
            <a:r>
              <a:rPr lang="en-US" sz="1200" kern="1200" dirty="0">
                <a:solidFill>
                  <a:schemeClr val="tx1"/>
                </a:solidFill>
                <a:effectLst/>
                <a:latin typeface="+mn-lt"/>
                <a:ea typeface="+mn-ea"/>
                <a:cs typeface="+mn-cs"/>
              </a:rPr>
              <a:t>, N.C. Ice-free Arctic projections under the Paris Agreement.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404–408 (2018). </a:t>
            </a:r>
            <a:r>
              <a:rPr lang="en-US" sz="1200" u="sng" kern="1200" dirty="0">
                <a:solidFill>
                  <a:schemeClr val="tx1"/>
                </a:solidFill>
                <a:effectLst/>
                <a:latin typeface="+mn-lt"/>
                <a:ea typeface="+mn-ea"/>
                <a:cs typeface="+mn-cs"/>
                <a:hlinkClick r:id="rId3"/>
              </a:rPr>
              <a:t>https://doi.org/10.1038/s41558-018-0124-y</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2. </a:t>
            </a:r>
            <a:r>
              <a:rPr lang="en-US" sz="1200" kern="1200" dirty="0">
                <a:solidFill>
                  <a:schemeClr val="tx1"/>
                </a:solidFill>
                <a:effectLst/>
                <a:latin typeface="+mn-lt"/>
                <a:ea typeface="+mn-ea"/>
                <a:cs typeface="+mn-cs"/>
              </a:rPr>
              <a:t>Warren, R., et al. "The projected effect on insects, vertebrates, and plants of limiting global warming to 1.5 C rather than 2 C."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360.6390 (2018): 791-79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Turco, M. et al. (2018) Exacerbated fires in Mediterranean Europe due to anthropogenic warming projected with nonstationary climate-fire models, </a:t>
            </a:r>
            <a:r>
              <a:rPr lang="en-US" sz="1200" u="sng" kern="1200" dirty="0">
                <a:solidFill>
                  <a:schemeClr val="tx1"/>
                </a:solidFill>
                <a:effectLst/>
                <a:latin typeface="+mn-lt"/>
                <a:ea typeface="+mn-ea"/>
                <a:cs typeface="+mn-cs"/>
                <a:hlinkClick r:id="rId5"/>
              </a:rPr>
              <a:t>Nature Communications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https://www.nature.com/articles/s41467-018-06358-z</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5. </a:t>
            </a:r>
            <a:r>
              <a:rPr lang="en-US" sz="1200" u="none" kern="1200" dirty="0">
                <a:solidFill>
                  <a:schemeClr val="tx1"/>
                </a:solidFill>
                <a:effectLst/>
                <a:latin typeface="+mn-lt"/>
                <a:ea typeface="+mn-ea"/>
                <a:cs typeface="+mn-cs"/>
                <a:hlinkClick r:id="rId6"/>
              </a:rPr>
              <a:t>https://www.si.edu/spotlight/buginfo/benefits</a:t>
            </a: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Photos:</a:t>
            </a:r>
          </a:p>
          <a:p>
            <a:r>
              <a:rPr lang="en-US" altLang="en-US" dirty="0">
                <a:latin typeface="Times" panose="02020603050405020304" pitchFamily="18" charset="0"/>
              </a:rPr>
              <a:t>Arctic: https://</a:t>
            </a:r>
            <a:r>
              <a:rPr lang="en-US" altLang="en-US" dirty="0" err="1">
                <a:latin typeface="Times" panose="02020603050405020304" pitchFamily="18" charset="0"/>
              </a:rPr>
              <a:t>pixabay.com</a:t>
            </a:r>
            <a:r>
              <a:rPr lang="en-US" altLang="en-US" dirty="0">
                <a:latin typeface="Times" panose="02020603050405020304" pitchFamily="18" charset="0"/>
              </a:rPr>
              <a:t>/images/id-1913559/</a:t>
            </a:r>
          </a:p>
          <a:p>
            <a:r>
              <a:rPr lang="en-US" altLang="en-US" dirty="0">
                <a:latin typeface="Times" panose="02020603050405020304" pitchFamily="18" charset="0"/>
              </a:rPr>
              <a:t>Trees: https://</a:t>
            </a:r>
            <a:r>
              <a:rPr lang="en-US" altLang="en-US" dirty="0" err="1">
                <a:latin typeface="Times" panose="02020603050405020304" pitchFamily="18" charset="0"/>
              </a:rPr>
              <a:t>pixabay.com</a:t>
            </a:r>
            <a:r>
              <a:rPr lang="en-US" altLang="en-US" dirty="0">
                <a:latin typeface="Times" panose="02020603050405020304" pitchFamily="18" charset="0"/>
              </a:rPr>
              <a:t>/images/id-947331/</a:t>
            </a:r>
          </a:p>
          <a:p>
            <a:r>
              <a:rPr lang="en-US" altLang="en-US" dirty="0">
                <a:latin typeface="Times" panose="02020603050405020304" pitchFamily="18" charset="0"/>
              </a:rPr>
              <a:t>Bee: https://</a:t>
            </a:r>
            <a:r>
              <a:rPr lang="en-US" altLang="en-US" dirty="0" err="1">
                <a:latin typeface="Times" panose="02020603050405020304" pitchFamily="18" charset="0"/>
              </a:rPr>
              <a:t>pixabay.com</a:t>
            </a:r>
            <a:r>
              <a:rPr lang="en-US" altLang="en-US" dirty="0">
                <a:latin typeface="Times" panose="02020603050405020304" pitchFamily="18" charset="0"/>
              </a:rPr>
              <a:t>/images/id-4243850/</a:t>
            </a:r>
          </a:p>
          <a:p>
            <a:r>
              <a:rPr lang="en-US" altLang="en-US" dirty="0">
                <a:latin typeface="Times" panose="02020603050405020304" pitchFamily="18" charset="0"/>
              </a:rPr>
              <a:t>Wildfire: https://</a:t>
            </a:r>
            <a:r>
              <a:rPr lang="en-US" altLang="en-US" dirty="0" err="1">
                <a:latin typeface="Times" panose="02020603050405020304" pitchFamily="18" charset="0"/>
              </a:rPr>
              <a:t>www.flickr.com</a:t>
            </a:r>
            <a:r>
              <a:rPr lang="en-US" altLang="en-US" dirty="0">
                <a:latin typeface="Times" panose="02020603050405020304" pitchFamily="18" charset="0"/>
              </a:rPr>
              <a:t>/photos/</a:t>
            </a:r>
            <a:r>
              <a:rPr lang="en-US" altLang="en-US" dirty="0" err="1">
                <a:latin typeface="Times" panose="02020603050405020304" pitchFamily="18" charset="0"/>
              </a:rPr>
              <a:t>slworking</a:t>
            </a:r>
            <a:r>
              <a:rPr lang="en-US" altLang="en-US" dirty="0">
                <a:latin typeface="Times" panose="02020603050405020304" pitchFamily="18" charset="0"/>
              </a:rPr>
              <a:t>/29034137667</a:t>
            </a:r>
          </a:p>
          <a:p>
            <a:endParaRPr lang="en-US" altLang="en-US" dirty="0">
              <a:latin typeface="Times"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14</a:t>
            </a:fld>
            <a:endParaRPr lang="en-US"/>
          </a:p>
        </p:txBody>
      </p:sp>
    </p:spTree>
    <p:extLst>
      <p:ext uri="{BB962C8B-B14F-4D97-AF65-F5344CB8AC3E}">
        <p14:creationId xmlns:p14="http://schemas.microsoft.com/office/powerpoint/2010/main" val="19997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sea level rise flood risk shown here is a projection of sea level rise by 2100. The sooner we cut carbon emissions, the lower the eventual sea level rise. Use the Sea Level Rise—Flood Risk Map in En-ROADS under “Impacts” in the Graphs menu to search for a location and see the effect of lowering temperature in your scenario. </a:t>
            </a:r>
          </a:p>
          <a:p>
            <a:endParaRPr lang="en-US" dirty="0"/>
          </a:p>
          <a:p>
            <a:endParaRPr lang="en-US" dirty="0"/>
          </a:p>
          <a:p>
            <a:r>
              <a:rPr lang="en-US" dirty="0"/>
              <a:t>Source: En-ROADS in collaboration with Climate Central using the Climate Central Coastal Risk Screening Tool https://</a:t>
            </a:r>
            <a:r>
              <a:rPr lang="en-US" dirty="0" err="1"/>
              <a:t>coastal.climatecentral.org</a:t>
            </a:r>
            <a:r>
              <a:rPr lang="en-US" dirty="0"/>
              <a:t>/</a:t>
            </a:r>
          </a:p>
          <a:p>
            <a:endParaRPr lang="en-US" dirty="0"/>
          </a:p>
          <a:p>
            <a:r>
              <a:rPr lang="en-US" dirty="0"/>
              <a:t>Updated: March 2022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734295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sea level rise flood risk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 Use the Sea Level Rise—Flood Risk Map in En-ROADS under “Impacts” in the Graphs menu to search for a location and see the effect of lowering temperature in your scenario. </a:t>
            </a:r>
          </a:p>
          <a:p>
            <a:endParaRPr lang="en-US" dirty="0"/>
          </a:p>
          <a:p>
            <a:endParaRPr lang="en-US" dirty="0"/>
          </a:p>
          <a:p>
            <a:r>
              <a:rPr lang="en-US" dirty="0"/>
              <a:t>Source: En-ROADS in collaboration with Climate Central using the Climate Central Coastal Risk Screening Tool https://</a:t>
            </a:r>
            <a:r>
              <a:rPr lang="en-US" dirty="0" err="1"/>
              <a:t>coastal.climatecentral.org</a:t>
            </a:r>
            <a:r>
              <a:rPr lang="en-US" dirty="0"/>
              <a:t>/</a:t>
            </a:r>
          </a:p>
          <a:p>
            <a:endParaRPr lang="en-US" dirty="0"/>
          </a:p>
          <a:p>
            <a:r>
              <a:rPr lang="en-US" dirty="0"/>
              <a:t>Updated: March 2022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571357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a:t>
            </a:r>
            <a:r>
              <a:rPr lang="en-US" dirty="0"/>
              <a:t>: Here</a:t>
            </a:r>
            <a:r>
              <a:rPr lang="en-US" baseline="0" dirty="0"/>
              <a:t> is what </a:t>
            </a:r>
            <a:r>
              <a:rPr lang="en-US" dirty="0"/>
              <a:t>Burj Khalifa (the tallest skyscraper in the world) in Dubai, United Arab Emirates</a:t>
            </a:r>
            <a:r>
              <a:rPr lang="en-US" baseline="0" dirty="0"/>
              <a:t> looks like today…</a:t>
            </a:r>
            <a:endParaRPr lang="en-US" dirty="0"/>
          </a:p>
          <a:p>
            <a:endParaRPr lang="en-US" dirty="0"/>
          </a:p>
          <a:p>
            <a:endParaRPr lang="en-US" dirty="0"/>
          </a:p>
          <a:p>
            <a:r>
              <a:rPr lang="en-US" dirty="0"/>
              <a:t>Source:</a:t>
            </a:r>
          </a:p>
          <a:p>
            <a:r>
              <a:rPr lang="en-US" dirty="0"/>
              <a:t>Climate Central. (2021). Picturing Our Future. https://</a:t>
            </a:r>
            <a:r>
              <a:rPr lang="en-US" dirty="0" err="1"/>
              <a:t>picturing.climatecentral.org</a:t>
            </a:r>
            <a:r>
              <a:rPr lang="en-US" dirty="0"/>
              <a:t>/</a:t>
            </a:r>
          </a:p>
          <a:p>
            <a:r>
              <a:rPr lang="en-US" dirty="0">
                <a:effectLst/>
              </a:rPr>
              <a:t>Benjamin H Strauss </a:t>
            </a:r>
            <a:r>
              <a:rPr lang="en-US" i="1" dirty="0">
                <a:effectLst/>
              </a:rPr>
              <a:t>et al.</a:t>
            </a:r>
            <a:r>
              <a:rPr lang="en-US" dirty="0">
                <a:effectLst/>
              </a:rPr>
              <a:t> (2021). Unprecedented threats to cities from multi-century sea level rise. </a:t>
            </a:r>
            <a:r>
              <a:rPr lang="en-US" i="1" dirty="0">
                <a:effectLst/>
              </a:rPr>
              <a:t>Environ. Res. Lett.</a:t>
            </a:r>
            <a:r>
              <a:rPr lang="en-US" dirty="0">
                <a:effectLst/>
              </a:rPr>
              <a:t> </a:t>
            </a:r>
            <a:r>
              <a:rPr lang="en-US" b="1" dirty="0">
                <a:effectLst/>
              </a:rPr>
              <a:t>16</a:t>
            </a:r>
            <a:r>
              <a:rPr lang="en-US" dirty="0">
                <a:effectLst/>
              </a:rPr>
              <a:t> 114015. </a:t>
            </a:r>
            <a:r>
              <a:rPr lang="en-US" dirty="0">
                <a:hlinkClick r:id="rId3"/>
              </a:rPr>
              <a:t>https://doi.org/10.1088/1748-9326/ac2e6b</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49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…and with long-term sea level rise due to 3°C of warming.</a:t>
            </a:r>
          </a:p>
          <a:p>
            <a:endParaRPr lang="en-US" dirty="0"/>
          </a:p>
          <a:p>
            <a:endParaRPr lang="en-US" dirty="0"/>
          </a:p>
          <a:p>
            <a:r>
              <a:rPr lang="en-US" dirty="0"/>
              <a:t>Source:</a:t>
            </a:r>
          </a:p>
          <a:p>
            <a:r>
              <a:rPr lang="en-US" dirty="0"/>
              <a:t>Climate Central. (2021). Picturing Our Future. https://</a:t>
            </a:r>
            <a:r>
              <a:rPr lang="en-US" dirty="0" err="1"/>
              <a:t>picturing.climatecentral.org</a:t>
            </a:r>
            <a:r>
              <a:rPr lang="en-US" dirty="0"/>
              <a:t>/</a:t>
            </a:r>
          </a:p>
          <a:p>
            <a:r>
              <a:rPr lang="en-US" dirty="0">
                <a:effectLst/>
              </a:rPr>
              <a:t>Benjamin H Strauss </a:t>
            </a:r>
            <a:r>
              <a:rPr lang="en-US" i="1" dirty="0">
                <a:effectLst/>
              </a:rPr>
              <a:t>et al.</a:t>
            </a:r>
            <a:r>
              <a:rPr lang="en-US" dirty="0">
                <a:effectLst/>
              </a:rPr>
              <a:t> (2021). Unprecedented threats to cities from multi-century sea level rise. </a:t>
            </a:r>
            <a:r>
              <a:rPr lang="en-US" i="1" dirty="0">
                <a:effectLst/>
              </a:rPr>
              <a:t>Environ. Res. Lett.</a:t>
            </a:r>
            <a:r>
              <a:rPr lang="en-US" dirty="0">
                <a:effectLst/>
              </a:rPr>
              <a:t> </a:t>
            </a:r>
            <a:r>
              <a:rPr lang="en-US" b="1" dirty="0">
                <a:effectLst/>
              </a:rPr>
              <a:t>16</a:t>
            </a:r>
            <a:r>
              <a:rPr lang="en-US" dirty="0">
                <a:effectLst/>
              </a:rPr>
              <a:t> 114015. </a:t>
            </a:r>
            <a:r>
              <a:rPr lang="en-US" dirty="0">
                <a:hlinkClick r:id="rId3"/>
              </a:rPr>
              <a:t>https://doi.org/10.1088/1748-9326/ac2e6b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991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Sources:</a:t>
            </a:r>
          </a:p>
          <a:p>
            <a:endParaRPr lang="en-US" dirty="0"/>
          </a:p>
          <a:p>
            <a:r>
              <a:rPr lang="en-US" dirty="0"/>
              <a:t>Morgan Stanley. </a:t>
            </a:r>
            <a:r>
              <a:rPr lang="en-US" i="0" dirty="0"/>
              <a:t>“Five Sectors that Cannot Escape Climate Change.” March 23, 2020. </a:t>
            </a:r>
            <a:r>
              <a:rPr lang="en-US" dirty="0"/>
              <a:t>https://</a:t>
            </a:r>
            <a:r>
              <a:rPr lang="en-US" dirty="0" err="1"/>
              <a:t>www.morganstanley.com</a:t>
            </a:r>
            <a:r>
              <a:rPr lang="en-US" dirty="0"/>
              <a:t>/</a:t>
            </a:r>
            <a:r>
              <a:rPr lang="en-US" dirty="0" err="1"/>
              <a:t>im</a:t>
            </a:r>
            <a:r>
              <a:rPr lang="en-US" dirty="0"/>
              <a:t>/</a:t>
            </a:r>
            <a:r>
              <a:rPr lang="en-US" dirty="0" err="1"/>
              <a:t>en</a:t>
            </a:r>
            <a:r>
              <a:rPr lang="en-US" dirty="0"/>
              <a:t>-us/individual-investor/insights/articles/five-sectors-that-cannot-escape-climate-</a:t>
            </a:r>
            <a:r>
              <a:rPr lang="en-US" dirty="0" err="1"/>
              <a:t>change.html</a:t>
            </a:r>
            <a:endParaRPr lang="en-US" dirty="0"/>
          </a:p>
          <a:p>
            <a:endParaRPr lang="en-US" dirty="0"/>
          </a:p>
          <a:p>
            <a:r>
              <a:rPr lang="en-US" sz="1200" kern="1200" dirty="0">
                <a:solidFill>
                  <a:schemeClr val="tx1"/>
                </a:solidFill>
                <a:effectLst/>
                <a:latin typeface="+mn-lt"/>
                <a:ea typeface="+mn-ea"/>
                <a:cs typeface="+mn-cs"/>
              </a:rPr>
              <a:t>IPCC, 2018: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[V. Masson-</a:t>
            </a:r>
            <a:r>
              <a:rPr lang="en-US" sz="1200" kern="1200" dirty="0" err="1">
                <a:solidFill>
                  <a:schemeClr val="tx1"/>
                </a:solidFill>
                <a:effectLst/>
                <a:latin typeface="+mn-lt"/>
                <a:ea typeface="+mn-ea"/>
                <a:cs typeface="+mn-cs"/>
              </a:rPr>
              <a:t>Delmotte</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Zhai</a:t>
            </a:r>
            <a:r>
              <a:rPr lang="en-US" sz="1200" kern="1200" dirty="0">
                <a:solidFill>
                  <a:schemeClr val="tx1"/>
                </a:solidFill>
                <a:effectLst/>
                <a:latin typeface="+mn-lt"/>
                <a:ea typeface="+mn-ea"/>
                <a:cs typeface="+mn-cs"/>
              </a:rPr>
              <a:t>, H. O. </a:t>
            </a:r>
            <a:r>
              <a:rPr lang="en-US" sz="1200" kern="1200" dirty="0" err="1">
                <a:solidFill>
                  <a:schemeClr val="tx1"/>
                </a:solidFill>
                <a:effectLst/>
                <a:latin typeface="+mn-lt"/>
                <a:ea typeface="+mn-ea"/>
                <a:cs typeface="+mn-cs"/>
              </a:rPr>
              <a:t>Pörtner</a:t>
            </a:r>
            <a:r>
              <a:rPr lang="en-US" sz="1200" kern="1200" dirty="0">
                <a:solidFill>
                  <a:schemeClr val="tx1"/>
                </a:solidFill>
                <a:effectLst/>
                <a:latin typeface="+mn-lt"/>
                <a:ea typeface="+mn-ea"/>
                <a:cs typeface="+mn-cs"/>
              </a:rPr>
              <a:t>, D. Roberts, J. </a:t>
            </a:r>
            <a:r>
              <a:rPr lang="en-US" sz="1200" kern="1200" dirty="0" err="1">
                <a:solidFill>
                  <a:schemeClr val="tx1"/>
                </a:solidFill>
                <a:effectLst/>
                <a:latin typeface="+mn-lt"/>
                <a:ea typeface="+mn-ea"/>
                <a:cs typeface="+mn-cs"/>
              </a:rPr>
              <a:t>Skea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P.R.Shukla,A</a:t>
            </a:r>
            <a:r>
              <a:rPr lang="en-US" sz="1200" kern="1200" dirty="0">
                <a:solidFill>
                  <a:schemeClr val="tx1"/>
                </a:solidFill>
                <a:effectLst/>
                <a:latin typeface="+mn-lt"/>
                <a:ea typeface="+mn-ea"/>
                <a:cs typeface="+mn-cs"/>
              </a:rPr>
              <a:t>. Pirani, W. </a:t>
            </a:r>
            <a:r>
              <a:rPr lang="en-US" sz="1200" kern="1200" dirty="0" err="1">
                <a:solidFill>
                  <a:schemeClr val="tx1"/>
                </a:solidFill>
                <a:effectLst/>
                <a:latin typeface="+mn-lt"/>
                <a:ea typeface="+mn-ea"/>
                <a:cs typeface="+mn-cs"/>
              </a:rPr>
              <a:t>Moufouma-Okia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C.Péan</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Pidcock</a:t>
            </a:r>
            <a:r>
              <a:rPr lang="en-US" sz="1200" kern="1200" dirty="0">
                <a:solidFill>
                  <a:schemeClr val="tx1"/>
                </a:solidFill>
                <a:effectLst/>
                <a:latin typeface="+mn-lt"/>
                <a:ea typeface="+mn-ea"/>
                <a:cs typeface="+mn-cs"/>
              </a:rPr>
              <a:t>, S. Connors, J. B. R. Matthews, Y. Chen, X. Zhou, M. I. </a:t>
            </a:r>
            <a:r>
              <a:rPr lang="en-US" sz="1200" kern="1200" dirty="0" err="1">
                <a:solidFill>
                  <a:schemeClr val="tx1"/>
                </a:solidFill>
                <a:effectLst/>
                <a:latin typeface="+mn-lt"/>
                <a:ea typeface="+mn-ea"/>
                <a:cs typeface="+mn-cs"/>
              </a:rPr>
              <a:t>Gomis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Lonnoy</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Maycock</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Tignor</a:t>
            </a:r>
            <a:r>
              <a:rPr lang="en-US" sz="1200" kern="1200" dirty="0">
                <a:solidFill>
                  <a:schemeClr val="tx1"/>
                </a:solidFill>
                <a:effectLst/>
                <a:latin typeface="+mn-lt"/>
                <a:ea typeface="+mn-ea"/>
                <a:cs typeface="+mn-cs"/>
              </a:rPr>
              <a:t>, T. Waterfield(eds.)]. https://</a:t>
            </a:r>
            <a:r>
              <a:rPr lang="en-US" sz="1200" kern="1200" dirty="0" err="1">
                <a:solidFill>
                  <a:schemeClr val="tx1"/>
                </a:solidFill>
                <a:effectLst/>
                <a:latin typeface="+mn-lt"/>
                <a:ea typeface="+mn-ea"/>
                <a:cs typeface="+mn-cs"/>
              </a:rPr>
              <a:t>www.ipcc.ch</a:t>
            </a:r>
            <a:r>
              <a:rPr lang="en-US" sz="1200" kern="1200" dirty="0">
                <a:solidFill>
                  <a:schemeClr val="tx1"/>
                </a:solidFill>
                <a:effectLst/>
                <a:latin typeface="+mn-lt"/>
                <a:ea typeface="+mn-ea"/>
                <a:cs typeface="+mn-cs"/>
              </a:rPr>
              <a:t>/site/assets/uploads/sites/2/2019/06/SR15_Full_Report_Low_Res.pdf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https://</a:t>
            </a:r>
            <a:r>
              <a:rPr lang="en-US" sz="1200" kern="1200" dirty="0" err="1">
                <a:solidFill>
                  <a:schemeClr val="tx1"/>
                </a:solidFill>
                <a:effectLst/>
                <a:latin typeface="+mn-lt"/>
                <a:ea typeface="+mn-ea"/>
                <a:cs typeface="+mn-cs"/>
              </a:rPr>
              <a:t>www.cnbc.com</a:t>
            </a:r>
            <a:r>
              <a:rPr lang="en-US" sz="1200" kern="1200" dirty="0">
                <a:solidFill>
                  <a:schemeClr val="tx1"/>
                </a:solidFill>
                <a:effectLst/>
                <a:latin typeface="+mn-lt"/>
                <a:ea typeface="+mn-ea"/>
                <a:cs typeface="+mn-cs"/>
              </a:rPr>
              <a:t>/2019/02/14/climate-disasters-cost-650-billion-over-3-years-morgan-stanley.html</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19</a:t>
            </a:fld>
            <a:endParaRPr lang="en-US"/>
          </a:p>
        </p:txBody>
      </p:sp>
    </p:spTree>
    <p:extLst>
      <p:ext uri="{BB962C8B-B14F-4D97-AF65-F5344CB8AC3E}">
        <p14:creationId xmlns:p14="http://schemas.microsoft.com/office/powerpoint/2010/main" val="2811442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Note - </a:t>
            </a:r>
            <a:r>
              <a:rPr lang="en-US" dirty="0"/>
              <a:t>Open the roleplaying period. Enter the room as the UN Secretary General, and deliver your opening speech! </a:t>
            </a:r>
            <a:r>
              <a:rPr lang="en-US" sz="1200" dirty="0">
                <a:solidFill>
                  <a:schemeClr val="bg1"/>
                </a:solidFill>
                <a:latin typeface="Century Gothic" panose="020B0502020202020204" pitchFamily="34" charset="0"/>
              </a:rPr>
              <a:t>(example speech from UN Secretary General Antonio Guterres: </a:t>
            </a:r>
            <a:r>
              <a:rPr lang="en-US" sz="1200" b="0" i="0" kern="1200" dirty="0">
                <a:solidFill>
                  <a:schemeClr val="tx1"/>
                </a:solidFill>
                <a:effectLst/>
                <a:latin typeface="+mn-lt"/>
                <a:ea typeface="+mn-ea"/>
                <a:cs typeface="+mn-cs"/>
                <a:hlinkClick r:id="rId3"/>
              </a:rPr>
              <a:t>https://youtu.be/P8M-2gSm3bs</a:t>
            </a:r>
            <a:r>
              <a:rPr lang="en-US" sz="1200" b="0" i="0" kern="1200" dirty="0">
                <a:solidFill>
                  <a:schemeClr val="tx1"/>
                </a:solidFill>
                <a:effectLst/>
                <a:latin typeface="+mn-lt"/>
                <a:ea typeface="+mn-ea"/>
                <a:cs typeface="+mn-cs"/>
              </a:rPr>
              <a:t>)</a:t>
            </a:r>
            <a:endParaRPr lang="en-US" sz="1200"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20</a:t>
            </a:fld>
            <a:endParaRPr lang="en-US"/>
          </a:p>
        </p:txBody>
      </p:sp>
    </p:spTree>
    <p:extLst>
      <p:ext uri="{BB962C8B-B14F-4D97-AF65-F5344CB8AC3E}">
        <p14:creationId xmlns:p14="http://schemas.microsoft.com/office/powerpoint/2010/main" val="640399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We’ll be using an interactive tool called </a:t>
            </a:r>
            <a:r>
              <a:rPr lang="en-US" sz="1200" dirty="0" err="1">
                <a:solidFill>
                  <a:schemeClr val="bg1"/>
                </a:solidFill>
              </a:rPr>
              <a:t>En</a:t>
            </a:r>
            <a:r>
              <a:rPr lang="en-US" sz="1200" dirty="0">
                <a:solidFill>
                  <a:schemeClr val="bg1"/>
                </a:solidFill>
              </a:rPr>
              <a:t>-ROADS which is developed by Climate Interactive, a leading nonprofit climate &amp; energy think tank, in partnership with the MIT Sloan Sustainability Initiative and UMass Lowell’s Climate Change Initiative.</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a:t>
            </a:fld>
            <a:endParaRPr lang="en-US"/>
          </a:p>
        </p:txBody>
      </p:sp>
    </p:spTree>
    <p:extLst>
      <p:ext uri="{BB962C8B-B14F-4D97-AF65-F5344CB8AC3E}">
        <p14:creationId xmlns:p14="http://schemas.microsoft.com/office/powerpoint/2010/main" val="1163533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 Insert your own professional headshots above. Depending on your co-facilitator’s skillset and role, you may choose to replace the second role e.g., IPCC Science Specialist, UN Policy Specialist, etc.</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www.un.org</a:t>
            </a:r>
            <a:r>
              <a:rPr lang="en-US" sz="1200" kern="1200" dirty="0">
                <a:solidFill>
                  <a:schemeClr val="tx1"/>
                </a:solidFill>
                <a:effectLst/>
                <a:latin typeface="+mn-lt"/>
                <a:ea typeface="+mn-ea"/>
                <a:cs typeface="+mn-cs"/>
              </a:rPr>
              <a:t>/sg/</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/content/sg/biography</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unfccc.int</a:t>
            </a:r>
            <a:r>
              <a:rPr lang="en-US" sz="1200" kern="1200" dirty="0">
                <a:solidFill>
                  <a:schemeClr val="tx1"/>
                </a:solidFill>
                <a:effectLst/>
                <a:latin typeface="+mn-lt"/>
                <a:ea typeface="+mn-ea"/>
                <a:cs typeface="+mn-cs"/>
              </a:rPr>
              <a:t>/about-us/the-executive-secretary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Updated: October 2020</a:t>
            </a:r>
          </a:p>
        </p:txBody>
      </p:sp>
      <p:sp>
        <p:nvSpPr>
          <p:cNvPr id="4" name="Slide Number Placeholder 3"/>
          <p:cNvSpPr>
            <a:spLocks noGrp="1"/>
          </p:cNvSpPr>
          <p:nvPr>
            <p:ph type="sldNum" sz="quarter" idx="5"/>
          </p:nvPr>
        </p:nvSpPr>
        <p:spPr/>
        <p:txBody>
          <a:bodyPr/>
          <a:lstStyle/>
          <a:p>
            <a:fld id="{E72AA682-60E4-6540-B3E9-5D4322E6409D}" type="slidenum">
              <a:rPr lang="en-US" smtClean="0"/>
              <a:t>21</a:t>
            </a:fld>
            <a:endParaRPr lang="en-US"/>
          </a:p>
        </p:txBody>
      </p:sp>
    </p:spTree>
    <p:extLst>
      <p:ext uri="{BB962C8B-B14F-4D97-AF65-F5344CB8AC3E}">
        <p14:creationId xmlns:p14="http://schemas.microsoft.com/office/powerpoint/2010/main" val="376579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Sources:</a:t>
            </a:r>
          </a:p>
          <a:p>
            <a:endParaRPr lang="en-US" dirty="0"/>
          </a:p>
          <a:p>
            <a:r>
              <a:rPr lang="en-US" dirty="0"/>
              <a:t>https://</a:t>
            </a:r>
            <a:r>
              <a:rPr lang="en-US" dirty="0" err="1"/>
              <a:t>www.npr.org</a:t>
            </a:r>
            <a:r>
              <a:rPr lang="en-US" dirty="0"/>
              <a:t>/sections/</a:t>
            </a:r>
            <a:r>
              <a:rPr lang="en-US" dirty="0" err="1"/>
              <a:t>thetwo</a:t>
            </a:r>
            <a:r>
              <a:rPr lang="en-US" dirty="0"/>
              <a:t>-way/2015/12/12/459502597/2-degrees-100-billion-the-world-climate-agreement-by-the-numbers</a:t>
            </a:r>
          </a:p>
          <a:p>
            <a:r>
              <a:rPr lang="en-US" dirty="0"/>
              <a:t>https://</a:t>
            </a:r>
            <a:r>
              <a:rPr lang="en-US" dirty="0" err="1"/>
              <a:t>www.nature.com</a:t>
            </a:r>
            <a:r>
              <a:rPr lang="en-US" dirty="0"/>
              <a:t>/articles/d41586-020-00834-7</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22</a:t>
            </a:fld>
            <a:endParaRPr lang="en-US"/>
          </a:p>
        </p:txBody>
      </p:sp>
    </p:spTree>
    <p:extLst>
      <p:ext uri="{BB962C8B-B14F-4D97-AF65-F5344CB8AC3E}">
        <p14:creationId xmlns:p14="http://schemas.microsoft.com/office/powerpoint/2010/main" val="2441654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Introduce the groups in the room.</a:t>
            </a:r>
          </a:p>
        </p:txBody>
      </p:sp>
      <p:sp>
        <p:nvSpPr>
          <p:cNvPr id="4" name="Slide Number Placeholder 3"/>
          <p:cNvSpPr>
            <a:spLocks noGrp="1"/>
          </p:cNvSpPr>
          <p:nvPr>
            <p:ph type="sldNum" sz="quarter" idx="10"/>
          </p:nvPr>
        </p:nvSpPr>
        <p:spPr/>
        <p:txBody>
          <a:bodyPr/>
          <a:lstStyle/>
          <a:p>
            <a:fld id="{B39ACC1A-9FD5-BC4C-8833-BF4A1ED2CF75}" type="slidenum">
              <a:rPr lang="en-US" smtClean="0"/>
              <a:t>23</a:t>
            </a:fld>
            <a:endParaRPr lang="en-US"/>
          </a:p>
        </p:txBody>
      </p:sp>
    </p:spTree>
    <p:extLst>
      <p:ext uri="{BB962C8B-B14F-4D97-AF65-F5344CB8AC3E}">
        <p14:creationId xmlns:p14="http://schemas.microsoft.com/office/powerpoint/2010/main" val="3049143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24</a:t>
            </a:fld>
            <a:endParaRPr lang="en-US"/>
          </a:p>
        </p:txBody>
      </p:sp>
    </p:spTree>
    <p:extLst>
      <p:ext uri="{BB962C8B-B14F-4D97-AF65-F5344CB8AC3E}">
        <p14:creationId xmlns:p14="http://schemas.microsoft.com/office/powerpoint/2010/main" val="3288280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25</a:t>
            </a:fld>
            <a:endParaRPr lang="en-US"/>
          </a:p>
        </p:txBody>
      </p:sp>
    </p:spTree>
    <p:extLst>
      <p:ext uri="{BB962C8B-B14F-4D97-AF65-F5344CB8AC3E}">
        <p14:creationId xmlns:p14="http://schemas.microsoft.com/office/powerpoint/2010/main" val="1264421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26</a:t>
            </a:fld>
            <a:endParaRPr lang="en-US"/>
          </a:p>
        </p:txBody>
      </p:sp>
    </p:spTree>
    <p:extLst>
      <p:ext uri="{BB962C8B-B14F-4D97-AF65-F5344CB8AC3E}">
        <p14:creationId xmlns:p14="http://schemas.microsoft.com/office/powerpoint/2010/main" val="3225952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27</a:t>
            </a:fld>
            <a:endParaRPr lang="en-US"/>
          </a:p>
        </p:txBody>
      </p:sp>
    </p:spTree>
    <p:extLst>
      <p:ext uri="{BB962C8B-B14F-4D97-AF65-F5344CB8AC3E}">
        <p14:creationId xmlns:p14="http://schemas.microsoft.com/office/powerpoint/2010/main" val="951728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28</a:t>
            </a:fld>
            <a:endParaRPr lang="en-US"/>
          </a:p>
        </p:txBody>
      </p:sp>
    </p:spTree>
    <p:extLst>
      <p:ext uri="{BB962C8B-B14F-4D97-AF65-F5344CB8AC3E}">
        <p14:creationId xmlns:p14="http://schemas.microsoft.com/office/powerpoint/2010/main" val="1220607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The following slides will help guide the group through the stages of the game. They may be projected as a helpful reminder in the background, although the focus of the room should be on the interactive roleplaying, with each other and the model. You may alternate between the Slides and the </a:t>
            </a:r>
            <a:r>
              <a:rPr lang="en-US" dirty="0" err="1"/>
              <a:t>En</a:t>
            </a:r>
            <a:r>
              <a:rPr lang="en-US" dirty="0"/>
              <a:t>-ROADS model on the projected screen.</a:t>
            </a:r>
          </a:p>
        </p:txBody>
      </p:sp>
      <p:sp>
        <p:nvSpPr>
          <p:cNvPr id="4" name="Slide Number Placeholder 3"/>
          <p:cNvSpPr>
            <a:spLocks noGrp="1"/>
          </p:cNvSpPr>
          <p:nvPr>
            <p:ph type="sldNum" sz="quarter" idx="5"/>
          </p:nvPr>
        </p:nvSpPr>
        <p:spPr/>
        <p:txBody>
          <a:bodyPr/>
          <a:lstStyle/>
          <a:p>
            <a:fld id="{B39ACC1A-9FD5-BC4C-8833-BF4A1ED2CF75}" type="slidenum">
              <a:rPr lang="en-US" smtClean="0"/>
              <a:t>29</a:t>
            </a:fld>
            <a:endParaRPr lang="en-US"/>
          </a:p>
        </p:txBody>
      </p:sp>
    </p:spTree>
    <p:extLst>
      <p:ext uri="{BB962C8B-B14F-4D97-AF65-F5344CB8AC3E}">
        <p14:creationId xmlns:p14="http://schemas.microsoft.com/office/powerpoint/2010/main" val="1952186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30</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774249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3</a:t>
            </a:fld>
            <a:endParaRPr lang="en-US"/>
          </a:p>
        </p:txBody>
      </p:sp>
    </p:spTree>
    <p:extLst>
      <p:ext uri="{BB962C8B-B14F-4D97-AF65-F5344CB8AC3E}">
        <p14:creationId xmlns:p14="http://schemas.microsoft.com/office/powerpoint/2010/main" val="3258700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31</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672525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Use the </a:t>
            </a:r>
            <a:r>
              <a:rPr lang="en-US" dirty="0" err="1"/>
              <a:t>En</a:t>
            </a:r>
            <a:r>
              <a:rPr lang="en-US" dirty="0"/>
              <a:t>-ROADS control panel guide to help orient participants to their decision variables e.g., 18 levers. Use this time to also briefly orient people to the actual </a:t>
            </a:r>
            <a:r>
              <a:rPr lang="en-US" dirty="0" err="1"/>
              <a:t>En</a:t>
            </a:r>
            <a:r>
              <a:rPr lang="en-US" dirty="0"/>
              <a:t>-ROADS simulator, and show how this Guide relates to the </a:t>
            </a:r>
            <a:r>
              <a:rPr lang="en-US" dirty="0" err="1"/>
              <a:t>En</a:t>
            </a:r>
            <a:r>
              <a:rPr lang="en-US" dirty="0"/>
              <a:t>-ROADS simulator. </a:t>
            </a:r>
          </a:p>
        </p:txBody>
      </p:sp>
      <p:sp>
        <p:nvSpPr>
          <p:cNvPr id="4" name="Slide Number Placeholder 3"/>
          <p:cNvSpPr>
            <a:spLocks noGrp="1"/>
          </p:cNvSpPr>
          <p:nvPr>
            <p:ph type="sldNum" sz="quarter" idx="5"/>
          </p:nvPr>
        </p:nvSpPr>
        <p:spPr/>
        <p:txBody>
          <a:bodyPr/>
          <a:lstStyle/>
          <a:p>
            <a:fld id="{B39ACC1A-9FD5-BC4C-8833-BF4A1ED2CF75}" type="slidenum">
              <a:rPr lang="en-US" smtClean="0"/>
              <a:t>32</a:t>
            </a:fld>
            <a:endParaRPr lang="en-US"/>
          </a:p>
        </p:txBody>
      </p:sp>
    </p:spTree>
    <p:extLst>
      <p:ext uri="{BB962C8B-B14F-4D97-AF65-F5344CB8AC3E}">
        <p14:creationId xmlns:p14="http://schemas.microsoft.com/office/powerpoint/2010/main" val="3037175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33</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2837244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34</a:t>
            </a:fld>
            <a:endParaRPr lang="en-US"/>
          </a:p>
        </p:txBody>
      </p:sp>
    </p:spTree>
    <p:extLst>
      <p:ext uri="{BB962C8B-B14F-4D97-AF65-F5344CB8AC3E}">
        <p14:creationId xmlns:p14="http://schemas.microsoft.com/office/powerpoint/2010/main" val="2142655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Change the (time) for each of the sections in the following slides per your game timing</a:t>
            </a:r>
          </a:p>
        </p:txBody>
      </p:sp>
      <p:sp>
        <p:nvSpPr>
          <p:cNvPr id="4" name="Slide Number Placeholder 3"/>
          <p:cNvSpPr>
            <a:spLocks noGrp="1"/>
          </p:cNvSpPr>
          <p:nvPr>
            <p:ph type="sldNum" sz="quarter" idx="5"/>
          </p:nvPr>
        </p:nvSpPr>
        <p:spPr/>
        <p:txBody>
          <a:bodyPr/>
          <a:lstStyle/>
          <a:p>
            <a:fld id="{B39ACC1A-9FD5-BC4C-8833-BF4A1ED2CF75}" type="slidenum">
              <a:rPr lang="en-US" smtClean="0"/>
              <a:t>35</a:t>
            </a:fld>
            <a:endParaRPr lang="en-US"/>
          </a:p>
        </p:txBody>
      </p:sp>
    </p:spTree>
    <p:extLst>
      <p:ext uri="{BB962C8B-B14F-4D97-AF65-F5344CB8AC3E}">
        <p14:creationId xmlns:p14="http://schemas.microsoft.com/office/powerpoint/2010/main" val="4179891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40</a:t>
            </a:fld>
            <a:endParaRPr lang="en-US"/>
          </a:p>
        </p:txBody>
      </p:sp>
    </p:spTree>
    <p:extLst>
      <p:ext uri="{BB962C8B-B14F-4D97-AF65-F5344CB8AC3E}">
        <p14:creationId xmlns:p14="http://schemas.microsoft.com/office/powerpoint/2010/main" val="193730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42</a:t>
            </a:fld>
            <a:endParaRPr lang="en-US"/>
          </a:p>
        </p:txBody>
      </p:sp>
    </p:spTree>
    <p:extLst>
      <p:ext uri="{BB962C8B-B14F-4D97-AF65-F5344CB8AC3E}">
        <p14:creationId xmlns:p14="http://schemas.microsoft.com/office/powerpoint/2010/main" val="530481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44</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charset="0"/>
                <a:ea typeface="ＭＳ Ｐゴシック" charset="-128"/>
              </a:rPr>
              <a:t>Note – These are the three basic guiding questions to lead the debriefing discussion. You may choose your own and follow up with more detailed questions. We provide some options for Additional Discussion Questions in the Facilitator’s Guide.</a:t>
            </a:r>
          </a:p>
        </p:txBody>
      </p:sp>
    </p:spTree>
    <p:extLst>
      <p:ext uri="{BB962C8B-B14F-4D97-AF65-F5344CB8AC3E}">
        <p14:creationId xmlns:p14="http://schemas.microsoft.com/office/powerpoint/2010/main" val="1855248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45</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2247671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normAutofit/>
          </a:bodyPr>
          <a:lstStyle/>
          <a:p>
            <a:r>
              <a:rPr lang="en-US" dirty="0"/>
              <a:t>Sources:</a:t>
            </a:r>
          </a:p>
          <a:p>
            <a:endParaRPr lang="en-US" dirty="0"/>
          </a:p>
          <a:p>
            <a:r>
              <a:rPr lang="en-US" dirty="0"/>
              <a:t>https://</a:t>
            </a:r>
            <a:r>
              <a:rPr lang="en-US" dirty="0" err="1"/>
              <a:t>blogs.microsoft.com</a:t>
            </a:r>
            <a:r>
              <a:rPr lang="en-US" dirty="0"/>
              <a:t>/blog/2020/01/16/microsoft-will-be-carbon-negative-by-2030/</a:t>
            </a:r>
          </a:p>
          <a:p>
            <a:r>
              <a:rPr lang="en-US" dirty="0"/>
              <a:t>https://www.there100.org/technical-guidance</a:t>
            </a:r>
          </a:p>
          <a:p>
            <a:r>
              <a:rPr lang="en-US" dirty="0"/>
              <a:t>https://</a:t>
            </a:r>
            <a:r>
              <a:rPr lang="en-US" dirty="0" err="1"/>
              <a:t>hmgroup.com</a:t>
            </a:r>
            <a:r>
              <a:rPr lang="en-US" dirty="0"/>
              <a:t>/media/news/general-2017/h-m-joins-international-initiative-to-enhance-energy-productivit.html</a:t>
            </a:r>
          </a:p>
          <a:p>
            <a:endParaRPr lang="en-US" dirty="0"/>
          </a:p>
          <a:p>
            <a:r>
              <a:rPr lang="en-US" dirty="0"/>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/photos/PQmXUxmfR44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/photos/_h0xG4s6NFg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pixabay.com</a:t>
            </a:r>
            <a:r>
              <a:rPr lang="en-US" dirty="0"/>
              <a:t>/images/id-1712699/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/photos/_h0xG4s6NFg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Updated: October 2020</a:t>
            </a:r>
          </a:p>
          <a:p>
            <a:endParaRPr lang="en-US" dirty="0"/>
          </a:p>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46</a:t>
            </a:fld>
            <a:endParaRPr lang="en-US" dirty="0"/>
          </a:p>
        </p:txBody>
      </p:sp>
    </p:spTree>
    <p:extLst>
      <p:ext uri="{BB962C8B-B14F-4D97-AF65-F5344CB8AC3E}">
        <p14:creationId xmlns:p14="http://schemas.microsoft.com/office/powerpoint/2010/main" val="144183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i="1" dirty="0">
                <a:solidFill>
                  <a:schemeClr val="bg1"/>
                </a:solidFill>
              </a:rPr>
              <a:t>Script</a:t>
            </a:r>
            <a:r>
              <a:rPr lang="en-US" sz="1200" dirty="0">
                <a:solidFill>
                  <a:schemeClr val="bg1"/>
                </a:solidFill>
              </a:rPr>
              <a:t>: Today you will experience the Climate Action Simulation, which is an interactive group roleplaying game that helps you learn about the solutions for mitigating climate change. You will engage with:</a:t>
            </a:r>
          </a:p>
          <a:p>
            <a:pPr marL="171450" indent="-171450" eaLnBrk="1" hangingPunct="1">
              <a:buFontTx/>
              <a:buChar char="-"/>
            </a:pPr>
            <a:r>
              <a:rPr lang="en-US" sz="1200" dirty="0">
                <a:solidFill>
                  <a:schemeClr val="bg1"/>
                </a:solidFill>
              </a:rPr>
              <a:t>the latest research on climate science and solutions</a:t>
            </a:r>
          </a:p>
          <a:p>
            <a:pPr marL="171450" indent="-171450" eaLnBrk="1" hangingPunct="1">
              <a:buFontTx/>
              <a:buChar char="-"/>
            </a:pPr>
            <a:r>
              <a:rPr lang="en-US" sz="1200" dirty="0">
                <a:solidFill>
                  <a:schemeClr val="bg1"/>
                </a:solidFill>
              </a:rPr>
              <a:t>brought together into one powerful and dynamic computer simulator model called </a:t>
            </a:r>
            <a:r>
              <a:rPr lang="en-US" sz="1200" dirty="0" err="1">
                <a:solidFill>
                  <a:schemeClr val="bg1"/>
                </a:solidFill>
              </a:rPr>
              <a:t>En</a:t>
            </a:r>
            <a:r>
              <a:rPr lang="en-US" sz="1200" dirty="0">
                <a:solidFill>
                  <a:schemeClr val="bg1"/>
                </a:solidFill>
              </a:rPr>
              <a:t>-ROADS </a:t>
            </a:r>
            <a:r>
              <a:rPr lang="en-US" sz="1200" u="sng" dirty="0">
                <a:solidFill>
                  <a:schemeClr val="bg1"/>
                </a:solidFill>
              </a:rPr>
              <a:t>abbreviated for “Energy Rapid Overview and Decision Support”</a:t>
            </a:r>
          </a:p>
          <a:p>
            <a:pPr marL="171450" indent="-171450" eaLnBrk="1" hangingPunct="1">
              <a:buFontTx/>
              <a:buChar char="-"/>
            </a:pPr>
            <a:r>
              <a:rPr lang="en-US" sz="1200" dirty="0">
                <a:solidFill>
                  <a:schemeClr val="bg1"/>
                </a:solidFill>
              </a:rPr>
              <a:t>and you will be roleplaying a mock United Nations climate summit</a:t>
            </a:r>
            <a:endParaRPr lang="en-US" altLang="en-US" dirty="0">
              <a:latin typeface="Times" charset="0"/>
              <a:ea typeface="ＭＳ Ｐゴシック" charset="-128"/>
            </a:endParaRPr>
          </a:p>
        </p:txBody>
      </p:sp>
    </p:spTree>
    <p:extLst>
      <p:ext uri="{BB962C8B-B14F-4D97-AF65-F5344CB8AC3E}">
        <p14:creationId xmlns:p14="http://schemas.microsoft.com/office/powerpoint/2010/main" val="3793506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https://carbonpricingdashboard.worldbank.org/map_data</a:t>
            </a:r>
            <a:r>
              <a:rPr lang="en-US" dirty="0"/>
              <a:t> and World Bank Group. (2019). </a:t>
            </a:r>
            <a:r>
              <a:rPr lang="en-US" i="1" dirty="0"/>
              <a:t>State and Trends of Carbon Pricing 2019</a:t>
            </a:r>
            <a:r>
              <a:rPr lang="en-US" dirty="0"/>
              <a:t>. Washington, DC: World Bank. https://</a:t>
            </a:r>
            <a:r>
              <a:rPr lang="en-US" dirty="0" err="1"/>
              <a:t>openknowledge.worldbank.org</a:t>
            </a:r>
            <a:r>
              <a:rPr lang="en-US" dirty="0"/>
              <a:t>/handle/10986/31755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ETS = Emissions Trading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from World Bank’s “State and Trends of Carbon Pricing 2019”: “</a:t>
            </a:r>
            <a:r>
              <a:rPr lang="en-US" sz="1200" kern="1200" dirty="0">
                <a:solidFill>
                  <a:schemeClr val="tx1"/>
                </a:solidFill>
                <a:effectLst/>
                <a:latin typeface="+mn-lt"/>
                <a:ea typeface="+mn-ea"/>
                <a:cs typeface="+mn-cs"/>
              </a:rPr>
              <a:t>The large circles represent cooperation initiatives on carbon pricing between subnational jurisdictions. The small circles represent carbon pricing initiatives in cities. Note: Carbon pricing initiatives are considered “scheduled for implementation” once they have been formally adopted through legislation and have an official, planned start date. Carbon pricing initiatives are considered “under consideration” if the government has announced its intention to work towards the implementation of a carbon pricing initiative and this has been formally confirmed by official government sources. The carbon pricing initiatives have been classified in ETSs and carbon taxes according to how they operate technically. ETS not only refers to cap-and-trade systems, but also baseline-and-credit systems as seen in British Columbia and baseline-and-offset systems as seen in Australia. The authors recognize that other classifications are possible."</a:t>
            </a:r>
            <a:endParaRPr lang="en-US" dirty="0"/>
          </a:p>
          <a:p>
            <a:endParaRPr lang="en-US" dirty="0"/>
          </a:p>
          <a:p>
            <a:endParaRPr lang="en-US" dirty="0"/>
          </a:p>
          <a:p>
            <a:r>
              <a:rPr lang="en-US" dirty="0"/>
              <a:t>Updated: September 2020</a:t>
            </a:r>
          </a:p>
        </p:txBody>
      </p:sp>
      <p:sp>
        <p:nvSpPr>
          <p:cNvPr id="4" name="Slide Number Placeholder 3"/>
          <p:cNvSpPr>
            <a:spLocks noGrp="1"/>
          </p:cNvSpPr>
          <p:nvPr>
            <p:ph type="sldNum" sz="quarter" idx="10"/>
          </p:nvPr>
        </p:nvSpPr>
        <p:spPr/>
        <p:txBody>
          <a:bodyPr/>
          <a:lstStyle/>
          <a:p>
            <a:fld id="{C0338803-9257-4AA1-942C-9A1166DF9A9A}" type="slidenum">
              <a:rPr lang="en-US" smtClean="0"/>
              <a:pPr/>
              <a:t>47</a:t>
            </a:fld>
            <a:endParaRPr lang="en-US" dirty="0"/>
          </a:p>
        </p:txBody>
      </p:sp>
    </p:spTree>
    <p:extLst>
      <p:ext uri="{BB962C8B-B14F-4D97-AF65-F5344CB8AC3E}">
        <p14:creationId xmlns:p14="http://schemas.microsoft.com/office/powerpoint/2010/main" val="4173750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8DBAF7-9EE0-424F-BECC-AB5553631155}" type="slidenum">
              <a:rPr lang="en-US" sz="1200"/>
              <a:pPr/>
              <a:t>48</a:t>
            </a:fld>
            <a:endParaRPr lang="en-US" sz="1200"/>
          </a:p>
        </p:txBody>
      </p:sp>
      <p:sp>
        <p:nvSpPr>
          <p:cNvPr id="221186" name="Rectangle 2"/>
          <p:cNvSpPr>
            <a:spLocks noGrp="1" noRot="1" noChangeAspect="1" noChangeArrowheads="1"/>
          </p:cNvSpPr>
          <p:nvPr>
            <p:ph type="sldImg"/>
          </p:nvPr>
        </p:nvSpPr>
        <p:spPr>
          <a:xfrm>
            <a:off x="733425" y="630238"/>
            <a:ext cx="5610225" cy="3155950"/>
          </a:xfrm>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400" b="0" dirty="0">
              <a:solidFill>
                <a:srgbClr val="0000FF"/>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4163592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/photos/7SE389kUVGw</a:t>
            </a:r>
          </a:p>
          <a:p>
            <a:r>
              <a:rPr lang="en-US" dirty="0"/>
              <a:t>https://350.org/7-million-people-demand-action-after-week-of-climate-strikes/</a:t>
            </a:r>
          </a:p>
        </p:txBody>
      </p:sp>
      <p:sp>
        <p:nvSpPr>
          <p:cNvPr id="4" name="Slide Number Placeholder 3"/>
          <p:cNvSpPr>
            <a:spLocks noGrp="1"/>
          </p:cNvSpPr>
          <p:nvPr>
            <p:ph type="sldNum" sz="quarter" idx="10"/>
          </p:nvPr>
        </p:nvSpPr>
        <p:spPr/>
        <p:txBody>
          <a:bodyPr/>
          <a:lstStyle/>
          <a:p>
            <a:fld id="{B39ACC1A-9FD5-BC4C-8833-BF4A1ED2CF75}" type="slidenum">
              <a:rPr lang="en-US" smtClean="0"/>
              <a:t>49</a:t>
            </a:fld>
            <a:endParaRPr lang="en-US"/>
          </a:p>
        </p:txBody>
      </p:sp>
    </p:spTree>
    <p:extLst>
      <p:ext uri="{BB962C8B-B14F-4D97-AF65-F5344CB8AC3E}">
        <p14:creationId xmlns:p14="http://schemas.microsoft.com/office/powerpoint/2010/main" val="1758717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 https://www.theguardian.com/environment/climate-consensus-97-per-cent/2017/may/19/study-inspiring-action-on-climate-change-is-more-complex-than-you-might-think</a:t>
            </a:r>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50</a:t>
            </a:fld>
            <a:endParaRPr lang="en-US" altLang="en-US"/>
          </a:p>
        </p:txBody>
      </p:sp>
    </p:spTree>
    <p:extLst>
      <p:ext uri="{BB962C8B-B14F-4D97-AF65-F5344CB8AC3E}">
        <p14:creationId xmlns:p14="http://schemas.microsoft.com/office/powerpoint/2010/main" val="2081583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52</a:t>
            </a:fld>
            <a:endParaRPr lang="en-US"/>
          </a:p>
        </p:txBody>
      </p:sp>
    </p:spTree>
    <p:extLst>
      <p:ext uri="{BB962C8B-B14F-4D97-AF65-F5344CB8AC3E}">
        <p14:creationId xmlns:p14="http://schemas.microsoft.com/office/powerpoint/2010/main" val="1786932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You are part of a global movement to become more knowledgeable about and equipped to solve climate change by experiencing this interactive workshop.</a:t>
            </a:r>
          </a:p>
          <a:p>
            <a:endParaRPr lang="en-US" sz="1200" dirty="0">
              <a:solidFill>
                <a:schemeClr val="bg1"/>
              </a:solidFill>
            </a:endParaRPr>
          </a:p>
          <a:p>
            <a:r>
              <a:rPr lang="en-US" sz="1200" dirty="0">
                <a:solidFill>
                  <a:schemeClr val="bg1"/>
                </a:solidFill>
              </a:rPr>
              <a:t>Updated: November 2021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9ACC1A-9FD5-BC4C-8833-BF4A1ED2CF75}" type="slidenum">
              <a:rPr kumimoji="0" lang="en-US" sz="1200" b="0" i="0" u="none" strike="noStrike" kern="1200" cap="none" spc="0" normalizeH="0" baseline="0" noProof="0" smtClean="0">
                <a:ln>
                  <a:noFill/>
                </a:ln>
                <a:solidFill>
                  <a:srgbClr val="000000"/>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rgbClr val="000000"/>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2915025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55</a:t>
            </a:fld>
            <a:endParaRPr lang="en-US"/>
          </a:p>
        </p:txBody>
      </p:sp>
    </p:spTree>
    <p:extLst>
      <p:ext uri="{BB962C8B-B14F-4D97-AF65-F5344CB8AC3E}">
        <p14:creationId xmlns:p14="http://schemas.microsoft.com/office/powerpoint/2010/main" val="1489210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May 2022</a:t>
            </a:r>
          </a:p>
        </p:txBody>
      </p:sp>
      <p:sp>
        <p:nvSpPr>
          <p:cNvPr id="4" name="Slide Number Placeholder 3"/>
          <p:cNvSpPr>
            <a:spLocks noGrp="1"/>
          </p:cNvSpPr>
          <p:nvPr>
            <p:ph type="sldNum" sz="quarter" idx="5"/>
          </p:nvPr>
        </p:nvSpPr>
        <p:spPr/>
        <p:txBody>
          <a:bodyPr/>
          <a:lstStyle/>
          <a:p>
            <a:fld id="{DC5D9F7B-56EC-4F49-8D11-CF9820D8726B}" type="slidenum">
              <a:rPr lang="en-US" smtClean="0"/>
              <a:t>56</a:t>
            </a:fld>
            <a:endParaRPr lang="en-US"/>
          </a:p>
        </p:txBody>
      </p:sp>
    </p:spTree>
    <p:extLst>
      <p:ext uri="{BB962C8B-B14F-4D97-AF65-F5344CB8AC3E}">
        <p14:creationId xmlns:p14="http://schemas.microsoft.com/office/powerpoint/2010/main" val="3201243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57</a:t>
            </a:fld>
            <a:endParaRPr lang="en-US"/>
          </a:p>
        </p:txBody>
      </p:sp>
    </p:spTree>
    <p:extLst>
      <p:ext uri="{BB962C8B-B14F-4D97-AF65-F5344CB8AC3E}">
        <p14:creationId xmlns:p14="http://schemas.microsoft.com/office/powerpoint/2010/main" val="1884039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58</a:t>
            </a:fld>
            <a:endParaRPr lang="en-US"/>
          </a:p>
        </p:txBody>
      </p:sp>
    </p:spTree>
    <p:extLst>
      <p:ext uri="{BB962C8B-B14F-4D97-AF65-F5344CB8AC3E}">
        <p14:creationId xmlns:p14="http://schemas.microsoft.com/office/powerpoint/2010/main" val="401753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a:t>
            </a:r>
            <a:r>
              <a:rPr lang="en-US" sz="1200" dirty="0">
                <a:solidFill>
                  <a:schemeClr val="bg1"/>
                </a:solidFill>
              </a:rPr>
              <a:t>: You will all act as global leaders from different sectors across business, government, and civil society. Our goal will be to negotiate a climate solutions plan to </a:t>
            </a:r>
            <a:r>
              <a:rPr lang="en-US" sz="1200" dirty="0">
                <a:solidFill>
                  <a:schemeClr val="bg1"/>
                </a:solidFill>
                <a:latin typeface="Century Gothic" panose="020B0502020202020204" pitchFamily="34" charset="0"/>
              </a:rPr>
              <a:t>limit global warming to less than </a:t>
            </a:r>
            <a:r>
              <a:rPr lang="en-US" sz="1200" dirty="0">
                <a:solidFill>
                  <a:schemeClr val="bg1"/>
                </a:solidFill>
                <a:latin typeface="Century Gothic" panose="020B0502020202020204" pitchFamily="34" charset="0"/>
                <a:ea typeface="ＭＳ Ｐゴシック" charset="0"/>
                <a:cs typeface="ＭＳ Ｐゴシック" charset="0"/>
              </a:rPr>
              <a:t>2ºC (3.6ºF)  and ideally 1.5ºC (2.7ºF) above pre-industrial levels</a:t>
            </a:r>
            <a:r>
              <a:rPr lang="en-US" sz="1200" dirty="0">
                <a:solidFill>
                  <a:schemeClr val="bg1"/>
                </a:solidFill>
                <a:latin typeface="Century Gothic" panose="020B0502020202020204" pitchFamily="34" charset="0"/>
              </a:rPr>
              <a:t>.</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a:t>
            </a:fld>
            <a:endParaRPr lang="en-US"/>
          </a:p>
        </p:txBody>
      </p:sp>
    </p:spTree>
    <p:extLst>
      <p:ext uri="{BB962C8B-B14F-4D97-AF65-F5344CB8AC3E}">
        <p14:creationId xmlns:p14="http://schemas.microsoft.com/office/powerpoint/2010/main" val="1122384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59</a:t>
            </a:fld>
            <a:endParaRPr lang="en-US"/>
          </a:p>
        </p:txBody>
      </p:sp>
    </p:spTree>
    <p:extLst>
      <p:ext uri="{BB962C8B-B14F-4D97-AF65-F5344CB8AC3E}">
        <p14:creationId xmlns:p14="http://schemas.microsoft.com/office/powerpoint/2010/main" val="14371827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60</a:t>
            </a:fld>
            <a:endParaRPr lang="en-US"/>
          </a:p>
        </p:txBody>
      </p:sp>
    </p:spTree>
    <p:extLst>
      <p:ext uri="{BB962C8B-B14F-4D97-AF65-F5344CB8AC3E}">
        <p14:creationId xmlns:p14="http://schemas.microsoft.com/office/powerpoint/2010/main" val="3772845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metaphor of a bathtub helps explain the dynamics of rising CO</a:t>
            </a:r>
            <a:r>
              <a:rPr lang="en-US" baseline="-25000" dirty="0"/>
              <a:t>2</a:t>
            </a:r>
            <a:r>
              <a:rPr lang="en-US" dirty="0"/>
              <a:t> concentration in the atmosphere. If more CO</a:t>
            </a:r>
            <a:r>
              <a:rPr lang="en-US" baseline="-25000" dirty="0"/>
              <a:t>2</a:t>
            </a:r>
            <a:r>
              <a:rPr lang="en-US" dirty="0"/>
              <a:t> enters the atmosphere (like water flowing into a tub) than is removed (like water draining from the tub), then the amount of CO</a:t>
            </a:r>
            <a:r>
              <a:rPr lang="en-US" baseline="-25000" dirty="0"/>
              <a:t>2</a:t>
            </a:r>
            <a:r>
              <a:rPr lang="en-US" dirty="0"/>
              <a:t> in the atmosphere (the amount of water in the tub) will continue to increase. To flatten CO</a:t>
            </a:r>
            <a:r>
              <a:rPr lang="en-US" baseline="-25000" dirty="0"/>
              <a:t>2</a:t>
            </a:r>
            <a:r>
              <a:rPr lang="en-US" dirty="0"/>
              <a:t> concentration, we need to bring CO</a:t>
            </a:r>
            <a:r>
              <a:rPr lang="en-US" baseline="-25000" dirty="0"/>
              <a:t>2</a:t>
            </a:r>
            <a:r>
              <a:rPr lang="en-US" dirty="0"/>
              <a:t> emissions down to equal removals. If your bathtub is overflowing, you turn off the tap before you go get a mop and bucket. </a:t>
            </a:r>
          </a:p>
          <a:p>
            <a:endParaRPr lang="en-US" dirty="0"/>
          </a:p>
          <a:p>
            <a:r>
              <a:rPr lang="en-US" dirty="0"/>
              <a:t>To understand more about stocks, flows, and the bathtub framing below, watch </a:t>
            </a:r>
            <a:r>
              <a:rPr lang="en-US" dirty="0">
                <a:hlinkClick r:id="rId3"/>
              </a:rPr>
              <a:t>our video</a:t>
            </a:r>
            <a:r>
              <a:rPr lang="en-US" dirty="0"/>
              <a:t> as part of our </a:t>
            </a:r>
            <a:r>
              <a:rPr lang="en-US" dirty="0">
                <a:hlinkClick r:id="rId4"/>
              </a:rPr>
              <a:t>Climate Leader</a:t>
            </a:r>
            <a:r>
              <a:rPr lang="en-US" dirty="0"/>
              <a:t> learning series.</a:t>
            </a:r>
          </a:p>
        </p:txBody>
      </p:sp>
      <p:sp>
        <p:nvSpPr>
          <p:cNvPr id="4" name="Slide Number Placeholder 3"/>
          <p:cNvSpPr>
            <a:spLocks noGrp="1"/>
          </p:cNvSpPr>
          <p:nvPr>
            <p:ph type="sldNum" sz="quarter" idx="5"/>
          </p:nvPr>
        </p:nvSpPr>
        <p:spPr/>
        <p:txBody>
          <a:bodyPr/>
          <a:lstStyle/>
          <a:p>
            <a:fld id="{B39ACC1A-9FD5-BC4C-8833-BF4A1ED2CF75}" type="slidenum">
              <a:rPr lang="en-US" smtClean="0"/>
              <a:t>61</a:t>
            </a:fld>
            <a:endParaRPr lang="en-US"/>
          </a:p>
        </p:txBody>
      </p:sp>
    </p:spTree>
    <p:extLst>
      <p:ext uri="{BB962C8B-B14F-4D97-AF65-F5344CB8AC3E}">
        <p14:creationId xmlns:p14="http://schemas.microsoft.com/office/powerpoint/2010/main" val="40631219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*This slide is animated. </a:t>
            </a:r>
          </a:p>
        </p:txBody>
      </p:sp>
      <p:sp>
        <p:nvSpPr>
          <p:cNvPr id="4" name="Slide Number Placeholder 3"/>
          <p:cNvSpPr>
            <a:spLocks noGrp="1"/>
          </p:cNvSpPr>
          <p:nvPr>
            <p:ph type="sldNum" sz="quarter" idx="5"/>
          </p:nvPr>
        </p:nvSpPr>
        <p:spPr/>
        <p:txBody>
          <a:bodyPr/>
          <a:lstStyle/>
          <a:p>
            <a:fld id="{B39ACC1A-9FD5-BC4C-8833-BF4A1ED2CF75}" type="slidenum">
              <a:rPr lang="en-US" smtClean="0"/>
              <a:t>62</a:t>
            </a:fld>
            <a:endParaRPr lang="en-US"/>
          </a:p>
        </p:txBody>
      </p:sp>
    </p:spTree>
    <p:extLst>
      <p:ext uri="{BB962C8B-B14F-4D97-AF65-F5344CB8AC3E}">
        <p14:creationId xmlns:p14="http://schemas.microsoft.com/office/powerpoint/2010/main" val="1271880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Sources: https://www.who.int/news-room/detail/05-12-2018-health-benefits-far-outweigh-the-costs-of-meeting-climate-change-goals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64</a:t>
            </a:fld>
            <a:endParaRPr lang="en-US"/>
          </a:p>
        </p:txBody>
      </p:sp>
    </p:spTree>
    <p:extLst>
      <p:ext uri="{BB962C8B-B14F-4D97-AF65-F5344CB8AC3E}">
        <p14:creationId xmlns:p14="http://schemas.microsoft.com/office/powerpoint/2010/main" val="3243518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Sources: </a:t>
            </a:r>
            <a:r>
              <a:rPr lang="en-US" sz="2000" dirty="0">
                <a:solidFill>
                  <a:schemeClr val="bg1"/>
                </a:solidFill>
              </a:rPr>
              <a:t>Millstein, et al (2017). The climate and air-quality benefits of wind and solar power in the United States. NATURE ENERGY 2, 17134.  DOI: 10.1038/nenergy.2017.134. http://</a:t>
            </a:r>
            <a:r>
              <a:rPr lang="en-US" sz="2000" dirty="0" err="1">
                <a:solidFill>
                  <a:schemeClr val="bg1"/>
                </a:solidFill>
              </a:rPr>
              <a:t>rdcu.be</a:t>
            </a:r>
            <a:r>
              <a:rPr lang="en-US" sz="2000" dirty="0">
                <a:solidFill>
                  <a:schemeClr val="bg1"/>
                </a:solidFill>
              </a:rPr>
              <a:t>/</a:t>
            </a:r>
            <a:r>
              <a:rPr lang="en-US" sz="2000" dirty="0" err="1">
                <a:solidFill>
                  <a:schemeClr val="bg1"/>
                </a:solidFill>
              </a:rPr>
              <a:t>uZwc</a:t>
            </a:r>
            <a:endParaRPr lang="en-US" sz="2000" dirty="0">
              <a:solidFill>
                <a:schemeClr val="bg1"/>
              </a:solidFill>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000" dirty="0">
              <a:solidFill>
                <a:schemeClr val="bg1"/>
              </a:solidFill>
              <a:latin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000" dirty="0">
                <a:solidFill>
                  <a:schemeClr val="bg1"/>
                </a:solidFill>
                <a:latin typeface="Calibri" panose="020F0502020204030204" pitchFamily="34" charset="0"/>
              </a:rPr>
              <a:t>These figures specifically come from </a:t>
            </a:r>
            <a:r>
              <a:rPr lang="en-US" sz="2000" dirty="0"/>
              <a:t>Table 3: Cumulative and 2015 benefits from avoided air pollution and avoided GHG emissions. </a:t>
            </a:r>
            <a:r>
              <a:rPr lang="en-US" sz="2000" dirty="0">
                <a:solidFill>
                  <a:schemeClr val="bg1"/>
                </a:solidFill>
                <a:latin typeface="Calibri" panose="020F0502020204030204" pitchFamily="34" charset="0"/>
              </a:rPr>
              <a:t>2015 US dollars.</a:t>
            </a:r>
          </a:p>
          <a:p>
            <a:endParaRPr lang="en-US" dirty="0"/>
          </a:p>
        </p:txBody>
      </p:sp>
    </p:spTree>
    <p:extLst>
      <p:ext uri="{BB962C8B-B14F-4D97-AF65-F5344CB8AC3E}">
        <p14:creationId xmlns:p14="http://schemas.microsoft.com/office/powerpoint/2010/main" val="3348727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r>
              <a:rPr lang="en-US" sz="1200" b="0" i="0" kern="1200" dirty="0" err="1">
                <a:solidFill>
                  <a:schemeClr val="tx1"/>
                </a:solidFill>
                <a:effectLst/>
                <a:latin typeface="+mn-lt"/>
                <a:ea typeface="+mn-ea"/>
                <a:cs typeface="+mn-cs"/>
              </a:rPr>
              <a:t>Pollin</a:t>
            </a:r>
            <a:r>
              <a:rPr lang="en-US" sz="1200" b="0" i="0" kern="1200" dirty="0">
                <a:solidFill>
                  <a:schemeClr val="tx1"/>
                </a:solidFill>
                <a:effectLst/>
                <a:latin typeface="+mn-lt"/>
                <a:ea typeface="+mn-ea"/>
                <a:cs typeface="+mn-cs"/>
              </a:rPr>
              <a:t> et al (2014). Green Growth: A U.S. Program for Controlling Climate Change and Expanding Job Opportunities. Center for American Progress &amp; Political Economy Research Institute.</a:t>
            </a:r>
            <a:r>
              <a:rPr lang="en-US" sz="1200" b="0" i="0" u="none"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https://www.americanprogress.org/issues/green/reports/2014/09/18/96404/green-growth/</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66</a:t>
            </a:fld>
            <a:endParaRPr lang="en-US"/>
          </a:p>
        </p:txBody>
      </p:sp>
    </p:spTree>
    <p:extLst>
      <p:ext uri="{BB962C8B-B14F-4D97-AF65-F5344CB8AC3E}">
        <p14:creationId xmlns:p14="http://schemas.microsoft.com/office/powerpoint/2010/main" val="19218187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altLang="en-US" b="0" dirty="0">
                <a:latin typeface="Times" panose="02020603050405020304" pitchFamily="18" charset="0"/>
              </a:rPr>
              <a:t>Sources:</a:t>
            </a:r>
          </a:p>
          <a:p>
            <a:endParaRPr lang="en-US" altLang="en-US" b="0" dirty="0">
              <a:latin typeface="Times" panose="02020603050405020304" pitchFamily="18" charset="0"/>
            </a:endParaRPr>
          </a:p>
          <a:p>
            <a:r>
              <a:rPr lang="en-US" altLang="en-US" b="0" dirty="0">
                <a:latin typeface="Times" panose="02020603050405020304" pitchFamily="18" charset="0"/>
              </a:rPr>
              <a:t>1. </a:t>
            </a:r>
            <a:r>
              <a:rPr lang="en-US" dirty="0" err="1"/>
              <a:t>Shindell</a:t>
            </a:r>
            <a:r>
              <a:rPr lang="en-US" dirty="0"/>
              <a:t>, D., </a:t>
            </a:r>
            <a:r>
              <a:rPr lang="en-US" dirty="0" err="1"/>
              <a:t>Faluvegi</a:t>
            </a:r>
            <a:r>
              <a:rPr lang="en-US" dirty="0"/>
              <a:t>, G., Seltzer, K. </a:t>
            </a:r>
            <a:r>
              <a:rPr lang="en-US" i="1" dirty="0"/>
              <a:t>et al.</a:t>
            </a:r>
            <a:r>
              <a:rPr lang="en-US" dirty="0"/>
              <a:t> Quantified, localized health benefits of accelerated carbon dioxide emissions reductions. </a:t>
            </a:r>
            <a:r>
              <a:rPr lang="en-US" i="1" dirty="0"/>
              <a:t>Nature </a:t>
            </a:r>
            <a:r>
              <a:rPr lang="en-US" i="1" dirty="0" err="1"/>
              <a:t>Clim</a:t>
            </a:r>
            <a:r>
              <a:rPr lang="en-US" i="1" dirty="0"/>
              <a:t> Change</a:t>
            </a:r>
            <a:r>
              <a:rPr lang="en-US" dirty="0"/>
              <a:t> </a:t>
            </a:r>
            <a:r>
              <a:rPr lang="en-US" b="1" dirty="0"/>
              <a:t>8, </a:t>
            </a:r>
            <a:r>
              <a:rPr lang="en-US" dirty="0"/>
              <a:t>291–295 (2018). https://</a:t>
            </a:r>
            <a:r>
              <a:rPr lang="en-US" dirty="0" err="1"/>
              <a:t>doi.org</a:t>
            </a:r>
            <a:r>
              <a:rPr lang="en-US" dirty="0"/>
              <a:t>/10.1038/s41558-018-0108-y</a:t>
            </a:r>
            <a:endParaRPr lang="en-US" altLang="en-US" b="0" dirty="0">
              <a:latin typeface="Times" panose="02020603050405020304" pitchFamily="18" charset="0"/>
            </a:endParaRPr>
          </a:p>
          <a:p>
            <a:r>
              <a:rPr lang="en-US" altLang="en-US" b="0" dirty="0">
                <a:latin typeface="Times" panose="02020603050405020304" pitchFamily="18" charset="0"/>
              </a:rPr>
              <a:t>2. </a:t>
            </a:r>
            <a:r>
              <a:rPr lang="en-US" altLang="en-US" b="0" dirty="0" err="1">
                <a:latin typeface="Times" panose="02020603050405020304" pitchFamily="18" charset="0"/>
              </a:rPr>
              <a:t>Shindell</a:t>
            </a:r>
            <a:r>
              <a:rPr lang="en-US" altLang="en-US" b="0" dirty="0">
                <a:latin typeface="Times" panose="02020603050405020304" pitchFamily="18" charset="0"/>
              </a:rPr>
              <a:t>, Drew T., </a:t>
            </a:r>
            <a:r>
              <a:rPr lang="en-US" altLang="en-US" b="0" dirty="0" err="1">
                <a:latin typeface="Times" panose="02020603050405020304" pitchFamily="18" charset="0"/>
              </a:rPr>
              <a:t>Yunha</a:t>
            </a:r>
            <a:r>
              <a:rPr lang="en-US" altLang="en-US" b="0" dirty="0">
                <a:latin typeface="Times" panose="02020603050405020304" pitchFamily="18" charset="0"/>
              </a:rPr>
              <a:t> Lee, and Greg </a:t>
            </a:r>
            <a:r>
              <a:rPr lang="en-US" altLang="en-US" b="0" dirty="0" err="1">
                <a:latin typeface="Times" panose="02020603050405020304" pitchFamily="18" charset="0"/>
              </a:rPr>
              <a:t>Faluvegi</a:t>
            </a:r>
            <a:r>
              <a:rPr lang="en-US" altLang="en-US" b="0" dirty="0">
                <a:latin typeface="Times" panose="02020603050405020304" pitchFamily="18" charset="0"/>
              </a:rPr>
              <a:t>. "Climate and Health Impacts of US Emissions Reductions Consistent with 2 °C." </a:t>
            </a:r>
            <a:r>
              <a:rPr lang="en-US" altLang="en-US" b="0" i="1" dirty="0">
                <a:latin typeface="Times" panose="02020603050405020304" pitchFamily="18" charset="0"/>
              </a:rPr>
              <a:t>Nature Climate Change Nature Climate Change</a:t>
            </a:r>
            <a:r>
              <a:rPr lang="en-US" altLang="en-US" b="0" dirty="0">
                <a:latin typeface="Times" panose="02020603050405020304" pitchFamily="18" charset="0"/>
              </a:rPr>
              <a:t> 6.5 (2016): 503-507. </a:t>
            </a:r>
          </a:p>
          <a:p>
            <a:endParaRPr lang="en-US" altLang="en-US" b="0"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https://</a:t>
            </a:r>
            <a:r>
              <a:rPr lang="en-US" dirty="0" err="1"/>
              <a:t>unsplash.com</a:t>
            </a:r>
            <a:r>
              <a:rPr lang="en-US" dirty="0"/>
              <a:t>/photos/4NhqyQeErP8</a:t>
            </a:r>
          </a:p>
          <a:p>
            <a:endParaRPr lang="en-US" altLang="en-US" dirty="0">
              <a:latin typeface="Times" panose="02020603050405020304" pitchFamily="18" charset="0"/>
            </a:endParaRPr>
          </a:p>
        </p:txBody>
      </p:sp>
      <p:sp>
        <p:nvSpPr>
          <p:cNvPr id="83972"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67</a:t>
            </a:fld>
            <a:endParaRPr lang="en-US" altLang="en-US" sz="1200"/>
          </a:p>
        </p:txBody>
      </p:sp>
    </p:spTree>
    <p:extLst>
      <p:ext uri="{BB962C8B-B14F-4D97-AF65-F5344CB8AC3E}">
        <p14:creationId xmlns:p14="http://schemas.microsoft.com/office/powerpoint/2010/main" val="794334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altLang="en-US" b="0" dirty="0">
                <a:latin typeface="Times" panose="02020603050405020304" pitchFamily="18" charset="0"/>
              </a:rPr>
              <a:t>Sources:</a:t>
            </a:r>
          </a:p>
          <a:p>
            <a:endParaRPr lang="en-US" altLang="en-US" b="0" dirty="0">
              <a:latin typeface="Times" panose="02020603050405020304" pitchFamily="18" charset="0"/>
            </a:endParaRPr>
          </a:p>
          <a:p>
            <a:r>
              <a:rPr lang="en-US" altLang="en-US" b="0" dirty="0">
                <a:latin typeface="Times" panose="02020603050405020304" pitchFamily="18" charset="0"/>
              </a:rPr>
              <a:t>1. </a:t>
            </a:r>
            <a:r>
              <a:rPr lang="en-US" dirty="0" err="1"/>
              <a:t>Shindell</a:t>
            </a:r>
            <a:r>
              <a:rPr lang="en-US" dirty="0"/>
              <a:t>, D., </a:t>
            </a:r>
            <a:r>
              <a:rPr lang="en-US" dirty="0" err="1"/>
              <a:t>Faluvegi</a:t>
            </a:r>
            <a:r>
              <a:rPr lang="en-US" dirty="0"/>
              <a:t>, G., Seltzer, K. </a:t>
            </a:r>
            <a:r>
              <a:rPr lang="en-US" i="1" dirty="0"/>
              <a:t>et al.</a:t>
            </a:r>
            <a:r>
              <a:rPr lang="en-US" dirty="0"/>
              <a:t> Quantified, localized health benefits of accelerated carbon dioxide emissions reductions. </a:t>
            </a:r>
            <a:r>
              <a:rPr lang="en-US" i="1" dirty="0"/>
              <a:t>Nature </a:t>
            </a:r>
            <a:r>
              <a:rPr lang="en-US" i="1" dirty="0" err="1"/>
              <a:t>Clim</a:t>
            </a:r>
            <a:r>
              <a:rPr lang="en-US" i="1" dirty="0"/>
              <a:t> Change</a:t>
            </a:r>
            <a:r>
              <a:rPr lang="en-US" dirty="0"/>
              <a:t> </a:t>
            </a:r>
            <a:r>
              <a:rPr lang="en-US" b="1" dirty="0"/>
              <a:t>8, </a:t>
            </a:r>
            <a:r>
              <a:rPr lang="en-US" dirty="0"/>
              <a:t>291–295 (2018). https://</a:t>
            </a:r>
            <a:r>
              <a:rPr lang="en-US" dirty="0" err="1"/>
              <a:t>doi.org</a:t>
            </a:r>
            <a:r>
              <a:rPr lang="en-US" dirty="0"/>
              <a:t>/10.1038/s41558-018-0108-y</a:t>
            </a:r>
            <a:endParaRPr lang="en-US" altLang="en-US" b="0" dirty="0">
              <a:latin typeface="Times" panose="02020603050405020304" pitchFamily="18" charset="0"/>
            </a:endParaRPr>
          </a:p>
          <a:p>
            <a:r>
              <a:rPr lang="en-US" altLang="en-US" b="0" dirty="0">
                <a:latin typeface="Times" panose="02020603050405020304" pitchFamily="18" charset="0"/>
              </a:rPr>
              <a:t>2. </a:t>
            </a:r>
            <a:r>
              <a:rPr lang="en-US" altLang="en-US" b="0" dirty="0" err="1">
                <a:latin typeface="Times" panose="02020603050405020304" pitchFamily="18" charset="0"/>
              </a:rPr>
              <a:t>Shindell</a:t>
            </a:r>
            <a:r>
              <a:rPr lang="en-US" altLang="en-US" b="0" dirty="0">
                <a:latin typeface="Times" panose="02020603050405020304" pitchFamily="18" charset="0"/>
              </a:rPr>
              <a:t>, Drew T., </a:t>
            </a:r>
            <a:r>
              <a:rPr lang="en-US" altLang="en-US" b="0" dirty="0" err="1">
                <a:latin typeface="Times" panose="02020603050405020304" pitchFamily="18" charset="0"/>
              </a:rPr>
              <a:t>Yunha</a:t>
            </a:r>
            <a:r>
              <a:rPr lang="en-US" altLang="en-US" b="0" dirty="0">
                <a:latin typeface="Times" panose="02020603050405020304" pitchFamily="18" charset="0"/>
              </a:rPr>
              <a:t> Lee, and Greg </a:t>
            </a:r>
            <a:r>
              <a:rPr lang="en-US" altLang="en-US" b="0" dirty="0" err="1">
                <a:latin typeface="Times" panose="02020603050405020304" pitchFamily="18" charset="0"/>
              </a:rPr>
              <a:t>Faluvegi</a:t>
            </a:r>
            <a:r>
              <a:rPr lang="en-US" altLang="en-US" b="0" dirty="0">
                <a:latin typeface="Times" panose="02020603050405020304" pitchFamily="18" charset="0"/>
              </a:rPr>
              <a:t>. "Climate and Health Impacts of US Emissions Reductions Consistent with 2 °C." </a:t>
            </a:r>
            <a:r>
              <a:rPr lang="en-US" altLang="en-US" b="0" i="1" dirty="0">
                <a:latin typeface="Times" panose="02020603050405020304" pitchFamily="18" charset="0"/>
              </a:rPr>
              <a:t>Nature Climate Change Nature Climate Change</a:t>
            </a:r>
            <a:r>
              <a:rPr lang="en-US" altLang="en-US" b="0" dirty="0">
                <a:latin typeface="Times" panose="02020603050405020304" pitchFamily="18" charset="0"/>
              </a:rPr>
              <a:t> 6.5 (2016): 503-507. </a:t>
            </a:r>
          </a:p>
          <a:p>
            <a:endParaRPr lang="en-US" altLang="en-US" b="0" dirty="0">
              <a:latin typeface="Times" panose="02020603050405020304" pitchFamily="18" charset="0"/>
            </a:endParaRPr>
          </a:p>
          <a:p>
            <a:r>
              <a:rPr lang="en-US" altLang="en-US" b="0" dirty="0">
                <a:latin typeface="Times" panose="02020603050405020304" pitchFamily="18" charset="0"/>
              </a:rPr>
              <a:t>Photos:</a:t>
            </a:r>
          </a:p>
          <a:p>
            <a:r>
              <a:rPr lang="en-US" altLang="en-US" b="0" dirty="0">
                <a:latin typeface="Times" panose="02020603050405020304" pitchFamily="18" charset="0"/>
              </a:rPr>
              <a:t>Power station: https://</a:t>
            </a:r>
            <a:r>
              <a:rPr lang="en-US" altLang="en-US" b="0" dirty="0" err="1">
                <a:latin typeface="Times" panose="02020603050405020304" pitchFamily="18" charset="0"/>
              </a:rPr>
              <a:t>pixabay.com</a:t>
            </a:r>
            <a:r>
              <a:rPr lang="en-US" altLang="en-US" b="0" dirty="0">
                <a:latin typeface="Times" panose="02020603050405020304" pitchFamily="18" charset="0"/>
              </a:rPr>
              <a:t>/images/id-374097/</a:t>
            </a:r>
          </a:p>
          <a:p>
            <a:r>
              <a:rPr lang="en-US" altLang="en-US" b="0" dirty="0">
                <a:latin typeface="Times" panose="02020603050405020304" pitchFamily="18" charset="0"/>
              </a:rPr>
              <a:t>Emergency room: https://</a:t>
            </a:r>
            <a:r>
              <a:rPr lang="en-US" altLang="en-US" b="0" dirty="0" err="1">
                <a:latin typeface="Times" panose="02020603050405020304" pitchFamily="18" charset="0"/>
              </a:rPr>
              <a:t>pixabay.com</a:t>
            </a:r>
            <a:r>
              <a:rPr lang="en-US" altLang="en-US" b="0" dirty="0">
                <a:latin typeface="Times" panose="02020603050405020304" pitchFamily="18" charset="0"/>
              </a:rPr>
              <a:t>/images/id-3323451/</a:t>
            </a:r>
          </a:p>
          <a:p>
            <a:r>
              <a:rPr lang="en-US" altLang="en-US" b="0" dirty="0">
                <a:latin typeface="Times" panose="02020603050405020304" pitchFamily="18" charset="0"/>
              </a:rPr>
              <a:t>Clock: https://</a:t>
            </a:r>
            <a:r>
              <a:rPr lang="en-US" altLang="en-US" b="0" dirty="0" err="1">
                <a:latin typeface="Times" panose="02020603050405020304" pitchFamily="18" charset="0"/>
              </a:rPr>
              <a:t>pixabay.com</a:t>
            </a:r>
            <a:r>
              <a:rPr lang="en-US" altLang="en-US" b="0" dirty="0">
                <a:latin typeface="Times" panose="02020603050405020304" pitchFamily="18" charset="0"/>
              </a:rPr>
              <a:t>/images/id-650753/</a:t>
            </a:r>
          </a:p>
          <a:p>
            <a:endParaRPr lang="en-US" altLang="en-US" b="0" dirty="0">
              <a:latin typeface="Times" panose="02020603050405020304" pitchFamily="18" charset="0"/>
            </a:endParaRPr>
          </a:p>
          <a:p>
            <a:endParaRPr lang="en-US" altLang="en-US" dirty="0">
              <a:latin typeface="Times" panose="02020603050405020304" pitchFamily="18" charset="0"/>
            </a:endParaRPr>
          </a:p>
        </p:txBody>
      </p:sp>
      <p:sp>
        <p:nvSpPr>
          <p:cNvPr id="83972"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68</a:t>
            </a:fld>
            <a:endParaRPr lang="en-US" altLang="en-US" sz="1200"/>
          </a:p>
        </p:txBody>
      </p:sp>
    </p:spTree>
    <p:extLst>
      <p:ext uri="{BB962C8B-B14F-4D97-AF65-F5344CB8AC3E}">
        <p14:creationId xmlns:p14="http://schemas.microsoft.com/office/powerpoint/2010/main" val="9274855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Script: </a:t>
            </a:r>
            <a:r>
              <a:rPr lang="en-US" sz="1200" kern="1200" dirty="0">
                <a:solidFill>
                  <a:schemeClr val="tx1"/>
                </a:solidFill>
                <a:latin typeface="+mn-lt"/>
                <a:ea typeface="+mn-ea"/>
                <a:cs typeface="+mn-cs"/>
              </a:rPr>
              <a:t>By limiting warming to 1.5</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you have achieved our collective goal!  This is no small feat and something we should all be proud of.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Congratulations!!!  We have arrived at a set of policies that will avert the worst impacts of climate change, especially for the world’s most vulnerable.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While there are still impacts that we will need to adapt to, look at how significantly the impacts were reduced compared to a 4</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scenario of warming: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[Review bullets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 in temperature extremes: The overall message is that there is no single 1.5-degree world; many regions will experience much greater warming than 1.5 degrees. During the summer in mid-latitudes, increases of up to 3 degrees C in extreme temperature may occur, with the strongest warming happening in central and eastern North America, central and southern Europe, the Mediterranean, western and central Asia, and southern Africa. During the winter in high-latitudes, increases of up to 4.5 degrees C may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Coral bleaching: Many societies depend on coral reefs for fisheries and tourism. </a:t>
            </a:r>
            <a:r>
              <a:rPr lang="en-US" sz="1200" kern="1200" dirty="0">
                <a:solidFill>
                  <a:schemeClr val="tx1"/>
                </a:solidFill>
                <a:effectLst/>
                <a:latin typeface="+mn-lt"/>
                <a:ea typeface="+mn-ea"/>
                <a:cs typeface="+mn-cs"/>
              </a:rPr>
              <a:t>Reefs protect the shoreline from storm surge and erosion, among other benefits.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Severe heat waves: defined as having a Heat Wave Magnitude Index daily greater than 20. The Heat Wave Magnitude Index takes into account both heat wave duration and intensity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September 2020</a:t>
            </a:r>
          </a:p>
          <a:p>
            <a:endParaRPr lang="en-US" altLang="en-US" dirty="0">
              <a:latin typeface="Times" panose="02020603050405020304" pitchFamily="18" charset="0"/>
            </a:endParaRPr>
          </a:p>
          <a:p>
            <a:r>
              <a:rPr lang="en-US" altLang="en-US" dirty="0">
                <a:latin typeface="Times" panose="02020603050405020304" pitchFamily="18"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IPCC, 2018: Summary for Policymakers. In: </a:t>
            </a:r>
            <a:r>
              <a:rPr lang="en-US" i="1" dirty="0"/>
              <a:t>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a:t>
            </a:r>
            <a:r>
              <a:rPr lang="en-US" dirty="0"/>
              <a:t>[Masson-</a:t>
            </a:r>
            <a:r>
              <a:rPr lang="en-US" dirty="0" err="1"/>
              <a:t>Delmotte</a:t>
            </a:r>
            <a:r>
              <a:rPr lang="en-US" dirty="0"/>
              <a:t>, V., P. </a:t>
            </a:r>
            <a:r>
              <a:rPr lang="en-US" dirty="0" err="1"/>
              <a:t>Zhai</a:t>
            </a:r>
            <a:r>
              <a:rPr lang="en-US" dirty="0"/>
              <a:t>, H.-O. </a:t>
            </a:r>
            <a:r>
              <a:rPr lang="en-US" dirty="0" err="1"/>
              <a:t>Pörtner</a:t>
            </a:r>
            <a:r>
              <a:rPr lang="en-US" dirty="0"/>
              <a:t>, D. Roberts, J. </a:t>
            </a:r>
            <a:r>
              <a:rPr lang="en-US" dirty="0" err="1"/>
              <a:t>Skea</a:t>
            </a:r>
            <a:r>
              <a:rPr lang="en-US" dirty="0"/>
              <a:t>, P.R. Shukla, A. Pirani, W. </a:t>
            </a:r>
            <a:r>
              <a:rPr lang="en-US" dirty="0" err="1"/>
              <a:t>Moufouma-Okia</a:t>
            </a:r>
            <a:r>
              <a:rPr lang="en-US" dirty="0"/>
              <a:t>, C. </a:t>
            </a:r>
            <a:r>
              <a:rPr lang="en-US" dirty="0" err="1"/>
              <a:t>Péan</a:t>
            </a:r>
            <a:r>
              <a:rPr lang="en-US" dirty="0"/>
              <a:t>, R. </a:t>
            </a:r>
            <a:r>
              <a:rPr lang="en-US" dirty="0" err="1"/>
              <a:t>Pidcock</a:t>
            </a:r>
            <a:r>
              <a:rPr lang="en-US" dirty="0"/>
              <a:t>, S. Connors, J.B.R. Matthews, Y. Chen, X. Zhou, M.I. </a:t>
            </a:r>
            <a:r>
              <a:rPr lang="en-US" dirty="0" err="1"/>
              <a:t>Gomis</a:t>
            </a:r>
            <a:r>
              <a:rPr lang="en-US" dirty="0"/>
              <a:t>, E. </a:t>
            </a:r>
            <a:r>
              <a:rPr lang="en-US" dirty="0" err="1"/>
              <a:t>Lonnoy</a:t>
            </a:r>
            <a:r>
              <a:rPr lang="en-US" dirty="0"/>
              <a:t>, T. </a:t>
            </a:r>
            <a:r>
              <a:rPr lang="en-US" dirty="0" err="1"/>
              <a:t>Maycock</a:t>
            </a:r>
            <a:r>
              <a:rPr lang="en-US" dirty="0"/>
              <a:t>, M. </a:t>
            </a:r>
            <a:r>
              <a:rPr lang="en-US" dirty="0" err="1"/>
              <a:t>Tignor</a:t>
            </a:r>
            <a:r>
              <a:rPr lang="en-US" dirty="0"/>
              <a:t>, and T. Waterfield (eds.)]. </a:t>
            </a:r>
            <a:r>
              <a:rPr lang="en-US" i="1" dirty="0"/>
              <a:t>World Meteorological Organization, Geneva, Switzerland, 32 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2. </a:t>
            </a:r>
            <a:r>
              <a:rPr lang="en-US" sz="1200" kern="1200" dirty="0" err="1">
                <a:solidFill>
                  <a:schemeClr val="tx1"/>
                </a:solidFill>
                <a:effectLst/>
                <a:latin typeface="+mn-lt"/>
                <a:ea typeface="+mn-ea"/>
                <a:cs typeface="+mn-cs"/>
              </a:rPr>
              <a:t>Schleussner</a:t>
            </a:r>
            <a:r>
              <a:rPr lang="en-US" sz="1200" kern="1200" dirty="0">
                <a:solidFill>
                  <a:schemeClr val="tx1"/>
                </a:solidFill>
                <a:effectLst/>
                <a:latin typeface="+mn-lt"/>
                <a:ea typeface="+mn-ea"/>
                <a:cs typeface="+mn-cs"/>
              </a:rPr>
              <a:t>, C.-F., </a:t>
            </a:r>
            <a:r>
              <a:rPr lang="en-US" sz="1200" kern="1200" dirty="0" err="1">
                <a:solidFill>
                  <a:schemeClr val="tx1"/>
                </a:solidFill>
                <a:effectLst/>
                <a:latin typeface="+mn-lt"/>
                <a:ea typeface="+mn-ea"/>
                <a:cs typeface="+mn-cs"/>
              </a:rPr>
              <a:t>Lissner</a:t>
            </a:r>
            <a:r>
              <a:rPr lang="en-US" sz="1200" kern="1200" dirty="0">
                <a:solidFill>
                  <a:schemeClr val="tx1"/>
                </a:solidFill>
                <a:effectLst/>
                <a:latin typeface="+mn-lt"/>
                <a:ea typeface="+mn-ea"/>
                <a:cs typeface="+mn-cs"/>
              </a:rPr>
              <a:t>, T. K., Fischer, E. M., </a:t>
            </a:r>
            <a:r>
              <a:rPr lang="en-US" sz="1200" kern="1200" dirty="0" err="1">
                <a:solidFill>
                  <a:schemeClr val="tx1"/>
                </a:solidFill>
                <a:effectLst/>
                <a:latin typeface="+mn-lt"/>
                <a:ea typeface="+mn-ea"/>
                <a:cs typeface="+mn-cs"/>
              </a:rPr>
              <a:t>Wohland</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Perrette</a:t>
            </a:r>
            <a:r>
              <a:rPr lang="en-US" sz="1200" kern="1200" dirty="0">
                <a:solidFill>
                  <a:schemeClr val="tx1"/>
                </a:solidFill>
                <a:effectLst/>
                <a:latin typeface="+mn-lt"/>
                <a:ea typeface="+mn-ea"/>
                <a:cs typeface="+mn-cs"/>
              </a:rPr>
              <a:t>, M., Golly, A., </a:t>
            </a:r>
            <a:r>
              <a:rPr lang="en-US" sz="1200" kern="1200" dirty="0" err="1">
                <a:solidFill>
                  <a:schemeClr val="tx1"/>
                </a:solidFill>
                <a:effectLst/>
                <a:latin typeface="+mn-lt"/>
                <a:ea typeface="+mn-ea"/>
                <a:cs typeface="+mn-cs"/>
              </a:rPr>
              <a:t>Rogelj</a:t>
            </a:r>
            <a:r>
              <a:rPr lang="en-US" sz="1200" kern="1200" dirty="0">
                <a:solidFill>
                  <a:schemeClr val="tx1"/>
                </a:solidFill>
                <a:effectLst/>
                <a:latin typeface="+mn-lt"/>
                <a:ea typeface="+mn-ea"/>
                <a:cs typeface="+mn-cs"/>
              </a:rPr>
              <a:t>, J., Childers, K., </a:t>
            </a:r>
            <a:r>
              <a:rPr lang="en-US" sz="1200" kern="1200" dirty="0" err="1">
                <a:solidFill>
                  <a:schemeClr val="tx1"/>
                </a:solidFill>
                <a:effectLst/>
                <a:latin typeface="+mn-lt"/>
                <a:ea typeface="+mn-ea"/>
                <a:cs typeface="+mn-cs"/>
              </a:rPr>
              <a:t>Schewe</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Frieler</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Mengel</a:t>
            </a:r>
            <a:r>
              <a:rPr lang="en-US" sz="1200" kern="1200" dirty="0">
                <a:solidFill>
                  <a:schemeClr val="tx1"/>
                </a:solidFill>
                <a:effectLst/>
                <a:latin typeface="+mn-lt"/>
                <a:ea typeface="+mn-ea"/>
                <a:cs typeface="+mn-cs"/>
              </a:rPr>
              <a:t>, M., Hare, W., and Schaeffer, M.: Differential climate impacts for policy-relevant limits to global warming: the case of 1.5 °C and 2 °C, Earth Syst. </a:t>
            </a:r>
            <a:r>
              <a:rPr lang="en-US" sz="1200" kern="1200" dirty="0" err="1">
                <a:solidFill>
                  <a:schemeClr val="tx1"/>
                </a:solidFill>
                <a:effectLst/>
                <a:latin typeface="+mn-lt"/>
                <a:ea typeface="+mn-ea"/>
                <a:cs typeface="+mn-cs"/>
              </a:rPr>
              <a:t>Dynam</a:t>
            </a:r>
            <a:r>
              <a:rPr lang="en-US" sz="1200" kern="1200" dirty="0">
                <a:solidFill>
                  <a:schemeClr val="tx1"/>
                </a:solidFill>
                <a:effectLst/>
                <a:latin typeface="+mn-lt"/>
                <a:ea typeface="+mn-ea"/>
                <a:cs typeface="+mn-cs"/>
              </a:rPr>
              <a:t>., 7, 327–351,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/10.5194/esd-7-327-2016,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3"/>
              </a:rPr>
              <a:t>Geophysical Research Letters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4. </a:t>
            </a:r>
            <a:r>
              <a:rPr lang="en-US" sz="1200" kern="1200" dirty="0" err="1">
                <a:solidFill>
                  <a:schemeClr val="tx1"/>
                </a:solidFill>
                <a:effectLst/>
                <a:latin typeface="+mn-lt"/>
                <a:ea typeface="+mn-ea"/>
                <a:cs typeface="+mn-cs"/>
              </a:rPr>
              <a:t>Dosio</a:t>
            </a:r>
            <a:r>
              <a:rPr lang="en-US" sz="1200" kern="1200" dirty="0">
                <a:solidFill>
                  <a:schemeClr val="tx1"/>
                </a:solidFill>
                <a:effectLst/>
                <a:latin typeface="+mn-lt"/>
                <a:ea typeface="+mn-ea"/>
                <a:cs typeface="+mn-cs"/>
              </a:rPr>
              <a:t>, A., L. </a:t>
            </a:r>
            <a:r>
              <a:rPr lang="en-US" sz="1200" kern="1200" dirty="0" err="1">
                <a:solidFill>
                  <a:schemeClr val="tx1"/>
                </a:solidFill>
                <a:effectLst/>
                <a:latin typeface="+mn-lt"/>
                <a:ea typeface="+mn-ea"/>
                <a:cs typeface="+mn-cs"/>
              </a:rPr>
              <a:t>Mentaschi</a:t>
            </a:r>
            <a:r>
              <a:rPr lang="en-US" sz="1200" kern="1200" dirty="0">
                <a:solidFill>
                  <a:schemeClr val="tx1"/>
                </a:solidFill>
                <a:effectLst/>
                <a:latin typeface="+mn-lt"/>
                <a:ea typeface="+mn-ea"/>
                <a:cs typeface="+mn-cs"/>
              </a:rPr>
              <a:t>, E.M. Fischer, and K. </a:t>
            </a:r>
            <a:r>
              <a:rPr lang="en-US" sz="1200" kern="1200" dirty="0" err="1">
                <a:solidFill>
                  <a:schemeClr val="tx1"/>
                </a:solidFill>
                <a:effectLst/>
                <a:latin typeface="+mn-lt"/>
                <a:ea typeface="+mn-ea"/>
                <a:cs typeface="+mn-cs"/>
              </a:rPr>
              <a:t>Wyser</a:t>
            </a:r>
            <a:r>
              <a:rPr lang="en-US" sz="1200" kern="1200" dirty="0">
                <a:solidFill>
                  <a:schemeClr val="tx1"/>
                </a:solidFill>
                <a:effectLst/>
                <a:latin typeface="+mn-lt"/>
                <a:ea typeface="+mn-ea"/>
                <a:cs typeface="+mn-cs"/>
              </a:rPr>
              <a:t>, 2018: Extreme heat waves under 1.5°C and 2°C global warming. </a:t>
            </a:r>
            <a:r>
              <a:rPr lang="en-US" sz="1200" i="1" kern="1200" dirty="0">
                <a:solidFill>
                  <a:schemeClr val="tx1"/>
                </a:solidFill>
                <a:effectLst/>
                <a:latin typeface="+mn-lt"/>
                <a:ea typeface="+mn-ea"/>
                <a:cs typeface="+mn-cs"/>
              </a:rPr>
              <a:t>Environmental Research Letters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13(5)</a:t>
            </a:r>
            <a:r>
              <a:rPr lang="en-US" sz="1200" kern="1200" dirty="0">
                <a:solidFill>
                  <a:schemeClr val="tx1"/>
                </a:solidFill>
                <a:effectLst/>
                <a:latin typeface="+mn-lt"/>
                <a:ea typeface="+mn-ea"/>
                <a:cs typeface="+mn-cs"/>
              </a:rPr>
              <a:t>, 054006, doi:</a:t>
            </a:r>
            <a:r>
              <a:rPr lang="en-US" sz="1200" u="sng" kern="1200" dirty="0">
                <a:solidFill>
                  <a:schemeClr val="tx1"/>
                </a:solidFill>
                <a:effectLst/>
                <a:latin typeface="+mn-lt"/>
                <a:ea typeface="+mn-ea"/>
                <a:cs typeface="+mn-cs"/>
                <a:hlinkClick r:id="rId4"/>
              </a:rPr>
              <a:t>10.1088/1748-9326/aab827</a:t>
            </a:r>
            <a:r>
              <a:rPr lang="en-US" sz="1200" kern="1200" dirty="0">
                <a:solidFill>
                  <a:schemeClr val="tx1"/>
                </a:solidFill>
                <a:effectLst/>
                <a:latin typeface="+mn-lt"/>
                <a:ea typeface="+mn-ea"/>
                <a:cs typeface="+mn-cs"/>
              </a:rPr>
              <a:t>. </a:t>
            </a:r>
          </a:p>
          <a:p>
            <a:endParaRPr lang="en-US" altLang="en-US" dirty="0">
              <a:latin typeface="Times" panose="02020603050405020304" pitchFamily="18" charset="0"/>
            </a:endParaRPr>
          </a:p>
          <a:p>
            <a:r>
              <a:rPr lang="en-US" altLang="en-US" dirty="0">
                <a:latin typeface="Times" panose="02020603050405020304" pitchFamily="18" charset="0"/>
              </a:rPr>
              <a:t>Photos:</a:t>
            </a:r>
          </a:p>
          <a:p>
            <a:r>
              <a:rPr lang="en-US" altLang="en-US" dirty="0">
                <a:latin typeface="Times" panose="02020603050405020304" pitchFamily="18" charset="0"/>
              </a:rPr>
              <a:t>Fan: https://</a:t>
            </a:r>
            <a:r>
              <a:rPr lang="en-US" altLang="en-US" dirty="0" err="1">
                <a:latin typeface="Times" panose="02020603050405020304" pitchFamily="18" charset="0"/>
              </a:rPr>
              <a:t>pixabay.com</a:t>
            </a:r>
            <a:r>
              <a:rPr lang="en-US" altLang="en-US" dirty="0">
                <a:latin typeface="Times" panose="02020603050405020304" pitchFamily="18" charset="0"/>
              </a:rPr>
              <a:t>/images/id-3571028/</a:t>
            </a:r>
          </a:p>
          <a:p>
            <a:r>
              <a:rPr lang="en-US" sz="1200" kern="1200" dirty="0">
                <a:solidFill>
                  <a:schemeClr val="tx1"/>
                </a:solidFill>
                <a:effectLst/>
                <a:latin typeface="+mn-lt"/>
                <a:ea typeface="+mn-ea"/>
                <a:cs typeface="+mn-cs"/>
              </a:rPr>
              <a:t>Thermometer: 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/images/id-4767444/</a:t>
            </a:r>
          </a:p>
          <a:p>
            <a:r>
              <a:rPr lang="en-US" altLang="en-US" dirty="0">
                <a:latin typeface="Times" panose="02020603050405020304" pitchFamily="18" charset="0"/>
              </a:rPr>
              <a:t>Trees: https://</a:t>
            </a:r>
            <a:r>
              <a:rPr lang="en-US" altLang="en-US" dirty="0" err="1">
                <a:latin typeface="Times" panose="02020603050405020304" pitchFamily="18" charset="0"/>
              </a:rPr>
              <a:t>pixabay.com</a:t>
            </a:r>
            <a:r>
              <a:rPr lang="en-US" altLang="en-US" dirty="0">
                <a:latin typeface="Times" panose="02020603050405020304" pitchFamily="18" charset="0"/>
              </a:rPr>
              <a:t>/images/id-947331/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Dead coral: </a:t>
            </a:r>
            <a:r>
              <a:rPr lang="en-US" dirty="0"/>
              <a:t>https://</a:t>
            </a:r>
            <a:r>
              <a:rPr lang="en-US" dirty="0" err="1"/>
              <a:t>unsplash.com</a:t>
            </a:r>
            <a:r>
              <a:rPr lang="en-US" dirty="0"/>
              <a:t>/photos/l77WKwkDpWQ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Live coral: </a:t>
            </a:r>
            <a:r>
              <a:rPr lang="en-US" dirty="0"/>
              <a:t>https://</a:t>
            </a:r>
            <a:r>
              <a:rPr lang="en-US" dirty="0" err="1"/>
              <a:t>unsplash.com</a:t>
            </a:r>
            <a:r>
              <a:rPr lang="en-US" dirty="0"/>
              <a:t>/photos/0G01UI1MQhg</a:t>
            </a:r>
          </a:p>
          <a:p>
            <a:endParaRPr lang="en-US" altLang="en-US" dirty="0">
              <a:latin typeface="Times" panose="02020603050405020304" pitchFamily="18" charset="0"/>
            </a:endParaRPr>
          </a:p>
          <a:p>
            <a:endParaRPr lang="en-US" altLang="en-US" dirty="0">
              <a:latin typeface="Times" panose="02020603050405020304" pitchFamily="18" charset="0"/>
            </a:endParaRPr>
          </a:p>
          <a:p>
            <a:endParaRPr lang="en-US" altLang="en-US" dirty="0">
              <a:latin typeface="Times"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70</a:t>
            </a:fld>
            <a:endParaRPr lang="en-US"/>
          </a:p>
        </p:txBody>
      </p:sp>
    </p:spTree>
    <p:extLst>
      <p:ext uri="{BB962C8B-B14F-4D97-AF65-F5344CB8AC3E}">
        <p14:creationId xmlns:p14="http://schemas.microsoft.com/office/powerpoint/2010/main" val="190125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FontTx/>
              <a:buNone/>
            </a:pPr>
            <a:r>
              <a:rPr lang="en-US" dirty="0"/>
              <a:t>Updated: December 2021</a:t>
            </a:r>
          </a:p>
        </p:txBody>
      </p:sp>
      <p:sp>
        <p:nvSpPr>
          <p:cNvPr id="4" name="Slide Number Placeholder 3"/>
          <p:cNvSpPr>
            <a:spLocks noGrp="1"/>
          </p:cNvSpPr>
          <p:nvPr>
            <p:ph type="sldNum" sz="quarter" idx="5"/>
          </p:nvPr>
        </p:nvSpPr>
        <p:spPr/>
        <p:txBody>
          <a:bodyPr/>
          <a:lstStyle/>
          <a:p>
            <a:fld id="{B39ACC1A-9FD5-BC4C-8833-BF4A1ED2CF75}" type="slidenum">
              <a:rPr lang="en-US" smtClean="0"/>
              <a:t>7</a:t>
            </a:fld>
            <a:endParaRPr lang="en-US"/>
          </a:p>
        </p:txBody>
      </p:sp>
    </p:spTree>
    <p:extLst>
      <p:ext uri="{BB962C8B-B14F-4D97-AF65-F5344CB8AC3E}">
        <p14:creationId xmlns:p14="http://schemas.microsoft.com/office/powerpoint/2010/main" val="10628461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Script: </a:t>
            </a:r>
            <a:r>
              <a:rPr lang="en-US" sz="1200" kern="1200" dirty="0">
                <a:solidFill>
                  <a:schemeClr val="tx1"/>
                </a:solidFill>
                <a:latin typeface="+mn-lt"/>
                <a:ea typeface="+mn-ea"/>
                <a:cs typeface="+mn-cs"/>
              </a:rPr>
              <a:t>By limiting warming to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you have come very close to our stated goal and should be very proud of the progress you have made!  While there are still some serious impacts that the world will need to adapt to and prepare for, the impacts are FAR less severe than we would have seen under a baseline scenario.</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Let’s take a look at the impacts we would expect to see in a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world: [Read bullets on the slide]</a:t>
            </a:r>
          </a:p>
          <a:p>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Flooding: This does not include impacts from flash floods, pluvial floods (when extreme rainfall means that the ground cannot absorb the water), and coastal floods.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Coral bleaching: Many societies depend on coral reefs for fisheries and tourism. </a:t>
            </a:r>
            <a:r>
              <a:rPr lang="en-US" sz="1200" kern="1200" dirty="0">
                <a:solidFill>
                  <a:schemeClr val="tx1"/>
                </a:solidFill>
                <a:effectLst/>
                <a:latin typeface="+mn-lt"/>
                <a:ea typeface="+mn-ea"/>
                <a:cs typeface="+mn-cs"/>
              </a:rPr>
              <a:t>Reefs protect the shoreline from storm surge and erosion, among other benefits.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Updated: September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ffectLst/>
                <a:latin typeface="+mn-lt"/>
                <a:ea typeface="+mn-ea"/>
                <a:cs typeface="+mn-cs"/>
              </a:rPr>
              <a:t>Sourcess</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1. </a:t>
            </a:r>
            <a:r>
              <a:rPr lang="en-US" dirty="0"/>
              <a:t>Alfieri, L., </a:t>
            </a:r>
            <a:r>
              <a:rPr lang="en-US" dirty="0" err="1"/>
              <a:t>Bisselink</a:t>
            </a:r>
            <a:r>
              <a:rPr lang="en-US" dirty="0"/>
              <a:t>, B., </a:t>
            </a:r>
            <a:r>
              <a:rPr lang="en-US" dirty="0" err="1"/>
              <a:t>Dottori</a:t>
            </a:r>
            <a:r>
              <a:rPr lang="en-US" dirty="0"/>
              <a:t>, F., Naumann, G., de </a:t>
            </a:r>
            <a:r>
              <a:rPr lang="en-US" dirty="0" err="1"/>
              <a:t>Roo</a:t>
            </a:r>
            <a:r>
              <a:rPr lang="en-US" dirty="0"/>
              <a:t>, A., </a:t>
            </a:r>
            <a:r>
              <a:rPr lang="en-US" dirty="0" err="1"/>
              <a:t>Salamon</a:t>
            </a:r>
            <a:r>
              <a:rPr lang="en-US" dirty="0"/>
              <a:t>, P., </a:t>
            </a:r>
            <a:r>
              <a:rPr lang="en-US" dirty="0" err="1"/>
              <a:t>Wyser</a:t>
            </a:r>
            <a:r>
              <a:rPr lang="en-US" dirty="0"/>
              <a:t>, K. and </a:t>
            </a:r>
            <a:r>
              <a:rPr lang="en-US" dirty="0" err="1"/>
              <a:t>Feyen</a:t>
            </a:r>
            <a:r>
              <a:rPr lang="en-US" dirty="0"/>
              <a:t>, L. (2017), Global projections of river flood risk in a warmer world. Earth's Future, 5: 171-182. doi:</a:t>
            </a:r>
            <a:r>
              <a:rPr lang="en-US" dirty="0">
                <a:hlinkClick r:id="rId3"/>
              </a:rPr>
              <a:t>10.1002/2016EF000485</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Schleussner</a:t>
            </a:r>
            <a:r>
              <a:rPr lang="en-US" sz="1200" kern="1200" dirty="0">
                <a:solidFill>
                  <a:schemeClr val="tx1"/>
                </a:solidFill>
                <a:effectLst/>
                <a:latin typeface="+mn-lt"/>
                <a:ea typeface="+mn-ea"/>
                <a:cs typeface="+mn-cs"/>
              </a:rPr>
              <a:t>, C.-F., </a:t>
            </a:r>
            <a:r>
              <a:rPr lang="en-US" sz="1200" kern="1200" dirty="0" err="1">
                <a:solidFill>
                  <a:schemeClr val="tx1"/>
                </a:solidFill>
                <a:effectLst/>
                <a:latin typeface="+mn-lt"/>
                <a:ea typeface="+mn-ea"/>
                <a:cs typeface="+mn-cs"/>
              </a:rPr>
              <a:t>Lissner</a:t>
            </a:r>
            <a:r>
              <a:rPr lang="en-US" sz="1200" kern="1200" dirty="0">
                <a:solidFill>
                  <a:schemeClr val="tx1"/>
                </a:solidFill>
                <a:effectLst/>
                <a:latin typeface="+mn-lt"/>
                <a:ea typeface="+mn-ea"/>
                <a:cs typeface="+mn-cs"/>
              </a:rPr>
              <a:t>, T. K., Fischer, E. M., </a:t>
            </a:r>
            <a:r>
              <a:rPr lang="en-US" sz="1200" kern="1200" dirty="0" err="1">
                <a:solidFill>
                  <a:schemeClr val="tx1"/>
                </a:solidFill>
                <a:effectLst/>
                <a:latin typeface="+mn-lt"/>
                <a:ea typeface="+mn-ea"/>
                <a:cs typeface="+mn-cs"/>
              </a:rPr>
              <a:t>Wohland</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Perrette</a:t>
            </a:r>
            <a:r>
              <a:rPr lang="en-US" sz="1200" kern="1200" dirty="0">
                <a:solidFill>
                  <a:schemeClr val="tx1"/>
                </a:solidFill>
                <a:effectLst/>
                <a:latin typeface="+mn-lt"/>
                <a:ea typeface="+mn-ea"/>
                <a:cs typeface="+mn-cs"/>
              </a:rPr>
              <a:t>, M., Golly, A., </a:t>
            </a:r>
            <a:r>
              <a:rPr lang="en-US" sz="1200" kern="1200" dirty="0" err="1">
                <a:solidFill>
                  <a:schemeClr val="tx1"/>
                </a:solidFill>
                <a:effectLst/>
                <a:latin typeface="+mn-lt"/>
                <a:ea typeface="+mn-ea"/>
                <a:cs typeface="+mn-cs"/>
              </a:rPr>
              <a:t>Rogelj</a:t>
            </a:r>
            <a:r>
              <a:rPr lang="en-US" sz="1200" kern="1200" dirty="0">
                <a:solidFill>
                  <a:schemeClr val="tx1"/>
                </a:solidFill>
                <a:effectLst/>
                <a:latin typeface="+mn-lt"/>
                <a:ea typeface="+mn-ea"/>
                <a:cs typeface="+mn-cs"/>
              </a:rPr>
              <a:t>, J., Childers, K., </a:t>
            </a:r>
            <a:r>
              <a:rPr lang="en-US" sz="1200" kern="1200" dirty="0" err="1">
                <a:solidFill>
                  <a:schemeClr val="tx1"/>
                </a:solidFill>
                <a:effectLst/>
                <a:latin typeface="+mn-lt"/>
                <a:ea typeface="+mn-ea"/>
                <a:cs typeface="+mn-cs"/>
              </a:rPr>
              <a:t>Schewe</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Frieler</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Mengel</a:t>
            </a:r>
            <a:r>
              <a:rPr lang="en-US" sz="1200" kern="1200" dirty="0">
                <a:solidFill>
                  <a:schemeClr val="tx1"/>
                </a:solidFill>
                <a:effectLst/>
                <a:latin typeface="+mn-lt"/>
                <a:ea typeface="+mn-ea"/>
                <a:cs typeface="+mn-cs"/>
              </a:rPr>
              <a:t>, M., Hare, W., and Schaeffer, M.: Differential climate impacts for policy-relevant limits to global warming: the case of 1.5 °C and 2 °C, Earth Syst. </a:t>
            </a:r>
            <a:r>
              <a:rPr lang="en-US" sz="1200" kern="1200" dirty="0" err="1">
                <a:solidFill>
                  <a:schemeClr val="tx1"/>
                </a:solidFill>
                <a:effectLst/>
                <a:latin typeface="+mn-lt"/>
                <a:ea typeface="+mn-ea"/>
                <a:cs typeface="+mn-cs"/>
              </a:rPr>
              <a:t>Dynam</a:t>
            </a:r>
            <a:r>
              <a:rPr lang="en-US" sz="1200" kern="1200" dirty="0">
                <a:solidFill>
                  <a:schemeClr val="tx1"/>
                </a:solidFill>
                <a:effectLst/>
                <a:latin typeface="+mn-lt"/>
                <a:ea typeface="+mn-ea"/>
                <a:cs typeface="+mn-cs"/>
              </a:rPr>
              <a:t>., 7, 327–351,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/10.5194/esd-7-327-2016,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Mora, C., </a:t>
            </a:r>
            <a:r>
              <a:rPr lang="en-US" sz="1200" kern="1200" dirty="0" err="1">
                <a:solidFill>
                  <a:schemeClr val="tx1"/>
                </a:solidFill>
                <a:effectLst/>
                <a:latin typeface="+mn-lt"/>
                <a:ea typeface="+mn-ea"/>
                <a:cs typeface="+mn-cs"/>
              </a:rPr>
              <a:t>Dousset</a:t>
            </a:r>
            <a:r>
              <a:rPr lang="en-US" sz="1200" kern="1200" dirty="0">
                <a:solidFill>
                  <a:schemeClr val="tx1"/>
                </a:solidFill>
                <a:effectLst/>
                <a:latin typeface="+mn-lt"/>
                <a:ea typeface="+mn-ea"/>
                <a:cs typeface="+mn-cs"/>
              </a:rPr>
              <a:t>, B., Caldwell, I.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Global risk of deadly heat.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7, </a:t>
            </a:r>
            <a:r>
              <a:rPr lang="en-US" sz="1200" kern="1200" dirty="0">
                <a:solidFill>
                  <a:schemeClr val="tx1"/>
                </a:solidFill>
                <a:effectLst/>
                <a:latin typeface="+mn-lt"/>
                <a:ea typeface="+mn-ea"/>
                <a:cs typeface="+mn-cs"/>
              </a:rPr>
              <a:t>501–506 (2017). </a:t>
            </a:r>
            <a:r>
              <a:rPr lang="en-US" sz="1200" u="sng" kern="1200" dirty="0">
                <a:solidFill>
                  <a:schemeClr val="tx1"/>
                </a:solidFill>
                <a:effectLst/>
                <a:latin typeface="+mn-lt"/>
                <a:ea typeface="+mn-ea"/>
                <a:cs typeface="+mn-cs"/>
                <a:hlinkClick r:id="rId5"/>
              </a:rPr>
              <a:t>https://doi.org/10.1038/nclimate3322</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Photos</a:t>
            </a:r>
            <a:r>
              <a:rPr lang="en-US" altLang="en-US" dirty="0">
                <a:latin typeface="Times" panose="02020603050405020304" pitchFamily="18" charset="0"/>
              </a:rPr>
              <a:t>: </a:t>
            </a:r>
          </a:p>
          <a:p>
            <a:r>
              <a:rPr lang="en-US" altLang="en-US" dirty="0">
                <a:latin typeface="Times" panose="02020603050405020304" pitchFamily="18" charset="0"/>
              </a:rPr>
              <a:t>Flood: </a:t>
            </a:r>
            <a:r>
              <a:rPr lang="en-US" dirty="0"/>
              <a:t>https://</a:t>
            </a:r>
            <a:r>
              <a:rPr lang="en-US" dirty="0" err="1"/>
              <a:t>unsplash.com</a:t>
            </a:r>
            <a:r>
              <a:rPr lang="en-US" dirty="0"/>
              <a:t>/photos/_whs7FPfkwQ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Thermometer: 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/images/id-4767444/</a:t>
            </a:r>
          </a:p>
          <a:p>
            <a:r>
              <a:rPr lang="en-US" altLang="en-US" dirty="0">
                <a:latin typeface="Times" panose="02020603050405020304" pitchFamily="18" charset="0"/>
              </a:rPr>
              <a:t>Trees: https://</a:t>
            </a:r>
            <a:r>
              <a:rPr lang="en-US" altLang="en-US" dirty="0" err="1">
                <a:latin typeface="Times" panose="02020603050405020304" pitchFamily="18" charset="0"/>
              </a:rPr>
              <a:t>pixabay.com</a:t>
            </a:r>
            <a:r>
              <a:rPr lang="en-US" altLang="en-US" dirty="0">
                <a:latin typeface="Times" panose="02020603050405020304" pitchFamily="18" charset="0"/>
              </a:rPr>
              <a:t>/images/id-947331/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Dead coral: </a:t>
            </a:r>
            <a:r>
              <a:rPr lang="en-US" dirty="0"/>
              <a:t>https://</a:t>
            </a:r>
            <a:r>
              <a:rPr lang="en-US" dirty="0" err="1"/>
              <a:t>unsplash.com</a:t>
            </a:r>
            <a:r>
              <a:rPr lang="en-US" dirty="0"/>
              <a:t>/photos/l77WKwkDpWQ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Live coral: </a:t>
            </a:r>
            <a:r>
              <a:rPr lang="en-US" dirty="0"/>
              <a:t>https://</a:t>
            </a:r>
            <a:r>
              <a:rPr lang="en-US" dirty="0" err="1"/>
              <a:t>unsplash.com</a:t>
            </a:r>
            <a:r>
              <a:rPr lang="en-US" dirty="0"/>
              <a:t>/photos/0G01UI1MQhg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71</a:t>
            </a:fld>
            <a:endParaRPr lang="en-US"/>
          </a:p>
        </p:txBody>
      </p:sp>
    </p:spTree>
    <p:extLst>
      <p:ext uri="{BB962C8B-B14F-4D97-AF65-F5344CB8AC3E}">
        <p14:creationId xmlns:p14="http://schemas.microsoft.com/office/powerpoint/2010/main" val="22553375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Times" panose="02020603050405020304" pitchFamily="18" charset="0"/>
              </a:rPr>
              <a:t>Script: </a:t>
            </a:r>
            <a:r>
              <a:rPr lang="en-US" sz="1200" kern="1200" dirty="0">
                <a:solidFill>
                  <a:schemeClr val="tx1"/>
                </a:solidFill>
                <a:latin typeface="+mn-lt"/>
                <a:ea typeface="+mn-ea"/>
                <a:cs typeface="+mn-cs"/>
              </a:rPr>
              <a:t>However, I want to be clear.  A 3-4 degree future is still very bleak – especially for the world’s most vulnerable nations and communities who experience the impacts of climate change disproportionately. We need to do better. Far better.  Here’s what a 3 degree future means for our world:  [Read bullets from the slide].</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i="1"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latin typeface="Times" panose="02020603050405020304" pitchFamily="18"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Arctic sea ice: Melting of Arctic sea ice has a positive feedback effect on global warming, as ice and snow reflect energy from the sun back into space. Without sea ice, more of the energy is absorbed, contributing to further warming. A warming Arctic and lessening sea ice are linked to extreme weather effects in other parts of world, as a result of the global atmospheric circulation. For more on this topic, see https://</a:t>
            </a:r>
            <a:r>
              <a:rPr lang="en-US" altLang="en-US" dirty="0" err="1">
                <a:latin typeface="Times" panose="02020603050405020304" pitchFamily="18" charset="0"/>
              </a:rPr>
              <a:t>www.carbonbrief.org</a:t>
            </a:r>
            <a:r>
              <a:rPr lang="en-US" altLang="en-US" dirty="0">
                <a:latin typeface="Times" panose="02020603050405020304" pitchFamily="18" charset="0"/>
              </a:rPr>
              <a:t>/qa-how-is-arctic-warming-linked-to-polar-vortext-other-extreme-weather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Insects: </a:t>
            </a:r>
            <a:r>
              <a:rPr lang="en-US" sz="1200" kern="1200" dirty="0">
                <a:solidFill>
                  <a:schemeClr val="tx1"/>
                </a:solidFill>
                <a:effectLst/>
                <a:latin typeface="+mn-lt"/>
                <a:ea typeface="+mn-ea"/>
                <a:cs typeface="+mn-cs"/>
              </a:rPr>
              <a:t>Insects are important as pollinators, for nutrient cycling, and for breaking down waste, among other services. They are the major or sole food source for many amphibian, reptile, bird, and mammal species.</a:t>
            </a:r>
            <a:r>
              <a:rPr lang="en-US" sz="1200" kern="1200" baseline="30000" dirty="0">
                <a:solidFill>
                  <a:schemeClr val="tx1"/>
                </a:solidFill>
                <a:effectLst/>
                <a:latin typeface="+mn-lt"/>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Updated: September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altLang="en-US" dirty="0">
              <a:latin typeface="Times" panose="02020603050405020304" pitchFamily="18" charset="0"/>
            </a:endParaRPr>
          </a:p>
          <a:p>
            <a:r>
              <a:rPr lang="en-US" altLang="en-US" dirty="0" err="1">
                <a:latin typeface="Times" panose="02020603050405020304" pitchFamily="18" charset="0"/>
              </a:rPr>
              <a:t>Sourcess</a:t>
            </a:r>
            <a:r>
              <a:rPr lang="en-US" altLang="en-US" dirty="0">
                <a:latin typeface="Times" panose="02020603050405020304" pitchFamily="18" charset="0"/>
              </a:rPr>
              <a:t>:</a:t>
            </a:r>
          </a:p>
          <a:p>
            <a:pPr lvl="0"/>
            <a:r>
              <a:rPr lang="en-US" altLang="en-US" dirty="0">
                <a:latin typeface="Times" panose="02020603050405020304" pitchFamily="18" charset="0"/>
              </a:rPr>
              <a:t>1. </a:t>
            </a:r>
            <a:r>
              <a:rPr lang="en-US" sz="1200" kern="1200" dirty="0" err="1">
                <a:solidFill>
                  <a:schemeClr val="tx1"/>
                </a:solidFill>
                <a:effectLst/>
                <a:latin typeface="+mn-lt"/>
                <a:ea typeface="+mn-ea"/>
                <a:cs typeface="+mn-cs"/>
              </a:rPr>
              <a:t>Sigmond</a:t>
            </a:r>
            <a:r>
              <a:rPr lang="en-US" sz="1200" kern="1200" dirty="0">
                <a:solidFill>
                  <a:schemeClr val="tx1"/>
                </a:solidFill>
                <a:effectLst/>
                <a:latin typeface="+mn-lt"/>
                <a:ea typeface="+mn-ea"/>
                <a:cs typeface="+mn-cs"/>
              </a:rPr>
              <a:t>, M., Fyfe, J.C. &amp; </a:t>
            </a:r>
            <a:r>
              <a:rPr lang="en-US" sz="1200" kern="1200" dirty="0" err="1">
                <a:solidFill>
                  <a:schemeClr val="tx1"/>
                </a:solidFill>
                <a:effectLst/>
                <a:latin typeface="+mn-lt"/>
                <a:ea typeface="+mn-ea"/>
                <a:cs typeface="+mn-cs"/>
              </a:rPr>
              <a:t>Swart</a:t>
            </a:r>
            <a:r>
              <a:rPr lang="en-US" sz="1200" kern="1200" dirty="0">
                <a:solidFill>
                  <a:schemeClr val="tx1"/>
                </a:solidFill>
                <a:effectLst/>
                <a:latin typeface="+mn-lt"/>
                <a:ea typeface="+mn-ea"/>
                <a:cs typeface="+mn-cs"/>
              </a:rPr>
              <a:t>, N.C. Ice-free Arctic projections under the Paris Agreement.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404–408 (2018). </a:t>
            </a:r>
            <a:r>
              <a:rPr lang="en-US" sz="1200" u="sng" kern="1200" dirty="0">
                <a:solidFill>
                  <a:schemeClr val="tx1"/>
                </a:solidFill>
                <a:effectLst/>
                <a:latin typeface="+mn-lt"/>
                <a:ea typeface="+mn-ea"/>
                <a:cs typeface="+mn-cs"/>
                <a:hlinkClick r:id="rId3"/>
              </a:rPr>
              <a:t>https://doi.org/10.1038/s41558-018-0124-y</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2. </a:t>
            </a:r>
            <a:r>
              <a:rPr lang="en-US" sz="1200" kern="1200" dirty="0">
                <a:solidFill>
                  <a:schemeClr val="tx1"/>
                </a:solidFill>
                <a:effectLst/>
                <a:latin typeface="+mn-lt"/>
                <a:ea typeface="+mn-ea"/>
                <a:cs typeface="+mn-cs"/>
              </a:rPr>
              <a:t>Warren, R., et al. "The projected effect on insects, vertebrates, and plants of limiting global warming to 1.5 C rather than 2 C."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360.6390 (2018): 791-79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Turco, M. et al. (2018) Exacerbated fires in Mediterranean Europe due to anthropogenic warming projected with nonstationary climate-fire models, </a:t>
            </a:r>
            <a:r>
              <a:rPr lang="en-US" sz="1200" u="sng" kern="1200" dirty="0">
                <a:solidFill>
                  <a:schemeClr val="tx1"/>
                </a:solidFill>
                <a:effectLst/>
                <a:latin typeface="+mn-lt"/>
                <a:ea typeface="+mn-ea"/>
                <a:cs typeface="+mn-cs"/>
                <a:hlinkClick r:id="rId5"/>
              </a:rPr>
              <a:t>Nature Communications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https://www.nature.com/articles/s41467-018-06358-z</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5. </a:t>
            </a:r>
            <a:r>
              <a:rPr lang="en-US" sz="1200" u="none" kern="1200" dirty="0">
                <a:solidFill>
                  <a:schemeClr val="tx1"/>
                </a:solidFill>
                <a:effectLst/>
                <a:latin typeface="+mn-lt"/>
                <a:ea typeface="+mn-ea"/>
                <a:cs typeface="+mn-cs"/>
                <a:hlinkClick r:id="rId6"/>
              </a:rPr>
              <a:t>https://www.si.edu/spotlight/buginfo/benefits</a:t>
            </a: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Photos:</a:t>
            </a:r>
          </a:p>
          <a:p>
            <a:r>
              <a:rPr lang="en-US" altLang="en-US" dirty="0">
                <a:latin typeface="Times" panose="02020603050405020304" pitchFamily="18" charset="0"/>
              </a:rPr>
              <a:t>Arctic: https://</a:t>
            </a:r>
            <a:r>
              <a:rPr lang="en-US" altLang="en-US" dirty="0" err="1">
                <a:latin typeface="Times" panose="02020603050405020304" pitchFamily="18" charset="0"/>
              </a:rPr>
              <a:t>pixabay.com</a:t>
            </a:r>
            <a:r>
              <a:rPr lang="en-US" altLang="en-US" dirty="0">
                <a:latin typeface="Times" panose="02020603050405020304" pitchFamily="18" charset="0"/>
              </a:rPr>
              <a:t>/images/id-1913559/</a:t>
            </a:r>
          </a:p>
          <a:p>
            <a:r>
              <a:rPr lang="en-US" altLang="en-US" dirty="0">
                <a:latin typeface="Times" panose="02020603050405020304" pitchFamily="18" charset="0"/>
              </a:rPr>
              <a:t>Trees: https://</a:t>
            </a:r>
            <a:r>
              <a:rPr lang="en-US" altLang="en-US" dirty="0" err="1">
                <a:latin typeface="Times" panose="02020603050405020304" pitchFamily="18" charset="0"/>
              </a:rPr>
              <a:t>pixabay.com</a:t>
            </a:r>
            <a:r>
              <a:rPr lang="en-US" altLang="en-US" dirty="0">
                <a:latin typeface="Times" panose="02020603050405020304" pitchFamily="18" charset="0"/>
              </a:rPr>
              <a:t>/images/id-947331/</a:t>
            </a:r>
          </a:p>
          <a:p>
            <a:r>
              <a:rPr lang="en-US" altLang="en-US" dirty="0">
                <a:latin typeface="Times" panose="02020603050405020304" pitchFamily="18" charset="0"/>
              </a:rPr>
              <a:t>Bee: https://</a:t>
            </a:r>
            <a:r>
              <a:rPr lang="en-US" altLang="en-US" dirty="0" err="1">
                <a:latin typeface="Times" panose="02020603050405020304" pitchFamily="18" charset="0"/>
              </a:rPr>
              <a:t>pixabay.com</a:t>
            </a:r>
            <a:r>
              <a:rPr lang="en-US" altLang="en-US" dirty="0">
                <a:latin typeface="Times" panose="02020603050405020304" pitchFamily="18" charset="0"/>
              </a:rPr>
              <a:t>/images/id-4243850/</a:t>
            </a:r>
          </a:p>
          <a:p>
            <a:r>
              <a:rPr lang="en-US" altLang="en-US" dirty="0">
                <a:latin typeface="Times" panose="02020603050405020304" pitchFamily="18" charset="0"/>
              </a:rPr>
              <a:t>Wildfire: https://</a:t>
            </a:r>
            <a:r>
              <a:rPr lang="en-US" altLang="en-US" dirty="0" err="1">
                <a:latin typeface="Times" panose="02020603050405020304" pitchFamily="18" charset="0"/>
              </a:rPr>
              <a:t>www.flickr.com</a:t>
            </a:r>
            <a:r>
              <a:rPr lang="en-US" altLang="en-US" dirty="0">
                <a:latin typeface="Times" panose="02020603050405020304" pitchFamily="18" charset="0"/>
              </a:rPr>
              <a:t>/photos/</a:t>
            </a:r>
            <a:r>
              <a:rPr lang="en-US" altLang="en-US" dirty="0" err="1">
                <a:latin typeface="Times" panose="02020603050405020304" pitchFamily="18" charset="0"/>
              </a:rPr>
              <a:t>slworking</a:t>
            </a:r>
            <a:r>
              <a:rPr lang="en-US" altLang="en-US" dirty="0">
                <a:latin typeface="Times" panose="02020603050405020304" pitchFamily="18" charset="0"/>
              </a:rPr>
              <a:t>/29034137667</a:t>
            </a:r>
          </a:p>
          <a:p>
            <a:endParaRPr lang="en-US" altLang="en-US" dirty="0">
              <a:latin typeface="Times"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72</a:t>
            </a:fld>
            <a:endParaRPr lang="en-US"/>
          </a:p>
        </p:txBody>
      </p:sp>
    </p:spTree>
    <p:extLst>
      <p:ext uri="{BB962C8B-B14F-4D97-AF65-F5344CB8AC3E}">
        <p14:creationId xmlns:p14="http://schemas.microsoft.com/office/powerpoint/2010/main" val="3366920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Times" pitchFamily="-109" charset="0"/>
                <a:ea typeface="ＭＳ Ｐゴシック" pitchFamily="-65" charset="-128"/>
                <a:cs typeface="ＭＳ Ｐゴシック" pitchFamily="-65" charset="-128"/>
              </a:rPr>
              <a:t>Script</a:t>
            </a:r>
            <a:r>
              <a:rPr lang="en-US" sz="1200" kern="1200" dirty="0">
                <a:solidFill>
                  <a:schemeClr val="tx1"/>
                </a:solidFill>
                <a:effectLst/>
                <a:latin typeface="Times" pitchFamily="-109" charset="0"/>
                <a:ea typeface="ＭＳ Ｐゴシック" pitchFamily="-65" charset="-128"/>
                <a:cs typeface="ＭＳ Ｐゴシック" pitchFamily="-65" charset="-128"/>
              </a:rPr>
              <a:t>:</a:t>
            </a:r>
            <a:r>
              <a:rPr lang="en-US" sz="1200" kern="1200" baseline="0" dirty="0">
                <a:solidFill>
                  <a:schemeClr val="tx1"/>
                </a:solidFill>
                <a:effectLst/>
                <a:latin typeface="Times" pitchFamily="-109" charset="0"/>
                <a:ea typeface="ＭＳ Ｐゴシック" pitchFamily="-65" charset="-128"/>
                <a:cs typeface="ＭＳ Ｐゴシック" pitchFamily="-65" charset="-128"/>
              </a:rPr>
              <a:t> If we do not take to reduce our fossil fuel use, we could see severe impacts by the end of the century. For example</a:t>
            </a:r>
            <a:r>
              <a:rPr lang="is-IS" sz="1200" kern="1200" baseline="0" dirty="0">
                <a:solidFill>
                  <a:schemeClr val="tx1"/>
                </a:solidFill>
                <a:effectLst/>
                <a:latin typeface="Times" pitchFamily="-109" charset="0"/>
                <a:ea typeface="ＭＳ Ｐゴシック" pitchFamily="-65" charset="-128"/>
                <a:cs typeface="ＭＳ Ｐゴシック" pitchFamily="-65" charset="-128"/>
              </a:rPr>
              <a:t>…</a:t>
            </a:r>
            <a:endParaRPr lang="en-US" altLang="en-US" b="1" dirty="0">
              <a:latin typeface="Times" panose="02020603050405020304" pitchFamily="18" charset="0"/>
            </a:endParaRPr>
          </a:p>
          <a:p>
            <a:endParaRPr lang="en-US" altLang="en-US" dirty="0">
              <a:latin typeface="Times" panose="02020603050405020304" pitchFamily="18" charset="0"/>
            </a:endParaRPr>
          </a:p>
          <a:p>
            <a:endParaRPr lang="en-US" altLang="en-US" dirty="0">
              <a:latin typeface="Times" panose="02020603050405020304" pitchFamily="18" charset="0"/>
            </a:endParaRPr>
          </a:p>
          <a:p>
            <a:r>
              <a:rPr lang="en-US" altLang="en-US" i="1" dirty="0">
                <a:latin typeface="Times" panose="02020603050405020304" pitchFamily="18" charset="0"/>
              </a:rPr>
              <a:t>Notes:</a:t>
            </a:r>
          </a:p>
          <a:p>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Glaciers: </a:t>
            </a:r>
            <a:r>
              <a:rPr lang="en-US" sz="1200" kern="1200" dirty="0">
                <a:solidFill>
                  <a:schemeClr val="tx1"/>
                </a:solidFill>
                <a:effectLst/>
                <a:latin typeface="+mn-lt"/>
                <a:ea typeface="+mn-ea"/>
                <a:cs typeface="+mn-cs"/>
              </a:rPr>
              <a:t>The Hindu Kush Himalaya mountains provide water for two billion people. Water from Himalayan glaciers accounts for a significant part of the water in major rivers, including the Indus and Ganges. Estimates for the contribution of glacial melt to the Indus, for example, range from 21% to 80% based on different studies.</a:t>
            </a:r>
            <a:r>
              <a:rPr lang="en-US" sz="1200" kern="1200" baseline="30000" dirty="0">
                <a:solidFill>
                  <a:schemeClr val="tx1"/>
                </a:solidFill>
                <a:effectLst/>
                <a:latin typeface="+mn-lt"/>
                <a:ea typeface="+mn-ea"/>
                <a:cs typeface="+mn-cs"/>
              </a:rPr>
              <a:t>2</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Lethal heat: Populations in tropical areas will be exposed to much more lethal heat. “By 2100, mid-latitudes (for example, 40° N or S) will be exposed to ∼60 deadly days per year compared to almost the entire year in humid tropical areas under RCP 8.5.”</a:t>
            </a:r>
            <a:r>
              <a:rPr lang="en-US" sz="1200" kern="1200" baseline="30000" dirty="0">
                <a:solidFill>
                  <a:schemeClr val="tx1"/>
                </a:solidFill>
                <a:effectLst/>
                <a:latin typeface="+mn-lt"/>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Updated: September 2020</a:t>
            </a:r>
          </a:p>
          <a:p>
            <a:endParaRPr lang="en-US" altLang="en-US" dirty="0">
              <a:latin typeface="Times" panose="02020603050405020304" pitchFamily="18" charset="0"/>
            </a:endParaRPr>
          </a:p>
          <a:p>
            <a:r>
              <a:rPr lang="en-US" altLang="en-US" dirty="0">
                <a:latin typeface="Times" panose="02020603050405020304" pitchFamily="18"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1. </a:t>
            </a:r>
            <a:r>
              <a:rPr lang="en-US" sz="1200" kern="1200" dirty="0">
                <a:solidFill>
                  <a:schemeClr val="tx1"/>
                </a:solidFill>
                <a:effectLst/>
                <a:latin typeface="+mn-lt"/>
                <a:ea typeface="+mn-ea"/>
                <a:cs typeface="+mn-cs"/>
              </a:rPr>
              <a:t>Vermeer, M. &amp; </a:t>
            </a:r>
            <a:r>
              <a:rPr lang="en-US" sz="1200" kern="1200" dirty="0" err="1">
                <a:solidFill>
                  <a:schemeClr val="tx1"/>
                </a:solidFill>
                <a:effectLst/>
                <a:latin typeface="+mn-lt"/>
                <a:ea typeface="+mn-ea"/>
                <a:cs typeface="+mn-cs"/>
              </a:rPr>
              <a:t>Rahmstorf</a:t>
            </a:r>
            <a:r>
              <a:rPr lang="en-US" sz="1200" kern="1200" dirty="0">
                <a:solidFill>
                  <a:schemeClr val="tx1"/>
                </a:solidFill>
                <a:effectLst/>
                <a:latin typeface="+mn-lt"/>
                <a:ea typeface="+mn-ea"/>
                <a:cs typeface="+mn-cs"/>
              </a:rPr>
              <a:t>, S. (2009). Global sea level linked to global temperature. </a:t>
            </a:r>
            <a:r>
              <a:rPr lang="en-US" sz="1200" i="1" kern="1200" dirty="0">
                <a:solidFill>
                  <a:schemeClr val="tx1"/>
                </a:solidFill>
                <a:effectLst/>
                <a:latin typeface="+mn-lt"/>
                <a:ea typeface="+mn-ea"/>
                <a:cs typeface="+mn-cs"/>
              </a:rPr>
              <a:t>Proceedings of the National Academy of Sciences. </a:t>
            </a:r>
            <a:r>
              <a:rPr lang="en-US" sz="1200" kern="1200" dirty="0">
                <a:solidFill>
                  <a:schemeClr val="tx1"/>
                </a:solidFill>
                <a:effectLst/>
                <a:latin typeface="+mn-lt"/>
                <a:ea typeface="+mn-ea"/>
                <a:cs typeface="+mn-cs"/>
              </a:rPr>
              <a:t>106(51) 21527-21532. https://</a:t>
            </a:r>
            <a:r>
              <a:rPr lang="en-US" sz="1200" kern="1200" dirty="0" err="1">
                <a:solidFill>
                  <a:schemeClr val="tx1"/>
                </a:solidFill>
                <a:effectLst/>
                <a:latin typeface="+mn-lt"/>
                <a:ea typeface="+mn-ea"/>
                <a:cs typeface="+mn-cs"/>
              </a:rPr>
              <a:t>www.pnas.org</a:t>
            </a:r>
            <a:r>
              <a:rPr lang="en-US" sz="1200" kern="1200" dirty="0">
                <a:solidFill>
                  <a:schemeClr val="tx1"/>
                </a:solidFill>
                <a:effectLst/>
                <a:latin typeface="+mn-lt"/>
                <a:ea typeface="+mn-ea"/>
                <a:cs typeface="+mn-cs"/>
              </a:rPr>
              <a:t>/content/106/51/21527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2. </a:t>
            </a:r>
            <a:r>
              <a:rPr lang="en-US" sz="1200" kern="1200" dirty="0">
                <a:solidFill>
                  <a:schemeClr val="tx1"/>
                </a:solidFill>
                <a:effectLst/>
                <a:latin typeface="+mn-lt"/>
                <a:ea typeface="+mn-ea"/>
                <a:cs typeface="+mn-cs"/>
              </a:rPr>
              <a:t>P. Wester, A. Mishra, A. Mukherji, A. B. Shrestha (</a:t>
            </a:r>
            <a:r>
              <a:rPr lang="en-US" sz="1200" kern="1200" dirty="0" err="1">
                <a:solidFill>
                  <a:schemeClr val="tx1"/>
                </a:solidFill>
                <a:effectLst/>
                <a:latin typeface="+mn-lt"/>
                <a:ea typeface="+mn-ea"/>
                <a:cs typeface="+mn-cs"/>
              </a:rPr>
              <a:t>eds</a:t>
            </a:r>
            <a:r>
              <a:rPr lang="en-US" sz="1200" kern="1200" dirty="0">
                <a:solidFill>
                  <a:schemeClr val="tx1"/>
                </a:solidFill>
                <a:effectLst/>
                <a:latin typeface="+mn-lt"/>
                <a:ea typeface="+mn-ea"/>
                <a:cs typeface="+mn-cs"/>
              </a:rPr>
              <a:t>) (2019) The Hindu Kush Himalaya Assessment—Mountains, Climate Change, Sustainability and People. Springer Nature Switzerland AG, Cham.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Urban, M. Accelerating extinction risk from climate change. </a:t>
            </a:r>
            <a:r>
              <a:rPr lang="en-US" sz="1200" i="1" kern="1200" dirty="0">
                <a:solidFill>
                  <a:schemeClr val="tx1"/>
                </a:solidFill>
                <a:effectLst/>
                <a:latin typeface="+mn-lt"/>
                <a:ea typeface="+mn-ea"/>
                <a:cs typeface="+mn-cs"/>
              </a:rPr>
              <a:t>Science.</a:t>
            </a:r>
            <a:r>
              <a:rPr lang="en-US" sz="1200" b="1" kern="1200" dirty="0">
                <a:solidFill>
                  <a:schemeClr val="tx1"/>
                </a:solidFill>
                <a:effectLst/>
                <a:latin typeface="+mn-lt"/>
                <a:ea typeface="+mn-ea"/>
                <a:cs typeface="+mn-cs"/>
              </a:rPr>
              <a:t>348</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6234 (2015), 571-573. </a:t>
            </a:r>
            <a:r>
              <a:rPr lang="en-US" sz="1200" u="sng" kern="1200" dirty="0">
                <a:solidFill>
                  <a:schemeClr val="tx1"/>
                </a:solidFill>
                <a:effectLst/>
                <a:latin typeface="+mn-lt"/>
                <a:ea typeface="+mn-ea"/>
                <a:cs typeface="+mn-cs"/>
                <a:hlinkClick r:id="rId3"/>
              </a:rPr>
              <a:t>https://science.sciencemag.org/content/348/6234/571</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4. </a:t>
            </a:r>
            <a:r>
              <a:rPr lang="en-US" sz="1200" kern="1200" dirty="0">
                <a:solidFill>
                  <a:schemeClr val="tx1"/>
                </a:solidFill>
                <a:effectLst/>
                <a:latin typeface="+mn-lt"/>
                <a:ea typeface="+mn-ea"/>
                <a:cs typeface="+mn-cs"/>
              </a:rPr>
              <a:t>Mora, C., </a:t>
            </a:r>
            <a:r>
              <a:rPr lang="en-US" sz="1200" kern="1200" dirty="0" err="1">
                <a:solidFill>
                  <a:schemeClr val="tx1"/>
                </a:solidFill>
                <a:effectLst/>
                <a:latin typeface="+mn-lt"/>
                <a:ea typeface="+mn-ea"/>
                <a:cs typeface="+mn-cs"/>
              </a:rPr>
              <a:t>Dousset</a:t>
            </a:r>
            <a:r>
              <a:rPr lang="en-US" sz="1200" kern="1200" dirty="0">
                <a:solidFill>
                  <a:schemeClr val="tx1"/>
                </a:solidFill>
                <a:effectLst/>
                <a:latin typeface="+mn-lt"/>
                <a:ea typeface="+mn-ea"/>
                <a:cs typeface="+mn-cs"/>
              </a:rPr>
              <a:t>, B., Caldwell, I.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Global risk of deadly heat.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7, </a:t>
            </a:r>
            <a:r>
              <a:rPr lang="en-US" sz="1200" kern="1200" dirty="0">
                <a:solidFill>
                  <a:schemeClr val="tx1"/>
                </a:solidFill>
                <a:effectLst/>
                <a:latin typeface="+mn-lt"/>
                <a:ea typeface="+mn-ea"/>
                <a:cs typeface="+mn-cs"/>
              </a:rPr>
              <a:t>501–506 (2017). </a:t>
            </a:r>
            <a:r>
              <a:rPr lang="en-US" sz="1200" u="sng" kern="1200" dirty="0">
                <a:solidFill>
                  <a:schemeClr val="tx1"/>
                </a:solidFill>
                <a:effectLst/>
                <a:latin typeface="+mn-lt"/>
                <a:ea typeface="+mn-ea"/>
                <a:cs typeface="+mn-cs"/>
                <a:hlinkClick r:id="rId4"/>
              </a:rPr>
              <a:t>https://doi.org/10.1038/nclimate3322</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Photos:</a:t>
            </a:r>
          </a:p>
          <a:p>
            <a:r>
              <a:rPr lang="en-US" altLang="en-US" dirty="0">
                <a:latin typeface="Times" panose="02020603050405020304" pitchFamily="18" charset="0"/>
              </a:rPr>
              <a:t>Wave: https://</a:t>
            </a:r>
            <a:r>
              <a:rPr lang="en-US" altLang="en-US" dirty="0" err="1">
                <a:latin typeface="Times" panose="02020603050405020304" pitchFamily="18" charset="0"/>
              </a:rPr>
              <a:t>pixabay.com</a:t>
            </a:r>
            <a:r>
              <a:rPr lang="en-US" altLang="en-US" dirty="0">
                <a:latin typeface="Times" panose="02020603050405020304" pitchFamily="18" charset="0"/>
              </a:rPr>
              <a:t>/images/id-1913559/</a:t>
            </a:r>
          </a:p>
          <a:p>
            <a:r>
              <a:rPr lang="en-US" altLang="en-US" dirty="0">
                <a:latin typeface="Times" panose="02020603050405020304" pitchFamily="18" charset="0"/>
              </a:rPr>
              <a:t>Glacier: https://</a:t>
            </a:r>
            <a:r>
              <a:rPr lang="en-US" altLang="en-US" dirty="0" err="1">
                <a:latin typeface="Times" panose="02020603050405020304" pitchFamily="18" charset="0"/>
              </a:rPr>
              <a:t>pixabay.com</a:t>
            </a:r>
            <a:r>
              <a:rPr lang="en-US" altLang="en-US" dirty="0">
                <a:latin typeface="Times" panose="02020603050405020304" pitchFamily="18" charset="0"/>
              </a:rPr>
              <a:t>/images/id-276995/</a:t>
            </a:r>
          </a:p>
          <a:p>
            <a:r>
              <a:rPr lang="en-US" dirty="0"/>
              <a:t>Thermometer: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/images/id-4767444/</a:t>
            </a:r>
          </a:p>
          <a:p>
            <a:r>
              <a:rPr lang="en-US" sz="1200" kern="1200" dirty="0">
                <a:solidFill>
                  <a:schemeClr val="tx1"/>
                </a:solidFill>
                <a:effectLst/>
                <a:latin typeface="+mn-lt"/>
                <a:ea typeface="+mn-ea"/>
                <a:cs typeface="+mn-cs"/>
              </a:rPr>
              <a:t>Skeleton: 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/images/id-433340/</a:t>
            </a:r>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73</a:t>
            </a:fld>
            <a:endParaRPr lang="en-US"/>
          </a:p>
        </p:txBody>
      </p:sp>
    </p:spTree>
    <p:extLst>
      <p:ext uri="{BB962C8B-B14F-4D97-AF65-F5344CB8AC3E}">
        <p14:creationId xmlns:p14="http://schemas.microsoft.com/office/powerpoint/2010/main" val="34072167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endParaRPr lang="en-US" sz="1200" dirty="0">
              <a:solidFill>
                <a:schemeClr val="tx1"/>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74</a:t>
            </a:fld>
            <a:endParaRPr lang="en-US"/>
          </a:p>
        </p:txBody>
      </p:sp>
    </p:spTree>
    <p:extLst>
      <p:ext uri="{BB962C8B-B14F-4D97-AF65-F5344CB8AC3E}">
        <p14:creationId xmlns:p14="http://schemas.microsoft.com/office/powerpoint/2010/main" val="6320320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dirty="0">
                <a:solidFill>
                  <a:schemeClr val="tx1"/>
                </a:solidFill>
              </a:rPr>
              <a:t> </a:t>
            </a: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75</a:t>
            </a:fld>
            <a:endParaRPr lang="en-US"/>
          </a:p>
        </p:txBody>
      </p:sp>
    </p:spTree>
    <p:extLst>
      <p:ext uri="{BB962C8B-B14F-4D97-AF65-F5344CB8AC3E}">
        <p14:creationId xmlns:p14="http://schemas.microsoft.com/office/powerpoint/2010/main" val="23528951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dirty="0">
                <a:solidFill>
                  <a:schemeClr val="tx1"/>
                </a:solidFill>
              </a:rPr>
              <a:t> </a:t>
            </a: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76</a:t>
            </a:fld>
            <a:endParaRPr lang="en-US"/>
          </a:p>
        </p:txBody>
      </p:sp>
    </p:spTree>
    <p:extLst>
      <p:ext uri="{BB962C8B-B14F-4D97-AF65-F5344CB8AC3E}">
        <p14:creationId xmlns:p14="http://schemas.microsoft.com/office/powerpoint/2010/main" val="352630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8</a:t>
            </a:fld>
            <a:endParaRPr lang="en-US"/>
          </a:p>
        </p:txBody>
      </p:sp>
    </p:spTree>
    <p:extLst>
      <p:ext uri="{BB962C8B-B14F-4D97-AF65-F5344CB8AC3E}">
        <p14:creationId xmlns:p14="http://schemas.microsoft.com/office/powerpoint/2010/main" val="87290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 </a:t>
            </a:r>
            <a:r>
              <a:rPr lang="en-US" i="0" dirty="0"/>
              <a:t>Atmospheric CO2 is higher than at any time in the last 800,000 years, and levels are increasing faster than at any time in millions of years. </a:t>
            </a:r>
            <a:endParaRPr lang="en-US" i="1" dirty="0"/>
          </a:p>
          <a:p>
            <a:endParaRPr lang="en-US" dirty="0"/>
          </a:p>
          <a:p>
            <a:endParaRPr lang="en-US" dirty="0"/>
          </a:p>
          <a:p>
            <a:r>
              <a:rPr lang="en-US" dirty="0"/>
              <a:t>Sources: NASA Jet Propulsion Laboratory https://</a:t>
            </a:r>
            <a:r>
              <a:rPr lang="en-US" dirty="0" err="1"/>
              <a:t>climate.nasa.gov</a:t>
            </a:r>
            <a:r>
              <a:rPr lang="en-US" dirty="0"/>
              <a:t>/</a:t>
            </a:r>
          </a:p>
          <a:p>
            <a:endParaRPr lang="en-US" dirty="0"/>
          </a:p>
          <a:p>
            <a:endParaRPr lang="en-US" dirty="0"/>
          </a:p>
          <a:p>
            <a:r>
              <a:rPr lang="en-US" dirty="0"/>
              <a:t>Updated: October 2020</a:t>
            </a:r>
          </a:p>
        </p:txBody>
      </p:sp>
      <p:sp>
        <p:nvSpPr>
          <p:cNvPr id="4" name="Slide Number Placeholder 3"/>
          <p:cNvSpPr>
            <a:spLocks noGrp="1"/>
          </p:cNvSpPr>
          <p:nvPr>
            <p:ph type="sldNum" sz="quarter" idx="5"/>
          </p:nvPr>
        </p:nvSpPr>
        <p:spPr/>
        <p:txBody>
          <a:bodyPr/>
          <a:lstStyle/>
          <a:p>
            <a:fld id="{DC5D9F7B-56EC-4F49-8D11-CF9820D8726B}" type="slidenum">
              <a:rPr lang="en-US" smtClean="0"/>
              <a:t>9</a:t>
            </a:fld>
            <a:endParaRPr lang="en-US"/>
          </a:p>
        </p:txBody>
      </p:sp>
    </p:spTree>
    <p:extLst>
      <p:ext uri="{BB962C8B-B14F-4D97-AF65-F5344CB8AC3E}">
        <p14:creationId xmlns:p14="http://schemas.microsoft.com/office/powerpoint/2010/main" val="349686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a:t>
            </a:r>
            <a:r>
              <a:rPr lang="en-US" dirty="0"/>
              <a:t>: This graph shows a closer look at the last 170 years. Measuring from 1850, which is often used to approximate temperature in pre-industrial times, surface temperature has increased approximately 1 degree C, or 1.8 degrees F.</a:t>
            </a:r>
          </a:p>
          <a:p>
            <a:endParaRPr lang="en-US" dirty="0"/>
          </a:p>
          <a:p>
            <a:endParaRPr lang="en-US" dirty="0"/>
          </a:p>
          <a:p>
            <a:r>
              <a:rPr lang="en-US" dirty="0"/>
              <a:t>Sources: C-ROADS, using data from NASA GISS Surface Temperature Analysis (GISTEMP v4, 2020) and Met Office Hadley Centre HadCRUT5 (2020)</a:t>
            </a:r>
          </a:p>
          <a:p>
            <a:endParaRPr lang="en-US" dirty="0"/>
          </a:p>
          <a:p>
            <a:r>
              <a:rPr lang="en-US" dirty="0"/>
              <a:t>Updated: March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010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4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6" name="Content Placeholder 6">
            <a:extLst>
              <a:ext uri="{FF2B5EF4-FFF2-40B4-BE49-F238E27FC236}">
                <a16:creationId xmlns:a16="http://schemas.microsoft.com/office/drawing/2014/main" id="{11E9DBDB-723C-9546-B2B5-B21119FB49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9" y="6147013"/>
            <a:ext cx="1523999" cy="574463"/>
          </a:xfrm>
          <a:prstGeom prst="rect">
            <a:avLst/>
          </a:prstGeom>
        </p:spPr>
      </p:pic>
      <p:sp>
        <p:nvSpPr>
          <p:cNvPr id="4" name="Content Placeholder 2"/>
          <p:cNvSpPr>
            <a:spLocks noGrp="1"/>
          </p:cNvSpPr>
          <p:nvPr>
            <p:ph idx="1" hasCustomPrompt="1"/>
          </p:nvPr>
        </p:nvSpPr>
        <p:spPr>
          <a:xfrm>
            <a:off x="6452051" y="990600"/>
            <a:ext cx="4901749" cy="4876800"/>
          </a:xfrm>
        </p:spPr>
        <p:txBody>
          <a:bodyPr>
            <a:normAutofit/>
          </a:bodyPr>
          <a:lstStyle>
            <a:lvl1pPr marL="0" indent="0">
              <a:lnSpc>
                <a:spcPct val="100000"/>
              </a:lnSpc>
              <a:buNone/>
              <a:defRPr baseline="0"/>
            </a:lvl1pPr>
          </a:lstStyle>
          <a:p>
            <a:pPr marL="0" indent="0">
              <a:buNone/>
            </a:pPr>
            <a:r>
              <a:rPr lang="en-US" sz="1800" dirty="0">
                <a:solidFill>
                  <a:schemeClr val="bg1"/>
                </a:solidFill>
                <a:cs typeface="Century Gothic"/>
              </a:rPr>
              <a:t>Click to add text</a:t>
            </a:r>
          </a:p>
        </p:txBody>
      </p:sp>
    </p:spTree>
    <p:extLst>
      <p:ext uri="{BB962C8B-B14F-4D97-AF65-F5344CB8AC3E}">
        <p14:creationId xmlns:p14="http://schemas.microsoft.com/office/powerpoint/2010/main" val="297030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a16="http://schemas.microsoft.com/office/drawing/2014/main" id="{DEE2E70D-7D62-6142-A480-9724860A20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778831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574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4069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188536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861896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182455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3151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09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1182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4150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413104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654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004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29060"/>
          <a:stretch/>
        </p:blipFill>
        <p:spPr>
          <a:xfrm>
            <a:off x="-19051" y="2021203"/>
            <a:ext cx="12277725" cy="4865077"/>
          </a:xfrm>
          <a:prstGeom prst="rect">
            <a:avLst/>
          </a:prstGeom>
        </p:spPr>
      </p:pic>
      <p:sp>
        <p:nvSpPr>
          <p:cNvPr id="2" name="Title 1">
            <a:extLst>
              <a:ext uri="{FF2B5EF4-FFF2-40B4-BE49-F238E27FC236}">
                <a16:creationId xmlns:a16="http://schemas.microsoft.com/office/drawing/2014/main" id="{7A842174-B19C-364C-B0B2-4507242E3F9F}"/>
              </a:ext>
            </a:extLst>
          </p:cNvPr>
          <p:cNvSpPr>
            <a:spLocks noGrp="1"/>
          </p:cNvSpPr>
          <p:nvPr>
            <p:ph type="title"/>
          </p:nvPr>
        </p:nvSpPr>
        <p:spPr/>
        <p:txBody>
          <a:bodyPr/>
          <a:lstStyle>
            <a:lvl1pPr>
              <a:defRPr b="1" i="0">
                <a:solidFill>
                  <a:schemeClr val="tx1">
                    <a:lumMod val="75000"/>
                    <a:lumOff val="25000"/>
                  </a:schemeClr>
                </a:solidFill>
                <a:latin typeface="Helvetica" pitchFamily="2" charset="0"/>
              </a:defRPr>
            </a:lvl1pPr>
          </a:lstStyle>
          <a:p>
            <a:r>
              <a:rPr lang="en-US"/>
              <a:t>Click to edit Master title style</a:t>
            </a:r>
            <a:endParaRPr lang="en-US" dirty="0"/>
          </a:p>
        </p:txBody>
      </p:sp>
      <p:pic>
        <p:nvPicPr>
          <p:cNvPr id="8" name="Content Placeholder 6">
            <a:extLst>
              <a:ext uri="{FF2B5EF4-FFF2-40B4-BE49-F238E27FC236}">
                <a16:creationId xmlns:a16="http://schemas.microsoft.com/office/drawing/2014/main" id="{C52F9075-3E96-D143-8BFC-8B1276C551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10" name="Text Placeholder 9">
            <a:extLst>
              <a:ext uri="{FF2B5EF4-FFF2-40B4-BE49-F238E27FC236}">
                <a16:creationId xmlns:a16="http://schemas.microsoft.com/office/drawing/2014/main" id="{6E366F55-092A-9B41-B112-DD3743D17DF4}"/>
              </a:ext>
            </a:extLst>
          </p:cNvPr>
          <p:cNvSpPr>
            <a:spLocks noGrp="1"/>
          </p:cNvSpPr>
          <p:nvPr>
            <p:ph type="body" sz="quarter" idx="13"/>
          </p:nvPr>
        </p:nvSpPr>
        <p:spPr>
          <a:xfrm>
            <a:off x="838200" y="2378075"/>
            <a:ext cx="10515600" cy="3473450"/>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6733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1-w/-logo-CI 2020">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8824" t="28824"/>
          <a:stretch/>
        </p:blipFill>
        <p:spPr>
          <a:xfrm>
            <a:off x="0" y="0"/>
            <a:ext cx="12271664"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362812" y="376636"/>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362812" y="1094724"/>
            <a:ext cx="11420479"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Content Placeholder 6">
            <a:extLst>
              <a:ext uri="{FF2B5EF4-FFF2-40B4-BE49-F238E27FC236}">
                <a16:creationId xmlns:a16="http://schemas.microsoft.com/office/drawing/2014/main" id="{80C88581-4C18-034C-BCAD-9B35947126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72739" y="6147012"/>
            <a:ext cx="1523999" cy="574463"/>
          </a:xfrm>
          <a:prstGeom prst="rect">
            <a:avLst/>
          </a:prstGeom>
        </p:spPr>
      </p:pic>
    </p:spTree>
    <p:extLst>
      <p:ext uri="{BB962C8B-B14F-4D97-AF65-F5344CB8AC3E}">
        <p14:creationId xmlns:p14="http://schemas.microsoft.com/office/powerpoint/2010/main" val="200523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a16="http://schemas.microsoft.com/office/drawing/2014/main" id="{DEE2E70D-7D62-6142-A480-9724860A20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967249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47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328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30016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155742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610123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2288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31572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4038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8765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1006055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994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75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29060"/>
          <a:stretch/>
        </p:blipFill>
        <p:spPr>
          <a:xfrm>
            <a:off x="-19051" y="2021203"/>
            <a:ext cx="12277725" cy="4865077"/>
          </a:xfrm>
          <a:prstGeom prst="rect">
            <a:avLst/>
          </a:prstGeom>
        </p:spPr>
      </p:pic>
      <p:sp>
        <p:nvSpPr>
          <p:cNvPr id="2" name="Title 1">
            <a:extLst>
              <a:ext uri="{FF2B5EF4-FFF2-40B4-BE49-F238E27FC236}">
                <a16:creationId xmlns:a16="http://schemas.microsoft.com/office/drawing/2014/main" id="{7A842174-B19C-364C-B0B2-4507242E3F9F}"/>
              </a:ext>
            </a:extLst>
          </p:cNvPr>
          <p:cNvSpPr>
            <a:spLocks noGrp="1"/>
          </p:cNvSpPr>
          <p:nvPr>
            <p:ph type="title"/>
          </p:nvPr>
        </p:nvSpPr>
        <p:spPr/>
        <p:txBody>
          <a:bodyPr/>
          <a:lstStyle>
            <a:lvl1pPr>
              <a:defRPr b="1" i="0">
                <a:solidFill>
                  <a:schemeClr val="tx1">
                    <a:lumMod val="75000"/>
                    <a:lumOff val="25000"/>
                  </a:schemeClr>
                </a:solidFill>
                <a:latin typeface="Helvetica" pitchFamily="2" charset="0"/>
              </a:defRPr>
            </a:lvl1pPr>
          </a:lstStyle>
          <a:p>
            <a:r>
              <a:rPr lang="en-US"/>
              <a:t>Click to edit Master title style</a:t>
            </a:r>
            <a:endParaRPr lang="en-US" dirty="0"/>
          </a:p>
        </p:txBody>
      </p:sp>
      <p:pic>
        <p:nvPicPr>
          <p:cNvPr id="8" name="Content Placeholder 6">
            <a:extLst>
              <a:ext uri="{FF2B5EF4-FFF2-40B4-BE49-F238E27FC236}">
                <a16:creationId xmlns:a16="http://schemas.microsoft.com/office/drawing/2014/main" id="{C52F9075-3E96-D143-8BFC-8B1276C551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10" name="Text Placeholder 9">
            <a:extLst>
              <a:ext uri="{FF2B5EF4-FFF2-40B4-BE49-F238E27FC236}">
                <a16:creationId xmlns:a16="http://schemas.microsoft.com/office/drawing/2014/main" id="{6E366F55-092A-9B41-B112-DD3743D17DF4}"/>
              </a:ext>
            </a:extLst>
          </p:cNvPr>
          <p:cNvSpPr>
            <a:spLocks noGrp="1"/>
          </p:cNvSpPr>
          <p:nvPr>
            <p:ph type="body" sz="quarter" idx="13"/>
          </p:nvPr>
        </p:nvSpPr>
        <p:spPr>
          <a:xfrm>
            <a:off x="838200" y="2378075"/>
            <a:ext cx="10515600" cy="3473450"/>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2394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46992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lide1-w/-logo-CI 2020">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8824" t="28824"/>
          <a:stretch/>
        </p:blipFill>
        <p:spPr>
          <a:xfrm>
            <a:off x="0" y="0"/>
            <a:ext cx="12271664"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362812" y="376636"/>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362812" y="1094724"/>
            <a:ext cx="11420479"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Content Placeholder 6">
            <a:extLst>
              <a:ext uri="{FF2B5EF4-FFF2-40B4-BE49-F238E27FC236}">
                <a16:creationId xmlns:a16="http://schemas.microsoft.com/office/drawing/2014/main" id="{80C88581-4C18-034C-BCAD-9B35947126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72739" y="6147012"/>
            <a:ext cx="1523999" cy="574463"/>
          </a:xfrm>
          <a:prstGeom prst="rect">
            <a:avLst/>
          </a:prstGeom>
        </p:spPr>
      </p:pic>
    </p:spTree>
    <p:extLst>
      <p:ext uri="{BB962C8B-B14F-4D97-AF65-F5344CB8AC3E}">
        <p14:creationId xmlns:p14="http://schemas.microsoft.com/office/powerpoint/2010/main" val="475144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a16="http://schemas.microsoft.com/office/drawing/2014/main" id="{DEE2E70D-7D62-6142-A480-9724860A20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958926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4581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1243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4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85" r:id="rId3"/>
    <p:sldLayoutId id="2147483686" r:id="rId4"/>
    <p:sldLayoutId id="2147483652" r:id="rId5"/>
    <p:sldLayoutId id="2147483669" r:id="rId6"/>
    <p:sldLayoutId id="2147483654" r:id="rId7"/>
    <p:sldLayoutId id="2147483674" r:id="rId8"/>
    <p:sldLayoutId id="2147483682" r:id="rId9"/>
    <p:sldLayoutId id="2147483679" r:id="rId10"/>
    <p:sldLayoutId id="2147483687" r:id="rId11"/>
    <p:sldLayoutId id="2147483689" r:id="rId12"/>
    <p:sldLayoutId id="2147483707" r:id="rId13"/>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09890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528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tiff"/><Relationship Id="rId7"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6.jpe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 Id="rId9" Type="http://schemas.openxmlformats.org/officeDocument/2006/relationships/image" Target="../media/image78.svg"/></Relationships>
</file>

<file path=ppt/slides/_rels/slide2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tiff"/><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amun.org/handbooks/2021/handbook/ful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png"/><Relationship Id="rId7" Type="http://schemas.openxmlformats.org/officeDocument/2006/relationships/image" Target="../media/image133.jpeg"/><Relationship Id="rId2" Type="http://schemas.openxmlformats.org/officeDocument/2006/relationships/notesSlide" Target="../notesSlides/notesSlide63.xml"/><Relationship Id="rId1" Type="http://schemas.openxmlformats.org/officeDocument/2006/relationships/slideLayout" Target="../slideLayouts/slideLayout11.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135.jpeg"/></Relationships>
</file>

<file path=ppt/slides/_rels/slide75.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tiff"/><Relationship Id="rId7" Type="http://schemas.openxmlformats.org/officeDocument/2006/relationships/image" Target="../media/image140.jpeg"/><Relationship Id="rId2" Type="http://schemas.openxmlformats.org/officeDocument/2006/relationships/notesSlide" Target="../notesSlides/notesSlide64.xml"/><Relationship Id="rId1" Type="http://schemas.openxmlformats.org/officeDocument/2006/relationships/slideLayout" Target="../slideLayouts/slideLayout11.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png"/><Relationship Id="rId9" Type="http://schemas.openxmlformats.org/officeDocument/2006/relationships/image" Target="../media/image142.jpeg"/></Relationships>
</file>

<file path=ppt/slides/_rels/slide76.xml.rels><?xml version="1.0" encoding="UTF-8" standalone="yes"?>
<Relationships xmlns="http://schemas.openxmlformats.org/package/2006/relationships"><Relationship Id="rId8" Type="http://schemas.openxmlformats.org/officeDocument/2006/relationships/image" Target="../media/image148.tiff"/><Relationship Id="rId3" Type="http://schemas.openxmlformats.org/officeDocument/2006/relationships/image" Target="../media/image143.tiff"/><Relationship Id="rId7" Type="http://schemas.openxmlformats.org/officeDocument/2006/relationships/image" Target="../media/image147.jpe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png"/><Relationship Id="rId9" Type="http://schemas.openxmlformats.org/officeDocument/2006/relationships/image" Target="../media/image149.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11296-87CF-284E-ACC3-03D9EF1686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886"/>
            <a:ext cx="12192000" cy="6868886"/>
          </a:xfrm>
          <a:prstGeom prst="rect">
            <a:avLst/>
          </a:prstGeom>
        </p:spPr>
      </p:pic>
      <p:sp>
        <p:nvSpPr>
          <p:cNvPr id="7" name="Text Placeholder 1">
            <a:extLst>
              <a:ext uri="{FF2B5EF4-FFF2-40B4-BE49-F238E27FC236}">
                <a16:creationId xmlns:a16="http://schemas.microsoft.com/office/drawing/2014/main" id="{A4D7E27F-21DC-4D86-9335-CB28EC91EACD}"/>
              </a:ext>
            </a:extLst>
          </p:cNvPr>
          <p:cNvSpPr txBox="1">
            <a:spLocks/>
          </p:cNvSpPr>
          <p:nvPr/>
        </p:nvSpPr>
        <p:spPr>
          <a:xfrm>
            <a:off x="981000" y="2851510"/>
            <a:ext cx="10230000" cy="92583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Climate Action Simulation</a:t>
            </a:r>
          </a:p>
        </p:txBody>
      </p:sp>
      <p:pic>
        <p:nvPicPr>
          <p:cNvPr id="4" name="Picture 3">
            <a:extLst>
              <a:ext uri="{FF2B5EF4-FFF2-40B4-BE49-F238E27FC236}">
                <a16:creationId xmlns:a16="http://schemas.microsoft.com/office/drawing/2014/main" id="{EB62345F-BDFD-E744-AA15-9F00890609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0537" y="1154001"/>
            <a:ext cx="3590925" cy="1422540"/>
          </a:xfrm>
          <a:prstGeom prst="rect">
            <a:avLst/>
          </a:prstGeom>
        </p:spPr>
      </p:pic>
      <p:pic>
        <p:nvPicPr>
          <p:cNvPr id="6" name="Picture 5">
            <a:extLst>
              <a:ext uri="{FF2B5EF4-FFF2-40B4-BE49-F238E27FC236}">
                <a16:creationId xmlns:a16="http://schemas.microsoft.com/office/drawing/2014/main" id="{461E6235-7963-CC46-A54F-C1B30417F9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65983" y="5618114"/>
            <a:ext cx="3860034" cy="930274"/>
          </a:xfrm>
          <a:prstGeom prst="rect">
            <a:avLst/>
          </a:prstGeom>
        </p:spPr>
      </p:pic>
      <p:pic>
        <p:nvPicPr>
          <p:cNvPr id="8" name="Graphic 7">
            <a:extLst>
              <a:ext uri="{FF2B5EF4-FFF2-40B4-BE49-F238E27FC236}">
                <a16:creationId xmlns:a16="http://schemas.microsoft.com/office/drawing/2014/main" id="{63BEBDB2-113F-7E41-8C5A-91E0976ED7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6346" y="5546690"/>
            <a:ext cx="993211" cy="1155563"/>
          </a:xfrm>
          <a:prstGeom prst="rect">
            <a:avLst/>
          </a:prstGeom>
        </p:spPr>
      </p:pic>
      <p:pic>
        <p:nvPicPr>
          <p:cNvPr id="9" name="Content Placeholder 6">
            <a:extLst>
              <a:ext uri="{FF2B5EF4-FFF2-40B4-BE49-F238E27FC236}">
                <a16:creationId xmlns:a16="http://schemas.microsoft.com/office/drawing/2014/main" id="{5E8FF179-745A-E04C-8B22-A50AD37601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2755" y="5876939"/>
            <a:ext cx="2023643" cy="762801"/>
          </a:xfrm>
          <a:prstGeom prst="rect">
            <a:avLst/>
          </a:prstGeom>
        </p:spPr>
      </p:pic>
    </p:spTree>
    <p:extLst>
      <p:ext uri="{BB962C8B-B14F-4D97-AF65-F5344CB8AC3E}">
        <p14:creationId xmlns:p14="http://schemas.microsoft.com/office/powerpoint/2010/main" val="891870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499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FB167B-15A2-774B-800E-46B9FF3C3536}"/>
              </a:ext>
            </a:extLst>
          </p:cNvPr>
          <p:cNvSpPr txBox="1"/>
          <p:nvPr/>
        </p:nvSpPr>
        <p:spPr>
          <a:xfrm>
            <a:off x="10156370" y="2801983"/>
            <a:ext cx="20356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Historical Dataset:</a:t>
            </a:r>
          </a:p>
        </p:txBody>
      </p:sp>
      <p:sp>
        <p:nvSpPr>
          <p:cNvPr id="5" name="Rectangle 4">
            <a:extLst>
              <a:ext uri="{FF2B5EF4-FFF2-40B4-BE49-F238E27FC236}">
                <a16:creationId xmlns:a16="http://schemas.microsoft.com/office/drawing/2014/main" id="{C360337B-EF17-0347-9A22-4DC3BE97A279}"/>
              </a:ext>
            </a:extLst>
          </p:cNvPr>
          <p:cNvSpPr/>
          <p:nvPr/>
        </p:nvSpPr>
        <p:spPr>
          <a:xfrm>
            <a:off x="0" y="6581001"/>
            <a:ext cx="144943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Source: </a:t>
            </a:r>
            <a:r>
              <a:rPr kumimoji="0" lang="en-US" sz="12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C-ROADS</a:t>
            </a:r>
          </a:p>
        </p:txBody>
      </p:sp>
      <p:pic>
        <p:nvPicPr>
          <p:cNvPr id="10" name="Picture 9">
            <a:extLst>
              <a:ext uri="{FF2B5EF4-FFF2-40B4-BE49-F238E27FC236}">
                <a16:creationId xmlns:a16="http://schemas.microsoft.com/office/drawing/2014/main" id="{C84BE1A1-92A3-AD48-A84B-2EC4370BE9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
        <p:nvSpPr>
          <p:cNvPr id="2" name="Title 1">
            <a:extLst>
              <a:ext uri="{FF2B5EF4-FFF2-40B4-BE49-F238E27FC236}">
                <a16:creationId xmlns:a16="http://schemas.microsoft.com/office/drawing/2014/main" id="{4B58C629-972B-FA48-9851-0C8A62041C46}"/>
              </a:ext>
            </a:extLst>
          </p:cNvPr>
          <p:cNvSpPr>
            <a:spLocks noGrp="1"/>
          </p:cNvSpPr>
          <p:nvPr>
            <p:ph type="ctrTitle"/>
          </p:nvPr>
        </p:nvSpPr>
        <p:spPr>
          <a:xfrm>
            <a:off x="466721" y="351971"/>
            <a:ext cx="11261452" cy="524156"/>
          </a:xfrm>
        </p:spPr>
        <p:txBody>
          <a:bodyPr/>
          <a:lstStyle/>
          <a:p>
            <a:r>
              <a:rPr lang="en-US" dirty="0"/>
              <a:t>Global Temperature Change from Preindustrial (°C)</a:t>
            </a:r>
          </a:p>
        </p:txBody>
      </p:sp>
      <p:graphicFrame>
        <p:nvGraphicFramePr>
          <p:cNvPr id="8" name="Chart 7">
            <a:extLst>
              <a:ext uri="{FF2B5EF4-FFF2-40B4-BE49-F238E27FC236}">
                <a16:creationId xmlns:a16="http://schemas.microsoft.com/office/drawing/2014/main" id="{98928A50-C7A0-419E-BF48-6CCFBCFB702B}"/>
              </a:ext>
            </a:extLst>
          </p:cNvPr>
          <p:cNvGraphicFramePr>
            <a:graphicFrameLocks/>
          </p:cNvGraphicFramePr>
          <p:nvPr/>
        </p:nvGraphicFramePr>
        <p:xfrm>
          <a:off x="372020" y="727199"/>
          <a:ext cx="11819979" cy="583982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1">
            <a:extLst>
              <a:ext uri="{FF2B5EF4-FFF2-40B4-BE49-F238E27FC236}">
                <a16:creationId xmlns:a16="http://schemas.microsoft.com/office/drawing/2014/main" id="{B429344B-8EF0-9746-A7CF-34A66C8DEBD7}"/>
              </a:ext>
            </a:extLst>
          </p:cNvPr>
          <p:cNvSpPr txBox="1"/>
          <p:nvPr/>
        </p:nvSpPr>
        <p:spPr>
          <a:xfrm>
            <a:off x="9507022" y="2492469"/>
            <a:ext cx="832229" cy="4428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1.8</a:t>
            </a:r>
          </a:p>
        </p:txBody>
      </p:sp>
      <p:sp>
        <p:nvSpPr>
          <p:cNvPr id="11" name="TextBox 1">
            <a:extLst>
              <a:ext uri="{FF2B5EF4-FFF2-40B4-BE49-F238E27FC236}">
                <a16:creationId xmlns:a16="http://schemas.microsoft.com/office/drawing/2014/main" id="{23213876-1168-D046-BEF6-2F2160009FFE}"/>
              </a:ext>
            </a:extLst>
          </p:cNvPr>
          <p:cNvSpPr txBox="1"/>
          <p:nvPr/>
        </p:nvSpPr>
        <p:spPr>
          <a:xfrm>
            <a:off x="9507022" y="3561223"/>
            <a:ext cx="1296982" cy="4428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0.9</a:t>
            </a:r>
          </a:p>
        </p:txBody>
      </p:sp>
      <p:sp>
        <p:nvSpPr>
          <p:cNvPr id="12" name="TextBox 1">
            <a:extLst>
              <a:ext uri="{FF2B5EF4-FFF2-40B4-BE49-F238E27FC236}">
                <a16:creationId xmlns:a16="http://schemas.microsoft.com/office/drawing/2014/main" id="{60B602EE-1A73-4C46-BC59-18543F794C9A}"/>
              </a:ext>
            </a:extLst>
          </p:cNvPr>
          <p:cNvSpPr txBox="1"/>
          <p:nvPr/>
        </p:nvSpPr>
        <p:spPr>
          <a:xfrm>
            <a:off x="9507022" y="4622377"/>
            <a:ext cx="832229" cy="4428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0</a:t>
            </a:r>
          </a:p>
        </p:txBody>
      </p:sp>
      <p:sp>
        <p:nvSpPr>
          <p:cNvPr id="13" name="TextBox 1">
            <a:extLst>
              <a:ext uri="{FF2B5EF4-FFF2-40B4-BE49-F238E27FC236}">
                <a16:creationId xmlns:a16="http://schemas.microsoft.com/office/drawing/2014/main" id="{48AC7E00-984C-374B-B443-E68189B04B35}"/>
              </a:ext>
            </a:extLst>
          </p:cNvPr>
          <p:cNvSpPr txBox="1"/>
          <p:nvPr/>
        </p:nvSpPr>
        <p:spPr>
          <a:xfrm>
            <a:off x="9499632" y="5626510"/>
            <a:ext cx="832229" cy="44281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-0.9</a:t>
            </a:r>
          </a:p>
        </p:txBody>
      </p:sp>
      <p:sp>
        <p:nvSpPr>
          <p:cNvPr id="14" name="TextBox 1">
            <a:extLst>
              <a:ext uri="{FF2B5EF4-FFF2-40B4-BE49-F238E27FC236}">
                <a16:creationId xmlns:a16="http://schemas.microsoft.com/office/drawing/2014/main" id="{64C21DBD-F817-9F4D-BB1C-88CB47E35F98}"/>
              </a:ext>
            </a:extLst>
          </p:cNvPr>
          <p:cNvSpPr txBox="1"/>
          <p:nvPr/>
        </p:nvSpPr>
        <p:spPr>
          <a:xfrm>
            <a:off x="9537960" y="1109705"/>
            <a:ext cx="832229" cy="4428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°F</a:t>
            </a:r>
          </a:p>
        </p:txBody>
      </p:sp>
      <p:sp>
        <p:nvSpPr>
          <p:cNvPr id="15" name="TextBox 1">
            <a:extLst>
              <a:ext uri="{FF2B5EF4-FFF2-40B4-BE49-F238E27FC236}">
                <a16:creationId xmlns:a16="http://schemas.microsoft.com/office/drawing/2014/main" id="{4700CE1F-7EA5-FA4F-89E2-5091AB92D80B}"/>
              </a:ext>
            </a:extLst>
          </p:cNvPr>
          <p:cNvSpPr txBox="1"/>
          <p:nvPr/>
        </p:nvSpPr>
        <p:spPr>
          <a:xfrm>
            <a:off x="9519225" y="1483567"/>
            <a:ext cx="832229" cy="44281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2.7</a:t>
            </a:r>
          </a:p>
        </p:txBody>
      </p:sp>
    </p:spTree>
    <p:extLst>
      <p:ext uri="{BB962C8B-B14F-4D97-AF65-F5344CB8AC3E}">
        <p14:creationId xmlns:p14="http://schemas.microsoft.com/office/powerpoint/2010/main" val="41666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BA8180-E38A-D746-8B30-F75A1ACE1774}"/>
              </a:ext>
            </a:extLst>
          </p:cNvPr>
          <p:cNvGrpSpPr/>
          <p:nvPr/>
        </p:nvGrpSpPr>
        <p:grpSpPr>
          <a:xfrm>
            <a:off x="1353786" y="546265"/>
            <a:ext cx="9678627" cy="5919849"/>
            <a:chOff x="1114981" y="546265"/>
            <a:chExt cx="9964934" cy="6311735"/>
          </a:xfrm>
        </p:grpSpPr>
        <p:pic>
          <p:nvPicPr>
            <p:cNvPr id="5" name="Picture Placeholder 9">
              <a:extLst>
                <a:ext uri="{FF2B5EF4-FFF2-40B4-BE49-F238E27FC236}">
                  <a16:creationId xmlns:a16="http://schemas.microsoft.com/office/drawing/2014/main" id="{6FDEBD2D-5166-1840-BD7A-4248F9820E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1171"/>
            <a:stretch/>
          </p:blipFill>
          <p:spPr>
            <a:xfrm>
              <a:off x="1114981" y="546265"/>
              <a:ext cx="9964934" cy="6311735"/>
            </a:xfrm>
            <a:prstGeom prst="rect">
              <a:avLst/>
            </a:prstGeom>
          </p:spPr>
        </p:pic>
        <p:sp>
          <p:nvSpPr>
            <p:cNvPr id="8" name="TextBox 7">
              <a:extLst>
                <a:ext uri="{FF2B5EF4-FFF2-40B4-BE49-F238E27FC236}">
                  <a16:creationId xmlns:a16="http://schemas.microsoft.com/office/drawing/2014/main" id="{C274C1F7-FCE5-A04C-BC3E-53EAA8FBC37B}"/>
                </a:ext>
              </a:extLst>
            </p:cNvPr>
            <p:cNvSpPr txBox="1"/>
            <p:nvPr/>
          </p:nvSpPr>
          <p:spPr>
            <a:xfrm>
              <a:off x="1258785" y="843148"/>
              <a:ext cx="492443" cy="4655128"/>
            </a:xfrm>
            <a:prstGeom prst="rect">
              <a:avLst/>
            </a:prstGeom>
            <a:noFill/>
          </p:spPr>
          <p:txBody>
            <a:bodyPr vert="vert270" wrap="square" rtlCol="0">
              <a:spAutoFit/>
            </a:bodyPr>
            <a:lstStyle/>
            <a:p>
              <a:r>
                <a:rPr lang="en-US" sz="2000" dirty="0">
                  <a:solidFill>
                    <a:srgbClr val="5E5E5E"/>
                  </a:solidFill>
                </a:rPr>
                <a:t>CO</a:t>
              </a:r>
              <a:r>
                <a:rPr lang="en-US" sz="2000" baseline="-25000" dirty="0">
                  <a:solidFill>
                    <a:srgbClr val="5E5E5E"/>
                  </a:solidFill>
                </a:rPr>
                <a:t>2</a:t>
              </a:r>
              <a:r>
                <a:rPr lang="en-US" sz="2000" dirty="0">
                  <a:solidFill>
                    <a:srgbClr val="5E5E5E"/>
                  </a:solidFill>
                </a:rPr>
                <a:t> Emissions (</a:t>
              </a:r>
              <a:r>
                <a:rPr lang="en-US" sz="2000" dirty="0" err="1">
                  <a:solidFill>
                    <a:srgbClr val="5E5E5E"/>
                  </a:solidFill>
                </a:rPr>
                <a:t>Gtons</a:t>
              </a:r>
              <a:r>
                <a:rPr lang="en-US" sz="2000" dirty="0">
                  <a:solidFill>
                    <a:srgbClr val="5E5E5E"/>
                  </a:solidFill>
                </a:rPr>
                <a:t> CO</a:t>
              </a:r>
              <a:r>
                <a:rPr lang="en-US" sz="2000" baseline="-25000" dirty="0">
                  <a:solidFill>
                    <a:srgbClr val="5E5E5E"/>
                  </a:solidFill>
                </a:rPr>
                <a:t>2</a:t>
              </a:r>
              <a:r>
                <a:rPr lang="en-US" sz="2000" dirty="0">
                  <a:solidFill>
                    <a:srgbClr val="5E5E5E"/>
                  </a:solidFill>
                </a:rPr>
                <a:t>/year)</a:t>
              </a:r>
            </a:p>
          </p:txBody>
        </p:sp>
      </p:grpSp>
      <p:sp>
        <p:nvSpPr>
          <p:cNvPr id="10" name="TextBox 9">
            <a:extLst>
              <a:ext uri="{FF2B5EF4-FFF2-40B4-BE49-F238E27FC236}">
                <a16:creationId xmlns:a16="http://schemas.microsoft.com/office/drawing/2014/main" id="{DB1492F9-16B2-0E41-ABAA-962D47A19A27}"/>
              </a:ext>
            </a:extLst>
          </p:cNvPr>
          <p:cNvSpPr txBox="1"/>
          <p:nvPr/>
        </p:nvSpPr>
        <p:spPr>
          <a:xfrm>
            <a:off x="3265714" y="6472051"/>
            <a:ext cx="6495803" cy="369332"/>
          </a:xfrm>
          <a:prstGeom prst="rect">
            <a:avLst/>
          </a:prstGeom>
          <a:noFill/>
        </p:spPr>
        <p:txBody>
          <a:bodyPr wrap="square" rtlCol="0">
            <a:spAutoFit/>
          </a:bodyPr>
          <a:lstStyle/>
          <a:p>
            <a:r>
              <a:rPr lang="en-US" dirty="0">
                <a:solidFill>
                  <a:srgbClr val="004992"/>
                </a:solidFill>
              </a:rPr>
              <a:t>Other: Emissions from cement production and gas flaring</a:t>
            </a:r>
          </a:p>
        </p:txBody>
      </p:sp>
      <p:sp>
        <p:nvSpPr>
          <p:cNvPr id="11" name="Rectangle 10">
            <a:extLst>
              <a:ext uri="{FF2B5EF4-FFF2-40B4-BE49-F238E27FC236}">
                <a16:creationId xmlns:a16="http://schemas.microsoft.com/office/drawing/2014/main" id="{BE1434FA-4E9D-CF43-B45C-63472C7122B2}"/>
              </a:ext>
            </a:extLst>
          </p:cNvPr>
          <p:cNvSpPr/>
          <p:nvPr/>
        </p:nvSpPr>
        <p:spPr>
          <a:xfrm>
            <a:off x="0" y="6379718"/>
            <a:ext cx="2693366" cy="461665"/>
          </a:xfrm>
          <a:prstGeom prst="rect">
            <a:avLst/>
          </a:prstGeom>
        </p:spPr>
        <p:txBody>
          <a:bodyPr wrap="none">
            <a:spAutoFit/>
          </a:bodyPr>
          <a:lstStyle/>
          <a:p>
            <a:r>
              <a:rPr lang="en-US" sz="1200" dirty="0">
                <a:latin typeface="Helvetica Light" panose="020B0403020202020204" pitchFamily="34" charset="0"/>
                <a:ea typeface="Arial" charset="0"/>
                <a:cs typeface="Arial" charset="0"/>
              </a:rPr>
              <a:t>Source: </a:t>
            </a:r>
            <a:r>
              <a:rPr lang="en-US" sz="1200" dirty="0">
                <a:latin typeface="Helvetica Light" panose="020B0403020202020204" pitchFamily="34" charset="0"/>
              </a:rPr>
              <a:t>Carbon Dioxide</a:t>
            </a:r>
          </a:p>
          <a:p>
            <a:r>
              <a:rPr lang="en-US" sz="1200" dirty="0">
                <a:latin typeface="Helvetica Light" panose="020B0403020202020204" pitchFamily="34" charset="0"/>
              </a:rPr>
              <a:t>Information Analysis Center (CDIAC)</a:t>
            </a:r>
          </a:p>
        </p:txBody>
      </p:sp>
      <p:sp>
        <p:nvSpPr>
          <p:cNvPr id="12" name="Rectangle 11">
            <a:extLst>
              <a:ext uri="{FF2B5EF4-FFF2-40B4-BE49-F238E27FC236}">
                <a16:creationId xmlns:a16="http://schemas.microsoft.com/office/drawing/2014/main" id="{94615F01-C97B-DA47-BEF7-7555027F838E}"/>
              </a:ext>
            </a:extLst>
          </p:cNvPr>
          <p:cNvSpPr/>
          <p:nvPr/>
        </p:nvSpPr>
        <p:spPr>
          <a:xfrm>
            <a:off x="0" y="0"/>
            <a:ext cx="12192000" cy="1116281"/>
          </a:xfrm>
          <a:prstGeom prst="rect">
            <a:avLst/>
          </a:prstGeom>
          <a:solidFill>
            <a:srgbClr val="004992"/>
          </a:solidFill>
          <a:ln>
            <a:solidFill>
              <a:srgbClr val="00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DF96F91-9333-F74A-B612-3556C6BEDC45}"/>
              </a:ext>
            </a:extLst>
          </p:cNvPr>
          <p:cNvSpPr txBox="1"/>
          <p:nvPr/>
        </p:nvSpPr>
        <p:spPr>
          <a:xfrm>
            <a:off x="368135" y="393103"/>
            <a:ext cx="8158348" cy="584775"/>
          </a:xfrm>
          <a:prstGeom prst="rect">
            <a:avLst/>
          </a:prstGeom>
          <a:noFill/>
        </p:spPr>
        <p:txBody>
          <a:bodyPr wrap="square" rtlCol="0">
            <a:spAutoFit/>
          </a:bodyPr>
          <a:lstStyle/>
          <a:p>
            <a:r>
              <a:rPr lang="en-US" sz="3200" b="1" dirty="0">
                <a:solidFill>
                  <a:srgbClr val="FFC000"/>
                </a:solidFill>
                <a:latin typeface="Helvetica" pitchFamily="2" charset="0"/>
                <a:ea typeface="+mj-ea"/>
              </a:rPr>
              <a:t>CO</a:t>
            </a:r>
            <a:r>
              <a:rPr lang="en-US" sz="3200" b="1" baseline="-25000" dirty="0">
                <a:solidFill>
                  <a:srgbClr val="FFC000"/>
                </a:solidFill>
                <a:latin typeface="Helvetica" pitchFamily="2" charset="0"/>
                <a:ea typeface="+mj-ea"/>
              </a:rPr>
              <a:t>2</a:t>
            </a:r>
            <a:r>
              <a:rPr lang="en-US" sz="3200" b="1" dirty="0">
                <a:solidFill>
                  <a:srgbClr val="FFC000"/>
                </a:solidFill>
                <a:latin typeface="Helvetica" pitchFamily="2" charset="0"/>
                <a:ea typeface="+mj-ea"/>
              </a:rPr>
              <a:t> Emissions by Source</a:t>
            </a:r>
          </a:p>
        </p:txBody>
      </p:sp>
    </p:spTree>
    <p:extLst>
      <p:ext uri="{BB962C8B-B14F-4D97-AF65-F5344CB8AC3E}">
        <p14:creationId xmlns:p14="http://schemas.microsoft.com/office/powerpoint/2010/main" val="4242598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1A4A8D"/>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6CA087-9955-5F47-9237-74D7568567E8}"/>
              </a:ext>
            </a:extLst>
          </p:cNvPr>
          <p:cNvSpPr>
            <a:spLocks noGrp="1"/>
          </p:cNvSpPr>
          <p:nvPr>
            <p:ph type="ctrTitle"/>
          </p:nvPr>
        </p:nvSpPr>
        <p:spPr>
          <a:xfrm>
            <a:off x="275804" y="206387"/>
            <a:ext cx="11261452" cy="524156"/>
          </a:xfrm>
        </p:spPr>
        <p:txBody>
          <a:bodyPr/>
          <a:lstStyle/>
          <a:p>
            <a:r>
              <a:rPr lang="en-US" dirty="0"/>
              <a:t>Total Annual Global Greenhouse Gas Emissions by Gas</a:t>
            </a:r>
          </a:p>
        </p:txBody>
      </p:sp>
      <p:graphicFrame>
        <p:nvGraphicFramePr>
          <p:cNvPr id="8" name="Chart 7">
            <a:extLst>
              <a:ext uri="{FF2B5EF4-FFF2-40B4-BE49-F238E27FC236}">
                <a16:creationId xmlns:a16="http://schemas.microsoft.com/office/drawing/2014/main" id="{10FF2146-AC28-4240-A55C-D94DA90D6B38}"/>
              </a:ext>
            </a:extLst>
          </p:cNvPr>
          <p:cNvGraphicFramePr>
            <a:graphicFrameLocks noGrp="1"/>
          </p:cNvGraphicFramePr>
          <p:nvPr/>
        </p:nvGraphicFramePr>
        <p:xfrm>
          <a:off x="275804" y="104173"/>
          <a:ext cx="11640392" cy="647816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4FD3018-61DF-744B-A113-1869BCF4D54E}"/>
              </a:ext>
            </a:extLst>
          </p:cNvPr>
          <p:cNvSpPr txBox="1"/>
          <p:nvPr/>
        </p:nvSpPr>
        <p:spPr>
          <a:xfrm>
            <a:off x="-44236" y="6582340"/>
            <a:ext cx="1605643" cy="276999"/>
          </a:xfrm>
          <a:prstGeom prst="rect">
            <a:avLst/>
          </a:prstGeom>
          <a:noFill/>
        </p:spPr>
        <p:txBody>
          <a:bodyPr wrap="square" rtlCol="0">
            <a:spAutoFit/>
          </a:bodyPr>
          <a:lstStyle/>
          <a:p>
            <a:pPr algn="r"/>
            <a:r>
              <a:rPr lang="en-US" sz="1200" dirty="0">
                <a:solidFill>
                  <a:schemeClr val="bg1"/>
                </a:solidFill>
                <a:latin typeface="Helvetica Light" panose="020B0403020202020204" pitchFamily="34" charset="0"/>
                <a:ea typeface="Arial" charset="0"/>
                <a:cs typeface="Arial" charset="0"/>
              </a:rPr>
              <a:t>Source: C-ROADS</a:t>
            </a:r>
          </a:p>
        </p:txBody>
      </p:sp>
      <p:pic>
        <p:nvPicPr>
          <p:cNvPr id="7" name="Picture 6">
            <a:extLst>
              <a:ext uri="{FF2B5EF4-FFF2-40B4-BE49-F238E27FC236}">
                <a16:creationId xmlns:a16="http://schemas.microsoft.com/office/drawing/2014/main" id="{DA68BAE4-A4B0-8246-95B4-4B1E833FBD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503505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F2E6E1-9839-E548-893B-373D497762FF}"/>
              </a:ext>
            </a:extLst>
          </p:cNvPr>
          <p:cNvPicPr>
            <a:picLocks noChangeAspect="1"/>
          </p:cNvPicPr>
          <p:nvPr/>
        </p:nvPicPr>
        <p:blipFill>
          <a:blip r:embed="rId3"/>
          <a:stretch>
            <a:fillRect/>
          </a:stretch>
        </p:blipFill>
        <p:spPr>
          <a:xfrm>
            <a:off x="690492" y="1209262"/>
            <a:ext cx="9825107" cy="5251728"/>
          </a:xfrm>
          <a:prstGeom prst="rect">
            <a:avLst/>
          </a:prstGeom>
        </p:spPr>
      </p:pic>
      <p:sp>
        <p:nvSpPr>
          <p:cNvPr id="3" name="Title 5">
            <a:extLst>
              <a:ext uri="{FF2B5EF4-FFF2-40B4-BE49-F238E27FC236}">
                <a16:creationId xmlns:a16="http://schemas.microsoft.com/office/drawing/2014/main" id="{919111D0-FD7C-1A4B-A455-36AA1A54C9BD}"/>
              </a:ext>
            </a:extLst>
          </p:cNvPr>
          <p:cNvSpPr txBox="1">
            <a:spLocks/>
          </p:cNvSpPr>
          <p:nvPr/>
        </p:nvSpPr>
        <p:spPr>
          <a:xfrm>
            <a:off x="740127" y="656761"/>
            <a:ext cx="10787730" cy="356616"/>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en-US" sz="2800" dirty="0">
                <a:solidFill>
                  <a:schemeClr val="tx1">
                    <a:lumMod val="65000"/>
                    <a:lumOff val="35000"/>
                  </a:schemeClr>
                </a:solidFill>
                <a:ea typeface="Century Gothic" charset="0"/>
                <a:cs typeface="Century Gothic" charset="0"/>
              </a:rPr>
              <a:t>Baseline scenario</a:t>
            </a:r>
          </a:p>
        </p:txBody>
      </p:sp>
      <p:grpSp>
        <p:nvGrpSpPr>
          <p:cNvPr id="4" name="Group 3">
            <a:extLst>
              <a:ext uri="{FF2B5EF4-FFF2-40B4-BE49-F238E27FC236}">
                <a16:creationId xmlns:a16="http://schemas.microsoft.com/office/drawing/2014/main" id="{1B48C2C6-D22D-424C-B48A-0FD70DD3471E}"/>
              </a:ext>
            </a:extLst>
          </p:cNvPr>
          <p:cNvGrpSpPr/>
          <p:nvPr/>
        </p:nvGrpSpPr>
        <p:grpSpPr>
          <a:xfrm>
            <a:off x="7458489" y="3738980"/>
            <a:ext cx="2885144" cy="2573349"/>
            <a:chOff x="6779078" y="1996859"/>
            <a:chExt cx="2885144" cy="2573349"/>
          </a:xfrm>
        </p:grpSpPr>
        <p:cxnSp>
          <p:nvCxnSpPr>
            <p:cNvPr id="5" name="Straight Arrow Connector 4">
              <a:extLst>
                <a:ext uri="{FF2B5EF4-FFF2-40B4-BE49-F238E27FC236}">
                  <a16:creationId xmlns:a16="http://schemas.microsoft.com/office/drawing/2014/main" id="{E218EFE5-D836-0144-B803-775F1D142354}"/>
                </a:ext>
              </a:extLst>
            </p:cNvPr>
            <p:cNvCxnSpPr>
              <a:cxnSpLocks/>
            </p:cNvCxnSpPr>
            <p:nvPr/>
          </p:nvCxnSpPr>
          <p:spPr>
            <a:xfrm flipH="1" flipV="1">
              <a:off x="6779078" y="1996859"/>
              <a:ext cx="1228800" cy="1884516"/>
            </a:xfrm>
            <a:prstGeom prst="straightConnector1">
              <a:avLst/>
            </a:prstGeom>
            <a:ln w="60325">
              <a:solidFill>
                <a:srgbClr val="C00000"/>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A5F6DCE-7ACF-2444-9AB4-38B1FD263C72}"/>
                </a:ext>
              </a:extLst>
            </p:cNvPr>
            <p:cNvSpPr txBox="1"/>
            <p:nvPr/>
          </p:nvSpPr>
          <p:spPr>
            <a:xfrm>
              <a:off x="7172349" y="3862322"/>
              <a:ext cx="2491873" cy="707886"/>
            </a:xfrm>
            <a:prstGeom prst="rect">
              <a:avLst/>
            </a:prstGeom>
            <a:solidFill>
              <a:schemeClr val="bg1"/>
            </a:solidFill>
            <a:ln w="66675">
              <a:solidFill>
                <a:srgbClr val="C00000"/>
              </a:solidFill>
            </a:ln>
          </p:spPr>
          <p:txBody>
            <a:bodyPr wrap="square" rtlCol="0">
              <a:spAutoFit/>
            </a:bodyPr>
            <a:lstStyle/>
            <a:p>
              <a:pPr algn="ctr"/>
              <a:r>
                <a:rPr lang="en-US" sz="2000" b="1" dirty="0">
                  <a:solidFill>
                    <a:srgbClr val="C00000"/>
                  </a:solidFill>
                  <a:latin typeface="Helvetica Light" panose="020B0403020202020204" pitchFamily="34" charset="0"/>
                </a:rPr>
                <a:t>Our climate goals (1.5ºC to 2ºC)  </a:t>
              </a:r>
            </a:p>
          </p:txBody>
        </p:sp>
      </p:grpSp>
      <p:cxnSp>
        <p:nvCxnSpPr>
          <p:cNvPr id="8" name="Straight Connector 7">
            <a:extLst>
              <a:ext uri="{FF2B5EF4-FFF2-40B4-BE49-F238E27FC236}">
                <a16:creationId xmlns:a16="http://schemas.microsoft.com/office/drawing/2014/main" id="{C0B2B9C4-E6D2-304A-BF02-422F47F70924}"/>
              </a:ext>
            </a:extLst>
          </p:cNvPr>
          <p:cNvCxnSpPr>
            <a:cxnSpLocks/>
          </p:cNvCxnSpPr>
          <p:nvPr/>
        </p:nvCxnSpPr>
        <p:spPr>
          <a:xfrm>
            <a:off x="1580950" y="3699224"/>
            <a:ext cx="5823702"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BF3BED3-603F-844A-9448-0B94A937F31D}"/>
              </a:ext>
            </a:extLst>
          </p:cNvPr>
          <p:cNvCxnSpPr>
            <a:cxnSpLocks/>
          </p:cNvCxnSpPr>
          <p:nvPr/>
        </p:nvCxnSpPr>
        <p:spPr>
          <a:xfrm>
            <a:off x="1580950" y="4151182"/>
            <a:ext cx="5813763"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A1C6075-A204-A543-B0E8-0D6899EDF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2590590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extLst>
              <p:ext uri="{D42A27DB-BD31-4B8C-83A1-F6EECF244321}">
                <p14:modId xmlns:p14="http://schemas.microsoft.com/office/powerpoint/2010/main" val="2283507883"/>
              </p:ext>
            </p:extLst>
          </p:nvPr>
        </p:nvGraphicFramePr>
        <p:xfrm>
          <a:off x="465137" y="1122277"/>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E99C42B-04F1-7347-B7C0-C7E22BFE32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7465" y="122685"/>
            <a:ext cx="1530585" cy="576072"/>
          </a:xfrm>
          <a:prstGeom prst="rect">
            <a:avLst/>
          </a:prstGeom>
        </p:spPr>
      </p:pic>
      <p:sp>
        <p:nvSpPr>
          <p:cNvPr id="5" name="Title 1">
            <a:extLst>
              <a:ext uri="{FF2B5EF4-FFF2-40B4-BE49-F238E27FC236}">
                <a16:creationId xmlns:a16="http://schemas.microsoft.com/office/drawing/2014/main" id="{2461989F-902F-B644-96B0-78962EB2755C}"/>
              </a:ext>
            </a:extLst>
          </p:cNvPr>
          <p:cNvSpPr txBox="1">
            <a:spLocks/>
          </p:cNvSpPr>
          <p:nvPr/>
        </p:nvSpPr>
        <p:spPr>
          <a:xfrm>
            <a:off x="420340" y="431507"/>
            <a:ext cx="11261452"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dirty="0"/>
              <a:t>What would 3+ °C (or 5.4+ °F) of warming mean?</a:t>
            </a:r>
          </a:p>
        </p:txBody>
      </p:sp>
      <p:sp>
        <p:nvSpPr>
          <p:cNvPr id="2" name="TextBox 1">
            <a:extLst>
              <a:ext uri="{FF2B5EF4-FFF2-40B4-BE49-F238E27FC236}">
                <a16:creationId xmlns:a16="http://schemas.microsoft.com/office/drawing/2014/main" id="{556F3731-E23D-4A4B-9B04-FC8B79A198BB}"/>
              </a:ext>
            </a:extLst>
          </p:cNvPr>
          <p:cNvSpPr txBox="1"/>
          <p:nvPr/>
        </p:nvSpPr>
        <p:spPr>
          <a:xfrm>
            <a:off x="2492802" y="6386577"/>
            <a:ext cx="7206396" cy="369332"/>
          </a:xfrm>
          <a:prstGeom prst="rect">
            <a:avLst/>
          </a:prstGeom>
          <a:noFill/>
        </p:spPr>
        <p:txBody>
          <a:bodyPr wrap="none" rtlCol="0">
            <a:spAutoFit/>
          </a:bodyPr>
          <a:lstStyle/>
          <a:p>
            <a:r>
              <a:rPr lang="en-US" i="1" dirty="0">
                <a:solidFill>
                  <a:schemeClr val="bg1"/>
                </a:solidFill>
              </a:rPr>
              <a:t>See the impacts of your scenario in the Impacts graph section of </a:t>
            </a:r>
            <a:r>
              <a:rPr lang="en-US" i="1" dirty="0" err="1">
                <a:solidFill>
                  <a:schemeClr val="bg1"/>
                </a:solidFill>
              </a:rPr>
              <a:t>En</a:t>
            </a:r>
            <a:r>
              <a:rPr lang="en-US" i="1" dirty="0">
                <a:solidFill>
                  <a:schemeClr val="bg1"/>
                </a:solidFill>
              </a:rPr>
              <a:t>-ROADS</a:t>
            </a:r>
          </a:p>
        </p:txBody>
      </p:sp>
    </p:spTree>
    <p:extLst>
      <p:ext uri="{BB962C8B-B14F-4D97-AF65-F5344CB8AC3E}">
        <p14:creationId xmlns:p14="http://schemas.microsoft.com/office/powerpoint/2010/main" val="354164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1C0B55-FD5A-8C4E-9C46-FE62759A6B9D}"/>
              </a:ext>
            </a:extLst>
          </p:cNvPr>
          <p:cNvSpPr txBox="1"/>
          <p:nvPr/>
        </p:nvSpPr>
        <p:spPr>
          <a:xfrm>
            <a:off x="6162648" y="6581001"/>
            <a:ext cx="26385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2"/>
                </a:solidFill>
                <a:effectLst/>
                <a:uLnTx/>
                <a:uFillTx/>
                <a:latin typeface="Calibri" panose="020F0502020204030204"/>
                <a:ea typeface="ＭＳ Ｐゴシック" charset="-128"/>
                <a:cs typeface="+mn-cs"/>
              </a:rPr>
              <a:t>Source: </a:t>
            </a:r>
            <a:r>
              <a:rPr kumimoji="0" lang="en-US" sz="1200" b="1" i="0" u="none" strike="noStrike" kern="1200" cap="none" spc="0" normalizeH="0" baseline="0" noProof="0" dirty="0" err="1">
                <a:ln>
                  <a:noFill/>
                </a:ln>
                <a:solidFill>
                  <a:srgbClr val="004992"/>
                </a:solidFill>
                <a:effectLst/>
                <a:uLnTx/>
                <a:uFillTx/>
                <a:latin typeface="Calibri" panose="020F0502020204030204"/>
                <a:ea typeface="ＭＳ Ｐゴシック" charset="-128"/>
                <a:cs typeface="+mn-cs"/>
              </a:rPr>
              <a:t>En</a:t>
            </a:r>
            <a:r>
              <a:rPr kumimoji="0" lang="en-US" sz="1200" b="1" i="0" u="none" strike="noStrike" kern="1200" cap="none" spc="0" normalizeH="0" baseline="0" noProof="0" dirty="0">
                <a:ln>
                  <a:noFill/>
                </a:ln>
                <a:solidFill>
                  <a:srgbClr val="004992"/>
                </a:solidFill>
                <a:effectLst/>
                <a:uLnTx/>
                <a:uFillTx/>
                <a:latin typeface="Calibri" panose="020F0502020204030204"/>
                <a:ea typeface="ＭＳ Ｐゴシック" charset="-128"/>
                <a:cs typeface="+mn-cs"/>
              </a:rPr>
              <a:t>-ROADS &amp; Climate Central</a:t>
            </a:r>
          </a:p>
        </p:txBody>
      </p:sp>
      <p:pic>
        <p:nvPicPr>
          <p:cNvPr id="10" name="Picture 9" descr="Map&#10;&#10;Description automatically generated">
            <a:extLst>
              <a:ext uri="{FF2B5EF4-FFF2-40B4-BE49-F238E27FC236}">
                <a16:creationId xmlns:a16="http://schemas.microsoft.com/office/drawing/2014/main" id="{3F7D6AF7-67F0-4D45-BB42-D22C17CA4FAC}"/>
              </a:ext>
            </a:extLst>
          </p:cNvPr>
          <p:cNvPicPr>
            <a:picLocks noChangeAspect="1"/>
          </p:cNvPicPr>
          <p:nvPr/>
        </p:nvPicPr>
        <p:blipFill>
          <a:blip r:embed="rId3"/>
          <a:stretch>
            <a:fillRect/>
          </a:stretch>
        </p:blipFill>
        <p:spPr>
          <a:xfrm>
            <a:off x="0" y="0"/>
            <a:ext cx="8787835" cy="6858000"/>
          </a:xfrm>
          <a:prstGeom prst="rect">
            <a:avLst/>
          </a:prstGeom>
        </p:spPr>
      </p:pic>
      <p:sp>
        <p:nvSpPr>
          <p:cNvPr id="6" name="TextBox 5">
            <a:extLst>
              <a:ext uri="{FF2B5EF4-FFF2-40B4-BE49-F238E27FC236}">
                <a16:creationId xmlns:a16="http://schemas.microsoft.com/office/drawing/2014/main" id="{AB734F8D-FDE8-CC4A-B63A-B232A202365D}"/>
              </a:ext>
            </a:extLst>
          </p:cNvPr>
          <p:cNvSpPr txBox="1"/>
          <p:nvPr/>
        </p:nvSpPr>
        <p:spPr>
          <a:xfrm>
            <a:off x="8870430" y="2286000"/>
            <a:ext cx="324537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itchFamily="2" charset="0"/>
                <a:ea typeface="ＭＳ Ｐゴシック" charset="-128"/>
                <a:cs typeface="+mn-cs"/>
              </a:rPr>
              <a:t>Hanoi, Vietnam: </a:t>
            </a:r>
            <a:r>
              <a:rPr kumimoji="0" lang="en-US" sz="3200" b="1" i="0" u="none" strike="noStrike" kern="1200" cap="none" spc="0" normalizeH="0" baseline="0" noProof="0" dirty="0">
                <a:ln>
                  <a:noFill/>
                </a:ln>
                <a:solidFill>
                  <a:srgbClr val="FFC000"/>
                </a:solidFill>
                <a:effectLst/>
                <a:uLnTx/>
                <a:uFillTx/>
                <a:latin typeface="Helvetica" pitchFamily="2" charset="0"/>
                <a:ea typeface="ＭＳ Ｐゴシック" charset="-128"/>
                <a:cs typeface="+mn-cs"/>
              </a:rPr>
              <a:t>3.6</a:t>
            </a:r>
            <a:r>
              <a:rPr kumimoji="0" lang="en-US" sz="3200" b="1" i="0" u="none" strike="noStrike" kern="1200" cap="none" spc="0" normalizeH="0" baseline="0" noProof="0" dirty="0">
                <a:ln>
                  <a:noFill/>
                </a:ln>
                <a:solidFill>
                  <a:srgbClr val="FFC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t>
            </a:r>
            <a:r>
              <a:rPr kumimoji="0" lang="en-US" sz="3200" b="1" i="0" u="none" strike="noStrike" kern="1200" cap="none" spc="0" normalizeH="0" baseline="0" noProof="0" dirty="0">
                <a:ln>
                  <a:noFill/>
                </a:ln>
                <a:solidFill>
                  <a:srgbClr val="FFC000"/>
                </a:solidFill>
                <a:effectLst/>
                <a:uLnTx/>
                <a:uFillTx/>
                <a:latin typeface="Helvetica" pitchFamily="2" charset="0"/>
                <a:ea typeface="ＭＳ Ｐゴシック" charset="-128"/>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itchFamily="2" charset="0"/>
                <a:ea typeface="ＭＳ Ｐゴシック" charset="-128"/>
                <a:cs typeface="+mn-cs"/>
              </a:rPr>
              <a:t>Flood risk from sea level rise </a:t>
            </a:r>
            <a:r>
              <a:rPr kumimoji="0" lang="en-US" sz="2400" b="1" i="0" u="none" strike="noStrike" kern="1200" cap="none" spc="0" normalizeH="0" baseline="0" noProof="0" dirty="0">
                <a:ln>
                  <a:noFill/>
                </a:ln>
                <a:solidFill>
                  <a:srgbClr val="FFC000"/>
                </a:solidFill>
                <a:effectLst/>
                <a:uLnTx/>
                <a:uFillTx/>
                <a:latin typeface="Helvetica" pitchFamily="2" charset="0"/>
                <a:ea typeface="ＭＳ Ｐゴシック" charset="-128"/>
                <a:cs typeface="+mn-cs"/>
              </a:rPr>
              <a:t>by 2100</a:t>
            </a:r>
          </a:p>
        </p:txBody>
      </p:sp>
    </p:spTree>
    <p:extLst>
      <p:ext uri="{BB962C8B-B14F-4D97-AF65-F5344CB8AC3E}">
        <p14:creationId xmlns:p14="http://schemas.microsoft.com/office/powerpoint/2010/main" val="40667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C5C5DE-2D8E-B543-BE82-098A27F1DAE0}"/>
              </a:ext>
            </a:extLst>
          </p:cNvPr>
          <p:cNvSpPr txBox="1"/>
          <p:nvPr/>
        </p:nvSpPr>
        <p:spPr>
          <a:xfrm>
            <a:off x="8870430" y="2286000"/>
            <a:ext cx="3245370"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itchFamily="2" charset="0"/>
                <a:ea typeface="ＭＳ Ｐゴシック" charset="-128"/>
                <a:cs typeface="+mn-cs"/>
              </a:rPr>
              <a:t>Hanoi, Vietnam: </a:t>
            </a:r>
            <a:r>
              <a:rPr kumimoji="0" lang="en-US" sz="3200" b="1" i="0" u="none" strike="noStrike" kern="1200" cap="none" spc="0" normalizeH="0" baseline="0" noProof="0" dirty="0">
                <a:ln>
                  <a:noFill/>
                </a:ln>
                <a:solidFill>
                  <a:srgbClr val="FFC000"/>
                </a:solidFill>
                <a:effectLst/>
                <a:uLnTx/>
                <a:uFillTx/>
                <a:latin typeface="Helvetica" pitchFamily="2" charset="0"/>
                <a:ea typeface="ＭＳ Ｐゴシック" charset="-128"/>
                <a:cs typeface="+mn-cs"/>
              </a:rPr>
              <a:t>3.6</a:t>
            </a:r>
            <a:r>
              <a:rPr kumimoji="0" lang="en-US" sz="3200" b="1" i="0" u="none" strike="noStrike" kern="1200" cap="none" spc="0" normalizeH="0" baseline="0" noProof="0" dirty="0">
                <a:ln>
                  <a:noFill/>
                </a:ln>
                <a:solidFill>
                  <a:srgbClr val="FFC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t>
            </a:r>
            <a:r>
              <a:rPr kumimoji="0" lang="en-US" sz="3200" b="1" i="0" u="none" strike="noStrike" kern="1200" cap="none" spc="0" normalizeH="0" baseline="0" noProof="0" dirty="0">
                <a:ln>
                  <a:noFill/>
                </a:ln>
                <a:solidFill>
                  <a:srgbClr val="FFC000"/>
                </a:solidFill>
                <a:effectLst/>
                <a:uLnTx/>
                <a:uFillTx/>
                <a:latin typeface="Helvetica" pitchFamily="2" charset="0"/>
                <a:ea typeface="ＭＳ Ｐゴシック" charset="-128"/>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itchFamily="2" charset="0"/>
                <a:ea typeface="ＭＳ Ｐゴシック" charset="-128"/>
                <a:cs typeface="+mn-cs"/>
              </a:rPr>
              <a:t>Flood risk from sea level rise </a:t>
            </a:r>
            <a:r>
              <a:rPr kumimoji="0" lang="en-US" sz="2400" b="1" i="0" u="none" strike="noStrike" kern="1200" cap="none" spc="0" normalizeH="0" baseline="0" noProof="0" dirty="0">
                <a:ln>
                  <a:noFill/>
                </a:ln>
                <a:solidFill>
                  <a:srgbClr val="FFC000"/>
                </a:solidFill>
                <a:effectLst/>
                <a:uLnTx/>
                <a:uFillTx/>
                <a:latin typeface="Helvetica" pitchFamily="2" charset="0"/>
                <a:ea typeface="ＭＳ Ｐゴシック" charset="-128"/>
                <a:cs typeface="+mn-cs"/>
              </a:rPr>
              <a:t>over next few centuries</a:t>
            </a:r>
          </a:p>
        </p:txBody>
      </p:sp>
      <p:sp>
        <p:nvSpPr>
          <p:cNvPr id="6" name="TextBox 5">
            <a:extLst>
              <a:ext uri="{FF2B5EF4-FFF2-40B4-BE49-F238E27FC236}">
                <a16:creationId xmlns:a16="http://schemas.microsoft.com/office/drawing/2014/main" id="{1141A23A-91CF-8F42-ADA4-06F5F9B479A0}"/>
              </a:ext>
            </a:extLst>
          </p:cNvPr>
          <p:cNvSpPr txBox="1"/>
          <p:nvPr/>
        </p:nvSpPr>
        <p:spPr>
          <a:xfrm>
            <a:off x="6162648" y="6581001"/>
            <a:ext cx="26385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2"/>
                </a:solidFill>
                <a:effectLst/>
                <a:uLnTx/>
                <a:uFillTx/>
                <a:latin typeface="Calibri" panose="020F0502020204030204"/>
                <a:ea typeface="ＭＳ Ｐゴシック" charset="-128"/>
                <a:cs typeface="+mn-cs"/>
              </a:rPr>
              <a:t>Source: </a:t>
            </a:r>
            <a:r>
              <a:rPr kumimoji="0" lang="en-US" sz="1200" b="1" i="0" u="none" strike="noStrike" kern="1200" cap="none" spc="0" normalizeH="0" baseline="0" noProof="0" dirty="0" err="1">
                <a:ln>
                  <a:noFill/>
                </a:ln>
                <a:solidFill>
                  <a:srgbClr val="004992"/>
                </a:solidFill>
                <a:effectLst/>
                <a:uLnTx/>
                <a:uFillTx/>
                <a:latin typeface="Calibri" panose="020F0502020204030204"/>
                <a:ea typeface="ＭＳ Ｐゴシック" charset="-128"/>
                <a:cs typeface="+mn-cs"/>
              </a:rPr>
              <a:t>En</a:t>
            </a:r>
            <a:r>
              <a:rPr kumimoji="0" lang="en-US" sz="1200" b="1" i="0" u="none" strike="noStrike" kern="1200" cap="none" spc="0" normalizeH="0" baseline="0" noProof="0" dirty="0">
                <a:ln>
                  <a:noFill/>
                </a:ln>
                <a:solidFill>
                  <a:srgbClr val="004992"/>
                </a:solidFill>
                <a:effectLst/>
                <a:uLnTx/>
                <a:uFillTx/>
                <a:latin typeface="Calibri" panose="020F0502020204030204"/>
                <a:ea typeface="ＭＳ Ｐゴシック" charset="-128"/>
                <a:cs typeface="+mn-cs"/>
              </a:rPr>
              <a:t>-ROADS &amp; Climate Central</a:t>
            </a:r>
          </a:p>
        </p:txBody>
      </p:sp>
      <p:pic>
        <p:nvPicPr>
          <p:cNvPr id="3" name="Picture 2" descr="Map&#10;&#10;Description automatically generated">
            <a:extLst>
              <a:ext uri="{FF2B5EF4-FFF2-40B4-BE49-F238E27FC236}">
                <a16:creationId xmlns:a16="http://schemas.microsoft.com/office/drawing/2014/main" id="{9034FA40-F754-1B4C-988F-57CE87FDC293}"/>
              </a:ext>
            </a:extLst>
          </p:cNvPr>
          <p:cNvPicPr>
            <a:picLocks noChangeAspect="1"/>
          </p:cNvPicPr>
          <p:nvPr/>
        </p:nvPicPr>
        <p:blipFill>
          <a:blip r:embed="rId3"/>
          <a:stretch>
            <a:fillRect/>
          </a:stretch>
        </p:blipFill>
        <p:spPr>
          <a:xfrm>
            <a:off x="0" y="0"/>
            <a:ext cx="8787835" cy="6858000"/>
          </a:xfrm>
          <a:prstGeom prst="rect">
            <a:avLst/>
          </a:prstGeom>
        </p:spPr>
      </p:pic>
      <p:sp>
        <p:nvSpPr>
          <p:cNvPr id="5" name="TextBox 4">
            <a:extLst>
              <a:ext uri="{FF2B5EF4-FFF2-40B4-BE49-F238E27FC236}">
                <a16:creationId xmlns:a16="http://schemas.microsoft.com/office/drawing/2014/main" id="{3CB73632-76EC-3D4B-BA1A-5C50FEC0E2E0}"/>
              </a:ext>
            </a:extLst>
          </p:cNvPr>
          <p:cNvSpPr txBox="1"/>
          <p:nvPr/>
        </p:nvSpPr>
        <p:spPr>
          <a:xfrm>
            <a:off x="8901629" y="6119336"/>
            <a:ext cx="31728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Use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En</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-ROADS to create a scenario that lowers this sea level rise. View the map under “Impacts” in the Graphs menu.  </a:t>
            </a:r>
          </a:p>
        </p:txBody>
      </p:sp>
    </p:spTree>
    <p:extLst>
      <p:ext uri="{BB962C8B-B14F-4D97-AF65-F5344CB8AC3E}">
        <p14:creationId xmlns:p14="http://schemas.microsoft.com/office/powerpoint/2010/main" val="2747937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1796-188E-BA49-B922-740FDC442A7C}"/>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id="{C2E683D3-84C6-F049-B2F9-5E15D72BFBB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C86227-5AAF-5D4F-8EC8-681B11AA9EB2}"/>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7F7F0BB-385A-9445-B8EF-7AE007BAA2B4}"/>
              </a:ext>
            </a:extLst>
          </p:cNvPr>
          <p:cNvSpPr txBox="1"/>
          <p:nvPr/>
        </p:nvSpPr>
        <p:spPr>
          <a:xfrm>
            <a:off x="7606488" y="242896"/>
            <a:ext cx="4310087" cy="5230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alibri" panose="020F0502020204030204"/>
                <a:ea typeface="+mn-ea"/>
                <a:cs typeface="+mn-cs"/>
              </a:rPr>
              <a:t>Dubai today   </a:t>
            </a:r>
          </a:p>
        </p:txBody>
      </p:sp>
    </p:spTree>
    <p:extLst>
      <p:ext uri="{BB962C8B-B14F-4D97-AF65-F5344CB8AC3E}">
        <p14:creationId xmlns:p14="http://schemas.microsoft.com/office/powerpoint/2010/main" val="1389809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504408"/>
            <a:ext cx="2883790" cy="523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ＭＳ Ｐゴシック" charset="0"/>
                <a:cs typeface="Arial" charset="0"/>
              </a:rPr>
              <a:t>Dubai today</a:t>
            </a:r>
          </a:p>
        </p:txBody>
      </p:sp>
      <p:sp>
        <p:nvSpPr>
          <p:cNvPr id="5" name="TextBox 4">
            <a:extLst>
              <a:ext uri="{FF2B5EF4-FFF2-40B4-BE49-F238E27FC236}">
                <a16:creationId xmlns:a16="http://schemas.microsoft.com/office/drawing/2014/main" id="{14843568-D5DF-5141-B36F-44806865D1B1}"/>
              </a:ext>
            </a:extLst>
          </p:cNvPr>
          <p:cNvSpPr txBox="1"/>
          <p:nvPr/>
        </p:nvSpPr>
        <p:spPr>
          <a:xfrm>
            <a:off x="206829" y="6283319"/>
            <a:ext cx="31282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Source: Climate Central</a:t>
            </a:r>
          </a:p>
        </p:txBody>
      </p:sp>
      <p:pic>
        <p:nvPicPr>
          <p:cNvPr id="4" name="Picture 3">
            <a:extLst>
              <a:ext uri="{FF2B5EF4-FFF2-40B4-BE49-F238E27FC236}">
                <a16:creationId xmlns:a16="http://schemas.microsoft.com/office/drawing/2014/main" id="{3FC1A8F3-2247-D247-A9B5-51AB3E8D7FE0}"/>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F7BFD107-4B6E-464D-AC8A-35DEBB5FE7D3}"/>
              </a:ext>
            </a:extLst>
          </p:cNvPr>
          <p:cNvSpPr txBox="1"/>
          <p:nvPr/>
        </p:nvSpPr>
        <p:spPr>
          <a:xfrm>
            <a:off x="7881913" y="242896"/>
            <a:ext cx="4310087" cy="5230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alibri" panose="020F0502020204030204"/>
                <a:ea typeface="+mn-ea"/>
                <a:cs typeface="+mn-cs"/>
              </a:rPr>
              <a:t>…and with 3°C of warming</a:t>
            </a:r>
          </a:p>
        </p:txBody>
      </p:sp>
    </p:spTree>
    <p:extLst>
      <p:ext uri="{BB962C8B-B14F-4D97-AF65-F5344CB8AC3E}">
        <p14:creationId xmlns:p14="http://schemas.microsoft.com/office/powerpoint/2010/main" val="376230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 California Wildfire Rapidly-Spreading Wildfire In California's Butte County Prompts Evacuations 1">
            <a:extLst>
              <a:ext uri="{FF2B5EF4-FFF2-40B4-BE49-F238E27FC236}">
                <a16:creationId xmlns:a16="http://schemas.microsoft.com/office/drawing/2014/main" id="{BA8AF027-D47F-4C5C-811F-F1142141C71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420586"/>
            <a:ext cx="12192001" cy="5437414"/>
          </a:xfrm>
          <a:prstGeom prst="rect">
            <a:avLst/>
          </a:prstGeom>
          <a:solidFill>
            <a:srgbClr val="114C8A"/>
          </a:solidFill>
        </p:spPr>
      </p:pic>
      <p:sp>
        <p:nvSpPr>
          <p:cNvPr id="7" name="TextBox 6">
            <a:extLst>
              <a:ext uri="{FF2B5EF4-FFF2-40B4-BE49-F238E27FC236}">
                <a16:creationId xmlns:a16="http://schemas.microsoft.com/office/drawing/2014/main" id="{92090F93-074C-DD49-BE60-540C086B2069}"/>
              </a:ext>
            </a:extLst>
          </p:cNvPr>
          <p:cNvSpPr txBox="1"/>
          <p:nvPr/>
        </p:nvSpPr>
        <p:spPr>
          <a:xfrm>
            <a:off x="-1" y="6519446"/>
            <a:ext cx="4310743"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Morgan Stanley, IPCC, CNBC</a:t>
            </a:r>
          </a:p>
        </p:txBody>
      </p:sp>
      <p:sp>
        <p:nvSpPr>
          <p:cNvPr id="5" name="Title 4">
            <a:extLst>
              <a:ext uri="{FF2B5EF4-FFF2-40B4-BE49-F238E27FC236}">
                <a16:creationId xmlns:a16="http://schemas.microsoft.com/office/drawing/2014/main" id="{450739E1-B483-C54C-ABB6-FDDAC947BF0E}"/>
              </a:ext>
            </a:extLst>
          </p:cNvPr>
          <p:cNvSpPr>
            <a:spLocks noGrp="1"/>
          </p:cNvSpPr>
          <p:nvPr>
            <p:ph type="ctrTitle"/>
          </p:nvPr>
        </p:nvSpPr>
        <p:spPr>
          <a:xfrm>
            <a:off x="466722" y="141514"/>
            <a:ext cx="11261452" cy="1081399"/>
          </a:xfrm>
        </p:spPr>
        <p:txBody>
          <a:bodyPr/>
          <a:lstStyle/>
          <a:p>
            <a:r>
              <a:rPr lang="en-US" sz="2200" dirty="0">
                <a:latin typeface="Helvetica Light" panose="020B0403020202020204" pitchFamily="34" charset="0"/>
              </a:rPr>
              <a:t>Climate-related disasters cost the world </a:t>
            </a:r>
            <a:r>
              <a:rPr lang="en-US" sz="2200" dirty="0">
                <a:solidFill>
                  <a:srgbClr val="1636A8"/>
                </a:solidFill>
              </a:rPr>
              <a:t>$650 billion</a:t>
            </a:r>
            <a:r>
              <a:rPr lang="en-US" sz="2200" dirty="0">
                <a:latin typeface="Helvetica Light" panose="020B0403020202020204" pitchFamily="34" charset="0"/>
              </a:rPr>
              <a:t> between 2016 and 2018. Damages associated with global warming could total over </a:t>
            </a:r>
            <a:r>
              <a:rPr lang="en-US" sz="2200" dirty="0">
                <a:solidFill>
                  <a:srgbClr val="1636A8"/>
                </a:solidFill>
              </a:rPr>
              <a:t>$54 trillion</a:t>
            </a:r>
            <a:r>
              <a:rPr lang="en-US" sz="2200" dirty="0">
                <a:latin typeface="Helvetica Light" panose="020B0403020202020204" pitchFamily="34" charset="0"/>
              </a:rPr>
              <a:t> by the time we reach 1.5°C.</a:t>
            </a:r>
          </a:p>
        </p:txBody>
      </p:sp>
    </p:spTree>
    <p:extLst>
      <p:ext uri="{BB962C8B-B14F-4D97-AF65-F5344CB8AC3E}">
        <p14:creationId xmlns:p14="http://schemas.microsoft.com/office/powerpoint/2010/main" val="17278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pPr algn="l"/>
            <a:r>
              <a:rPr lang="en-US" sz="3200" dirty="0">
                <a:solidFill>
                  <a:schemeClr val="tx1">
                    <a:lumMod val="65000"/>
                    <a:lumOff val="35000"/>
                  </a:schemeClr>
                </a:solidFill>
              </a:rPr>
              <a:t>Developed by:</a:t>
            </a:r>
          </a:p>
        </p:txBody>
      </p:sp>
      <p:pic>
        <p:nvPicPr>
          <p:cNvPr id="6" name="Picture 5" descr="logo2.jpeg"/>
          <p:cNvPicPr/>
          <p:nvPr/>
        </p:nvPicPr>
        <p:blipFill>
          <a:blip r:embed="rId3">
            <a:extLst>
              <a:ext uri="{28A0092B-C50C-407E-A947-70E740481C1C}">
                <a14:useLocalDpi xmlns:a14="http://schemas.microsoft.com/office/drawing/2010/main"/>
              </a:ext>
            </a:extLst>
          </a:blip>
          <a:srcRect/>
          <a:stretch>
            <a:fillRect/>
          </a:stretch>
        </p:blipFill>
        <p:spPr bwMode="auto">
          <a:xfrm>
            <a:off x="8649435" y="3086016"/>
            <a:ext cx="2823570" cy="1534110"/>
          </a:xfrm>
          <a:prstGeom prst="rect">
            <a:avLst/>
          </a:prstGeom>
          <a:noFill/>
        </p:spPr>
      </p:pic>
      <p:pic>
        <p:nvPicPr>
          <p:cNvPr id="11" name="Picture 2" descr="Ci Logo">
            <a:extLst>
              <a:ext uri="{FF2B5EF4-FFF2-40B4-BE49-F238E27FC236}">
                <a16:creationId xmlns:a16="http://schemas.microsoft.com/office/drawing/2014/main" id="{C80013A7-A55D-425C-90AC-02648B17B7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234" y="3086016"/>
            <a:ext cx="3588992" cy="17022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mit sloan sustainability">
            <a:extLst>
              <a:ext uri="{FF2B5EF4-FFF2-40B4-BE49-F238E27FC236}">
                <a16:creationId xmlns:a16="http://schemas.microsoft.com/office/drawing/2014/main" id="{A7F6CB2A-C484-42AC-92E9-238A99F63F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63452" y="2872741"/>
            <a:ext cx="2128757" cy="212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937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_General_Assembly_hall.jpg"/>
          <p:cNvPicPr>
            <a:picLocks noChangeAspect="1"/>
          </p:cNvPicPr>
          <p:nvPr/>
        </p:nvPicPr>
        <p:blipFill rotWithShape="1">
          <a:blip r:embed="rId3" cstate="screen">
            <a:extLst>
              <a:ext uri="{28A0092B-C50C-407E-A947-70E740481C1C}">
                <a14:useLocalDpi xmlns:a14="http://schemas.microsoft.com/office/drawing/2010/main"/>
              </a:ext>
            </a:extLst>
          </a:blip>
          <a:srcRect l="-65"/>
          <a:stretch/>
        </p:blipFill>
        <p:spPr>
          <a:xfrm>
            <a:off x="-14514" y="14514"/>
            <a:ext cx="12257875" cy="6858000"/>
          </a:xfrm>
          <a:prstGeom prst="rect">
            <a:avLst/>
          </a:prstGeom>
        </p:spPr>
      </p:pic>
      <p:sp>
        <p:nvSpPr>
          <p:cNvPr id="4" name="Text Placeholder 1"/>
          <p:cNvSpPr txBox="1">
            <a:spLocks/>
          </p:cNvSpPr>
          <p:nvPr/>
        </p:nvSpPr>
        <p:spPr>
          <a:xfrm>
            <a:off x="1542423" y="296591"/>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Welcome to the </a:t>
            </a:r>
          </a:p>
          <a:p>
            <a:pPr marL="0" indent="0" algn="ctr">
              <a:buNone/>
            </a:pPr>
            <a:r>
              <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UN Climate Action Summit</a:t>
            </a:r>
          </a:p>
        </p:txBody>
      </p:sp>
    </p:spTree>
    <p:extLst>
      <p:ext uri="{BB962C8B-B14F-4D97-AF65-F5344CB8AC3E}">
        <p14:creationId xmlns:p14="http://schemas.microsoft.com/office/powerpoint/2010/main" val="1197167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6219" y="965945"/>
            <a:ext cx="3657600" cy="5486401"/>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6022" y="965944"/>
            <a:ext cx="3657600" cy="5486398"/>
          </a:xfrm>
          <a:prstGeom prst="rect">
            <a:avLst/>
          </a:prstGeom>
        </p:spPr>
      </p:pic>
      <p:sp>
        <p:nvSpPr>
          <p:cNvPr id="5" name="Text Placeholder 2"/>
          <p:cNvSpPr txBox="1">
            <a:spLocks/>
          </p:cNvSpPr>
          <p:nvPr/>
        </p:nvSpPr>
        <p:spPr>
          <a:xfrm>
            <a:off x="2126219" y="5484121"/>
            <a:ext cx="3657600" cy="968225"/>
          </a:xfrm>
          <a:prstGeom prst="rect">
            <a:avLst/>
          </a:prstGeom>
          <a:solidFill>
            <a:srgbClr val="113A75"/>
          </a:solidFill>
        </p:spPr>
        <p:txBody>
          <a:bodyPr vert="horz" lIns="91430" tIns="45716" rIns="91430" bIns="45716" rtlCol="0" anchor="ctr">
            <a:normAutofit/>
          </a:bodyPr>
          <a:lstStyle>
            <a:lvl1pPr marL="342865" indent="-342865" algn="l" defTabSz="457154" rtl="0" eaLnBrk="1" latinLnBrk="0" hangingPunct="1">
              <a:lnSpc>
                <a:spcPct val="100000"/>
              </a:lnSpc>
              <a:spcBef>
                <a:spcPct val="20000"/>
              </a:spcBef>
              <a:buFont typeface="Arial"/>
              <a:buChar char="•"/>
              <a:defRPr sz="3200" kern="1200">
                <a:solidFill>
                  <a:srgbClr val="FFFFFF"/>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Helvetica Light" panose="020B0403020202020204" pitchFamily="34" charset="0"/>
              </a:rPr>
              <a:t>UN Secretary-General</a:t>
            </a:r>
          </a:p>
          <a:p>
            <a:pPr marL="0" indent="0" algn="ctr">
              <a:buNone/>
            </a:pPr>
            <a:r>
              <a:rPr lang="en-US" sz="2000" b="1" dirty="0" err="1">
                <a:latin typeface="Helvetica" pitchFamily="2" charset="0"/>
              </a:rPr>
              <a:t>António</a:t>
            </a:r>
            <a:r>
              <a:rPr lang="en-US" sz="2000" b="1" dirty="0">
                <a:latin typeface="Helvetica" pitchFamily="2" charset="0"/>
              </a:rPr>
              <a:t> </a:t>
            </a:r>
            <a:r>
              <a:rPr lang="en-US" sz="2000" b="1" dirty="0" err="1">
                <a:latin typeface="Helvetica" pitchFamily="2" charset="0"/>
              </a:rPr>
              <a:t>Guterres</a:t>
            </a:r>
            <a:endParaRPr lang="en-US" sz="2000" b="1" dirty="0">
              <a:latin typeface="Helvetica" pitchFamily="2" charset="0"/>
            </a:endParaRPr>
          </a:p>
        </p:txBody>
      </p:sp>
      <p:sp>
        <p:nvSpPr>
          <p:cNvPr id="6" name="Text Placeholder 4"/>
          <p:cNvSpPr txBox="1">
            <a:spLocks/>
          </p:cNvSpPr>
          <p:nvPr/>
        </p:nvSpPr>
        <p:spPr>
          <a:xfrm>
            <a:off x="6326022" y="5484121"/>
            <a:ext cx="3657600" cy="968225"/>
          </a:xfrm>
          <a:prstGeom prst="rect">
            <a:avLst/>
          </a:prstGeom>
          <a:solidFill>
            <a:srgbClr val="113A75"/>
          </a:solidFill>
        </p:spPr>
        <p:txBody>
          <a:bodyPr anchor="ctr">
            <a:noAutofit/>
          </a:bodyPr>
          <a:lstStyle>
            <a:lvl1pPr marL="342865" indent="-342865" algn="l" defTabSz="457154" rtl="0" eaLnBrk="1" latinLnBrk="0" hangingPunct="1">
              <a:spcBef>
                <a:spcPct val="20000"/>
              </a:spcBef>
              <a:buFont typeface="Arial"/>
              <a:buChar char="•"/>
              <a:defRPr sz="3200" kern="1200">
                <a:solidFill>
                  <a:schemeClr val="tx1"/>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Helvetica Light" panose="020B0403020202020204" pitchFamily="34" charset="0"/>
              </a:rPr>
              <a:t>UNFCCC Executive Secretary</a:t>
            </a:r>
          </a:p>
          <a:p>
            <a:pPr marL="0" indent="0" algn="ctr">
              <a:buNone/>
            </a:pPr>
            <a:r>
              <a:rPr lang="en-US" sz="2000" b="1" dirty="0">
                <a:solidFill>
                  <a:schemeClr val="bg1"/>
                </a:solidFill>
                <a:latin typeface="Helvetica" pitchFamily="2" charset="0"/>
              </a:rPr>
              <a:t>Patricia Espinosa</a:t>
            </a:r>
          </a:p>
        </p:txBody>
      </p:sp>
      <p:sp>
        <p:nvSpPr>
          <p:cNvPr id="7" name="Content Placeholder 2">
            <a:extLst>
              <a:ext uri="{FF2B5EF4-FFF2-40B4-BE49-F238E27FC236}">
                <a16:creationId xmlns:a16="http://schemas.microsoft.com/office/drawing/2014/main" id="{DD3A576D-354F-4C48-8165-B45C4FC6D6FD}"/>
              </a:ext>
            </a:extLst>
          </p:cNvPr>
          <p:cNvSpPr>
            <a:spLocks noGrp="1"/>
          </p:cNvSpPr>
          <p:nvPr>
            <p:ph type="body" idx="4294967295"/>
          </p:nvPr>
        </p:nvSpPr>
        <p:spPr>
          <a:xfrm>
            <a:off x="2286000" y="288925"/>
            <a:ext cx="7620000" cy="633413"/>
          </a:xfrm>
        </p:spPr>
        <p:txBody>
          <a:bodyPr>
            <a:normAutofit/>
          </a:bodyPr>
          <a:lstStyle/>
          <a:p>
            <a:pPr marL="0" indent="0">
              <a:buNone/>
            </a:pPr>
            <a:r>
              <a:rPr lang="en-US" sz="2800" b="1" dirty="0">
                <a:solidFill>
                  <a:srgbClr val="113A75"/>
                </a:solidFill>
              </a:rPr>
              <a:t>Opening Remarks by UN Secretary-General</a:t>
            </a:r>
          </a:p>
        </p:txBody>
      </p:sp>
      <p:pic>
        <p:nvPicPr>
          <p:cNvPr id="8" name="Picture 7">
            <a:extLst>
              <a:ext uri="{FF2B5EF4-FFF2-40B4-BE49-F238E27FC236}">
                <a16:creationId xmlns:a16="http://schemas.microsoft.com/office/drawing/2014/main" id="{7C66D4EE-2B2E-5843-B9C8-F350913D10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1604707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176841"/>
            <a:ext cx="8229600" cy="963316"/>
          </a:xfrm>
        </p:spPr>
        <p:txBody>
          <a:bodyPr>
            <a:normAutofit fontScale="85000" lnSpcReduction="10000"/>
          </a:bodyPr>
          <a:lstStyle/>
          <a:p>
            <a:pPr marL="0" indent="0" algn="ctr">
              <a:spcAft>
                <a:spcPts val="600"/>
              </a:spcAft>
              <a:buNone/>
            </a:pPr>
            <a:r>
              <a:rPr lang="en-US" sz="3200" dirty="0">
                <a:solidFill>
                  <a:srgbClr val="113A75"/>
                </a:solidFill>
                <a:latin typeface="Helvetica Light" panose="020B0403020202020204" pitchFamily="34" charset="0"/>
                <a:ea typeface="ＭＳ Ｐゴシック" charset="0"/>
                <a:cs typeface="ＭＳ Ｐゴシック" charset="0"/>
              </a:rPr>
              <a:t>Limit global warming to less than 2ºC, and as close to 1.5ºC as possible, above pre-industrial levels.</a:t>
            </a:r>
          </a:p>
          <a:p>
            <a:pPr marL="514350" indent="-514350">
              <a:buFont typeface="+mj-lt"/>
              <a:buAutoNum type="arabicPeriod"/>
            </a:pPr>
            <a:endParaRPr lang="en-US" dirty="0">
              <a:solidFill>
                <a:srgbClr val="113A75"/>
              </a:solidFill>
              <a:latin typeface="Helvetica Light" panose="020B0403020202020204" pitchFamily="34" charset="0"/>
            </a:endParaRP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1319440"/>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a:solidFill>
                  <a:srgbClr val="113A75"/>
                </a:solidFill>
                <a:latin typeface="Helvetica" pitchFamily="2" charset="0"/>
                <a:ea typeface="Calibri"/>
                <a:cs typeface="Calibri"/>
                <a:sym typeface="Calibri"/>
              </a:rPr>
              <a:t>Our Goal Today</a:t>
            </a:r>
            <a:endParaRPr sz="4400" b="1" dirty="0">
              <a:solidFill>
                <a:srgbClr val="113A75"/>
              </a:solidFill>
              <a:latin typeface="Helvetica" pitchFamily="2" charset="0"/>
              <a:ea typeface="Calibri"/>
              <a:cs typeface="Calibri"/>
              <a:sym typeface="Calibri"/>
            </a:endParaRPr>
          </a:p>
        </p:txBody>
      </p:sp>
      <p:pic>
        <p:nvPicPr>
          <p:cNvPr id="47106" name="Picture 2" descr="Image result for 1.5 degrees goal">
            <a:extLst>
              <a:ext uri="{FF2B5EF4-FFF2-40B4-BE49-F238E27FC236}">
                <a16:creationId xmlns:a16="http://schemas.microsoft.com/office/drawing/2014/main" id="{4A9E5480-6242-40E7-9544-C3A1315E62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62333"/>
            <a:ext cx="6214518" cy="3495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C886193-45F3-4447-A50E-9B4755CF57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6214518" y="3362336"/>
            <a:ext cx="5977483" cy="3495664"/>
          </a:xfrm>
          <a:prstGeom prst="rect">
            <a:avLst/>
          </a:prstGeom>
        </p:spPr>
      </p:pic>
    </p:spTree>
    <p:extLst>
      <p:ext uri="{BB962C8B-B14F-4D97-AF65-F5344CB8AC3E}">
        <p14:creationId xmlns:p14="http://schemas.microsoft.com/office/powerpoint/2010/main" val="76102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288838" y="1768803"/>
            <a:ext cx="4912963"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Conventional Energy</a:t>
            </a:r>
            <a:endParaRPr lang="en-US" sz="3200" b="1" dirty="0">
              <a:solidFill>
                <a:srgbClr val="114C8A"/>
              </a:solidFill>
              <a:latin typeface="Helvetica" pitchFamily="2" charset="0"/>
              <a:ea typeface="ＭＳ 明朝"/>
              <a:cs typeface="Times New Roman"/>
            </a:endParaRPr>
          </a:p>
        </p:txBody>
      </p:sp>
      <p:sp>
        <p:nvSpPr>
          <p:cNvPr id="6" name="Text Placeholder 5"/>
          <p:cNvSpPr>
            <a:spLocks noGrp="1"/>
          </p:cNvSpPr>
          <p:nvPr>
            <p:ph sz="half" idx="4294967295"/>
          </p:nvPr>
        </p:nvSpPr>
        <p:spPr>
          <a:xfrm>
            <a:off x="708556" y="2509420"/>
            <a:ext cx="4073525" cy="3241675"/>
          </a:xfrm>
        </p:spPr>
        <p:txBody>
          <a:bodyPr>
            <a:noAutofit/>
          </a:bodyPr>
          <a:lstStyle/>
          <a:p>
            <a:pPr marL="0" indent="0">
              <a:spcAft>
                <a:spcPts val="600"/>
              </a:spcAft>
              <a:buNone/>
            </a:pPr>
            <a:r>
              <a:rPr lang="en-US" sz="2400" dirty="0"/>
              <a:t>Largest energy suppliers in the world:</a:t>
            </a:r>
          </a:p>
          <a:p>
            <a:pPr lvl="1">
              <a:spcAft>
                <a:spcPts val="600"/>
              </a:spcAft>
            </a:pPr>
            <a:r>
              <a:rPr lang="en-US" sz="2400" dirty="0"/>
              <a:t>Coal</a:t>
            </a:r>
          </a:p>
          <a:p>
            <a:pPr lvl="1">
              <a:spcAft>
                <a:spcPts val="600"/>
              </a:spcAft>
            </a:pPr>
            <a:r>
              <a:rPr lang="en-US" sz="2400" dirty="0"/>
              <a:t>Oil</a:t>
            </a:r>
          </a:p>
          <a:p>
            <a:pPr lvl="1">
              <a:spcAft>
                <a:spcPts val="600"/>
              </a:spcAft>
            </a:pPr>
            <a:r>
              <a:rPr lang="en-US" sz="2400" dirty="0"/>
              <a:t>Gas</a:t>
            </a:r>
          </a:p>
          <a:p>
            <a:pPr lvl="1">
              <a:spcAft>
                <a:spcPts val="600"/>
              </a:spcAft>
            </a:pPr>
            <a:r>
              <a:rPr lang="en-US" sz="2400" dirty="0"/>
              <a:t>Nuclear</a:t>
            </a:r>
          </a:p>
          <a:p>
            <a:pPr lvl="1">
              <a:spcAft>
                <a:spcPts val="600"/>
              </a:spcAft>
            </a:pPr>
            <a:r>
              <a:rPr lang="en-US" sz="2400" dirty="0"/>
              <a:t>Electric Utilities</a:t>
            </a:r>
          </a:p>
        </p:txBody>
      </p:sp>
      <p:pic>
        <p:nvPicPr>
          <p:cNvPr id="10" name="Picture 9">
            <a:extLst>
              <a:ext uri="{FF2B5EF4-FFF2-40B4-BE49-F238E27FC236}">
                <a16:creationId xmlns:a16="http://schemas.microsoft.com/office/drawing/2014/main" id="{D2A3FFF6-A943-43A1-80BC-419BF720B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6881" y="2509422"/>
            <a:ext cx="6535119" cy="4357164"/>
          </a:xfrm>
          <a:prstGeom prst="rect">
            <a:avLst/>
          </a:prstGeom>
        </p:spPr>
      </p:pic>
      <p:pic>
        <p:nvPicPr>
          <p:cNvPr id="11" name="Picture 10">
            <a:extLst>
              <a:ext uri="{FF2B5EF4-FFF2-40B4-BE49-F238E27FC236}">
                <a16:creationId xmlns:a16="http://schemas.microsoft.com/office/drawing/2014/main" id="{A693AC0C-E277-40D1-AEC7-39B97AE10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3556" y="1"/>
            <a:ext cx="3248443" cy="2509422"/>
          </a:xfrm>
          <a:prstGeom prst="rect">
            <a:avLst/>
          </a:prstGeom>
        </p:spPr>
      </p:pic>
      <p:pic>
        <p:nvPicPr>
          <p:cNvPr id="13" name="Picture 12">
            <a:extLst>
              <a:ext uri="{FF2B5EF4-FFF2-40B4-BE49-F238E27FC236}">
                <a16:creationId xmlns:a16="http://schemas.microsoft.com/office/drawing/2014/main" id="{DC9D5A3C-B1C4-469B-98A7-E675BD4A13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6881" y="-1"/>
            <a:ext cx="3286674" cy="2509421"/>
          </a:xfrm>
          <a:prstGeom prst="rect">
            <a:avLst/>
          </a:prstGeom>
        </p:spPr>
      </p:pic>
      <p:pic>
        <p:nvPicPr>
          <p:cNvPr id="14" name="image1.png">
            <a:extLst>
              <a:ext uri="{FF2B5EF4-FFF2-40B4-BE49-F238E27FC236}">
                <a16:creationId xmlns:a16="http://schemas.microsoft.com/office/drawing/2014/main" id="{FCC82AE0-3A6F-470A-AEB5-009D8C60E7E6}"/>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536615" y="571045"/>
            <a:ext cx="1219927" cy="909879"/>
          </a:xfrm>
          <a:prstGeom prst="rect">
            <a:avLst/>
          </a:prstGeom>
          <a:ln/>
        </p:spPr>
      </p:pic>
      <p:pic>
        <p:nvPicPr>
          <p:cNvPr id="17" name="image3.png">
            <a:extLst>
              <a:ext uri="{FF2B5EF4-FFF2-40B4-BE49-F238E27FC236}">
                <a16:creationId xmlns:a16="http://schemas.microsoft.com/office/drawing/2014/main" id="{37B335DE-7DAE-41E6-9DF8-8CB98BA7FB42}"/>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4063884" y="480867"/>
            <a:ext cx="935210" cy="1000057"/>
          </a:xfrm>
          <a:prstGeom prst="rect">
            <a:avLst/>
          </a:prstGeom>
          <a:ln/>
        </p:spPr>
      </p:pic>
      <p:pic>
        <p:nvPicPr>
          <p:cNvPr id="18" name="image2.png">
            <a:extLst>
              <a:ext uri="{FF2B5EF4-FFF2-40B4-BE49-F238E27FC236}">
                <a16:creationId xmlns:a16="http://schemas.microsoft.com/office/drawing/2014/main" id="{80D62922-DF6C-4F0F-BBA2-13CF82AFF33E}"/>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2349575" y="445405"/>
            <a:ext cx="1121276" cy="1035519"/>
          </a:xfrm>
          <a:prstGeom prst="rect">
            <a:avLst/>
          </a:prstGeom>
          <a:ln/>
        </p:spPr>
      </p:pic>
    </p:spTree>
    <p:extLst>
      <p:ext uri="{BB962C8B-B14F-4D97-AF65-F5344CB8AC3E}">
        <p14:creationId xmlns:p14="http://schemas.microsoft.com/office/powerpoint/2010/main" val="351055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23486" y="1809149"/>
            <a:ext cx="2382348"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Clean Tech</a:t>
            </a:r>
            <a:endParaRPr lang="en-US" sz="3200" b="1" dirty="0">
              <a:solidFill>
                <a:srgbClr val="114C8A"/>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623486" y="2520152"/>
            <a:ext cx="5086350" cy="3806825"/>
          </a:xfrm>
        </p:spPr>
        <p:txBody>
          <a:bodyPr>
            <a:noAutofit/>
          </a:bodyPr>
          <a:lstStyle/>
          <a:p>
            <a:pPr marL="0" indent="0">
              <a:spcAft>
                <a:spcPts val="600"/>
              </a:spcAft>
              <a:buNone/>
            </a:pPr>
            <a:r>
              <a:rPr lang="en-US" sz="2400" dirty="0">
                <a:solidFill>
                  <a:schemeClr val="tx1">
                    <a:lumMod val="75000"/>
                    <a:lumOff val="25000"/>
                  </a:schemeClr>
                </a:solidFill>
              </a:rPr>
              <a:t>Global leaders in clean tech:</a:t>
            </a:r>
          </a:p>
          <a:p>
            <a:pPr lvl="1">
              <a:spcAft>
                <a:spcPts val="600"/>
              </a:spcAft>
            </a:pPr>
            <a:r>
              <a:rPr lang="en-US" sz="2400" dirty="0">
                <a:solidFill>
                  <a:schemeClr val="tx1">
                    <a:lumMod val="75000"/>
                    <a:lumOff val="25000"/>
                  </a:schemeClr>
                </a:solidFill>
              </a:rPr>
              <a:t>Wind, Solar, and other renewable energy sources</a:t>
            </a:r>
          </a:p>
          <a:p>
            <a:pPr lvl="1">
              <a:spcAft>
                <a:spcPts val="600"/>
              </a:spcAft>
            </a:pPr>
            <a:r>
              <a:rPr lang="en-US" sz="2400" dirty="0">
                <a:solidFill>
                  <a:schemeClr val="tx1">
                    <a:lumMod val="75000"/>
                    <a:lumOff val="25000"/>
                  </a:schemeClr>
                </a:solidFill>
              </a:rPr>
              <a:t>Energy storage, electric vehicles</a:t>
            </a:r>
          </a:p>
          <a:p>
            <a:pPr lvl="1">
              <a:spcAft>
                <a:spcPts val="600"/>
              </a:spcAft>
            </a:pPr>
            <a:r>
              <a:rPr lang="en-US" sz="2400" dirty="0">
                <a:solidFill>
                  <a:schemeClr val="tx1">
                    <a:lumMod val="75000"/>
                    <a:lumOff val="25000"/>
                  </a:schemeClr>
                </a:solidFill>
              </a:rPr>
              <a:t>Energy efficiency, green buildings</a:t>
            </a:r>
          </a:p>
          <a:p>
            <a:pPr lvl="1">
              <a:spcAft>
                <a:spcPts val="600"/>
              </a:spcAft>
            </a:pPr>
            <a:r>
              <a:rPr lang="en-US" sz="2400" dirty="0">
                <a:solidFill>
                  <a:schemeClr val="tx1">
                    <a:lumMod val="75000"/>
                    <a:lumOff val="25000"/>
                  </a:schemeClr>
                </a:solidFill>
              </a:rPr>
              <a:t>Technological carbon removal </a:t>
            </a:r>
          </a:p>
          <a:p>
            <a:pPr lvl="1">
              <a:spcAft>
                <a:spcPts val="600"/>
              </a:spcAft>
            </a:pPr>
            <a:r>
              <a:rPr lang="en-US" sz="2400" dirty="0">
                <a:solidFill>
                  <a:schemeClr val="tx1">
                    <a:lumMod val="75000"/>
                    <a:lumOff val="25000"/>
                  </a:schemeClr>
                </a:solidFill>
              </a:rPr>
              <a:t>New energy for the future</a:t>
            </a:r>
          </a:p>
        </p:txBody>
      </p:sp>
      <p:pic>
        <p:nvPicPr>
          <p:cNvPr id="12" name="Picture 11">
            <a:extLst>
              <a:ext uri="{FF2B5EF4-FFF2-40B4-BE49-F238E27FC236}">
                <a16:creationId xmlns:a16="http://schemas.microsoft.com/office/drawing/2014/main" id="{1DACFBBA-D03E-BF4A-B275-8E001442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0642" y="3222886"/>
            <a:ext cx="3151604" cy="3635114"/>
          </a:xfrm>
          <a:prstGeom prst="rect">
            <a:avLst/>
          </a:prstGeom>
        </p:spPr>
      </p:pic>
      <p:pic>
        <p:nvPicPr>
          <p:cNvPr id="16" name="Picture 15">
            <a:extLst>
              <a:ext uri="{FF2B5EF4-FFF2-40B4-BE49-F238E27FC236}">
                <a16:creationId xmlns:a16="http://schemas.microsoft.com/office/drawing/2014/main" id="{2C5BF841-0C16-9B4C-B4CA-948E0D76DE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03528" y="3222886"/>
            <a:ext cx="3492388" cy="1878432"/>
          </a:xfrm>
          <a:prstGeom prst="rect">
            <a:avLst/>
          </a:prstGeom>
        </p:spPr>
      </p:pic>
      <p:pic>
        <p:nvPicPr>
          <p:cNvPr id="7" name="image1.png">
            <a:extLst>
              <a:ext uri="{FF2B5EF4-FFF2-40B4-BE49-F238E27FC236}">
                <a16:creationId xmlns:a16="http://schemas.microsoft.com/office/drawing/2014/main" id="{AAAD2A69-9F49-494E-99D6-F73CA8184547}"/>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625361" y="490662"/>
            <a:ext cx="1085809" cy="1041533"/>
          </a:xfrm>
          <a:prstGeom prst="rect">
            <a:avLst/>
          </a:prstGeom>
          <a:ln/>
        </p:spPr>
      </p:pic>
      <p:pic>
        <p:nvPicPr>
          <p:cNvPr id="8" name="image2.png">
            <a:extLst>
              <a:ext uri="{FF2B5EF4-FFF2-40B4-BE49-F238E27FC236}">
                <a16:creationId xmlns:a16="http://schemas.microsoft.com/office/drawing/2014/main" id="{F813187A-3190-4DC4-BEDB-7FC780772F33}"/>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4151492" y="667431"/>
            <a:ext cx="1057606" cy="831476"/>
          </a:xfrm>
          <a:prstGeom prst="rect">
            <a:avLst/>
          </a:prstGeom>
          <a:ln/>
        </p:spPr>
      </p:pic>
      <p:pic>
        <p:nvPicPr>
          <p:cNvPr id="9" name="image3.png">
            <a:extLst>
              <a:ext uri="{FF2B5EF4-FFF2-40B4-BE49-F238E27FC236}">
                <a16:creationId xmlns:a16="http://schemas.microsoft.com/office/drawing/2014/main" id="{48AD0C3C-FC85-409C-8065-891620BF85B4}"/>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2405549" y="661952"/>
            <a:ext cx="1051563" cy="836339"/>
          </a:xfrm>
          <a:prstGeom prst="rect">
            <a:avLst/>
          </a:prstGeom>
          <a:ln/>
        </p:spPr>
      </p:pic>
      <p:pic>
        <p:nvPicPr>
          <p:cNvPr id="45058" name="Picture 2" descr="Image result for electric vehicle tesla">
            <a:extLst>
              <a:ext uri="{FF2B5EF4-FFF2-40B4-BE49-F238E27FC236}">
                <a16:creationId xmlns:a16="http://schemas.microsoft.com/office/drawing/2014/main" id="{18E64448-F1EE-4427-A012-FB1011ED278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703526" y="5101318"/>
            <a:ext cx="3492389" cy="1756682"/>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Related image">
            <a:extLst>
              <a:ext uri="{FF2B5EF4-FFF2-40B4-BE49-F238E27FC236}">
                <a16:creationId xmlns:a16="http://schemas.microsoft.com/office/drawing/2014/main" id="{1E85062A-F378-4049-AA2B-586D1C2B8E4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10643" y="0"/>
            <a:ext cx="6385274" cy="322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78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2.png">
            <a:extLst>
              <a:ext uri="{FF2B5EF4-FFF2-40B4-BE49-F238E27FC236}">
                <a16:creationId xmlns:a16="http://schemas.microsoft.com/office/drawing/2014/main" id="{5C31C47D-997C-45C5-9FF4-0648418AA983}"/>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279014" y="496049"/>
            <a:ext cx="1210489" cy="1002858"/>
          </a:xfrm>
          <a:prstGeom prst="rect">
            <a:avLst/>
          </a:prstGeom>
          <a:ln/>
        </p:spPr>
      </p:pic>
      <p:pic>
        <p:nvPicPr>
          <p:cNvPr id="15" name="image1.png">
            <a:extLst>
              <a:ext uri="{FF2B5EF4-FFF2-40B4-BE49-F238E27FC236}">
                <a16:creationId xmlns:a16="http://schemas.microsoft.com/office/drawing/2014/main" id="{093F183C-1AE2-4702-875F-F9FA260DE179}"/>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594684" y="667431"/>
            <a:ext cx="1022341" cy="901141"/>
          </a:xfrm>
          <a:prstGeom prst="rect">
            <a:avLst/>
          </a:prstGeom>
          <a:ln/>
        </p:spPr>
      </p:pic>
      <p:pic>
        <p:nvPicPr>
          <p:cNvPr id="22" name="Picture 21">
            <a:extLst>
              <a:ext uri="{FF2B5EF4-FFF2-40B4-BE49-F238E27FC236}">
                <a16:creationId xmlns:a16="http://schemas.microsoft.com/office/drawing/2014/main" id="{7E124135-427B-4608-BDC4-A1A5EA0823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6654" y="0"/>
            <a:ext cx="3271766" cy="2725036"/>
          </a:xfrm>
          <a:prstGeom prst="rect">
            <a:avLst/>
          </a:prstGeom>
        </p:spPr>
      </p:pic>
      <p:pic>
        <p:nvPicPr>
          <p:cNvPr id="23" name="Picture 22" descr="Frecciarossa.JPG">
            <a:extLst>
              <a:ext uri="{FF2B5EF4-FFF2-40B4-BE49-F238E27FC236}">
                <a16:creationId xmlns:a16="http://schemas.microsoft.com/office/drawing/2014/main" id="{A420ADC3-65E5-495D-8AD2-1FE6FCCAFA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6044" y="0"/>
            <a:ext cx="3385956" cy="2725036"/>
          </a:xfrm>
          <a:prstGeom prst="rect">
            <a:avLst/>
          </a:prstGeom>
        </p:spPr>
      </p:pic>
      <p:pic>
        <p:nvPicPr>
          <p:cNvPr id="24" name="Picture 23">
            <a:extLst>
              <a:ext uri="{FF2B5EF4-FFF2-40B4-BE49-F238E27FC236}">
                <a16:creationId xmlns:a16="http://schemas.microsoft.com/office/drawing/2014/main" id="{CADEADA3-DECF-4303-98BE-CB9E1985D5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6654" y="2725036"/>
            <a:ext cx="6245346" cy="4147111"/>
          </a:xfrm>
          <a:prstGeom prst="rect">
            <a:avLst/>
          </a:prstGeom>
        </p:spPr>
      </p:pic>
      <p:sp>
        <p:nvSpPr>
          <p:cNvPr id="10" name="Text Box 3">
            <a:extLst>
              <a:ext uri="{FF2B5EF4-FFF2-40B4-BE49-F238E27FC236}">
                <a16:creationId xmlns:a16="http://schemas.microsoft.com/office/drawing/2014/main" id="{D7A270CA-0556-614A-9694-58A7CD6938E2}"/>
              </a:ext>
            </a:extLst>
          </p:cNvPr>
          <p:cNvSpPr txBox="1"/>
          <p:nvPr/>
        </p:nvSpPr>
        <p:spPr>
          <a:xfrm>
            <a:off x="623486" y="1809149"/>
            <a:ext cx="4450538"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Industry &amp; Commerce</a:t>
            </a:r>
            <a:endParaRPr lang="en-US" sz="3200" b="1" dirty="0">
              <a:solidFill>
                <a:srgbClr val="114C8A"/>
              </a:solidFill>
              <a:latin typeface="Helvetica" pitchFamily="2" charset="0"/>
              <a:ea typeface="ＭＳ 明朝"/>
              <a:cs typeface="Times New Roman"/>
            </a:endParaRPr>
          </a:p>
        </p:txBody>
      </p:sp>
      <p:sp>
        <p:nvSpPr>
          <p:cNvPr id="11" name="Text Placeholder 5">
            <a:extLst>
              <a:ext uri="{FF2B5EF4-FFF2-40B4-BE49-F238E27FC236}">
                <a16:creationId xmlns:a16="http://schemas.microsoft.com/office/drawing/2014/main" id="{A1AFCA3B-AB7E-6E45-B580-0B2F12024B11}"/>
              </a:ext>
            </a:extLst>
          </p:cNvPr>
          <p:cNvSpPr txBox="1">
            <a:spLocks/>
          </p:cNvSpPr>
          <p:nvPr/>
        </p:nvSpPr>
        <p:spPr>
          <a:xfrm>
            <a:off x="623486" y="2550297"/>
            <a:ext cx="508605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en-US" sz="2400" dirty="0"/>
              <a:t>Largest energy consuming corporations:</a:t>
            </a:r>
            <a:endParaRPr lang="en-US" sz="2400" dirty="0">
              <a:solidFill>
                <a:schemeClr val="tx1">
                  <a:lumMod val="75000"/>
                  <a:lumOff val="25000"/>
                </a:schemeClr>
              </a:solidFill>
            </a:endParaRPr>
          </a:p>
          <a:p>
            <a:pPr lvl="1">
              <a:spcAft>
                <a:spcPts val="600"/>
              </a:spcAft>
            </a:pPr>
            <a:r>
              <a:rPr lang="en-US" sz="2400" dirty="0"/>
              <a:t>Automakers, Airlines, Shipping &amp; Freight, Other Transport</a:t>
            </a:r>
          </a:p>
          <a:p>
            <a:pPr lvl="1">
              <a:spcAft>
                <a:spcPts val="600"/>
              </a:spcAft>
            </a:pPr>
            <a:r>
              <a:rPr lang="en-US" sz="2400" dirty="0"/>
              <a:t>Construction</a:t>
            </a:r>
          </a:p>
          <a:p>
            <a:pPr lvl="1">
              <a:spcAft>
                <a:spcPts val="600"/>
              </a:spcAft>
            </a:pPr>
            <a:r>
              <a:rPr lang="en-US" sz="2400" dirty="0"/>
              <a:t>Industrial machinery</a:t>
            </a:r>
          </a:p>
          <a:p>
            <a:pPr lvl="1">
              <a:spcAft>
                <a:spcPts val="600"/>
              </a:spcAft>
            </a:pPr>
            <a:r>
              <a:rPr lang="en-US" sz="2400" dirty="0"/>
              <a:t>Manufacturing</a:t>
            </a:r>
          </a:p>
          <a:p>
            <a:pPr lvl="1">
              <a:spcAft>
                <a:spcPts val="600"/>
              </a:spcAft>
            </a:pPr>
            <a:r>
              <a:rPr lang="en-US" sz="2400" dirty="0"/>
              <a:t>Consumer products</a:t>
            </a:r>
          </a:p>
          <a:p>
            <a:pPr lvl="1">
              <a:spcAft>
                <a:spcPts val="600"/>
              </a:spcAft>
            </a:pPr>
            <a:r>
              <a:rPr lang="en-US" sz="2400" dirty="0"/>
              <a:t>High tech</a:t>
            </a:r>
            <a:endParaRPr lang="en-US" sz="2400" dirty="0">
              <a:solidFill>
                <a:schemeClr val="tx1">
                  <a:lumMod val="75000"/>
                  <a:lumOff val="25000"/>
                </a:schemeClr>
              </a:solidFill>
            </a:endParaRPr>
          </a:p>
        </p:txBody>
      </p:sp>
      <p:pic>
        <p:nvPicPr>
          <p:cNvPr id="14" name="image2.png">
            <a:extLst>
              <a:ext uri="{FF2B5EF4-FFF2-40B4-BE49-F238E27FC236}">
                <a16:creationId xmlns:a16="http://schemas.microsoft.com/office/drawing/2014/main" id="{4BC79CF4-DDE6-384D-AA08-574EEB794F00}"/>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4151492" y="667431"/>
            <a:ext cx="1057606" cy="831476"/>
          </a:xfrm>
          <a:prstGeom prst="rect">
            <a:avLst/>
          </a:prstGeom>
          <a:ln/>
        </p:spPr>
      </p:pic>
    </p:spTree>
    <p:extLst>
      <p:ext uri="{BB962C8B-B14F-4D97-AF65-F5344CB8AC3E}">
        <p14:creationId xmlns:p14="http://schemas.microsoft.com/office/powerpoint/2010/main" val="1601408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2.png">
            <a:extLst>
              <a:ext uri="{FF2B5EF4-FFF2-40B4-BE49-F238E27FC236}">
                <a16:creationId xmlns:a16="http://schemas.microsoft.com/office/drawing/2014/main" id="{D7BC797E-37A1-4CFC-A49C-49348E2CF175}"/>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331787" y="658023"/>
            <a:ext cx="1459470" cy="929231"/>
          </a:xfrm>
          <a:prstGeom prst="rect">
            <a:avLst/>
          </a:prstGeom>
          <a:ln/>
        </p:spPr>
      </p:pic>
      <p:pic>
        <p:nvPicPr>
          <p:cNvPr id="14" name="image3.png">
            <a:extLst>
              <a:ext uri="{FF2B5EF4-FFF2-40B4-BE49-F238E27FC236}">
                <a16:creationId xmlns:a16="http://schemas.microsoft.com/office/drawing/2014/main" id="{F0413EB4-9026-496E-9739-A44B5F28E84C}"/>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4269822" y="691209"/>
            <a:ext cx="1228477" cy="862859"/>
          </a:xfrm>
          <a:prstGeom prst="rect">
            <a:avLst/>
          </a:prstGeom>
          <a:ln/>
        </p:spPr>
      </p:pic>
      <p:pic>
        <p:nvPicPr>
          <p:cNvPr id="17" name="Picture 16">
            <a:extLst>
              <a:ext uri="{FF2B5EF4-FFF2-40B4-BE49-F238E27FC236}">
                <a16:creationId xmlns:a16="http://schemas.microsoft.com/office/drawing/2014/main" id="{68F94072-1C20-47DC-9B15-29FE6CA3E3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9206" y="4034118"/>
            <a:ext cx="3338230" cy="2823882"/>
          </a:xfrm>
          <a:prstGeom prst="rect">
            <a:avLst/>
          </a:prstGeom>
        </p:spPr>
      </p:pic>
      <p:pic>
        <p:nvPicPr>
          <p:cNvPr id="18" name="Picture 17">
            <a:extLst>
              <a:ext uri="{FF2B5EF4-FFF2-40B4-BE49-F238E27FC236}">
                <a16:creationId xmlns:a16="http://schemas.microsoft.com/office/drawing/2014/main" id="{F4823C97-1E72-450F-B92B-332F2CCE6B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84829" y="4012408"/>
            <a:ext cx="2922185" cy="2845591"/>
          </a:xfrm>
          <a:prstGeom prst="rect">
            <a:avLst/>
          </a:prstGeom>
        </p:spPr>
      </p:pic>
      <p:pic>
        <p:nvPicPr>
          <p:cNvPr id="19" name="Picture 18">
            <a:extLst>
              <a:ext uri="{FF2B5EF4-FFF2-40B4-BE49-F238E27FC236}">
                <a16:creationId xmlns:a16="http://schemas.microsoft.com/office/drawing/2014/main" id="{370A11DD-EEDC-43AC-98D7-C369F8BC13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9206" y="-18824"/>
            <a:ext cx="6255201" cy="4052942"/>
          </a:xfrm>
          <a:prstGeom prst="rect">
            <a:avLst/>
          </a:prstGeom>
        </p:spPr>
      </p:pic>
      <p:pic>
        <p:nvPicPr>
          <p:cNvPr id="20" name="Graphic 19">
            <a:extLst>
              <a:ext uri="{FF2B5EF4-FFF2-40B4-BE49-F238E27FC236}">
                <a16:creationId xmlns:a16="http://schemas.microsoft.com/office/drawing/2014/main" id="{00F68CAD-68CC-4BC2-95D8-19F7743B734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0009" y="813252"/>
            <a:ext cx="1324696" cy="618773"/>
          </a:xfrm>
          <a:prstGeom prst="rect">
            <a:avLst/>
          </a:prstGeom>
        </p:spPr>
      </p:pic>
      <p:sp>
        <p:nvSpPr>
          <p:cNvPr id="13" name="Text Box 3">
            <a:extLst>
              <a:ext uri="{FF2B5EF4-FFF2-40B4-BE49-F238E27FC236}">
                <a16:creationId xmlns:a16="http://schemas.microsoft.com/office/drawing/2014/main" id="{226A60D6-7B6C-4748-B3D4-578537F43500}"/>
              </a:ext>
            </a:extLst>
          </p:cNvPr>
          <p:cNvSpPr txBox="1"/>
          <p:nvPr/>
        </p:nvSpPr>
        <p:spPr>
          <a:xfrm>
            <a:off x="623486" y="1809149"/>
            <a:ext cx="4450538" cy="1077218"/>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Land, Agriculture, &amp; Forestry</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623486" y="3029466"/>
            <a:ext cx="508605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500"/>
              </a:spcBef>
              <a:spcAft>
                <a:spcPts val="600"/>
              </a:spcAft>
              <a:buNone/>
            </a:pPr>
            <a:r>
              <a:rPr lang="en-US" sz="2400" dirty="0"/>
              <a:t>Global alliance of:</a:t>
            </a:r>
          </a:p>
          <a:p>
            <a:pPr lvl="1">
              <a:spcAft>
                <a:spcPts val="600"/>
              </a:spcAft>
            </a:pPr>
            <a:r>
              <a:rPr lang="en-US" sz="2400" dirty="0"/>
              <a:t>Food &amp; agriculture companies</a:t>
            </a:r>
          </a:p>
          <a:p>
            <a:pPr lvl="1">
              <a:spcAft>
                <a:spcPts val="600"/>
              </a:spcAft>
            </a:pPr>
            <a:r>
              <a:rPr lang="en-US" sz="2400" dirty="0"/>
              <a:t>Large landowners and farmer advocacy groups</a:t>
            </a:r>
          </a:p>
          <a:p>
            <a:pPr lvl="1">
              <a:spcAft>
                <a:spcPts val="600"/>
              </a:spcAft>
            </a:pPr>
            <a:r>
              <a:rPr lang="en-US" sz="2400" dirty="0"/>
              <a:t>Logging companies</a:t>
            </a:r>
          </a:p>
          <a:p>
            <a:pPr lvl="1">
              <a:spcAft>
                <a:spcPts val="600"/>
              </a:spcAft>
            </a:pPr>
            <a:r>
              <a:rPr lang="en-US" sz="2400" dirty="0"/>
              <a:t>Land conservation groups</a:t>
            </a:r>
          </a:p>
        </p:txBody>
      </p:sp>
    </p:spTree>
    <p:extLst>
      <p:ext uri="{BB962C8B-B14F-4D97-AF65-F5344CB8AC3E}">
        <p14:creationId xmlns:p14="http://schemas.microsoft.com/office/powerpoint/2010/main" val="3363824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226A60D6-7B6C-4748-B3D4-578537F43500}"/>
              </a:ext>
            </a:extLst>
          </p:cNvPr>
          <p:cNvSpPr txBox="1"/>
          <p:nvPr/>
        </p:nvSpPr>
        <p:spPr>
          <a:xfrm>
            <a:off x="412249" y="1801199"/>
            <a:ext cx="5086050"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Climate Justice Hawks</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621481" y="2537097"/>
            <a:ext cx="508605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00"/>
              </a:spcBef>
              <a:spcAft>
                <a:spcPts val="600"/>
              </a:spcAft>
            </a:pPr>
            <a:r>
              <a:rPr lang="en-US" sz="2400" dirty="0">
                <a:solidFill>
                  <a:srgbClr val="000000"/>
                </a:solidFill>
                <a:cs typeface="Century Gothic"/>
              </a:rPr>
              <a:t>Leading environmental nonprofits</a:t>
            </a:r>
          </a:p>
          <a:p>
            <a:pPr>
              <a:spcBef>
                <a:spcPts val="500"/>
              </a:spcBef>
              <a:spcAft>
                <a:spcPts val="600"/>
              </a:spcAft>
            </a:pPr>
            <a:r>
              <a:rPr lang="en-US" sz="2400" dirty="0">
                <a:solidFill>
                  <a:srgbClr val="000000"/>
                </a:solidFill>
                <a:cs typeface="Century Gothic"/>
              </a:rPr>
              <a:t>Climate justice organizations</a:t>
            </a:r>
          </a:p>
          <a:p>
            <a:pPr>
              <a:spcBef>
                <a:spcPts val="500"/>
              </a:spcBef>
              <a:spcAft>
                <a:spcPts val="600"/>
              </a:spcAft>
            </a:pPr>
            <a:r>
              <a:rPr lang="en-US" sz="2400" dirty="0">
                <a:solidFill>
                  <a:srgbClr val="000000"/>
                </a:solidFill>
                <a:cs typeface="Century Gothic"/>
              </a:rPr>
              <a:t>Grassroots &amp; youth movements</a:t>
            </a:r>
          </a:p>
          <a:p>
            <a:pPr>
              <a:spcBef>
                <a:spcPts val="500"/>
              </a:spcBef>
              <a:spcAft>
                <a:spcPts val="600"/>
              </a:spcAft>
            </a:pPr>
            <a:r>
              <a:rPr lang="en-US" sz="2400" dirty="0">
                <a:solidFill>
                  <a:srgbClr val="000000"/>
                </a:solidFill>
                <a:cs typeface="Century Gothic"/>
              </a:rPr>
              <a:t>Global citizens from communities harmed by climate change</a:t>
            </a:r>
          </a:p>
        </p:txBody>
      </p:sp>
      <p:pic>
        <p:nvPicPr>
          <p:cNvPr id="10" name="Picture 9">
            <a:extLst>
              <a:ext uri="{FF2B5EF4-FFF2-40B4-BE49-F238E27FC236}">
                <a16:creationId xmlns:a16="http://schemas.microsoft.com/office/drawing/2014/main" id="{B6549C2E-3578-EF48-B4E8-DE924CFC1FD6}"/>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a:fillRect/>
          </a:stretch>
        </p:blipFill>
        <p:spPr bwMode="auto">
          <a:xfrm>
            <a:off x="1783986" y="337842"/>
            <a:ext cx="2056305" cy="1113543"/>
          </a:xfrm>
          <a:prstGeom prst="rect">
            <a:avLst/>
          </a:prstGeom>
          <a:noFill/>
          <a:ln>
            <a:noFill/>
          </a:ln>
        </p:spPr>
      </p:pic>
      <p:pic>
        <p:nvPicPr>
          <p:cNvPr id="12" name="Picture 11">
            <a:extLst>
              <a:ext uri="{FF2B5EF4-FFF2-40B4-BE49-F238E27FC236}">
                <a16:creationId xmlns:a16="http://schemas.microsoft.com/office/drawing/2014/main" id="{D6FEE8CA-9731-C143-A260-84EEC3757F8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2249" y="381814"/>
            <a:ext cx="1195244" cy="1125706"/>
          </a:xfrm>
          <a:prstGeom prst="rect">
            <a:avLst/>
          </a:prstGeom>
          <a:noFill/>
          <a:ln>
            <a:noFill/>
          </a:ln>
        </p:spPr>
      </p:pic>
      <p:pic>
        <p:nvPicPr>
          <p:cNvPr id="16" name="Picture 15">
            <a:extLst>
              <a:ext uri="{FF2B5EF4-FFF2-40B4-BE49-F238E27FC236}">
                <a16:creationId xmlns:a16="http://schemas.microsoft.com/office/drawing/2014/main" id="{37563C82-8239-764E-BB9B-3479FC24FF5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22741" y="381058"/>
            <a:ext cx="1123274" cy="1123274"/>
          </a:xfrm>
          <a:prstGeom prst="rect">
            <a:avLst/>
          </a:prstGeom>
          <a:noFill/>
          <a:ln>
            <a:noFill/>
          </a:ln>
        </p:spPr>
      </p:pic>
      <p:pic>
        <p:nvPicPr>
          <p:cNvPr id="21" name="Picture 20" descr="5476821335_29156f106f_z.jpg">
            <a:extLst>
              <a:ext uri="{FF2B5EF4-FFF2-40B4-BE49-F238E27FC236}">
                <a16:creationId xmlns:a16="http://schemas.microsoft.com/office/drawing/2014/main" id="{41ECB4AC-56F6-9E4F-B040-2EB0D2919B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69047" y="3965678"/>
            <a:ext cx="4102042" cy="2893764"/>
          </a:xfrm>
          <a:prstGeom prst="rect">
            <a:avLst/>
          </a:prstGeom>
        </p:spPr>
      </p:pic>
      <p:pic>
        <p:nvPicPr>
          <p:cNvPr id="22" name="Picture 21" descr="DSC_5755.jpg">
            <a:extLst>
              <a:ext uri="{FF2B5EF4-FFF2-40B4-BE49-F238E27FC236}">
                <a16:creationId xmlns:a16="http://schemas.microsoft.com/office/drawing/2014/main" id="{1F6936E3-C67F-654E-8982-69FF94A5B0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65070" y="3990108"/>
            <a:ext cx="2438806" cy="2867892"/>
          </a:xfrm>
          <a:prstGeom prst="rect">
            <a:avLst/>
          </a:prstGeom>
          <a:noFill/>
          <a:ln>
            <a:noFill/>
          </a:ln>
        </p:spPr>
      </p:pic>
      <p:pic>
        <p:nvPicPr>
          <p:cNvPr id="23" name="Picture 22">
            <a:extLst>
              <a:ext uri="{FF2B5EF4-FFF2-40B4-BE49-F238E27FC236}">
                <a16:creationId xmlns:a16="http://schemas.microsoft.com/office/drawing/2014/main" id="{6776DADF-7384-FA4D-8E72-01BAD8B45C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9046" y="-1"/>
            <a:ext cx="6034829" cy="3990109"/>
          </a:xfrm>
          <a:prstGeom prst="rect">
            <a:avLst/>
          </a:prstGeom>
        </p:spPr>
      </p:pic>
    </p:spTree>
    <p:extLst>
      <p:ext uri="{BB962C8B-B14F-4D97-AF65-F5344CB8AC3E}">
        <p14:creationId xmlns:p14="http://schemas.microsoft.com/office/powerpoint/2010/main" val="1200558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226A60D6-7B6C-4748-B3D4-578537F43500}"/>
              </a:ext>
            </a:extLst>
          </p:cNvPr>
          <p:cNvSpPr txBox="1"/>
          <p:nvPr/>
        </p:nvSpPr>
        <p:spPr>
          <a:xfrm>
            <a:off x="412249" y="1801199"/>
            <a:ext cx="5086050"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World Governments</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879939" y="2590914"/>
            <a:ext cx="461836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en-US" sz="2200" dirty="0"/>
              <a:t>Government leaders from around the world representing:</a:t>
            </a:r>
          </a:p>
          <a:p>
            <a:pPr lvl="1">
              <a:spcAft>
                <a:spcPts val="600"/>
              </a:spcAft>
            </a:pPr>
            <a:r>
              <a:rPr lang="en-US" sz="2200" dirty="0"/>
              <a:t>Developed countries – EU, USA, Canada, etc.</a:t>
            </a:r>
          </a:p>
          <a:p>
            <a:pPr lvl="1">
              <a:spcAft>
                <a:spcPts val="600"/>
              </a:spcAft>
            </a:pPr>
            <a:r>
              <a:rPr lang="en-US" sz="2200" dirty="0"/>
              <a:t>Rapidly developing countries – China, India, etc.</a:t>
            </a:r>
          </a:p>
          <a:p>
            <a:pPr lvl="1">
              <a:spcAft>
                <a:spcPts val="600"/>
              </a:spcAft>
            </a:pPr>
            <a:r>
              <a:rPr lang="en-US" sz="2200" dirty="0"/>
              <a:t>Small island nations</a:t>
            </a:r>
          </a:p>
          <a:p>
            <a:pPr marL="342900" lvl="1" indent="0">
              <a:spcAft>
                <a:spcPts val="600"/>
              </a:spcAft>
              <a:buNone/>
            </a:pPr>
            <a:endParaRPr lang="en-US" sz="2200" dirty="0"/>
          </a:p>
        </p:txBody>
      </p:sp>
      <p:pic>
        <p:nvPicPr>
          <p:cNvPr id="11" name="image1.png">
            <a:extLst>
              <a:ext uri="{FF2B5EF4-FFF2-40B4-BE49-F238E27FC236}">
                <a16:creationId xmlns:a16="http://schemas.microsoft.com/office/drawing/2014/main" id="{4CE4BD4E-9707-3640-8653-8FF4573B089E}"/>
              </a:ext>
            </a:extLst>
          </p:cNvPr>
          <p:cNvPicPr/>
          <p:nvPr/>
        </p:nvPicPr>
        <p:blipFill>
          <a:blip r:embed="rId3"/>
          <a:srcRect/>
          <a:stretch>
            <a:fillRect/>
          </a:stretch>
        </p:blipFill>
        <p:spPr>
          <a:xfrm>
            <a:off x="4238668" y="424231"/>
            <a:ext cx="1308818" cy="1175717"/>
          </a:xfrm>
          <a:prstGeom prst="rect">
            <a:avLst/>
          </a:prstGeom>
          <a:ln/>
        </p:spPr>
      </p:pic>
      <p:pic>
        <p:nvPicPr>
          <p:cNvPr id="14" name="image3.png">
            <a:extLst>
              <a:ext uri="{FF2B5EF4-FFF2-40B4-BE49-F238E27FC236}">
                <a16:creationId xmlns:a16="http://schemas.microsoft.com/office/drawing/2014/main" id="{23128E8E-A54F-164C-BF4B-CC5E4B78BD69}"/>
              </a:ext>
            </a:extLst>
          </p:cNvPr>
          <p:cNvPicPr/>
          <p:nvPr/>
        </p:nvPicPr>
        <p:blipFill>
          <a:blip r:embed="rId4"/>
          <a:srcRect/>
          <a:stretch>
            <a:fillRect/>
          </a:stretch>
        </p:blipFill>
        <p:spPr>
          <a:xfrm>
            <a:off x="651059" y="475310"/>
            <a:ext cx="1275709" cy="1124638"/>
          </a:xfrm>
          <a:prstGeom prst="rect">
            <a:avLst/>
          </a:prstGeom>
          <a:ln/>
        </p:spPr>
      </p:pic>
      <p:pic>
        <p:nvPicPr>
          <p:cNvPr id="17" name="image2.png">
            <a:extLst>
              <a:ext uri="{FF2B5EF4-FFF2-40B4-BE49-F238E27FC236}">
                <a16:creationId xmlns:a16="http://schemas.microsoft.com/office/drawing/2014/main" id="{C9FE101B-84E3-8C4C-B6B3-111DD73C2741}"/>
              </a:ext>
            </a:extLst>
          </p:cNvPr>
          <p:cNvPicPr/>
          <p:nvPr/>
        </p:nvPicPr>
        <p:blipFill>
          <a:blip r:embed="rId5"/>
          <a:srcRect/>
          <a:stretch>
            <a:fillRect/>
          </a:stretch>
        </p:blipFill>
        <p:spPr>
          <a:xfrm>
            <a:off x="2754048" y="478530"/>
            <a:ext cx="668916" cy="1121418"/>
          </a:xfrm>
          <a:prstGeom prst="rect">
            <a:avLst/>
          </a:prstGeom>
          <a:ln/>
        </p:spPr>
      </p:pic>
      <p:pic>
        <p:nvPicPr>
          <p:cNvPr id="18" name="Picture 17">
            <a:extLst>
              <a:ext uri="{FF2B5EF4-FFF2-40B4-BE49-F238E27FC236}">
                <a16:creationId xmlns:a16="http://schemas.microsoft.com/office/drawing/2014/main" id="{83310687-B901-884E-9328-37347451AB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r="-609" b="-76"/>
          <a:stretch/>
        </p:blipFill>
        <p:spPr>
          <a:xfrm>
            <a:off x="5786047" y="2894378"/>
            <a:ext cx="2604381" cy="3963622"/>
          </a:xfrm>
          <a:prstGeom prst="rect">
            <a:avLst/>
          </a:prstGeom>
        </p:spPr>
      </p:pic>
      <p:pic>
        <p:nvPicPr>
          <p:cNvPr id="19" name="Picture 18">
            <a:extLst>
              <a:ext uri="{FF2B5EF4-FFF2-40B4-BE49-F238E27FC236}">
                <a16:creationId xmlns:a16="http://schemas.microsoft.com/office/drawing/2014/main" id="{A8E19B32-0E66-E743-9E99-93E078A54F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90428" y="4263700"/>
            <a:ext cx="3801572" cy="2594300"/>
          </a:xfrm>
          <a:prstGeom prst="rect">
            <a:avLst/>
          </a:prstGeom>
        </p:spPr>
      </p:pic>
      <p:pic>
        <p:nvPicPr>
          <p:cNvPr id="20" name="Picture 19">
            <a:extLst>
              <a:ext uri="{FF2B5EF4-FFF2-40B4-BE49-F238E27FC236}">
                <a16:creationId xmlns:a16="http://schemas.microsoft.com/office/drawing/2014/main" id="{39886CCC-F896-B04F-8350-1817CEB998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86047" y="-1"/>
            <a:ext cx="6405953" cy="4263701"/>
          </a:xfrm>
          <a:prstGeom prst="rect">
            <a:avLst/>
          </a:prstGeom>
        </p:spPr>
      </p:pic>
    </p:spTree>
    <p:extLst>
      <p:ext uri="{BB962C8B-B14F-4D97-AF65-F5344CB8AC3E}">
        <p14:creationId xmlns:p14="http://schemas.microsoft.com/office/powerpoint/2010/main" val="413769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Plenary Rounds</a:t>
            </a:r>
          </a:p>
        </p:txBody>
      </p:sp>
    </p:spTree>
    <p:extLst>
      <p:ext uri="{BB962C8B-B14F-4D97-AF65-F5344CB8AC3E}">
        <p14:creationId xmlns:p14="http://schemas.microsoft.com/office/powerpoint/2010/main" val="84240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657A6956-E168-BC42-88D9-972CAB26DCC4}"/>
              </a:ext>
            </a:extLst>
          </p:cNvPr>
          <p:cNvSpPr>
            <a:spLocks noGrp="1"/>
          </p:cNvSpPr>
          <p:nvPr>
            <p:ph type="ctrTitle"/>
          </p:nvPr>
        </p:nvSpPr>
        <p:spPr/>
        <p:txBody>
          <a:bodyPr/>
          <a:lstStyle/>
          <a:p>
            <a:r>
              <a:rPr lang="en-US"/>
              <a:t>Agenda:</a:t>
            </a:r>
            <a:endParaRPr lang="en-US" dirty="0"/>
          </a:p>
        </p:txBody>
      </p:sp>
      <p:sp>
        <p:nvSpPr>
          <p:cNvPr id="2" name="Content Placeholder 1">
            <a:extLst>
              <a:ext uri="{FF2B5EF4-FFF2-40B4-BE49-F238E27FC236}">
                <a16:creationId xmlns:a16="http://schemas.microsoft.com/office/drawing/2014/main" id="{FBC29152-928C-E145-B4BA-94CCD4B5AF09}"/>
              </a:ext>
            </a:extLst>
          </p:cNvPr>
          <p:cNvSpPr>
            <a:spLocks noGrp="1"/>
          </p:cNvSpPr>
          <p:nvPr>
            <p:ph idx="1"/>
          </p:nvPr>
        </p:nvSpPr>
        <p:spPr/>
        <p:txBody>
          <a:bodyPr/>
          <a:lstStyle/>
          <a:p>
            <a:r>
              <a:rPr lang="en-US"/>
              <a:t>Introduction</a:t>
            </a:r>
          </a:p>
          <a:p>
            <a:r>
              <a:rPr lang="en-US"/>
              <a:t>Welcome to the Summit</a:t>
            </a:r>
          </a:p>
          <a:p>
            <a:r>
              <a:rPr lang="en-US"/>
              <a:t>Plenary Rounds</a:t>
            </a:r>
          </a:p>
          <a:p>
            <a:r>
              <a:rPr lang="en-US"/>
              <a:t>Debrief</a:t>
            </a:r>
          </a:p>
          <a:p>
            <a:endParaRPr lang="en-US" dirty="0"/>
          </a:p>
        </p:txBody>
      </p:sp>
      <p:pic>
        <p:nvPicPr>
          <p:cNvPr id="8" name="Picture 7">
            <a:extLst>
              <a:ext uri="{FF2B5EF4-FFF2-40B4-BE49-F238E27FC236}">
                <a16:creationId xmlns:a16="http://schemas.microsoft.com/office/drawing/2014/main" id="{DBB5AFEF-86C5-1E45-B534-5848B7825E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0300" y="1447386"/>
            <a:ext cx="6482981" cy="3963228"/>
          </a:xfrm>
          <a:prstGeom prst="rect">
            <a:avLst/>
          </a:prstGeom>
        </p:spPr>
      </p:pic>
      <p:pic>
        <p:nvPicPr>
          <p:cNvPr id="10" name="Content Placeholder 6">
            <a:extLst>
              <a:ext uri="{FF2B5EF4-FFF2-40B4-BE49-F238E27FC236}">
                <a16:creationId xmlns:a16="http://schemas.microsoft.com/office/drawing/2014/main" id="{91DF7672-77E1-A04B-8C7B-B6B99E4DF4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60682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a:extLst>
              <a:ext uri="{FF2B5EF4-FFF2-40B4-BE49-F238E27FC236}">
                <a16:creationId xmlns:a16="http://schemas.microsoft.com/office/drawing/2014/main"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a:solidFill>
                  <a:srgbClr val="FFC000"/>
                </a:solidFill>
                <a:latin typeface="Helvetica" pitchFamily="2" charset="0"/>
                <a:ea typeface="Calibri"/>
                <a:cs typeface="Calibri"/>
                <a:sym typeface="Calibri"/>
              </a:rPr>
              <a:t>Process</a:t>
            </a:r>
            <a:endParaRPr sz="4400" b="1" dirty="0">
              <a:solidFill>
                <a:srgbClr val="FFC000"/>
              </a:solidFill>
              <a:latin typeface="Helvetica" pitchFamily="2" charset="0"/>
              <a:ea typeface="Calibri"/>
              <a:cs typeface="Calibri"/>
              <a:sym typeface="Calibri"/>
            </a:endParaRPr>
          </a:p>
        </p:txBody>
      </p:sp>
      <p:sp>
        <p:nvSpPr>
          <p:cNvPr id="9" name="Content Placeholder 8">
            <a:extLst>
              <a:ext uri="{FF2B5EF4-FFF2-40B4-BE49-F238E27FC236}">
                <a16:creationId xmlns:a16="http://schemas.microsoft.com/office/drawing/2014/main" id="{2A094F26-2F40-F74D-927B-9DDD5036B560}"/>
              </a:ext>
            </a:extLst>
          </p:cNvPr>
          <p:cNvSpPr>
            <a:spLocks noGrp="1"/>
          </p:cNvSpPr>
          <p:nvPr>
            <p:ph idx="1"/>
          </p:nvPr>
        </p:nvSpPr>
        <p:spPr/>
        <p:txBody>
          <a:bodyPr/>
          <a:lstStyle/>
          <a:p>
            <a:pPr marL="0" indent="0">
              <a:buNone/>
            </a:pPr>
            <a:r>
              <a:rPr lang="en-US" dirty="0"/>
              <a:t>Each team may propose one action per round. You may propose to:</a:t>
            </a:r>
          </a:p>
          <a:p>
            <a:r>
              <a:rPr lang="en-US" b="1" dirty="0">
                <a:solidFill>
                  <a:srgbClr val="F5B943"/>
                </a:solidFill>
              </a:rPr>
              <a:t>Add a new solution</a:t>
            </a:r>
            <a:r>
              <a:rPr lang="en-US" dirty="0">
                <a:latin typeface="Helvetica Light" panose="020B0403020202020204" pitchFamily="34" charset="0"/>
              </a:rPr>
              <a:t> </a:t>
            </a:r>
            <a:r>
              <a:rPr lang="en-US" dirty="0"/>
              <a:t>to the plan by choosing to change one of the 18 levers in </a:t>
            </a:r>
            <a:r>
              <a:rPr lang="en-US" dirty="0" err="1"/>
              <a:t>En</a:t>
            </a:r>
            <a:r>
              <a:rPr lang="en-US" dirty="0"/>
              <a:t>-ROADS</a:t>
            </a:r>
          </a:p>
          <a:p>
            <a:r>
              <a:rPr lang="en-US" dirty="0"/>
              <a:t>Or</a:t>
            </a:r>
            <a:r>
              <a:rPr lang="en-US" dirty="0">
                <a:latin typeface="Helvetica Light" panose="020B0403020202020204" pitchFamily="34" charset="0"/>
              </a:rPr>
              <a:t> </a:t>
            </a:r>
            <a:r>
              <a:rPr lang="en-US" b="1" dirty="0">
                <a:solidFill>
                  <a:srgbClr val="F5B943"/>
                </a:solidFill>
              </a:rPr>
              <a:t>reverse a previous action </a:t>
            </a:r>
            <a:r>
              <a:rPr lang="en-US" dirty="0"/>
              <a:t>that another group proposed.</a:t>
            </a:r>
          </a:p>
          <a:p>
            <a:endParaRPr lang="en-US" dirty="0">
              <a:latin typeface="Helvetica Light" panose="020B0403020202020204" pitchFamily="34" charset="0"/>
            </a:endParaRPr>
          </a:p>
          <a:p>
            <a:pPr marL="0" indent="0">
              <a:buNone/>
            </a:pPr>
            <a:r>
              <a:rPr lang="en-US" dirty="0"/>
              <a:t>We will review the impact of your proposed actions in </a:t>
            </a:r>
            <a:r>
              <a:rPr lang="en-US" dirty="0" err="1"/>
              <a:t>En</a:t>
            </a:r>
            <a:r>
              <a:rPr lang="en-US" dirty="0"/>
              <a:t>-ROADS.</a:t>
            </a:r>
            <a:endParaRPr lang="en-US" dirty="0">
              <a:latin typeface="Helvetica Light" panose="020B0403020202020204" pitchFamily="34" charset="0"/>
            </a:endParaRPr>
          </a:p>
          <a:p>
            <a:endParaRPr lang="en-US" dirty="0"/>
          </a:p>
        </p:txBody>
      </p:sp>
      <p:pic>
        <p:nvPicPr>
          <p:cNvPr id="10" name="Content Placeholder 6">
            <a:extLst>
              <a:ext uri="{FF2B5EF4-FFF2-40B4-BE49-F238E27FC236}">
                <a16:creationId xmlns:a16="http://schemas.microsoft.com/office/drawing/2014/main" id="{72D3BD43-F4C7-AB42-ABB3-F4093D1B7B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976193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5A8414-C462-FF48-A4A3-EB8ADB2CBA44}"/>
              </a:ext>
            </a:extLst>
          </p:cNvPr>
          <p:cNvSpPr>
            <a:spLocks noGrp="1"/>
          </p:cNvSpPr>
          <p:nvPr>
            <p:ph idx="1"/>
          </p:nvPr>
        </p:nvSpPr>
        <p:spPr/>
        <p:txBody>
          <a:bodyPr/>
          <a:lstStyle/>
          <a:p>
            <a:pPr marL="0" indent="0">
              <a:buNone/>
            </a:pPr>
            <a:r>
              <a:rPr lang="en-US" b="1" dirty="0">
                <a:latin typeface="Helvetica Light" panose="020B0403020202020204" pitchFamily="34" charset="0"/>
              </a:rPr>
              <a:t>Consider</a:t>
            </a:r>
            <a:r>
              <a:rPr lang="en-US" dirty="0">
                <a:latin typeface="Helvetica Light" panose="020B0403020202020204" pitchFamily="34" charset="0"/>
              </a:rPr>
              <a:t>:</a:t>
            </a:r>
          </a:p>
          <a:p>
            <a:r>
              <a:rPr lang="en-US" dirty="0">
                <a:latin typeface="Helvetica Light" panose="020B0403020202020204" pitchFamily="34" charset="0"/>
              </a:rPr>
              <a:t>A near-term co-benefit from your proposal. How can you address more than one problem with one action?</a:t>
            </a:r>
          </a:p>
          <a:p>
            <a:r>
              <a:rPr lang="en-US" dirty="0">
                <a:latin typeface="Helvetica Light" panose="020B0403020202020204" pitchFamily="34" charset="0"/>
              </a:rPr>
              <a:t>How might you ensure that marginalized communities are not disproportionately burdened and/or left out of opportunities to address and act on climate change?</a:t>
            </a:r>
          </a:p>
          <a:p>
            <a:pPr marL="0" indent="0">
              <a:buNone/>
            </a:pPr>
            <a:r>
              <a:rPr lang="en-US" dirty="0">
                <a:latin typeface="Helvetica Light" panose="020B0403020202020204" pitchFamily="34" charset="0"/>
              </a:rPr>
              <a:t> </a:t>
            </a:r>
          </a:p>
          <a:p>
            <a:pPr marL="0" indent="0">
              <a:buNone/>
            </a:pPr>
            <a:endParaRPr lang="en-US" dirty="0">
              <a:latin typeface="Helvetica Light" panose="020B0403020202020204" pitchFamily="34" charset="0"/>
            </a:endParaRPr>
          </a:p>
          <a:p>
            <a:endParaRPr lang="en-US" dirty="0"/>
          </a:p>
        </p:txBody>
      </p:sp>
      <p:sp>
        <p:nvSpPr>
          <p:cNvPr id="4" name="Shape 133">
            <a:extLst>
              <a:ext uri="{FF2B5EF4-FFF2-40B4-BE49-F238E27FC236}">
                <a16:creationId xmlns:a16="http://schemas.microsoft.com/office/drawing/2014/main" id="{7D050E3A-AF21-41D5-9E0F-CBE51A9D4E41}"/>
              </a:ext>
            </a:extLst>
          </p:cNvPr>
          <p:cNvSpPr txBox="1"/>
          <p:nvPr/>
        </p:nvSpPr>
        <p:spPr>
          <a:xfrm>
            <a:off x="1525448" y="679022"/>
            <a:ext cx="9144000" cy="589219"/>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a:solidFill>
                  <a:srgbClr val="FFC000"/>
                </a:solidFill>
                <a:latin typeface="Helvetica" pitchFamily="2" charset="0"/>
                <a:ea typeface="Calibri"/>
                <a:cs typeface="Calibri"/>
                <a:sym typeface="Calibri"/>
              </a:rPr>
              <a:t>Multisolving</a:t>
            </a:r>
            <a:r>
              <a:rPr lang="en-US" sz="4400" b="1" dirty="0">
                <a:solidFill>
                  <a:srgbClr val="FFC000"/>
                </a:solidFill>
                <a:latin typeface="Helvetica" pitchFamily="2" charset="0"/>
                <a:ea typeface="Calibri"/>
                <a:cs typeface="Calibri"/>
                <a:sym typeface="Calibri"/>
              </a:rPr>
              <a:t> Lens</a:t>
            </a:r>
            <a:endParaRPr sz="4400" b="1" dirty="0">
              <a:solidFill>
                <a:srgbClr val="FFC000"/>
              </a:solidFill>
              <a:latin typeface="Helvetica" pitchFamily="2" charset="0"/>
              <a:ea typeface="Calibri"/>
              <a:cs typeface="Calibri"/>
              <a:sym typeface="Calibri"/>
            </a:endParaRPr>
          </a:p>
        </p:txBody>
      </p:sp>
      <p:pic>
        <p:nvPicPr>
          <p:cNvPr id="8" name="Content Placeholder 6">
            <a:extLst>
              <a:ext uri="{FF2B5EF4-FFF2-40B4-BE49-F238E27FC236}">
                <a16:creationId xmlns:a16="http://schemas.microsoft.com/office/drawing/2014/main" id="{8EC19ABC-8937-FA4F-B81A-3AA841CB1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38872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7E75BB-6BFF-694D-A1A2-0808863D5017}"/>
              </a:ext>
            </a:extLst>
          </p:cNvPr>
          <p:cNvPicPr>
            <a:picLocks noChangeAspect="1"/>
          </p:cNvPicPr>
          <p:nvPr/>
        </p:nvPicPr>
        <p:blipFill>
          <a:blip r:embed="rId3"/>
          <a:stretch>
            <a:fillRect/>
          </a:stretch>
        </p:blipFill>
        <p:spPr>
          <a:xfrm>
            <a:off x="1572285" y="36214"/>
            <a:ext cx="9047430" cy="6785573"/>
          </a:xfrm>
          <a:prstGeom prst="rect">
            <a:avLst/>
          </a:prstGeom>
        </p:spPr>
      </p:pic>
    </p:spTree>
    <p:extLst>
      <p:ext uri="{BB962C8B-B14F-4D97-AF65-F5344CB8AC3E}">
        <p14:creationId xmlns:p14="http://schemas.microsoft.com/office/powerpoint/2010/main" val="1432754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39857C8-9ED5-4EDA-9F4E-E6AF6D61D133}"/>
              </a:ext>
            </a:extLst>
          </p:cNvPr>
          <p:cNvSpPr txBox="1">
            <a:spLocks/>
          </p:cNvSpPr>
          <p:nvPr/>
        </p:nvSpPr>
        <p:spPr>
          <a:xfrm>
            <a:off x="638537" y="1332656"/>
            <a:ext cx="10914926" cy="474617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514350" indent="-514350">
              <a:buFont typeface="+mj-lt"/>
              <a:buAutoNum type="arabicPeriod"/>
            </a:pPr>
            <a:r>
              <a:rPr lang="en-US" sz="2600" dirty="0">
                <a:latin typeface="Helvetica" pitchFamily="2" charset="0"/>
              </a:rPr>
              <a:t>Break for round 1 team meetings</a:t>
            </a:r>
          </a:p>
          <a:p>
            <a:pPr marL="514350" indent="-514350">
              <a:buFont typeface="+mj-lt"/>
              <a:buAutoNum type="arabicPeriod"/>
            </a:pPr>
            <a:r>
              <a:rPr lang="en-US" sz="2600" dirty="0">
                <a:latin typeface="Helvetica" pitchFamily="2" charset="0"/>
              </a:rPr>
              <a:t>Each team will send up a delegate to make a 2-minute speech to propose </a:t>
            </a:r>
            <a:r>
              <a:rPr lang="en-US" sz="2600" u="sng" dirty="0">
                <a:latin typeface="Helvetica" pitchFamily="2" charset="0"/>
              </a:rPr>
              <a:t>one action per round</a:t>
            </a:r>
            <a:r>
              <a:rPr lang="en-US" sz="2600" dirty="0">
                <a:latin typeface="Helvetica" pitchFamily="2" charset="0"/>
              </a:rPr>
              <a:t>. You may propose to:</a:t>
            </a:r>
          </a:p>
          <a:p>
            <a:pPr lvl="2"/>
            <a:r>
              <a:rPr lang="en-US" sz="2400" b="1" dirty="0">
                <a:solidFill>
                  <a:srgbClr val="FFC84B"/>
                </a:solidFill>
                <a:latin typeface="Helvetica" pitchFamily="2" charset="0"/>
              </a:rPr>
              <a:t>Ad</a:t>
            </a:r>
            <a:r>
              <a:rPr lang="en-US" sz="2400" b="1" dirty="0">
                <a:solidFill>
                  <a:srgbClr val="F5B943"/>
                </a:solidFill>
                <a:latin typeface="Helvetica" pitchFamily="2" charset="0"/>
              </a:rPr>
              <a:t>d a new solution</a:t>
            </a:r>
            <a:r>
              <a:rPr lang="en-US" sz="2400" dirty="0">
                <a:latin typeface="Helvetica Light" panose="020B0403020202020204" pitchFamily="34" charset="0"/>
              </a:rPr>
              <a:t> </a:t>
            </a:r>
            <a:r>
              <a:rPr lang="en-US" sz="2400" dirty="0">
                <a:solidFill>
                  <a:schemeClr val="bg1"/>
                </a:solidFill>
                <a:latin typeface="Helvetica Light" panose="020B0403020202020204" pitchFamily="34" charset="0"/>
              </a:rPr>
              <a:t>– OR –</a:t>
            </a:r>
          </a:p>
          <a:p>
            <a:pPr lvl="2"/>
            <a:r>
              <a:rPr lang="en-US" sz="2400" b="1" dirty="0">
                <a:solidFill>
                  <a:srgbClr val="F5B943"/>
                </a:solidFill>
                <a:latin typeface="Helvetica" pitchFamily="2" charset="0"/>
              </a:rPr>
              <a:t>Reverse a previous action</a:t>
            </a:r>
            <a:endParaRPr lang="en-US" sz="2400" dirty="0">
              <a:latin typeface="Helvetica Light" panose="020B0403020202020204" pitchFamily="34" charset="0"/>
            </a:endParaRPr>
          </a:p>
          <a:p>
            <a:pPr marL="514350" indent="-514350">
              <a:buFont typeface="+mj-lt"/>
              <a:buAutoNum type="arabicPeriod"/>
            </a:pPr>
            <a:r>
              <a:rPr lang="en-US" sz="2600" dirty="0">
                <a:latin typeface="Helvetica" pitchFamily="2" charset="0"/>
              </a:rPr>
              <a:t>We will input each action into </a:t>
            </a:r>
            <a:r>
              <a:rPr lang="en-US" sz="2600" dirty="0" err="1">
                <a:latin typeface="Helvetica" pitchFamily="2" charset="0"/>
              </a:rPr>
              <a:t>En</a:t>
            </a:r>
            <a:r>
              <a:rPr lang="en-US" sz="2600" dirty="0">
                <a:latin typeface="Helvetica" pitchFamily="2" charset="0"/>
              </a:rPr>
              <a:t>-ROADS and evaluate the results together. This round closes when every team has offered one solution.</a:t>
            </a:r>
          </a:p>
          <a:p>
            <a:pPr marL="514350" indent="-514350">
              <a:buFont typeface="+mj-lt"/>
              <a:buAutoNum type="arabicPeriod"/>
            </a:pPr>
            <a:r>
              <a:rPr lang="en-US" sz="2600" dirty="0">
                <a:latin typeface="Helvetica" pitchFamily="2" charset="0"/>
              </a:rPr>
              <a:t>Plenary rounds end when we achieve our climate goals or run out of time.</a:t>
            </a:r>
          </a:p>
          <a:p>
            <a:pPr marL="0" indent="0">
              <a:buNone/>
            </a:pPr>
            <a:endParaRPr lang="en-US" sz="2600" dirty="0">
              <a:latin typeface="Helvetica Light" panose="020B0403020202020204" pitchFamily="34" charset="0"/>
            </a:endParaRPr>
          </a:p>
        </p:txBody>
      </p:sp>
      <p:sp>
        <p:nvSpPr>
          <p:cNvPr id="4" name="Shape 133">
            <a:extLst>
              <a:ext uri="{FF2B5EF4-FFF2-40B4-BE49-F238E27FC236}">
                <a16:creationId xmlns:a16="http://schemas.microsoft.com/office/drawing/2014/main"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a:solidFill>
                  <a:srgbClr val="FFC000"/>
                </a:solidFill>
                <a:latin typeface="Helvetica" pitchFamily="2" charset="0"/>
                <a:ea typeface="Calibri"/>
                <a:cs typeface="Calibri"/>
                <a:sym typeface="Calibri"/>
              </a:rPr>
              <a:t>Overall Process</a:t>
            </a:r>
            <a:endParaRPr sz="4400" b="1" dirty="0">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a16="http://schemas.microsoft.com/office/drawing/2014/main" id="{804FDACC-84A7-B449-B94C-300D75F186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637591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C865-DF93-644A-967E-51FB804F9E9C}"/>
              </a:ext>
            </a:extLst>
          </p:cNvPr>
          <p:cNvSpPr>
            <a:spLocks noGrp="1"/>
          </p:cNvSpPr>
          <p:nvPr>
            <p:ph type="ctrTitle"/>
          </p:nvPr>
        </p:nvSpPr>
        <p:spPr/>
        <p:txBody>
          <a:bodyPr/>
          <a:lstStyle/>
          <a:p>
            <a:r>
              <a:rPr lang="en-US" dirty="0"/>
              <a:t>Guidelines for Respectful Roleplay</a:t>
            </a:r>
          </a:p>
        </p:txBody>
      </p:sp>
      <p:sp>
        <p:nvSpPr>
          <p:cNvPr id="3" name="Content Placeholder 2">
            <a:extLst>
              <a:ext uri="{FF2B5EF4-FFF2-40B4-BE49-F238E27FC236}">
                <a16:creationId xmlns:a16="http://schemas.microsoft.com/office/drawing/2014/main" id="{876B430E-7B46-B04E-BD09-C53729695C3B}"/>
              </a:ext>
            </a:extLst>
          </p:cNvPr>
          <p:cNvSpPr>
            <a:spLocks noGrp="1"/>
          </p:cNvSpPr>
          <p:nvPr>
            <p:ph idx="1"/>
          </p:nvPr>
        </p:nvSpPr>
        <p:spPr>
          <a:xfrm>
            <a:off x="466722" y="1416845"/>
            <a:ext cx="11261452" cy="5042011"/>
          </a:xfrm>
        </p:spPr>
        <p:txBody>
          <a:bodyPr>
            <a:normAutofit fontScale="92500" lnSpcReduction="10000"/>
          </a:bodyPr>
          <a:lstStyle/>
          <a:p>
            <a:pPr marL="0" indent="0">
              <a:buNone/>
            </a:pPr>
            <a:r>
              <a:rPr lang="en-US" dirty="0"/>
              <a:t>Please be respectful to your fellow participants and the group you are representing. In particular, please follow these guidelines:</a:t>
            </a:r>
          </a:p>
          <a:p>
            <a:pPr marL="0" indent="0">
              <a:buNone/>
            </a:pPr>
            <a:endParaRPr lang="en-US" dirty="0"/>
          </a:p>
          <a:p>
            <a:pPr marL="0" indent="0">
              <a:buNone/>
            </a:pPr>
            <a:r>
              <a:rPr lang="en-US" b="1" dirty="0"/>
              <a:t>Accents</a:t>
            </a:r>
          </a:p>
          <a:p>
            <a:r>
              <a:rPr lang="en-US" sz="2400" dirty="0"/>
              <a:t>Do not pretend to have an accent or similar speech characteristics of the group of people you are portraying. This could be offensive to other participants or observers and detracts from the goals of the game. </a:t>
            </a:r>
          </a:p>
          <a:p>
            <a:pPr lvl="0"/>
            <a:endParaRPr lang="en-US" dirty="0"/>
          </a:p>
          <a:p>
            <a:pPr marL="0" indent="0">
              <a:buNone/>
            </a:pPr>
            <a:r>
              <a:rPr lang="en-US" b="1" dirty="0"/>
              <a:t>Clothing &amp; head coverings</a:t>
            </a:r>
          </a:p>
          <a:p>
            <a:r>
              <a:rPr lang="en-US" sz="2400" dirty="0"/>
              <a:t>Do not wear the traditional or religious clothing or head coverings of any nation or culture as part of your role, unless you yourself are of that culture or religion and it is a part of your personal practice. </a:t>
            </a:r>
          </a:p>
          <a:p>
            <a:endParaRPr lang="en-US" dirty="0"/>
          </a:p>
        </p:txBody>
      </p:sp>
      <p:sp>
        <p:nvSpPr>
          <p:cNvPr id="4" name="TextBox 3">
            <a:extLst>
              <a:ext uri="{FF2B5EF4-FFF2-40B4-BE49-F238E27FC236}">
                <a16:creationId xmlns:a16="http://schemas.microsoft.com/office/drawing/2014/main" id="{25CB9F70-2D42-2342-8F62-A8A5F7E7B8E0}"/>
              </a:ext>
            </a:extLst>
          </p:cNvPr>
          <p:cNvSpPr txBox="1"/>
          <p:nvPr/>
        </p:nvSpPr>
        <p:spPr>
          <a:xfrm>
            <a:off x="101600" y="6491205"/>
            <a:ext cx="8229600" cy="323165"/>
          </a:xfrm>
          <a:prstGeom prst="rect">
            <a:avLst/>
          </a:prstGeom>
          <a:noFill/>
        </p:spPr>
        <p:txBody>
          <a:bodyPr wrap="square" rtlCol="0">
            <a:spAutoFit/>
          </a:bodyPr>
          <a:lstStyle/>
          <a:p>
            <a:r>
              <a:rPr lang="en-US" sz="1500" i="1" dirty="0">
                <a:solidFill>
                  <a:schemeClr val="bg1"/>
                </a:solidFill>
                <a:latin typeface="Helvetica" pitchFamily="2" charset="0"/>
              </a:rPr>
              <a:t>Adapted from the </a:t>
            </a:r>
            <a:r>
              <a:rPr lang="en-US" sz="1500" i="1" dirty="0">
                <a:latin typeface="Helvetica" pitchFamily="2" charset="0"/>
                <a:hlinkClick r:id="rId3"/>
              </a:rPr>
              <a:t>American Model UN guidance</a:t>
            </a:r>
            <a:endParaRPr lang="en-US" sz="1500" i="1" dirty="0">
              <a:latin typeface="Helvetica" pitchFamily="2" charset="0"/>
            </a:endParaRPr>
          </a:p>
        </p:txBody>
      </p:sp>
    </p:spTree>
    <p:extLst>
      <p:ext uri="{BB962C8B-B14F-4D97-AF65-F5344CB8AC3E}">
        <p14:creationId xmlns:p14="http://schemas.microsoft.com/office/powerpoint/2010/main" val="2109897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753659" y="1717140"/>
            <a:ext cx="10684682" cy="4214737"/>
          </a:xfrm>
        </p:spPr>
        <p:txBody>
          <a:bodyPr>
            <a:noAutofit/>
          </a:bodyPr>
          <a:lstStyle/>
          <a:p>
            <a:pPr marL="514350" indent="-514350">
              <a:buAutoNum type="arabicPeriod"/>
            </a:pPr>
            <a:r>
              <a:rPr lang="en-US" sz="2600" dirty="0"/>
              <a:t>Start by looking over the </a:t>
            </a:r>
            <a:r>
              <a:rPr lang="en-US" sz="2600" dirty="0" err="1"/>
              <a:t>En</a:t>
            </a:r>
            <a:r>
              <a:rPr lang="en-US" sz="2600" dirty="0"/>
              <a:t>-ROADS control panel. Try circling the </a:t>
            </a:r>
          </a:p>
          <a:p>
            <a:pPr marL="0" indent="0">
              <a:buNone/>
            </a:pPr>
            <a:r>
              <a:rPr lang="en-US" sz="2600" dirty="0"/>
              <a:t>2-3 actions you most strongly support vs. oppose  </a:t>
            </a:r>
          </a:p>
          <a:p>
            <a:pPr marL="1200150" lvl="2" indent="-514350" algn="l">
              <a:buFont typeface="Arial" panose="020B0604020202020204" pitchFamily="34" charset="0"/>
              <a:buChar char="•"/>
            </a:pPr>
            <a:r>
              <a:rPr lang="en-US" sz="2200" dirty="0">
                <a:solidFill>
                  <a:schemeClr val="bg1"/>
                </a:solidFill>
                <a:latin typeface="Helvetica Light" panose="020B0403020202020204" pitchFamily="34" charset="0"/>
              </a:rPr>
              <a:t>An “</a:t>
            </a:r>
            <a:r>
              <a:rPr lang="en-US" sz="2200" dirty="0">
                <a:solidFill>
                  <a:srgbClr val="FFC84B"/>
                </a:solidFill>
                <a:latin typeface="Helvetica Light" panose="020B0403020202020204" pitchFamily="34" charset="0"/>
              </a:rPr>
              <a:t>action</a:t>
            </a:r>
            <a:r>
              <a:rPr lang="en-US" sz="2200" dirty="0">
                <a:solidFill>
                  <a:schemeClr val="bg1"/>
                </a:solidFill>
                <a:latin typeface="Helvetica Light" panose="020B0403020202020204" pitchFamily="34" charset="0"/>
              </a:rPr>
              <a:t>” is any change one of the 18 levers in En-ROADS</a:t>
            </a:r>
          </a:p>
          <a:p>
            <a:pPr marL="0" indent="0">
              <a:lnSpc>
                <a:spcPct val="160000"/>
              </a:lnSpc>
              <a:spcAft>
                <a:spcPts val="600"/>
              </a:spcAft>
              <a:buNone/>
            </a:pPr>
            <a:r>
              <a:rPr lang="en-US" sz="2600" dirty="0"/>
              <a:t>2. Talk with your team to form your overall strategy</a:t>
            </a:r>
            <a:endParaRPr lang="en-US" altLang="en-US" sz="2600" i="1" dirty="0">
              <a:solidFill>
                <a:srgbClr val="FFC84B"/>
              </a:solidFill>
            </a:endParaRPr>
          </a:p>
          <a:p>
            <a:pPr marL="0" indent="0">
              <a:lnSpc>
                <a:spcPct val="110000"/>
              </a:lnSpc>
              <a:buNone/>
            </a:pPr>
            <a:r>
              <a:rPr lang="en-US" sz="2600" dirty="0"/>
              <a:t>3. Discuss with your team to reach an agreement on your first action, including details – e.g., level of change, start year</a:t>
            </a:r>
          </a:p>
          <a:p>
            <a:pPr marL="0" indent="0">
              <a:lnSpc>
                <a:spcPct val="110000"/>
              </a:lnSpc>
              <a:buNone/>
            </a:pPr>
            <a:r>
              <a:rPr lang="en-US" sz="2600" dirty="0"/>
              <a:t>4. Select your delegate and prepare a 2-minute speech</a:t>
            </a:r>
            <a:endParaRPr lang="en-US" altLang="en-US" sz="2600" dirty="0">
              <a:solidFill>
                <a:schemeClr val="tx1"/>
              </a:solidFill>
            </a:endParaRPr>
          </a:p>
          <a:p>
            <a:pPr marL="0" indent="0">
              <a:buNone/>
            </a:pPr>
            <a:r>
              <a:rPr lang="en-US" sz="2600" dirty="0">
                <a:solidFill>
                  <a:schemeClr val="tx1"/>
                </a:solidFill>
              </a:rPr>
              <a:t> </a:t>
            </a: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478569"/>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a:solidFill>
                  <a:srgbClr val="FFC000"/>
                </a:solidFill>
                <a:latin typeface="Helvetica" pitchFamily="2" charset="0"/>
                <a:ea typeface="Calibri"/>
                <a:cs typeface="Calibri"/>
                <a:sym typeface="Calibri"/>
              </a:rPr>
              <a:t>Round 1 Team Meeting</a:t>
            </a:r>
          </a:p>
          <a:p>
            <a:pPr algn="ctr">
              <a:lnSpc>
                <a:spcPct val="90000"/>
              </a:lnSpc>
              <a:buClr>
                <a:srgbClr val="1E4E79"/>
              </a:buClr>
              <a:buSzPts val="4400"/>
            </a:pPr>
            <a:r>
              <a:rPr lang="en-US" sz="2200" b="1" dirty="0">
                <a:solidFill>
                  <a:srgbClr val="FFC000"/>
                </a:solidFill>
                <a:latin typeface="Helvetica" pitchFamily="2" charset="0"/>
                <a:ea typeface="Calibri"/>
                <a:cs typeface="Calibri"/>
                <a:sym typeface="Calibri"/>
              </a:rPr>
              <a:t>(10-15 minutes)</a:t>
            </a:r>
            <a:endParaRPr sz="2200" b="1" dirty="0">
              <a:solidFill>
                <a:srgbClr val="FFC000"/>
              </a:solidFill>
              <a:latin typeface="Helvetica" pitchFamily="2" charset="0"/>
              <a:ea typeface="Calibri"/>
              <a:cs typeface="Calibri"/>
              <a:sym typeface="Calibri"/>
            </a:endParaRPr>
          </a:p>
        </p:txBody>
      </p:sp>
      <p:pic>
        <p:nvPicPr>
          <p:cNvPr id="4" name="Content Placeholder 6">
            <a:extLst>
              <a:ext uri="{FF2B5EF4-FFF2-40B4-BE49-F238E27FC236}">
                <a16:creationId xmlns:a16="http://schemas.microsoft.com/office/drawing/2014/main" id="{9865F41F-4471-184A-909B-3C21D522D3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747013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57874F-E737-EE43-8C21-97FDF78890FD}"/>
              </a:ext>
            </a:extLst>
          </p:cNvPr>
          <p:cNvSpPr/>
          <p:nvPr/>
        </p:nvSpPr>
        <p:spPr>
          <a:xfrm>
            <a:off x="753659" y="1561947"/>
            <a:ext cx="10406710" cy="4459362"/>
          </a:xfrm>
          <a:prstGeom prst="rect">
            <a:avLst/>
          </a:prstGeom>
        </p:spPr>
        <p:txBody>
          <a:bodyPr wrap="square">
            <a:spAutoFit/>
          </a:bodyPr>
          <a:lstStyle/>
          <a:p>
            <a:pPr marL="342900" indent="-342900">
              <a:lnSpc>
                <a:spcPct val="120000"/>
              </a:lnSpc>
              <a:buFont typeface="Arial" panose="020B0604020202020204" pitchFamily="34" charset="0"/>
              <a:buChar char="•"/>
            </a:pPr>
            <a:r>
              <a:rPr lang="en-US" sz="3000" dirty="0">
                <a:solidFill>
                  <a:schemeClr val="bg1"/>
                </a:solidFill>
              </a:rPr>
              <a:t>For each proposal, consider these questions:</a:t>
            </a:r>
          </a:p>
          <a:p>
            <a:pPr lvl="2">
              <a:lnSpc>
                <a:spcPct val="120000"/>
              </a:lnSpc>
            </a:pPr>
            <a:r>
              <a:rPr lang="en-US" altLang="en-US" sz="2600" i="1" dirty="0">
                <a:solidFill>
                  <a:srgbClr val="FFC000"/>
                </a:solidFill>
                <a:latin typeface="Helvetica Light Oblique" panose="020B0403020202020204" pitchFamily="34" charset="0"/>
              </a:rPr>
              <a:t>What are your vital interests?  </a:t>
            </a:r>
            <a:br>
              <a:rPr lang="en-US" altLang="en-US" sz="2600" i="1" dirty="0">
                <a:solidFill>
                  <a:srgbClr val="FFC000"/>
                </a:solidFill>
                <a:latin typeface="Helvetica Light Oblique" panose="020B0403020202020204" pitchFamily="34" charset="0"/>
              </a:rPr>
            </a:br>
            <a:r>
              <a:rPr lang="en-US" altLang="en-US" sz="2600" i="1" dirty="0">
                <a:solidFill>
                  <a:srgbClr val="FFC000"/>
                </a:solidFill>
                <a:latin typeface="Helvetica Light Oblique" panose="020B0403020202020204" pitchFamily="34" charset="0"/>
              </a:rPr>
              <a:t>What is politically feasible?</a:t>
            </a:r>
            <a:br>
              <a:rPr lang="en-US" altLang="en-US" sz="2600" i="1" dirty="0">
                <a:solidFill>
                  <a:srgbClr val="FFC000"/>
                </a:solidFill>
                <a:latin typeface="Helvetica Light Oblique" panose="020B0403020202020204" pitchFamily="34" charset="0"/>
              </a:rPr>
            </a:br>
            <a:r>
              <a:rPr lang="en-US" altLang="en-US" sz="2600" i="1" dirty="0">
                <a:solidFill>
                  <a:srgbClr val="FFC000"/>
                </a:solidFill>
                <a:latin typeface="Helvetica Light Oblique" panose="020B0403020202020204" pitchFamily="34" charset="0"/>
              </a:rPr>
              <a:t>What do you need from the other groups? </a:t>
            </a:r>
            <a:br>
              <a:rPr lang="en-US" altLang="en-US" sz="2600" i="1" dirty="0">
                <a:solidFill>
                  <a:srgbClr val="FFC000"/>
                </a:solidFill>
                <a:latin typeface="Helvetica Light Oblique" panose="020B0403020202020204" pitchFamily="34" charset="0"/>
              </a:rPr>
            </a:br>
            <a:r>
              <a:rPr lang="en-US" altLang="en-US" sz="2600" i="1" dirty="0">
                <a:solidFill>
                  <a:srgbClr val="FFC000"/>
                </a:solidFill>
                <a:latin typeface="Helvetica Light Oblique" panose="020B0403020202020204" pitchFamily="34" charset="0"/>
              </a:rPr>
              <a:t>What can you offer them?</a:t>
            </a:r>
          </a:p>
          <a:p>
            <a:pPr lvl="2">
              <a:lnSpc>
                <a:spcPct val="120000"/>
              </a:lnSpc>
            </a:pPr>
            <a:r>
              <a:rPr lang="en-US" sz="2600" i="1" dirty="0">
                <a:solidFill>
                  <a:srgbClr val="FFC000"/>
                </a:solidFill>
                <a:latin typeface="Helvetica Light Oblique" panose="020B0403020202020204" pitchFamily="34" charset="0"/>
              </a:rPr>
              <a:t>What is a near-term co-benefit from your proposal?</a:t>
            </a:r>
          </a:p>
          <a:p>
            <a:pPr lvl="2">
              <a:lnSpc>
                <a:spcPct val="120000"/>
              </a:lnSpc>
            </a:pPr>
            <a:r>
              <a:rPr lang="en-US" sz="2600" i="1" dirty="0">
                <a:solidFill>
                  <a:srgbClr val="FFC000"/>
                </a:solidFill>
                <a:latin typeface="Helvetica Light Oblique" panose="020B0403020202020204" pitchFamily="34" charset="0"/>
              </a:rPr>
              <a:t>How can you solve more than one problem with one solution?</a:t>
            </a:r>
            <a:br>
              <a:rPr lang="en-US" sz="2600" i="1" dirty="0">
                <a:solidFill>
                  <a:srgbClr val="FFC000"/>
                </a:solidFill>
                <a:latin typeface="Helvetica Light Oblique" panose="020B0403020202020204" pitchFamily="34" charset="0"/>
              </a:rPr>
            </a:br>
            <a:r>
              <a:rPr lang="en-US" sz="2600" i="1" dirty="0">
                <a:solidFill>
                  <a:srgbClr val="FFC000"/>
                </a:solidFill>
                <a:latin typeface="Helvetica Light Oblique" panose="020B0403020202020204" pitchFamily="34" charset="0"/>
              </a:rPr>
              <a:t>How do you ensure that vulnerable communities are not disproportionately affected by your proposal?</a:t>
            </a:r>
          </a:p>
        </p:txBody>
      </p:sp>
      <p:sp>
        <p:nvSpPr>
          <p:cNvPr id="13" name="Shape 133">
            <a:extLst>
              <a:ext uri="{FF2B5EF4-FFF2-40B4-BE49-F238E27FC236}">
                <a16:creationId xmlns:a16="http://schemas.microsoft.com/office/drawing/2014/main" id="{AF500E77-290B-334F-81A6-8DE2E7F5F2A0}"/>
              </a:ext>
            </a:extLst>
          </p:cNvPr>
          <p:cNvSpPr txBox="1"/>
          <p:nvPr/>
        </p:nvSpPr>
        <p:spPr>
          <a:xfrm>
            <a:off x="1524000" y="478569"/>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a:solidFill>
                  <a:srgbClr val="FFC000"/>
                </a:solidFill>
                <a:latin typeface="Helvetica" pitchFamily="2" charset="0"/>
                <a:ea typeface="Calibri"/>
                <a:cs typeface="Calibri"/>
                <a:sym typeface="Calibri"/>
              </a:rPr>
              <a:t>Round 1 Team Meeting</a:t>
            </a:r>
          </a:p>
          <a:p>
            <a:pPr algn="ctr">
              <a:lnSpc>
                <a:spcPct val="90000"/>
              </a:lnSpc>
              <a:buClr>
                <a:srgbClr val="1E4E79"/>
              </a:buClr>
              <a:buSzPts val="4400"/>
            </a:pPr>
            <a:r>
              <a:rPr lang="en-US" sz="2200" b="1" dirty="0">
                <a:solidFill>
                  <a:srgbClr val="FFC000"/>
                </a:solidFill>
                <a:latin typeface="Helvetica" pitchFamily="2" charset="0"/>
                <a:ea typeface="Calibri"/>
                <a:cs typeface="Calibri"/>
                <a:sym typeface="Calibri"/>
              </a:rPr>
              <a:t>(10-15 minutes)</a:t>
            </a:r>
            <a:endParaRPr sz="2200" b="1" dirty="0">
              <a:solidFill>
                <a:srgbClr val="FFC000"/>
              </a:solidFill>
              <a:latin typeface="Helvetica" pitchFamily="2" charset="0"/>
              <a:ea typeface="Calibri"/>
              <a:cs typeface="Calibri"/>
              <a:sym typeface="Calibri"/>
            </a:endParaRPr>
          </a:p>
        </p:txBody>
      </p:sp>
      <p:pic>
        <p:nvPicPr>
          <p:cNvPr id="4" name="Content Placeholder 6">
            <a:extLst>
              <a:ext uri="{FF2B5EF4-FFF2-40B4-BE49-F238E27FC236}">
                <a16:creationId xmlns:a16="http://schemas.microsoft.com/office/drawing/2014/main" id="{610A0CE3-8DBD-D243-9403-42B4B4FB38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88856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287671"/>
            <a:ext cx="9144000" cy="185624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Round 1 </a:t>
            </a:r>
            <a:b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b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Plenary Presentations</a:t>
            </a:r>
          </a:p>
        </p:txBody>
      </p:sp>
      <p:sp>
        <p:nvSpPr>
          <p:cNvPr id="2" name="Rectangle 1">
            <a:extLst>
              <a:ext uri="{FF2B5EF4-FFF2-40B4-BE49-F238E27FC236}">
                <a16:creationId xmlns:a16="http://schemas.microsoft.com/office/drawing/2014/main" id="{0B5F7FD3-F7CB-804F-9DAC-874228BF4480}"/>
              </a:ext>
            </a:extLst>
          </p:cNvPr>
          <p:cNvSpPr/>
          <p:nvPr/>
        </p:nvSpPr>
        <p:spPr>
          <a:xfrm>
            <a:off x="4668104" y="4050781"/>
            <a:ext cx="3052439" cy="537968"/>
          </a:xfrm>
          <a:prstGeom prst="rect">
            <a:avLst/>
          </a:prstGeom>
        </p:spPr>
        <p:txBody>
          <a:bodyPr wrap="none">
            <a:spAutoFit/>
          </a:bodyPr>
          <a:lstStyle/>
          <a:p>
            <a:pPr algn="ctr">
              <a:lnSpc>
                <a:spcPct val="90000"/>
              </a:lnSpc>
              <a:buClr>
                <a:srgbClr val="1E4E79"/>
              </a:buClr>
              <a:buSzPts val="4400"/>
            </a:pPr>
            <a:r>
              <a:rPr lang="en-US" sz="3200" dirty="0">
                <a:solidFill>
                  <a:srgbClr val="FFC84B"/>
                </a:solidFill>
                <a:latin typeface="Helvetica" pitchFamily="2" charset="0"/>
                <a:ea typeface="Calibri"/>
                <a:cs typeface="Calibri"/>
                <a:sym typeface="Calibri"/>
              </a:rPr>
              <a:t>(10-15 minutes)</a:t>
            </a:r>
          </a:p>
        </p:txBody>
      </p:sp>
    </p:spTree>
    <p:extLst>
      <p:ext uri="{BB962C8B-B14F-4D97-AF65-F5344CB8AC3E}">
        <p14:creationId xmlns:p14="http://schemas.microsoft.com/office/powerpoint/2010/main" val="949465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3">
            <a:extLst>
              <a:ext uri="{FF2B5EF4-FFF2-40B4-BE49-F238E27FC236}">
                <a16:creationId xmlns:a16="http://schemas.microsoft.com/office/drawing/2014/main" id="{FC7FCB4E-08A1-4ABC-840A-90EA4E6E7CA6}"/>
              </a:ext>
            </a:extLst>
          </p:cNvPr>
          <p:cNvSpPr txBox="1"/>
          <p:nvPr/>
        </p:nvSpPr>
        <p:spPr>
          <a:xfrm>
            <a:off x="1524000" y="47897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a:solidFill>
                  <a:srgbClr val="FFC000"/>
                </a:solidFill>
                <a:latin typeface="Helvetica" pitchFamily="2" charset="0"/>
                <a:ea typeface="Calibri"/>
                <a:cs typeface="Calibri"/>
                <a:sym typeface="Calibri"/>
              </a:rPr>
              <a:t>2</a:t>
            </a:r>
            <a:r>
              <a:rPr lang="en-US" sz="4400" b="1" baseline="30000" dirty="0">
                <a:solidFill>
                  <a:srgbClr val="FFC000"/>
                </a:solidFill>
                <a:latin typeface="Helvetica" pitchFamily="2" charset="0"/>
                <a:ea typeface="Calibri"/>
                <a:cs typeface="Calibri"/>
                <a:sym typeface="Calibri"/>
              </a:rPr>
              <a:t>nd</a:t>
            </a:r>
            <a:r>
              <a:rPr lang="en-US" sz="4400" b="1" dirty="0">
                <a:solidFill>
                  <a:srgbClr val="FFC000"/>
                </a:solidFill>
                <a:latin typeface="Helvetica" pitchFamily="2" charset="0"/>
                <a:ea typeface="Calibri"/>
                <a:cs typeface="Calibri"/>
                <a:sym typeface="Calibri"/>
              </a:rPr>
              <a:t> Team Meeting &amp; Negotiations</a:t>
            </a:r>
          </a:p>
          <a:p>
            <a:pPr algn="ctr">
              <a:lnSpc>
                <a:spcPct val="90000"/>
              </a:lnSpc>
              <a:buClr>
                <a:srgbClr val="1E4E79"/>
              </a:buClr>
              <a:buSzPts val="4400"/>
            </a:pPr>
            <a:r>
              <a:rPr lang="en-US" sz="2200" b="1" dirty="0">
                <a:solidFill>
                  <a:srgbClr val="FFC000"/>
                </a:solidFill>
                <a:latin typeface="Helvetica" pitchFamily="2" charset="0"/>
                <a:ea typeface="Calibri"/>
                <a:cs typeface="Calibri"/>
                <a:sym typeface="Calibri"/>
              </a:rPr>
              <a:t>(15-20 minutes)</a:t>
            </a:r>
            <a:endParaRPr sz="2200" b="1" dirty="0">
              <a:solidFill>
                <a:srgbClr val="FFC000"/>
              </a:solidFill>
              <a:latin typeface="Helvetica" pitchFamily="2" charset="0"/>
              <a:ea typeface="Calibri"/>
              <a:cs typeface="Calibri"/>
              <a:sym typeface="Calibri"/>
            </a:endParaRPr>
          </a:p>
        </p:txBody>
      </p:sp>
      <p:sp>
        <p:nvSpPr>
          <p:cNvPr id="3" name="Content Placeholder 2"/>
          <p:cNvSpPr>
            <a:spLocks noGrp="1"/>
          </p:cNvSpPr>
          <p:nvPr>
            <p:ph type="subTitle" idx="1"/>
          </p:nvPr>
        </p:nvSpPr>
        <p:spPr>
          <a:xfrm>
            <a:off x="914400" y="1493133"/>
            <a:ext cx="10363200" cy="1554439"/>
          </a:xfrm>
        </p:spPr>
        <p:txBody>
          <a:bodyPr>
            <a:noAutofit/>
          </a:bodyPr>
          <a:lstStyle/>
          <a:p>
            <a:pPr marL="514350" indent="-514350">
              <a:buFont typeface="+mj-lt"/>
              <a:buAutoNum type="arabicPeriod"/>
            </a:pPr>
            <a:endParaRPr lang="en-US" sz="2800" dirty="0"/>
          </a:p>
          <a:p>
            <a:pPr marL="514350" indent="-514350">
              <a:buFont typeface="+mj-lt"/>
              <a:buAutoNum type="arabicPeriod"/>
            </a:pPr>
            <a:r>
              <a:rPr lang="en-US" altLang="en-US" sz="2800" dirty="0"/>
              <a:t>Discuss follow-up actions as a team</a:t>
            </a:r>
          </a:p>
          <a:p>
            <a:pPr marL="514350" indent="-514350">
              <a:buFont typeface="+mj-lt"/>
              <a:buAutoNum type="arabicPeriod"/>
            </a:pPr>
            <a:r>
              <a:rPr lang="en-US" altLang="en-US" sz="2800" dirty="0"/>
              <a:t>Negotiate with other groups and lobby them to change their position if necessary</a:t>
            </a:r>
          </a:p>
          <a:p>
            <a:pPr marL="514350" indent="-514350">
              <a:buFont typeface="+mj-lt"/>
              <a:buAutoNum type="arabicPeriod"/>
            </a:pPr>
            <a:endParaRPr lang="en-US" altLang="en-US" sz="2800" dirty="0"/>
          </a:p>
          <a:p>
            <a:pPr marL="0" indent="0">
              <a:buNone/>
            </a:pPr>
            <a:r>
              <a:rPr lang="en-US" sz="2800" dirty="0">
                <a:solidFill>
                  <a:schemeClr val="tx1"/>
                </a:solidFill>
              </a:rPr>
              <a:t> </a:t>
            </a:r>
          </a:p>
        </p:txBody>
      </p:sp>
      <p:pic>
        <p:nvPicPr>
          <p:cNvPr id="4" name="Shape 157">
            <a:extLst>
              <a:ext uri="{FF2B5EF4-FFF2-40B4-BE49-F238E27FC236}">
                <a16:creationId xmlns:a16="http://schemas.microsoft.com/office/drawing/2014/main" id="{03D1706A-E6D0-42DD-8D52-D6EE55D4D4E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254259" y="3724310"/>
            <a:ext cx="3683482" cy="2795395"/>
          </a:xfrm>
          <a:prstGeom prst="rect">
            <a:avLst/>
          </a:prstGeom>
          <a:solidFill>
            <a:schemeClr val="bg1"/>
          </a:solidFill>
          <a:ln>
            <a:noFill/>
          </a:ln>
        </p:spPr>
      </p:pic>
      <p:pic>
        <p:nvPicPr>
          <p:cNvPr id="7" name="Content Placeholder 6">
            <a:extLst>
              <a:ext uri="{FF2B5EF4-FFF2-40B4-BE49-F238E27FC236}">
                <a16:creationId xmlns:a16="http://schemas.microsoft.com/office/drawing/2014/main" id="{C14F3D4A-211C-4F45-8533-D41BFF3A21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10958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257526"/>
            <a:ext cx="9144000" cy="185624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Round 2</a:t>
            </a:r>
            <a:b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b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Plenary Presentations</a:t>
            </a:r>
          </a:p>
        </p:txBody>
      </p:sp>
      <p:sp>
        <p:nvSpPr>
          <p:cNvPr id="2" name="Rectangle 1">
            <a:extLst>
              <a:ext uri="{FF2B5EF4-FFF2-40B4-BE49-F238E27FC236}">
                <a16:creationId xmlns:a16="http://schemas.microsoft.com/office/drawing/2014/main" id="{0B5F7FD3-F7CB-804F-9DAC-874228BF4480}"/>
              </a:ext>
            </a:extLst>
          </p:cNvPr>
          <p:cNvSpPr/>
          <p:nvPr/>
        </p:nvSpPr>
        <p:spPr>
          <a:xfrm>
            <a:off x="4668104" y="4020636"/>
            <a:ext cx="3052439" cy="537968"/>
          </a:xfrm>
          <a:prstGeom prst="rect">
            <a:avLst/>
          </a:prstGeom>
        </p:spPr>
        <p:txBody>
          <a:bodyPr wrap="none">
            <a:spAutoFit/>
          </a:bodyPr>
          <a:lstStyle/>
          <a:p>
            <a:pPr algn="ctr">
              <a:lnSpc>
                <a:spcPct val="90000"/>
              </a:lnSpc>
              <a:buClr>
                <a:srgbClr val="1E4E79"/>
              </a:buClr>
              <a:buSzPts val="4400"/>
            </a:pPr>
            <a:r>
              <a:rPr lang="en-US" sz="3200" dirty="0">
                <a:solidFill>
                  <a:srgbClr val="FFC84B"/>
                </a:solidFill>
                <a:latin typeface="Helvetica" pitchFamily="2" charset="0"/>
                <a:ea typeface="Calibri"/>
                <a:cs typeface="Calibri"/>
                <a:sym typeface="Calibri"/>
              </a:rPr>
              <a:t>(10-15 minutes)</a:t>
            </a:r>
          </a:p>
        </p:txBody>
      </p:sp>
    </p:spTree>
    <p:extLst>
      <p:ext uri="{BB962C8B-B14F-4D97-AF65-F5344CB8AC3E}">
        <p14:creationId xmlns:p14="http://schemas.microsoft.com/office/powerpoint/2010/main" val="2583207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330922" y="2604192"/>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Introduction</a:t>
            </a:r>
          </a:p>
        </p:txBody>
      </p:sp>
    </p:spTree>
    <p:extLst>
      <p:ext uri="{BB962C8B-B14F-4D97-AF65-F5344CB8AC3E}">
        <p14:creationId xmlns:p14="http://schemas.microsoft.com/office/powerpoint/2010/main" val="3609713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EC30-7974-F444-B60E-F3A6F74D1ED6}"/>
              </a:ext>
            </a:extLst>
          </p:cNvPr>
          <p:cNvSpPr>
            <a:spLocks noGrp="1"/>
          </p:cNvSpPr>
          <p:nvPr>
            <p:ph type="ctrTitle"/>
          </p:nvPr>
        </p:nvSpPr>
        <p:spPr>
          <a:xfrm>
            <a:off x="466722" y="698756"/>
            <a:ext cx="11261452" cy="838641"/>
          </a:xfrm>
        </p:spPr>
        <p:txBody>
          <a:bodyPr/>
          <a:lstStyle/>
          <a:p>
            <a:pPr algn="ctr"/>
            <a:r>
              <a:rPr lang="en-US" sz="4400" dirty="0">
                <a:ea typeface="Calibri"/>
                <a:cs typeface="Calibri"/>
                <a:sym typeface="Calibri"/>
              </a:rPr>
              <a:t>2</a:t>
            </a:r>
            <a:r>
              <a:rPr lang="en-US" sz="4400" baseline="30000" dirty="0">
                <a:ea typeface="Calibri"/>
                <a:cs typeface="Calibri"/>
                <a:sym typeface="Calibri"/>
              </a:rPr>
              <a:t>nd</a:t>
            </a:r>
            <a:r>
              <a:rPr lang="en-US" sz="4400" dirty="0">
                <a:ea typeface="Calibri"/>
                <a:cs typeface="Calibri"/>
                <a:sym typeface="Calibri"/>
              </a:rPr>
              <a:t> Plenary Presentations</a:t>
            </a:r>
            <a:br>
              <a:rPr lang="en-US" dirty="0">
                <a:ea typeface="Calibri"/>
                <a:cs typeface="Calibri"/>
                <a:sym typeface="Calibri"/>
              </a:rPr>
            </a:br>
            <a:r>
              <a:rPr lang="en-US" sz="2200" dirty="0">
                <a:ea typeface="Calibri"/>
                <a:cs typeface="Calibri"/>
                <a:sym typeface="Calibri"/>
              </a:rPr>
              <a:t>(20 minutes)</a:t>
            </a:r>
            <a:endParaRPr lang="en-US" sz="2200" dirty="0"/>
          </a:p>
        </p:txBody>
      </p:sp>
      <p:sp>
        <p:nvSpPr>
          <p:cNvPr id="3" name="Content Placeholder 2"/>
          <p:cNvSpPr>
            <a:spLocks noGrp="1"/>
          </p:cNvSpPr>
          <p:nvPr>
            <p:ph idx="1"/>
          </p:nvPr>
        </p:nvSpPr>
        <p:spPr/>
        <p:txBody>
          <a:bodyPr>
            <a:normAutofit/>
          </a:bodyPr>
          <a:lstStyle/>
          <a:p>
            <a:pPr marL="514350" indent="-514350">
              <a:buFont typeface="+mj-lt"/>
              <a:buAutoNum type="arabicPeriod"/>
            </a:pPr>
            <a:endParaRPr lang="en-US" sz="2800" dirty="0"/>
          </a:p>
          <a:p>
            <a:pPr marL="514350" indent="-514350">
              <a:buFont typeface="+mj-lt"/>
              <a:buAutoNum type="arabicPeriod"/>
            </a:pPr>
            <a:r>
              <a:rPr lang="en-US" sz="2800" dirty="0"/>
              <a:t>Teams continue proposing actions as before, with each team proposing one action per turn   </a:t>
            </a:r>
          </a:p>
          <a:p>
            <a:pPr marL="514350" indent="-514350">
              <a:buFont typeface="+mj-lt"/>
              <a:buAutoNum type="arabicPeriod"/>
            </a:pPr>
            <a:r>
              <a:rPr lang="en-US" sz="2800" dirty="0"/>
              <a:t>The summit will close when we collectively achieve our climate goals or run out of time</a:t>
            </a:r>
          </a:p>
          <a:p>
            <a:pPr marL="514350" indent="-514350">
              <a:buFont typeface="+mj-lt"/>
              <a:buAutoNum type="arabicPeriod"/>
            </a:pPr>
            <a:endParaRPr lang="en-US" sz="2800" dirty="0">
              <a:solidFill>
                <a:schemeClr val="tx1"/>
              </a:solidFill>
              <a:latin typeface="Century Gothic" panose="020B0502020202020204" pitchFamily="34" charset="0"/>
            </a:endParaRPr>
          </a:p>
        </p:txBody>
      </p:sp>
      <p:pic>
        <p:nvPicPr>
          <p:cNvPr id="5" name="Content Placeholder 6">
            <a:extLst>
              <a:ext uri="{FF2B5EF4-FFF2-40B4-BE49-F238E27FC236}">
                <a16:creationId xmlns:a16="http://schemas.microsoft.com/office/drawing/2014/main" id="{204E0B92-0919-B645-AD8E-E6D85F8E75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422975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Debrief</a:t>
            </a:r>
          </a:p>
        </p:txBody>
      </p:sp>
    </p:spTree>
    <p:extLst>
      <p:ext uri="{BB962C8B-B14F-4D97-AF65-F5344CB8AC3E}">
        <p14:creationId xmlns:p14="http://schemas.microsoft.com/office/powerpoint/2010/main" val="448906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nSpc>
                <a:spcPct val="100000"/>
              </a:lnSpc>
              <a:buNone/>
            </a:pPr>
            <a:r>
              <a:rPr lang="en-US" sz="2800" dirty="0">
                <a:solidFill>
                  <a:srgbClr val="FFFFFF"/>
                </a:solidFill>
                <a:latin typeface="Helvetica Light" panose="020B0403020202020204" pitchFamily="34" charset="0"/>
              </a:rPr>
              <a:t>Think of something you would love about being part of this sort of future. </a:t>
            </a:r>
          </a:p>
          <a:p>
            <a:pPr marL="0" indent="0">
              <a:lnSpc>
                <a:spcPct val="100000"/>
              </a:lnSpc>
              <a:buNone/>
            </a:pPr>
            <a:endParaRPr lang="en-US" sz="2800" dirty="0">
              <a:solidFill>
                <a:srgbClr val="FFFFFF"/>
              </a:solidFill>
              <a:latin typeface="Helvetica Light" panose="020B0403020202020204" pitchFamily="34" charset="0"/>
            </a:endParaRP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534664"/>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5200" b="1" dirty="0">
                <a:solidFill>
                  <a:schemeClr val="tx1">
                    <a:lumMod val="65000"/>
                    <a:lumOff val="35000"/>
                  </a:schemeClr>
                </a:solidFill>
                <a:latin typeface="Helvetica" pitchFamily="2" charset="0"/>
                <a:ea typeface="Calibri"/>
                <a:cs typeface="Calibri"/>
                <a:sym typeface="Calibri"/>
              </a:rPr>
              <a:t>Reflection</a:t>
            </a:r>
          </a:p>
        </p:txBody>
      </p:sp>
      <p:sp>
        <p:nvSpPr>
          <p:cNvPr id="8" name="Content Placeholder 2">
            <a:extLst>
              <a:ext uri="{FF2B5EF4-FFF2-40B4-BE49-F238E27FC236}">
                <a16:creationId xmlns:a16="http://schemas.microsoft.com/office/drawing/2014/main" id="{8DF5F6CF-95C6-4753-9A24-DB22E9A21DFD}"/>
              </a:ext>
            </a:extLst>
          </p:cNvPr>
          <p:cNvSpPr txBox="1">
            <a:spLocks/>
          </p:cNvSpPr>
          <p:nvPr/>
        </p:nvSpPr>
        <p:spPr>
          <a:xfrm>
            <a:off x="838200" y="2631449"/>
            <a:ext cx="8229600" cy="11187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en-US" dirty="0">
                <a:solidFill>
                  <a:srgbClr val="FFFFFF"/>
                </a:solidFill>
                <a:latin typeface="Helvetica Light" panose="020B0403020202020204" pitchFamily="34" charset="0"/>
              </a:rPr>
              <a:t>Take </a:t>
            </a:r>
            <a:r>
              <a:rPr lang="en-US" b="1" dirty="0">
                <a:solidFill>
                  <a:srgbClr val="FFC84B"/>
                </a:solidFill>
                <a:latin typeface="Helvetica" pitchFamily="2" charset="0"/>
              </a:rPr>
              <a:t>one minute of silence</a:t>
            </a:r>
            <a:r>
              <a:rPr lang="en-US" dirty="0">
                <a:solidFill>
                  <a:srgbClr val="FFFFFF"/>
                </a:solidFill>
                <a:latin typeface="Helvetica Light" panose="020B0403020202020204" pitchFamily="34" charset="0"/>
              </a:rPr>
              <a:t> to reflect on your experience.</a:t>
            </a:r>
            <a:endParaRPr lang="en-US" sz="2100" dirty="0">
              <a:solidFill>
                <a:srgbClr val="FFFFFF"/>
              </a:solidFill>
              <a:latin typeface="Helvetica Light" panose="020B0403020202020204" pitchFamily="34" charset="0"/>
            </a:endParaRPr>
          </a:p>
        </p:txBody>
      </p:sp>
      <p:pic>
        <p:nvPicPr>
          <p:cNvPr id="7" name="Content Placeholder 6">
            <a:extLst>
              <a:ext uri="{FF2B5EF4-FFF2-40B4-BE49-F238E27FC236}">
                <a16:creationId xmlns:a16="http://schemas.microsoft.com/office/drawing/2014/main" id="{673A18FC-DD75-5C4D-AE4E-5A358BA963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514338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8323C-4E68-264C-B6A5-FFC947C55EA5}"/>
              </a:ext>
            </a:extLst>
          </p:cNvPr>
          <p:cNvSpPr txBox="1">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en-US" sz="5400">
                <a:solidFill>
                  <a:srgbClr val="FFFFFF"/>
                </a:solidFill>
                <a:latin typeface="Helvetica Light" panose="020B0403020202020204" pitchFamily="34" charset="0"/>
              </a:rPr>
              <a:t>How are you </a:t>
            </a:r>
            <a:r>
              <a:rPr lang="en-US" sz="5400" b="1">
                <a:solidFill>
                  <a:srgbClr val="FFC84B"/>
                </a:solidFill>
                <a:latin typeface="Helvetica Bold Oblique" pitchFamily="2" charset="0"/>
              </a:rPr>
              <a:t>feeling?</a:t>
            </a:r>
            <a:endParaRPr lang="en-US" sz="5400" b="1" dirty="0">
              <a:solidFill>
                <a:srgbClr val="FFC84B"/>
              </a:solidFill>
              <a:latin typeface="Helvetica Bold Oblique" pitchFamily="2" charset="0"/>
            </a:endParaRPr>
          </a:p>
        </p:txBody>
      </p:sp>
      <p:pic>
        <p:nvPicPr>
          <p:cNvPr id="7" name="Content Placeholder 6">
            <a:extLst>
              <a:ext uri="{FF2B5EF4-FFF2-40B4-BE49-F238E27FC236}">
                <a16:creationId xmlns:a16="http://schemas.microsoft.com/office/drawing/2014/main" id="{D2769E95-7BD2-6043-A9C7-D2B823F274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1704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D25B197-55AB-BE4E-9DB9-DB9129A80CA0}"/>
              </a:ext>
            </a:extLst>
          </p:cNvPr>
          <p:cNvSpPr>
            <a:spLocks noGrp="1"/>
          </p:cNvSpPr>
          <p:nvPr>
            <p:ph idx="1"/>
          </p:nvPr>
        </p:nvSpPr>
        <p:spPr/>
        <p:txBody>
          <a:bodyPr/>
          <a:lstStyle/>
          <a:p>
            <a:pPr marL="488950" indent="-457200">
              <a:spcBef>
                <a:spcPts val="500"/>
              </a:spcBef>
              <a:spcAft>
                <a:spcPts val="600"/>
              </a:spcAft>
              <a:buSzPts val="3100"/>
            </a:pPr>
            <a:r>
              <a:rPr lang="en-US" dirty="0">
                <a:latin typeface="Helvetica Light" panose="020B0403020202020204" pitchFamily="34" charset="0"/>
                <a:ea typeface="Times New Roman"/>
                <a:cs typeface="Times New Roman"/>
                <a:sym typeface="Times New Roman"/>
              </a:rPr>
              <a:t>What surprised you? </a:t>
            </a:r>
          </a:p>
          <a:p>
            <a:pPr marL="488950" indent="-457200">
              <a:spcBef>
                <a:spcPts val="500"/>
              </a:spcBef>
              <a:spcAft>
                <a:spcPts val="600"/>
              </a:spcAft>
              <a:buSzPts val="3100"/>
            </a:pPr>
            <a:r>
              <a:rPr lang="en-US" dirty="0">
                <a:latin typeface="Helvetica Light" panose="020B0403020202020204" pitchFamily="34" charset="0"/>
                <a:ea typeface="Times New Roman"/>
                <a:cs typeface="Times New Roman"/>
                <a:sym typeface="Times New Roman"/>
              </a:rPr>
              <a:t>What were your key insights?</a:t>
            </a:r>
          </a:p>
          <a:p>
            <a:pPr marL="488950" indent="-457200">
              <a:spcBef>
                <a:spcPts val="500"/>
              </a:spcBef>
              <a:spcAft>
                <a:spcPts val="600"/>
              </a:spcAft>
              <a:buSzPts val="3100"/>
            </a:pPr>
            <a:r>
              <a:rPr lang="en-US" dirty="0">
                <a:latin typeface="Helvetica Light" panose="020B0403020202020204" pitchFamily="34" charset="0"/>
                <a:ea typeface="Times New Roman"/>
                <a:cs typeface="Times New Roman"/>
                <a:sym typeface="Times New Roman"/>
              </a:rPr>
              <a:t>What will you take away from today, and how can you apply what you learned to the real world?   </a:t>
            </a:r>
            <a:endParaRPr lang="en-US" dirty="0">
              <a:latin typeface="Helvetica Light" panose="020B0403020202020204" pitchFamily="34" charset="0"/>
            </a:endParaRPr>
          </a:p>
          <a:p>
            <a:endParaRPr lang="en-US" dirty="0"/>
          </a:p>
        </p:txBody>
      </p:sp>
      <p:sp>
        <p:nvSpPr>
          <p:cNvPr id="4" name="Shape 133">
            <a:extLst>
              <a:ext uri="{FF2B5EF4-FFF2-40B4-BE49-F238E27FC236}">
                <a16:creationId xmlns:a16="http://schemas.microsoft.com/office/drawing/2014/main"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a:solidFill>
                  <a:srgbClr val="FFC000"/>
                </a:solidFill>
                <a:latin typeface="Helvetica" pitchFamily="2" charset="0"/>
                <a:ea typeface="Calibri"/>
                <a:cs typeface="Calibri"/>
                <a:sym typeface="Calibri"/>
              </a:rPr>
              <a:t>Debriefing Discussion</a:t>
            </a:r>
            <a:endParaRPr sz="4400" b="1" dirty="0">
              <a:solidFill>
                <a:srgbClr val="FFC000"/>
              </a:solidFill>
              <a:latin typeface="Helvetica" pitchFamily="2" charset="0"/>
              <a:ea typeface="Calibri"/>
              <a:cs typeface="Calibri"/>
              <a:sym typeface="Calibri"/>
            </a:endParaRPr>
          </a:p>
        </p:txBody>
      </p:sp>
      <p:pic>
        <p:nvPicPr>
          <p:cNvPr id="10" name="Content Placeholder 6">
            <a:extLst>
              <a:ext uri="{FF2B5EF4-FFF2-40B4-BE49-F238E27FC236}">
                <a16:creationId xmlns:a16="http://schemas.microsoft.com/office/drawing/2014/main" id="{6ED06D1B-F32A-744D-BD2B-B81D4D801D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899782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idx="1"/>
          </p:nvPr>
        </p:nvSpPr>
        <p:spPr/>
        <p:txBody>
          <a:bodyPr>
            <a:noAutofit/>
          </a:bodyPr>
          <a:lstStyle/>
          <a:p>
            <a:pPr>
              <a:lnSpc>
                <a:spcPct val="80000"/>
              </a:lnSpc>
            </a:pPr>
            <a:r>
              <a:rPr lang="en-US" sz="2800">
                <a:latin typeface="Helvetica Light" panose="020B0403020202020204" pitchFamily="34" charset="0"/>
              </a:rPr>
              <a:t>We have the tools</a:t>
            </a:r>
          </a:p>
          <a:p>
            <a:pPr>
              <a:lnSpc>
                <a:spcPct val="80000"/>
              </a:lnSpc>
            </a:pPr>
            <a:r>
              <a:rPr lang="en-US" sz="2800">
                <a:latin typeface="Helvetica Light" panose="020B0403020202020204" pitchFamily="34" charset="0"/>
              </a:rPr>
              <a:t>Solar and wind are growing and getting cheaper</a:t>
            </a:r>
          </a:p>
          <a:p>
            <a:pPr>
              <a:lnSpc>
                <a:spcPct val="80000"/>
              </a:lnSpc>
            </a:pPr>
            <a:r>
              <a:rPr lang="en-US" sz="2800">
                <a:latin typeface="Helvetica Light" panose="020B0403020202020204" pitchFamily="34" charset="0"/>
              </a:rPr>
              <a:t>Corporations are investing in clean tech</a:t>
            </a:r>
          </a:p>
          <a:p>
            <a:pPr>
              <a:lnSpc>
                <a:spcPct val="80000"/>
              </a:lnSpc>
            </a:pPr>
            <a:r>
              <a:rPr lang="en-US" sz="2800">
                <a:latin typeface="Helvetica Light" panose="020B0403020202020204" pitchFamily="34" charset="0"/>
              </a:rPr>
              <a:t>Countries and states are stepping up</a:t>
            </a:r>
          </a:p>
          <a:p>
            <a:pPr>
              <a:lnSpc>
                <a:spcPct val="80000"/>
              </a:lnSpc>
            </a:pPr>
            <a:r>
              <a:rPr lang="en-US" sz="2800">
                <a:latin typeface="Helvetica Light" panose="020B0403020202020204" pitchFamily="34" charset="0"/>
              </a:rPr>
              <a:t>The general public is becoming more educated and engaged</a:t>
            </a:r>
            <a:endParaRPr lang="en-US" sz="2800" dirty="0">
              <a:latin typeface="Helvetica Light" panose="020B0403020202020204" pitchFamily="34" charset="0"/>
            </a:endParaRPr>
          </a:p>
        </p:txBody>
      </p:sp>
      <p:sp>
        <p:nvSpPr>
          <p:cNvPr id="3" name="Shape 133">
            <a:extLst>
              <a:ext uri="{FF2B5EF4-FFF2-40B4-BE49-F238E27FC236}">
                <a16:creationId xmlns:a16="http://schemas.microsoft.com/office/drawing/2014/main" id="{BABDE1C3-FA4F-2B43-A0B6-11F98B9BD184}"/>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a:solidFill>
                  <a:srgbClr val="FFC000"/>
                </a:solidFill>
                <a:latin typeface="Helvetica" pitchFamily="2" charset="0"/>
                <a:ea typeface="Calibri"/>
                <a:cs typeface="Calibri"/>
                <a:sym typeface="Calibri"/>
              </a:rPr>
              <a:t>Looking ahead</a:t>
            </a:r>
            <a:endParaRPr sz="4400" b="1" dirty="0">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a16="http://schemas.microsoft.com/office/drawing/2014/main" id="{585922BE-B9FB-8D48-BADC-0A64CB7ED5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31308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943E6772-5450-D54F-A8F7-2DC3111B4007}"/>
              </a:ext>
            </a:extLst>
          </p:cNvPr>
          <p:cNvGraphicFramePr/>
          <p:nvPr/>
        </p:nvGraphicFramePr>
        <p:xfrm>
          <a:off x="326571" y="1214845"/>
          <a:ext cx="11482252" cy="5414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Rectangle 31">
            <a:extLst>
              <a:ext uri="{FF2B5EF4-FFF2-40B4-BE49-F238E27FC236}">
                <a16:creationId xmlns:a16="http://schemas.microsoft.com/office/drawing/2014/main" id="{10E4A5E2-BD9A-45AD-893D-AFC1338FF1B9}"/>
              </a:ext>
            </a:extLst>
          </p:cNvPr>
          <p:cNvSpPr/>
          <p:nvPr/>
        </p:nvSpPr>
        <p:spPr>
          <a:xfrm>
            <a:off x="1524000" y="33869"/>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6722" y="341570"/>
            <a:ext cx="11261452" cy="524156"/>
          </a:xfrm>
        </p:spPr>
        <p:txBody>
          <a:bodyPr>
            <a:normAutofit/>
          </a:bodyPr>
          <a:lstStyle/>
          <a:p>
            <a:r>
              <a:rPr lang="en-US" sz="2800" dirty="0"/>
              <a:t>Companies are starting to take action</a:t>
            </a:r>
          </a:p>
        </p:txBody>
      </p:sp>
      <p:sp>
        <p:nvSpPr>
          <p:cNvPr id="66568" name="AutoShape 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0" name="AutoShape 10"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2" name="AutoShape 12"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4" name="AutoShape 14"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8" name="AutoShape 1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0" name="AutoShape 20"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6" name="AutoShape 26"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ounded Rectangle 21">
            <a:extLst>
              <a:ext uri="{FF2B5EF4-FFF2-40B4-BE49-F238E27FC236}">
                <a16:creationId xmlns:a16="http://schemas.microsoft.com/office/drawing/2014/main" id="{C93BD150-B628-4F40-90C9-F322F911ABEA}"/>
              </a:ext>
            </a:extLst>
          </p:cNvPr>
          <p:cNvSpPr/>
          <p:nvPr/>
        </p:nvSpPr>
        <p:spPr>
          <a:xfrm>
            <a:off x="445434" y="4236348"/>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06DC0024-EED8-654C-B870-FEE6AC5A0025}"/>
              </a:ext>
            </a:extLst>
          </p:cNvPr>
          <p:cNvSpPr/>
          <p:nvPr/>
        </p:nvSpPr>
        <p:spPr>
          <a:xfrm>
            <a:off x="4316394" y="4240703"/>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65CE85-33E4-7148-90D8-DB01A7E7A520}"/>
              </a:ext>
            </a:extLst>
          </p:cNvPr>
          <p:cNvSpPr txBox="1"/>
          <p:nvPr/>
        </p:nvSpPr>
        <p:spPr>
          <a:xfrm>
            <a:off x="4403989" y="4358826"/>
            <a:ext cx="3441924" cy="2462213"/>
          </a:xfrm>
          <a:prstGeom prst="rect">
            <a:avLst/>
          </a:prstGeom>
          <a:noFill/>
          <a:ln>
            <a:noFill/>
          </a:ln>
        </p:spPr>
        <p:txBody>
          <a:bodyPr wrap="square" rtlCol="0">
            <a:spAutoFit/>
          </a:bodyPr>
          <a:lstStyle/>
          <a:p>
            <a:pPr algn="ctr"/>
            <a:r>
              <a:rPr lang="en-US" sz="2200" b="1" dirty="0">
                <a:solidFill>
                  <a:schemeClr val="bg1"/>
                </a:solidFill>
              </a:rPr>
              <a:t>Over 260 of the world’s largest companies have committed to using </a:t>
            </a:r>
            <a:r>
              <a:rPr lang="en-US" sz="2200" b="1" dirty="0">
                <a:solidFill>
                  <a:srgbClr val="FFC000"/>
                </a:solidFill>
              </a:rPr>
              <a:t>100% renewable electricity </a:t>
            </a:r>
            <a:r>
              <a:rPr lang="en-US" sz="2200" b="1" dirty="0">
                <a:solidFill>
                  <a:schemeClr val="bg1"/>
                </a:solidFill>
              </a:rPr>
              <a:t>by 2050, with an average target date of 2028</a:t>
            </a:r>
          </a:p>
          <a:p>
            <a:pPr algn="ctr"/>
            <a:endParaRPr lang="en-US" sz="2200" dirty="0">
              <a:solidFill>
                <a:schemeClr val="bg1"/>
              </a:solidFill>
            </a:endParaRPr>
          </a:p>
        </p:txBody>
      </p:sp>
      <p:sp>
        <p:nvSpPr>
          <p:cNvPr id="14" name="TextBox 13">
            <a:extLst>
              <a:ext uri="{FF2B5EF4-FFF2-40B4-BE49-F238E27FC236}">
                <a16:creationId xmlns:a16="http://schemas.microsoft.com/office/drawing/2014/main" id="{DC597122-9D64-CE41-827B-E0D0D402BBA7}"/>
              </a:ext>
            </a:extLst>
          </p:cNvPr>
          <p:cNvSpPr txBox="1"/>
          <p:nvPr/>
        </p:nvSpPr>
        <p:spPr>
          <a:xfrm>
            <a:off x="948216" y="4358826"/>
            <a:ext cx="2455817" cy="2123658"/>
          </a:xfrm>
          <a:prstGeom prst="rect">
            <a:avLst/>
          </a:prstGeom>
          <a:noFill/>
        </p:spPr>
        <p:txBody>
          <a:bodyPr wrap="square" rtlCol="0">
            <a:spAutoFit/>
          </a:bodyPr>
          <a:lstStyle/>
          <a:p>
            <a:pPr algn="ctr"/>
            <a:r>
              <a:rPr lang="en-US" sz="2200" b="1" dirty="0">
                <a:solidFill>
                  <a:schemeClr val="bg1"/>
                </a:solidFill>
              </a:rPr>
              <a:t>Clothing brand H&amp;M has promised to </a:t>
            </a:r>
            <a:r>
              <a:rPr lang="en-US" sz="2200" b="1" dirty="0">
                <a:solidFill>
                  <a:srgbClr val="FFC000"/>
                </a:solidFill>
              </a:rPr>
              <a:t>double its energy efficiency</a:t>
            </a:r>
          </a:p>
          <a:p>
            <a:pPr algn="ctr"/>
            <a:r>
              <a:rPr lang="en-US" sz="2200" b="1" dirty="0">
                <a:solidFill>
                  <a:schemeClr val="bg1"/>
                </a:solidFill>
              </a:rPr>
              <a:t>by 2030 </a:t>
            </a:r>
          </a:p>
          <a:p>
            <a:pPr algn="ctr"/>
            <a:endParaRPr lang="en-US" sz="2200" dirty="0"/>
          </a:p>
        </p:txBody>
      </p:sp>
      <p:sp>
        <p:nvSpPr>
          <p:cNvPr id="20" name="Rounded Rectangle 19">
            <a:extLst>
              <a:ext uri="{FF2B5EF4-FFF2-40B4-BE49-F238E27FC236}">
                <a16:creationId xmlns:a16="http://schemas.microsoft.com/office/drawing/2014/main" id="{E68B8055-BC14-0E4D-9EB8-D16169985E42}"/>
              </a:ext>
            </a:extLst>
          </p:cNvPr>
          <p:cNvSpPr/>
          <p:nvPr/>
        </p:nvSpPr>
        <p:spPr>
          <a:xfrm>
            <a:off x="8178645" y="4262474"/>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056FE9E-F73E-C14F-BAE1-BBFF26AF5F1E}"/>
              </a:ext>
            </a:extLst>
          </p:cNvPr>
          <p:cNvSpPr txBox="1"/>
          <p:nvPr/>
        </p:nvSpPr>
        <p:spPr>
          <a:xfrm>
            <a:off x="8323357" y="4358826"/>
            <a:ext cx="3274718" cy="1785104"/>
          </a:xfrm>
          <a:prstGeom prst="rect">
            <a:avLst/>
          </a:prstGeom>
          <a:noFill/>
        </p:spPr>
        <p:txBody>
          <a:bodyPr wrap="square" rtlCol="0">
            <a:spAutoFit/>
          </a:bodyPr>
          <a:lstStyle/>
          <a:p>
            <a:pPr algn="ctr"/>
            <a:r>
              <a:rPr lang="en-US" sz="2200" b="1" dirty="0">
                <a:solidFill>
                  <a:schemeClr val="bg1"/>
                </a:solidFill>
              </a:rPr>
              <a:t>Microsoft has pledged to be carbon negative by 2030, </a:t>
            </a:r>
            <a:r>
              <a:rPr lang="en-US" sz="2200" b="1" dirty="0">
                <a:solidFill>
                  <a:srgbClr val="FFC000"/>
                </a:solidFill>
              </a:rPr>
              <a:t>removing more carbon than it emits </a:t>
            </a:r>
          </a:p>
          <a:p>
            <a:pPr algn="ctr"/>
            <a:endParaRPr lang="en-US" sz="2200" dirty="0"/>
          </a:p>
        </p:txBody>
      </p:sp>
      <p:pic>
        <p:nvPicPr>
          <p:cNvPr id="23" name="Picture 22">
            <a:extLst>
              <a:ext uri="{FF2B5EF4-FFF2-40B4-BE49-F238E27FC236}">
                <a16:creationId xmlns:a16="http://schemas.microsoft.com/office/drawing/2014/main" id="{F8C9868F-0654-EF43-A0FF-04C740B32E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751005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7A0AC4C-AA14-459B-B22F-9F08B2597F45}"/>
              </a:ext>
            </a:extLst>
          </p:cNvPr>
          <p:cNvSpPr txBox="1"/>
          <p:nvPr/>
        </p:nvSpPr>
        <p:spPr>
          <a:xfrm>
            <a:off x="-88739" y="6500003"/>
            <a:ext cx="3048000" cy="338554"/>
          </a:xfrm>
          <a:prstGeom prst="rect">
            <a:avLst/>
          </a:prstGeom>
          <a:noFill/>
        </p:spPr>
        <p:txBody>
          <a:bodyPr wrap="square" rtlCol="0">
            <a:spAutoFit/>
          </a:bodyPr>
          <a:lstStyle/>
          <a:p>
            <a:pPr algn="r"/>
            <a:r>
              <a:rPr lang="en-US" sz="1600" dirty="0">
                <a:solidFill>
                  <a:schemeClr val="bg1"/>
                </a:solidFill>
                <a:latin typeface="Helvetica Light" panose="020B0403020202020204" pitchFamily="34" charset="0"/>
                <a:ea typeface="Arial" charset="0"/>
                <a:cs typeface="Arial" charset="0"/>
              </a:rPr>
              <a:t>Source: World Bank, 2020</a:t>
            </a:r>
          </a:p>
        </p:txBody>
      </p:sp>
      <p:sp>
        <p:nvSpPr>
          <p:cNvPr id="12" name="Rectangle 11">
            <a:extLst>
              <a:ext uri="{FF2B5EF4-FFF2-40B4-BE49-F238E27FC236}">
                <a16:creationId xmlns:a16="http://schemas.microsoft.com/office/drawing/2014/main" id="{ED279D4A-6CF1-4F96-9087-A99396B148B4}"/>
              </a:ext>
            </a:extLst>
          </p:cNvPr>
          <p:cNvSpPr/>
          <p:nvPr/>
        </p:nvSpPr>
        <p:spPr>
          <a:xfrm>
            <a:off x="671145" y="3785990"/>
            <a:ext cx="2872156" cy="2400657"/>
          </a:xfrm>
          <a:prstGeom prst="rect">
            <a:avLst/>
          </a:prstGeom>
          <a:noFill/>
        </p:spPr>
        <p:txBody>
          <a:bodyPr wrap="square">
            <a:spAutoFit/>
          </a:bodyPr>
          <a:lstStyle/>
          <a:p>
            <a:pPr algn="ctr"/>
            <a:r>
              <a:rPr lang="en-US" sz="4000" b="1" dirty="0">
                <a:solidFill>
                  <a:schemeClr val="bg1"/>
                </a:solidFill>
                <a:latin typeface="Helvetica Light" panose="020B0403020202020204" pitchFamily="34" charset="0"/>
              </a:rPr>
              <a:t>80+ </a:t>
            </a:r>
            <a:r>
              <a:rPr lang="en-US" sz="2200" dirty="0">
                <a:solidFill>
                  <a:srgbClr val="FFC000"/>
                </a:solidFill>
                <a:latin typeface="Helvetica Light" panose="020B0403020202020204" pitchFamily="34" charset="0"/>
              </a:rPr>
              <a:t>jurisdictions (regional, national or sub-national) have implemented or are considering carbon prices</a:t>
            </a:r>
          </a:p>
        </p:txBody>
      </p:sp>
      <p:sp>
        <p:nvSpPr>
          <p:cNvPr id="3" name="Title 2">
            <a:extLst>
              <a:ext uri="{FF2B5EF4-FFF2-40B4-BE49-F238E27FC236}">
                <a16:creationId xmlns:a16="http://schemas.microsoft.com/office/drawing/2014/main" id="{D94AB8B1-EDA9-164E-A27C-0B0B765499B4}"/>
              </a:ext>
            </a:extLst>
          </p:cNvPr>
          <p:cNvSpPr>
            <a:spLocks noGrp="1"/>
          </p:cNvSpPr>
          <p:nvPr>
            <p:ph type="ctrTitle"/>
          </p:nvPr>
        </p:nvSpPr>
        <p:spPr>
          <a:xfrm>
            <a:off x="465274" y="451690"/>
            <a:ext cx="11261452" cy="524156"/>
          </a:xfrm>
        </p:spPr>
        <p:txBody>
          <a:bodyPr/>
          <a:lstStyle/>
          <a:p>
            <a:r>
              <a:rPr lang="en-US" dirty="0">
                <a:solidFill>
                  <a:schemeClr val="bg1"/>
                </a:solidFill>
              </a:rPr>
              <a:t>Carbon prices are being enacted around the world</a:t>
            </a:r>
            <a:endParaRPr lang="en-US" dirty="0"/>
          </a:p>
        </p:txBody>
      </p:sp>
      <p:pic>
        <p:nvPicPr>
          <p:cNvPr id="9" name="Content Placeholder 6">
            <a:extLst>
              <a:ext uri="{FF2B5EF4-FFF2-40B4-BE49-F238E27FC236}">
                <a16:creationId xmlns:a16="http://schemas.microsoft.com/office/drawing/2014/main" id="{E73AF164-47BD-194D-A56D-4AB0F50468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pic>
        <p:nvPicPr>
          <p:cNvPr id="7" name="Picture 6">
            <a:extLst>
              <a:ext uri="{FF2B5EF4-FFF2-40B4-BE49-F238E27FC236}">
                <a16:creationId xmlns:a16="http://schemas.microsoft.com/office/drawing/2014/main" id="{E7F98805-4AF2-1549-B5E9-9406716FB1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244" y="1409700"/>
            <a:ext cx="8212755" cy="4592177"/>
          </a:xfrm>
          <a:prstGeom prst="rect">
            <a:avLst/>
          </a:prstGeom>
        </p:spPr>
      </p:pic>
      <p:pic>
        <p:nvPicPr>
          <p:cNvPr id="10" name="Picture 9">
            <a:extLst>
              <a:ext uri="{FF2B5EF4-FFF2-40B4-BE49-F238E27FC236}">
                <a16:creationId xmlns:a16="http://schemas.microsoft.com/office/drawing/2014/main" id="{6F0909A1-E399-2E4F-B723-1E31B340CE10}"/>
              </a:ext>
            </a:extLst>
          </p:cNvPr>
          <p:cNvPicPr>
            <a:picLocks noChangeAspect="1"/>
          </p:cNvPicPr>
          <p:nvPr/>
        </p:nvPicPr>
        <p:blipFill>
          <a:blip r:embed="rId5"/>
          <a:stretch>
            <a:fillRect/>
          </a:stretch>
        </p:blipFill>
        <p:spPr>
          <a:xfrm>
            <a:off x="3981450" y="5866588"/>
            <a:ext cx="8210550" cy="996034"/>
          </a:xfrm>
          <a:prstGeom prst="rect">
            <a:avLst/>
          </a:prstGeom>
        </p:spPr>
      </p:pic>
      <p:sp>
        <p:nvSpPr>
          <p:cNvPr id="13" name="Rectangle 12">
            <a:extLst>
              <a:ext uri="{FF2B5EF4-FFF2-40B4-BE49-F238E27FC236}">
                <a16:creationId xmlns:a16="http://schemas.microsoft.com/office/drawing/2014/main" id="{4F0A8C57-FD13-B04D-862A-3C3855BF067C}"/>
              </a:ext>
            </a:extLst>
          </p:cNvPr>
          <p:cNvSpPr/>
          <p:nvPr/>
        </p:nvSpPr>
        <p:spPr>
          <a:xfrm>
            <a:off x="671145" y="1499990"/>
            <a:ext cx="2872156" cy="1723549"/>
          </a:xfrm>
          <a:prstGeom prst="rect">
            <a:avLst/>
          </a:prstGeom>
          <a:noFill/>
        </p:spPr>
        <p:txBody>
          <a:bodyPr wrap="square">
            <a:spAutoFit/>
          </a:bodyPr>
          <a:lstStyle/>
          <a:p>
            <a:pPr algn="ctr"/>
            <a:r>
              <a:rPr lang="en-US" sz="2200" dirty="0">
                <a:solidFill>
                  <a:srgbClr val="FFC000"/>
                </a:solidFill>
                <a:latin typeface="Helvetica Light" panose="020B0403020202020204" pitchFamily="34" charset="0"/>
              </a:rPr>
              <a:t>Current or planned carbon pricing covers </a:t>
            </a:r>
            <a:r>
              <a:rPr lang="en-US" sz="4000" b="1" dirty="0">
                <a:solidFill>
                  <a:schemeClr val="bg1"/>
                </a:solidFill>
                <a:latin typeface="Helvetica Light" panose="020B0403020202020204" pitchFamily="34" charset="0"/>
              </a:rPr>
              <a:t>22% </a:t>
            </a:r>
            <a:r>
              <a:rPr lang="en-US" sz="2200" dirty="0">
                <a:solidFill>
                  <a:srgbClr val="FFC000"/>
                </a:solidFill>
                <a:latin typeface="Helvetica Light" panose="020B0403020202020204" pitchFamily="34" charset="0"/>
              </a:rPr>
              <a:t>of global emissions </a:t>
            </a:r>
          </a:p>
        </p:txBody>
      </p:sp>
    </p:spTree>
    <p:extLst>
      <p:ext uri="{BB962C8B-B14F-4D97-AF65-F5344CB8AC3E}">
        <p14:creationId xmlns:p14="http://schemas.microsoft.com/office/powerpoint/2010/main" val="1266541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343"/>
          <a:stretch>
            <a:fillRect/>
          </a:stretch>
        </p:blipFill>
        <p:spPr bwMode="auto">
          <a:xfrm>
            <a:off x="1" y="2424113"/>
            <a:ext cx="5895975" cy="442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4"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43896" y="14288"/>
            <a:ext cx="3560763"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33281" y="2498725"/>
            <a:ext cx="3276600" cy="435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6" name="Picture 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14287"/>
            <a:ext cx="2514600"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9297159" y="475321"/>
            <a:ext cx="2703923" cy="2492990"/>
          </a:xfrm>
          <a:prstGeom prst="rect">
            <a:avLst/>
          </a:prstGeom>
          <a:noFill/>
        </p:spPr>
        <p:txBody>
          <a:bodyPr wrap="square">
            <a:spAutoFit/>
          </a:bodyPr>
          <a:lstStyle/>
          <a:p>
            <a:pPr fontAlgn="base"/>
            <a:r>
              <a:rPr lang="en-US" sz="2000" i="1" dirty="0">
                <a:solidFill>
                  <a:srgbClr val="113A75"/>
                </a:solidFill>
                <a:latin typeface="Helvetica Light Oblique" panose="020B0403020202020204" pitchFamily="34" charset="0"/>
              </a:rPr>
              <a:t>“The world as we have created it is a process of our thinking. It cannot be changed without changing our thinking.”</a:t>
            </a:r>
          </a:p>
          <a:p>
            <a:pPr fontAlgn="base"/>
            <a:r>
              <a:rPr lang="en-US" sz="1600" b="1" dirty="0">
                <a:solidFill>
                  <a:srgbClr val="113A75"/>
                </a:solidFill>
                <a:latin typeface="Helvetica" pitchFamily="2" charset="0"/>
              </a:rPr>
              <a:t>	- Albert Einstein</a:t>
            </a:r>
          </a:p>
        </p:txBody>
      </p:sp>
      <p:sp>
        <p:nvSpPr>
          <p:cNvPr id="10" name="Rectangle 9">
            <a:extLst>
              <a:ext uri="{FF2B5EF4-FFF2-40B4-BE49-F238E27FC236}">
                <a16:creationId xmlns:a16="http://schemas.microsoft.com/office/drawing/2014/main" id="{A9405449-3139-4CE4-A425-AFB07C9804CC}"/>
              </a:ext>
            </a:extLst>
          </p:cNvPr>
          <p:cNvSpPr/>
          <p:nvPr/>
        </p:nvSpPr>
        <p:spPr>
          <a:xfrm>
            <a:off x="9297158" y="3507238"/>
            <a:ext cx="2703923" cy="2585323"/>
          </a:xfrm>
          <a:prstGeom prst="rect">
            <a:avLst/>
          </a:prstGeom>
          <a:noFill/>
        </p:spPr>
        <p:txBody>
          <a:bodyPr wrap="square">
            <a:spAutoFit/>
          </a:bodyPr>
          <a:lstStyle/>
          <a:p>
            <a:pPr fontAlgn="base"/>
            <a:r>
              <a:rPr lang="en-US" sz="2000" i="1" dirty="0">
                <a:solidFill>
                  <a:srgbClr val="113A75"/>
                </a:solidFill>
                <a:latin typeface="Helvetica Light" panose="020B0403020202020204" pitchFamily="34" charset="0"/>
              </a:rPr>
              <a:t>“Never doubt that a small group of thoughtful, committed citizens can change the world. Indeed, it is the only thing that ever has.” </a:t>
            </a:r>
            <a:br>
              <a:rPr lang="en-US" sz="2200" i="1" dirty="0">
                <a:solidFill>
                  <a:srgbClr val="113A75"/>
                </a:solidFill>
                <a:latin typeface="Helvetica Light" panose="020B0403020202020204" pitchFamily="34" charset="0"/>
              </a:rPr>
            </a:br>
            <a:r>
              <a:rPr lang="en-US" sz="2200" i="1" dirty="0">
                <a:solidFill>
                  <a:srgbClr val="113A75"/>
                </a:solidFill>
                <a:latin typeface="Helvetica Light" panose="020B0403020202020204" pitchFamily="34" charset="0"/>
              </a:rPr>
              <a:t>	</a:t>
            </a:r>
            <a:r>
              <a:rPr lang="en-US" sz="1600" b="1" dirty="0">
                <a:solidFill>
                  <a:srgbClr val="113A75"/>
                </a:solidFill>
                <a:latin typeface="Helvetica" pitchFamily="2" charset="0"/>
              </a:rPr>
              <a:t>- Margaret Mead</a:t>
            </a:r>
          </a:p>
        </p:txBody>
      </p:sp>
      <p:pic>
        <p:nvPicPr>
          <p:cNvPr id="22016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62577" y="1"/>
            <a:ext cx="3810000" cy="2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4564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50656" y="347279"/>
            <a:ext cx="2544618" cy="1708160"/>
          </a:xfrm>
          <a:prstGeom prst="rect">
            <a:avLst/>
          </a:prstGeom>
          <a:noFill/>
        </p:spPr>
        <p:txBody>
          <a:bodyPr wrap="square" rtlCol="0">
            <a:spAutoFit/>
          </a:bodyPr>
          <a:lstStyle/>
          <a:p>
            <a:r>
              <a:rPr lang="en-US" sz="3500" b="1" dirty="0">
                <a:solidFill>
                  <a:srgbClr val="113A75"/>
                </a:solidFill>
                <a:latin typeface="Helvetica" pitchFamily="2" charset="0"/>
                <a:cs typeface="Arial"/>
              </a:rPr>
              <a:t>Global Climate Strikes</a:t>
            </a:r>
          </a:p>
        </p:txBody>
      </p:sp>
      <p:pic>
        <p:nvPicPr>
          <p:cNvPr id="3" name="Picture 2">
            <a:extLst>
              <a:ext uri="{FF2B5EF4-FFF2-40B4-BE49-F238E27FC236}">
                <a16:creationId xmlns:a16="http://schemas.microsoft.com/office/drawing/2014/main" id="{B67874E2-D1DE-8A40-9DDA-3F20D252E2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924207" cy="6858000"/>
          </a:xfrm>
          <a:prstGeom prst="rect">
            <a:avLst/>
          </a:prstGeom>
        </p:spPr>
      </p:pic>
      <p:sp>
        <p:nvSpPr>
          <p:cNvPr id="9" name="Pentagon 8"/>
          <p:cNvSpPr/>
          <p:nvPr/>
        </p:nvSpPr>
        <p:spPr>
          <a:xfrm>
            <a:off x="0" y="455679"/>
            <a:ext cx="8697433" cy="1309326"/>
          </a:xfrm>
          <a:prstGeom prst="homePlate">
            <a:avLst/>
          </a:prstGeom>
          <a:solidFill>
            <a:srgbClr val="20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a:solidFill>
                  <a:srgbClr val="FFC000"/>
                </a:solidFill>
                <a:latin typeface="Helvetica Light" panose="020B0403020202020204" pitchFamily="34" charset="0"/>
                <a:cs typeface="Calibri (Body)"/>
              </a:rPr>
              <a:t>September 2019: Over 7 million people in 185 countries</a:t>
            </a:r>
          </a:p>
        </p:txBody>
      </p:sp>
      <p:pic>
        <p:nvPicPr>
          <p:cNvPr id="7" name="Picture 6">
            <a:extLst>
              <a:ext uri="{FF2B5EF4-FFF2-40B4-BE49-F238E27FC236}">
                <a16:creationId xmlns:a16="http://schemas.microsoft.com/office/drawing/2014/main" id="{6FAF8D88-458E-2E41-AC27-292B56AC91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328126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F8F47-0580-3249-8365-37E3CE4709EC}"/>
              </a:ext>
            </a:extLst>
          </p:cNvPr>
          <p:cNvSpPr>
            <a:spLocks noGrp="1"/>
          </p:cNvSpPr>
          <p:nvPr>
            <p:ph type="ctrTitle"/>
          </p:nvPr>
        </p:nvSpPr>
        <p:spPr>
          <a:xfrm>
            <a:off x="465274" y="1233402"/>
            <a:ext cx="11261452" cy="524156"/>
          </a:xfrm>
        </p:spPr>
        <p:txBody>
          <a:bodyPr/>
          <a:lstStyle/>
          <a:p>
            <a:pPr>
              <a:lnSpc>
                <a:spcPct val="100000"/>
              </a:lnSpc>
            </a:pPr>
            <a:r>
              <a:rPr lang="en-US" b="0" dirty="0">
                <a:solidFill>
                  <a:schemeClr val="bg1"/>
                </a:solidFill>
              </a:rPr>
              <a:t>The</a:t>
            </a:r>
            <a:r>
              <a:rPr lang="en-US" b="0" dirty="0"/>
              <a:t> </a:t>
            </a:r>
            <a:r>
              <a:rPr lang="en-US" dirty="0">
                <a:solidFill>
                  <a:srgbClr val="FFC84B"/>
                </a:solidFill>
              </a:rPr>
              <a:t>Climate Action Simulation</a:t>
            </a:r>
            <a:r>
              <a:rPr lang="en-US" b="0" dirty="0"/>
              <a:t> </a:t>
            </a:r>
            <a:r>
              <a:rPr lang="en-US" b="0" dirty="0">
                <a:solidFill>
                  <a:schemeClr val="bg1"/>
                </a:solidFill>
              </a:rPr>
              <a:t>is a group roleplaying game to explore solutions for mitigating climate change.</a:t>
            </a:r>
          </a:p>
        </p:txBody>
      </p:sp>
      <p:sp>
        <p:nvSpPr>
          <p:cNvPr id="4" name="Content Placeholder 2">
            <a:extLst>
              <a:ext uri="{FF2B5EF4-FFF2-40B4-BE49-F238E27FC236}">
                <a16:creationId xmlns:a16="http://schemas.microsoft.com/office/drawing/2014/main" id="{BED66A4B-2C3C-4997-AC7E-086CC4F671E2}"/>
              </a:ext>
            </a:extLst>
          </p:cNvPr>
          <p:cNvSpPr txBox="1">
            <a:spLocks/>
          </p:cNvSpPr>
          <p:nvPr/>
        </p:nvSpPr>
        <p:spPr>
          <a:xfrm>
            <a:off x="798094" y="2517487"/>
            <a:ext cx="2290011" cy="55102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Helvetica" pitchFamily="2" charset="0"/>
              </a:rPr>
              <a:t>Real data</a:t>
            </a:r>
          </a:p>
          <a:p>
            <a:pPr marL="0" indent="0">
              <a:buNone/>
            </a:pPr>
            <a:endParaRPr lang="en-US" b="1" dirty="0">
              <a:solidFill>
                <a:schemeClr val="bg1"/>
              </a:solidFill>
              <a:latin typeface="Helvetica" pitchFamily="2" charset="0"/>
            </a:endParaRPr>
          </a:p>
        </p:txBody>
      </p:sp>
      <p:sp>
        <p:nvSpPr>
          <p:cNvPr id="10" name="Content Placeholder 2">
            <a:extLst>
              <a:ext uri="{FF2B5EF4-FFF2-40B4-BE49-F238E27FC236}">
                <a16:creationId xmlns:a16="http://schemas.microsoft.com/office/drawing/2014/main" id="{3482D30B-3B8B-FA4F-894C-671550092A6F}"/>
              </a:ext>
            </a:extLst>
          </p:cNvPr>
          <p:cNvSpPr txBox="1">
            <a:spLocks/>
          </p:cNvSpPr>
          <p:nvPr/>
        </p:nvSpPr>
        <p:spPr>
          <a:xfrm>
            <a:off x="4006516" y="2517487"/>
            <a:ext cx="3669785" cy="5998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Helvetica" pitchFamily="2" charset="0"/>
              </a:rPr>
              <a:t>Computer Simulator</a:t>
            </a:r>
          </a:p>
          <a:p>
            <a:pPr marL="0" indent="0" algn="ctr">
              <a:buNone/>
            </a:pPr>
            <a:endParaRPr lang="en-US" b="1" dirty="0">
              <a:solidFill>
                <a:schemeClr val="bg1"/>
              </a:solidFill>
              <a:latin typeface="Helvetica" pitchFamily="2" charset="0"/>
            </a:endParaRPr>
          </a:p>
        </p:txBody>
      </p:sp>
      <p:sp>
        <p:nvSpPr>
          <p:cNvPr id="11" name="Content Placeholder 2">
            <a:extLst>
              <a:ext uri="{FF2B5EF4-FFF2-40B4-BE49-F238E27FC236}">
                <a16:creationId xmlns:a16="http://schemas.microsoft.com/office/drawing/2014/main" id="{1072C174-6354-E140-921E-B83DBD11652A}"/>
              </a:ext>
            </a:extLst>
          </p:cNvPr>
          <p:cNvSpPr txBox="1">
            <a:spLocks/>
          </p:cNvSpPr>
          <p:nvPr/>
        </p:nvSpPr>
        <p:spPr>
          <a:xfrm>
            <a:off x="8229754" y="2517487"/>
            <a:ext cx="3149125" cy="67785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Helvetica" pitchFamily="2" charset="0"/>
              </a:rPr>
              <a:t>Mock UN summit</a:t>
            </a:r>
          </a:p>
          <a:p>
            <a:pPr marL="0" indent="0">
              <a:buNone/>
            </a:pPr>
            <a:endParaRPr lang="en-US" b="1" dirty="0">
              <a:solidFill>
                <a:schemeClr val="bg1"/>
              </a:solidFill>
              <a:latin typeface="Helvetica" pitchFamily="2" charset="0"/>
            </a:endParaRPr>
          </a:p>
        </p:txBody>
      </p:sp>
      <p:pic>
        <p:nvPicPr>
          <p:cNvPr id="14" name="Picture 13">
            <a:extLst>
              <a:ext uri="{FF2B5EF4-FFF2-40B4-BE49-F238E27FC236}">
                <a16:creationId xmlns:a16="http://schemas.microsoft.com/office/drawing/2014/main" id="{38F92AA7-578F-AF43-A2E1-8A29E47BAC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73"/>
          <a:stretch/>
        </p:blipFill>
        <p:spPr>
          <a:xfrm>
            <a:off x="880818" y="3233392"/>
            <a:ext cx="2124562" cy="2104327"/>
          </a:xfrm>
          <a:prstGeom prst="rect">
            <a:avLst/>
          </a:prstGeom>
        </p:spPr>
      </p:pic>
      <p:pic>
        <p:nvPicPr>
          <p:cNvPr id="16" name="Picture 15">
            <a:extLst>
              <a:ext uri="{FF2B5EF4-FFF2-40B4-BE49-F238E27FC236}">
                <a16:creationId xmlns:a16="http://schemas.microsoft.com/office/drawing/2014/main" id="{1C8CDB02-4260-AB40-A04D-3F68DEEFB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9291" y="3369471"/>
            <a:ext cx="2524234" cy="1832168"/>
          </a:xfrm>
          <a:prstGeom prst="rect">
            <a:avLst/>
          </a:prstGeom>
        </p:spPr>
      </p:pic>
      <p:pic>
        <p:nvPicPr>
          <p:cNvPr id="19" name="Graphic 18">
            <a:extLst>
              <a:ext uri="{FF2B5EF4-FFF2-40B4-BE49-F238E27FC236}">
                <a16:creationId xmlns:a16="http://schemas.microsoft.com/office/drawing/2014/main" id="{51FE7106-BC8B-8947-A536-402560D0F9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9234" y="3278341"/>
            <a:ext cx="2350165" cy="2014428"/>
          </a:xfrm>
          <a:prstGeom prst="rect">
            <a:avLst/>
          </a:prstGeom>
        </p:spPr>
      </p:pic>
      <p:pic>
        <p:nvPicPr>
          <p:cNvPr id="13" name="Content Placeholder 6">
            <a:extLst>
              <a:ext uri="{FF2B5EF4-FFF2-40B4-BE49-F238E27FC236}">
                <a16:creationId xmlns:a16="http://schemas.microsoft.com/office/drawing/2014/main" id="{F38B3C0F-FBC9-8C49-9BEC-7F96756015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605142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072" y="78830"/>
            <a:ext cx="4997669" cy="6635276"/>
          </a:xfrm>
          <a:prstGeom prst="rect">
            <a:avLst/>
          </a:prstGeom>
        </p:spPr>
      </p:pic>
      <p:sp>
        <p:nvSpPr>
          <p:cNvPr id="5" name="TextBox 4"/>
          <p:cNvSpPr txBox="1"/>
          <p:nvPr/>
        </p:nvSpPr>
        <p:spPr>
          <a:xfrm>
            <a:off x="5785945" y="6375552"/>
            <a:ext cx="2406870" cy="338554"/>
          </a:xfrm>
          <a:prstGeom prst="rect">
            <a:avLst/>
          </a:prstGeom>
          <a:noFill/>
        </p:spPr>
        <p:txBody>
          <a:bodyPr wrap="square" rtlCol="0">
            <a:spAutoFit/>
          </a:bodyPr>
          <a:lstStyle/>
          <a:p>
            <a:pPr algn="r"/>
            <a:r>
              <a:rPr lang="en-US" sz="1600" dirty="0">
                <a:solidFill>
                  <a:schemeClr val="bg1"/>
                </a:solidFill>
                <a:latin typeface="Helvetica Light" panose="020B0403020202020204" pitchFamily="34" charset="0"/>
                <a:ea typeface="Futura Medium" charset="0"/>
                <a:cs typeface="Futura Medium" charset="0"/>
              </a:rPr>
              <a:t>Illustration by Elise </a:t>
            </a:r>
            <a:r>
              <a:rPr lang="en-US" sz="1600" dirty="0" err="1">
                <a:solidFill>
                  <a:schemeClr val="bg1"/>
                </a:solidFill>
                <a:latin typeface="Helvetica Light" panose="020B0403020202020204" pitchFamily="34" charset="0"/>
                <a:ea typeface="Futura Medium" charset="0"/>
                <a:cs typeface="Futura Medium" charset="0"/>
              </a:rPr>
              <a:t>Amel</a:t>
            </a:r>
            <a:endParaRPr lang="en-US" sz="1600" dirty="0">
              <a:solidFill>
                <a:schemeClr val="bg1"/>
              </a:solidFill>
              <a:latin typeface="Helvetica Light" panose="020B0403020202020204" pitchFamily="34" charset="0"/>
              <a:ea typeface="Futura Medium" charset="0"/>
              <a:cs typeface="Futura Medium" charset="0"/>
            </a:endParaRPr>
          </a:p>
        </p:txBody>
      </p:sp>
      <p:sp>
        <p:nvSpPr>
          <p:cNvPr id="7" name="Shape 133">
            <a:extLst>
              <a:ext uri="{FF2B5EF4-FFF2-40B4-BE49-F238E27FC236}">
                <a16:creationId xmlns:a16="http://schemas.microsoft.com/office/drawing/2014/main" id="{9AC2DB10-CECB-4164-9B18-84C3DAD13E80}"/>
              </a:ext>
            </a:extLst>
          </p:cNvPr>
          <p:cNvSpPr txBox="1"/>
          <p:nvPr/>
        </p:nvSpPr>
        <p:spPr>
          <a:xfrm>
            <a:off x="6835049" y="956204"/>
            <a:ext cx="4043158" cy="857400"/>
          </a:xfrm>
          <a:prstGeom prst="rect">
            <a:avLst/>
          </a:prstGeom>
          <a:noFill/>
          <a:ln>
            <a:noFill/>
          </a:ln>
        </p:spPr>
        <p:txBody>
          <a:bodyPr spcFirstLastPara="1" wrap="square" lIns="91425" tIns="45700" rIns="91425" bIns="45700" anchor="t" anchorCtr="0">
            <a:noAutofit/>
          </a:bodyPr>
          <a:lstStyle/>
          <a:p>
            <a:pPr>
              <a:lnSpc>
                <a:spcPct val="90000"/>
              </a:lnSpc>
              <a:buClr>
                <a:srgbClr val="1E4E79"/>
              </a:buClr>
              <a:buSzPts val="4400"/>
            </a:pPr>
            <a:r>
              <a:rPr lang="en-US" sz="6000" b="1" i="1" dirty="0">
                <a:solidFill>
                  <a:schemeClr val="bg1"/>
                </a:solidFill>
                <a:latin typeface="Helvetica Bold Oblique" pitchFamily="2" charset="0"/>
                <a:ea typeface="Calibri"/>
                <a:cs typeface="Calibri"/>
                <a:sym typeface="Calibri"/>
              </a:rPr>
              <a:t>What can you do?</a:t>
            </a:r>
          </a:p>
        </p:txBody>
      </p:sp>
      <p:pic>
        <p:nvPicPr>
          <p:cNvPr id="8" name="Content Placeholder 6">
            <a:extLst>
              <a:ext uri="{FF2B5EF4-FFF2-40B4-BE49-F238E27FC236}">
                <a16:creationId xmlns:a16="http://schemas.microsoft.com/office/drawing/2014/main" id="{38122CEA-53CC-D94D-B310-4FF9E954F9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560540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286165"/>
            <a:ext cx="8229600" cy="4133850"/>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dirty="0"/>
              <a:t> </a:t>
            </a:r>
            <a:endParaRPr lang="en-US" dirty="0">
              <a:solidFill>
                <a:schemeClr val="tx1"/>
              </a:solidFill>
              <a:latin typeface="Century Gothic" panose="020B0502020202020204" pitchFamily="34" charset="0"/>
            </a:endParaRPr>
          </a:p>
        </p:txBody>
      </p:sp>
      <p:sp>
        <p:nvSpPr>
          <p:cNvPr id="5" name="Shape 164">
            <a:extLst>
              <a:ext uri="{FF2B5EF4-FFF2-40B4-BE49-F238E27FC236}">
                <a16:creationId xmlns:a16="http://schemas.microsoft.com/office/drawing/2014/main" id="{AF853E0F-F2C4-4371-9785-99868C8BEF5A}"/>
              </a:ext>
            </a:extLst>
          </p:cNvPr>
          <p:cNvSpPr/>
          <p:nvPr/>
        </p:nvSpPr>
        <p:spPr>
          <a:xfrm>
            <a:off x="914399" y="990890"/>
            <a:ext cx="10547510" cy="5249419"/>
          </a:xfrm>
          <a:prstGeom prst="flowChartPunchedTape">
            <a:avLst/>
          </a:prstGeom>
          <a:solidFill>
            <a:srgbClr val="FFF0E2"/>
          </a:solidFill>
          <a:ln w="9525" cap="flat" cmpd="sng">
            <a:solidFill>
              <a:srgbClr val="FFF0E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Rectangle 1">
            <a:extLst>
              <a:ext uri="{FF2B5EF4-FFF2-40B4-BE49-F238E27FC236}">
                <a16:creationId xmlns:a16="http://schemas.microsoft.com/office/drawing/2014/main" id="{448F9D95-DA95-4CE9-8C10-3F7D95436141}"/>
              </a:ext>
            </a:extLst>
          </p:cNvPr>
          <p:cNvSpPr/>
          <p:nvPr/>
        </p:nvSpPr>
        <p:spPr>
          <a:xfrm>
            <a:off x="1236134" y="2118444"/>
            <a:ext cx="9971776" cy="2677656"/>
          </a:xfrm>
          <a:prstGeom prst="rect">
            <a:avLst/>
          </a:prstGeom>
        </p:spPr>
        <p:txBody>
          <a:bodyPr wrap="square">
            <a:spAutoFit/>
          </a:bodyPr>
          <a:lstStyle/>
          <a:p>
            <a:pPr indent="457200">
              <a:buClr>
                <a:schemeClr val="dk1"/>
              </a:buClr>
              <a:buSzPts val="1100"/>
            </a:pP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We, the members of the Climate Solutions Summit, having led the negotiations occurred in </a:t>
            </a:r>
            <a:r>
              <a:rPr lang="en-US" sz="2800"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(insert your location) </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on </a:t>
            </a:r>
            <a:r>
              <a:rPr lang="en-US" sz="2800"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(insert the date), </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and signed on behalf of each representative, do hereby accept the responsibility to work together and apply our best efforts to enact this plan, in order to limit our planet’s global warming to under 2 degrees Celsius above pre-industrial levels, as accorded by the guiding principles of the Paris Climate Agreement.</a:t>
            </a: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287243"/>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3600" b="1" dirty="0">
                <a:solidFill>
                  <a:srgbClr val="113A75"/>
                </a:solidFill>
                <a:latin typeface="Helvetica" pitchFamily="2" charset="0"/>
                <a:ea typeface="Calibri"/>
                <a:cs typeface="Calibri"/>
                <a:sym typeface="Calibri"/>
              </a:rPr>
              <a:t>Treaty Signing</a:t>
            </a:r>
          </a:p>
        </p:txBody>
      </p:sp>
    </p:spTree>
    <p:extLst>
      <p:ext uri="{BB962C8B-B14F-4D97-AF65-F5344CB8AC3E}">
        <p14:creationId xmlns:p14="http://schemas.microsoft.com/office/powerpoint/2010/main" val="6167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3">
            <a:extLst>
              <a:ext uri="{FF2B5EF4-FFF2-40B4-BE49-F238E27FC236}">
                <a16:creationId xmlns:a16="http://schemas.microsoft.com/office/drawing/2014/main" id="{10572E70-D443-4B59-8D19-3ED81AC2A287}"/>
              </a:ext>
            </a:extLst>
          </p:cNvPr>
          <p:cNvSpPr txBox="1"/>
          <p:nvPr/>
        </p:nvSpPr>
        <p:spPr>
          <a:xfrm>
            <a:off x="7184571" y="844061"/>
            <a:ext cx="4125366" cy="3921494"/>
          </a:xfrm>
          <a:prstGeom prst="rect">
            <a:avLst/>
          </a:prstGeom>
        </p:spPr>
        <p:txBody>
          <a:bodyPr spcFirstLastPara="1" vert="horz" lIns="91440" tIns="45720" rIns="91440" bIns="45720" rtlCol="0" anchor="b" anchorCtr="0">
            <a:noAutofit/>
          </a:bodyPr>
          <a:lstStyle/>
          <a:p>
            <a:pPr defTabSz="914400">
              <a:lnSpc>
                <a:spcPct val="90000"/>
              </a:lnSpc>
              <a:spcBef>
                <a:spcPct val="0"/>
              </a:spcBef>
              <a:spcAft>
                <a:spcPts val="600"/>
              </a:spcAft>
              <a:buClr>
                <a:srgbClr val="1E4E79"/>
              </a:buClr>
              <a:buSzPts val="4400"/>
            </a:pPr>
            <a:r>
              <a:rPr lang="en-US" sz="4000" b="1" dirty="0">
                <a:solidFill>
                  <a:srgbClr val="FFC84B"/>
                </a:solidFill>
                <a:latin typeface="Helvetica" pitchFamily="2" charset="0"/>
                <a:ea typeface="+mj-ea"/>
                <a:cs typeface="+mj-cs"/>
                <a:sym typeface="Calibri"/>
              </a:rPr>
              <a:t>Thank You!</a:t>
            </a:r>
          </a:p>
          <a:p>
            <a:pPr defTabSz="914400">
              <a:lnSpc>
                <a:spcPct val="90000"/>
              </a:lnSpc>
              <a:spcBef>
                <a:spcPct val="0"/>
              </a:spcBef>
              <a:spcAft>
                <a:spcPts val="600"/>
              </a:spcAft>
              <a:buClr>
                <a:srgbClr val="1E4E79"/>
              </a:buClr>
              <a:buSzPts val="4400"/>
            </a:pPr>
            <a:endParaRPr lang="en-US" sz="4000" b="1" dirty="0">
              <a:latin typeface="Helvetica" pitchFamily="2" charset="0"/>
              <a:ea typeface="+mj-ea"/>
              <a:cs typeface="+mj-cs"/>
              <a:sym typeface="Calibri"/>
            </a:endParaRPr>
          </a:p>
          <a:p>
            <a:pPr defTabSz="914400">
              <a:lnSpc>
                <a:spcPct val="90000"/>
              </a:lnSpc>
              <a:spcBef>
                <a:spcPct val="0"/>
              </a:spcBef>
              <a:spcAft>
                <a:spcPts val="600"/>
              </a:spcAft>
              <a:buClr>
                <a:srgbClr val="1E4E79"/>
              </a:buClr>
              <a:buSzPts val="4400"/>
            </a:pPr>
            <a:r>
              <a:rPr lang="en-US" sz="3200" b="1" dirty="0">
                <a:solidFill>
                  <a:schemeClr val="bg1"/>
                </a:solidFill>
                <a:latin typeface="Helvetica" pitchFamily="2" charset="0"/>
                <a:ea typeface="+mj-ea"/>
                <a:cs typeface="+mj-cs"/>
                <a:sym typeface="Calibri"/>
              </a:rPr>
              <a:t>Visit:</a:t>
            </a:r>
            <a:r>
              <a:rPr lang="en-US" sz="3200" b="1" dirty="0">
                <a:latin typeface="Helvetica" pitchFamily="2" charset="0"/>
                <a:ea typeface="+mj-ea"/>
                <a:cs typeface="+mj-cs"/>
                <a:sym typeface="Calibri"/>
              </a:rPr>
              <a:t> </a:t>
            </a:r>
            <a:r>
              <a:rPr lang="en-US" sz="3200" dirty="0">
                <a:solidFill>
                  <a:srgbClr val="FFC84B"/>
                </a:solidFill>
                <a:latin typeface="Helvetica" pitchFamily="2" charset="0"/>
                <a:ea typeface="+mj-ea"/>
                <a:cs typeface="+mj-cs"/>
                <a:sym typeface="Calibri"/>
              </a:rPr>
              <a:t>climateinteractive.org</a:t>
            </a:r>
          </a:p>
        </p:txBody>
      </p:sp>
      <p:sp>
        <p:nvSpPr>
          <p:cNvPr id="5" name="Rectangle 4">
            <a:extLst>
              <a:ext uri="{FF2B5EF4-FFF2-40B4-BE49-F238E27FC236}">
                <a16:creationId xmlns:a16="http://schemas.microsoft.com/office/drawing/2014/main" id="{CAE8AA78-817A-4554-B295-AE784C164BC4}"/>
              </a:ext>
            </a:extLst>
          </p:cNvPr>
          <p:cNvSpPr/>
          <p:nvPr/>
        </p:nvSpPr>
        <p:spPr>
          <a:xfrm>
            <a:off x="7645101" y="1"/>
            <a:ext cx="3022899" cy="591671"/>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1F81FB-17F8-4047-BEB8-D9710571C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722"/>
            <a:ext cx="6846186" cy="6872722"/>
          </a:xfrm>
          <a:prstGeom prst="round1Rect">
            <a:avLst>
              <a:gd name="adj" fmla="val 50000"/>
            </a:avLst>
          </a:prstGeom>
        </p:spPr>
      </p:pic>
      <p:pic>
        <p:nvPicPr>
          <p:cNvPr id="7" name="Content Placeholder 6">
            <a:extLst>
              <a:ext uri="{FF2B5EF4-FFF2-40B4-BE49-F238E27FC236}">
                <a16:creationId xmlns:a16="http://schemas.microsoft.com/office/drawing/2014/main" id="{A006218A-040F-524B-AE4C-A03500DE30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464238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0C29CFAB-10CE-47BE-A657-F667205D9FBA}"/>
              </a:ext>
            </a:extLst>
          </p:cNvPr>
          <p:cNvSpPr txBox="1">
            <a:spLocks/>
          </p:cNvSpPr>
          <p:nvPr/>
        </p:nvSpPr>
        <p:spPr>
          <a:xfrm>
            <a:off x="-2" y="170193"/>
            <a:ext cx="12192000" cy="533400"/>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En</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-ROADS simulations:</a:t>
            </a:r>
          </a:p>
        </p:txBody>
      </p:sp>
      <p:sp>
        <p:nvSpPr>
          <p:cNvPr id="4" name="Text Placeholder 2">
            <a:extLst>
              <a:ext uri="{FF2B5EF4-FFF2-40B4-BE49-F238E27FC236}">
                <a16:creationId xmlns:a16="http://schemas.microsoft.com/office/drawing/2014/main" id="{C9CD10F9-2FEE-FE40-8EF1-3204D9D39C4D}"/>
              </a:ext>
            </a:extLst>
          </p:cNvPr>
          <p:cNvSpPr txBox="1">
            <a:spLocks/>
          </p:cNvSpPr>
          <p:nvPr/>
        </p:nvSpPr>
        <p:spPr>
          <a:xfrm>
            <a:off x="0" y="6025932"/>
            <a:ext cx="12192000" cy="615696"/>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sz="2400"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O</a:t>
            </a:r>
            <a:r>
              <a:rPr kumimoji="0" lang="en-US" sz="2400" u="none" strike="noStrike" kern="1200" cap="none" spc="0" normalizeH="0" baseline="0" noProof="0" dirty="0">
                <a:ln>
                  <a:noFill/>
                </a:ln>
                <a:solidFill>
                  <a:srgbClr val="FFFFFF"/>
                </a:solidFill>
                <a:effectLst/>
                <a:uLnTx/>
                <a:uFillTx/>
                <a:latin typeface="Helvetica Light" panose="020B0403020202020204" pitchFamily="34" charset="0"/>
                <a:ea typeface="Calibri" charset="0"/>
                <a:cs typeface="Arial" panose="020B0604020202020204" pitchFamily="34" charset="0"/>
              </a:rPr>
              <a:t>ver</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80</a:t>
            </a:r>
            <a:r>
              <a:rPr lang="en-US" sz="3200" b="1" dirty="0">
                <a:solidFill>
                  <a:srgbClr val="FFBE4A"/>
                </a:solidFill>
                <a:latin typeface="Arial" panose="020B0604020202020204" pitchFamily="34" charset="0"/>
                <a:ea typeface="Calibri" charset="0"/>
                <a:cs typeface="Arial" panose="020B0604020202020204" pitchFamily="34" charset="0"/>
              </a:rPr>
              <a:t>,000</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 participants</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kumimoji="0" lang="en-US" sz="2400" u="none" strike="noStrike" kern="1200" cap="none" spc="0" normalizeH="0" baseline="0" noProof="0" dirty="0">
                <a:ln>
                  <a:noFill/>
                </a:ln>
                <a:solidFill>
                  <a:srgbClr val="FFFFFF"/>
                </a:solidFill>
                <a:effectLst/>
                <a:uLnTx/>
                <a:uFillTx/>
                <a:latin typeface="Helvetica Light" panose="020B0403020202020204" pitchFamily="34" charset="0"/>
                <a:ea typeface="Calibri" charset="0"/>
                <a:cs typeface="Arial" panose="020B0604020202020204" pitchFamily="34" charset="0"/>
              </a:rPr>
              <a:t>in</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lang="en-US" sz="3200" b="1" dirty="0">
                <a:solidFill>
                  <a:srgbClr val="FFBE4A"/>
                </a:solidFill>
                <a:latin typeface="Arial" panose="020B0604020202020204" pitchFamily="34" charset="0"/>
                <a:ea typeface="Calibri" charset="0"/>
                <a:cs typeface="Arial" panose="020B0604020202020204" pitchFamily="34" charset="0"/>
              </a:rPr>
              <a:t>86</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 countries</a:t>
            </a:r>
            <a:endParaRPr kumimoji="0" lang="en-US" sz="3200" b="1" i="0" u="none" strike="noStrike" kern="1200" cap="none" spc="0" normalizeH="0" baseline="0" noProof="0" dirty="0">
              <a:ln>
                <a:noFill/>
              </a:ln>
              <a:solidFill>
                <a:srgbClr val="FFBE4A"/>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0FDC436-68F0-F945-BE76-B760384EB8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
        <p:nvSpPr>
          <p:cNvPr id="6" name="Rectangle 5">
            <a:extLst>
              <a:ext uri="{FF2B5EF4-FFF2-40B4-BE49-F238E27FC236}">
                <a16:creationId xmlns:a16="http://schemas.microsoft.com/office/drawing/2014/main" id="{B3E4B90D-9FC5-C246-8F15-AEDA3E894402}"/>
              </a:ext>
            </a:extLst>
          </p:cNvPr>
          <p:cNvSpPr/>
          <p:nvPr/>
        </p:nvSpPr>
        <p:spPr>
          <a:xfrm>
            <a:off x="0" y="6581001"/>
            <a:ext cx="1678665" cy="276999"/>
          </a:xfrm>
          <a:prstGeom prst="rect">
            <a:avLst/>
          </a:prstGeom>
        </p:spPr>
        <p:txBody>
          <a:bodyPr wrap="none">
            <a:spAutoFit/>
          </a:bodyPr>
          <a:lstStyle/>
          <a:p>
            <a:r>
              <a:rPr lang="en-US" sz="1200" dirty="0">
                <a:solidFill>
                  <a:schemeClr val="bg1"/>
                </a:solidFill>
                <a:latin typeface="Helvetica Light" panose="020B0403020202020204" pitchFamily="34" charset="0"/>
                <a:ea typeface="Arial" charset="0"/>
                <a:cs typeface="Arial" charset="0"/>
              </a:rPr>
              <a:t>As of November 2021</a:t>
            </a:r>
            <a:endParaRPr lang="en-US" sz="1200" dirty="0">
              <a:solidFill>
                <a:schemeClr val="bg1"/>
              </a:solidFill>
              <a:latin typeface="Helvetica Light" panose="020B0403020202020204" pitchFamily="34" charset="0"/>
            </a:endParaRPr>
          </a:p>
        </p:txBody>
      </p:sp>
      <p:pic>
        <p:nvPicPr>
          <p:cNvPr id="5" name="Picture 4" descr="Map&#10;&#10;Description automatically generated">
            <a:extLst>
              <a:ext uri="{FF2B5EF4-FFF2-40B4-BE49-F238E27FC236}">
                <a16:creationId xmlns:a16="http://schemas.microsoft.com/office/drawing/2014/main" id="{0D0C7DD6-ECAD-7342-956B-1D1EFC4C4E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062" y="863442"/>
            <a:ext cx="10531876" cy="5002641"/>
          </a:xfrm>
          <a:prstGeom prst="rect">
            <a:avLst/>
          </a:prstGeom>
        </p:spPr>
      </p:pic>
    </p:spTree>
    <p:extLst>
      <p:ext uri="{BB962C8B-B14F-4D97-AF65-F5344CB8AC3E}">
        <p14:creationId xmlns:p14="http://schemas.microsoft.com/office/powerpoint/2010/main" val="241973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4538133" y="766235"/>
            <a:ext cx="2986881" cy="1333499"/>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ct val="90000"/>
              </a:lnSpc>
              <a:spcBef>
                <a:spcPct val="0"/>
              </a:spcBef>
              <a:spcAft>
                <a:spcPts val="600"/>
              </a:spcAft>
              <a:buNone/>
            </a:pPr>
            <a:r>
              <a:rPr lang="en-US" sz="4400" b="1" dirty="0">
                <a:solidFill>
                  <a:schemeClr val="bg1"/>
                </a:solidFill>
                <a:effectLst>
                  <a:outerShdw blurRad="63500" sx="102000" sy="102000" algn="ctr" rotWithShape="0">
                    <a:prstClr val="black">
                      <a:alpha val="40000"/>
                    </a:prstClr>
                  </a:outerShdw>
                </a:effectLst>
                <a:latin typeface="Helvetica" pitchFamily="2" charset="0"/>
                <a:ea typeface="+mj-ea"/>
                <a:cs typeface="+mj-cs"/>
              </a:rPr>
              <a:t>Appendix</a:t>
            </a:r>
          </a:p>
        </p:txBody>
      </p:sp>
    </p:spTree>
    <p:extLst>
      <p:ext uri="{BB962C8B-B14F-4D97-AF65-F5344CB8AC3E}">
        <p14:creationId xmlns:p14="http://schemas.microsoft.com/office/powerpoint/2010/main" val="87569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64E2-D6B9-814E-9619-7F8F08C4204D}"/>
              </a:ext>
            </a:extLst>
          </p:cNvPr>
          <p:cNvSpPr>
            <a:spLocks noGrp="1"/>
          </p:cNvSpPr>
          <p:nvPr>
            <p:ph type="ctrTitle"/>
          </p:nvPr>
        </p:nvSpPr>
        <p:spPr/>
        <p:txBody>
          <a:bodyPr/>
          <a:lstStyle/>
          <a:p>
            <a:r>
              <a:rPr lang="en-US" dirty="0"/>
              <a:t>The En-ROADS Training Program</a:t>
            </a:r>
          </a:p>
        </p:txBody>
      </p:sp>
      <p:sp>
        <p:nvSpPr>
          <p:cNvPr id="5" name="Content Placeholder 4">
            <a:extLst>
              <a:ext uri="{FF2B5EF4-FFF2-40B4-BE49-F238E27FC236}">
                <a16:creationId xmlns:a16="http://schemas.microsoft.com/office/drawing/2014/main" id="{CD7D42F3-A694-A943-A7F9-E93B07FD49F3}"/>
              </a:ext>
            </a:extLst>
          </p:cNvPr>
          <p:cNvSpPr>
            <a:spLocks noGrp="1"/>
          </p:cNvSpPr>
          <p:nvPr>
            <p:ph idx="1"/>
          </p:nvPr>
        </p:nvSpPr>
        <p:spPr>
          <a:xfrm>
            <a:off x="362811" y="1094723"/>
            <a:ext cx="6320091" cy="3798290"/>
          </a:xfrm>
        </p:spPr>
        <p:txBody>
          <a:bodyPr>
            <a:noAutofit/>
          </a:bodyPr>
          <a:lstStyle/>
          <a:p>
            <a:pPr marL="0" indent="0">
              <a:buNone/>
            </a:pPr>
            <a:r>
              <a:rPr lang="en-US" sz="2100" dirty="0"/>
              <a:t>Join this free, self-paced online course to…</a:t>
            </a:r>
          </a:p>
          <a:p>
            <a:r>
              <a:rPr lang="en-US" sz="2100" dirty="0"/>
              <a:t>Learn more about the </a:t>
            </a:r>
            <a:r>
              <a:rPr lang="en-US" sz="2100" dirty="0" err="1"/>
              <a:t>En</a:t>
            </a:r>
            <a:r>
              <a:rPr lang="en-US" sz="2100" dirty="0"/>
              <a:t>-ROADS simulator </a:t>
            </a:r>
          </a:p>
          <a:p>
            <a:r>
              <a:rPr lang="en-US" sz="2100" dirty="0"/>
              <a:t>Facilitate engaging events to spark climate action – both online and in-person</a:t>
            </a:r>
          </a:p>
          <a:p>
            <a:r>
              <a:rPr lang="en-US" sz="2100" dirty="0"/>
              <a:t>Gain valuable insights on systems thinking, multisolving, advanced facilitation tips, and more</a:t>
            </a:r>
          </a:p>
          <a:p>
            <a:r>
              <a:rPr lang="en-US" sz="2100" dirty="0"/>
              <a:t>Begin your journey as an </a:t>
            </a:r>
            <a:r>
              <a:rPr lang="en-US" sz="2100" dirty="0" err="1"/>
              <a:t>En</a:t>
            </a:r>
            <a:r>
              <a:rPr lang="en-US" sz="2100" dirty="0"/>
              <a:t>-ROADS Climate Ambassador</a:t>
            </a:r>
          </a:p>
          <a:p>
            <a:pPr lvl="1"/>
            <a:r>
              <a:rPr lang="en-US" sz="1800" dirty="0"/>
              <a:t>So far, we have over 400 </a:t>
            </a:r>
            <a:r>
              <a:rPr lang="en-US" sz="1800" dirty="0" err="1"/>
              <a:t>En</a:t>
            </a:r>
            <a:r>
              <a:rPr lang="en-US" sz="1800" dirty="0"/>
              <a:t>-ROADS Climate Ambassadors from more than 50 different countries!</a:t>
            </a:r>
          </a:p>
          <a:p>
            <a:pPr marL="457200" lvl="1" indent="0">
              <a:buNone/>
            </a:pPr>
            <a:endParaRPr lang="en-US" sz="1800" dirty="0"/>
          </a:p>
        </p:txBody>
      </p:sp>
      <p:sp>
        <p:nvSpPr>
          <p:cNvPr id="9" name="Rectangle 8">
            <a:extLst>
              <a:ext uri="{FF2B5EF4-FFF2-40B4-BE49-F238E27FC236}">
                <a16:creationId xmlns:a16="http://schemas.microsoft.com/office/drawing/2014/main" id="{6FB31947-DEA5-1444-AB95-A78D3039126A}"/>
              </a:ext>
            </a:extLst>
          </p:cNvPr>
          <p:cNvSpPr/>
          <p:nvPr/>
        </p:nvSpPr>
        <p:spPr>
          <a:xfrm>
            <a:off x="0" y="6079652"/>
            <a:ext cx="9755224" cy="553998"/>
          </a:xfrm>
          <a:prstGeom prst="rect">
            <a:avLst/>
          </a:prstGeom>
        </p:spPr>
        <p:txBody>
          <a:bodyPr wrap="square">
            <a:spAutoFit/>
          </a:bodyPr>
          <a:lstStyle/>
          <a:p>
            <a:pPr algn="ctr"/>
            <a:r>
              <a:rPr lang="en-US" sz="2200" b="1" dirty="0">
                <a:solidFill>
                  <a:schemeClr val="bg1"/>
                </a:solidFill>
                <a:latin typeface="Helvetica" pitchFamily="2" charset="0"/>
              </a:rPr>
              <a:t>Register at: </a:t>
            </a:r>
            <a:r>
              <a:rPr lang="en-US" sz="3000" b="1" dirty="0">
                <a:solidFill>
                  <a:srgbClr val="FFC000"/>
                </a:solidFill>
                <a:latin typeface="Helvetica" pitchFamily="2" charset="0"/>
              </a:rPr>
              <a:t>https://</a:t>
            </a:r>
            <a:r>
              <a:rPr lang="en-US" sz="3000" b="1" dirty="0" err="1">
                <a:solidFill>
                  <a:srgbClr val="FFC000"/>
                </a:solidFill>
                <a:latin typeface="Helvetica" pitchFamily="2" charset="0"/>
              </a:rPr>
              <a:t>learn.climateinteractive.org</a:t>
            </a:r>
            <a:endParaRPr lang="en-US" sz="3000" b="1" u="sng" dirty="0">
              <a:solidFill>
                <a:srgbClr val="FFC000"/>
              </a:solidFill>
              <a:latin typeface="Helvetica Light" panose="020B0403020202020204" pitchFamily="34" charset="0"/>
            </a:endParaRPr>
          </a:p>
        </p:txBody>
      </p:sp>
      <p:pic>
        <p:nvPicPr>
          <p:cNvPr id="17" name="Picture 16">
            <a:extLst>
              <a:ext uri="{FF2B5EF4-FFF2-40B4-BE49-F238E27FC236}">
                <a16:creationId xmlns:a16="http://schemas.microsoft.com/office/drawing/2014/main" id="{A1E10189-5FB4-B94A-A3E1-729F366A00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5746" y="992742"/>
            <a:ext cx="4360982" cy="2417427"/>
          </a:xfrm>
          <a:prstGeom prst="rect">
            <a:avLst/>
          </a:prstGeom>
        </p:spPr>
      </p:pic>
      <p:pic>
        <p:nvPicPr>
          <p:cNvPr id="3" name="Picture 2">
            <a:extLst>
              <a:ext uri="{FF2B5EF4-FFF2-40B4-BE49-F238E27FC236}">
                <a16:creationId xmlns:a16="http://schemas.microsoft.com/office/drawing/2014/main" id="{54656D80-3A2D-ED44-9129-76F3447A34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95745" y="3646193"/>
            <a:ext cx="4360982" cy="2197435"/>
          </a:xfrm>
          <a:prstGeom prst="rect">
            <a:avLst/>
          </a:prstGeom>
        </p:spPr>
      </p:pic>
    </p:spTree>
    <p:extLst>
      <p:ext uri="{BB962C8B-B14F-4D97-AF65-F5344CB8AC3E}">
        <p14:creationId xmlns:p14="http://schemas.microsoft.com/office/powerpoint/2010/main" val="3416979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64E2-D6B9-814E-9619-7F8F08C4204D}"/>
              </a:ext>
            </a:extLst>
          </p:cNvPr>
          <p:cNvSpPr>
            <a:spLocks noGrp="1"/>
          </p:cNvSpPr>
          <p:nvPr>
            <p:ph type="ctrTitle"/>
          </p:nvPr>
        </p:nvSpPr>
        <p:spPr/>
        <p:txBody>
          <a:bodyPr/>
          <a:lstStyle/>
          <a:p>
            <a:r>
              <a:rPr lang="en-US" dirty="0"/>
              <a:t>The </a:t>
            </a:r>
            <a:r>
              <a:rPr lang="en-US" dirty="0" err="1"/>
              <a:t>En</a:t>
            </a:r>
            <a:r>
              <a:rPr lang="en-US" dirty="0"/>
              <a:t>-ROADS Climate Ambassador Program</a:t>
            </a:r>
          </a:p>
        </p:txBody>
      </p:sp>
      <p:sp>
        <p:nvSpPr>
          <p:cNvPr id="5" name="Content Placeholder 4">
            <a:extLst>
              <a:ext uri="{FF2B5EF4-FFF2-40B4-BE49-F238E27FC236}">
                <a16:creationId xmlns:a16="http://schemas.microsoft.com/office/drawing/2014/main" id="{CD7D42F3-A694-A943-A7F9-E93B07FD49F3}"/>
              </a:ext>
            </a:extLst>
          </p:cNvPr>
          <p:cNvSpPr>
            <a:spLocks noGrp="1"/>
          </p:cNvSpPr>
          <p:nvPr>
            <p:ph idx="1"/>
          </p:nvPr>
        </p:nvSpPr>
        <p:spPr>
          <a:xfrm>
            <a:off x="439010" y="1051645"/>
            <a:ext cx="11005277" cy="756333"/>
          </a:xfrm>
        </p:spPr>
        <p:txBody>
          <a:bodyPr>
            <a:noAutofit/>
          </a:bodyPr>
          <a:lstStyle/>
          <a:p>
            <a:pPr marL="0" indent="0">
              <a:buNone/>
            </a:pPr>
            <a:r>
              <a:rPr lang="en-US" sz="2100" dirty="0">
                <a:latin typeface="Helvetica" pitchFamily="2" charset="0"/>
              </a:rPr>
              <a:t>The En-ROADS Climate Ambassador Program is a unique leadership opportunity to become a climate leader in your field for those who complete the En-ROADS training.  </a:t>
            </a:r>
          </a:p>
        </p:txBody>
      </p:sp>
      <p:grpSp>
        <p:nvGrpSpPr>
          <p:cNvPr id="17" name="Group 16">
            <a:extLst>
              <a:ext uri="{FF2B5EF4-FFF2-40B4-BE49-F238E27FC236}">
                <a16:creationId xmlns:a16="http://schemas.microsoft.com/office/drawing/2014/main" id="{E25CE45B-1C5D-B94E-AACA-5B416C77C500}"/>
              </a:ext>
            </a:extLst>
          </p:cNvPr>
          <p:cNvGrpSpPr/>
          <p:nvPr/>
        </p:nvGrpSpPr>
        <p:grpSpPr>
          <a:xfrm>
            <a:off x="459696" y="1918815"/>
            <a:ext cx="11732303" cy="4068924"/>
            <a:chOff x="459696" y="1918815"/>
            <a:chExt cx="11732303" cy="4068924"/>
          </a:xfrm>
        </p:grpSpPr>
        <p:pic>
          <p:nvPicPr>
            <p:cNvPr id="6" name="Picture 5">
              <a:extLst>
                <a:ext uri="{FF2B5EF4-FFF2-40B4-BE49-F238E27FC236}">
                  <a16:creationId xmlns:a16="http://schemas.microsoft.com/office/drawing/2014/main" id="{BABA4EF5-BFF4-5A43-964E-A572AAFA41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696" y="1918815"/>
              <a:ext cx="3931330" cy="4068924"/>
            </a:xfrm>
            <a:prstGeom prst="rect">
              <a:avLst/>
            </a:prstGeom>
          </p:spPr>
        </p:pic>
        <p:grpSp>
          <p:nvGrpSpPr>
            <p:cNvPr id="14" name="Group 13">
              <a:extLst>
                <a:ext uri="{FF2B5EF4-FFF2-40B4-BE49-F238E27FC236}">
                  <a16:creationId xmlns:a16="http://schemas.microsoft.com/office/drawing/2014/main" id="{2EF00ABE-42E6-B44D-B221-E91E1B0480E8}"/>
                </a:ext>
              </a:extLst>
            </p:cNvPr>
            <p:cNvGrpSpPr/>
            <p:nvPr/>
          </p:nvGrpSpPr>
          <p:grpSpPr>
            <a:xfrm>
              <a:off x="4391025" y="2377558"/>
              <a:ext cx="7800974" cy="2310410"/>
              <a:chOff x="4391025" y="2377558"/>
              <a:chExt cx="7800974" cy="2310410"/>
            </a:xfrm>
          </p:grpSpPr>
          <p:sp>
            <p:nvSpPr>
              <p:cNvPr id="2" name="Rectangle 1">
                <a:extLst>
                  <a:ext uri="{FF2B5EF4-FFF2-40B4-BE49-F238E27FC236}">
                    <a16:creationId xmlns:a16="http://schemas.microsoft.com/office/drawing/2014/main" id="{D8B29928-5BA7-B34A-8D94-DAEDA7AACE78}"/>
                  </a:ext>
                </a:extLst>
              </p:cNvPr>
              <p:cNvSpPr/>
              <p:nvPr/>
            </p:nvSpPr>
            <p:spPr>
              <a:xfrm>
                <a:off x="4391025" y="2466532"/>
                <a:ext cx="1586442" cy="549800"/>
              </a:xfrm>
              <a:prstGeom prst="rect">
                <a:avLst/>
              </a:prstGeom>
              <a:solidFill>
                <a:srgbClr val="004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latin typeface="Helvetica" pitchFamily="2" charset="0"/>
                  </a:rPr>
                  <a:t>500+</a:t>
                </a:r>
                <a:endParaRPr lang="en-US" sz="4400" dirty="0">
                  <a:latin typeface="Avenir Next Condensed" panose="020B0506020202020204" pitchFamily="34" charset="0"/>
                </a:endParaRPr>
              </a:p>
            </p:txBody>
          </p:sp>
          <p:sp>
            <p:nvSpPr>
              <p:cNvPr id="8" name="Rectangle 7">
                <a:extLst>
                  <a:ext uri="{FF2B5EF4-FFF2-40B4-BE49-F238E27FC236}">
                    <a16:creationId xmlns:a16="http://schemas.microsoft.com/office/drawing/2014/main" id="{D2D14A00-49B7-D245-8237-4717FF651C91}"/>
                  </a:ext>
                </a:extLst>
              </p:cNvPr>
              <p:cNvSpPr/>
              <p:nvPr/>
            </p:nvSpPr>
            <p:spPr>
              <a:xfrm>
                <a:off x="4560359" y="3960347"/>
                <a:ext cx="1417108" cy="685800"/>
              </a:xfrm>
              <a:prstGeom prst="rect">
                <a:avLst/>
              </a:prstGeom>
              <a:solidFill>
                <a:srgbClr val="004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Helvetica" pitchFamily="2" charset="0"/>
                  </a:rPr>
                  <a:t>34+</a:t>
                </a:r>
                <a:endParaRPr lang="en-US" sz="4000" b="1" dirty="0">
                  <a:latin typeface="Helvetica" pitchFamily="2" charset="0"/>
                </a:endParaRPr>
              </a:p>
            </p:txBody>
          </p:sp>
          <p:sp>
            <p:nvSpPr>
              <p:cNvPr id="10" name="TextBox 9">
                <a:extLst>
                  <a:ext uri="{FF2B5EF4-FFF2-40B4-BE49-F238E27FC236}">
                    <a16:creationId xmlns:a16="http://schemas.microsoft.com/office/drawing/2014/main" id="{409C37EF-6558-3242-BB9A-1B209FD4A9A4}"/>
                  </a:ext>
                </a:extLst>
              </p:cNvPr>
              <p:cNvSpPr txBox="1"/>
              <p:nvPr/>
            </p:nvSpPr>
            <p:spPr>
              <a:xfrm>
                <a:off x="5808132" y="2377558"/>
                <a:ext cx="6383867" cy="738664"/>
              </a:xfrm>
              <a:prstGeom prst="rect">
                <a:avLst/>
              </a:prstGeom>
              <a:noFill/>
            </p:spPr>
            <p:txBody>
              <a:bodyPr wrap="square">
                <a:spAutoFit/>
              </a:bodyPr>
              <a:lstStyle/>
              <a:p>
                <a:r>
                  <a:rPr lang="en-US" sz="4200" dirty="0">
                    <a:solidFill>
                      <a:schemeClr val="bg1"/>
                    </a:solidFill>
                    <a:latin typeface="Avenir Next Condensed" panose="020B0506020202020204" pitchFamily="34" charset="0"/>
                  </a:rPr>
                  <a:t>En-ROADS Climate Ambassadors</a:t>
                </a:r>
                <a:endParaRPr lang="en-US" sz="4200" dirty="0">
                  <a:solidFill>
                    <a:schemeClr val="bg1"/>
                  </a:solidFill>
                </a:endParaRPr>
              </a:p>
            </p:txBody>
          </p:sp>
          <p:sp>
            <p:nvSpPr>
              <p:cNvPr id="12" name="TextBox 11">
                <a:extLst>
                  <a:ext uri="{FF2B5EF4-FFF2-40B4-BE49-F238E27FC236}">
                    <a16:creationId xmlns:a16="http://schemas.microsoft.com/office/drawing/2014/main" id="{047583D0-74CF-BF43-8A2A-3A72A0963743}"/>
                  </a:ext>
                </a:extLst>
              </p:cNvPr>
              <p:cNvSpPr txBox="1"/>
              <p:nvPr/>
            </p:nvSpPr>
            <p:spPr>
              <a:xfrm>
                <a:off x="5808133" y="3949304"/>
                <a:ext cx="6146800" cy="738664"/>
              </a:xfrm>
              <a:prstGeom prst="rect">
                <a:avLst/>
              </a:prstGeom>
              <a:noFill/>
            </p:spPr>
            <p:txBody>
              <a:bodyPr wrap="square">
                <a:spAutoFit/>
              </a:bodyPr>
              <a:lstStyle/>
              <a:p>
                <a:r>
                  <a:rPr lang="en-US" sz="4200" dirty="0">
                    <a:solidFill>
                      <a:schemeClr val="bg1"/>
                    </a:solidFill>
                    <a:latin typeface="Avenir Next Condensed" panose="020B0506020202020204" pitchFamily="34" charset="0"/>
                  </a:rPr>
                  <a:t>Languages</a:t>
                </a:r>
                <a:endParaRPr lang="en-US" sz="4200" dirty="0">
                  <a:solidFill>
                    <a:schemeClr val="bg1"/>
                  </a:solidFill>
                </a:endParaRPr>
              </a:p>
            </p:txBody>
          </p:sp>
          <p:sp>
            <p:nvSpPr>
              <p:cNvPr id="13" name="Rectangle 12">
                <a:extLst>
                  <a:ext uri="{FF2B5EF4-FFF2-40B4-BE49-F238E27FC236}">
                    <a16:creationId xmlns:a16="http://schemas.microsoft.com/office/drawing/2014/main" id="{7F6C88D3-59CB-9449-89F9-7022F7689E2F}"/>
                  </a:ext>
                </a:extLst>
              </p:cNvPr>
              <p:cNvSpPr/>
              <p:nvPr/>
            </p:nvSpPr>
            <p:spPr>
              <a:xfrm>
                <a:off x="4560359" y="3160151"/>
                <a:ext cx="1417108" cy="685800"/>
              </a:xfrm>
              <a:prstGeom prst="rect">
                <a:avLst/>
              </a:prstGeom>
              <a:solidFill>
                <a:srgbClr val="004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Helvetica" pitchFamily="2" charset="0"/>
                  </a:rPr>
                  <a:t>70+</a:t>
                </a:r>
                <a:endParaRPr lang="en-US" sz="4000" b="1" dirty="0">
                  <a:latin typeface="Helvetica" pitchFamily="2" charset="0"/>
                </a:endParaRPr>
              </a:p>
            </p:txBody>
          </p:sp>
          <p:sp>
            <p:nvSpPr>
              <p:cNvPr id="11" name="TextBox 10">
                <a:extLst>
                  <a:ext uri="{FF2B5EF4-FFF2-40B4-BE49-F238E27FC236}">
                    <a16:creationId xmlns:a16="http://schemas.microsoft.com/office/drawing/2014/main" id="{51C329A6-8657-1C4E-A975-68ECB75B538D}"/>
                  </a:ext>
                </a:extLst>
              </p:cNvPr>
              <p:cNvSpPr txBox="1"/>
              <p:nvPr/>
            </p:nvSpPr>
            <p:spPr>
              <a:xfrm>
                <a:off x="5808133" y="3149108"/>
                <a:ext cx="6146800" cy="738664"/>
              </a:xfrm>
              <a:prstGeom prst="rect">
                <a:avLst/>
              </a:prstGeom>
              <a:noFill/>
            </p:spPr>
            <p:txBody>
              <a:bodyPr wrap="square">
                <a:spAutoFit/>
              </a:bodyPr>
              <a:lstStyle/>
              <a:p>
                <a:r>
                  <a:rPr lang="en-US" sz="4200" dirty="0">
                    <a:solidFill>
                      <a:schemeClr val="bg1"/>
                    </a:solidFill>
                    <a:latin typeface="Avenir Next Condensed" panose="020B0506020202020204" pitchFamily="34" charset="0"/>
                  </a:rPr>
                  <a:t>Countries</a:t>
                </a:r>
                <a:endParaRPr lang="en-US" sz="4200" dirty="0">
                  <a:solidFill>
                    <a:schemeClr val="bg1"/>
                  </a:solidFill>
                </a:endParaRPr>
              </a:p>
            </p:txBody>
          </p:sp>
        </p:grpSp>
      </p:grpSp>
      <p:sp>
        <p:nvSpPr>
          <p:cNvPr id="16" name="TextBox 15">
            <a:extLst>
              <a:ext uri="{FF2B5EF4-FFF2-40B4-BE49-F238E27FC236}">
                <a16:creationId xmlns:a16="http://schemas.microsoft.com/office/drawing/2014/main" id="{BA36FEF3-3721-F94F-9F8D-9F18C294B7E7}"/>
              </a:ext>
            </a:extLst>
          </p:cNvPr>
          <p:cNvSpPr txBox="1"/>
          <p:nvPr/>
        </p:nvSpPr>
        <p:spPr>
          <a:xfrm>
            <a:off x="4727576" y="4923657"/>
            <a:ext cx="7055714" cy="707886"/>
          </a:xfrm>
          <a:prstGeom prst="rect">
            <a:avLst/>
          </a:prstGeom>
          <a:noFill/>
        </p:spPr>
        <p:txBody>
          <a:bodyPr wrap="square">
            <a:spAutoFit/>
          </a:bodyPr>
          <a:lstStyle/>
          <a:p>
            <a:r>
              <a:rPr lang="en-US" sz="2000" b="1" dirty="0">
                <a:solidFill>
                  <a:schemeClr val="bg1"/>
                </a:solidFill>
                <a:latin typeface="Helvetica" pitchFamily="2" charset="0"/>
              </a:rPr>
              <a:t>from all walks of life: </a:t>
            </a:r>
            <a:r>
              <a:rPr lang="en-US" sz="2000" i="1" dirty="0">
                <a:solidFill>
                  <a:schemeClr val="bg1"/>
                </a:solidFill>
                <a:latin typeface="Avenir Next Condensed" panose="020B0506020202020204" pitchFamily="34" charset="0"/>
              </a:rPr>
              <a:t>professors, business leaders, entrepreneurs, artists, activists, engineers, scientists, students, lawyers, &amp; beyond</a:t>
            </a:r>
            <a:endParaRPr lang="en-US" sz="2000" dirty="0">
              <a:solidFill>
                <a:schemeClr val="bg1"/>
              </a:solidFill>
            </a:endParaRPr>
          </a:p>
        </p:txBody>
      </p:sp>
      <p:sp>
        <p:nvSpPr>
          <p:cNvPr id="15" name="Rectangle 14">
            <a:extLst>
              <a:ext uri="{FF2B5EF4-FFF2-40B4-BE49-F238E27FC236}">
                <a16:creationId xmlns:a16="http://schemas.microsoft.com/office/drawing/2014/main" id="{C4DC16C9-4FEF-2319-FA7E-A2FE0E2704F5}"/>
              </a:ext>
            </a:extLst>
          </p:cNvPr>
          <p:cNvSpPr/>
          <p:nvPr/>
        </p:nvSpPr>
        <p:spPr>
          <a:xfrm>
            <a:off x="0" y="6581001"/>
            <a:ext cx="1252266" cy="276999"/>
          </a:xfrm>
          <a:prstGeom prst="rect">
            <a:avLst/>
          </a:prstGeom>
        </p:spPr>
        <p:txBody>
          <a:bodyPr wrap="none">
            <a:spAutoFit/>
          </a:bodyPr>
          <a:lstStyle/>
          <a:p>
            <a:r>
              <a:rPr lang="en-US" sz="1200" dirty="0">
                <a:solidFill>
                  <a:schemeClr val="bg1"/>
                </a:solidFill>
                <a:latin typeface="Helvetica Light" panose="020B0403020202020204" pitchFamily="34" charset="0"/>
                <a:ea typeface="Arial" charset="0"/>
                <a:cs typeface="Arial" charset="0"/>
              </a:rPr>
              <a:t>As of May 2022</a:t>
            </a:r>
            <a:endParaRPr lang="en-US" sz="12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3413547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defRPr/>
            </a:pPr>
            <a:r>
              <a:rPr lang="en-US" sz="2800" dirty="0">
                <a:solidFill>
                  <a:schemeClr val="accent1"/>
                </a:solidFill>
              </a:rPr>
              <a:t>Insights </a:t>
            </a:r>
            <a:r>
              <a:rPr lang="en-US" sz="2800" dirty="0"/>
              <a:t>from</a:t>
            </a:r>
            <a:r>
              <a:rPr lang="en-US" sz="2800" dirty="0">
                <a:solidFill>
                  <a:schemeClr val="accent1"/>
                </a:solidFill>
              </a:rPr>
              <a:t> </a:t>
            </a:r>
            <a:r>
              <a:rPr lang="en-US" sz="2800" dirty="0" err="1">
                <a:solidFill>
                  <a:schemeClr val="accent1"/>
                </a:solidFill>
              </a:rPr>
              <a:t>En</a:t>
            </a:r>
            <a:r>
              <a:rPr lang="en-US" sz="2800" dirty="0">
                <a:solidFill>
                  <a:schemeClr val="accent1"/>
                </a:solidFill>
              </a:rPr>
              <a:t>-ROADS</a:t>
            </a:r>
          </a:p>
        </p:txBody>
      </p:sp>
      <p:sp>
        <p:nvSpPr>
          <p:cNvPr id="5" name="Rectangle 4">
            <a:extLst>
              <a:ext uri="{FF2B5EF4-FFF2-40B4-BE49-F238E27FC236}">
                <a16:creationId xmlns:a16="http://schemas.microsoft.com/office/drawing/2014/main" id="{3D745D5C-0844-2249-97CE-0B45AC8C74DA}"/>
              </a:ext>
            </a:extLst>
          </p:cNvPr>
          <p:cNvSpPr/>
          <p:nvPr/>
        </p:nvSpPr>
        <p:spPr>
          <a:xfrm>
            <a:off x="466722" y="1416847"/>
            <a:ext cx="11159221" cy="4272965"/>
          </a:xfrm>
          <a:prstGeom prst="rect">
            <a:avLst/>
          </a:prstGeom>
        </p:spPr>
        <p:txBody>
          <a:bodyPr wrap="square">
            <a:spAutoFit/>
          </a:bodyPr>
          <a:lstStyle/>
          <a:p>
            <a:pPr marL="457200" indent="-457200" fontAlgn="base">
              <a:spcBef>
                <a:spcPts val="1000"/>
              </a:spcBef>
              <a:buClr>
                <a:schemeClr val="bg1"/>
              </a:buClr>
              <a:buFont typeface="+mj-lt"/>
              <a:buAutoNum type="arabicPeriod"/>
              <a:defRPr/>
            </a:pPr>
            <a:r>
              <a:rPr lang="en-US" sz="2300" dirty="0">
                <a:solidFill>
                  <a:schemeClr val="bg1"/>
                </a:solidFill>
                <a:latin typeface="Helvetica" pitchFamily="2" charset="0"/>
              </a:rPr>
              <a:t>A combination of solutions is needed to address climate change: “It takes more than one seed to plant a garden”: </a:t>
            </a:r>
          </a:p>
          <a:p>
            <a:pPr marL="457200" indent="-457200" fontAlgn="base">
              <a:spcBef>
                <a:spcPts val="1000"/>
              </a:spcBef>
              <a:buClr>
                <a:schemeClr val="bg1"/>
              </a:buClr>
              <a:buFont typeface="+mj-lt"/>
              <a:buAutoNum type="arabicPeriod"/>
              <a:defRPr/>
            </a:pPr>
            <a:r>
              <a:rPr lang="en-US" sz="2300" dirty="0">
                <a:solidFill>
                  <a:schemeClr val="bg1"/>
                </a:solidFill>
                <a:latin typeface="Helvetica" pitchFamily="2" charset="0"/>
              </a:rPr>
              <a:t>Keeping climate change to well below 2°C, and limiting it to 1.5°C, is possible.</a:t>
            </a:r>
          </a:p>
          <a:p>
            <a:pPr marL="1257300" lvl="3" indent="-342900">
              <a:spcBef>
                <a:spcPts val="1000"/>
              </a:spcBef>
              <a:buClr>
                <a:schemeClr val="bg1"/>
              </a:buClr>
              <a:buFont typeface="Arial" panose="020B0604020202020204" pitchFamily="34" charset="0"/>
              <a:buChar char="•"/>
              <a:defRPr/>
            </a:pPr>
            <a:r>
              <a:rPr lang="en-US" sz="2300" dirty="0">
                <a:solidFill>
                  <a:schemeClr val="bg1"/>
                </a:solidFill>
                <a:latin typeface="Helvetica" pitchFamily="2" charset="0"/>
              </a:rPr>
              <a:t>We can still avoid the worst-case scenarios – it is still physically and technologically possible.</a:t>
            </a:r>
          </a:p>
          <a:p>
            <a:pPr marL="457200" indent="-457200" fontAlgn="base">
              <a:spcBef>
                <a:spcPts val="1000"/>
              </a:spcBef>
              <a:buClr>
                <a:schemeClr val="bg1"/>
              </a:buClr>
              <a:buFont typeface="+mj-lt"/>
              <a:buAutoNum type="arabicPeriod"/>
              <a:defRPr/>
            </a:pPr>
            <a:r>
              <a:rPr lang="en-US" sz="2300" dirty="0">
                <a:solidFill>
                  <a:schemeClr val="bg1"/>
                </a:solidFill>
                <a:latin typeface="Helvetica" pitchFamily="2" charset="0"/>
              </a:rPr>
              <a:t>All successful scenarios significantly cut burning of coal, oil, and gas in the next 10-20 years </a:t>
            </a:r>
          </a:p>
          <a:p>
            <a:pPr marL="457200" indent="-457200" fontAlgn="base">
              <a:spcBef>
                <a:spcPts val="1000"/>
              </a:spcBef>
              <a:buClr>
                <a:schemeClr val="bg1"/>
              </a:buClr>
              <a:buFont typeface="+mj-lt"/>
              <a:buAutoNum type="arabicPeriod"/>
              <a:defRPr/>
            </a:pPr>
            <a:r>
              <a:rPr lang="en-US" sz="2300" dirty="0">
                <a:solidFill>
                  <a:schemeClr val="bg1"/>
                </a:solidFill>
                <a:latin typeface="Helvetica" pitchFamily="2" charset="0"/>
              </a:rPr>
              <a:t>There are many lower-leverage actions that help address climate change globally but which are not as high of a priority as reducing fossil fuel use.</a:t>
            </a:r>
          </a:p>
          <a:p>
            <a:pPr marL="457200" indent="-457200" fontAlgn="base">
              <a:spcBef>
                <a:spcPts val="1000"/>
              </a:spcBef>
              <a:buClr>
                <a:schemeClr val="bg1"/>
              </a:buClr>
              <a:buFont typeface="+mj-lt"/>
              <a:buAutoNum type="arabicPeriod"/>
              <a:defRPr/>
            </a:pPr>
            <a:r>
              <a:rPr lang="en-US" sz="2300" dirty="0">
                <a:solidFill>
                  <a:schemeClr val="bg1"/>
                </a:solidFill>
                <a:latin typeface="Helvetica" pitchFamily="2" charset="0"/>
              </a:rPr>
              <a:t>There are many opportunities to increase equity as we take these actions.</a:t>
            </a:r>
          </a:p>
        </p:txBody>
      </p:sp>
      <p:pic>
        <p:nvPicPr>
          <p:cNvPr id="7" name="Picture 6">
            <a:extLst>
              <a:ext uri="{FF2B5EF4-FFF2-40B4-BE49-F238E27FC236}">
                <a16:creationId xmlns:a16="http://schemas.microsoft.com/office/drawing/2014/main" id="{01D04C98-9CD8-EA41-B8A0-8FD48C754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431775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D365-6DBB-F2B2-5831-AE1BFFA4FA83}"/>
              </a:ext>
            </a:extLst>
          </p:cNvPr>
          <p:cNvSpPr>
            <a:spLocks noGrp="1"/>
          </p:cNvSpPr>
          <p:nvPr>
            <p:ph type="ctrTitle"/>
          </p:nvPr>
        </p:nvSpPr>
        <p:spPr/>
        <p:txBody>
          <a:bodyPr/>
          <a:lstStyle/>
          <a:p>
            <a:r>
              <a:rPr lang="en-US" sz="2800" dirty="0"/>
              <a:t>Additional En-ROADS Insights</a:t>
            </a:r>
          </a:p>
        </p:txBody>
      </p:sp>
      <p:sp>
        <p:nvSpPr>
          <p:cNvPr id="3" name="Content Placeholder 2">
            <a:extLst>
              <a:ext uri="{FF2B5EF4-FFF2-40B4-BE49-F238E27FC236}">
                <a16:creationId xmlns:a16="http://schemas.microsoft.com/office/drawing/2014/main" id="{F3990892-06B3-5D96-59E0-89875B2A070D}"/>
              </a:ext>
            </a:extLst>
          </p:cNvPr>
          <p:cNvSpPr>
            <a:spLocks noGrp="1"/>
          </p:cNvSpPr>
          <p:nvPr>
            <p:ph idx="1"/>
          </p:nvPr>
        </p:nvSpPr>
        <p:spPr>
          <a:xfrm>
            <a:off x="466722" y="1416846"/>
            <a:ext cx="10815794" cy="4606924"/>
          </a:xfrm>
        </p:spPr>
        <p:txBody>
          <a:bodyPr>
            <a:noAutofit/>
          </a:bodyPr>
          <a:lstStyle/>
          <a:p>
            <a:pPr fontAlgn="base"/>
            <a:r>
              <a:rPr lang="en-US" sz="1700" dirty="0"/>
              <a:t>The transition from high-carbon to low-carbon takes decades due to the long lifetime of fossil fuel capital infrastructure.</a:t>
            </a:r>
          </a:p>
          <a:p>
            <a:pPr fontAlgn="base"/>
            <a:r>
              <a:rPr lang="en-US" sz="1700" dirty="0"/>
              <a:t>A brand-new energy source takes too long to scale up to contribute much on its own.</a:t>
            </a:r>
          </a:p>
          <a:p>
            <a:pPr fontAlgn="base"/>
            <a:r>
              <a:rPr lang="en-US" sz="1700" dirty="0"/>
              <a:t>Even when low-carbon energy sources are encouraged, we still burn fossil fuels unless they are actively discouraged.</a:t>
            </a:r>
          </a:p>
          <a:p>
            <a:pPr fontAlgn="base"/>
            <a:r>
              <a:rPr lang="en-US" sz="1700" dirty="0"/>
              <a:t>Reducing other greenhouse gas emissions (methane, N</a:t>
            </a:r>
            <a:r>
              <a:rPr lang="en-US" sz="1700" baseline="-25000" dirty="0"/>
              <a:t>2</a:t>
            </a:r>
            <a:r>
              <a:rPr lang="en-US" sz="1700" dirty="0"/>
              <a:t>O, F-gases) reduces temperature quite a bit.</a:t>
            </a:r>
          </a:p>
          <a:p>
            <a:pPr fontAlgn="base"/>
            <a:r>
              <a:rPr lang="en-US" sz="1700" dirty="0"/>
              <a:t>A carbon price is high leverage because it changes the fuel mix and reduces energy demand.</a:t>
            </a:r>
          </a:p>
          <a:p>
            <a:pPr fontAlgn="base"/>
            <a:r>
              <a:rPr lang="en-US" sz="1700" dirty="0"/>
              <a:t>New technologies grow via reinforcing “learning” feedback loops.</a:t>
            </a:r>
          </a:p>
          <a:p>
            <a:pPr fontAlgn="base"/>
            <a:r>
              <a:rPr lang="en-US" sz="1700" dirty="0"/>
              <a:t>When energy becomes inexpensive, energy demand increases modestly.</a:t>
            </a:r>
          </a:p>
          <a:p>
            <a:pPr fontAlgn="base"/>
            <a:r>
              <a:rPr lang="en-US" sz="1700" dirty="0"/>
              <a:t>Accelerated growth in natural gas (e.g., via subsidy), without a carbon price, competes with renewables and does not reduce greenhouse gas emissions.</a:t>
            </a:r>
          </a:p>
          <a:p>
            <a:pPr fontAlgn="base"/>
            <a:r>
              <a:rPr lang="en-US" sz="1700" dirty="0"/>
              <a:t>In a scenario in which many actions that limit fossil fuel demand have already been taken, more nuclear/new zero-carbon energy/renewables just displaces the other low-carbon sources (a dynamic known as “crowding out”).</a:t>
            </a:r>
          </a:p>
          <a:p>
            <a:pPr fontAlgn="base"/>
            <a:r>
              <a:rPr lang="en-US" sz="1700" dirty="0"/>
              <a:t>Reducing deforestation is lower leverage in the long term than many expect, because its impact is overshadowed by the amount of greenhouse gas emissions that come from burning fossil fuels.</a:t>
            </a:r>
          </a:p>
        </p:txBody>
      </p:sp>
      <p:pic>
        <p:nvPicPr>
          <p:cNvPr id="4" name="Picture 3">
            <a:extLst>
              <a:ext uri="{FF2B5EF4-FFF2-40B4-BE49-F238E27FC236}">
                <a16:creationId xmlns:a16="http://schemas.microsoft.com/office/drawing/2014/main" id="{5BC14347-2C89-33C6-C94D-177A774B72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433823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r>
              <a:rPr lang="en-US" altLang="en-US" sz="2800" dirty="0">
                <a:solidFill>
                  <a:srgbClr val="FFFFFF"/>
                </a:solidFill>
                <a:ea typeface="Century Gothic" charset="0"/>
                <a:cs typeface="Century Gothic" charset="0"/>
              </a:rPr>
              <a:t>System Dynamics In </a:t>
            </a:r>
            <a:r>
              <a:rPr lang="en-US" altLang="en-US" sz="2800" dirty="0" err="1">
                <a:solidFill>
                  <a:srgbClr val="FFFFFF"/>
                </a:solidFill>
                <a:ea typeface="Century Gothic" charset="0"/>
                <a:cs typeface="Century Gothic" charset="0"/>
              </a:rPr>
              <a:t>En</a:t>
            </a:r>
            <a:r>
              <a:rPr lang="en-US" altLang="en-US" sz="2800" dirty="0">
                <a:solidFill>
                  <a:srgbClr val="FFFFFF"/>
                </a:solidFill>
                <a:ea typeface="Century Gothic" charset="0"/>
                <a:cs typeface="Century Gothic" charset="0"/>
              </a:rPr>
              <a:t>-ROADS</a:t>
            </a:r>
          </a:p>
        </p:txBody>
      </p:sp>
      <p:sp>
        <p:nvSpPr>
          <p:cNvPr id="3" name="Content Placeholder 2"/>
          <p:cNvSpPr>
            <a:spLocks noGrp="1"/>
          </p:cNvSpPr>
          <p:nvPr>
            <p:ph idx="1"/>
          </p:nvPr>
        </p:nvSpPr>
        <p:spPr/>
        <p:txBody>
          <a:bodyPr rtlCol="0">
            <a:noAutofit/>
          </a:bodyPr>
          <a:lstStyle/>
          <a:p>
            <a:pPr marL="457200" indent="-457200">
              <a:buClr>
                <a:schemeClr val="bg1"/>
              </a:buClr>
              <a:buFont typeface="+mj-lt"/>
              <a:buAutoNum type="arabicPeriod"/>
              <a:defRPr/>
            </a:pPr>
            <a:r>
              <a:rPr lang="en-US" sz="2300" b="1" dirty="0">
                <a:solidFill>
                  <a:srgbClr val="FFC000"/>
                </a:solidFill>
              </a:rPr>
              <a:t>Capital Stock Turnover </a:t>
            </a:r>
            <a:r>
              <a:rPr lang="en-US" sz="2300" dirty="0">
                <a:solidFill>
                  <a:srgbClr val="FFC000"/>
                </a:solidFill>
              </a:rPr>
              <a:t> </a:t>
            </a:r>
            <a:r>
              <a:rPr lang="en-US" sz="2300" dirty="0"/>
              <a:t>– Changes to infrastructure take time</a:t>
            </a:r>
          </a:p>
          <a:p>
            <a:pPr marL="457200" indent="-457200">
              <a:buClr>
                <a:schemeClr val="bg1"/>
              </a:buClr>
              <a:buFont typeface="+mj-lt"/>
              <a:buAutoNum type="arabicPeriod"/>
              <a:defRPr/>
            </a:pPr>
            <a:r>
              <a:rPr lang="en-US" sz="2300" b="1" dirty="0">
                <a:solidFill>
                  <a:srgbClr val="FFC000"/>
                </a:solidFill>
              </a:rPr>
              <a:t>Price-Demand Feedback </a:t>
            </a:r>
            <a:r>
              <a:rPr lang="en-US" sz="2300" dirty="0">
                <a:solidFill>
                  <a:srgbClr val="FFC000"/>
                </a:solidFill>
              </a:rPr>
              <a:t> </a:t>
            </a:r>
            <a:r>
              <a:rPr lang="en-US" sz="2300" dirty="0"/>
              <a:t>– Price, demand, and supply are linked </a:t>
            </a:r>
          </a:p>
          <a:p>
            <a:pPr marL="457200" indent="-457200">
              <a:buClr>
                <a:schemeClr val="bg1"/>
              </a:buClr>
              <a:buFont typeface="+mj-lt"/>
              <a:buAutoNum type="arabicPeriod"/>
              <a:defRPr/>
            </a:pPr>
            <a:r>
              <a:rPr lang="en-US" sz="2300" b="1" dirty="0">
                <a:solidFill>
                  <a:srgbClr val="FFC000"/>
                </a:solidFill>
              </a:rPr>
              <a:t>Crowding Out </a:t>
            </a:r>
            <a:r>
              <a:rPr lang="en-US" sz="2300" dirty="0"/>
              <a:t>– Low-carbon supplies compete for long-term market share</a:t>
            </a:r>
          </a:p>
          <a:p>
            <a:pPr marL="457200" indent="-457200">
              <a:buClr>
                <a:schemeClr val="bg1"/>
              </a:buClr>
              <a:buFont typeface="+mj-lt"/>
              <a:buAutoNum type="arabicPeriod"/>
              <a:defRPr/>
            </a:pPr>
            <a:r>
              <a:rPr lang="en-US" sz="2300" b="1" dirty="0">
                <a:solidFill>
                  <a:srgbClr val="FFC000"/>
                </a:solidFill>
              </a:rPr>
              <a:t>Squeezing the Balloon</a:t>
            </a:r>
            <a:r>
              <a:rPr lang="en-US" sz="2300" dirty="0">
                <a:solidFill>
                  <a:srgbClr val="FFC000"/>
                </a:solidFill>
              </a:rPr>
              <a:t> </a:t>
            </a:r>
            <a:r>
              <a:rPr lang="en-US" sz="2300" dirty="0"/>
              <a:t>– Fossil fuel supplies experience compensating feedback</a:t>
            </a:r>
          </a:p>
          <a:p>
            <a:pPr marL="457200" indent="-457200">
              <a:buClr>
                <a:schemeClr val="bg1"/>
              </a:buClr>
              <a:buFont typeface="+mj-lt"/>
              <a:buAutoNum type="arabicPeriod"/>
              <a:defRPr/>
            </a:pPr>
            <a:r>
              <a:rPr lang="en-US" sz="2300" b="1" dirty="0">
                <a:solidFill>
                  <a:srgbClr val="FFC000"/>
                </a:solidFill>
              </a:rPr>
              <a:t>Economies of Scale and Learning</a:t>
            </a:r>
            <a:r>
              <a:rPr lang="en-US" sz="2300" dirty="0">
                <a:solidFill>
                  <a:srgbClr val="FFC000"/>
                </a:solidFill>
              </a:rPr>
              <a:t>  </a:t>
            </a:r>
            <a:r>
              <a:rPr lang="en-US" sz="2300" dirty="0"/>
              <a:t>– Success builds success via Progress Ratio</a:t>
            </a:r>
          </a:p>
          <a:p>
            <a:pPr marL="457200" indent="-457200">
              <a:buClr>
                <a:schemeClr val="bg1"/>
              </a:buClr>
              <a:buFont typeface="+mj-lt"/>
              <a:buAutoNum type="arabicPeriod"/>
              <a:defRPr/>
            </a:pPr>
            <a:r>
              <a:rPr lang="en-US" sz="2300" b="1" dirty="0">
                <a:solidFill>
                  <a:srgbClr val="FFC000"/>
                </a:solidFill>
              </a:rPr>
              <a:t>Drivers of Growth </a:t>
            </a:r>
            <a:r>
              <a:rPr lang="en-US" sz="2300" dirty="0"/>
              <a:t>– Population and GDP growth drives emissions</a:t>
            </a:r>
          </a:p>
          <a:p>
            <a:pPr marL="457200" indent="-457200">
              <a:buClr>
                <a:schemeClr val="bg1"/>
              </a:buClr>
              <a:buFont typeface="+mj-lt"/>
              <a:buAutoNum type="arabicPeriod"/>
              <a:defRPr/>
            </a:pPr>
            <a:r>
              <a:rPr lang="en-US" sz="2300" b="1" dirty="0">
                <a:solidFill>
                  <a:srgbClr val="FFC000"/>
                </a:solidFill>
              </a:rPr>
              <a:t>Bathtub Dynamics </a:t>
            </a:r>
            <a:r>
              <a:rPr lang="en-US" sz="2300" dirty="0"/>
              <a:t>– CO</a:t>
            </a:r>
            <a:r>
              <a:rPr lang="en-US" sz="2300" baseline="-25000" dirty="0"/>
              <a:t>2</a:t>
            </a:r>
            <a:r>
              <a:rPr lang="en-US" sz="2300" dirty="0"/>
              <a:t> emissions must be lower than removals for CO</a:t>
            </a:r>
            <a:r>
              <a:rPr lang="en-US" sz="2300" baseline="-25000" dirty="0"/>
              <a:t>2</a:t>
            </a:r>
            <a:r>
              <a:rPr lang="en-US" sz="2300" dirty="0"/>
              <a:t> concentration and temperature to stop rising</a:t>
            </a:r>
          </a:p>
        </p:txBody>
      </p:sp>
      <p:pic>
        <p:nvPicPr>
          <p:cNvPr id="7" name="Picture 6">
            <a:extLst>
              <a:ext uri="{FF2B5EF4-FFF2-40B4-BE49-F238E27FC236}">
                <a16:creationId xmlns:a16="http://schemas.microsoft.com/office/drawing/2014/main" id="{A2249A3D-266A-BF4F-A58F-29CCCA8C2F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0395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EB9D-402F-764C-9D63-6A3E1DC3F3CA}"/>
              </a:ext>
            </a:extLst>
          </p:cNvPr>
          <p:cNvSpPr>
            <a:spLocks noGrp="1"/>
          </p:cNvSpPr>
          <p:nvPr>
            <p:ph type="ctrTitle"/>
          </p:nvPr>
        </p:nvSpPr>
        <p:spPr>
          <a:xfrm>
            <a:off x="465274" y="379349"/>
            <a:ext cx="11261452" cy="1622412"/>
          </a:xfrm>
        </p:spPr>
        <p:txBody>
          <a:bodyPr/>
          <a:lstStyle/>
          <a:p>
            <a:pPr marL="0" indent="0"/>
            <a:r>
              <a:rPr lang="en-US" sz="2400" dirty="0">
                <a:solidFill>
                  <a:schemeClr val="bg1"/>
                </a:solidFill>
              </a:rPr>
              <a:t>How the Climate Action Simulation game works…  </a:t>
            </a:r>
            <a:br>
              <a:rPr lang="en-US" sz="2400" dirty="0">
                <a:solidFill>
                  <a:schemeClr val="bg1"/>
                </a:solidFill>
              </a:rPr>
            </a:br>
            <a:br>
              <a:rPr lang="en-US" sz="2400" dirty="0">
                <a:solidFill>
                  <a:schemeClr val="bg1"/>
                </a:solidFill>
              </a:rPr>
            </a:br>
            <a:r>
              <a:rPr lang="en-US" sz="2000" dirty="0">
                <a:solidFill>
                  <a:schemeClr val="bg1"/>
                </a:solidFill>
                <a:latin typeface="Helvetica Light" panose="020B0403020202020204" pitchFamily="34" charset="0"/>
              </a:rPr>
              <a:t>“Global leaders” from sectors across business, government, and civil society gather to negotiate a climate solutions plan to limit global warming to less than </a:t>
            </a:r>
            <a:r>
              <a:rPr lang="en-US" sz="2000" dirty="0">
                <a:solidFill>
                  <a:schemeClr val="bg1"/>
                </a:solidFill>
                <a:latin typeface="Helvetica Light" panose="020B0403020202020204" pitchFamily="34" charset="0"/>
                <a:ea typeface="ＭＳ Ｐゴシック" charset="0"/>
                <a:cs typeface="ＭＳ Ｐゴシック" charset="0"/>
              </a:rPr>
              <a:t>2ºC and ideally 1.5ºC above pre-industrial levels</a:t>
            </a:r>
            <a:r>
              <a:rPr lang="en-US" sz="2000" dirty="0">
                <a:solidFill>
                  <a:schemeClr val="bg1"/>
                </a:solidFill>
                <a:latin typeface="Helvetica Light" panose="020B0403020202020204" pitchFamily="34" charset="0"/>
              </a:rPr>
              <a:t>.</a:t>
            </a:r>
          </a:p>
        </p:txBody>
      </p:sp>
      <p:pic>
        <p:nvPicPr>
          <p:cNvPr id="6" name="Picture 2" descr="Related image">
            <a:extLst>
              <a:ext uri="{FF2B5EF4-FFF2-40B4-BE49-F238E27FC236}">
                <a16:creationId xmlns:a16="http://schemas.microsoft.com/office/drawing/2014/main" id="{279ADDFC-7635-451E-8320-A1DDBBDD8F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0"/>
            <a:ext cx="1219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6">
            <a:extLst>
              <a:ext uri="{FF2B5EF4-FFF2-40B4-BE49-F238E27FC236}">
                <a16:creationId xmlns:a16="http://schemas.microsoft.com/office/drawing/2014/main" id="{B8001B75-F91C-2748-8A01-198BF3EAC3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395942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a:solidFill>
                  <a:srgbClr val="FFFFFF"/>
                </a:solidFill>
              </a:rPr>
              <a:t>Features of En-ROADS</a:t>
            </a:r>
          </a:p>
        </p:txBody>
      </p:sp>
      <p:sp>
        <p:nvSpPr>
          <p:cNvPr id="3" name="Content Placeholder 2"/>
          <p:cNvSpPr>
            <a:spLocks noGrp="1"/>
          </p:cNvSpPr>
          <p:nvPr>
            <p:ph idx="1"/>
          </p:nvPr>
        </p:nvSpPr>
        <p:spPr>
          <a:xfrm>
            <a:off x="466722" y="1416846"/>
            <a:ext cx="11405730" cy="4606924"/>
          </a:xfrm>
        </p:spPr>
        <p:txBody>
          <a:bodyPr>
            <a:noAutofit/>
          </a:bodyPr>
          <a:lstStyle/>
          <a:p>
            <a:r>
              <a:rPr lang="en-US" sz="2200" b="1" dirty="0">
                <a:solidFill>
                  <a:srgbClr val="FFC000"/>
                </a:solidFill>
              </a:rPr>
              <a:t>Transparent</a:t>
            </a:r>
          </a:p>
          <a:p>
            <a:pPr marL="457200" lvl="1" indent="0">
              <a:buNone/>
            </a:pPr>
            <a:r>
              <a:rPr lang="en-US" sz="2200" dirty="0"/>
              <a:t>All equations and structure are available in the online Reference Guide</a:t>
            </a:r>
          </a:p>
          <a:p>
            <a:r>
              <a:rPr lang="en-US" sz="2200" b="1" dirty="0">
                <a:solidFill>
                  <a:srgbClr val="FFC000"/>
                </a:solidFill>
              </a:rPr>
              <a:t>Flexible</a:t>
            </a:r>
          </a:p>
          <a:p>
            <a:pPr marL="457200" lvl="1" indent="0">
              <a:buNone/>
            </a:pPr>
            <a:r>
              <a:rPr lang="en-US" sz="2200" dirty="0"/>
              <a:t>Assumptions are adjustable</a:t>
            </a:r>
          </a:p>
          <a:p>
            <a:r>
              <a:rPr lang="en-US" sz="2200" b="1" dirty="0">
                <a:solidFill>
                  <a:srgbClr val="FFC000"/>
                </a:solidFill>
              </a:rPr>
              <a:t>Globally aggregated to be fast</a:t>
            </a:r>
          </a:p>
          <a:p>
            <a:pPr marL="457200" lvl="1" indent="0">
              <a:buNone/>
            </a:pPr>
            <a:r>
              <a:rPr lang="en-US" sz="2200" dirty="0"/>
              <a:t>Complementing, not supplanting, the integrated assessment models used by the IPCC</a:t>
            </a:r>
          </a:p>
          <a:p>
            <a:r>
              <a:rPr lang="en-US" sz="2200" b="1" dirty="0">
                <a:solidFill>
                  <a:srgbClr val="FFC000"/>
                </a:solidFill>
              </a:rPr>
              <a:t>Supports grounding discussions to learn and strategize, backed with real data &amp; science</a:t>
            </a:r>
          </a:p>
          <a:p>
            <a:pPr marL="457200" lvl="1" indent="0">
              <a:buNone/>
            </a:pPr>
            <a:r>
              <a:rPr lang="en-US" sz="2200" dirty="0"/>
              <a:t>However, not to serve as </a:t>
            </a:r>
            <a:r>
              <a:rPr lang="en-US" sz="2200" i="1" dirty="0"/>
              <a:t>predictions </a:t>
            </a:r>
            <a:r>
              <a:rPr lang="en-US" sz="2200" dirty="0"/>
              <a:t>for the future, which is dependent on too many behavioral variables</a:t>
            </a:r>
          </a:p>
        </p:txBody>
      </p:sp>
      <p:pic>
        <p:nvPicPr>
          <p:cNvPr id="7" name="Picture 6">
            <a:extLst>
              <a:ext uri="{FF2B5EF4-FFF2-40B4-BE49-F238E27FC236}">
                <a16:creationId xmlns:a16="http://schemas.microsoft.com/office/drawing/2014/main" id="{C965AEFF-1F88-F546-807A-2365BEA1F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27687102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8CA4D4-5C33-4906-B15C-990640ECCD05}"/>
              </a:ext>
            </a:extLst>
          </p:cNvPr>
          <p:cNvGrpSpPr/>
          <p:nvPr/>
        </p:nvGrpSpPr>
        <p:grpSpPr>
          <a:xfrm>
            <a:off x="1474712" y="1189896"/>
            <a:ext cx="9019117" cy="5680629"/>
            <a:chOff x="0" y="963075"/>
            <a:chExt cx="9144000" cy="5660658"/>
          </a:xfrm>
        </p:grpSpPr>
        <p:pic>
          <p:nvPicPr>
            <p:cNvPr id="7" name="Picture 6">
              <a:extLst>
                <a:ext uri="{FF2B5EF4-FFF2-40B4-BE49-F238E27FC236}">
                  <a16:creationId xmlns:a16="http://schemas.microsoft.com/office/drawing/2014/main" id="{2EC0107E-FB20-4850-B335-D02E87666C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63075"/>
              <a:ext cx="9144000" cy="5660658"/>
            </a:xfrm>
            <a:prstGeom prst="rect">
              <a:avLst/>
            </a:prstGeom>
          </p:spPr>
        </p:pic>
        <p:sp>
          <p:nvSpPr>
            <p:cNvPr id="8" name="Rectangle 7">
              <a:extLst>
                <a:ext uri="{FF2B5EF4-FFF2-40B4-BE49-F238E27FC236}">
                  <a16:creationId xmlns:a16="http://schemas.microsoft.com/office/drawing/2014/main" id="{7FA805BA-2C09-4CCD-9238-C2E0FB931ED9}"/>
                </a:ext>
              </a:extLst>
            </p:cNvPr>
            <p:cNvSpPr/>
            <p:nvPr/>
          </p:nvSpPr>
          <p:spPr>
            <a:xfrm>
              <a:off x="849086" y="5377543"/>
              <a:ext cx="2514600"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p:txBody>
          <a:bodyPr>
            <a:noAutofit/>
          </a:bodyPr>
          <a:lstStyle/>
          <a:p>
            <a:r>
              <a:rPr lang="en-US" sz="2800" b="0" dirty="0">
                <a:solidFill>
                  <a:schemeClr val="tx1">
                    <a:lumMod val="65000"/>
                    <a:lumOff val="35000"/>
                  </a:schemeClr>
                </a:solidFill>
                <a:latin typeface="Helvetica Light" panose="020B0403020202020204" pitchFamily="34" charset="0"/>
              </a:rPr>
              <a:t>Bathtub Dynamics</a:t>
            </a:r>
          </a:p>
        </p:txBody>
      </p:sp>
      <p:pic>
        <p:nvPicPr>
          <p:cNvPr id="11" name="Picture 10">
            <a:extLst>
              <a:ext uri="{FF2B5EF4-FFF2-40B4-BE49-F238E27FC236}">
                <a16:creationId xmlns:a16="http://schemas.microsoft.com/office/drawing/2014/main" id="{25484B25-AF84-6D40-BC98-F0DBD32123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1066121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1511" y="4932597"/>
            <a:ext cx="1676351" cy="369332"/>
          </a:xfrm>
          <a:prstGeom prst="rect">
            <a:avLst/>
          </a:prstGeom>
          <a:noFill/>
        </p:spPr>
        <p:txBody>
          <a:bodyPr wrap="square" rtlCol="0">
            <a:spAutoFit/>
          </a:bodyPr>
          <a:lstStyle/>
          <a:p>
            <a:r>
              <a:rPr lang="en-US" b="1" dirty="0">
                <a:latin typeface="Helvetica" pitchFamily="2" charset="0"/>
              </a:rPr>
              <a:t>Population</a:t>
            </a:r>
          </a:p>
        </p:txBody>
      </p:sp>
      <p:sp>
        <p:nvSpPr>
          <p:cNvPr id="5" name="TextBox 4"/>
          <p:cNvSpPr txBox="1"/>
          <p:nvPr/>
        </p:nvSpPr>
        <p:spPr>
          <a:xfrm>
            <a:off x="2444896" y="4987068"/>
            <a:ext cx="2035347" cy="369332"/>
          </a:xfrm>
          <a:prstGeom prst="rect">
            <a:avLst/>
          </a:prstGeom>
          <a:noFill/>
        </p:spPr>
        <p:txBody>
          <a:bodyPr wrap="square" rtlCol="0">
            <a:spAutoFit/>
          </a:bodyPr>
          <a:lstStyle/>
          <a:p>
            <a:r>
              <a:rPr lang="en-US" b="1" dirty="0">
                <a:latin typeface="Helvetica" pitchFamily="2" charset="0"/>
              </a:rPr>
              <a:t>Consumption</a:t>
            </a:r>
          </a:p>
        </p:txBody>
      </p:sp>
      <p:sp>
        <p:nvSpPr>
          <p:cNvPr id="6" name="TextBox 5"/>
          <p:cNvSpPr txBox="1"/>
          <p:nvPr/>
        </p:nvSpPr>
        <p:spPr>
          <a:xfrm>
            <a:off x="4216440" y="5033234"/>
            <a:ext cx="1422093" cy="646331"/>
          </a:xfrm>
          <a:prstGeom prst="rect">
            <a:avLst/>
          </a:prstGeom>
          <a:noFill/>
        </p:spPr>
        <p:txBody>
          <a:bodyPr wrap="square" rtlCol="0">
            <a:spAutoFit/>
          </a:bodyPr>
          <a:lstStyle/>
          <a:p>
            <a:r>
              <a:rPr lang="en-US" b="1" dirty="0">
                <a:latin typeface="Helvetica" pitchFamily="2" charset="0"/>
              </a:rPr>
              <a:t>Energy Intensity</a:t>
            </a:r>
          </a:p>
        </p:txBody>
      </p:sp>
      <p:sp>
        <p:nvSpPr>
          <p:cNvPr id="7" name="TextBox 6"/>
          <p:cNvSpPr txBox="1"/>
          <p:nvPr/>
        </p:nvSpPr>
        <p:spPr>
          <a:xfrm>
            <a:off x="5516092" y="5045173"/>
            <a:ext cx="1238694" cy="646331"/>
          </a:xfrm>
          <a:prstGeom prst="rect">
            <a:avLst/>
          </a:prstGeom>
          <a:noFill/>
        </p:spPr>
        <p:txBody>
          <a:bodyPr wrap="square" rtlCol="0">
            <a:spAutoFit/>
          </a:bodyPr>
          <a:lstStyle/>
          <a:p>
            <a:r>
              <a:rPr lang="en-US" b="1" dirty="0">
                <a:latin typeface="Helvetica" pitchFamily="2" charset="0"/>
              </a:rPr>
              <a:t>Carbon Intensity</a:t>
            </a:r>
          </a:p>
        </p:txBody>
      </p:sp>
      <p:sp>
        <p:nvSpPr>
          <p:cNvPr id="8" name="TextBox 7"/>
          <p:cNvSpPr txBox="1"/>
          <p:nvPr/>
        </p:nvSpPr>
        <p:spPr>
          <a:xfrm>
            <a:off x="3078265" y="3559722"/>
            <a:ext cx="2035347" cy="646331"/>
          </a:xfrm>
          <a:prstGeom prst="rect">
            <a:avLst/>
          </a:prstGeom>
          <a:noFill/>
        </p:spPr>
        <p:txBody>
          <a:bodyPr wrap="square" rtlCol="0">
            <a:spAutoFit/>
          </a:bodyPr>
          <a:lstStyle/>
          <a:p>
            <a:pPr algn="ctr"/>
            <a:r>
              <a:rPr lang="en-US" b="1" dirty="0">
                <a:latin typeface="Helvetica" pitchFamily="2" charset="0"/>
              </a:rPr>
              <a:t>Energy CO</a:t>
            </a:r>
            <a:r>
              <a:rPr lang="en-US" b="1" baseline="-25000" dirty="0">
                <a:latin typeface="Helvetica" pitchFamily="2" charset="0"/>
              </a:rPr>
              <a:t>2</a:t>
            </a:r>
            <a:r>
              <a:rPr lang="en-US" b="1" dirty="0">
                <a:latin typeface="Helvetica" pitchFamily="2" charset="0"/>
              </a:rPr>
              <a:t> emissions</a:t>
            </a:r>
          </a:p>
        </p:txBody>
      </p:sp>
      <p:sp>
        <p:nvSpPr>
          <p:cNvPr id="9" name="TextBox 8"/>
          <p:cNvSpPr txBox="1"/>
          <p:nvPr/>
        </p:nvSpPr>
        <p:spPr>
          <a:xfrm>
            <a:off x="4830295" y="3572118"/>
            <a:ext cx="2159164" cy="646331"/>
          </a:xfrm>
          <a:prstGeom prst="rect">
            <a:avLst/>
          </a:prstGeom>
          <a:noFill/>
        </p:spPr>
        <p:txBody>
          <a:bodyPr wrap="square" rtlCol="0">
            <a:spAutoFit/>
          </a:bodyPr>
          <a:lstStyle/>
          <a:p>
            <a:pPr algn="ctr"/>
            <a:r>
              <a:rPr lang="en-US" b="1" dirty="0">
                <a:latin typeface="Helvetica" pitchFamily="2" charset="0"/>
              </a:rPr>
              <a:t>Land use CO</a:t>
            </a:r>
            <a:r>
              <a:rPr lang="en-US" b="1" baseline="-25000" dirty="0">
                <a:latin typeface="Helvetica" pitchFamily="2" charset="0"/>
              </a:rPr>
              <a:t>2 </a:t>
            </a:r>
            <a:r>
              <a:rPr lang="en-US" b="1" dirty="0">
                <a:latin typeface="Helvetica" pitchFamily="2" charset="0"/>
              </a:rPr>
              <a:t>emissions</a:t>
            </a:r>
          </a:p>
        </p:txBody>
      </p:sp>
      <p:sp>
        <p:nvSpPr>
          <p:cNvPr id="10" name="TextBox 9"/>
          <p:cNvSpPr txBox="1"/>
          <p:nvPr/>
        </p:nvSpPr>
        <p:spPr>
          <a:xfrm>
            <a:off x="7787135" y="3540208"/>
            <a:ext cx="2826436" cy="646331"/>
          </a:xfrm>
          <a:prstGeom prst="rect">
            <a:avLst/>
          </a:prstGeom>
          <a:noFill/>
        </p:spPr>
        <p:txBody>
          <a:bodyPr wrap="square" rtlCol="0">
            <a:spAutoFit/>
          </a:bodyPr>
          <a:lstStyle/>
          <a:p>
            <a:pPr algn="ctr"/>
            <a:r>
              <a:rPr lang="en-US" b="1" dirty="0">
                <a:latin typeface="Helvetica" pitchFamily="2" charset="0"/>
              </a:rPr>
              <a:t>Other greenhouse gases</a:t>
            </a:r>
          </a:p>
        </p:txBody>
      </p:sp>
      <p:sp>
        <p:nvSpPr>
          <p:cNvPr id="11" name="TextBox 10"/>
          <p:cNvSpPr txBox="1"/>
          <p:nvPr/>
        </p:nvSpPr>
        <p:spPr>
          <a:xfrm>
            <a:off x="4095938" y="1490108"/>
            <a:ext cx="2258519" cy="646331"/>
          </a:xfrm>
          <a:prstGeom prst="rect">
            <a:avLst/>
          </a:prstGeom>
          <a:noFill/>
        </p:spPr>
        <p:txBody>
          <a:bodyPr wrap="square" rtlCol="0">
            <a:spAutoFit/>
          </a:bodyPr>
          <a:lstStyle/>
          <a:p>
            <a:pPr algn="ctr"/>
            <a:r>
              <a:rPr lang="en-US" b="1" dirty="0">
                <a:latin typeface="Helvetica" pitchFamily="2" charset="0"/>
              </a:rPr>
              <a:t>Total greenhouse gases (</a:t>
            </a:r>
            <a:r>
              <a:rPr lang="en-US" b="1" dirty="0" err="1">
                <a:latin typeface="Helvetica" pitchFamily="2" charset="0"/>
              </a:rPr>
              <a:t>GHGs</a:t>
            </a:r>
            <a:r>
              <a:rPr lang="en-US" b="1" dirty="0">
                <a:latin typeface="Helvetica" pitchFamily="2" charset="0"/>
              </a:rPr>
              <a:t>)</a:t>
            </a:r>
          </a:p>
        </p:txBody>
      </p:sp>
      <p:sp>
        <p:nvSpPr>
          <p:cNvPr id="12" name="TextBox 11"/>
          <p:cNvSpPr txBox="1"/>
          <p:nvPr/>
        </p:nvSpPr>
        <p:spPr>
          <a:xfrm>
            <a:off x="7143393" y="1094956"/>
            <a:ext cx="1576068" cy="369332"/>
          </a:xfrm>
          <a:prstGeom prst="rect">
            <a:avLst/>
          </a:prstGeom>
          <a:noFill/>
        </p:spPr>
        <p:txBody>
          <a:bodyPr wrap="square" rtlCol="0">
            <a:spAutoFit/>
          </a:bodyPr>
          <a:lstStyle/>
          <a:p>
            <a:r>
              <a:rPr lang="en-US" b="1" dirty="0">
                <a:latin typeface="Helvetica" pitchFamily="2" charset="0"/>
              </a:rPr>
              <a:t>Temperature</a:t>
            </a:r>
          </a:p>
        </p:txBody>
      </p:sp>
      <p:cxnSp>
        <p:nvCxnSpPr>
          <p:cNvPr id="14" name="Straight Arrow Connector 13"/>
          <p:cNvCxnSpPr>
            <a:cxnSpLocks/>
            <a:stCxn id="4" idx="0"/>
          </p:cNvCxnSpPr>
          <p:nvPr/>
        </p:nvCxnSpPr>
        <p:spPr>
          <a:xfrm flipV="1">
            <a:off x="1829687" y="4302083"/>
            <a:ext cx="1291398" cy="630514"/>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a:stCxn id="5" idx="0"/>
          </p:cNvCxnSpPr>
          <p:nvPr/>
        </p:nvCxnSpPr>
        <p:spPr>
          <a:xfrm flipV="1">
            <a:off x="3462570" y="4347242"/>
            <a:ext cx="412385" cy="639826"/>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a:stCxn id="6" idx="0"/>
          </p:cNvCxnSpPr>
          <p:nvPr/>
        </p:nvCxnSpPr>
        <p:spPr>
          <a:xfrm flipH="1" flipV="1">
            <a:off x="4532141" y="4399168"/>
            <a:ext cx="395346" cy="634066"/>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a:stCxn id="7" idx="0"/>
          </p:cNvCxnSpPr>
          <p:nvPr/>
        </p:nvCxnSpPr>
        <p:spPr>
          <a:xfrm flipH="1" flipV="1">
            <a:off x="5003795" y="4302083"/>
            <a:ext cx="1131644" cy="74309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a:stCxn id="8" idx="0"/>
          </p:cNvCxnSpPr>
          <p:nvPr/>
        </p:nvCxnSpPr>
        <p:spPr>
          <a:xfrm flipV="1">
            <a:off x="4095939" y="2257332"/>
            <a:ext cx="726433" cy="130239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a:stCxn id="9" idx="0"/>
          </p:cNvCxnSpPr>
          <p:nvPr/>
        </p:nvCxnSpPr>
        <p:spPr>
          <a:xfrm flipH="1" flipV="1">
            <a:off x="5215215" y="2245408"/>
            <a:ext cx="694662" cy="132671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a:stCxn id="11" idx="3"/>
            <a:endCxn id="12" idx="1"/>
          </p:cNvCxnSpPr>
          <p:nvPr/>
        </p:nvCxnSpPr>
        <p:spPr>
          <a:xfrm flipV="1">
            <a:off x="6354457" y="1279622"/>
            <a:ext cx="788936" cy="533652"/>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a:stCxn id="10" idx="0"/>
          </p:cNvCxnSpPr>
          <p:nvPr/>
        </p:nvCxnSpPr>
        <p:spPr>
          <a:xfrm flipH="1" flipV="1">
            <a:off x="6032387" y="2245326"/>
            <a:ext cx="3167966" cy="1294882"/>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526927" y="1094956"/>
            <a:ext cx="1286140" cy="369332"/>
          </a:xfrm>
          <a:prstGeom prst="rect">
            <a:avLst/>
          </a:prstGeom>
          <a:noFill/>
        </p:spPr>
        <p:txBody>
          <a:bodyPr wrap="square" rtlCol="0">
            <a:spAutoFit/>
          </a:bodyPr>
          <a:lstStyle/>
          <a:p>
            <a:r>
              <a:rPr lang="en-US" b="1" dirty="0">
                <a:latin typeface="Helvetica" pitchFamily="2" charset="0"/>
              </a:rPr>
              <a:t>Impacts</a:t>
            </a:r>
          </a:p>
        </p:txBody>
      </p:sp>
      <p:cxnSp>
        <p:nvCxnSpPr>
          <p:cNvPr id="31" name="Straight Arrow Connector 30"/>
          <p:cNvCxnSpPr>
            <a:cxnSpLocks/>
            <a:stCxn id="12" idx="3"/>
            <a:endCxn id="30" idx="1"/>
          </p:cNvCxnSpPr>
          <p:nvPr/>
        </p:nvCxnSpPr>
        <p:spPr>
          <a:xfrm>
            <a:off x="8719461" y="1279622"/>
            <a:ext cx="807466" cy="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7332" y="235487"/>
            <a:ext cx="4676280" cy="523220"/>
          </a:xfrm>
          <a:prstGeom prst="rect">
            <a:avLst/>
          </a:prstGeom>
          <a:noFill/>
        </p:spPr>
        <p:txBody>
          <a:bodyPr wrap="none" rtlCol="0">
            <a:spAutoFit/>
          </a:bodyPr>
          <a:lstStyle/>
          <a:p>
            <a:r>
              <a:rPr lang="en-US" sz="2800" b="1" dirty="0" err="1">
                <a:solidFill>
                  <a:srgbClr val="113A75"/>
                </a:solidFill>
                <a:latin typeface="Helvetica" pitchFamily="2" charset="0"/>
              </a:rPr>
              <a:t>En</a:t>
            </a:r>
            <a:r>
              <a:rPr lang="en-US" sz="2800" b="1" dirty="0">
                <a:solidFill>
                  <a:srgbClr val="113A75"/>
                </a:solidFill>
                <a:latin typeface="Helvetica" pitchFamily="2" charset="0"/>
              </a:rPr>
              <a:t>-ROADS Core Structure</a:t>
            </a:r>
          </a:p>
        </p:txBody>
      </p:sp>
      <p:sp>
        <p:nvSpPr>
          <p:cNvPr id="25" name="TextBox 24">
            <a:extLst>
              <a:ext uri="{FF2B5EF4-FFF2-40B4-BE49-F238E27FC236}">
                <a16:creationId xmlns:a16="http://schemas.microsoft.com/office/drawing/2014/main" id="{26E41DBD-4417-C34E-800E-0C73B3ED8C35}"/>
              </a:ext>
            </a:extLst>
          </p:cNvPr>
          <p:cNvSpPr txBox="1"/>
          <p:nvPr/>
        </p:nvSpPr>
        <p:spPr>
          <a:xfrm>
            <a:off x="6722261" y="3562807"/>
            <a:ext cx="1420087" cy="646331"/>
          </a:xfrm>
          <a:prstGeom prst="rect">
            <a:avLst/>
          </a:prstGeom>
          <a:noFill/>
        </p:spPr>
        <p:txBody>
          <a:bodyPr wrap="square" rtlCol="0">
            <a:spAutoFit/>
          </a:bodyPr>
          <a:lstStyle/>
          <a:p>
            <a:pPr algn="ctr"/>
            <a:r>
              <a:rPr lang="en-US" b="1" dirty="0">
                <a:latin typeface="Helvetica" pitchFamily="2" charset="0"/>
              </a:rPr>
              <a:t>CO</a:t>
            </a:r>
            <a:r>
              <a:rPr lang="en-US" b="1" baseline="-25000" dirty="0">
                <a:latin typeface="Helvetica" pitchFamily="2" charset="0"/>
              </a:rPr>
              <a:t>2</a:t>
            </a:r>
            <a:r>
              <a:rPr lang="en-US" b="1" dirty="0">
                <a:latin typeface="Helvetica" pitchFamily="2" charset="0"/>
              </a:rPr>
              <a:t> removal</a:t>
            </a:r>
          </a:p>
        </p:txBody>
      </p:sp>
      <p:cxnSp>
        <p:nvCxnSpPr>
          <p:cNvPr id="27" name="Straight Arrow Connector 26">
            <a:extLst>
              <a:ext uri="{FF2B5EF4-FFF2-40B4-BE49-F238E27FC236}">
                <a16:creationId xmlns:a16="http://schemas.microsoft.com/office/drawing/2014/main" id="{F0F8A410-7140-F045-A974-A8E2A6CB86A6}"/>
              </a:ext>
            </a:extLst>
          </p:cNvPr>
          <p:cNvCxnSpPr>
            <a:cxnSpLocks/>
            <a:stCxn id="25" idx="0"/>
          </p:cNvCxnSpPr>
          <p:nvPr/>
        </p:nvCxnSpPr>
        <p:spPr>
          <a:xfrm flipH="1" flipV="1">
            <a:off x="5546275" y="2266665"/>
            <a:ext cx="1886030" cy="1296142"/>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230B96C-A001-F140-AAC9-C84D21C0EF55}"/>
              </a:ext>
            </a:extLst>
          </p:cNvPr>
          <p:cNvSpPr txBox="1"/>
          <p:nvPr/>
        </p:nvSpPr>
        <p:spPr>
          <a:xfrm>
            <a:off x="8153201" y="4128013"/>
            <a:ext cx="2236147" cy="646331"/>
          </a:xfrm>
          <a:prstGeom prst="rect">
            <a:avLst/>
          </a:prstGeom>
          <a:noFill/>
        </p:spPr>
        <p:txBody>
          <a:bodyPr wrap="square" rtlCol="0">
            <a:spAutoFit/>
          </a:bodyPr>
          <a:lstStyle/>
          <a:p>
            <a:pPr algn="ctr"/>
            <a:r>
              <a:rPr lang="en-US" b="1" i="1" dirty="0">
                <a:latin typeface="Helvetica" pitchFamily="2" charset="0"/>
              </a:rPr>
              <a:t>(N</a:t>
            </a:r>
            <a:r>
              <a:rPr lang="en-US" b="1" i="1" baseline="-25000" dirty="0">
                <a:latin typeface="Helvetica" pitchFamily="2" charset="0"/>
              </a:rPr>
              <a:t>2</a:t>
            </a:r>
            <a:r>
              <a:rPr lang="en-US" b="1" i="1" dirty="0">
                <a:latin typeface="Helvetica" pitchFamily="2" charset="0"/>
              </a:rPr>
              <a:t>O, methane, </a:t>
            </a:r>
          </a:p>
          <a:p>
            <a:pPr algn="ctr"/>
            <a:r>
              <a:rPr lang="en-US" b="1" i="1" dirty="0">
                <a:latin typeface="Helvetica" pitchFamily="2" charset="0"/>
              </a:rPr>
              <a:t>f-gases)</a:t>
            </a:r>
          </a:p>
        </p:txBody>
      </p:sp>
      <p:pic>
        <p:nvPicPr>
          <p:cNvPr id="34" name="Picture 33">
            <a:extLst>
              <a:ext uri="{FF2B5EF4-FFF2-40B4-BE49-F238E27FC236}">
                <a16:creationId xmlns:a16="http://schemas.microsoft.com/office/drawing/2014/main" id="{BDB305A4-8544-A048-8006-E6DF15D14B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20119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5" grpId="0"/>
      <p:bldP spid="3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Multisolving</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spTree>
    <p:extLst>
      <p:ext uri="{BB962C8B-B14F-4D97-AF65-F5344CB8AC3E}">
        <p14:creationId xmlns:p14="http://schemas.microsoft.com/office/powerpoint/2010/main" val="920816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DC808F-B0A2-7F4B-9C83-6A5552E0CA93}"/>
              </a:ext>
            </a:extLst>
          </p:cNvPr>
          <p:cNvSpPr/>
          <p:nvPr/>
        </p:nvSpPr>
        <p:spPr>
          <a:xfrm>
            <a:off x="347133" y="5052127"/>
            <a:ext cx="11497733" cy="1477328"/>
          </a:xfrm>
          <a:prstGeom prst="rect">
            <a:avLst/>
          </a:prstGeom>
        </p:spPr>
        <p:txBody>
          <a:bodyPr wrap="square">
            <a:spAutoFit/>
          </a:bodyPr>
          <a:lstStyle/>
          <a:p>
            <a:r>
              <a:rPr lang="en-US" b="1" dirty="0">
                <a:solidFill>
                  <a:srgbClr val="3C4245"/>
                </a:solidFill>
                <a:latin typeface="Helvetica" pitchFamily="2" charset="0"/>
              </a:rPr>
              <a:t>“The health burden of polluting energy </a:t>
            </a:r>
            <a:r>
              <a:rPr lang="en-US" b="1" dirty="0" err="1">
                <a:solidFill>
                  <a:srgbClr val="3C4245"/>
                </a:solidFill>
                <a:latin typeface="Helvetica" pitchFamily="2" charset="0"/>
              </a:rPr>
              <a:t>Sourcess</a:t>
            </a:r>
            <a:r>
              <a:rPr lang="en-US" b="1" dirty="0">
                <a:solidFill>
                  <a:srgbClr val="3C4245"/>
                </a:solidFill>
                <a:latin typeface="Helvetica" pitchFamily="2" charset="0"/>
              </a:rPr>
              <a:t> is now so high, that moving to cleaner and more sustainable choices for energy supply, transport and food systems effectively pays for itself,” </a:t>
            </a:r>
            <a:r>
              <a:rPr lang="en-US" dirty="0">
                <a:solidFill>
                  <a:srgbClr val="3C4245"/>
                </a:solidFill>
                <a:latin typeface="Helvetica" pitchFamily="2" charset="0"/>
              </a:rPr>
              <a:t>says </a:t>
            </a:r>
            <a:r>
              <a:rPr lang="en-US" dirty="0" err="1">
                <a:solidFill>
                  <a:srgbClr val="3C4245"/>
                </a:solidFill>
                <a:latin typeface="Helvetica" pitchFamily="2" charset="0"/>
              </a:rPr>
              <a:t>Dr</a:t>
            </a:r>
            <a:r>
              <a:rPr lang="en-US" dirty="0">
                <a:solidFill>
                  <a:srgbClr val="3C4245"/>
                </a:solidFill>
                <a:latin typeface="Helvetica" pitchFamily="2" charset="0"/>
              </a:rPr>
              <a:t> Maria </a:t>
            </a:r>
            <a:r>
              <a:rPr lang="en-US" dirty="0" err="1">
                <a:solidFill>
                  <a:srgbClr val="3C4245"/>
                </a:solidFill>
                <a:latin typeface="Helvetica" pitchFamily="2" charset="0"/>
              </a:rPr>
              <a:t>Neira</a:t>
            </a:r>
            <a:r>
              <a:rPr lang="en-US" dirty="0">
                <a:solidFill>
                  <a:srgbClr val="3C4245"/>
                </a:solidFill>
                <a:latin typeface="Helvetica" pitchFamily="2" charset="0"/>
              </a:rPr>
              <a:t>, WHO Director of Public Health, Environmental and Social Determinants of Health. </a:t>
            </a:r>
          </a:p>
          <a:p>
            <a:pPr algn="ctr"/>
            <a:endParaRPr lang="en-US" dirty="0">
              <a:solidFill>
                <a:srgbClr val="3C4245"/>
              </a:solidFill>
              <a:latin typeface="Helvetica" pitchFamily="2" charset="0"/>
            </a:endParaRPr>
          </a:p>
          <a:p>
            <a:r>
              <a:rPr lang="en-US" dirty="0">
                <a:solidFill>
                  <a:srgbClr val="3C4245"/>
                </a:solidFill>
                <a:latin typeface="Helvetica" pitchFamily="2" charset="0"/>
              </a:rPr>
              <a:t>“When health is taken into account, climate change mitigation is an opportunity, not a cost.”</a:t>
            </a:r>
            <a:endParaRPr lang="en-US" dirty="0">
              <a:latin typeface="Helvetica" pitchFamily="2" charset="0"/>
            </a:endParaRPr>
          </a:p>
        </p:txBody>
      </p:sp>
      <p:grpSp>
        <p:nvGrpSpPr>
          <p:cNvPr id="7" name="Group 6">
            <a:extLst>
              <a:ext uri="{FF2B5EF4-FFF2-40B4-BE49-F238E27FC236}">
                <a16:creationId xmlns:a16="http://schemas.microsoft.com/office/drawing/2014/main" id="{CCB035AC-1F51-4529-B8D5-DB77BF3C962D}"/>
              </a:ext>
            </a:extLst>
          </p:cNvPr>
          <p:cNvGrpSpPr/>
          <p:nvPr/>
        </p:nvGrpSpPr>
        <p:grpSpPr>
          <a:xfrm>
            <a:off x="0" y="0"/>
            <a:ext cx="12192000" cy="4419600"/>
            <a:chOff x="0" y="-63281"/>
            <a:chExt cx="9144000" cy="3288915"/>
          </a:xfrm>
        </p:grpSpPr>
        <p:pic>
          <p:nvPicPr>
            <p:cNvPr id="2" name="Picture 1">
              <a:extLst>
                <a:ext uri="{FF2B5EF4-FFF2-40B4-BE49-F238E27FC236}">
                  <a16:creationId xmlns:a16="http://schemas.microsoft.com/office/drawing/2014/main" id="{FB176E4F-9418-C54E-A86F-C4FB750074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3281"/>
              <a:ext cx="9144000" cy="607292"/>
            </a:xfrm>
            <a:prstGeom prst="rect">
              <a:avLst/>
            </a:prstGeom>
          </p:spPr>
        </p:pic>
        <p:pic>
          <p:nvPicPr>
            <p:cNvPr id="6" name="Picture 5">
              <a:extLst>
                <a:ext uri="{FF2B5EF4-FFF2-40B4-BE49-F238E27FC236}">
                  <a16:creationId xmlns:a16="http://schemas.microsoft.com/office/drawing/2014/main" id="{10266C69-326F-4F34-9CC5-B1F4BBC221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0800"/>
            <a:stretch/>
          </p:blipFill>
          <p:spPr>
            <a:xfrm>
              <a:off x="0" y="544011"/>
              <a:ext cx="9144000" cy="2681623"/>
            </a:xfrm>
            <a:prstGeom prst="rect">
              <a:avLst/>
            </a:prstGeom>
          </p:spPr>
        </p:pic>
      </p:grpSp>
    </p:spTree>
    <p:extLst>
      <p:ext uri="{BB962C8B-B14F-4D97-AF65-F5344CB8AC3E}">
        <p14:creationId xmlns:p14="http://schemas.microsoft.com/office/powerpoint/2010/main" val="3872517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BD84D28-978D-604A-9D83-3CC0CADB8A5A}"/>
              </a:ext>
            </a:extLst>
          </p:cNvPr>
          <p:cNvSpPr>
            <a:spLocks noGrp="1"/>
          </p:cNvSpPr>
          <p:nvPr>
            <p:ph type="body" sz="quarter" idx="13"/>
          </p:nvPr>
        </p:nvSpPr>
        <p:spPr>
          <a:xfrm>
            <a:off x="523872" y="1682198"/>
            <a:ext cx="5400678" cy="3575602"/>
          </a:xfrm>
        </p:spPr>
        <p:txBody>
          <a:bodyPr>
            <a:normAutofit/>
          </a:bodyPr>
          <a:lstStyle/>
          <a:p>
            <a:pPr marL="0" indent="0">
              <a:buNone/>
            </a:pPr>
            <a:r>
              <a:rPr lang="en-US" sz="3000" dirty="0"/>
              <a:t>Health benefits from wind and solar power in the United States from 2007 to 2015 were </a:t>
            </a:r>
            <a:r>
              <a:rPr lang="en-US" sz="3000" i="1" dirty="0">
                <a:solidFill>
                  <a:schemeClr val="accent1"/>
                </a:solidFill>
              </a:rPr>
              <a:t>even </a:t>
            </a:r>
            <a:r>
              <a:rPr lang="en-US" sz="3000" i="1" dirty="0">
                <a:solidFill>
                  <a:srgbClr val="FFC000"/>
                </a:solidFill>
              </a:rPr>
              <a:t>greater</a:t>
            </a:r>
            <a:r>
              <a:rPr lang="en-US" sz="3000" i="1" dirty="0">
                <a:solidFill>
                  <a:schemeClr val="accent1"/>
                </a:solidFill>
              </a:rPr>
              <a:t> </a:t>
            </a:r>
            <a:r>
              <a:rPr lang="en-US" sz="3000" dirty="0"/>
              <a:t>than their climate benefits.</a:t>
            </a:r>
          </a:p>
        </p:txBody>
      </p:sp>
      <p:sp>
        <p:nvSpPr>
          <p:cNvPr id="3" name="Title 2">
            <a:extLst>
              <a:ext uri="{FF2B5EF4-FFF2-40B4-BE49-F238E27FC236}">
                <a16:creationId xmlns:a16="http://schemas.microsoft.com/office/drawing/2014/main" id="{73EC4485-DEE2-4F4D-B486-FCE57A83602F}"/>
              </a:ext>
            </a:extLst>
          </p:cNvPr>
          <p:cNvSpPr>
            <a:spLocks noGrp="1"/>
          </p:cNvSpPr>
          <p:nvPr>
            <p:ph type="ctrTitle"/>
          </p:nvPr>
        </p:nvSpPr>
        <p:spPr>
          <a:xfrm>
            <a:off x="447672" y="413007"/>
            <a:ext cx="10106028" cy="749044"/>
          </a:xfrm>
        </p:spPr>
        <p:txBody>
          <a:bodyPr/>
          <a:lstStyle/>
          <a:p>
            <a:r>
              <a:rPr lang="en-US" sz="4400" dirty="0"/>
              <a:t>Clean Energy &amp; Health</a:t>
            </a:r>
          </a:p>
        </p:txBody>
      </p:sp>
      <p:sp>
        <p:nvSpPr>
          <p:cNvPr id="5" name="TextBox 4">
            <a:extLst>
              <a:ext uri="{FF2B5EF4-FFF2-40B4-BE49-F238E27FC236}">
                <a16:creationId xmlns:a16="http://schemas.microsoft.com/office/drawing/2014/main" id="{B8A2DCB3-A9C6-F949-ADCF-876EB66AD4BB}"/>
              </a:ext>
            </a:extLst>
          </p:cNvPr>
          <p:cNvSpPr txBox="1"/>
          <p:nvPr/>
        </p:nvSpPr>
        <p:spPr>
          <a:xfrm>
            <a:off x="152500" y="6501200"/>
            <a:ext cx="9171114" cy="307777"/>
          </a:xfrm>
          <a:prstGeom prst="rect">
            <a:avLst/>
          </a:prstGeom>
          <a:noFill/>
        </p:spPr>
        <p:txBody>
          <a:bodyPr wrap="square" rtlCol="0">
            <a:spAutoFit/>
          </a:bodyPr>
          <a:lstStyle/>
          <a:p>
            <a:r>
              <a:rPr lang="en-US" sz="1400" dirty="0">
                <a:solidFill>
                  <a:schemeClr val="bg1"/>
                </a:solidFill>
              </a:rPr>
              <a:t>Source: Millstein, et al (2017)</a:t>
            </a:r>
            <a:endParaRPr lang="en-US" sz="1400" i="1" dirty="0">
              <a:solidFill>
                <a:schemeClr val="bg1"/>
              </a:solidFill>
            </a:endParaRPr>
          </a:p>
        </p:txBody>
      </p:sp>
      <p:graphicFrame>
        <p:nvGraphicFramePr>
          <p:cNvPr id="8" name="Chart 7">
            <a:extLst>
              <a:ext uri="{FF2B5EF4-FFF2-40B4-BE49-F238E27FC236}">
                <a16:creationId xmlns:a16="http://schemas.microsoft.com/office/drawing/2014/main" id="{BEF3DF0D-E257-A542-8233-FCA9139144E5}"/>
              </a:ext>
            </a:extLst>
          </p:cNvPr>
          <p:cNvGraphicFramePr>
            <a:graphicFrameLocks/>
          </p:cNvGraphicFramePr>
          <p:nvPr/>
        </p:nvGraphicFramePr>
        <p:xfrm>
          <a:off x="5803072" y="1409700"/>
          <a:ext cx="6228298" cy="5092232"/>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6801236A-10BB-CC47-933C-596729FAE4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572765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C877-4E0D-3747-92EF-02C8F72BADFD}"/>
              </a:ext>
            </a:extLst>
          </p:cNvPr>
          <p:cNvSpPr>
            <a:spLocks noGrp="1"/>
          </p:cNvSpPr>
          <p:nvPr>
            <p:ph type="ctrTitle"/>
          </p:nvPr>
        </p:nvSpPr>
        <p:spPr/>
        <p:txBody>
          <a:bodyPr/>
          <a:lstStyle/>
          <a:p>
            <a:r>
              <a:rPr lang="en-US" dirty="0">
                <a:solidFill>
                  <a:srgbClr val="113A75"/>
                </a:solidFill>
              </a:rPr>
              <a:t>Clean Energy &amp; Jobs</a:t>
            </a:r>
            <a:endParaRPr lang="en-US" dirty="0"/>
          </a:p>
        </p:txBody>
      </p:sp>
      <p:sp>
        <p:nvSpPr>
          <p:cNvPr id="3" name="Content Placeholder 2">
            <a:extLst>
              <a:ext uri="{FF2B5EF4-FFF2-40B4-BE49-F238E27FC236}">
                <a16:creationId xmlns:a16="http://schemas.microsoft.com/office/drawing/2014/main" id="{6A0B4628-3BC9-3147-A5C1-1AA30674738C}"/>
              </a:ext>
            </a:extLst>
          </p:cNvPr>
          <p:cNvSpPr>
            <a:spLocks noGrp="1"/>
          </p:cNvSpPr>
          <p:nvPr>
            <p:ph idx="1"/>
          </p:nvPr>
        </p:nvSpPr>
        <p:spPr>
          <a:xfrm>
            <a:off x="414471" y="2009030"/>
            <a:ext cx="11002466" cy="4380500"/>
          </a:xfrm>
        </p:spPr>
        <p:txBody>
          <a:bodyPr>
            <a:normAutofit/>
          </a:bodyPr>
          <a:lstStyle/>
          <a:p>
            <a:pPr marL="0" indent="0">
              <a:buNone/>
            </a:pPr>
            <a:r>
              <a:rPr lang="en-US" sz="2600" dirty="0"/>
              <a:t>If $200 billion was invested every year in energy efficiency and clean energy in the US, </a:t>
            </a:r>
            <a:r>
              <a:rPr lang="en-US" sz="2600" b="1" dirty="0">
                <a:solidFill>
                  <a:srgbClr val="FFC000"/>
                </a:solidFill>
              </a:rPr>
              <a:t>4.2 million jobs</a:t>
            </a:r>
            <a:r>
              <a:rPr lang="en-US" sz="2600" b="1" dirty="0"/>
              <a:t> </a:t>
            </a:r>
            <a:r>
              <a:rPr lang="en-US" sz="2600" dirty="0"/>
              <a:t>would be created by 2030, and the 2030 unemployment rate would be reduced by 1.5%. </a:t>
            </a:r>
          </a:p>
          <a:p>
            <a:pPr marL="0" indent="0">
              <a:buNone/>
            </a:pPr>
            <a:endParaRPr lang="en-US" sz="2600" dirty="0"/>
          </a:p>
        </p:txBody>
      </p:sp>
      <p:sp>
        <p:nvSpPr>
          <p:cNvPr id="6" name="TextBox 5">
            <a:extLst>
              <a:ext uri="{FF2B5EF4-FFF2-40B4-BE49-F238E27FC236}">
                <a16:creationId xmlns:a16="http://schemas.microsoft.com/office/drawing/2014/main" id="{A3EA03B2-7B1A-DC44-89C8-625A4E69FCE0}"/>
              </a:ext>
            </a:extLst>
          </p:cNvPr>
          <p:cNvSpPr txBox="1"/>
          <p:nvPr/>
        </p:nvSpPr>
        <p:spPr>
          <a:xfrm>
            <a:off x="240730" y="6382286"/>
            <a:ext cx="3298372" cy="338554"/>
          </a:xfrm>
          <a:prstGeom prst="rect">
            <a:avLst/>
          </a:prstGeom>
          <a:noFill/>
        </p:spPr>
        <p:txBody>
          <a:bodyPr wrap="square" rtlCol="0">
            <a:spAutoFit/>
          </a:bodyPr>
          <a:lstStyle/>
          <a:p>
            <a:r>
              <a:rPr lang="en-US" sz="1600" dirty="0">
                <a:solidFill>
                  <a:schemeClr val="bg1"/>
                </a:solidFill>
                <a:latin typeface="Helvetica" pitchFamily="2" charset="0"/>
                <a:ea typeface="Arial" charset="0"/>
                <a:cs typeface="Arial" charset="0"/>
              </a:rPr>
              <a:t>Source: </a:t>
            </a:r>
            <a:r>
              <a:rPr lang="en-US" sz="1600" dirty="0" err="1">
                <a:solidFill>
                  <a:schemeClr val="bg1"/>
                </a:solidFill>
                <a:latin typeface="Helvetica" pitchFamily="2" charset="0"/>
                <a:ea typeface="Arial" charset="0"/>
                <a:cs typeface="Arial" charset="0"/>
              </a:rPr>
              <a:t>Pollin</a:t>
            </a:r>
            <a:r>
              <a:rPr lang="en-US" sz="1600" dirty="0">
                <a:solidFill>
                  <a:schemeClr val="bg1"/>
                </a:solidFill>
                <a:latin typeface="Helvetica" pitchFamily="2" charset="0"/>
                <a:ea typeface="Arial" charset="0"/>
                <a:cs typeface="Arial" charset="0"/>
              </a:rPr>
              <a:t>,</a:t>
            </a:r>
            <a:r>
              <a:rPr lang="en-US" sz="1600" dirty="0">
                <a:solidFill>
                  <a:schemeClr val="bg1"/>
                </a:solidFill>
                <a:latin typeface="Helvetica" pitchFamily="2" charset="0"/>
              </a:rPr>
              <a:t> et al (2014) </a:t>
            </a:r>
            <a:endParaRPr lang="en-US" sz="1600" dirty="0">
              <a:solidFill>
                <a:schemeClr val="bg1"/>
              </a:solidFill>
              <a:latin typeface="Helvetica" pitchFamily="2" charset="0"/>
              <a:ea typeface="Arial" charset="0"/>
              <a:cs typeface="Arial" charset="0"/>
            </a:endParaRPr>
          </a:p>
        </p:txBody>
      </p:sp>
      <p:pic>
        <p:nvPicPr>
          <p:cNvPr id="8" name="Picture 7">
            <a:extLst>
              <a:ext uri="{FF2B5EF4-FFF2-40B4-BE49-F238E27FC236}">
                <a16:creationId xmlns:a16="http://schemas.microsoft.com/office/drawing/2014/main" id="{DDD31C41-C6C8-D54B-884E-1FC6961438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33621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7AB231-ACFB-2D48-9F4D-0919D6A0C6F3}"/>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colorTemperature colorTemp="72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Titre 1"/>
          <p:cNvSpPr>
            <a:spLocks noGrp="1"/>
          </p:cNvSpPr>
          <p:nvPr>
            <p:ph type="ctrTitle"/>
          </p:nvPr>
        </p:nvSpPr>
        <p:spPr/>
        <p:txBody>
          <a:bodyPr>
            <a:noAutofit/>
          </a:bodyPr>
          <a:lstStyle/>
          <a:p>
            <a:pPr>
              <a:defRPr/>
            </a:pPr>
            <a:r>
              <a:rPr lang="fr-FR" altLang="en-US" sz="4400" dirty="0"/>
              <a:t>Health Benefits of Climate Action: Global</a:t>
            </a:r>
            <a:endParaRPr lang="en-US" sz="4400" dirty="0">
              <a:ea typeface="+mn-ea"/>
              <a:cs typeface="+mn-cs"/>
            </a:endParaRPr>
          </a:p>
        </p:txBody>
      </p:sp>
      <p:sp>
        <p:nvSpPr>
          <p:cNvPr id="3" name="Content Placeholder 2">
            <a:extLst>
              <a:ext uri="{FF2B5EF4-FFF2-40B4-BE49-F238E27FC236}">
                <a16:creationId xmlns:a16="http://schemas.microsoft.com/office/drawing/2014/main" id="{B99AABFB-EB5C-1447-9CCA-4DDB96F7F4B2}"/>
              </a:ext>
            </a:extLst>
          </p:cNvPr>
          <p:cNvSpPr>
            <a:spLocks noGrp="1"/>
          </p:cNvSpPr>
          <p:nvPr>
            <p:ph idx="1"/>
          </p:nvPr>
        </p:nvSpPr>
        <p:spPr>
          <a:xfrm>
            <a:off x="487987" y="1501907"/>
            <a:ext cx="7900639" cy="4606924"/>
          </a:xfrm>
        </p:spPr>
        <p:txBody>
          <a:bodyPr>
            <a:noAutofit/>
          </a:bodyPr>
          <a:lstStyle/>
          <a:p>
            <a:pPr marL="0" indent="0">
              <a:buClr>
                <a:schemeClr val="bg1"/>
              </a:buClr>
              <a:buNone/>
              <a:defRPr/>
            </a:pPr>
            <a:r>
              <a:rPr lang="en-US" sz="2500" b="1" dirty="0"/>
              <a:t>Limiting warming to 1.5-2°C by cutting fossil fuel emissions would:</a:t>
            </a:r>
            <a:endParaRPr lang="en-US" sz="2500" b="1" dirty="0">
              <a:solidFill>
                <a:schemeClr val="tx1"/>
              </a:solidFill>
            </a:endParaRPr>
          </a:p>
          <a:p>
            <a:pPr>
              <a:buClr>
                <a:schemeClr val="bg1"/>
              </a:buClr>
              <a:defRPr/>
            </a:pPr>
            <a:r>
              <a:rPr lang="en-US" sz="2500" b="1" dirty="0">
                <a:solidFill>
                  <a:srgbClr val="FFC000"/>
                </a:solidFill>
              </a:rPr>
              <a:t>Prevent ~153 million </a:t>
            </a:r>
            <a:r>
              <a:rPr lang="en-US" sz="2500" dirty="0"/>
              <a:t>premature deaths from air pollution by 2100</a:t>
            </a:r>
            <a:r>
              <a:rPr lang="en-US" sz="2500" baseline="30000" dirty="0"/>
              <a:t>1</a:t>
            </a:r>
            <a:r>
              <a:rPr lang="en-US" sz="2500" dirty="0"/>
              <a:t> </a:t>
            </a:r>
          </a:p>
          <a:p>
            <a:pPr>
              <a:buClr>
                <a:schemeClr val="bg1"/>
              </a:buClr>
              <a:defRPr/>
            </a:pPr>
            <a:r>
              <a:rPr lang="en-US" sz="2500" b="1" dirty="0">
                <a:solidFill>
                  <a:srgbClr val="FFC000"/>
                </a:solidFill>
              </a:rPr>
              <a:t>Save</a:t>
            </a:r>
            <a:r>
              <a:rPr lang="en-US" sz="2500" b="1" dirty="0"/>
              <a:t> </a:t>
            </a:r>
            <a:r>
              <a:rPr lang="en-US" sz="2500" dirty="0"/>
              <a:t>~$800 Billion per year due to health benefits from clean power and $400 Billion per year from clean transportation</a:t>
            </a:r>
          </a:p>
          <a:p>
            <a:pPr lvl="1">
              <a:buClr>
                <a:schemeClr val="bg1"/>
              </a:buClr>
              <a:defRPr/>
            </a:pPr>
            <a:r>
              <a:rPr lang="en-US" sz="2500" dirty="0">
                <a:solidFill>
                  <a:schemeClr val="tx1"/>
                </a:solidFill>
              </a:rPr>
              <a:t> </a:t>
            </a:r>
            <a:r>
              <a:rPr lang="en-US" sz="2500" b="1" dirty="0">
                <a:solidFill>
                  <a:srgbClr val="FFC000"/>
                </a:solidFill>
              </a:rPr>
              <a:t>~$1.2 Trillion </a:t>
            </a:r>
            <a:r>
              <a:rPr lang="en-US" sz="2500" dirty="0"/>
              <a:t>per year total</a:t>
            </a:r>
            <a:r>
              <a:rPr lang="en-US" sz="2500" baseline="30000" dirty="0"/>
              <a:t>2</a:t>
            </a:r>
            <a:endParaRPr lang="en-US" sz="2500" dirty="0"/>
          </a:p>
          <a:p>
            <a:pPr marL="0" indent="0">
              <a:buNone/>
            </a:pPr>
            <a:endParaRPr lang="en-US" sz="2500" dirty="0"/>
          </a:p>
        </p:txBody>
      </p:sp>
      <p:sp>
        <p:nvSpPr>
          <p:cNvPr id="4" name="TextBox 3">
            <a:extLst>
              <a:ext uri="{FF2B5EF4-FFF2-40B4-BE49-F238E27FC236}">
                <a16:creationId xmlns:a16="http://schemas.microsoft.com/office/drawing/2014/main" id="{52E1D35D-F071-F044-822D-D9C6440682C1}"/>
              </a:ext>
            </a:extLst>
          </p:cNvPr>
          <p:cNvSpPr txBox="1"/>
          <p:nvPr/>
        </p:nvSpPr>
        <p:spPr>
          <a:xfrm>
            <a:off x="0" y="6488668"/>
            <a:ext cx="5486400" cy="369332"/>
          </a:xfrm>
          <a:prstGeom prst="rect">
            <a:avLst/>
          </a:prstGeom>
          <a:noFill/>
        </p:spPr>
        <p:txBody>
          <a:bodyPr wrap="square" rtlCol="0">
            <a:spAutoFit/>
          </a:bodyPr>
          <a:lstStyle/>
          <a:p>
            <a:r>
              <a:rPr lang="en-US" dirty="0">
                <a:solidFill>
                  <a:schemeClr val="bg1"/>
                </a:solidFill>
              </a:rPr>
              <a:t>Source: </a:t>
            </a:r>
            <a:r>
              <a:rPr lang="en-US" dirty="0" err="1">
                <a:solidFill>
                  <a:schemeClr val="bg1"/>
                </a:solidFill>
              </a:rPr>
              <a:t>Shindell</a:t>
            </a:r>
            <a:r>
              <a:rPr lang="en-US" dirty="0">
                <a:solidFill>
                  <a:schemeClr val="bg1"/>
                </a:solidFill>
              </a:rPr>
              <a:t> et al., 2018; </a:t>
            </a:r>
            <a:r>
              <a:rPr lang="en-US" dirty="0" err="1">
                <a:solidFill>
                  <a:schemeClr val="bg1"/>
                </a:solidFill>
              </a:rPr>
              <a:t>Shindell</a:t>
            </a:r>
            <a:r>
              <a:rPr lang="en-US" dirty="0">
                <a:solidFill>
                  <a:schemeClr val="bg1"/>
                </a:solidFill>
              </a:rPr>
              <a:t> et al., 2016</a:t>
            </a:r>
          </a:p>
        </p:txBody>
      </p:sp>
      <p:pic>
        <p:nvPicPr>
          <p:cNvPr id="18" name="Picture 17">
            <a:extLst>
              <a:ext uri="{FF2B5EF4-FFF2-40B4-BE49-F238E27FC236}">
                <a16:creationId xmlns:a16="http://schemas.microsoft.com/office/drawing/2014/main" id="{2B0BD85D-9737-E34E-901B-7A252B5916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0843775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pPr>
              <a:defRPr/>
            </a:pPr>
            <a:r>
              <a:rPr lang="fr-FR" altLang="en-US" sz="4400" dirty="0">
                <a:solidFill>
                  <a:srgbClr val="FFFFFF"/>
                </a:solidFill>
              </a:rPr>
              <a:t>Health Benefits of Climate Action: U.S.</a:t>
            </a:r>
            <a:endParaRPr lang="en-US" sz="4400" dirty="0">
              <a:solidFill>
                <a:srgbClr val="FFFFFF"/>
              </a:solidFill>
              <a:ea typeface="+mn-ea"/>
              <a:cs typeface="+mn-cs"/>
            </a:endParaRPr>
          </a:p>
        </p:txBody>
      </p:sp>
      <p:graphicFrame>
        <p:nvGraphicFramePr>
          <p:cNvPr id="11" name="Content Placeholder 10">
            <a:extLst>
              <a:ext uri="{FF2B5EF4-FFF2-40B4-BE49-F238E27FC236}">
                <a16:creationId xmlns:a16="http://schemas.microsoft.com/office/drawing/2014/main" id="{5B378324-3D21-EF4F-83B1-47A1A30C91CA}"/>
              </a:ext>
            </a:extLst>
          </p:cNvPr>
          <p:cNvGraphicFramePr>
            <a:graphicFrameLocks noGrp="1"/>
          </p:cNvGraphicFramePr>
          <p:nvPr>
            <p:ph idx="1"/>
          </p:nvPr>
        </p:nvGraphicFramePr>
        <p:xfrm>
          <a:off x="-1570382" y="1985741"/>
          <a:ext cx="14083748" cy="4735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2E1D35D-F071-F044-822D-D9C6440682C1}"/>
              </a:ext>
            </a:extLst>
          </p:cNvPr>
          <p:cNvSpPr txBox="1"/>
          <p:nvPr/>
        </p:nvSpPr>
        <p:spPr>
          <a:xfrm>
            <a:off x="0" y="6488668"/>
            <a:ext cx="5486400" cy="369332"/>
          </a:xfrm>
          <a:prstGeom prst="rect">
            <a:avLst/>
          </a:prstGeom>
          <a:noFill/>
        </p:spPr>
        <p:txBody>
          <a:bodyPr wrap="square" rtlCol="0">
            <a:spAutoFit/>
          </a:bodyPr>
          <a:lstStyle/>
          <a:p>
            <a:r>
              <a:rPr lang="en-US" dirty="0">
                <a:solidFill>
                  <a:schemeClr val="bg1"/>
                </a:solidFill>
              </a:rPr>
              <a:t>Source: </a:t>
            </a:r>
            <a:r>
              <a:rPr lang="en-US" dirty="0" err="1">
                <a:solidFill>
                  <a:schemeClr val="bg1"/>
                </a:solidFill>
              </a:rPr>
              <a:t>Shindell</a:t>
            </a:r>
            <a:r>
              <a:rPr lang="en-US" dirty="0">
                <a:solidFill>
                  <a:schemeClr val="bg1"/>
                </a:solidFill>
              </a:rPr>
              <a:t> et al., 2016</a:t>
            </a:r>
          </a:p>
        </p:txBody>
      </p:sp>
      <p:sp>
        <p:nvSpPr>
          <p:cNvPr id="10" name="Rectangle 9">
            <a:extLst>
              <a:ext uri="{FF2B5EF4-FFF2-40B4-BE49-F238E27FC236}">
                <a16:creationId xmlns:a16="http://schemas.microsoft.com/office/drawing/2014/main" id="{9067DD59-375D-C841-9E9A-CCAF1CD54C32}"/>
              </a:ext>
            </a:extLst>
          </p:cNvPr>
          <p:cNvSpPr/>
          <p:nvPr/>
        </p:nvSpPr>
        <p:spPr>
          <a:xfrm>
            <a:off x="466722" y="1288856"/>
            <a:ext cx="10628679" cy="630942"/>
          </a:xfrm>
          <a:prstGeom prst="rect">
            <a:avLst/>
          </a:prstGeom>
        </p:spPr>
        <p:txBody>
          <a:bodyPr wrap="none">
            <a:spAutoFit/>
          </a:bodyPr>
          <a:lstStyle/>
          <a:p>
            <a:pPr>
              <a:defRPr/>
            </a:pPr>
            <a:r>
              <a:rPr lang="en-US" sz="3500" dirty="0">
                <a:solidFill>
                  <a:srgbClr val="FFFFFF"/>
                </a:solidFill>
              </a:rPr>
              <a:t>The U.S. would save billions in health care costs by 2030</a:t>
            </a:r>
            <a:r>
              <a:rPr lang="en-US" sz="3500" baseline="30000" dirty="0">
                <a:solidFill>
                  <a:srgbClr val="FFFFFF"/>
                </a:solidFill>
              </a:rPr>
              <a:t>2</a:t>
            </a:r>
          </a:p>
        </p:txBody>
      </p:sp>
      <p:pic>
        <p:nvPicPr>
          <p:cNvPr id="13" name="Picture 12">
            <a:extLst>
              <a:ext uri="{FF2B5EF4-FFF2-40B4-BE49-F238E27FC236}">
                <a16:creationId xmlns:a16="http://schemas.microsoft.com/office/drawing/2014/main" id="{497B755B-DF12-8D40-A045-545A727529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3468749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Impacts at different levels of warming</a:t>
            </a:r>
          </a:p>
        </p:txBody>
      </p:sp>
    </p:spTree>
    <p:extLst>
      <p:ext uri="{BB962C8B-B14F-4D97-AF65-F5344CB8AC3E}">
        <p14:creationId xmlns:p14="http://schemas.microsoft.com/office/powerpoint/2010/main" val="372350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56B41B85-04D3-4195-81D0-E3981DC54A59}"/>
              </a:ext>
            </a:extLst>
          </p:cNvPr>
          <p:cNvSpPr txBox="1">
            <a:spLocks/>
          </p:cNvSpPr>
          <p:nvPr/>
        </p:nvSpPr>
        <p:spPr>
          <a:xfrm>
            <a:off x="836076" y="261037"/>
            <a:ext cx="10357788" cy="105529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en-US" b="1" dirty="0">
                <a:solidFill>
                  <a:schemeClr val="bg2">
                    <a:lumMod val="25000"/>
                  </a:schemeClr>
                </a:solidFill>
                <a:latin typeface="Helvetica" pitchFamily="2" charset="0"/>
              </a:rPr>
              <a:t>Backed by data…</a:t>
            </a:r>
          </a:p>
          <a:p>
            <a:pPr marL="0" indent="0">
              <a:buNone/>
            </a:pPr>
            <a:r>
              <a:rPr lang="en-US" dirty="0">
                <a:solidFill>
                  <a:schemeClr val="bg2">
                    <a:lumMod val="25000"/>
                  </a:schemeClr>
                </a:solidFill>
                <a:latin typeface="Helvetica" pitchFamily="2" charset="0"/>
              </a:rPr>
              <a:t>We will use</a:t>
            </a:r>
            <a:r>
              <a:rPr lang="en-US" b="1" dirty="0">
                <a:solidFill>
                  <a:schemeClr val="bg2">
                    <a:lumMod val="25000"/>
                  </a:schemeClr>
                </a:solidFill>
                <a:latin typeface="Helvetica" pitchFamily="2" charset="0"/>
              </a:rPr>
              <a:t> </a:t>
            </a:r>
            <a:r>
              <a:rPr lang="en-US" b="1" dirty="0" err="1">
                <a:solidFill>
                  <a:schemeClr val="bg2">
                    <a:lumMod val="25000"/>
                  </a:schemeClr>
                </a:solidFill>
                <a:latin typeface="Helvetica" pitchFamily="2" charset="0"/>
              </a:rPr>
              <a:t>En</a:t>
            </a:r>
            <a:r>
              <a:rPr lang="en-US" b="1" dirty="0">
                <a:solidFill>
                  <a:schemeClr val="bg2">
                    <a:lumMod val="25000"/>
                  </a:schemeClr>
                </a:solidFill>
                <a:latin typeface="Helvetica" pitchFamily="2" charset="0"/>
              </a:rPr>
              <a:t>-ROADS</a:t>
            </a:r>
            <a:r>
              <a:rPr lang="en-US" dirty="0">
                <a:solidFill>
                  <a:schemeClr val="bg2">
                    <a:lumMod val="25000"/>
                  </a:schemeClr>
                </a:solidFill>
                <a:latin typeface="Helvetica" pitchFamily="2" charset="0"/>
              </a:rPr>
              <a:t>,</a:t>
            </a:r>
            <a:r>
              <a:rPr lang="en-US" i="1" dirty="0">
                <a:solidFill>
                  <a:schemeClr val="bg2">
                    <a:lumMod val="25000"/>
                  </a:schemeClr>
                </a:solidFill>
                <a:latin typeface="Helvetica" pitchFamily="2" charset="0"/>
              </a:rPr>
              <a:t> </a:t>
            </a:r>
            <a:r>
              <a:rPr lang="en-US" dirty="0">
                <a:solidFill>
                  <a:schemeClr val="bg2">
                    <a:lumMod val="25000"/>
                  </a:schemeClr>
                </a:solidFill>
                <a:latin typeface="Helvetica Light" panose="020B0403020202020204" pitchFamily="34" charset="0"/>
              </a:rPr>
              <a:t>a cutting-edge simulation model, to test climate solutions and generate climate scenarios for the future.</a:t>
            </a:r>
          </a:p>
        </p:txBody>
      </p:sp>
      <p:pic>
        <p:nvPicPr>
          <p:cNvPr id="5" name="Picture 4" descr="A picture containing graphical user interface&#10;&#10;Description automatically generated">
            <a:extLst>
              <a:ext uri="{FF2B5EF4-FFF2-40B4-BE49-F238E27FC236}">
                <a16:creationId xmlns:a16="http://schemas.microsoft.com/office/drawing/2014/main" id="{B6BD53EC-AAD3-EC47-961C-49C73F2CEA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6976" y="1512373"/>
            <a:ext cx="9538049" cy="5265798"/>
          </a:xfrm>
          <a:prstGeom prst="rect">
            <a:avLst/>
          </a:prstGeom>
        </p:spPr>
      </p:pic>
    </p:spTree>
    <p:extLst>
      <p:ext uri="{BB962C8B-B14F-4D97-AF65-F5344CB8AC3E}">
        <p14:creationId xmlns:p14="http://schemas.microsoft.com/office/powerpoint/2010/main" val="8456635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94FA-55C3-454B-9634-17736E1F574A}"/>
              </a:ext>
            </a:extLst>
          </p:cNvPr>
          <p:cNvSpPr>
            <a:spLocks noGrp="1"/>
          </p:cNvSpPr>
          <p:nvPr>
            <p:ph type="ctrTitle"/>
          </p:nvPr>
        </p:nvSpPr>
        <p:spPr/>
        <p:txBody>
          <a:bodyPr/>
          <a:lstStyle/>
          <a:p>
            <a:r>
              <a:rPr lang="en-US" sz="5000" dirty="0"/>
              <a:t>1.5ºC of warming (or 2.7ºF)</a:t>
            </a:r>
          </a:p>
        </p:txBody>
      </p:sp>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38DFFAB-3327-1E4F-AC17-75E00C36C3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1747701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94FA-55C3-454B-9634-17736E1F574A}"/>
              </a:ext>
            </a:extLst>
          </p:cNvPr>
          <p:cNvSpPr>
            <a:spLocks noGrp="1"/>
          </p:cNvSpPr>
          <p:nvPr>
            <p:ph type="ctrTitle"/>
          </p:nvPr>
        </p:nvSpPr>
        <p:spPr/>
        <p:txBody>
          <a:bodyPr/>
          <a:lstStyle/>
          <a:p>
            <a:r>
              <a:rPr lang="en-US" sz="5000" dirty="0"/>
              <a:t>2ºC of warming (or 3.6ºF)</a:t>
            </a:r>
          </a:p>
        </p:txBody>
      </p:sp>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5DDF258E-38A2-9D4E-A6F2-ED92E70013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40750895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94FA-55C3-454B-9634-17736E1F574A}"/>
              </a:ext>
            </a:extLst>
          </p:cNvPr>
          <p:cNvSpPr>
            <a:spLocks noGrp="1"/>
          </p:cNvSpPr>
          <p:nvPr>
            <p:ph type="ctrTitle"/>
          </p:nvPr>
        </p:nvSpPr>
        <p:spPr/>
        <p:txBody>
          <a:bodyPr/>
          <a:lstStyle/>
          <a:p>
            <a:r>
              <a:rPr lang="en-US" sz="5000" dirty="0"/>
              <a:t>3ºC of warming (or 5.4ºF)</a:t>
            </a:r>
          </a:p>
        </p:txBody>
      </p:sp>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E99C42B-04F1-7347-B7C0-C7E22BFE32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1896765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94FA-55C3-454B-9634-17736E1F574A}"/>
              </a:ext>
            </a:extLst>
          </p:cNvPr>
          <p:cNvSpPr>
            <a:spLocks noGrp="1"/>
          </p:cNvSpPr>
          <p:nvPr>
            <p:ph type="ctrTitle"/>
          </p:nvPr>
        </p:nvSpPr>
        <p:spPr/>
        <p:txBody>
          <a:bodyPr/>
          <a:lstStyle/>
          <a:p>
            <a:r>
              <a:rPr lang="en-US" sz="5000" dirty="0"/>
              <a:t>4+ºC of warming (or 7.2+ºF)</a:t>
            </a:r>
          </a:p>
        </p:txBody>
      </p:sp>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002E86C6-71B7-1F49-B7BF-3D30E157AE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1823231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43798" y="2466377"/>
            <a:ext cx="4302956" cy="623248"/>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Developed Nations</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657329" y="3187345"/>
            <a:ext cx="4289425" cy="3143250"/>
          </a:xfrm>
        </p:spPr>
        <p:txBody>
          <a:bodyPr>
            <a:noAutofit/>
          </a:bodyPr>
          <a:lstStyle/>
          <a:p>
            <a:pPr marL="0" indent="0">
              <a:buNone/>
            </a:pPr>
            <a:r>
              <a:rPr lang="en-US" sz="2200" b="1" i="1" dirty="0"/>
              <a:t>Leaders of:</a:t>
            </a:r>
          </a:p>
          <a:p>
            <a:pPr lvl="1">
              <a:spcBef>
                <a:spcPts val="0"/>
              </a:spcBef>
            </a:pPr>
            <a:r>
              <a:rPr lang="en-US" sz="2200" dirty="0"/>
              <a:t>Australia</a:t>
            </a:r>
          </a:p>
          <a:p>
            <a:pPr lvl="1">
              <a:spcBef>
                <a:spcPts val="0"/>
              </a:spcBef>
            </a:pPr>
            <a:r>
              <a:rPr lang="en-US" sz="2200" dirty="0"/>
              <a:t>Canada</a:t>
            </a:r>
          </a:p>
          <a:p>
            <a:pPr lvl="1">
              <a:spcBef>
                <a:spcPts val="0"/>
              </a:spcBef>
            </a:pPr>
            <a:r>
              <a:rPr lang="en-US" sz="2200" dirty="0"/>
              <a:t>European Union</a:t>
            </a:r>
          </a:p>
          <a:p>
            <a:pPr lvl="1">
              <a:spcBef>
                <a:spcPts val="0"/>
              </a:spcBef>
            </a:pPr>
            <a:r>
              <a:rPr lang="en-US" sz="2200" dirty="0"/>
              <a:t>Japan</a:t>
            </a:r>
          </a:p>
          <a:p>
            <a:pPr lvl="1">
              <a:spcBef>
                <a:spcPts val="0"/>
              </a:spcBef>
            </a:pPr>
            <a:r>
              <a:rPr lang="en-US" sz="2200" dirty="0"/>
              <a:t>New Zealand</a:t>
            </a:r>
          </a:p>
          <a:p>
            <a:pPr lvl="1">
              <a:spcBef>
                <a:spcPts val="0"/>
              </a:spcBef>
            </a:pPr>
            <a:r>
              <a:rPr lang="en-US" sz="2200" dirty="0"/>
              <a:t>Russia &amp; Former Soviet Republics</a:t>
            </a:r>
          </a:p>
          <a:p>
            <a:pPr lvl="1">
              <a:spcBef>
                <a:spcPts val="0"/>
              </a:spcBef>
            </a:pPr>
            <a:r>
              <a:rPr lang="en-US" sz="2200" dirty="0"/>
              <a:t>South Korea</a:t>
            </a:r>
          </a:p>
          <a:p>
            <a:pPr lvl="1">
              <a:spcBef>
                <a:spcPts val="0"/>
              </a:spcBef>
            </a:pPr>
            <a:r>
              <a:rPr lang="en-US" sz="2200" dirty="0"/>
              <a:t>USA</a:t>
            </a:r>
          </a:p>
          <a:p>
            <a:pPr lvl="1">
              <a:spcAft>
                <a:spcPts val="450"/>
              </a:spcAft>
            </a:pPr>
            <a:endParaRPr lang="en-US" sz="2250" dirty="0"/>
          </a:p>
        </p:txBody>
      </p:sp>
      <p:pic>
        <p:nvPicPr>
          <p:cNvPr id="10" name="Picture 9" descr="Macintosh HD:Users:ellie:Library:Group Containers:Q79WDW8YH9.com.evernote.Evernote:Evernote:quick-note:pitterpatter___Evernote:quick-note-fgSnDE:attachment--7gNz3N:screenshot.png">
            <a:extLst>
              <a:ext uri="{FF2B5EF4-FFF2-40B4-BE49-F238E27FC236}">
                <a16:creationId xmlns:a16="http://schemas.microsoft.com/office/drawing/2014/main" id="{30FA02FD-2E76-9846-8703-DEC0F7365CD6}"/>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1816" y="300291"/>
            <a:ext cx="3843867" cy="2068366"/>
          </a:xfrm>
          <a:prstGeom prst="rect">
            <a:avLst/>
          </a:prstGeom>
          <a:noFill/>
          <a:ln w="31750">
            <a:solidFill>
              <a:srgbClr val="828282"/>
            </a:solidFill>
          </a:ln>
        </p:spPr>
      </p:pic>
      <p:pic>
        <p:nvPicPr>
          <p:cNvPr id="2" name="Picture 1">
            <a:extLst>
              <a:ext uri="{FF2B5EF4-FFF2-40B4-BE49-F238E27FC236}">
                <a16:creationId xmlns:a16="http://schemas.microsoft.com/office/drawing/2014/main" id="{0D6A566F-0147-BB4D-B42F-C272455019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2103" y="4479300"/>
            <a:ext cx="3577489" cy="2378701"/>
          </a:xfrm>
          <a:prstGeom prst="rect">
            <a:avLst/>
          </a:prstGeom>
        </p:spPr>
      </p:pic>
      <p:pic>
        <p:nvPicPr>
          <p:cNvPr id="3" name="Picture 2">
            <a:extLst>
              <a:ext uri="{FF2B5EF4-FFF2-40B4-BE49-F238E27FC236}">
                <a16:creationId xmlns:a16="http://schemas.microsoft.com/office/drawing/2014/main" id="{71535C4B-E4EF-064B-B903-6D47953EE8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2103" y="2226666"/>
            <a:ext cx="3577489" cy="2392149"/>
          </a:xfrm>
          <a:prstGeom prst="rect">
            <a:avLst/>
          </a:prstGeom>
        </p:spPr>
      </p:pic>
      <p:pic>
        <p:nvPicPr>
          <p:cNvPr id="7" name="Picture 6">
            <a:extLst>
              <a:ext uri="{FF2B5EF4-FFF2-40B4-BE49-F238E27FC236}">
                <a16:creationId xmlns:a16="http://schemas.microsoft.com/office/drawing/2014/main" id="{1B97C580-5177-5842-8022-FD131D1FEB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65409" y="6548"/>
            <a:ext cx="2757803" cy="2266992"/>
          </a:xfrm>
          <a:prstGeom prst="rect">
            <a:avLst/>
          </a:prstGeom>
        </p:spPr>
      </p:pic>
      <p:pic>
        <p:nvPicPr>
          <p:cNvPr id="9" name="Picture 8">
            <a:extLst>
              <a:ext uri="{FF2B5EF4-FFF2-40B4-BE49-F238E27FC236}">
                <a16:creationId xmlns:a16="http://schemas.microsoft.com/office/drawing/2014/main" id="{F1818C71-5C1A-A441-8BFB-C794C61F58F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25622" y="1"/>
            <a:ext cx="3566378" cy="2231044"/>
          </a:xfrm>
          <a:prstGeom prst="rect">
            <a:avLst/>
          </a:prstGeom>
        </p:spPr>
      </p:pic>
      <p:pic>
        <p:nvPicPr>
          <p:cNvPr id="8" name="Picture 7">
            <a:extLst>
              <a:ext uri="{FF2B5EF4-FFF2-40B4-BE49-F238E27FC236}">
                <a16:creationId xmlns:a16="http://schemas.microsoft.com/office/drawing/2014/main" id="{AF575D0D-C9A7-4344-9FC4-0E825A064F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65409" y="4618814"/>
            <a:ext cx="2756077" cy="2258903"/>
          </a:xfrm>
          <a:prstGeom prst="rect">
            <a:avLst/>
          </a:prstGeom>
        </p:spPr>
      </p:pic>
      <p:pic>
        <p:nvPicPr>
          <p:cNvPr id="4" name="Picture 3">
            <a:extLst>
              <a:ext uri="{FF2B5EF4-FFF2-40B4-BE49-F238E27FC236}">
                <a16:creationId xmlns:a16="http://schemas.microsoft.com/office/drawing/2014/main" id="{70727E2D-9AFC-2940-87EF-3B041A29FE4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69546" y="2209777"/>
            <a:ext cx="2751940" cy="2409038"/>
          </a:xfrm>
          <a:prstGeom prst="rect">
            <a:avLst/>
          </a:prstGeom>
        </p:spPr>
      </p:pic>
    </p:spTree>
    <p:extLst>
      <p:ext uri="{BB962C8B-B14F-4D97-AF65-F5344CB8AC3E}">
        <p14:creationId xmlns:p14="http://schemas.microsoft.com/office/powerpoint/2010/main" val="616801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9AAF94-E24E-D240-8E67-72E9E4833D40}"/>
              </a:ext>
            </a:extLst>
          </p:cNvPr>
          <p:cNvPicPr>
            <a:picLocks noChangeAspect="1"/>
          </p:cNvPicPr>
          <p:nvPr/>
        </p:nvPicPr>
        <p:blipFill>
          <a:blip r:embed="rId3"/>
          <a:stretch>
            <a:fillRect/>
          </a:stretch>
        </p:blipFill>
        <p:spPr>
          <a:xfrm>
            <a:off x="8403053" y="0"/>
            <a:ext cx="3788948" cy="2528497"/>
          </a:xfrm>
          <a:prstGeom prst="rect">
            <a:avLst/>
          </a:prstGeom>
        </p:spPr>
      </p:pic>
      <p:sp>
        <p:nvSpPr>
          <p:cNvPr id="5" name="Text Box 3"/>
          <p:cNvSpPr txBox="1"/>
          <p:nvPr/>
        </p:nvSpPr>
        <p:spPr>
          <a:xfrm>
            <a:off x="703470" y="2579420"/>
            <a:ext cx="4102933" cy="117724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Rapidly Emerging Nations</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919083" y="3756665"/>
            <a:ext cx="4972050" cy="2571750"/>
          </a:xfrm>
        </p:spPr>
        <p:txBody>
          <a:bodyPr>
            <a:noAutofit/>
          </a:bodyPr>
          <a:lstStyle/>
          <a:p>
            <a:pPr marL="0" indent="0">
              <a:buNone/>
            </a:pPr>
            <a:r>
              <a:rPr lang="en-US" sz="2200" b="1" i="1" dirty="0"/>
              <a:t>Leaders of:</a:t>
            </a:r>
          </a:p>
          <a:p>
            <a:pPr lvl="1">
              <a:spcBef>
                <a:spcPts val="0"/>
              </a:spcBef>
            </a:pPr>
            <a:r>
              <a:rPr lang="en-US" sz="2200" dirty="0"/>
              <a:t>China</a:t>
            </a:r>
          </a:p>
          <a:p>
            <a:pPr lvl="1">
              <a:spcBef>
                <a:spcPts val="0"/>
              </a:spcBef>
            </a:pPr>
            <a:r>
              <a:rPr lang="en-US" sz="2200" dirty="0"/>
              <a:t>India</a:t>
            </a:r>
          </a:p>
          <a:p>
            <a:pPr lvl="1">
              <a:spcBef>
                <a:spcPts val="0"/>
              </a:spcBef>
            </a:pPr>
            <a:r>
              <a:rPr lang="en-US" sz="2200" dirty="0"/>
              <a:t>Indonesia</a:t>
            </a:r>
          </a:p>
          <a:p>
            <a:pPr lvl="1">
              <a:spcBef>
                <a:spcPts val="0"/>
              </a:spcBef>
            </a:pPr>
            <a:r>
              <a:rPr lang="en-US" sz="2200" dirty="0"/>
              <a:t>Brazil</a:t>
            </a:r>
          </a:p>
          <a:p>
            <a:pPr lvl="1">
              <a:spcBef>
                <a:spcPts val="0"/>
              </a:spcBef>
            </a:pPr>
            <a:r>
              <a:rPr lang="en-US" sz="2200" dirty="0"/>
              <a:t>Mexico</a:t>
            </a:r>
          </a:p>
          <a:p>
            <a:pPr lvl="1">
              <a:spcAft>
                <a:spcPts val="450"/>
              </a:spcAft>
            </a:pPr>
            <a:r>
              <a:rPr lang="en-US" sz="2200" dirty="0"/>
              <a:t>South Africa</a:t>
            </a:r>
          </a:p>
        </p:txBody>
      </p:sp>
      <p:pic>
        <p:nvPicPr>
          <p:cNvPr id="12" name="Picture 11" descr="Macintosh HD:Users:ellie:Library:Group Containers:Q79WDW8YH9.com.evernote.Evernote:Evernote:quick-note:pitterpatter___Evernote:quick-note-fgSnDE:attachment--eb3aen:screenshot.png">
            <a:extLst>
              <a:ext uri="{FF2B5EF4-FFF2-40B4-BE49-F238E27FC236}">
                <a16:creationId xmlns:a16="http://schemas.microsoft.com/office/drawing/2014/main" id="{BA2C4ED8-FE38-B347-9717-5D358875F3C8}"/>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53818" y="336135"/>
            <a:ext cx="3999161" cy="2150240"/>
          </a:xfrm>
          <a:prstGeom prst="rect">
            <a:avLst/>
          </a:prstGeom>
          <a:noFill/>
          <a:ln w="31750">
            <a:solidFill>
              <a:schemeClr val="bg1">
                <a:lumMod val="50000"/>
              </a:schemeClr>
            </a:solidFill>
          </a:ln>
        </p:spPr>
      </p:pic>
      <p:pic>
        <p:nvPicPr>
          <p:cNvPr id="3" name="Picture 2">
            <a:extLst>
              <a:ext uri="{FF2B5EF4-FFF2-40B4-BE49-F238E27FC236}">
                <a16:creationId xmlns:a16="http://schemas.microsoft.com/office/drawing/2014/main" id="{BAB7B561-D840-0A49-AC57-F80040BA55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1134" y="-1"/>
            <a:ext cx="2767355" cy="2392735"/>
          </a:xfrm>
          <a:prstGeom prst="rect">
            <a:avLst/>
          </a:prstGeom>
        </p:spPr>
      </p:pic>
      <p:pic>
        <p:nvPicPr>
          <p:cNvPr id="2" name="Picture 1">
            <a:extLst>
              <a:ext uri="{FF2B5EF4-FFF2-40B4-BE49-F238E27FC236}">
                <a16:creationId xmlns:a16="http://schemas.microsoft.com/office/drawing/2014/main" id="{ACF42277-D411-484E-A08B-C1F9FB14B8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91134" y="2399290"/>
            <a:ext cx="2767355" cy="2465099"/>
          </a:xfrm>
          <a:prstGeom prst="rect">
            <a:avLst/>
          </a:prstGeom>
        </p:spPr>
      </p:pic>
      <p:pic>
        <p:nvPicPr>
          <p:cNvPr id="9" name="Picture 8">
            <a:extLst>
              <a:ext uri="{FF2B5EF4-FFF2-40B4-BE49-F238E27FC236}">
                <a16:creationId xmlns:a16="http://schemas.microsoft.com/office/drawing/2014/main" id="{867E78A8-01E9-CD40-8DD9-3186F77173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8490" y="4780774"/>
            <a:ext cx="3533512" cy="2105384"/>
          </a:xfrm>
          <a:prstGeom prst="rect">
            <a:avLst/>
          </a:prstGeom>
        </p:spPr>
      </p:pic>
      <p:pic>
        <p:nvPicPr>
          <p:cNvPr id="10" name="Picture 9">
            <a:extLst>
              <a:ext uri="{FF2B5EF4-FFF2-40B4-BE49-F238E27FC236}">
                <a16:creationId xmlns:a16="http://schemas.microsoft.com/office/drawing/2014/main" id="{3B3B59C5-7A12-104C-9D70-6015723CD19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58489" y="2399289"/>
            <a:ext cx="3533512" cy="2465099"/>
          </a:xfrm>
          <a:prstGeom prst="rect">
            <a:avLst/>
          </a:prstGeom>
        </p:spPr>
      </p:pic>
      <p:pic>
        <p:nvPicPr>
          <p:cNvPr id="11" name="Picture 10">
            <a:extLst>
              <a:ext uri="{FF2B5EF4-FFF2-40B4-BE49-F238E27FC236}">
                <a16:creationId xmlns:a16="http://schemas.microsoft.com/office/drawing/2014/main" id="{33F8F9A3-C6D3-CE43-A564-54DBFB7BAE0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91134" y="4870943"/>
            <a:ext cx="2767356" cy="1982557"/>
          </a:xfrm>
          <a:prstGeom prst="rect">
            <a:avLst/>
          </a:prstGeom>
        </p:spPr>
      </p:pic>
    </p:spTree>
    <p:extLst>
      <p:ext uri="{BB962C8B-B14F-4D97-AF65-F5344CB8AC3E}">
        <p14:creationId xmlns:p14="http://schemas.microsoft.com/office/powerpoint/2010/main" val="2027296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0026B8-2C4B-7D4A-94E8-862F741B46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5091" y="-1"/>
            <a:ext cx="3329965" cy="2359133"/>
          </a:xfrm>
          <a:prstGeom prst="rect">
            <a:avLst/>
          </a:prstGeom>
        </p:spPr>
      </p:pic>
      <p:sp>
        <p:nvSpPr>
          <p:cNvPr id="5" name="Text Box 3"/>
          <p:cNvSpPr txBox="1"/>
          <p:nvPr/>
        </p:nvSpPr>
        <p:spPr>
          <a:xfrm>
            <a:off x="304801" y="2564419"/>
            <a:ext cx="4811486" cy="623248"/>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Developing Nations</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582804" y="3236697"/>
            <a:ext cx="3625850" cy="2838450"/>
          </a:xfrm>
        </p:spPr>
        <p:txBody>
          <a:bodyPr>
            <a:noAutofit/>
          </a:bodyPr>
          <a:lstStyle/>
          <a:p>
            <a:pPr marL="0" indent="0">
              <a:buNone/>
            </a:pPr>
            <a:r>
              <a:rPr lang="en-US" sz="2250" b="1" dirty="0"/>
              <a:t>Leaders of over 100 nations in</a:t>
            </a:r>
          </a:p>
          <a:p>
            <a:pPr lvl="1">
              <a:spcBef>
                <a:spcPts val="0"/>
              </a:spcBef>
            </a:pPr>
            <a:r>
              <a:rPr lang="en-US" sz="2250" dirty="0"/>
              <a:t>Africa</a:t>
            </a:r>
          </a:p>
          <a:p>
            <a:pPr lvl="1">
              <a:spcBef>
                <a:spcPts val="0"/>
              </a:spcBef>
            </a:pPr>
            <a:r>
              <a:rPr lang="en-US" sz="2250" dirty="0"/>
              <a:t>Central and Latin America</a:t>
            </a:r>
          </a:p>
          <a:p>
            <a:pPr lvl="1">
              <a:spcBef>
                <a:spcPts val="0"/>
              </a:spcBef>
            </a:pPr>
            <a:r>
              <a:rPr lang="en-US" sz="2250" dirty="0"/>
              <a:t>South and Southeast Asia</a:t>
            </a:r>
          </a:p>
          <a:p>
            <a:pPr lvl="1">
              <a:spcBef>
                <a:spcPts val="0"/>
              </a:spcBef>
            </a:pPr>
            <a:r>
              <a:rPr lang="en-US" sz="2250" dirty="0"/>
              <a:t>Middle East</a:t>
            </a:r>
          </a:p>
          <a:p>
            <a:pPr lvl="1">
              <a:spcBef>
                <a:spcPts val="0"/>
              </a:spcBef>
            </a:pPr>
            <a:r>
              <a:rPr lang="en-US" sz="2250" dirty="0"/>
              <a:t>Small Island States</a:t>
            </a:r>
          </a:p>
        </p:txBody>
      </p:sp>
      <p:pic>
        <p:nvPicPr>
          <p:cNvPr id="9" name="Picture 8" descr="Macintosh HD:Users:ellie:Library:Group Containers:Q79WDW8YH9.com.evernote.Evernote:Evernote:quick-note:pitterpatter___Evernote:quick-note-fgSnDE:attachment--Eic1qk:screenshot.png">
            <a:extLst>
              <a:ext uri="{FF2B5EF4-FFF2-40B4-BE49-F238E27FC236}">
                <a16:creationId xmlns:a16="http://schemas.microsoft.com/office/drawing/2014/main" id="{72FF3244-D320-904E-98FE-50BC9876258A}"/>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19962" y="623125"/>
            <a:ext cx="3429303" cy="1778428"/>
          </a:xfrm>
          <a:prstGeom prst="rect">
            <a:avLst/>
          </a:prstGeom>
          <a:noFill/>
          <a:ln w="31750">
            <a:noFill/>
          </a:ln>
          <a:effectLst/>
        </p:spPr>
      </p:pic>
      <p:pic>
        <p:nvPicPr>
          <p:cNvPr id="10" name="Picture 9">
            <a:extLst>
              <a:ext uri="{FF2B5EF4-FFF2-40B4-BE49-F238E27FC236}">
                <a16:creationId xmlns:a16="http://schemas.microsoft.com/office/drawing/2014/main" id="{1E71BE72-9EBD-E140-90EE-36D453FA0C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21486" y="2359133"/>
            <a:ext cx="3557773" cy="2296789"/>
          </a:xfrm>
          <a:prstGeom prst="rect">
            <a:avLst/>
          </a:prstGeom>
        </p:spPr>
      </p:pic>
      <p:pic>
        <p:nvPicPr>
          <p:cNvPr id="2" name="Picture 1">
            <a:extLst>
              <a:ext uri="{FF2B5EF4-FFF2-40B4-BE49-F238E27FC236}">
                <a16:creationId xmlns:a16="http://schemas.microsoft.com/office/drawing/2014/main" id="{E7910885-CFC6-E248-B983-5E2BAB587F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5056" y="0"/>
            <a:ext cx="3526943" cy="2359133"/>
          </a:xfrm>
          <a:prstGeom prst="rect">
            <a:avLst/>
          </a:prstGeom>
        </p:spPr>
      </p:pic>
      <p:pic>
        <p:nvPicPr>
          <p:cNvPr id="7" name="Picture 6">
            <a:extLst>
              <a:ext uri="{FF2B5EF4-FFF2-40B4-BE49-F238E27FC236}">
                <a16:creationId xmlns:a16="http://schemas.microsoft.com/office/drawing/2014/main" id="{C0B655D8-C870-EB4F-9258-D6BC9E88F6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65056" y="4517484"/>
            <a:ext cx="3514203" cy="2340515"/>
          </a:xfrm>
          <a:prstGeom prst="rect">
            <a:avLst/>
          </a:prstGeom>
        </p:spPr>
      </p:pic>
      <p:pic>
        <p:nvPicPr>
          <p:cNvPr id="8" name="Picture 7">
            <a:extLst>
              <a:ext uri="{FF2B5EF4-FFF2-40B4-BE49-F238E27FC236}">
                <a16:creationId xmlns:a16="http://schemas.microsoft.com/office/drawing/2014/main" id="{4697A2B9-DE5C-C748-A1D8-764BEAE0A0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5091" y="2359132"/>
            <a:ext cx="3334139" cy="2220589"/>
          </a:xfrm>
          <a:prstGeom prst="rect">
            <a:avLst/>
          </a:prstGeom>
        </p:spPr>
      </p:pic>
      <p:pic>
        <p:nvPicPr>
          <p:cNvPr id="12" name="Picture 11">
            <a:extLst>
              <a:ext uri="{FF2B5EF4-FFF2-40B4-BE49-F238E27FC236}">
                <a16:creationId xmlns:a16="http://schemas.microsoft.com/office/drawing/2014/main" id="{FB1B8B82-7726-3240-A4D2-B2C862CB887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35091" y="4517482"/>
            <a:ext cx="3329965" cy="2340517"/>
          </a:xfrm>
          <a:prstGeom prst="rect">
            <a:avLst/>
          </a:prstGeom>
        </p:spPr>
      </p:pic>
    </p:spTree>
    <p:extLst>
      <p:ext uri="{BB962C8B-B14F-4D97-AF65-F5344CB8AC3E}">
        <p14:creationId xmlns:p14="http://schemas.microsoft.com/office/powerpoint/2010/main" val="3971991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14400" y="763778"/>
            <a:ext cx="9156032" cy="2881790"/>
          </a:xfrm>
        </p:spPr>
        <p:txBody>
          <a:bodyPr>
            <a:noAutofit/>
          </a:bodyPr>
          <a:lstStyle/>
          <a:p>
            <a:pPr marL="0" indent="0">
              <a:buNone/>
            </a:pPr>
            <a:r>
              <a:rPr lang="en-US" sz="4800" i="1" dirty="0">
                <a:latin typeface="Helvetica Light Oblique" panose="020B0403020202020204" pitchFamily="34" charset="0"/>
              </a:rPr>
              <a:t>Let’s briefly review the science and what’s at stake</a:t>
            </a:r>
            <a:r>
              <a:rPr lang="is-IS" sz="4800" i="1" dirty="0">
                <a:latin typeface="Helvetica Light Oblique" panose="020B0403020202020204" pitchFamily="34" charset="0"/>
              </a:rPr>
              <a:t>….</a:t>
            </a:r>
            <a:endParaRPr lang="en-US" sz="4800" i="1" dirty="0">
              <a:latin typeface="Helvetica Light Oblique" panose="020B0403020202020204" pitchFamily="34" charset="0"/>
            </a:endParaRPr>
          </a:p>
          <a:p>
            <a:pPr marL="0" indent="0">
              <a:buNone/>
            </a:pPr>
            <a:endParaRPr lang="en-US" sz="4800" i="1" dirty="0">
              <a:latin typeface="Helvetica Light Oblique" panose="020B0403020202020204" pitchFamily="34" charset="0"/>
            </a:endParaRPr>
          </a:p>
        </p:txBody>
      </p:sp>
      <p:pic>
        <p:nvPicPr>
          <p:cNvPr id="4" name="Content Placeholder 6">
            <a:extLst>
              <a:ext uri="{FF2B5EF4-FFF2-40B4-BE49-F238E27FC236}">
                <a16:creationId xmlns:a16="http://schemas.microsoft.com/office/drawing/2014/main" id="{A9718B4E-0B29-2944-9257-3B11D1B03A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119757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1A4A8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C4AF1C-812F-DE4D-B993-32ED77EA7CE5}"/>
              </a:ext>
            </a:extLst>
          </p:cNvPr>
          <p:cNvSpPr/>
          <p:nvPr/>
        </p:nvSpPr>
        <p:spPr>
          <a:xfrm>
            <a:off x="0" y="0"/>
            <a:ext cx="12192000" cy="93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B4B608-1FD6-424C-B755-02BF1CB15A91}"/>
              </a:ext>
            </a:extLst>
          </p:cNvPr>
          <p:cNvSpPr>
            <a:spLocks noGrp="1"/>
          </p:cNvSpPr>
          <p:nvPr>
            <p:ph type="ctrTitle"/>
          </p:nvPr>
        </p:nvSpPr>
        <p:spPr>
          <a:xfrm>
            <a:off x="378188" y="290542"/>
            <a:ext cx="11639640" cy="524156"/>
          </a:xfrm>
        </p:spPr>
        <p:txBody>
          <a:bodyPr/>
          <a:lstStyle/>
          <a:p>
            <a:pPr>
              <a:lnSpc>
                <a:spcPct val="100000"/>
              </a:lnSpc>
            </a:pPr>
            <a:r>
              <a:rPr lang="en-US" sz="2000" dirty="0">
                <a:solidFill>
                  <a:schemeClr val="tx1"/>
                </a:solidFill>
              </a:rPr>
              <a:t>Atmospheric CO</a:t>
            </a:r>
            <a:r>
              <a:rPr lang="en-US" sz="2000" baseline="-25000" dirty="0">
                <a:solidFill>
                  <a:schemeClr val="tx1"/>
                </a:solidFill>
              </a:rPr>
              <a:t>2</a:t>
            </a:r>
            <a:r>
              <a:rPr lang="en-US" sz="2000" dirty="0">
                <a:solidFill>
                  <a:schemeClr val="tx1"/>
                </a:solidFill>
              </a:rPr>
              <a:t> is higher than any time in that last 800,000 years, and levels are increasing faster than any time in millions of years.</a:t>
            </a:r>
          </a:p>
        </p:txBody>
      </p:sp>
      <p:graphicFrame>
        <p:nvGraphicFramePr>
          <p:cNvPr id="4" name="Chart 3">
            <a:extLst>
              <a:ext uri="{FF2B5EF4-FFF2-40B4-BE49-F238E27FC236}">
                <a16:creationId xmlns:a16="http://schemas.microsoft.com/office/drawing/2014/main" id="{6A2CCDA8-A722-3A4A-AC22-1C1FE064F9F4}"/>
              </a:ext>
            </a:extLst>
          </p:cNvPr>
          <p:cNvGraphicFramePr>
            <a:graphicFrameLocks/>
          </p:cNvGraphicFramePr>
          <p:nvPr/>
        </p:nvGraphicFramePr>
        <p:xfrm>
          <a:off x="24493" y="814697"/>
          <a:ext cx="11968842" cy="589665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1A0A132-73B4-5043-A42B-F6F2ACFCC659}"/>
              </a:ext>
            </a:extLst>
          </p:cNvPr>
          <p:cNvSpPr/>
          <p:nvPr/>
        </p:nvSpPr>
        <p:spPr>
          <a:xfrm>
            <a:off x="24493" y="6572850"/>
            <a:ext cx="1167307" cy="276999"/>
          </a:xfrm>
          <a:prstGeom prst="rect">
            <a:avLst/>
          </a:prstGeom>
        </p:spPr>
        <p:txBody>
          <a:bodyPr wrap="none">
            <a:spAutoFit/>
          </a:bodyPr>
          <a:lstStyle/>
          <a:p>
            <a:r>
              <a:rPr lang="en-US" sz="1200" dirty="0">
                <a:solidFill>
                  <a:schemeClr val="bg1"/>
                </a:solidFill>
                <a:latin typeface="Helvetica Light" panose="020B0403020202020204" pitchFamily="34" charset="0"/>
                <a:ea typeface="Arial" charset="0"/>
                <a:cs typeface="Arial" charset="0"/>
              </a:rPr>
              <a:t>Source: </a:t>
            </a:r>
            <a:r>
              <a:rPr lang="en-US" sz="1200" dirty="0">
                <a:solidFill>
                  <a:schemeClr val="bg1"/>
                </a:solidFill>
                <a:latin typeface="Helvetica Light" panose="020B0403020202020204" pitchFamily="34" charset="0"/>
              </a:rPr>
              <a:t>NASA</a:t>
            </a:r>
          </a:p>
        </p:txBody>
      </p:sp>
      <p:pic>
        <p:nvPicPr>
          <p:cNvPr id="8" name="Content Placeholder 6">
            <a:extLst>
              <a:ext uri="{FF2B5EF4-FFF2-40B4-BE49-F238E27FC236}">
                <a16:creationId xmlns:a16="http://schemas.microsoft.com/office/drawing/2014/main" id="{4670B64B-D910-4C48-B8C8-EA596C7AC7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788344218"/>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2.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3.xml><?xml version="1.0" encoding="utf-8"?>
<a:theme xmlns:a="http://schemas.openxmlformats.org/drawingml/2006/main" name="2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4864</TotalTime>
  <Words>7896</Words>
  <Application>Microsoft Macintosh PowerPoint</Application>
  <PresentationFormat>Widescreen</PresentationFormat>
  <Paragraphs>745</Paragraphs>
  <Slides>76</Slides>
  <Notes>65</Notes>
  <HiddenSlides>1</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76</vt:i4>
      </vt:variant>
    </vt:vector>
  </HeadingPairs>
  <TitlesOfParts>
    <vt:vector size="91" baseType="lpstr">
      <vt:lpstr>Arial Unicode MS</vt:lpstr>
      <vt:lpstr>Arial</vt:lpstr>
      <vt:lpstr>Avenir Next Condensed</vt:lpstr>
      <vt:lpstr>Calibri</vt:lpstr>
      <vt:lpstr>Century Gothic</vt:lpstr>
      <vt:lpstr>Helvetica</vt:lpstr>
      <vt:lpstr>Helvetica Bold Oblique</vt:lpstr>
      <vt:lpstr>Helvetica Light</vt:lpstr>
      <vt:lpstr>Helvetica Light Oblique</vt:lpstr>
      <vt:lpstr>Monotype Corsiva</vt:lpstr>
      <vt:lpstr>Times</vt:lpstr>
      <vt:lpstr>Wingdings 2</vt:lpstr>
      <vt:lpstr>Office Theme</vt:lpstr>
      <vt:lpstr>1_Office Theme</vt:lpstr>
      <vt:lpstr>2_Office Theme</vt:lpstr>
      <vt:lpstr>PowerPoint Presentation</vt:lpstr>
      <vt:lpstr>Developed by:</vt:lpstr>
      <vt:lpstr>Agenda:</vt:lpstr>
      <vt:lpstr>PowerPoint Presentation</vt:lpstr>
      <vt:lpstr>The Climate Action Simulation is a group roleplaying game to explore solutions for mitigating climate change.</vt:lpstr>
      <vt:lpstr>How the Climate Action Simulation game works…    “Global leaders” from sectors across business, government, and civil society gather to negotiate a climate solutions plan to limit global warming to less than 2ºC and ideally 1.5ºC above pre-industrial levels.</vt:lpstr>
      <vt:lpstr>PowerPoint Presentation</vt:lpstr>
      <vt:lpstr>PowerPoint Presentation</vt:lpstr>
      <vt:lpstr>Atmospheric CO2 is higher than any time in that last 800,000 years, and levels are increasing faster than any time in millions of years.</vt:lpstr>
      <vt:lpstr>Global Temperature Change from Preindustrial (°C)</vt:lpstr>
      <vt:lpstr>PowerPoint Presentation</vt:lpstr>
      <vt:lpstr>Total Annual Global Greenhouse Gas Emissions by Gas</vt:lpstr>
      <vt:lpstr>PowerPoint Presentation</vt:lpstr>
      <vt:lpstr>PowerPoint Presentation</vt:lpstr>
      <vt:lpstr>PowerPoint Presentation</vt:lpstr>
      <vt:lpstr>PowerPoint Presentation</vt:lpstr>
      <vt:lpstr>PowerPoint Presentation</vt:lpstr>
      <vt:lpstr>PowerPoint Presentation</vt:lpstr>
      <vt:lpstr>Climate-related disasters cost the world $650 billion between 2016 and 2018. Damages associated with global warming could total over $54 trillion by the time we reach 1.5°C.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Guidelines for Respectful Roleplay</vt:lpstr>
      <vt:lpstr>PowerPoint Presentation</vt:lpstr>
      <vt:lpstr>PowerPoint Presentation</vt:lpstr>
      <vt:lpstr>PowerPoint Presentation</vt:lpstr>
      <vt:lpstr>PowerPoint Presentation</vt:lpstr>
      <vt:lpstr>PowerPoint Presentation</vt:lpstr>
      <vt:lpstr>2nd Plenary Presentations (20 minutes)</vt:lpstr>
      <vt:lpstr>PowerPoint Presentation</vt:lpstr>
      <vt:lpstr>PowerPoint Presentation</vt:lpstr>
      <vt:lpstr>PowerPoint Presentation</vt:lpstr>
      <vt:lpstr>PowerPoint Presentation</vt:lpstr>
      <vt:lpstr>PowerPoint Presentation</vt:lpstr>
      <vt:lpstr>Companies are starting to take action</vt:lpstr>
      <vt:lpstr>Carbon prices are being enacted around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En-ROADS Training Program</vt:lpstr>
      <vt:lpstr>The En-ROADS Climate Ambassador Program</vt:lpstr>
      <vt:lpstr>Insights from En-ROADS</vt:lpstr>
      <vt:lpstr>Additional En-ROADS Insights</vt:lpstr>
      <vt:lpstr>System Dynamics In En-ROADS</vt:lpstr>
      <vt:lpstr>Features of En-ROADS</vt:lpstr>
      <vt:lpstr>Bathtub Dynamics</vt:lpstr>
      <vt:lpstr>PowerPoint Presentation</vt:lpstr>
      <vt:lpstr>PowerPoint Presentation</vt:lpstr>
      <vt:lpstr>PowerPoint Presentation</vt:lpstr>
      <vt:lpstr>Clean Energy &amp; Health</vt:lpstr>
      <vt:lpstr>Clean Energy &amp; Jobs</vt:lpstr>
      <vt:lpstr>Health Benefits of Climate Action: Global</vt:lpstr>
      <vt:lpstr>Health Benefits of Climate Action: U.S.</vt:lpstr>
      <vt:lpstr>PowerPoint Presentation</vt:lpstr>
      <vt:lpstr>1.5ºC of warming (or 2.7ºF)</vt:lpstr>
      <vt:lpstr>2ºC of warming (or 3.6ºF)</vt:lpstr>
      <vt:lpstr>3ºC of warming (or 5.4ºF)</vt:lpstr>
      <vt:lpstr>4+ºC of warming (or 7.2+ºF)</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Reed</dc:creator>
  <cp:lastModifiedBy>Janet Chikofsky</cp:lastModifiedBy>
  <cp:revision>70</cp:revision>
  <dcterms:created xsi:type="dcterms:W3CDTF">2019-12-02T17:26:33Z</dcterms:created>
  <dcterms:modified xsi:type="dcterms:W3CDTF">2022-06-07T20:34:59Z</dcterms:modified>
</cp:coreProperties>
</file>