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6"/>
  </p:notesMasterIdLst>
  <p:sldIdLst>
    <p:sldId id="256" r:id="rId3"/>
    <p:sldId id="326" r:id="rId4"/>
    <p:sldId id="291" r:id="rId5"/>
    <p:sldId id="393" r:id="rId6"/>
    <p:sldId id="303" r:id="rId7"/>
    <p:sldId id="302" r:id="rId8"/>
    <p:sldId id="321" r:id="rId9"/>
    <p:sldId id="322" r:id="rId10"/>
    <p:sldId id="323" r:id="rId11"/>
    <p:sldId id="258" r:id="rId12"/>
    <p:sldId id="327" r:id="rId13"/>
    <p:sldId id="340" r:id="rId14"/>
    <p:sldId id="328" r:id="rId15"/>
    <p:sldId id="341" r:id="rId16"/>
    <p:sldId id="342" r:id="rId17"/>
    <p:sldId id="329" r:id="rId18"/>
    <p:sldId id="376" r:id="rId19"/>
    <p:sldId id="377" r:id="rId20"/>
    <p:sldId id="330" r:id="rId21"/>
    <p:sldId id="279" r:id="rId22"/>
    <p:sldId id="331" r:id="rId23"/>
    <p:sldId id="339" r:id="rId24"/>
    <p:sldId id="343" r:id="rId25"/>
    <p:sldId id="337" r:id="rId26"/>
    <p:sldId id="315" r:id="rId27"/>
    <p:sldId id="332" r:id="rId28"/>
    <p:sldId id="338" r:id="rId29"/>
    <p:sldId id="351" r:id="rId30"/>
    <p:sldId id="345" r:id="rId31"/>
    <p:sldId id="333" r:id="rId32"/>
    <p:sldId id="378" r:id="rId33"/>
    <p:sldId id="394" r:id="rId34"/>
    <p:sldId id="395" r:id="rId35"/>
    <p:sldId id="396" r:id="rId36"/>
    <p:sldId id="397" r:id="rId37"/>
    <p:sldId id="346" r:id="rId38"/>
    <p:sldId id="274" r:id="rId39"/>
    <p:sldId id="262" r:id="rId40"/>
    <p:sldId id="264" r:id="rId41"/>
    <p:sldId id="276" r:id="rId42"/>
    <p:sldId id="289" r:id="rId43"/>
    <p:sldId id="354" r:id="rId44"/>
    <p:sldId id="386" r:id="rId45"/>
    <p:sldId id="364" r:id="rId46"/>
    <p:sldId id="295" r:id="rId47"/>
    <p:sldId id="387" r:id="rId48"/>
    <p:sldId id="374" r:id="rId49"/>
    <p:sldId id="372" r:id="rId50"/>
    <p:sldId id="296" r:id="rId51"/>
    <p:sldId id="297" r:id="rId52"/>
    <p:sldId id="365" r:id="rId53"/>
    <p:sldId id="388" r:id="rId54"/>
    <p:sldId id="366" r:id="rId55"/>
    <p:sldId id="367" r:id="rId56"/>
    <p:sldId id="368" r:id="rId57"/>
    <p:sldId id="369" r:id="rId58"/>
    <p:sldId id="370" r:id="rId59"/>
    <p:sldId id="380" r:id="rId60"/>
    <p:sldId id="383" r:id="rId61"/>
    <p:sldId id="382" r:id="rId62"/>
    <p:sldId id="392" r:id="rId63"/>
    <p:sldId id="390" r:id="rId64"/>
    <p:sldId id="39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81270" autoAdjust="0"/>
  </p:normalViewPr>
  <p:slideViewPr>
    <p:cSldViewPr>
      <p:cViewPr varScale="1">
        <p:scale>
          <a:sx n="77" d="100"/>
          <a:sy n="77" d="100"/>
        </p:scale>
        <p:origin x="184" y="384"/>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DE946-0F18-4C14-9076-CA9818387CE7}" type="datetimeFigureOut">
              <a:rPr lang="en-GB" smtClean="0"/>
              <a:t>02/04/2018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8B7EF-8415-48A7-9992-8910ACABD1C6}" type="slidenum">
              <a:rPr lang="en-GB" smtClean="0"/>
              <a:t>‹#›</a:t>
            </a:fld>
            <a:endParaRPr lang="en-GB" dirty="0"/>
          </a:p>
        </p:txBody>
      </p:sp>
    </p:spTree>
    <p:extLst>
      <p:ext uri="{BB962C8B-B14F-4D97-AF65-F5344CB8AC3E}">
        <p14:creationId xmlns:p14="http://schemas.microsoft.com/office/powerpoint/2010/main" val="3280365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These</a:t>
            </a:r>
            <a:r>
              <a:rPr lang="en-GB" baseline="0" dirty="0"/>
              <a:t> slides are best used as talking points for WC facilitators in Africa covering:</a:t>
            </a:r>
          </a:p>
          <a:p>
            <a:pPr marL="171450" indent="-171450">
              <a:buFontTx/>
              <a:buChar char="-"/>
            </a:pPr>
            <a:r>
              <a:rPr lang="en-GB" baseline="0" dirty="0"/>
              <a:t>Impacts of climate change in Africa</a:t>
            </a:r>
          </a:p>
          <a:p>
            <a:pPr marL="171450" indent="-171450">
              <a:buFontTx/>
              <a:buChar char="-"/>
            </a:pPr>
            <a:r>
              <a:rPr lang="en-GB" dirty="0"/>
              <a:t>Good News</a:t>
            </a:r>
            <a:r>
              <a:rPr lang="en-GB" baseline="0" dirty="0"/>
              <a:t> features - </a:t>
            </a:r>
            <a:r>
              <a:rPr lang="en-GB" dirty="0"/>
              <a:t>Mitigation and Adaptation initiatives across the continent.</a:t>
            </a:r>
          </a:p>
        </p:txBody>
      </p:sp>
      <p:sp>
        <p:nvSpPr>
          <p:cNvPr id="4" name="Slide Number Placeholder 3"/>
          <p:cNvSpPr>
            <a:spLocks noGrp="1"/>
          </p:cNvSpPr>
          <p:nvPr>
            <p:ph type="sldNum" sz="quarter" idx="10"/>
          </p:nvPr>
        </p:nvSpPr>
        <p:spPr/>
        <p:txBody>
          <a:bodyPr/>
          <a:lstStyle/>
          <a:p>
            <a:fld id="{4F78B7EF-8415-48A7-9992-8910ACABD1C6}" type="slidenum">
              <a:rPr lang="en-GB" smtClean="0"/>
              <a:t>1</a:t>
            </a:fld>
            <a:endParaRPr lang="en-GB" dirty="0"/>
          </a:p>
        </p:txBody>
      </p:sp>
    </p:spTree>
    <p:extLst>
      <p:ext uri="{BB962C8B-B14F-4D97-AF65-F5344CB8AC3E}">
        <p14:creationId xmlns:p14="http://schemas.microsoft.com/office/powerpoint/2010/main" val="2850869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Source: 350.org</a:t>
            </a:r>
            <a:r>
              <a:rPr lang="en-GB" baseline="0" dirty="0"/>
              <a:t> http://350africa.org/2014/12/12/8-ways-climate-change-is-already-affecting-africa/ </a:t>
            </a:r>
          </a:p>
          <a:p>
            <a:r>
              <a:rPr lang="en-GB" sz="1200" b="0" i="0" kern="1200" dirty="0">
                <a:solidFill>
                  <a:schemeClr val="tx1"/>
                </a:solidFill>
                <a:effectLst/>
                <a:latin typeface="+mn-lt"/>
                <a:ea typeface="+mn-ea"/>
                <a:cs typeface="+mn-cs"/>
              </a:rPr>
              <a:t>The glaciers act as a water tower and several rivers are now drying up. It is estimated that 82% of the ice that capped the mountain, when it was first recorded in 1912, is now gone. (IPCC, 2001)</a:t>
            </a:r>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14</a:t>
            </a:fld>
            <a:endParaRPr lang="en-GB" dirty="0"/>
          </a:p>
        </p:txBody>
      </p:sp>
    </p:spTree>
    <p:extLst>
      <p:ext uri="{BB962C8B-B14F-4D97-AF65-F5344CB8AC3E}">
        <p14:creationId xmlns:p14="http://schemas.microsoft.com/office/powerpoint/2010/main" val="400143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dirty="0">
                <a:latin typeface="Century Gothic" panose="020B0502020202020204" pitchFamily="34" charset="0"/>
              </a:rPr>
              <a:t>It is unclear how rainfall in the Sahel, the Guinean Coast and the southern Sahara will evolve. </a:t>
            </a:r>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16</a:t>
            </a:fld>
            <a:endParaRPr lang="en-GB" dirty="0"/>
          </a:p>
        </p:txBody>
      </p:sp>
    </p:spTree>
    <p:extLst>
      <p:ext uri="{BB962C8B-B14F-4D97-AF65-F5344CB8AC3E}">
        <p14:creationId xmlns:p14="http://schemas.microsoft.com/office/powerpoint/2010/main" val="320652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2012- Reuters: http://www.reuters.com/article/us-nigeria-flood-idUSBRE88Q12U20120927</a:t>
            </a:r>
          </a:p>
          <a:p>
            <a:r>
              <a:rPr lang="en-GB" dirty="0"/>
              <a:t>2015: Relief Web: http://reliefweb.int/report/nigeria/37610-hectares-farmland-5495-houses-25950-people-affected-flood-kebbi-state</a:t>
            </a:r>
          </a:p>
          <a:p>
            <a:endParaRPr lang="en-GB" dirty="0"/>
          </a:p>
          <a:p>
            <a:r>
              <a:rPr lang="en-GB" dirty="0"/>
              <a:t>Inability of governments</a:t>
            </a:r>
            <a:r>
              <a:rPr lang="en-GB" baseline="0" dirty="0"/>
              <a:t> and communities to cope with climate-related disasters</a:t>
            </a:r>
          </a:p>
          <a:p>
            <a:r>
              <a:rPr lang="en-GB" baseline="0" dirty="0"/>
              <a:t>70% affected are farmers, meaning they will be food insecure, but also agricultural production declines with flooding in these regions (think interconnections and </a:t>
            </a:r>
            <a:r>
              <a:rPr lang="en-GB" baseline="0" dirty="0" err="1"/>
              <a:t>multisolving</a:t>
            </a:r>
            <a:r>
              <a:rPr lang="en-GB" baseline="0" dirty="0"/>
              <a:t> here)</a:t>
            </a:r>
          </a:p>
          <a:p>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17</a:t>
            </a:fld>
            <a:endParaRPr lang="en-GB" dirty="0"/>
          </a:p>
        </p:txBody>
      </p:sp>
    </p:spTree>
    <p:extLst>
      <p:ext uri="{BB962C8B-B14F-4D97-AF65-F5344CB8AC3E}">
        <p14:creationId xmlns:p14="http://schemas.microsoft.com/office/powerpoint/2010/main" val="20780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a:t>
            </a:r>
            <a:r>
              <a:rPr lang="en-GB" baseline="0" dirty="0"/>
              <a:t> Relief Web: http://reliefweb.int/report/ghana/act-alliance-alert-floods-ghana</a:t>
            </a:r>
          </a:p>
          <a:p>
            <a:r>
              <a:rPr lang="en-GB" baseline="0" dirty="0"/>
              <a:t>While we may not attribute all floods to climate change, there is increase in their occurrence in West African countries, and this has exacerbated migration, disease outbreaks, and food insecurity. </a:t>
            </a:r>
            <a:endParaRPr lang="en-GB" dirty="0"/>
          </a:p>
          <a:p>
            <a:r>
              <a:rPr lang="en-GB" dirty="0"/>
              <a:t>Note: Correlation of flooding and disease outbreaks – Cholera in particular</a:t>
            </a:r>
          </a:p>
          <a:p>
            <a:r>
              <a:rPr lang="en-GB" dirty="0"/>
              <a:t>Floods</a:t>
            </a:r>
            <a:r>
              <a:rPr lang="en-GB" baseline="0" dirty="0"/>
              <a:t> occur in different regions of the country each time</a:t>
            </a:r>
          </a:p>
          <a:p>
            <a:r>
              <a:rPr lang="en-GB" baseline="0" dirty="0"/>
              <a:t>2015-2016 Floods in Greater Accra region</a:t>
            </a:r>
          </a:p>
          <a:p>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18</a:t>
            </a:fld>
            <a:endParaRPr lang="en-GB" dirty="0"/>
          </a:p>
        </p:txBody>
      </p:sp>
    </p:spTree>
    <p:extLst>
      <p:ext uri="{BB962C8B-B14F-4D97-AF65-F5344CB8AC3E}">
        <p14:creationId xmlns:p14="http://schemas.microsoft.com/office/powerpoint/2010/main" val="814892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Sahel region in particular, </a:t>
            </a:r>
          </a:p>
          <a:p>
            <a:r>
              <a:rPr lang="en-GB" baseline="0" dirty="0"/>
              <a:t>The Kalahari </a:t>
            </a:r>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19</a:t>
            </a:fld>
            <a:endParaRPr lang="en-GB" dirty="0"/>
          </a:p>
        </p:txBody>
      </p:sp>
    </p:spTree>
    <p:extLst>
      <p:ext uri="{BB962C8B-B14F-4D97-AF65-F5344CB8AC3E}">
        <p14:creationId xmlns:p14="http://schemas.microsoft.com/office/powerpoint/2010/main" val="3799543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Source: http://350africa.org/2014/12/12/8-ways-climate-change-is-already-affecting-africa/</a:t>
            </a:r>
          </a:p>
        </p:txBody>
      </p:sp>
      <p:sp>
        <p:nvSpPr>
          <p:cNvPr id="4" name="Slide Number Placeholder 3"/>
          <p:cNvSpPr>
            <a:spLocks noGrp="1"/>
          </p:cNvSpPr>
          <p:nvPr>
            <p:ph type="sldNum" sz="quarter" idx="10"/>
          </p:nvPr>
        </p:nvSpPr>
        <p:spPr/>
        <p:txBody>
          <a:bodyPr/>
          <a:lstStyle/>
          <a:p>
            <a:fld id="{4F78B7EF-8415-48A7-9992-8910ACABD1C6}" type="slidenum">
              <a:rPr lang="en-GB" smtClean="0"/>
              <a:t>20</a:t>
            </a:fld>
            <a:endParaRPr lang="en-GB" dirty="0"/>
          </a:p>
        </p:txBody>
      </p:sp>
    </p:spTree>
    <p:extLst>
      <p:ext uri="{BB962C8B-B14F-4D97-AF65-F5344CB8AC3E}">
        <p14:creationId xmlns:p14="http://schemas.microsoft.com/office/powerpoint/2010/main" val="1170604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entury Gothic" panose="020B0502020202020204" pitchFamily="34" charset="0"/>
              </a:rPr>
              <a:t>Climate change and variability are likely to impose additional pressures on water availability, water accessibility and water demand in Africa. </a:t>
            </a:r>
          </a:p>
          <a:p>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21</a:t>
            </a:fld>
            <a:endParaRPr lang="en-GB" dirty="0"/>
          </a:p>
        </p:txBody>
      </p:sp>
    </p:spTree>
    <p:extLst>
      <p:ext uri="{BB962C8B-B14F-4D97-AF65-F5344CB8AC3E}">
        <p14:creationId xmlns:p14="http://schemas.microsoft.com/office/powerpoint/2010/main" val="273566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Source: </a:t>
            </a:r>
            <a:r>
              <a:rPr lang="en-GB" sz="1200" dirty="0" err="1">
                <a:latin typeface="Century Gothic" panose="020B0502020202020204" pitchFamily="34" charset="0"/>
              </a:rPr>
              <a:t>Niasse</a:t>
            </a:r>
            <a:r>
              <a:rPr lang="en-GB" sz="1200" dirty="0">
                <a:latin typeface="Century Gothic" panose="020B0502020202020204" pitchFamily="34" charset="0"/>
              </a:rPr>
              <a:t> (2005)</a:t>
            </a:r>
            <a:r>
              <a:rPr lang="en-GB" sz="1200" baseline="0" dirty="0">
                <a:latin typeface="Century Gothic" panose="020B0502020202020204" pitchFamily="34" charset="0"/>
              </a:rPr>
              <a:t> </a:t>
            </a:r>
            <a:r>
              <a:rPr lang="en-GB" sz="1200" dirty="0">
                <a:latin typeface="Century Gothic" panose="020B0502020202020204" pitchFamily="34" charset="0"/>
              </a:rPr>
              <a:t>Climate-Induced Water Conflict Risks in West Africa: Recognizing and Coping with Increasing Climate Impacts on Shared Watercourses https://www.researchgate.net/profile/Madiodio_Niasse/publication/237699436_Climate-Induced_Water_Conflict_Risks_in_West_Africa_Recognizing_and_Coping_with_Increasing_Climate_Impacts_on_Shared_Watercourses/links/5440fe550cf2a76a3cc60e7c.pdf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Source two: http://know.climateofconcern.org/index.php?option=com_content&amp;task=article&amp;id=96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If the trends in climate contexts that took place over the last three decades continue to prevail, West Africa will experience decreased freshwater availability.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When the water levels of Africa's huge rivers drop, whole economies suffer. Ghana, for example, has become totally reliant on the hydro-electric output of the </a:t>
            </a:r>
            <a:r>
              <a:rPr lang="en-GB" sz="1200" dirty="0" err="1">
                <a:latin typeface="Century Gothic" panose="020B0502020202020204" pitchFamily="34" charset="0"/>
              </a:rPr>
              <a:t>Akosombo</a:t>
            </a:r>
            <a:r>
              <a:rPr lang="en-GB" sz="1200" dirty="0">
                <a:latin typeface="Century Gothic" panose="020B0502020202020204" pitchFamily="34" charset="0"/>
              </a:rPr>
              <a:t> dam on the river Volta. Mali - one of the poorest countries on the planet - is dependent on the river Niger, which flows from Guinea through Mali to Nigeria, for food, water and transport. But great stretches of the river are now facing environmental catastrophe as a result of pollution. In Nigeria, half the population has no access to clean water, and as in much of Africa, many women walk hours and days to fetch it.</a:t>
            </a:r>
          </a:p>
        </p:txBody>
      </p:sp>
      <p:sp>
        <p:nvSpPr>
          <p:cNvPr id="4" name="Slide Number Placeholder 3"/>
          <p:cNvSpPr>
            <a:spLocks noGrp="1"/>
          </p:cNvSpPr>
          <p:nvPr>
            <p:ph type="sldNum" sz="quarter" idx="10"/>
          </p:nvPr>
        </p:nvSpPr>
        <p:spPr/>
        <p:txBody>
          <a:bodyPr/>
          <a:lstStyle/>
          <a:p>
            <a:fld id="{4F78B7EF-8415-48A7-9992-8910ACABD1C6}" type="slidenum">
              <a:rPr lang="en-GB" smtClean="0"/>
              <a:t>23</a:t>
            </a:fld>
            <a:endParaRPr lang="en-GB" dirty="0"/>
          </a:p>
        </p:txBody>
      </p:sp>
    </p:spTree>
    <p:extLst>
      <p:ext uri="{BB962C8B-B14F-4D97-AF65-F5344CB8AC3E}">
        <p14:creationId xmlns:p14="http://schemas.microsoft.com/office/powerpoint/2010/main" val="1554380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The Zambezi river basin in southern Africa is one of the most overused river systems in the world. </a:t>
            </a:r>
          </a:p>
          <a:p>
            <a:r>
              <a:rPr lang="en-GB" dirty="0">
                <a:latin typeface="Century Gothic" panose="020B0502020202020204" pitchFamily="34" charset="0"/>
              </a:rPr>
              <a:t>River</a:t>
            </a:r>
            <a:r>
              <a:rPr lang="en-GB" baseline="0" dirty="0">
                <a:latin typeface="Century Gothic" panose="020B0502020202020204" pitchFamily="34" charset="0"/>
              </a:rPr>
              <a:t> </a:t>
            </a:r>
            <a:r>
              <a:rPr lang="en-GB" dirty="0">
                <a:latin typeface="Century Gothic" panose="020B0502020202020204" pitchFamily="34" charset="0"/>
              </a:rPr>
              <a:t>Zambezi is the fourth-longest river in Africa, and its basin covers about 1.37 million square kilometres across eight countries: Angola, Botswana, Malawi, Mozambique, Namibia, Tanzania, Zambia, and Zimbabwe. </a:t>
            </a:r>
          </a:p>
          <a:p>
            <a:r>
              <a:rPr lang="en-GB" dirty="0">
                <a:latin typeface="Century Gothic" panose="020B0502020202020204" pitchFamily="34" charset="0"/>
              </a:rPr>
              <a:t>The basin is home to about 40 million people who depend on the river for fish, drinking water, agricultural irrigation, electricity production, mining</a:t>
            </a:r>
          </a:p>
          <a:p>
            <a:endParaRPr lang="en-GB" dirty="0"/>
          </a:p>
          <a:p>
            <a:r>
              <a:rPr lang="en-GB" dirty="0"/>
              <a:t>- The impacts on rainfall, runoff</a:t>
            </a:r>
            <a:r>
              <a:rPr lang="en-GB" baseline="0" dirty="0"/>
              <a:t> and floods affect hydropower production as well as other economic activities dependent on the basin ecosystem.</a:t>
            </a:r>
            <a:endParaRPr lang="en-GB" dirty="0"/>
          </a:p>
          <a:p>
            <a:r>
              <a:rPr lang="en-GB" dirty="0"/>
              <a:t>CDKN: http://cdkn.org/2015/04/feature-zambezi-competing-claims-climate-change/?loclang=en_gb</a:t>
            </a:r>
          </a:p>
          <a:p>
            <a:r>
              <a:rPr lang="en-GB" dirty="0"/>
              <a:t>International Rivers: https://www.internationalrivers.org/resources/dam-dependent-zambezi-basin-unprepared-for-climate-change-7677</a:t>
            </a:r>
          </a:p>
          <a:p>
            <a:r>
              <a:rPr lang="en-GB" dirty="0"/>
              <a:t>UNU Wider: https://www.wider.unu.edu/publication/regional-climate-change-greater-zambezi-river-basin</a:t>
            </a:r>
          </a:p>
          <a:p>
            <a:r>
              <a:rPr lang="en-GB" dirty="0"/>
              <a:t>Springer: http://link.springer.com/article/10.1007/s10584-014-1230-0</a:t>
            </a:r>
          </a:p>
        </p:txBody>
      </p:sp>
      <p:sp>
        <p:nvSpPr>
          <p:cNvPr id="4" name="Slide Number Placeholder 3"/>
          <p:cNvSpPr>
            <a:spLocks noGrp="1"/>
          </p:cNvSpPr>
          <p:nvPr>
            <p:ph type="sldNum" sz="quarter" idx="10"/>
          </p:nvPr>
        </p:nvSpPr>
        <p:spPr/>
        <p:txBody>
          <a:bodyPr/>
          <a:lstStyle/>
          <a:p>
            <a:fld id="{4F78B7EF-8415-48A7-9992-8910ACABD1C6}" type="slidenum">
              <a:rPr lang="en-GB" smtClean="0"/>
              <a:t>24</a:t>
            </a:fld>
            <a:endParaRPr lang="en-GB" dirty="0"/>
          </a:p>
        </p:txBody>
      </p:sp>
    </p:spTree>
    <p:extLst>
      <p:ext uri="{BB962C8B-B14F-4D97-AF65-F5344CB8AC3E}">
        <p14:creationId xmlns:p14="http://schemas.microsoft.com/office/powerpoint/2010/main" val="2326033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dirty="0">
                <a:latin typeface="Century Gothic" panose="020B0502020202020204" pitchFamily="34" charset="0"/>
              </a:rPr>
              <a:t>There is already fierce national competition over water for irrigation and power generation in the Nile river basin</a:t>
            </a:r>
          </a:p>
          <a:p>
            <a:r>
              <a:rPr lang="en-GB" sz="1200" dirty="0">
                <a:latin typeface="Century Gothic" panose="020B0502020202020204" pitchFamily="34" charset="0"/>
              </a:rPr>
              <a:t>Cairo warned in 1991 that it was ready to use force to protect its access to waters of the Nile, which also runs through Ethiopia and Sudan. If the populations of these countries continue to rise, competition for water could be fierce. </a:t>
            </a:r>
          </a:p>
          <a:p>
            <a:endParaRPr lang="en-GB" sz="1200" dirty="0">
              <a:latin typeface="Century Gothic" panose="020B0502020202020204" pitchFamily="34" charset="0"/>
            </a:endParaRPr>
          </a:p>
          <a:p>
            <a:r>
              <a:rPr lang="en-GB" sz="1200" dirty="0">
                <a:latin typeface="Century Gothic" panose="020B0502020202020204" pitchFamily="34" charset="0"/>
              </a:rPr>
              <a:t>Sources:</a:t>
            </a:r>
          </a:p>
          <a:p>
            <a:r>
              <a:rPr lang="en-GB" sz="1200" dirty="0">
                <a:latin typeface="Century Gothic" panose="020B0502020202020204" pitchFamily="34" charset="0"/>
              </a:rPr>
              <a:t>Graph: http://www.nercdtp.leeds.ac.uk/research-experience-placements/ancient-egyptians-and-climate-change/</a:t>
            </a:r>
          </a:p>
          <a:p>
            <a:r>
              <a:rPr lang="en-GB" sz="1200" dirty="0">
                <a:latin typeface="Century Gothic" panose="020B0502020202020204" pitchFamily="34" charset="0"/>
              </a:rPr>
              <a:t>Further</a:t>
            </a:r>
            <a:r>
              <a:rPr lang="en-GB" sz="1200" baseline="0" dirty="0">
                <a:latin typeface="Century Gothic" panose="020B0502020202020204" pitchFamily="34" charset="0"/>
              </a:rPr>
              <a:t> reading:</a:t>
            </a:r>
            <a:endParaRPr lang="en-GB" sz="1200" dirty="0">
              <a:latin typeface="Century Gothic" panose="020B0502020202020204" pitchFamily="34" charset="0"/>
            </a:endParaRPr>
          </a:p>
          <a:p>
            <a:r>
              <a:rPr lang="en-GB" sz="1200" dirty="0">
                <a:latin typeface="Century Gothic" panose="020B0502020202020204" pitchFamily="34" charset="0"/>
              </a:rPr>
              <a:t>http://www.futuredirections.org.au/publication/conflict-on-the-nile-the-future-of-transboundary-water-disputes-over-the-world-s-longest-river/</a:t>
            </a:r>
          </a:p>
          <a:p>
            <a:r>
              <a:rPr lang="en-GB" sz="1200" dirty="0">
                <a:latin typeface="Century Gothic" panose="020B0502020202020204" pitchFamily="34" charset="0"/>
              </a:rPr>
              <a:t>https://www.wilsoncenter.org/sites/default/files/NavigatingPeaceIssuePKM.pdf</a:t>
            </a:r>
          </a:p>
          <a:p>
            <a:r>
              <a:rPr lang="en-GB" sz="1200" dirty="0">
                <a:latin typeface="Century Gothic" panose="020B0502020202020204" pitchFamily="34" charset="0"/>
              </a:rPr>
              <a:t>http://www.basin-info.net/river-basins/nile-basin-research-n-africa/hydrology</a:t>
            </a:r>
          </a:p>
          <a:p>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25</a:t>
            </a:fld>
            <a:endParaRPr lang="en-GB" dirty="0"/>
          </a:p>
        </p:txBody>
      </p:sp>
    </p:spTree>
    <p:extLst>
      <p:ext uri="{BB962C8B-B14F-4D97-AF65-F5344CB8AC3E}">
        <p14:creationId xmlns:p14="http://schemas.microsoft.com/office/powerpoint/2010/main" val="207252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These</a:t>
            </a:r>
            <a:r>
              <a:rPr lang="en-GB" baseline="0" dirty="0"/>
              <a:t> slides provide talking points for WC facilitators in Africa covering:</a:t>
            </a:r>
          </a:p>
          <a:p>
            <a:pPr marL="171450" indent="-171450">
              <a:buFontTx/>
              <a:buChar char="-"/>
            </a:pPr>
            <a:r>
              <a:rPr lang="en-GB" baseline="0" dirty="0"/>
              <a:t>Impacts of climate change in Africa</a:t>
            </a:r>
          </a:p>
          <a:p>
            <a:pPr marL="171450" indent="-171450">
              <a:buFontTx/>
              <a:buChar char="-"/>
            </a:pPr>
            <a:r>
              <a:rPr lang="en-GB" dirty="0"/>
              <a:t>Good News</a:t>
            </a:r>
            <a:r>
              <a:rPr lang="en-GB" baseline="0" dirty="0"/>
              <a:t> features - </a:t>
            </a:r>
            <a:r>
              <a:rPr lang="en-GB" dirty="0"/>
              <a:t>Mitigation and Adaptation initiatives</a:t>
            </a:r>
          </a:p>
        </p:txBody>
      </p:sp>
      <p:sp>
        <p:nvSpPr>
          <p:cNvPr id="4" name="Slide Number Placeholder 3"/>
          <p:cNvSpPr>
            <a:spLocks noGrp="1"/>
          </p:cNvSpPr>
          <p:nvPr>
            <p:ph type="sldNum" sz="quarter" idx="10"/>
          </p:nvPr>
        </p:nvSpPr>
        <p:spPr/>
        <p:txBody>
          <a:bodyPr/>
          <a:lstStyle/>
          <a:p>
            <a:fld id="{4F78B7EF-8415-48A7-9992-8910ACABD1C6}" type="slidenum">
              <a:rPr lang="en-GB" smtClean="0"/>
              <a:t>2</a:t>
            </a:fld>
            <a:endParaRPr lang="en-GB" dirty="0"/>
          </a:p>
        </p:txBody>
      </p:sp>
    </p:spTree>
    <p:extLst>
      <p:ext uri="{BB962C8B-B14F-4D97-AF65-F5344CB8AC3E}">
        <p14:creationId xmlns:p14="http://schemas.microsoft.com/office/powerpoint/2010/main" val="2850869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latin typeface="Century Gothic" panose="020B0502020202020204" pitchFamily="34" charset="0"/>
              </a:rPr>
              <a:t>Agricultural production, including access to food, in many African countries is projected to be severely compromised.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entury Gothic" panose="020B0502020202020204" pitchFamily="34" charset="0"/>
              </a:rPr>
              <a:t>This would adversely affect food security in the continent and exacerbate malnutrition. </a:t>
            </a:r>
          </a:p>
          <a:p>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26</a:t>
            </a:fld>
            <a:endParaRPr lang="en-GB" dirty="0"/>
          </a:p>
        </p:txBody>
      </p:sp>
    </p:spTree>
    <p:extLst>
      <p:ext uri="{BB962C8B-B14F-4D97-AF65-F5344CB8AC3E}">
        <p14:creationId xmlns:p14="http://schemas.microsoft.com/office/powerpoint/2010/main" val="1746819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FR" dirty="0"/>
              <a:t>Jones &amp; Thornton,</a:t>
            </a:r>
            <a:r>
              <a:rPr lang="fr-FR" baseline="0" dirty="0"/>
              <a:t> 2003 on </a:t>
            </a:r>
            <a:r>
              <a:rPr lang="fr-FR" baseline="0" dirty="0" err="1"/>
              <a:t>maize</a:t>
            </a:r>
            <a:r>
              <a:rPr lang="fr-FR" baseline="0" dirty="0"/>
              <a:t> in Africa and Latin </a:t>
            </a:r>
            <a:r>
              <a:rPr lang="fr-FR" baseline="0" dirty="0" err="1"/>
              <a:t>America</a:t>
            </a:r>
            <a:endParaRPr lang="fr-FR" dirty="0"/>
          </a:p>
        </p:txBody>
      </p:sp>
      <p:sp>
        <p:nvSpPr>
          <p:cNvPr id="4" name="Espace réservé du numéro de diapositive 3"/>
          <p:cNvSpPr>
            <a:spLocks noGrp="1"/>
          </p:cNvSpPr>
          <p:nvPr>
            <p:ph type="sldNum" sz="quarter" idx="10"/>
          </p:nvPr>
        </p:nvSpPr>
        <p:spPr/>
        <p:txBody>
          <a:bodyPr/>
          <a:lstStyle/>
          <a:p>
            <a:fld id="{5FD31358-7556-4355-9BA3-23AD4A85D08B}" type="slidenum">
              <a:rPr lang="fr-FR" smtClean="0"/>
              <a:t>27</a:t>
            </a:fld>
            <a:endParaRPr lang="fr-FR" dirty="0"/>
          </a:p>
        </p:txBody>
      </p:sp>
    </p:spTree>
    <p:extLst>
      <p:ext uri="{BB962C8B-B14F-4D97-AF65-F5344CB8AC3E}">
        <p14:creationId xmlns:p14="http://schemas.microsoft.com/office/powerpoint/2010/main" val="1743429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However, recent research suggests that much of sub-Saharan Africa will become increasingly unsuitable for growing maize – and other staple crops – as the climate warms this century. This includes some of the major cereal-producing areas in eastern and southern Africa.</a:t>
            </a:r>
          </a:p>
          <a:p>
            <a:endParaRPr lang="en-GB" dirty="0"/>
          </a:p>
          <a:p>
            <a:r>
              <a:rPr lang="en-GB" sz="1200" b="0" i="0" kern="1200" dirty="0">
                <a:solidFill>
                  <a:schemeClr val="tx1"/>
                </a:solidFill>
                <a:effectLst/>
                <a:latin typeface="+mn-lt"/>
                <a:ea typeface="+mn-ea"/>
                <a:cs typeface="+mn-cs"/>
              </a:rPr>
              <a:t>Up to 60% of areas that currently grow beans, and up to 30% of areas that grow maize and bananas could no longer be suitable in a warmer climate. </a:t>
            </a:r>
          </a:p>
          <a:p>
            <a:endParaRPr lang="en-GB" sz="1200" b="0" i="0" kern="1200" dirty="0">
              <a:solidFill>
                <a:schemeClr val="tx1"/>
              </a:solidFill>
              <a:effectLst/>
              <a:latin typeface="+mn-lt"/>
              <a:ea typeface="+mn-ea"/>
              <a:cs typeface="+mn-cs"/>
            </a:endParaRPr>
          </a:p>
          <a:p>
            <a:r>
              <a:rPr lang="en-GB" dirty="0"/>
              <a:t>Even if</a:t>
            </a:r>
            <a:r>
              <a:rPr lang="en-GB" baseline="0" dirty="0"/>
              <a:t> take action now, maize will be affected due to past emissions concentration in the atmosphere. As such there is need to take mitigation actions now to ensure that we limit the long-term impacts of climate change on crop yields. </a:t>
            </a:r>
          </a:p>
          <a:p>
            <a:r>
              <a:rPr lang="en-GB" baseline="0" dirty="0"/>
              <a:t>Source: https://www.carbonbrief.org/guest-post-three-ways-to-boost-crop-resilience-to-climate-change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Overall, African governments will need to prepare for possible large losses in national production potentials, and production areas, of up to 15% by 2050 and over 30% by 2100.</a:t>
            </a:r>
            <a:r>
              <a:rPr lang="en-GB" sz="1200" b="0" i="0" kern="1200" baseline="0" dirty="0">
                <a:solidFill>
                  <a:schemeClr val="tx1"/>
                </a:solidFill>
                <a:effectLst/>
                <a:latin typeface="+mn-lt"/>
                <a:ea typeface="+mn-ea"/>
                <a:cs typeface="+mn-cs"/>
              </a:rPr>
              <a:t> </a:t>
            </a:r>
            <a:endParaRPr lang="en-GB" dirty="0"/>
          </a:p>
          <a:p>
            <a:r>
              <a:rPr lang="en-GB" dirty="0"/>
              <a:t>https://www.carbonbrief.org/climate-change-threatens-staple-crops-in-africa-study-says?post_id=10153616047061296_10153616047766296#_=_</a:t>
            </a:r>
          </a:p>
        </p:txBody>
      </p:sp>
      <p:sp>
        <p:nvSpPr>
          <p:cNvPr id="4" name="Slide Number Placeholder 3"/>
          <p:cNvSpPr>
            <a:spLocks noGrp="1"/>
          </p:cNvSpPr>
          <p:nvPr>
            <p:ph type="sldNum" sz="quarter" idx="10"/>
          </p:nvPr>
        </p:nvSpPr>
        <p:spPr/>
        <p:txBody>
          <a:bodyPr/>
          <a:lstStyle/>
          <a:p>
            <a:fld id="{4F78B7EF-8415-48A7-9992-8910ACABD1C6}" type="slidenum">
              <a:rPr lang="en-GB" smtClean="0"/>
              <a:t>28</a:t>
            </a:fld>
            <a:endParaRPr lang="en-GB" dirty="0"/>
          </a:p>
        </p:txBody>
      </p:sp>
    </p:spTree>
    <p:extLst>
      <p:ext uri="{BB962C8B-B14F-4D97-AF65-F5344CB8AC3E}">
        <p14:creationId xmlns:p14="http://schemas.microsoft.com/office/powerpoint/2010/main" val="1213896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Current demand for water exceeds availability and is getting worse</a:t>
            </a:r>
            <a:r>
              <a:rPr lang="en-GB" baseline="0" dirty="0"/>
              <a:t> due to </a:t>
            </a:r>
            <a:r>
              <a:rPr lang="en-GB" baseline="0"/>
              <a:t>climate change. </a:t>
            </a:r>
            <a:endParaRPr lang="en-GB"/>
          </a:p>
          <a:p>
            <a:r>
              <a:rPr lang="en-GB" dirty="0"/>
              <a:t>Source: IPCC 2007</a:t>
            </a:r>
          </a:p>
          <a:p>
            <a:r>
              <a:rPr lang="en-GB" dirty="0"/>
              <a:t>http://know.climateofconcern.org/index.php?option=com_content&amp;task=article&amp;id=105</a:t>
            </a:r>
          </a:p>
        </p:txBody>
      </p:sp>
      <p:sp>
        <p:nvSpPr>
          <p:cNvPr id="4" name="Slide Number Placeholder 3"/>
          <p:cNvSpPr>
            <a:spLocks noGrp="1"/>
          </p:cNvSpPr>
          <p:nvPr>
            <p:ph type="sldNum" sz="quarter" idx="10"/>
          </p:nvPr>
        </p:nvSpPr>
        <p:spPr/>
        <p:txBody>
          <a:bodyPr/>
          <a:lstStyle/>
          <a:p>
            <a:fld id="{4F78B7EF-8415-48A7-9992-8910ACABD1C6}" type="slidenum">
              <a:rPr lang="en-GB" smtClean="0"/>
              <a:t>29</a:t>
            </a:fld>
            <a:endParaRPr lang="en-GB" dirty="0"/>
          </a:p>
        </p:txBody>
      </p:sp>
    </p:spTree>
    <p:extLst>
      <p:ext uri="{BB962C8B-B14F-4D97-AF65-F5344CB8AC3E}">
        <p14:creationId xmlns:p14="http://schemas.microsoft.com/office/powerpoint/2010/main" val="4247825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Lasted 2014, 2015 and still experienced occasionally in 2016</a:t>
            </a:r>
          </a:p>
          <a:p>
            <a:r>
              <a:rPr lang="en-GB" dirty="0"/>
              <a:t>Financial Times: https://next.ft.com/content/fa56bb02-2481-11e5-bd83-71cb60e8f08c</a:t>
            </a:r>
          </a:p>
          <a:p>
            <a:r>
              <a:rPr lang="en-GB" dirty="0"/>
              <a:t>Other articles: http://www.theafricareport.com/West-Africa/electricity-ghanas-power-crisis-deepens.html</a:t>
            </a:r>
          </a:p>
          <a:p>
            <a:r>
              <a:rPr lang="en-GB" dirty="0"/>
              <a:t>http://thechronicle.com.gh/ghana-electricity-crisis-dumsor-the-causes-disadvantages-and-solutions/</a:t>
            </a:r>
          </a:p>
        </p:txBody>
      </p:sp>
      <p:sp>
        <p:nvSpPr>
          <p:cNvPr id="4" name="Slide Number Placeholder 3"/>
          <p:cNvSpPr>
            <a:spLocks noGrp="1"/>
          </p:cNvSpPr>
          <p:nvPr>
            <p:ph type="sldNum" sz="quarter" idx="10"/>
          </p:nvPr>
        </p:nvSpPr>
        <p:spPr/>
        <p:txBody>
          <a:bodyPr/>
          <a:lstStyle/>
          <a:p>
            <a:fld id="{4F78B7EF-8415-48A7-9992-8910ACABD1C6}" type="slidenum">
              <a:rPr lang="en-GB" smtClean="0"/>
              <a:t>31</a:t>
            </a:fld>
            <a:endParaRPr lang="en-GB" dirty="0"/>
          </a:p>
        </p:txBody>
      </p:sp>
    </p:spTree>
    <p:extLst>
      <p:ext uri="{BB962C8B-B14F-4D97-AF65-F5344CB8AC3E}">
        <p14:creationId xmlns:p14="http://schemas.microsoft.com/office/powerpoint/2010/main" val="992836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 http://</a:t>
            </a:r>
            <a:r>
              <a:rPr lang="en-US" dirty="0" err="1"/>
              <a:t>www.iea.org</a:t>
            </a:r>
            <a:r>
              <a:rPr lang="en-US" dirty="0"/>
              <a:t>/publications/</a:t>
            </a:r>
            <a:r>
              <a:rPr lang="en-US" dirty="0" err="1"/>
              <a:t>freepublications</a:t>
            </a:r>
            <a:r>
              <a:rPr lang="en-US" dirty="0"/>
              <a:t>/publication/WEO2014_AfricaEnergyOutlook.pdf</a:t>
            </a:r>
          </a:p>
          <a:p>
            <a:endParaRPr lang="en-US" dirty="0"/>
          </a:p>
        </p:txBody>
      </p:sp>
      <p:sp>
        <p:nvSpPr>
          <p:cNvPr id="4" name="Slide Number Placeholder 3"/>
          <p:cNvSpPr>
            <a:spLocks noGrp="1"/>
          </p:cNvSpPr>
          <p:nvPr>
            <p:ph type="sldNum" sz="quarter" idx="10"/>
          </p:nvPr>
        </p:nvSpPr>
        <p:spPr/>
        <p:txBody>
          <a:bodyPr/>
          <a:lstStyle/>
          <a:p>
            <a:fld id="{4F78B7EF-8415-48A7-9992-8910ACABD1C6}" type="slidenum">
              <a:rPr lang="en-GB" smtClean="0"/>
              <a:t>32</a:t>
            </a:fld>
            <a:endParaRPr lang="en-GB" dirty="0"/>
          </a:p>
        </p:txBody>
      </p:sp>
    </p:spTree>
    <p:extLst>
      <p:ext uri="{BB962C8B-B14F-4D97-AF65-F5344CB8AC3E}">
        <p14:creationId xmlns:p14="http://schemas.microsoft.com/office/powerpoint/2010/main" val="1260256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 http://</a:t>
            </a:r>
            <a:r>
              <a:rPr lang="en-US" dirty="0" err="1"/>
              <a:t>www.iea.org</a:t>
            </a:r>
            <a:r>
              <a:rPr lang="en-US" dirty="0"/>
              <a:t>/publications/</a:t>
            </a:r>
            <a:r>
              <a:rPr lang="en-US" dirty="0" err="1"/>
              <a:t>freepublications</a:t>
            </a:r>
            <a:r>
              <a:rPr lang="en-US" dirty="0"/>
              <a:t>/publication/WEO2014_AfricaEnergyOutlook.pdf</a:t>
            </a:r>
          </a:p>
          <a:p>
            <a:endParaRPr lang="en-US" dirty="0"/>
          </a:p>
        </p:txBody>
      </p:sp>
      <p:sp>
        <p:nvSpPr>
          <p:cNvPr id="4" name="Slide Number Placeholder 3"/>
          <p:cNvSpPr>
            <a:spLocks noGrp="1"/>
          </p:cNvSpPr>
          <p:nvPr>
            <p:ph type="sldNum" sz="quarter" idx="10"/>
          </p:nvPr>
        </p:nvSpPr>
        <p:spPr/>
        <p:txBody>
          <a:bodyPr/>
          <a:lstStyle/>
          <a:p>
            <a:fld id="{4F78B7EF-8415-48A7-9992-8910ACABD1C6}" type="slidenum">
              <a:rPr lang="en-GB" smtClean="0"/>
              <a:t>33</a:t>
            </a:fld>
            <a:endParaRPr lang="en-GB" dirty="0"/>
          </a:p>
        </p:txBody>
      </p:sp>
    </p:spTree>
    <p:extLst>
      <p:ext uri="{BB962C8B-B14F-4D97-AF65-F5344CB8AC3E}">
        <p14:creationId xmlns:p14="http://schemas.microsoft.com/office/powerpoint/2010/main" val="1007506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http://</a:t>
            </a:r>
            <a:r>
              <a:rPr lang="en-US" dirty="0" err="1"/>
              <a:t>www.iea.org</a:t>
            </a:r>
            <a:r>
              <a:rPr lang="en-US" dirty="0"/>
              <a:t>/publications/</a:t>
            </a:r>
            <a:r>
              <a:rPr lang="en-US" dirty="0" err="1"/>
              <a:t>freepublications</a:t>
            </a:r>
            <a:r>
              <a:rPr lang="en-US" dirty="0"/>
              <a:t>/publication/WEO2014_AfricaEnergyOutlook.pdf</a:t>
            </a:r>
          </a:p>
        </p:txBody>
      </p:sp>
      <p:sp>
        <p:nvSpPr>
          <p:cNvPr id="4" name="Slide Number Placeholder 3"/>
          <p:cNvSpPr>
            <a:spLocks noGrp="1"/>
          </p:cNvSpPr>
          <p:nvPr>
            <p:ph type="sldNum" sz="quarter" idx="10"/>
          </p:nvPr>
        </p:nvSpPr>
        <p:spPr/>
        <p:txBody>
          <a:bodyPr/>
          <a:lstStyle/>
          <a:p>
            <a:fld id="{4F78B7EF-8415-48A7-9992-8910ACABD1C6}" type="slidenum">
              <a:rPr lang="en-GB" smtClean="0"/>
              <a:t>35</a:t>
            </a:fld>
            <a:endParaRPr lang="en-GB" dirty="0"/>
          </a:p>
        </p:txBody>
      </p:sp>
    </p:spTree>
    <p:extLst>
      <p:ext uri="{BB962C8B-B14F-4D97-AF65-F5344CB8AC3E}">
        <p14:creationId xmlns:p14="http://schemas.microsoft.com/office/powerpoint/2010/main" val="4051420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36</a:t>
            </a:fld>
            <a:endParaRPr lang="en-GB" dirty="0"/>
          </a:p>
        </p:txBody>
      </p:sp>
    </p:spTree>
    <p:extLst>
      <p:ext uri="{BB962C8B-B14F-4D97-AF65-F5344CB8AC3E}">
        <p14:creationId xmlns:p14="http://schemas.microsoft.com/office/powerpoint/2010/main" val="3463659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entury Gothic"/>
                <a:cs typeface="Century Gothic"/>
              </a:rPr>
              <a:t>Niger</a:t>
            </a:r>
            <a:r>
              <a:rPr lang="en-US" sz="1200" baseline="0" dirty="0">
                <a:solidFill>
                  <a:schemeClr val="bg1"/>
                </a:solidFill>
                <a:latin typeface="Century Gothic"/>
                <a:cs typeface="Century Gothic"/>
              </a:rPr>
              <a:t> is one of the poorest countries in the world. Each year trees would sprout up in crops that would then be cut back to keep the fields clear, but once it was recognized the importance of letting these trees sprout </a:t>
            </a:r>
            <a:endParaRPr lang="en-US" sz="1200" dirty="0">
              <a:solidFill>
                <a:schemeClr val="bg1"/>
              </a:solidFill>
              <a:latin typeface="Century Gothic"/>
              <a:cs typeface="Century Gothic"/>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1" kern="1200" dirty="0">
                <a:solidFill>
                  <a:schemeClr val="tx1"/>
                </a:solidFill>
                <a:effectLst/>
                <a:latin typeface="Century Gothic"/>
                <a:ea typeface="+mn-ea"/>
                <a:cs typeface="+mn-cs"/>
              </a:rPr>
              <a:t>THE QUIET REVOLUTION: How Niger’s farmers are re-greening the parklands of the Sahel </a:t>
            </a:r>
            <a:endParaRPr lang="en-US" dirty="0"/>
          </a:p>
          <a:p>
            <a:r>
              <a:rPr lang="en-US" dirty="0"/>
              <a:t> http://www.worldagroforestry.org/downloads/publications/PDFs/BL17569.PDF</a:t>
            </a:r>
          </a:p>
          <a:p>
            <a:endParaRPr lang="en-US" dirty="0"/>
          </a:p>
          <a:p>
            <a:r>
              <a:rPr lang="en-US" dirty="0"/>
              <a:t>To get a better photo of the Farmer-Managed</a:t>
            </a:r>
            <a:r>
              <a:rPr lang="en-US" baseline="0" dirty="0"/>
              <a:t> Natural Regeneration in Niger (GM)</a:t>
            </a:r>
            <a:endParaRPr lang="en-US" dirty="0"/>
          </a:p>
        </p:txBody>
      </p:sp>
      <p:sp>
        <p:nvSpPr>
          <p:cNvPr id="4" name="Slide Number Placeholder 3"/>
          <p:cNvSpPr>
            <a:spLocks noGrp="1"/>
          </p:cNvSpPr>
          <p:nvPr>
            <p:ph type="sldNum" sz="quarter" idx="10"/>
          </p:nvPr>
        </p:nvSpPr>
        <p:spPr/>
        <p:txBody>
          <a:bodyPr/>
          <a:lstStyle/>
          <a:p>
            <a:fld id="{C0338803-9257-4AA1-942C-9A1166DF9A9A}" type="slidenum">
              <a:rPr lang="en-US" smtClean="0"/>
              <a:pPr/>
              <a:t>37</a:t>
            </a:fld>
            <a:endParaRPr lang="en-US" dirty="0"/>
          </a:p>
        </p:txBody>
      </p:sp>
    </p:spTree>
    <p:extLst>
      <p:ext uri="{BB962C8B-B14F-4D97-AF65-F5344CB8AC3E}">
        <p14:creationId xmlns:p14="http://schemas.microsoft.com/office/powerpoint/2010/main" val="2971419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Source: IPCC AR5</a:t>
            </a:r>
            <a:r>
              <a:rPr lang="en-GB" baseline="0" dirty="0"/>
              <a:t> Chapter 22</a:t>
            </a:r>
            <a:endParaRPr lang="en-GB" dirty="0"/>
          </a:p>
          <a:p>
            <a:r>
              <a:rPr lang="en-GB" dirty="0"/>
              <a:t>These impacts interact and exacerbate</a:t>
            </a:r>
            <a:r>
              <a:rPr lang="en-GB" baseline="0" dirty="0"/>
              <a:t> each other:-</a:t>
            </a:r>
          </a:p>
          <a:p>
            <a:pPr marL="228600" indent="-228600">
              <a:buAutoNum type="arabicPeriod"/>
            </a:pPr>
            <a:r>
              <a:rPr lang="en-GB" baseline="0" dirty="0"/>
              <a:t>Affecting land use and biomass- </a:t>
            </a:r>
            <a:r>
              <a:rPr lang="en-GB" sz="1200" dirty="0"/>
              <a:t>Forestry, Agriculture, Biodiversity, Human settlement, Energy, Food Security</a:t>
            </a:r>
          </a:p>
          <a:p>
            <a:pPr marL="228600" indent="-228600">
              <a:buAutoNum type="arabicPeriod"/>
            </a:pPr>
            <a:r>
              <a:rPr lang="en-GB" sz="1200" baseline="0" dirty="0"/>
              <a:t>Affecting </a:t>
            </a:r>
            <a:r>
              <a:rPr lang="en-GB" sz="1200" dirty="0"/>
              <a:t>Agriculture, Food Security, Human Health &amp; Sanitation</a:t>
            </a:r>
          </a:p>
          <a:p>
            <a:pPr marL="228600" indent="-228600">
              <a:buAutoNum type="arabicPeriod"/>
            </a:pPr>
            <a:r>
              <a:rPr lang="en-GB" sz="1200" dirty="0"/>
              <a:t>Affecting Ocean Colour, as an indicator of ocean productivity (Fisheries, Food security, Human Health); and Ocean acidity (Fish stocks, biodiversity)</a:t>
            </a:r>
          </a:p>
          <a:p>
            <a:pPr marL="228600" indent="-228600">
              <a:buAutoNum type="arabicPeriod"/>
            </a:pPr>
            <a:r>
              <a:rPr lang="en-GB" sz="1200" dirty="0"/>
              <a:t>Affecting Temperature, Wind, Humidity (floods, drought, disaster risk reduction)</a:t>
            </a:r>
          </a:p>
          <a:p>
            <a:r>
              <a:rPr lang="en-GB" sz="1200" dirty="0"/>
              <a:t>8. Sea Level Rise (infrastructure, freshwater availability, tourism)</a:t>
            </a:r>
          </a:p>
          <a:p>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3</a:t>
            </a:fld>
            <a:endParaRPr lang="en-GB" dirty="0"/>
          </a:p>
        </p:txBody>
      </p:sp>
    </p:spTree>
    <p:extLst>
      <p:ext uri="{BB962C8B-B14F-4D97-AF65-F5344CB8AC3E}">
        <p14:creationId xmlns:p14="http://schemas.microsoft.com/office/powerpoint/2010/main" val="4062986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FR" dirty="0"/>
              <a:t>http://www.bp.com/content/dam/bp/pdf/energy-economics/statistical-review-2015/bp-statistical-review-of-world-energy-2015-africa-insights.pdf</a:t>
            </a:r>
          </a:p>
          <a:p>
            <a:r>
              <a:rPr lang="fr-FR" dirty="0"/>
              <a:t>http://www.energy-for-africa.fr/files/file/study/l-energie-en-afrique-a-l-horizon-2050.pdf</a:t>
            </a:r>
          </a:p>
          <a:p>
            <a:endParaRPr lang="fr-FR" dirty="0"/>
          </a:p>
        </p:txBody>
      </p:sp>
      <p:sp>
        <p:nvSpPr>
          <p:cNvPr id="4" name="Espace réservé du numéro de diapositive 3"/>
          <p:cNvSpPr>
            <a:spLocks noGrp="1"/>
          </p:cNvSpPr>
          <p:nvPr>
            <p:ph type="sldNum" sz="quarter" idx="10"/>
          </p:nvPr>
        </p:nvSpPr>
        <p:spPr/>
        <p:txBody>
          <a:bodyPr/>
          <a:lstStyle/>
          <a:p>
            <a:fld id="{5FD31358-7556-4355-9BA3-23AD4A85D08B}" type="slidenum">
              <a:rPr lang="fr-FR" smtClean="0"/>
              <a:t>39</a:t>
            </a:fld>
            <a:endParaRPr lang="fr-FR" dirty="0"/>
          </a:p>
        </p:txBody>
      </p:sp>
    </p:spTree>
    <p:extLst>
      <p:ext uri="{BB962C8B-B14F-4D97-AF65-F5344CB8AC3E}">
        <p14:creationId xmlns:p14="http://schemas.microsoft.com/office/powerpoint/2010/main" val="708579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FR" dirty="0"/>
              <a:t>http://www.sciencedirect.com/science/article/pii/S0167880912001648</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Climate change, vulnerability and adaptation in North Africa with focus on Morocco</a:t>
            </a:r>
          </a:p>
          <a:p>
            <a:r>
              <a:rPr lang="fr-FR" dirty="0"/>
              <a:t>Schilling et al., 2012</a:t>
            </a:r>
          </a:p>
          <a:p>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a:rPr>
              <a:t>For instance, direct seeding has enabled to reduce considerably the water footprint of Moroccan agriculture.</a:t>
            </a:r>
          </a:p>
          <a:p>
            <a:endParaRPr lang="fr-FR" dirty="0"/>
          </a:p>
        </p:txBody>
      </p:sp>
      <p:sp>
        <p:nvSpPr>
          <p:cNvPr id="4" name="Espace réservé du numéro de diapositive 3"/>
          <p:cNvSpPr>
            <a:spLocks noGrp="1"/>
          </p:cNvSpPr>
          <p:nvPr>
            <p:ph type="sldNum" sz="quarter" idx="10"/>
          </p:nvPr>
        </p:nvSpPr>
        <p:spPr/>
        <p:txBody>
          <a:bodyPr/>
          <a:lstStyle/>
          <a:p>
            <a:fld id="{5FD31358-7556-4355-9BA3-23AD4A85D08B}" type="slidenum">
              <a:rPr lang="fr-FR" smtClean="0"/>
              <a:t>40</a:t>
            </a:fld>
            <a:endParaRPr lang="fr-FR" dirty="0"/>
          </a:p>
        </p:txBody>
      </p:sp>
    </p:spTree>
    <p:extLst>
      <p:ext uri="{BB962C8B-B14F-4D97-AF65-F5344CB8AC3E}">
        <p14:creationId xmlns:p14="http://schemas.microsoft.com/office/powerpoint/2010/main" val="430272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The Gurdian,</a:t>
            </a:r>
            <a:r>
              <a:rPr lang="en-GB" baseline="0" dirty="0"/>
              <a:t> June 2016: https://www.theguardian.com/environment/2016/jun/08/world-carbon-emissions-stopped-growing-in-2015-says-bp</a:t>
            </a:r>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41</a:t>
            </a:fld>
            <a:endParaRPr lang="en-GB" dirty="0"/>
          </a:p>
        </p:txBody>
      </p:sp>
    </p:spTree>
    <p:extLst>
      <p:ext uri="{BB962C8B-B14F-4D97-AF65-F5344CB8AC3E}">
        <p14:creationId xmlns:p14="http://schemas.microsoft.com/office/powerpoint/2010/main" val="3983120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With the right policy and investment choices ($70 Billion per year),</a:t>
            </a:r>
            <a:r>
              <a:rPr lang="en-GB" baseline="0" dirty="0"/>
              <a:t> the eastern and southern Africa power pool countries, could cut their annual CO2 emissions by 310 megatonnes (mt) and save 2,500 Mt in cumulative emissions by 2030, while increasing electricity supply 2.5 times. They will also contribute to strengthening energy security, job creation, and economic opportunities, putting the regions on a climate resilience and low carbon pathway</a:t>
            </a:r>
          </a:p>
          <a:p>
            <a:r>
              <a:rPr lang="en-GB" baseline="0" dirty="0"/>
              <a:t>Source: IRENA, ACEC, 2015</a:t>
            </a:r>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42</a:t>
            </a:fld>
            <a:endParaRPr lang="en-GB" dirty="0"/>
          </a:p>
        </p:txBody>
      </p:sp>
    </p:spTree>
    <p:extLst>
      <p:ext uri="{BB962C8B-B14F-4D97-AF65-F5344CB8AC3E}">
        <p14:creationId xmlns:p14="http://schemas.microsoft.com/office/powerpoint/2010/main" val="2988908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Source: IRENA 2016</a:t>
            </a:r>
          </a:p>
          <a:p>
            <a:r>
              <a:rPr lang="en-GB" dirty="0"/>
              <a:t>The key benefits</a:t>
            </a:r>
            <a:r>
              <a:rPr lang="en-GB" baseline="0" dirty="0"/>
              <a:t> of doubling renewable energy</a:t>
            </a:r>
          </a:p>
          <a:p>
            <a:pPr marL="171450" indent="-171450">
              <a:buFontTx/>
              <a:buChar char="-"/>
            </a:pPr>
            <a:r>
              <a:rPr lang="en-GB" baseline="0" dirty="0"/>
              <a:t>Limit average global temperature rise to 2degC or below (when coupled with energy efficiency</a:t>
            </a:r>
          </a:p>
          <a:p>
            <a:pPr marL="171450" indent="-171450">
              <a:buFontTx/>
              <a:buChar char="-"/>
            </a:pPr>
            <a:r>
              <a:rPr lang="en-GB" baseline="0" dirty="0"/>
              <a:t>Avoid upto 12 gigatonnes of energy-reated CO2 emmissions in 2030</a:t>
            </a:r>
          </a:p>
          <a:p>
            <a:pPr marL="171450" indent="-171450">
              <a:buFontTx/>
              <a:buChar char="-"/>
            </a:pPr>
            <a:r>
              <a:rPr lang="en-GB" baseline="0" dirty="0"/>
              <a:t>24.4 million jobs in the RE sector by 2030 compared to 9.2 million in 2014</a:t>
            </a:r>
          </a:p>
          <a:p>
            <a:pPr marL="171450" indent="-171450">
              <a:buFontTx/>
              <a:buChar char="-"/>
            </a:pPr>
            <a:r>
              <a:rPr lang="en-GB" baseline="0" dirty="0"/>
              <a:t>Reduce air pollution enough to save up to 4 million lives per year</a:t>
            </a:r>
          </a:p>
          <a:p>
            <a:pPr marL="171450" indent="-171450">
              <a:buFontTx/>
              <a:buChar char="-"/>
            </a:pPr>
            <a:r>
              <a:rPr lang="en-GB" baseline="0" dirty="0"/>
              <a:t>Boost global GDP by upto $ 1.3 trillion</a:t>
            </a:r>
            <a:endParaRPr lang="en-GB" dirty="0"/>
          </a:p>
          <a:p>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45</a:t>
            </a:fld>
            <a:endParaRPr lang="en-GB" dirty="0"/>
          </a:p>
        </p:txBody>
      </p:sp>
    </p:spTree>
    <p:extLst>
      <p:ext uri="{BB962C8B-B14F-4D97-AF65-F5344CB8AC3E}">
        <p14:creationId xmlns:p14="http://schemas.microsoft.com/office/powerpoint/2010/main" val="3423618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47</a:t>
            </a:fld>
            <a:endParaRPr lang="en-GB" dirty="0"/>
          </a:p>
        </p:txBody>
      </p:sp>
    </p:spTree>
    <p:extLst>
      <p:ext uri="{BB962C8B-B14F-4D97-AF65-F5344CB8AC3E}">
        <p14:creationId xmlns:p14="http://schemas.microsoft.com/office/powerpoint/2010/main" val="3828879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Gigawatt Global</a:t>
            </a:r>
          </a:p>
          <a:p>
            <a:r>
              <a:rPr lang="en-GB" dirty="0"/>
              <a:t>Links:</a:t>
            </a:r>
          </a:p>
          <a:p>
            <a:r>
              <a:rPr lang="en-GB" dirty="0"/>
              <a:t>Guardian:</a:t>
            </a:r>
            <a:r>
              <a:rPr lang="en-GB" baseline="0" dirty="0"/>
              <a:t> </a:t>
            </a:r>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48</a:t>
            </a:fld>
            <a:endParaRPr lang="en-GB" dirty="0"/>
          </a:p>
        </p:txBody>
      </p:sp>
    </p:spTree>
    <p:extLst>
      <p:ext uri="{BB962C8B-B14F-4D97-AF65-F5344CB8AC3E}">
        <p14:creationId xmlns:p14="http://schemas.microsoft.com/office/powerpoint/2010/main" val="3756731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Source: IRENA</a:t>
            </a:r>
          </a:p>
          <a:p>
            <a:r>
              <a:rPr lang="en-GB" dirty="0"/>
              <a:t>There is potential to increase employment</a:t>
            </a:r>
            <a:r>
              <a:rPr lang="en-GB" baseline="0" dirty="0"/>
              <a:t> opportunities in Africa by increasing investments in renewable energy</a:t>
            </a:r>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49</a:t>
            </a:fld>
            <a:endParaRPr lang="en-GB" dirty="0"/>
          </a:p>
        </p:txBody>
      </p:sp>
    </p:spTree>
    <p:extLst>
      <p:ext uri="{BB962C8B-B14F-4D97-AF65-F5344CB8AC3E}">
        <p14:creationId xmlns:p14="http://schemas.microsoft.com/office/powerpoint/2010/main" val="1393161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Source: IRENA</a:t>
            </a:r>
          </a:p>
          <a:p>
            <a:endParaRPr lang="en-GB" dirty="0"/>
          </a:p>
          <a:p>
            <a:r>
              <a:rPr lang="en-GB" dirty="0"/>
              <a:t>Africa Clean Energy</a:t>
            </a:r>
            <a:r>
              <a:rPr lang="en-GB" baseline="0" dirty="0"/>
              <a:t> Facility- also financed the Rwanda Solar Farm</a:t>
            </a:r>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50</a:t>
            </a:fld>
            <a:endParaRPr lang="en-GB" dirty="0"/>
          </a:p>
        </p:txBody>
      </p:sp>
    </p:spTree>
    <p:extLst>
      <p:ext uri="{BB962C8B-B14F-4D97-AF65-F5344CB8AC3E}">
        <p14:creationId xmlns:p14="http://schemas.microsoft.com/office/powerpoint/2010/main" val="864247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http://www.afdb.org/en/news-and-events/article/african-renewable-energy-fund-aref-launched-with-100m-committed-capital-and-anchor-investments-from-afdb-and-sefa-12901/</a:t>
            </a:r>
          </a:p>
          <a:p>
            <a:r>
              <a:rPr lang="en-GB" dirty="0"/>
              <a:t>SE4ALL: http://se4all.org/</a:t>
            </a:r>
          </a:p>
          <a:p>
            <a:r>
              <a:rPr lang="en-GB"/>
              <a:t>ACEF: https://www.opic.gov/press-releases/2015/africa-focused-renewable-energy-initiative-reaches-full-commitment-initial-20-million-investment%20</a:t>
            </a:r>
          </a:p>
        </p:txBody>
      </p:sp>
      <p:sp>
        <p:nvSpPr>
          <p:cNvPr id="4" name="Slide Number Placeholder 3"/>
          <p:cNvSpPr>
            <a:spLocks noGrp="1"/>
          </p:cNvSpPr>
          <p:nvPr>
            <p:ph type="sldNum" sz="quarter" idx="10"/>
          </p:nvPr>
        </p:nvSpPr>
        <p:spPr/>
        <p:txBody>
          <a:bodyPr/>
          <a:lstStyle/>
          <a:p>
            <a:fld id="{4F78B7EF-8415-48A7-9992-8910ACABD1C6}" type="slidenum">
              <a:rPr lang="en-GB" smtClean="0"/>
              <a:t>51</a:t>
            </a:fld>
            <a:endParaRPr lang="en-GB" dirty="0"/>
          </a:p>
        </p:txBody>
      </p:sp>
    </p:spTree>
    <p:extLst>
      <p:ext uri="{BB962C8B-B14F-4D97-AF65-F5344CB8AC3E}">
        <p14:creationId xmlns:p14="http://schemas.microsoft.com/office/powerpoint/2010/main" val="202688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water source for Nairobi</a:t>
            </a:r>
          </a:p>
          <a:p>
            <a:r>
              <a:rPr lang="en-US" dirty="0"/>
              <a:t>Hope, luck is the language, but is it what we should be doing</a:t>
            </a:r>
          </a:p>
          <a:p>
            <a:r>
              <a:rPr lang="en-US" dirty="0"/>
              <a:t>Drop by 17 M between 2016 and 2017 resulting in a decline from 70M </a:t>
            </a:r>
            <a:r>
              <a:rPr lang="en-US" dirty="0" err="1"/>
              <a:t>litres</a:t>
            </a:r>
            <a:r>
              <a:rPr lang="en-US" dirty="0"/>
              <a:t> to 32M </a:t>
            </a:r>
            <a:r>
              <a:rPr lang="en-US" dirty="0" err="1"/>
              <a:t>litres</a:t>
            </a:r>
            <a:r>
              <a:rPr lang="en-US" dirty="0"/>
              <a:t> </a:t>
            </a:r>
          </a:p>
          <a:p>
            <a:endParaRPr lang="en-US" dirty="0"/>
          </a:p>
          <a:p>
            <a:r>
              <a:rPr lang="en-US" dirty="0"/>
              <a:t>Protests about water- communities demanding water – and saying they don’t know where the water comes from</a:t>
            </a:r>
          </a:p>
          <a:p>
            <a:endParaRPr lang="en-US" dirty="0"/>
          </a:p>
          <a:p>
            <a:endParaRPr lang="en-US" dirty="0"/>
          </a:p>
        </p:txBody>
      </p:sp>
      <p:sp>
        <p:nvSpPr>
          <p:cNvPr id="4" name="Slide Number Placeholder 3"/>
          <p:cNvSpPr>
            <a:spLocks noGrp="1"/>
          </p:cNvSpPr>
          <p:nvPr>
            <p:ph type="sldNum" sz="quarter" idx="10"/>
          </p:nvPr>
        </p:nvSpPr>
        <p:spPr/>
        <p:txBody>
          <a:bodyPr/>
          <a:lstStyle/>
          <a:p>
            <a:fld id="{4F78B7EF-8415-48A7-9992-8910ACABD1C6}" type="slidenum">
              <a:rPr lang="en-GB" smtClean="0"/>
              <a:t>4</a:t>
            </a:fld>
            <a:endParaRPr lang="en-GB" dirty="0"/>
          </a:p>
        </p:txBody>
      </p:sp>
    </p:spTree>
    <p:extLst>
      <p:ext uri="{BB962C8B-B14F-4D97-AF65-F5344CB8AC3E}">
        <p14:creationId xmlns:p14="http://schemas.microsoft.com/office/powerpoint/2010/main" val="2103134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53</a:t>
            </a:fld>
            <a:endParaRPr lang="en-GB" dirty="0"/>
          </a:p>
        </p:txBody>
      </p:sp>
    </p:spTree>
    <p:extLst>
      <p:ext uri="{BB962C8B-B14F-4D97-AF65-F5344CB8AC3E}">
        <p14:creationId xmlns:p14="http://schemas.microsoft.com/office/powerpoint/2010/main" val="3435328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Addressing Climate change: successes from Kenya, 2015, Ministry of Environment, Water and </a:t>
            </a:r>
            <a:r>
              <a:rPr lang="en-GB"/>
              <a:t>Natural Resources</a:t>
            </a: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59</a:t>
            </a:fld>
            <a:endParaRPr lang="en-US" altLang="en-US"/>
          </a:p>
        </p:txBody>
      </p:sp>
    </p:spTree>
    <p:extLst>
      <p:ext uri="{BB962C8B-B14F-4D97-AF65-F5344CB8AC3E}">
        <p14:creationId xmlns:p14="http://schemas.microsoft.com/office/powerpoint/2010/main" val="2479910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Adaptation is priority</a:t>
            </a:r>
            <a:r>
              <a:rPr lang="en-GB" baseline="0" dirty="0"/>
              <a:t> for the Kenyan government – </a:t>
            </a:r>
            <a:r>
              <a:rPr lang="en-GB" baseline="0"/>
              <a:t>reducing vulnerability </a:t>
            </a:r>
            <a:r>
              <a:rPr lang="en-GB" baseline="0" dirty="0"/>
              <a:t>and building adaptive capacities of affected communities.</a:t>
            </a:r>
            <a:endParaRPr lang="en-GB"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60</a:t>
            </a:fld>
            <a:endParaRPr lang="en-US" altLang="en-US"/>
          </a:p>
        </p:txBody>
      </p:sp>
    </p:spTree>
    <p:extLst>
      <p:ext uri="{BB962C8B-B14F-4D97-AF65-F5344CB8AC3E}">
        <p14:creationId xmlns:p14="http://schemas.microsoft.com/office/powerpoint/2010/main" val="1044633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8B7EF-8415-48A7-9992-8910ACABD1C6}" type="slidenum">
              <a:rPr lang="en-GB" smtClean="0"/>
              <a:t>61</a:t>
            </a:fld>
            <a:endParaRPr lang="en-GB" dirty="0"/>
          </a:p>
        </p:txBody>
      </p:sp>
    </p:spTree>
    <p:extLst>
      <p:ext uri="{BB962C8B-B14F-4D97-AF65-F5344CB8AC3E}">
        <p14:creationId xmlns:p14="http://schemas.microsoft.com/office/powerpoint/2010/main" val="1428716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brief, China has set its emissions targets of …</a:t>
            </a:r>
            <a:r>
              <a:rPr lang="en-US" dirty="0" err="1"/>
              <a:t>Le’ts</a:t>
            </a:r>
            <a:r>
              <a:rPr lang="en-US" dirty="0"/>
              <a:t> demonstrate this on C-ROADS.</a:t>
            </a:r>
          </a:p>
          <a:p>
            <a:r>
              <a:rPr lang="en-US" dirty="0"/>
              <a:t>However, to meet these targets, they are ‘exporting’ their emissions to the highlighted countries which would be equivalent to ….? (tons of CO2 maybe)</a:t>
            </a:r>
          </a:p>
          <a:p>
            <a:endParaRPr lang="en-US" dirty="0"/>
          </a:p>
          <a:p>
            <a:r>
              <a:rPr lang="en-US" dirty="0"/>
              <a:t>What is Amu power providing in return</a:t>
            </a:r>
          </a:p>
          <a:p>
            <a:pPr marL="171450" indent="-171450">
              <a:buFontTx/>
              <a:buChar char="-"/>
            </a:pPr>
            <a:r>
              <a:rPr lang="en-US" dirty="0"/>
              <a:t>Energy for economic growth</a:t>
            </a:r>
          </a:p>
          <a:p>
            <a:pPr marL="171450" indent="-171450">
              <a:buFontTx/>
              <a:buChar char="-"/>
            </a:pPr>
            <a:r>
              <a:rPr lang="en-US" dirty="0"/>
              <a:t>Incomes – 600 households receiving compensation for their land</a:t>
            </a:r>
          </a:p>
          <a:p>
            <a:pPr marL="171450" indent="-171450">
              <a:buFontTx/>
              <a:buChar char="-"/>
            </a:pPr>
            <a:r>
              <a:rPr lang="en-US" dirty="0"/>
              <a:t>Assurance that the project will bring in ‘a lot of money’</a:t>
            </a:r>
          </a:p>
          <a:p>
            <a:pPr marL="171450" indent="-171450">
              <a:buFontTx/>
              <a:buChar char="-"/>
            </a:pPr>
            <a:endParaRPr lang="en-US" dirty="0"/>
          </a:p>
          <a:p>
            <a:pPr marL="171450" indent="-171450">
              <a:buFontTx/>
              <a:buChar char="-"/>
            </a:pPr>
            <a:r>
              <a:rPr lang="en-US" dirty="0"/>
              <a:t>Does the country has other options? Overall, the country has this potential</a:t>
            </a:r>
          </a:p>
          <a:p>
            <a:pPr marL="171450" indent="-171450">
              <a:buFontTx/>
              <a:buChar char="-"/>
            </a:pPr>
            <a:r>
              <a:rPr lang="en-US" dirty="0"/>
              <a:t>Solar  </a:t>
            </a:r>
          </a:p>
          <a:p>
            <a:pPr marL="171450" indent="-171450">
              <a:buFontTx/>
              <a:buChar char="-"/>
            </a:pPr>
            <a:r>
              <a:rPr lang="en-US" dirty="0"/>
              <a:t>Wind</a:t>
            </a:r>
          </a:p>
          <a:p>
            <a:pPr marL="171450" indent="-171450">
              <a:buFontTx/>
              <a:buChar char="-"/>
            </a:pPr>
            <a:r>
              <a:rPr lang="en-US" dirty="0"/>
              <a:t>Renewable energy </a:t>
            </a:r>
          </a:p>
        </p:txBody>
      </p:sp>
      <p:sp>
        <p:nvSpPr>
          <p:cNvPr id="4" name="Slide Number Placeholder 3"/>
          <p:cNvSpPr>
            <a:spLocks noGrp="1"/>
          </p:cNvSpPr>
          <p:nvPr>
            <p:ph type="sldNum" sz="quarter" idx="10"/>
          </p:nvPr>
        </p:nvSpPr>
        <p:spPr/>
        <p:txBody>
          <a:bodyPr/>
          <a:lstStyle/>
          <a:p>
            <a:fld id="{4F78B7EF-8415-48A7-9992-8910ACABD1C6}" type="slidenum">
              <a:rPr lang="en-GB" smtClean="0"/>
              <a:t>62</a:t>
            </a:fld>
            <a:endParaRPr lang="en-GB" dirty="0"/>
          </a:p>
        </p:txBody>
      </p:sp>
    </p:spTree>
    <p:extLst>
      <p:ext uri="{BB962C8B-B14F-4D97-AF65-F5344CB8AC3E}">
        <p14:creationId xmlns:p14="http://schemas.microsoft.com/office/powerpoint/2010/main" val="406538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4F78B7EF-8415-48A7-9992-8910ACABD1C6}" type="slidenum">
              <a:rPr lang="en-GB" smtClean="0"/>
              <a:t>6</a:t>
            </a:fld>
            <a:endParaRPr lang="en-GB" dirty="0"/>
          </a:p>
        </p:txBody>
      </p:sp>
    </p:spTree>
    <p:extLst>
      <p:ext uri="{BB962C8B-B14F-4D97-AF65-F5344CB8AC3E}">
        <p14:creationId xmlns:p14="http://schemas.microsoft.com/office/powerpoint/2010/main" val="100784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Source: IPCC, 2007, Chapter 11- Regional Climate Projections.</a:t>
            </a:r>
          </a:p>
          <a:p>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8</a:t>
            </a:fld>
            <a:endParaRPr lang="en-GB" dirty="0"/>
          </a:p>
        </p:txBody>
      </p:sp>
    </p:spTree>
    <p:extLst>
      <p:ext uri="{BB962C8B-B14F-4D97-AF65-F5344CB8AC3E}">
        <p14:creationId xmlns:p14="http://schemas.microsoft.com/office/powerpoint/2010/main" val="257313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Source: IPCC, 2007, Chapter 11- Regional Climate Projections.</a:t>
            </a:r>
          </a:p>
          <a:p>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9</a:t>
            </a:fld>
            <a:endParaRPr lang="en-GB" dirty="0"/>
          </a:p>
        </p:txBody>
      </p:sp>
    </p:spTree>
    <p:extLst>
      <p:ext uri="{BB962C8B-B14F-4D97-AF65-F5344CB8AC3E}">
        <p14:creationId xmlns:p14="http://schemas.microsoft.com/office/powerpoint/2010/main" val="2838653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Source: IPCC, 2007, Chapter 11- Regional Climate Projections</a:t>
            </a:r>
          </a:p>
        </p:txBody>
      </p:sp>
      <p:sp>
        <p:nvSpPr>
          <p:cNvPr id="4" name="Slide Number Placeholder 3"/>
          <p:cNvSpPr>
            <a:spLocks noGrp="1"/>
          </p:cNvSpPr>
          <p:nvPr>
            <p:ph type="sldNum" sz="quarter" idx="10"/>
          </p:nvPr>
        </p:nvSpPr>
        <p:spPr/>
        <p:txBody>
          <a:bodyPr/>
          <a:lstStyle/>
          <a:p>
            <a:fld id="{4F78B7EF-8415-48A7-9992-8910ACABD1C6}" type="slidenum">
              <a:rPr lang="en-GB" smtClean="0"/>
              <a:t>11</a:t>
            </a:fld>
            <a:endParaRPr lang="en-GB" dirty="0"/>
          </a:p>
        </p:txBody>
      </p:sp>
    </p:spTree>
    <p:extLst>
      <p:ext uri="{BB962C8B-B14F-4D97-AF65-F5344CB8AC3E}">
        <p14:creationId xmlns:p14="http://schemas.microsoft.com/office/powerpoint/2010/main" val="152505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latin typeface="Century Gothic" panose="020B0502020202020204" pitchFamily="34" charset="0"/>
              </a:rPr>
              <a:t>Ecosystems are critical in Africa, contributing significantly to biodiversity and human well-being. </a:t>
            </a:r>
          </a:p>
          <a:p>
            <a:endParaRPr lang="en-GB"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Source: IPCC, 2007, Chapter 11- Regional Climate Projections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http://know.climateofconcern.org/index.php?option=com_content&amp;task=article&amp;id=105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endParaRPr lang="en-GB" dirty="0"/>
          </a:p>
        </p:txBody>
      </p:sp>
      <p:sp>
        <p:nvSpPr>
          <p:cNvPr id="4" name="Slide Number Placeholder 3"/>
          <p:cNvSpPr>
            <a:spLocks noGrp="1"/>
          </p:cNvSpPr>
          <p:nvPr>
            <p:ph type="sldNum" sz="quarter" idx="10"/>
          </p:nvPr>
        </p:nvSpPr>
        <p:spPr/>
        <p:txBody>
          <a:bodyPr/>
          <a:lstStyle/>
          <a:p>
            <a:fld id="{4F78B7EF-8415-48A7-9992-8910ACABD1C6}" type="slidenum">
              <a:rPr lang="en-GB" smtClean="0"/>
              <a:t>13</a:t>
            </a:fld>
            <a:endParaRPr lang="en-GB" dirty="0"/>
          </a:p>
        </p:txBody>
      </p:sp>
    </p:spTree>
    <p:extLst>
      <p:ext uri="{BB962C8B-B14F-4D97-AF65-F5344CB8AC3E}">
        <p14:creationId xmlns:p14="http://schemas.microsoft.com/office/powerpoint/2010/main" val="1899471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1946E3-1312-4EA1-B95D-B23784AF6E22}" type="datetimeFigureOut">
              <a:rPr lang="en-GB" smtClean="0"/>
              <a:t>02/04/2018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3E1D6-C776-429B-80B7-A209F8664555}" type="slidenum">
              <a:rPr lang="en-GB" smtClean="0"/>
              <a:t>‹#›</a:t>
            </a:fld>
            <a:endParaRPr lang="en-GB" dirty="0"/>
          </a:p>
        </p:txBody>
      </p:sp>
    </p:spTree>
    <p:extLst>
      <p:ext uri="{BB962C8B-B14F-4D97-AF65-F5344CB8AC3E}">
        <p14:creationId xmlns:p14="http://schemas.microsoft.com/office/powerpoint/2010/main" val="219430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1946E3-1312-4EA1-B95D-B23784AF6E22}" type="datetimeFigureOut">
              <a:rPr lang="en-GB" smtClean="0"/>
              <a:t>02/04/2018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3E1D6-C776-429B-80B7-A209F8664555}" type="slidenum">
              <a:rPr lang="en-GB" smtClean="0"/>
              <a:t>‹#›</a:t>
            </a:fld>
            <a:endParaRPr lang="en-GB" dirty="0"/>
          </a:p>
        </p:txBody>
      </p:sp>
    </p:spTree>
    <p:extLst>
      <p:ext uri="{BB962C8B-B14F-4D97-AF65-F5344CB8AC3E}">
        <p14:creationId xmlns:p14="http://schemas.microsoft.com/office/powerpoint/2010/main" val="386494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1946E3-1312-4EA1-B95D-B23784AF6E22}" type="datetimeFigureOut">
              <a:rPr lang="en-GB" smtClean="0"/>
              <a:t>02/04/2018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3E1D6-C776-429B-80B7-A209F8664555}" type="slidenum">
              <a:rPr lang="en-GB" smtClean="0"/>
              <a:t>‹#›</a:t>
            </a:fld>
            <a:endParaRPr lang="en-GB" dirty="0"/>
          </a:p>
        </p:txBody>
      </p:sp>
    </p:spTree>
    <p:extLst>
      <p:ext uri="{BB962C8B-B14F-4D97-AF65-F5344CB8AC3E}">
        <p14:creationId xmlns:p14="http://schemas.microsoft.com/office/powerpoint/2010/main" val="1978739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ue Background/Text Center">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2"/>
          <p:cNvSpPr>
            <a:spLocks noGrp="1"/>
          </p:cNvSpPr>
          <p:nvPr>
            <p:ph type="body" idx="1"/>
          </p:nvPr>
        </p:nvSpPr>
        <p:spPr>
          <a:xfrm>
            <a:off x="685800" y="1129705"/>
            <a:ext cx="7772400" cy="1500187"/>
          </a:xfrm>
        </p:spPr>
        <p:txBody>
          <a:bodyPr/>
          <a:lstStyle>
            <a:lvl1pPr>
              <a:lnSpc>
                <a:spcPct val="100000"/>
              </a:lnSpc>
              <a:defRPr>
                <a:solidFill>
                  <a:srgbClr val="FFFFFF"/>
                </a:solidFill>
              </a:defRPr>
            </a:lvl1pPr>
          </a:lstStyle>
          <a:p>
            <a:pPr lvl="0"/>
            <a:r>
              <a:rPr lang="en-US">
                <a:solidFill>
                  <a:schemeClr val="bg1"/>
                </a:solidFill>
              </a:rPr>
              <a:t>Click to edit Master text styles</a:t>
            </a:r>
          </a:p>
        </p:txBody>
      </p:sp>
    </p:spTree>
    <p:extLst>
      <p:ext uri="{BB962C8B-B14F-4D97-AF65-F5344CB8AC3E}">
        <p14:creationId xmlns:p14="http://schemas.microsoft.com/office/powerpoint/2010/main" val="120926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215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EB6E7C-03CF-AD40-90F9-EE731036746F}" type="datetimeFigureOut">
              <a:rPr lang="en-US" smtClean="0">
                <a:solidFill>
                  <a:prstClr val="black">
                    <a:tint val="75000"/>
                  </a:prstClr>
                </a:solidFill>
              </a:rPr>
              <a:pPr/>
              <a:t>4/2/18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C1EA8-53E5-E54B-AD2A-7D54331DE2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795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B6E7C-03CF-AD40-90F9-EE731036746F}" type="datetimeFigureOut">
              <a:rPr lang="en-US" smtClean="0">
                <a:solidFill>
                  <a:prstClr val="black">
                    <a:tint val="75000"/>
                  </a:prstClr>
                </a:solidFill>
              </a:rPr>
              <a:pPr/>
              <a:t>4/2/18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C1EA8-53E5-E54B-AD2A-7D54331DE2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362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B6E7C-03CF-AD40-90F9-EE731036746F}" type="datetimeFigureOut">
              <a:rPr lang="en-US" smtClean="0">
                <a:solidFill>
                  <a:prstClr val="black">
                    <a:tint val="75000"/>
                  </a:prstClr>
                </a:solidFill>
              </a:rPr>
              <a:pPr/>
              <a:t>4/2/18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C1EA8-53E5-E54B-AD2A-7D54331DE2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810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EB6E7C-03CF-AD40-90F9-EE731036746F}" type="datetimeFigureOut">
              <a:rPr lang="en-US" smtClean="0">
                <a:solidFill>
                  <a:prstClr val="black">
                    <a:tint val="75000"/>
                  </a:prstClr>
                </a:solidFill>
              </a:rPr>
              <a:pPr/>
              <a:t>4/2/18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FC1EA8-53E5-E54B-AD2A-7D54331DE2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179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EB6E7C-03CF-AD40-90F9-EE731036746F}" type="datetimeFigureOut">
              <a:rPr lang="en-US" smtClean="0">
                <a:solidFill>
                  <a:prstClr val="black">
                    <a:tint val="75000"/>
                  </a:prstClr>
                </a:solidFill>
              </a:rPr>
              <a:pPr/>
              <a:t>4/2/18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FC1EA8-53E5-E54B-AD2A-7D54331DE2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026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EB6E7C-03CF-AD40-90F9-EE731036746F}" type="datetimeFigureOut">
              <a:rPr lang="en-US" smtClean="0">
                <a:solidFill>
                  <a:prstClr val="black">
                    <a:tint val="75000"/>
                  </a:prstClr>
                </a:solidFill>
              </a:rPr>
              <a:pPr/>
              <a:t>4/2/18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FC1EA8-53E5-E54B-AD2A-7D54331DE2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28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1946E3-1312-4EA1-B95D-B23784AF6E22}" type="datetimeFigureOut">
              <a:rPr lang="en-GB" smtClean="0"/>
              <a:t>02/04/2018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3E1D6-C776-429B-80B7-A209F8664555}" type="slidenum">
              <a:rPr lang="en-GB" smtClean="0"/>
              <a:t>‹#›</a:t>
            </a:fld>
            <a:endParaRPr lang="en-GB" dirty="0"/>
          </a:p>
        </p:txBody>
      </p:sp>
    </p:spTree>
    <p:extLst>
      <p:ext uri="{BB962C8B-B14F-4D97-AF65-F5344CB8AC3E}">
        <p14:creationId xmlns:p14="http://schemas.microsoft.com/office/powerpoint/2010/main" val="2336714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B6E7C-03CF-AD40-90F9-EE731036746F}" type="datetimeFigureOut">
              <a:rPr lang="en-US" smtClean="0">
                <a:solidFill>
                  <a:prstClr val="black">
                    <a:tint val="75000"/>
                  </a:prstClr>
                </a:solidFill>
              </a:rPr>
              <a:pPr/>
              <a:t>4/2/18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FC1EA8-53E5-E54B-AD2A-7D54331DE2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821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EB6E7C-03CF-AD40-90F9-EE731036746F}" type="datetimeFigureOut">
              <a:rPr lang="en-US" smtClean="0">
                <a:solidFill>
                  <a:prstClr val="black">
                    <a:tint val="75000"/>
                  </a:prstClr>
                </a:solidFill>
              </a:rPr>
              <a:pPr/>
              <a:t>4/2/18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FC1EA8-53E5-E54B-AD2A-7D54331DE2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951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EB6E7C-03CF-AD40-90F9-EE731036746F}" type="datetimeFigureOut">
              <a:rPr lang="en-US" smtClean="0">
                <a:solidFill>
                  <a:prstClr val="black">
                    <a:tint val="75000"/>
                  </a:prstClr>
                </a:solidFill>
              </a:rPr>
              <a:pPr/>
              <a:t>4/2/18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FC1EA8-53E5-E54B-AD2A-7D54331DE2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98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B6E7C-03CF-AD40-90F9-EE731036746F}" type="datetimeFigureOut">
              <a:rPr lang="en-US" smtClean="0">
                <a:solidFill>
                  <a:prstClr val="black">
                    <a:tint val="75000"/>
                  </a:prstClr>
                </a:solidFill>
              </a:rPr>
              <a:pPr/>
              <a:t>4/2/18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C1EA8-53E5-E54B-AD2A-7D54331DE2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569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B6E7C-03CF-AD40-90F9-EE731036746F}" type="datetimeFigureOut">
              <a:rPr lang="en-US" smtClean="0">
                <a:solidFill>
                  <a:prstClr val="black">
                    <a:tint val="75000"/>
                  </a:prstClr>
                </a:solidFill>
              </a:rPr>
              <a:pPr/>
              <a:t>4/2/18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C1EA8-53E5-E54B-AD2A-7D54331DE2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71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1946E3-1312-4EA1-B95D-B23784AF6E22}" type="datetimeFigureOut">
              <a:rPr lang="en-GB" smtClean="0"/>
              <a:t>02/04/2018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3E1D6-C776-429B-80B7-A209F8664555}" type="slidenum">
              <a:rPr lang="en-GB" smtClean="0"/>
              <a:t>‹#›</a:t>
            </a:fld>
            <a:endParaRPr lang="en-GB" dirty="0"/>
          </a:p>
        </p:txBody>
      </p:sp>
    </p:spTree>
    <p:extLst>
      <p:ext uri="{BB962C8B-B14F-4D97-AF65-F5344CB8AC3E}">
        <p14:creationId xmlns:p14="http://schemas.microsoft.com/office/powerpoint/2010/main" val="39536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1946E3-1312-4EA1-B95D-B23784AF6E22}" type="datetimeFigureOut">
              <a:rPr lang="en-GB" smtClean="0"/>
              <a:t>02/04/2018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3E1D6-C776-429B-80B7-A209F8664555}" type="slidenum">
              <a:rPr lang="en-GB" smtClean="0"/>
              <a:t>‹#›</a:t>
            </a:fld>
            <a:endParaRPr lang="en-GB" dirty="0"/>
          </a:p>
        </p:txBody>
      </p:sp>
    </p:spTree>
    <p:extLst>
      <p:ext uri="{BB962C8B-B14F-4D97-AF65-F5344CB8AC3E}">
        <p14:creationId xmlns:p14="http://schemas.microsoft.com/office/powerpoint/2010/main" val="210409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1946E3-1312-4EA1-B95D-B23784AF6E22}" type="datetimeFigureOut">
              <a:rPr lang="en-GB" smtClean="0"/>
              <a:t>02/04/2018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F63E1D6-C776-429B-80B7-A209F8664555}" type="slidenum">
              <a:rPr lang="en-GB" smtClean="0"/>
              <a:t>‹#›</a:t>
            </a:fld>
            <a:endParaRPr lang="en-GB" dirty="0"/>
          </a:p>
        </p:txBody>
      </p:sp>
    </p:spTree>
    <p:extLst>
      <p:ext uri="{BB962C8B-B14F-4D97-AF65-F5344CB8AC3E}">
        <p14:creationId xmlns:p14="http://schemas.microsoft.com/office/powerpoint/2010/main" val="414768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1946E3-1312-4EA1-B95D-B23784AF6E22}" type="datetimeFigureOut">
              <a:rPr lang="en-GB" smtClean="0"/>
              <a:t>02/04/2018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F63E1D6-C776-429B-80B7-A209F8664555}" type="slidenum">
              <a:rPr lang="en-GB" smtClean="0"/>
              <a:t>‹#›</a:t>
            </a:fld>
            <a:endParaRPr lang="en-GB" dirty="0"/>
          </a:p>
        </p:txBody>
      </p:sp>
    </p:spTree>
    <p:extLst>
      <p:ext uri="{BB962C8B-B14F-4D97-AF65-F5344CB8AC3E}">
        <p14:creationId xmlns:p14="http://schemas.microsoft.com/office/powerpoint/2010/main" val="52836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946E3-1312-4EA1-B95D-B23784AF6E22}" type="datetimeFigureOut">
              <a:rPr lang="en-GB" smtClean="0"/>
              <a:t>02/04/2018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F63E1D6-C776-429B-80B7-A209F8664555}" type="slidenum">
              <a:rPr lang="en-GB" smtClean="0"/>
              <a:t>‹#›</a:t>
            </a:fld>
            <a:endParaRPr lang="en-GB" dirty="0"/>
          </a:p>
        </p:txBody>
      </p:sp>
    </p:spTree>
    <p:extLst>
      <p:ext uri="{BB962C8B-B14F-4D97-AF65-F5344CB8AC3E}">
        <p14:creationId xmlns:p14="http://schemas.microsoft.com/office/powerpoint/2010/main" val="189778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946E3-1312-4EA1-B95D-B23784AF6E22}" type="datetimeFigureOut">
              <a:rPr lang="en-GB" smtClean="0"/>
              <a:t>02/04/2018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3E1D6-C776-429B-80B7-A209F8664555}" type="slidenum">
              <a:rPr lang="en-GB" smtClean="0"/>
              <a:t>‹#›</a:t>
            </a:fld>
            <a:endParaRPr lang="en-GB" dirty="0"/>
          </a:p>
        </p:txBody>
      </p:sp>
    </p:spTree>
    <p:extLst>
      <p:ext uri="{BB962C8B-B14F-4D97-AF65-F5344CB8AC3E}">
        <p14:creationId xmlns:p14="http://schemas.microsoft.com/office/powerpoint/2010/main" val="183851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946E3-1312-4EA1-B95D-B23784AF6E22}" type="datetimeFigureOut">
              <a:rPr lang="en-GB" smtClean="0"/>
              <a:t>02/04/2018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3E1D6-C776-429B-80B7-A209F8664555}" type="slidenum">
              <a:rPr lang="en-GB" smtClean="0"/>
              <a:t>‹#›</a:t>
            </a:fld>
            <a:endParaRPr lang="en-GB" dirty="0"/>
          </a:p>
        </p:txBody>
      </p:sp>
    </p:spTree>
    <p:extLst>
      <p:ext uri="{BB962C8B-B14F-4D97-AF65-F5344CB8AC3E}">
        <p14:creationId xmlns:p14="http://schemas.microsoft.com/office/powerpoint/2010/main" val="131366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946E3-1312-4EA1-B95D-B23784AF6E22}" type="datetimeFigureOut">
              <a:rPr lang="en-GB" smtClean="0"/>
              <a:t>02/04/2018</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3E1D6-C776-429B-80B7-A209F8664555}" type="slidenum">
              <a:rPr lang="en-GB" smtClean="0"/>
              <a:t>‹#›</a:t>
            </a:fld>
            <a:endParaRPr lang="en-GB" dirty="0"/>
          </a:p>
        </p:txBody>
      </p:sp>
    </p:spTree>
    <p:extLst>
      <p:ext uri="{BB962C8B-B14F-4D97-AF65-F5344CB8AC3E}">
        <p14:creationId xmlns:p14="http://schemas.microsoft.com/office/powerpoint/2010/main" val="33221605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B6E7C-03CF-AD40-90F9-EE731036746F}" type="datetimeFigureOut">
              <a:rPr lang="en-US" smtClean="0">
                <a:solidFill>
                  <a:prstClr val="black">
                    <a:tint val="75000"/>
                  </a:prstClr>
                </a:solidFill>
              </a:rPr>
              <a:pPr/>
              <a:t>4/2/18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C1EA8-53E5-E54B-AD2A-7D54331DE2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5393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nergydesk.greenpeace.org/2015/11/11/why-does-the-iea-keep-underestimating-solar-and-wind/" TargetMode="External"/><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hyperlink" Target="http://www.bloomberg.com/news/articles/2015-04-14/fossil-fuels-just-lost-the-race-against-renewables" TargetMode="External"/><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cleantechnica.com/2015/02/09/1st-utility-scale-solar-energy-project-east-africa-now-online-rwandas-total-grid-capacity-surges-6/"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staging.cwc.climateinteractive.org/alp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Subtitle 13"/>
          <p:cNvSpPr>
            <a:spLocks noGrp="1"/>
          </p:cNvSpPr>
          <p:nvPr>
            <p:ph type="subTitle" idx="1"/>
          </p:nvPr>
        </p:nvSpPr>
        <p:spPr>
          <a:xfrm>
            <a:off x="251520" y="2348880"/>
            <a:ext cx="8568952" cy="3289920"/>
          </a:xfrm>
        </p:spPr>
        <p:txBody>
          <a:bodyPr>
            <a:normAutofit/>
          </a:bodyPr>
          <a:lstStyle/>
          <a:p>
            <a:r>
              <a:rPr lang="en-GB" sz="5400" b="1" dirty="0">
                <a:solidFill>
                  <a:schemeClr val="tx1"/>
                </a:solidFill>
                <a:latin typeface="Century Gothic" panose="020B0502020202020204" pitchFamily="34" charset="0"/>
              </a:rPr>
              <a:t>AFRICA SLIDES</a:t>
            </a:r>
          </a:p>
        </p:txBody>
      </p:sp>
    </p:spTree>
    <p:extLst>
      <p:ext uri="{BB962C8B-B14F-4D97-AF65-F5344CB8AC3E}">
        <p14:creationId xmlns:p14="http://schemas.microsoft.com/office/powerpoint/2010/main" val="83242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98" y="795167"/>
            <a:ext cx="3868700" cy="5564429"/>
          </a:xfrm>
          <a:prstGeom prst="rect">
            <a:avLst/>
          </a:prstGeom>
        </p:spPr>
      </p:pic>
      <p:sp>
        <p:nvSpPr>
          <p:cNvPr id="5" name="ZoneTexte 4"/>
          <p:cNvSpPr txBox="1"/>
          <p:nvPr/>
        </p:nvSpPr>
        <p:spPr>
          <a:xfrm>
            <a:off x="5775506" y="2114060"/>
            <a:ext cx="2534777" cy="1692771"/>
          </a:xfrm>
          <a:prstGeom prst="rect">
            <a:avLst/>
          </a:prstGeom>
          <a:noFill/>
        </p:spPr>
        <p:txBody>
          <a:bodyPr wrap="square" rtlCol="0">
            <a:spAutoFit/>
          </a:bodyPr>
          <a:lstStyle/>
          <a:p>
            <a:pPr algn="ctr"/>
            <a:r>
              <a:rPr lang="fr-FR" b="1" dirty="0">
                <a:latin typeface="Century Gothic" panose="020B0502020202020204" pitchFamily="34" charset="0"/>
              </a:rPr>
              <a:t>Attribution</a:t>
            </a:r>
          </a:p>
          <a:p>
            <a:pPr algn="ctr"/>
            <a:r>
              <a:rPr lang="fr-FR" dirty="0">
                <a:latin typeface="Century Gothic" panose="020B0502020202020204" pitchFamily="34" charset="0"/>
              </a:rPr>
              <a:t>« How much the observed change is due to climate change » </a:t>
            </a:r>
          </a:p>
          <a:p>
            <a:pPr algn="ctr"/>
            <a:r>
              <a:rPr lang="fr-FR" sz="1400" dirty="0">
                <a:latin typeface="Century Gothic" panose="020B0502020202020204" pitchFamily="34" charset="0"/>
              </a:rPr>
              <a:t>(IPCC AR5, 18.2.1)</a:t>
            </a:r>
          </a:p>
        </p:txBody>
      </p:sp>
      <p:sp>
        <p:nvSpPr>
          <p:cNvPr id="7" name="ZoneTexte 6"/>
          <p:cNvSpPr txBox="1"/>
          <p:nvPr/>
        </p:nvSpPr>
        <p:spPr>
          <a:xfrm>
            <a:off x="5872156" y="3940782"/>
            <a:ext cx="2438126" cy="1969770"/>
          </a:xfrm>
          <a:prstGeom prst="rect">
            <a:avLst/>
          </a:prstGeom>
          <a:noFill/>
        </p:spPr>
        <p:txBody>
          <a:bodyPr wrap="square" rtlCol="0">
            <a:spAutoFit/>
          </a:bodyPr>
          <a:lstStyle/>
          <a:p>
            <a:pPr algn="ctr"/>
            <a:r>
              <a:rPr lang="fr-FR" b="1" dirty="0">
                <a:latin typeface="Century Gothic" panose="020B0502020202020204" pitchFamily="34" charset="0"/>
              </a:rPr>
              <a:t>Detection</a:t>
            </a:r>
          </a:p>
          <a:p>
            <a:pPr algn="ctr"/>
            <a:r>
              <a:rPr lang="fr-FR" dirty="0">
                <a:latin typeface="Century Gothic" panose="020B0502020202020204" pitchFamily="34" charset="0"/>
              </a:rPr>
              <a:t> « An  impact of climate change has or has not been detected »</a:t>
            </a:r>
          </a:p>
          <a:p>
            <a:pPr algn="ctr"/>
            <a:r>
              <a:rPr lang="fr-FR" sz="1400" dirty="0">
                <a:latin typeface="Century Gothic" panose="020B0502020202020204" pitchFamily="34" charset="0"/>
              </a:rPr>
              <a:t>(IPCC AR5, 18.2.1)</a:t>
            </a:r>
          </a:p>
          <a:p>
            <a:endParaRPr lang="fr-FR" dirty="0">
              <a:latin typeface="Century Gothic" panose="020B0502020202020204" pitchFamily="34" charset="0"/>
            </a:endParaRPr>
          </a:p>
        </p:txBody>
      </p:sp>
      <p:sp>
        <p:nvSpPr>
          <p:cNvPr id="8" name="ZoneTexte 7"/>
          <p:cNvSpPr txBox="1"/>
          <p:nvPr/>
        </p:nvSpPr>
        <p:spPr>
          <a:xfrm>
            <a:off x="316921" y="6359596"/>
            <a:ext cx="4287779" cy="338554"/>
          </a:xfrm>
          <a:prstGeom prst="rect">
            <a:avLst/>
          </a:prstGeom>
          <a:noFill/>
        </p:spPr>
        <p:txBody>
          <a:bodyPr wrap="square" rtlCol="0">
            <a:spAutoFit/>
          </a:bodyPr>
          <a:lstStyle/>
          <a:p>
            <a:pPr algn="ctr"/>
            <a:r>
              <a:rPr lang="fr-FR" sz="1600" dirty="0">
                <a:latin typeface="Century Gothic" panose="020B0502020202020204" pitchFamily="34" charset="0"/>
              </a:rPr>
              <a:t>Source: IPCC AR5, </a:t>
            </a:r>
            <a:r>
              <a:rPr lang="fr-FR" sz="1600" dirty="0" err="1">
                <a:latin typeface="Century Gothic" panose="020B0502020202020204" pitchFamily="34" charset="0"/>
              </a:rPr>
              <a:t>Chapter</a:t>
            </a:r>
            <a:r>
              <a:rPr lang="fr-FR" sz="1600" dirty="0">
                <a:latin typeface="Century Gothic" panose="020B0502020202020204" pitchFamily="34" charset="0"/>
              </a:rPr>
              <a:t> 22</a:t>
            </a:r>
          </a:p>
        </p:txBody>
      </p:sp>
      <p:sp>
        <p:nvSpPr>
          <p:cNvPr id="10" name="ZoneTexte 9"/>
          <p:cNvSpPr txBox="1"/>
          <p:nvPr/>
        </p:nvSpPr>
        <p:spPr>
          <a:xfrm>
            <a:off x="316922" y="71892"/>
            <a:ext cx="8575559" cy="523220"/>
          </a:xfrm>
          <a:prstGeom prst="rect">
            <a:avLst/>
          </a:prstGeom>
          <a:noFill/>
        </p:spPr>
        <p:txBody>
          <a:bodyPr wrap="square" rtlCol="0">
            <a:spAutoFit/>
          </a:bodyPr>
          <a:lstStyle/>
          <a:p>
            <a:pPr algn="ctr"/>
            <a:r>
              <a:rPr lang="fr-FR" sz="2800" b="1" dirty="0">
                <a:latin typeface="Century Gothic" panose="020B0502020202020204" pitchFamily="34" charset="0"/>
                <a:cs typeface="Arial" panose="020B0604020202020204" pitchFamily="34" charset="0"/>
              </a:rPr>
              <a:t>Observed impacts of climate change in Africa</a:t>
            </a:r>
          </a:p>
        </p:txBody>
      </p:sp>
    </p:spTree>
    <p:extLst>
      <p:ext uri="{BB962C8B-B14F-4D97-AF65-F5344CB8AC3E}">
        <p14:creationId xmlns:p14="http://schemas.microsoft.com/office/powerpoint/2010/main" val="69555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1. Temperature</a:t>
            </a:r>
          </a:p>
        </p:txBody>
      </p:sp>
      <p:sp>
        <p:nvSpPr>
          <p:cNvPr id="3" name="Content Placeholder 2"/>
          <p:cNvSpPr>
            <a:spLocks noGrp="1"/>
          </p:cNvSpPr>
          <p:nvPr>
            <p:ph idx="1"/>
          </p:nvPr>
        </p:nvSpPr>
        <p:spPr/>
        <p:txBody>
          <a:bodyPr>
            <a:normAutofit fontScale="92500" lnSpcReduction="10000"/>
          </a:bodyPr>
          <a:lstStyle/>
          <a:p>
            <a:r>
              <a:rPr lang="en-GB" dirty="0">
                <a:latin typeface="Century Gothic" panose="020B0502020202020204" pitchFamily="34" charset="0"/>
              </a:rPr>
              <a:t>Without action, by 2050, average temperatures in Africa are predicted to increase by 1.5 to 3°C, and will continue further upwards beyond this time. </a:t>
            </a:r>
          </a:p>
          <a:p>
            <a:endParaRPr lang="en-GB" dirty="0">
              <a:latin typeface="Century Gothic" panose="020B0502020202020204" pitchFamily="34" charset="0"/>
            </a:endParaRPr>
          </a:p>
          <a:p>
            <a:r>
              <a:rPr lang="en-GB" dirty="0">
                <a:latin typeface="Century Gothic" panose="020B0502020202020204" pitchFamily="34" charset="0"/>
              </a:rPr>
              <a:t>Warming is very likely to be larger than the global annual mean warming throughout the continent and in all seasons, with drier subtropical regions warming more than the moister tropics.</a:t>
            </a:r>
          </a:p>
        </p:txBody>
      </p:sp>
    </p:spTree>
    <p:extLst>
      <p:ext uri="{BB962C8B-B14F-4D97-AF65-F5344CB8AC3E}">
        <p14:creationId xmlns:p14="http://schemas.microsoft.com/office/powerpoint/2010/main" val="15745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1512"/>
            <a:ext cx="9144000" cy="5833872"/>
          </a:xfrm>
          <a:prstGeom prst="rect">
            <a:avLst/>
          </a:prstGeom>
        </p:spPr>
      </p:pic>
      <p:sp>
        <p:nvSpPr>
          <p:cNvPr id="4" name="ZoneTexte 3"/>
          <p:cNvSpPr txBox="1"/>
          <p:nvPr/>
        </p:nvSpPr>
        <p:spPr>
          <a:xfrm>
            <a:off x="5220072" y="6273225"/>
            <a:ext cx="5728448" cy="584775"/>
          </a:xfrm>
          <a:prstGeom prst="rect">
            <a:avLst/>
          </a:prstGeom>
          <a:noFill/>
        </p:spPr>
        <p:txBody>
          <a:bodyPr wrap="square" rtlCol="0">
            <a:spAutoFit/>
          </a:bodyPr>
          <a:lstStyle/>
          <a:p>
            <a:pPr algn="ctr"/>
            <a:r>
              <a:rPr lang="fr-FR" sz="3200" dirty="0">
                <a:latin typeface="Century Gothic" charset="0"/>
                <a:ea typeface="Century Gothic" charset="0"/>
                <a:cs typeface="Century Gothic" charset="0"/>
              </a:rPr>
              <a:t>Malaria</a:t>
            </a:r>
            <a:r>
              <a:rPr lang="fr-FR" dirty="0">
                <a:latin typeface="Century Gothic" charset="0"/>
                <a:ea typeface="Century Gothic" charset="0"/>
                <a:cs typeface="Century Gothic" charset="0"/>
              </a:rPr>
              <a:t> </a:t>
            </a:r>
          </a:p>
        </p:txBody>
      </p:sp>
      <p:sp>
        <p:nvSpPr>
          <p:cNvPr id="5" name="Pentagon 5"/>
          <p:cNvSpPr/>
          <p:nvPr/>
        </p:nvSpPr>
        <p:spPr>
          <a:xfrm>
            <a:off x="-11106" y="116632"/>
            <a:ext cx="8966770" cy="777078"/>
          </a:xfrm>
          <a:prstGeom prst="homePlate">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tx1"/>
                </a:solidFill>
                <a:latin typeface="Arial" panose="020B0604020202020204" pitchFamily="34" charset="0"/>
                <a:cs typeface="Arial" panose="020B0604020202020204" pitchFamily="34" charset="0"/>
              </a:rPr>
              <a:t>219 million people affected in 2010 globally, the vast majority in sub-Saharan Africa. 90 million to be affected in Sub-Saharan Africa alone. </a:t>
            </a:r>
          </a:p>
        </p:txBody>
      </p:sp>
    </p:spTree>
    <p:extLst>
      <p:ext uri="{BB962C8B-B14F-4D97-AF65-F5344CB8AC3E}">
        <p14:creationId xmlns:p14="http://schemas.microsoft.com/office/powerpoint/2010/main" val="422050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2. Ecosystems</a:t>
            </a:r>
          </a:p>
        </p:txBody>
      </p:sp>
      <p:sp>
        <p:nvSpPr>
          <p:cNvPr id="3" name="Content Placeholder 2"/>
          <p:cNvSpPr>
            <a:spLocks noGrp="1"/>
          </p:cNvSpPr>
          <p:nvPr>
            <p:ph idx="1"/>
          </p:nvPr>
        </p:nvSpPr>
        <p:spPr/>
        <p:txBody>
          <a:bodyPr>
            <a:normAutofit/>
          </a:bodyPr>
          <a:lstStyle/>
          <a:p>
            <a:r>
              <a:rPr lang="en-GB" dirty="0">
                <a:latin typeface="Century Gothic" panose="020B0502020202020204" pitchFamily="34" charset="0"/>
              </a:rPr>
              <a:t>25-40% of mammals in national parks in sub-Saharan Africa will become endangered. </a:t>
            </a:r>
          </a:p>
          <a:p>
            <a:r>
              <a:rPr lang="en-GB" dirty="0">
                <a:latin typeface="Century Gothic" panose="020B0502020202020204" pitchFamily="34" charset="0"/>
              </a:rPr>
              <a:t>Melting glaciers on Mt. Kenya  &amp; Kilimanjaro will harm biodiversity there.</a:t>
            </a:r>
          </a:p>
          <a:p>
            <a:r>
              <a:rPr lang="en-GB" dirty="0">
                <a:latin typeface="Century Gothic" panose="020B0502020202020204" pitchFamily="34" charset="0"/>
              </a:rPr>
              <a:t>Decline in fisheries in East African lakes.</a:t>
            </a:r>
          </a:p>
        </p:txBody>
      </p:sp>
    </p:spTree>
    <p:extLst>
      <p:ext uri="{BB962C8B-B14F-4D97-AF65-F5344CB8AC3E}">
        <p14:creationId xmlns:p14="http://schemas.microsoft.com/office/powerpoint/2010/main" val="270454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636"/>
            <a:ext cx="9144000" cy="689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27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46284"/>
            <a:ext cx="3751730" cy="6111716"/>
          </a:xfrm>
          <a:prstGeom prst="rect">
            <a:avLst/>
          </a:prstGeom>
        </p:spPr>
      </p:pic>
      <p:sp>
        <p:nvSpPr>
          <p:cNvPr id="6" name="ZoneTexte 5"/>
          <p:cNvSpPr txBox="1"/>
          <p:nvPr/>
        </p:nvSpPr>
        <p:spPr>
          <a:xfrm>
            <a:off x="393328" y="6488670"/>
            <a:ext cx="2965077" cy="461665"/>
          </a:xfrm>
          <a:prstGeom prst="rect">
            <a:avLst/>
          </a:prstGeom>
          <a:noFill/>
        </p:spPr>
        <p:txBody>
          <a:bodyPr wrap="square" rtlCol="0">
            <a:spAutoFit/>
          </a:bodyPr>
          <a:lstStyle/>
          <a:p>
            <a:pPr algn="ctr"/>
            <a:r>
              <a:rPr lang="fr-FR" sz="2400" b="1" dirty="0">
                <a:solidFill>
                  <a:schemeClr val="bg1"/>
                </a:solidFill>
              </a:rPr>
              <a:t>(RFUK)</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730" y="3806890"/>
            <a:ext cx="5392271" cy="3051110"/>
          </a:xfrm>
          <a:prstGeom prst="rect">
            <a:avLst/>
          </a:prstGeom>
        </p:spPr>
      </p:pic>
      <p:sp>
        <p:nvSpPr>
          <p:cNvPr id="8" name="Pentagon 5"/>
          <p:cNvSpPr/>
          <p:nvPr/>
        </p:nvSpPr>
        <p:spPr>
          <a:xfrm>
            <a:off x="3751730" y="5941221"/>
            <a:ext cx="2238935" cy="384490"/>
          </a:xfrm>
          <a:prstGeom prst="homePlate">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latin typeface="Arial" panose="020B0604020202020204" pitchFamily="34" charset="0"/>
                <a:cs typeface="Arial" panose="020B0604020202020204" pitchFamily="34" charset="0"/>
              </a:rPr>
              <a:t>Soil erosion</a:t>
            </a:r>
          </a:p>
        </p:txBody>
      </p:sp>
      <p:sp>
        <p:nvSpPr>
          <p:cNvPr id="9" name="ZoneTexte 8"/>
          <p:cNvSpPr txBox="1"/>
          <p:nvPr/>
        </p:nvSpPr>
        <p:spPr>
          <a:xfrm>
            <a:off x="7933766" y="6537967"/>
            <a:ext cx="1210235" cy="276999"/>
          </a:xfrm>
          <a:prstGeom prst="rect">
            <a:avLst/>
          </a:prstGeom>
          <a:noFill/>
        </p:spPr>
        <p:txBody>
          <a:bodyPr wrap="square" rtlCol="0">
            <a:spAutoFit/>
          </a:bodyPr>
          <a:lstStyle/>
          <a:p>
            <a:pPr algn="ctr"/>
            <a:r>
              <a:rPr lang="fr-FR" sz="1200" dirty="0">
                <a:solidFill>
                  <a:schemeClr val="bg1"/>
                </a:solidFill>
              </a:rPr>
              <a:t>WWF (CAR)</a:t>
            </a:r>
            <a:endParaRPr lang="fr-FR" sz="1200" dirty="0"/>
          </a:p>
        </p:txBody>
      </p:sp>
      <p:sp>
        <p:nvSpPr>
          <p:cNvPr id="11" name="Pentagon 5"/>
          <p:cNvSpPr/>
          <p:nvPr/>
        </p:nvSpPr>
        <p:spPr>
          <a:xfrm>
            <a:off x="3751730" y="6391290"/>
            <a:ext cx="3357785" cy="384490"/>
          </a:xfrm>
          <a:prstGeom prst="homePlate">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latin typeface="Arial" panose="020B0604020202020204" pitchFamily="34" charset="0"/>
                <a:cs typeface="Arial" panose="020B0604020202020204" pitchFamily="34" charset="0"/>
              </a:rPr>
              <a:t>Loss of biodiversity</a:t>
            </a: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728" y="746284"/>
            <a:ext cx="5392272" cy="3060606"/>
          </a:xfrm>
          <a:prstGeom prst="rect">
            <a:avLst/>
          </a:prstGeom>
        </p:spPr>
      </p:pic>
      <p:sp>
        <p:nvSpPr>
          <p:cNvPr id="13" name="Pentagon 5"/>
          <p:cNvSpPr/>
          <p:nvPr/>
        </p:nvSpPr>
        <p:spPr>
          <a:xfrm>
            <a:off x="3751729" y="2877823"/>
            <a:ext cx="2868341" cy="478998"/>
          </a:xfrm>
          <a:prstGeom prst="homePlate">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latin typeface="Century Gothic" panose="020B0502020202020204" pitchFamily="34" charset="0"/>
                <a:cs typeface="Arial" panose="020B0604020202020204" pitchFamily="34" charset="0"/>
              </a:rPr>
              <a:t>2°C - 4°C warming </a:t>
            </a:r>
          </a:p>
        </p:txBody>
      </p:sp>
      <p:sp>
        <p:nvSpPr>
          <p:cNvPr id="14" name="Pentagon 5"/>
          <p:cNvSpPr/>
          <p:nvPr/>
        </p:nvSpPr>
        <p:spPr>
          <a:xfrm>
            <a:off x="3751729" y="3356822"/>
            <a:ext cx="1564388" cy="391832"/>
          </a:xfrm>
          <a:prstGeom prst="homePlate">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latin typeface="Arial" panose="020B0604020202020204" pitchFamily="34" charset="0"/>
                <a:cs typeface="Arial" panose="020B0604020202020204" pitchFamily="34" charset="0"/>
              </a:rPr>
              <a:t>Droughts</a:t>
            </a:r>
          </a:p>
        </p:txBody>
      </p:sp>
      <p:sp>
        <p:nvSpPr>
          <p:cNvPr id="15" name="Flèche droite 14"/>
          <p:cNvSpPr/>
          <p:nvPr/>
        </p:nvSpPr>
        <p:spPr>
          <a:xfrm>
            <a:off x="3205065" y="4516019"/>
            <a:ext cx="1133670" cy="5598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Flèche droite 15"/>
          <p:cNvSpPr/>
          <p:nvPr/>
        </p:nvSpPr>
        <p:spPr>
          <a:xfrm>
            <a:off x="3170692" y="1574677"/>
            <a:ext cx="1133670" cy="5598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ZoneTexte 16"/>
          <p:cNvSpPr txBox="1"/>
          <p:nvPr/>
        </p:nvSpPr>
        <p:spPr>
          <a:xfrm>
            <a:off x="2" y="41062"/>
            <a:ext cx="8964486" cy="646986"/>
          </a:xfrm>
          <a:prstGeom prst="roundRect">
            <a:avLst/>
          </a:prstGeom>
          <a:noFill/>
          <a:ln>
            <a:noFill/>
          </a:ln>
        </p:spPr>
        <p:txBody>
          <a:bodyPr wrap="square" rtlCol="0">
            <a:spAutoFit/>
          </a:bodyPr>
          <a:lstStyle/>
          <a:p>
            <a:pPr algn="ctr"/>
            <a:r>
              <a:rPr lang="fr-FR" sz="3200" b="1" dirty="0">
                <a:latin typeface="Century Gothic" charset="0"/>
                <a:ea typeface="Century Gothic" charset="0"/>
                <a:cs typeface="Century Gothic" charset="0"/>
              </a:rPr>
              <a:t>Congo Basin: Déforestation</a:t>
            </a:r>
          </a:p>
        </p:txBody>
      </p:sp>
    </p:spTree>
    <p:extLst>
      <p:ext uri="{BB962C8B-B14F-4D97-AF65-F5344CB8AC3E}">
        <p14:creationId xmlns:p14="http://schemas.microsoft.com/office/powerpoint/2010/main" val="224334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3. Rainfall</a:t>
            </a:r>
          </a:p>
        </p:txBody>
      </p:sp>
      <p:sp>
        <p:nvSpPr>
          <p:cNvPr id="3" name="Content Placeholder 2"/>
          <p:cNvSpPr>
            <a:spLocks noGrp="1"/>
          </p:cNvSpPr>
          <p:nvPr>
            <p:ph idx="1"/>
          </p:nvPr>
        </p:nvSpPr>
        <p:spPr>
          <a:xfrm>
            <a:off x="457200" y="1600203"/>
            <a:ext cx="8229600" cy="2908918"/>
          </a:xfrm>
        </p:spPr>
        <p:txBody>
          <a:bodyPr>
            <a:noAutofit/>
          </a:bodyPr>
          <a:lstStyle/>
          <a:p>
            <a:pPr lvl="0"/>
            <a:r>
              <a:rPr lang="en-GB" sz="2400" dirty="0">
                <a:latin typeface="Century Gothic" panose="020B0502020202020204" pitchFamily="34" charset="0"/>
              </a:rPr>
              <a:t>Annual rainfall is likely to decrease in much of Mediterranean Africa and the northern Sahara.</a:t>
            </a:r>
          </a:p>
          <a:p>
            <a:pPr lvl="0"/>
            <a:r>
              <a:rPr lang="en-GB" sz="2400" dirty="0">
                <a:latin typeface="Century Gothic" panose="020B0502020202020204" pitchFamily="34" charset="0"/>
              </a:rPr>
              <a:t>Rainfall in southern Africa is likely to decrease in much of the winter rainfall region and western margins. </a:t>
            </a:r>
          </a:p>
          <a:p>
            <a:pPr lvl="0"/>
            <a:r>
              <a:rPr lang="en-GB" sz="2400" dirty="0">
                <a:latin typeface="Century Gothic" panose="020B0502020202020204" pitchFamily="34" charset="0"/>
              </a:rPr>
              <a:t>There is likely to be an increase in annual mean rainfall in East Africa. </a:t>
            </a:r>
          </a:p>
        </p:txBody>
      </p:sp>
      <p:sp>
        <p:nvSpPr>
          <p:cNvPr id="4" name="TextBox 3"/>
          <p:cNvSpPr txBox="1"/>
          <p:nvPr/>
        </p:nvSpPr>
        <p:spPr>
          <a:xfrm>
            <a:off x="457200" y="5229200"/>
            <a:ext cx="8229600" cy="1323439"/>
          </a:xfrm>
          <a:prstGeom prst="rect">
            <a:avLst/>
          </a:prstGeom>
          <a:solidFill>
            <a:schemeClr val="tx1"/>
          </a:solidFill>
        </p:spPr>
        <p:txBody>
          <a:bodyPr wrap="square" rtlCol="0">
            <a:spAutoFit/>
          </a:bodyPr>
          <a:lstStyle/>
          <a:p>
            <a:pPr lvl="0"/>
            <a:r>
              <a:rPr lang="en-GB" sz="2000" b="1" dirty="0">
                <a:solidFill>
                  <a:schemeClr val="bg2"/>
                </a:solidFill>
                <a:latin typeface="Century Gothic" panose="020B0502020202020204" pitchFamily="34" charset="0"/>
              </a:rPr>
              <a:t>Already:</a:t>
            </a:r>
            <a:r>
              <a:rPr lang="en-GB" sz="2000" dirty="0">
                <a:solidFill>
                  <a:schemeClr val="bg2"/>
                </a:solidFill>
                <a:latin typeface="Century Gothic" panose="020B0502020202020204" pitchFamily="34" charset="0"/>
              </a:rPr>
              <a:t> In the </a:t>
            </a:r>
            <a:r>
              <a:rPr lang="en-GB" sz="2000">
                <a:solidFill>
                  <a:schemeClr val="bg2"/>
                </a:solidFill>
                <a:latin typeface="Century Gothic" panose="020B0502020202020204" pitchFamily="34" charset="0"/>
              </a:rPr>
              <a:t>tropical rainforest </a:t>
            </a:r>
            <a:r>
              <a:rPr lang="en-GB" sz="2000" dirty="0">
                <a:solidFill>
                  <a:schemeClr val="bg2"/>
                </a:solidFill>
                <a:latin typeface="Century Gothic" panose="020B0502020202020204" pitchFamily="34" charset="0"/>
              </a:rPr>
              <a:t>zone, declines in mean annual precipitation of around 4% in West Africa, 3% in North Congo and 2% in South Congo for the period 1960 to 1998 have already been noted.</a:t>
            </a:r>
          </a:p>
        </p:txBody>
      </p:sp>
    </p:spTree>
    <p:extLst>
      <p:ext uri="{BB962C8B-B14F-4D97-AF65-F5344CB8AC3E}">
        <p14:creationId xmlns:p14="http://schemas.microsoft.com/office/powerpoint/2010/main" val="3153103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
            <a:ext cx="8136904" cy="692697"/>
          </a:xfrm>
        </p:spPr>
        <p:txBody>
          <a:bodyPr>
            <a:normAutofit fontScale="90000"/>
          </a:bodyPr>
          <a:lstStyle/>
          <a:p>
            <a:pPr algn="ctr"/>
            <a:r>
              <a:rPr lang="en-GB" sz="4000" dirty="0">
                <a:latin typeface="Century Gothic" panose="020B0502020202020204" pitchFamily="34" charset="0"/>
              </a:rPr>
              <a:t>Floods in Nigeria</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8578" y="2204864"/>
            <a:ext cx="6717820" cy="3672408"/>
          </a:xfrm>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661248"/>
            <a:ext cx="5446983" cy="85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92696"/>
            <a:ext cx="6840760" cy="191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473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16632"/>
            <a:ext cx="8229600" cy="710952"/>
          </a:xfrm>
        </p:spPr>
        <p:txBody>
          <a:bodyPr>
            <a:normAutofit fontScale="90000"/>
          </a:bodyPr>
          <a:lstStyle/>
          <a:p>
            <a:r>
              <a:rPr lang="en-GB" dirty="0">
                <a:latin typeface="Century Gothic" panose="020B0502020202020204" pitchFamily="34" charset="0"/>
              </a:rPr>
              <a:t>Ghana Floods</a:t>
            </a:r>
          </a:p>
        </p:txBody>
      </p:sp>
      <p:pic>
        <p:nvPicPr>
          <p:cNvPr id="30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757858"/>
            <a:ext cx="259900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085234"/>
            <a:ext cx="2376264" cy="318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052356"/>
            <a:ext cx="2236787" cy="293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27584" y="4329926"/>
            <a:ext cx="1224136" cy="369332"/>
          </a:xfrm>
          <a:prstGeom prst="rect">
            <a:avLst/>
          </a:prstGeom>
          <a:noFill/>
        </p:spPr>
        <p:txBody>
          <a:bodyPr wrap="square" rtlCol="0">
            <a:spAutoFit/>
          </a:bodyPr>
          <a:lstStyle/>
          <a:p>
            <a:r>
              <a:rPr lang="en-GB" dirty="0"/>
              <a:t>2009</a:t>
            </a:r>
          </a:p>
        </p:txBody>
      </p:sp>
      <p:sp>
        <p:nvSpPr>
          <p:cNvPr id="9" name="TextBox 8"/>
          <p:cNvSpPr txBox="1"/>
          <p:nvPr/>
        </p:nvSpPr>
        <p:spPr>
          <a:xfrm>
            <a:off x="3707904" y="5382448"/>
            <a:ext cx="1080120" cy="369332"/>
          </a:xfrm>
          <a:prstGeom prst="rect">
            <a:avLst/>
          </a:prstGeom>
          <a:noFill/>
        </p:spPr>
        <p:txBody>
          <a:bodyPr wrap="square" rtlCol="0">
            <a:spAutoFit/>
          </a:bodyPr>
          <a:lstStyle/>
          <a:p>
            <a:r>
              <a:rPr lang="en-GB" dirty="0"/>
              <a:t>2011</a:t>
            </a:r>
          </a:p>
        </p:txBody>
      </p:sp>
      <p:sp>
        <p:nvSpPr>
          <p:cNvPr id="10" name="TextBox 9"/>
          <p:cNvSpPr txBox="1"/>
          <p:nvPr/>
        </p:nvSpPr>
        <p:spPr>
          <a:xfrm>
            <a:off x="6266457" y="6090324"/>
            <a:ext cx="1152128" cy="369332"/>
          </a:xfrm>
          <a:prstGeom prst="rect">
            <a:avLst/>
          </a:prstGeom>
          <a:noFill/>
        </p:spPr>
        <p:txBody>
          <a:bodyPr wrap="square" rtlCol="0">
            <a:spAutoFit/>
          </a:bodyPr>
          <a:lstStyle/>
          <a:p>
            <a:r>
              <a:rPr lang="en-GB" dirty="0"/>
              <a:t>2013</a:t>
            </a:r>
          </a:p>
        </p:txBody>
      </p:sp>
    </p:spTree>
    <p:extLst>
      <p:ext uri="{BB962C8B-B14F-4D97-AF65-F5344CB8AC3E}">
        <p14:creationId xmlns:p14="http://schemas.microsoft.com/office/powerpoint/2010/main" val="2973449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4. Drought</a:t>
            </a:r>
          </a:p>
        </p:txBody>
      </p:sp>
      <p:sp>
        <p:nvSpPr>
          <p:cNvPr id="3" name="Content Placeholder 2"/>
          <p:cNvSpPr>
            <a:spLocks noGrp="1"/>
          </p:cNvSpPr>
          <p:nvPr>
            <p:ph idx="1"/>
          </p:nvPr>
        </p:nvSpPr>
        <p:spPr/>
        <p:txBody>
          <a:bodyPr>
            <a:normAutofit/>
          </a:bodyPr>
          <a:lstStyle/>
          <a:p>
            <a:pPr lvl="0"/>
            <a:r>
              <a:rPr lang="en-GB" dirty="0">
                <a:latin typeface="Century Gothic" panose="020B0502020202020204" pitchFamily="34" charset="0"/>
              </a:rPr>
              <a:t>Droughts have become more common, especially in the tropics and subtropics, since the 1970s. </a:t>
            </a:r>
          </a:p>
          <a:p>
            <a:pPr lvl="0"/>
            <a:endParaRPr lang="en-GB" dirty="0">
              <a:latin typeface="Century Gothic" panose="020B0502020202020204" pitchFamily="34" charset="0"/>
            </a:endParaRPr>
          </a:p>
          <a:p>
            <a:r>
              <a:rPr lang="en-GB" dirty="0">
                <a:latin typeface="Century Gothic" panose="020B0502020202020204" pitchFamily="34" charset="0"/>
              </a:rPr>
              <a:t>By 2080, the proportion of arid and semi-arid lands in Africa is likely to increase by 5-8% under a range of climate scenarios</a:t>
            </a:r>
          </a:p>
        </p:txBody>
      </p:sp>
    </p:spTree>
    <p:extLst>
      <p:ext uri="{BB962C8B-B14F-4D97-AF65-F5344CB8AC3E}">
        <p14:creationId xmlns:p14="http://schemas.microsoft.com/office/powerpoint/2010/main" val="428387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Subtitle 13"/>
          <p:cNvSpPr>
            <a:spLocks noGrp="1"/>
          </p:cNvSpPr>
          <p:nvPr>
            <p:ph type="subTitle" idx="1"/>
          </p:nvPr>
        </p:nvSpPr>
        <p:spPr>
          <a:xfrm>
            <a:off x="251520" y="2348880"/>
            <a:ext cx="8568952" cy="3289920"/>
          </a:xfrm>
        </p:spPr>
        <p:txBody>
          <a:bodyPr>
            <a:normAutofit/>
          </a:bodyPr>
          <a:lstStyle/>
          <a:p>
            <a:r>
              <a:rPr lang="en-GB" sz="5400" b="1" dirty="0">
                <a:solidFill>
                  <a:schemeClr val="tx1"/>
                </a:solidFill>
                <a:latin typeface="Century Gothic" panose="020B0502020202020204" pitchFamily="34" charset="0"/>
              </a:rPr>
              <a:t>IMPACTS</a:t>
            </a:r>
          </a:p>
        </p:txBody>
      </p:sp>
    </p:spTree>
    <p:extLst>
      <p:ext uri="{BB962C8B-B14F-4D97-AF65-F5344CB8AC3E}">
        <p14:creationId xmlns:p14="http://schemas.microsoft.com/office/powerpoint/2010/main" val="2402593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56"/>
            <a:ext cx="8229600" cy="1143000"/>
          </a:xfrm>
        </p:spPr>
        <p:txBody>
          <a:bodyPr>
            <a:normAutofit/>
          </a:bodyPr>
          <a:lstStyle/>
          <a:p>
            <a:r>
              <a:rPr lang="en-GB" dirty="0">
                <a:latin typeface="Century Gothic" panose="020B0502020202020204" pitchFamily="34" charset="0"/>
              </a:rPr>
              <a:t>Floods in East Africa</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14570"/>
            <a:ext cx="9144000" cy="605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309" y="6560900"/>
            <a:ext cx="5544616" cy="369332"/>
          </a:xfrm>
          <a:prstGeom prst="rect">
            <a:avLst/>
          </a:prstGeom>
          <a:noFill/>
        </p:spPr>
        <p:txBody>
          <a:bodyPr wrap="square" rtlCol="0">
            <a:spAutoFit/>
          </a:bodyPr>
          <a:lstStyle/>
          <a:p>
            <a:r>
              <a:rPr lang="en-GB" i="1" dirty="0"/>
              <a:t>Image © </a:t>
            </a:r>
            <a:r>
              <a:rPr lang="en-GB" i="1" dirty="0" err="1"/>
              <a:t>AlJazeera</a:t>
            </a:r>
            <a:endParaRPr lang="en-GB" dirty="0"/>
          </a:p>
        </p:txBody>
      </p:sp>
    </p:spTree>
    <p:extLst>
      <p:ext uri="{BB962C8B-B14F-4D97-AF65-F5344CB8AC3E}">
        <p14:creationId xmlns:p14="http://schemas.microsoft.com/office/powerpoint/2010/main" val="2527871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5. Water</a:t>
            </a:r>
          </a:p>
        </p:txBody>
      </p:sp>
      <p:sp>
        <p:nvSpPr>
          <p:cNvPr id="3" name="Content Placeholder 2"/>
          <p:cNvSpPr>
            <a:spLocks noGrp="1"/>
          </p:cNvSpPr>
          <p:nvPr>
            <p:ph idx="1"/>
          </p:nvPr>
        </p:nvSpPr>
        <p:spPr/>
        <p:txBody>
          <a:bodyPr>
            <a:normAutofit fontScale="92500" lnSpcReduction="10000"/>
          </a:bodyPr>
          <a:lstStyle/>
          <a:p>
            <a:r>
              <a:rPr lang="en-GB" b="1" dirty="0">
                <a:latin typeface="Century Gothic" panose="020B0502020202020204" pitchFamily="34" charset="0"/>
              </a:rPr>
              <a:t>Access to water may be the single biggest cause of conflict and war in Africa </a:t>
            </a:r>
            <a:r>
              <a:rPr lang="en-GB" dirty="0">
                <a:latin typeface="Century Gothic" panose="020B0502020202020204" pitchFamily="34" charset="0"/>
              </a:rPr>
              <a:t>in the next 25 years. Such wars are most likely to be in countries where rivers or lakes are shared by more than one country. </a:t>
            </a:r>
          </a:p>
          <a:p>
            <a:pPr lvl="0"/>
            <a:endParaRPr lang="en-GB" dirty="0">
              <a:latin typeface="Century Gothic" panose="020B0502020202020204" pitchFamily="34" charset="0"/>
            </a:endParaRPr>
          </a:p>
          <a:p>
            <a:pPr lvl="0"/>
            <a:r>
              <a:rPr lang="en-GB" dirty="0">
                <a:latin typeface="Century Gothic" panose="020B0502020202020204" pitchFamily="34" charset="0"/>
              </a:rPr>
              <a:t>By 2020, a population of between 75 and 250 million and 350-600 million by 2050 will be exposed to increased water stress. </a:t>
            </a:r>
          </a:p>
        </p:txBody>
      </p:sp>
    </p:spTree>
    <p:extLst>
      <p:ext uri="{BB962C8B-B14F-4D97-AF65-F5344CB8AC3E}">
        <p14:creationId xmlns:p14="http://schemas.microsoft.com/office/powerpoint/2010/main" val="1722696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380" y="0"/>
            <a:ext cx="5906621" cy="6858000"/>
          </a:xfrm>
          <a:prstGeom prst="rect">
            <a:avLst/>
          </a:prstGeom>
        </p:spPr>
      </p:pic>
      <p:sp>
        <p:nvSpPr>
          <p:cNvPr id="4" name="ZoneTexte 3"/>
          <p:cNvSpPr txBox="1"/>
          <p:nvPr/>
        </p:nvSpPr>
        <p:spPr>
          <a:xfrm>
            <a:off x="194375" y="751344"/>
            <a:ext cx="3035674" cy="2677656"/>
          </a:xfrm>
          <a:prstGeom prst="rect">
            <a:avLst/>
          </a:prstGeom>
          <a:noFill/>
        </p:spPr>
        <p:txBody>
          <a:bodyPr wrap="square" rtlCol="0">
            <a:spAutoFit/>
          </a:bodyPr>
          <a:lstStyle/>
          <a:p>
            <a:pPr algn="ctr"/>
            <a:r>
              <a:rPr lang="fr-FR" sz="2800" dirty="0">
                <a:latin typeface="Century Gothic" charset="0"/>
                <a:ea typeface="Century Gothic" charset="0"/>
                <a:cs typeface="Century Gothic" charset="0"/>
              </a:rPr>
              <a:t>Water availability per capita in Africa in 1990 and projected in 2025.</a:t>
            </a:r>
          </a:p>
        </p:txBody>
      </p:sp>
    </p:spTree>
    <p:extLst>
      <p:ext uri="{BB962C8B-B14F-4D97-AF65-F5344CB8AC3E}">
        <p14:creationId xmlns:p14="http://schemas.microsoft.com/office/powerpoint/2010/main" val="398014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Water stress in West Africa</a:t>
            </a:r>
          </a:p>
        </p:txBody>
      </p:sp>
      <p:sp>
        <p:nvSpPr>
          <p:cNvPr id="3" name="Content Placeholder 2"/>
          <p:cNvSpPr>
            <a:spLocks noGrp="1"/>
          </p:cNvSpPr>
          <p:nvPr>
            <p:ph idx="1"/>
          </p:nvPr>
        </p:nvSpPr>
        <p:spPr/>
        <p:txBody>
          <a:bodyPr/>
          <a:lstStyle/>
          <a:p>
            <a:r>
              <a:rPr lang="en-GB" dirty="0">
                <a:latin typeface="Century Gothic" panose="020B0502020202020204" pitchFamily="34" charset="0"/>
              </a:rPr>
              <a:t>Compared to previous decades, the mean annual rainfall has decreased since 1970s, by 10% in the wet tropical zone to more than 30% in the Sahelian zone while the average discharge of the region’s major river systems dropped by 40 to 60% (</a:t>
            </a:r>
            <a:r>
              <a:rPr lang="en-GB" dirty="0" err="1">
                <a:latin typeface="Century Gothic" panose="020B0502020202020204" pitchFamily="34" charset="0"/>
              </a:rPr>
              <a:t>Niasse</a:t>
            </a:r>
            <a:r>
              <a:rPr lang="en-GB" dirty="0">
                <a:latin typeface="Century Gothic" panose="020B0502020202020204" pitchFamily="34" charset="0"/>
              </a:rPr>
              <a:t> 2005).</a:t>
            </a:r>
          </a:p>
          <a:p>
            <a:endParaRPr lang="en-GB" dirty="0"/>
          </a:p>
        </p:txBody>
      </p:sp>
    </p:spTree>
    <p:extLst>
      <p:ext uri="{BB962C8B-B14F-4D97-AF65-F5344CB8AC3E}">
        <p14:creationId xmlns:p14="http://schemas.microsoft.com/office/powerpoint/2010/main" val="661099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entury Gothic" panose="020B0502020202020204" pitchFamily="34" charset="0"/>
              </a:rPr>
              <a:t>Zambezi river basin</a:t>
            </a:r>
            <a:br>
              <a:rPr lang="en-GB" dirty="0">
                <a:latin typeface="Century Gothic" panose="020B0502020202020204" pitchFamily="34" charset="0"/>
              </a:rPr>
            </a:br>
            <a:r>
              <a:rPr lang="en-GB" sz="2000" dirty="0">
                <a:latin typeface="Century Gothic" panose="020B0502020202020204" pitchFamily="34" charset="0"/>
              </a:rPr>
              <a:t>serving 40million people in 8 countries</a:t>
            </a:r>
          </a:p>
        </p:txBody>
      </p:sp>
      <p:sp>
        <p:nvSpPr>
          <p:cNvPr id="3" name="Content Placeholder 2"/>
          <p:cNvSpPr>
            <a:spLocks noGrp="1"/>
          </p:cNvSpPr>
          <p:nvPr>
            <p:ph idx="1"/>
          </p:nvPr>
        </p:nvSpPr>
        <p:spPr/>
        <p:txBody>
          <a:bodyPr>
            <a:normAutofit/>
          </a:bodyPr>
          <a:lstStyle/>
          <a:p>
            <a:endParaRPr lang="en-GB" dirty="0">
              <a:latin typeface="Century Gothic" panose="020B0502020202020204" pitchFamily="34" charset="0"/>
            </a:endParaRPr>
          </a:p>
          <a:p>
            <a:r>
              <a:rPr lang="en-GB" dirty="0">
                <a:latin typeface="Century Gothic" panose="020B0502020202020204" pitchFamily="34" charset="0"/>
              </a:rPr>
              <a:t>10-15% reduction in rainfall and run off </a:t>
            </a:r>
          </a:p>
          <a:p>
            <a:r>
              <a:rPr lang="en-GB" dirty="0">
                <a:latin typeface="Century Gothic" panose="020B0502020202020204" pitchFamily="34" charset="0"/>
              </a:rPr>
              <a:t>Significant warming and higher evaporation rates </a:t>
            </a:r>
          </a:p>
          <a:p>
            <a:r>
              <a:rPr lang="en-GB" dirty="0">
                <a:latin typeface="Century Gothic" panose="020B0502020202020204" pitchFamily="34" charset="0"/>
              </a:rPr>
              <a:t>Extreme flooding events</a:t>
            </a:r>
          </a:p>
        </p:txBody>
      </p:sp>
    </p:spTree>
    <p:extLst>
      <p:ext uri="{BB962C8B-B14F-4D97-AF65-F5344CB8AC3E}">
        <p14:creationId xmlns:p14="http://schemas.microsoft.com/office/powerpoint/2010/main" val="1039990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The Nile Basin</a:t>
            </a:r>
          </a:p>
        </p:txBody>
      </p:sp>
      <p:sp>
        <p:nvSpPr>
          <p:cNvPr id="3" name="Content Placeholder 2"/>
          <p:cNvSpPr>
            <a:spLocks noGrp="1"/>
          </p:cNvSpPr>
          <p:nvPr>
            <p:ph sz="half" idx="1"/>
          </p:nvPr>
        </p:nvSpPr>
        <p:spPr>
          <a:xfrm>
            <a:off x="457200" y="1600202"/>
            <a:ext cx="8229600" cy="4525963"/>
          </a:xfrm>
        </p:spPr>
        <p:txBody>
          <a:bodyPr>
            <a:noAutofit/>
          </a:bodyPr>
          <a:lstStyle/>
          <a:p>
            <a:pPr marL="0" indent="0">
              <a:buNone/>
            </a:pPr>
            <a:r>
              <a:rPr lang="en-GB" sz="2400" dirty="0">
                <a:latin typeface="Century Gothic" panose="020B0502020202020204" pitchFamily="34" charset="0"/>
              </a:rPr>
              <a:t>Egypt has warned that it will use force to protect its access to waters of the Nile, which also run through Ethiopia and Sudan. </a:t>
            </a:r>
          </a:p>
          <a:p>
            <a:pPr marL="0" indent="0">
              <a:buNone/>
            </a:pPr>
            <a:endParaRPr lang="en-GB" sz="2400" dirty="0">
              <a:latin typeface="Century Gothic" panose="020B0502020202020204" pitchFamily="34" charset="0"/>
            </a:endParaRPr>
          </a:p>
          <a:p>
            <a:pPr marL="0" indent="0">
              <a:buNone/>
            </a:pPr>
            <a:r>
              <a:rPr lang="en-GB" sz="2400" dirty="0">
                <a:latin typeface="Century Gothic" panose="020B0502020202020204" pitchFamily="34" charset="0"/>
              </a:rPr>
              <a:t>Population increase and climate change will cause greater competition for more scarce water.</a:t>
            </a:r>
          </a:p>
        </p:txBody>
      </p:sp>
    </p:spTree>
    <p:extLst>
      <p:ext uri="{BB962C8B-B14F-4D97-AF65-F5344CB8AC3E}">
        <p14:creationId xmlns:p14="http://schemas.microsoft.com/office/powerpoint/2010/main" val="4271167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6. Agriculture</a:t>
            </a:r>
          </a:p>
        </p:txBody>
      </p:sp>
      <p:sp>
        <p:nvSpPr>
          <p:cNvPr id="3" name="Content Placeholder 2"/>
          <p:cNvSpPr>
            <a:spLocks noGrp="1"/>
          </p:cNvSpPr>
          <p:nvPr>
            <p:ph idx="1"/>
          </p:nvPr>
        </p:nvSpPr>
        <p:spPr/>
        <p:txBody>
          <a:bodyPr>
            <a:normAutofit/>
          </a:bodyPr>
          <a:lstStyle/>
          <a:p>
            <a:pPr lvl="0"/>
            <a:r>
              <a:rPr lang="en-GB" dirty="0">
                <a:latin typeface="Century Gothic" panose="020B0502020202020204" pitchFamily="34" charset="0"/>
              </a:rPr>
              <a:t>By 2020, in some countries, yields from rain-fed agriculture could be reduced by up to 50%.</a:t>
            </a:r>
          </a:p>
          <a:p>
            <a:pPr lvl="0"/>
            <a:r>
              <a:rPr lang="en-GB" dirty="0">
                <a:latin typeface="Century Gothic" panose="020B0502020202020204" pitchFamily="34" charset="0"/>
              </a:rPr>
              <a:t>Crop net revenues could fall by as much as 90% by 2100, with small-scale farmers being the most affected. </a:t>
            </a:r>
          </a:p>
        </p:txBody>
      </p:sp>
    </p:spTree>
    <p:extLst>
      <p:ext uri="{BB962C8B-B14F-4D97-AF65-F5344CB8AC3E}">
        <p14:creationId xmlns:p14="http://schemas.microsoft.com/office/powerpoint/2010/main" val="1686938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4360460" y="392727"/>
            <a:ext cx="4159155" cy="5284745"/>
          </a:xfrm>
          <a:ln>
            <a:solidFill>
              <a:srgbClr val="FFC000"/>
            </a:solidFill>
          </a:ln>
        </p:spPr>
        <p:txBody>
          <a:bodyPr>
            <a:normAutofit lnSpcReduction="10000"/>
          </a:bodyPr>
          <a:lstStyle/>
          <a:p>
            <a:pPr marL="0" indent="0" algn="just">
              <a:buNone/>
            </a:pPr>
            <a:r>
              <a:rPr lang="fr-FR" dirty="0">
                <a:latin typeface="Century Gothic" panose="020B0502020202020204" pitchFamily="34" charset="0"/>
              </a:rPr>
              <a:t>Sub-Saharan Africa: 22% yield losses by 2050</a:t>
            </a:r>
          </a:p>
          <a:p>
            <a:pPr marL="0" indent="0" algn="just">
              <a:buNone/>
            </a:pPr>
            <a:endParaRPr lang="fr-FR" dirty="0">
              <a:latin typeface="Century Gothic" panose="020B0502020202020204" pitchFamily="34" charset="0"/>
            </a:endParaRPr>
          </a:p>
          <a:p>
            <a:pPr marL="0" indent="0" algn="just">
              <a:buNone/>
            </a:pPr>
            <a:r>
              <a:rPr lang="fr-FR" dirty="0">
                <a:latin typeface="Century Gothic" panose="020B0502020202020204" pitchFamily="34" charset="0"/>
              </a:rPr>
              <a:t>30% in South Africa and Zimbabwe</a:t>
            </a:r>
          </a:p>
          <a:p>
            <a:pPr marL="0" indent="0" algn="just">
              <a:buNone/>
            </a:pPr>
            <a:endParaRPr lang="fr-FR" dirty="0">
              <a:latin typeface="Century Gothic" panose="020B0502020202020204" pitchFamily="34" charset="0"/>
            </a:endParaRPr>
          </a:p>
          <a:p>
            <a:pPr marL="0" indent="0" algn="just">
              <a:buNone/>
            </a:pPr>
            <a:endParaRPr lang="fr-FR" dirty="0">
              <a:latin typeface="Century Gothic" panose="020B0502020202020204" pitchFamily="34" charset="0"/>
            </a:endParaRPr>
          </a:p>
          <a:p>
            <a:pPr marL="0" indent="0" algn="just">
              <a:buNone/>
            </a:pPr>
            <a:r>
              <a:rPr lang="fr-FR" dirty="0">
                <a:latin typeface="Century Gothic" panose="020B0502020202020204" pitchFamily="34" charset="0"/>
              </a:rPr>
              <a:t>2% for sorghum</a:t>
            </a:r>
          </a:p>
          <a:p>
            <a:pPr marL="0" indent="0" algn="just">
              <a:buNone/>
            </a:pPr>
            <a:r>
              <a:rPr lang="fr-FR" dirty="0">
                <a:latin typeface="Century Gothic" panose="020B0502020202020204" pitchFamily="34" charset="0"/>
              </a:rPr>
              <a:t>35% for wheat </a:t>
            </a:r>
          </a:p>
          <a:p>
            <a:pPr marL="0" indent="0">
              <a:buNone/>
            </a:pPr>
            <a:endParaRPr lang="fr-FR" dirty="0"/>
          </a:p>
          <a:p>
            <a:pPr marL="0" indent="0">
              <a:buNone/>
            </a:pPr>
            <a:endParaRPr lang="fr-FR" dirty="0"/>
          </a:p>
        </p:txBody>
      </p:sp>
      <p:cxnSp>
        <p:nvCxnSpPr>
          <p:cNvPr id="6" name="Connecteur droit avec flèche 5"/>
          <p:cNvCxnSpPr/>
          <p:nvPr/>
        </p:nvCxnSpPr>
        <p:spPr>
          <a:xfrm>
            <a:off x="278619" y="1812895"/>
            <a:ext cx="2513509" cy="4578005"/>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1279478" y="1444402"/>
            <a:ext cx="2548720" cy="2677656"/>
          </a:xfrm>
          <a:prstGeom prst="rect">
            <a:avLst/>
          </a:prstGeom>
          <a:noFill/>
          <a:ln>
            <a:solidFill>
              <a:srgbClr val="FFC000"/>
            </a:solidFill>
          </a:ln>
        </p:spPr>
        <p:txBody>
          <a:bodyPr wrap="square" rtlCol="0">
            <a:spAutoFit/>
          </a:bodyPr>
          <a:lstStyle/>
          <a:p>
            <a:pPr algn="ctr"/>
            <a:r>
              <a:rPr lang="fr-FR" sz="2800" dirty="0">
                <a:solidFill>
                  <a:schemeClr val="bg1"/>
                </a:solidFill>
                <a:latin typeface="Century Gothic" panose="020B0502020202020204" pitchFamily="34" charset="0"/>
              </a:rPr>
              <a:t>Overall negative effects on yields of major cereal crops</a:t>
            </a:r>
          </a:p>
        </p:txBody>
      </p:sp>
      <p:sp>
        <p:nvSpPr>
          <p:cNvPr id="11" name="ZoneTexte 10"/>
          <p:cNvSpPr txBox="1"/>
          <p:nvPr/>
        </p:nvSpPr>
        <p:spPr>
          <a:xfrm>
            <a:off x="5951778" y="6445168"/>
            <a:ext cx="3234483" cy="369332"/>
          </a:xfrm>
          <a:prstGeom prst="rect">
            <a:avLst/>
          </a:prstGeom>
          <a:noFill/>
        </p:spPr>
        <p:txBody>
          <a:bodyPr wrap="square" rtlCol="0">
            <a:spAutoFit/>
          </a:bodyPr>
          <a:lstStyle/>
          <a:p>
            <a:pPr algn="ctr"/>
            <a:r>
              <a:rPr lang="fr-FR" dirty="0">
                <a:latin typeface="Century Gothic" panose="020B0502020202020204" pitchFamily="34" charset="0"/>
              </a:rPr>
              <a:t>(A2 scenario, IPCC AR5)</a:t>
            </a:r>
            <a:endParaRPr lang="fr-FR" sz="2000" dirty="0">
              <a:latin typeface="Century Gothic" panose="020B0502020202020204" pitchFamily="34" charset="0"/>
            </a:endParaRPr>
          </a:p>
        </p:txBody>
      </p:sp>
    </p:spTree>
    <p:extLst>
      <p:ext uri="{BB962C8B-B14F-4D97-AF65-F5344CB8AC3E}">
        <p14:creationId xmlns:p14="http://schemas.microsoft.com/office/powerpoint/2010/main" val="3498804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entury Gothic" panose="020B0502020202020204" pitchFamily="34" charset="0"/>
              </a:rPr>
              <a:t>Climate Change &amp; Crop Yields</a:t>
            </a:r>
          </a:p>
        </p:txBody>
      </p:sp>
      <p:sp>
        <p:nvSpPr>
          <p:cNvPr id="3" name="Content Placeholder 2"/>
          <p:cNvSpPr>
            <a:spLocks noGrp="1"/>
          </p:cNvSpPr>
          <p:nvPr>
            <p:ph idx="1"/>
          </p:nvPr>
        </p:nvSpPr>
        <p:spPr/>
        <p:txBody>
          <a:bodyPr>
            <a:normAutofit fontScale="92500"/>
          </a:bodyPr>
          <a:lstStyle/>
          <a:p>
            <a:r>
              <a:rPr lang="en-GB" dirty="0">
                <a:latin typeface="Century Gothic" panose="020B0502020202020204" pitchFamily="34" charset="0"/>
              </a:rPr>
              <a:t>Without emissions cuts, much of Africa will become unsuitable for growing key crops</a:t>
            </a:r>
          </a:p>
          <a:p>
            <a:r>
              <a:rPr lang="en-GB" dirty="0">
                <a:latin typeface="Century Gothic" panose="020B0502020202020204" pitchFamily="34" charset="0"/>
              </a:rPr>
              <a:t> </a:t>
            </a:r>
          </a:p>
          <a:p>
            <a:r>
              <a:rPr lang="en-GB" dirty="0">
                <a:latin typeface="Century Gothic" panose="020B0502020202020204" pitchFamily="34" charset="0"/>
              </a:rPr>
              <a:t>More than 300M Africans depend on maize as a main food source. With climate change, maize crop yields in parts of Africa will reduce by as much as 40% by 2050, with the largest decreases in western Tanzania, Malawi and the Sahel.</a:t>
            </a:r>
          </a:p>
        </p:txBody>
      </p:sp>
    </p:spTree>
    <p:extLst>
      <p:ext uri="{BB962C8B-B14F-4D97-AF65-F5344CB8AC3E}">
        <p14:creationId xmlns:p14="http://schemas.microsoft.com/office/powerpoint/2010/main" val="3951952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The Tragedy of Egypt</a:t>
            </a:r>
          </a:p>
        </p:txBody>
      </p:sp>
      <p:sp>
        <p:nvSpPr>
          <p:cNvPr id="3" name="Content Placeholder 2"/>
          <p:cNvSpPr>
            <a:spLocks noGrp="1"/>
          </p:cNvSpPr>
          <p:nvPr>
            <p:ph sz="half" idx="1"/>
          </p:nvPr>
        </p:nvSpPr>
        <p:spPr>
          <a:xfrm>
            <a:off x="179512" y="1600202"/>
            <a:ext cx="4191000" cy="4525963"/>
          </a:xfrm>
        </p:spPr>
        <p:txBody>
          <a:bodyPr>
            <a:noAutofit/>
          </a:bodyPr>
          <a:lstStyle/>
          <a:p>
            <a:r>
              <a:rPr lang="en-GB" sz="2000" dirty="0">
                <a:latin typeface="Century Gothic" panose="020B0502020202020204" pitchFamily="34" charset="0"/>
              </a:rPr>
              <a:t>Agriculture consumes about 85% of the annual total water resources, and plays a significant role in the national economy, contributing about 20% of GDP. </a:t>
            </a:r>
          </a:p>
          <a:p>
            <a:r>
              <a:rPr lang="en-GB" sz="2000" dirty="0">
                <a:latin typeface="Century Gothic" panose="020B0502020202020204" pitchFamily="34" charset="0"/>
              </a:rPr>
              <a:t>More than 70% of the cultivated area depends on low-efficiency surface irrigation systems, which cause high water losses, a decline in land productivity, water logging and salinity problems.</a:t>
            </a:r>
          </a:p>
        </p:txBody>
      </p:sp>
      <p:sp>
        <p:nvSpPr>
          <p:cNvPr id="4" name="Content Placeholder 3"/>
          <p:cNvSpPr>
            <a:spLocks noGrp="1"/>
          </p:cNvSpPr>
          <p:nvPr>
            <p:ph sz="half" idx="2"/>
          </p:nvPr>
        </p:nvSpPr>
        <p:spPr>
          <a:xfrm>
            <a:off x="4648200" y="1445714"/>
            <a:ext cx="4038600" cy="4525963"/>
          </a:xfrm>
        </p:spPr>
        <p:txBody>
          <a:bodyPr>
            <a:noAutofit/>
          </a:bodyPr>
          <a:lstStyle/>
          <a:p>
            <a:pPr marL="0" indent="0">
              <a:buNone/>
            </a:pPr>
            <a:r>
              <a:rPr lang="en-GB" sz="2400" dirty="0">
                <a:latin typeface="Century Gothic" panose="020B0502020202020204" pitchFamily="34" charset="0"/>
              </a:rPr>
              <a:t>With climate change: </a:t>
            </a:r>
          </a:p>
          <a:p>
            <a:r>
              <a:rPr lang="en-GB" sz="1800" dirty="0">
                <a:latin typeface="Century Gothic" panose="020B0502020202020204" pitchFamily="34" charset="0"/>
              </a:rPr>
              <a:t>Projected decline in precipitation alongside a projected population increase. </a:t>
            </a:r>
          </a:p>
          <a:p>
            <a:r>
              <a:rPr lang="en-GB" sz="1800" dirty="0">
                <a:latin typeface="Century Gothic" panose="020B0502020202020204" pitchFamily="34" charset="0"/>
              </a:rPr>
              <a:t>Sea-level rise could impact the Nile Delta, and the people living in the delta and other coastal areas.</a:t>
            </a:r>
          </a:p>
          <a:p>
            <a:r>
              <a:rPr lang="en-GB" sz="1800" dirty="0">
                <a:latin typeface="Century Gothic" panose="020B0502020202020204" pitchFamily="34" charset="0"/>
              </a:rPr>
              <a:t>High degree of uncertainty on the flow of River Nile</a:t>
            </a:r>
          </a:p>
          <a:p>
            <a:r>
              <a:rPr lang="en-GB" sz="1800" dirty="0">
                <a:latin typeface="Century Gothic" panose="020B0502020202020204" pitchFamily="34" charset="0"/>
              </a:rPr>
              <a:t>Temperature rise will likely reduce the productivity of major crops and increase their water requirements, thereby, directly decreasing crop water-use efficiency.</a:t>
            </a:r>
          </a:p>
        </p:txBody>
      </p:sp>
    </p:spTree>
    <p:extLst>
      <p:ext uri="{BB962C8B-B14F-4D97-AF65-F5344CB8AC3E}">
        <p14:creationId xmlns:p14="http://schemas.microsoft.com/office/powerpoint/2010/main" val="100332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a:t>Key Impacts Identified in IPCC AR5</a:t>
            </a:r>
          </a:p>
        </p:txBody>
      </p:sp>
      <p:sp>
        <p:nvSpPr>
          <p:cNvPr id="3" name="Content Placeholder 2"/>
          <p:cNvSpPr>
            <a:spLocks noGrp="1"/>
          </p:cNvSpPr>
          <p:nvPr>
            <p:ph idx="1"/>
          </p:nvPr>
        </p:nvSpPr>
        <p:spPr>
          <a:xfrm>
            <a:off x="251520" y="1052738"/>
            <a:ext cx="8640960" cy="4813995"/>
          </a:xfrm>
        </p:spPr>
        <p:txBody>
          <a:bodyPr>
            <a:noAutofit/>
          </a:bodyPr>
          <a:lstStyle/>
          <a:p>
            <a:pPr marL="514350" indent="-514350">
              <a:buFont typeface="+mj-lt"/>
              <a:buAutoNum type="arabicPeriod"/>
            </a:pPr>
            <a:r>
              <a:rPr lang="en-GB" sz="2400" dirty="0">
                <a:latin typeface="Century Gothic" panose="020B0502020202020204" pitchFamily="34" charset="0"/>
              </a:rPr>
              <a:t>Shifts in biome distribution: impacts on wildlife and extinction</a:t>
            </a:r>
          </a:p>
          <a:p>
            <a:pPr marL="514350" indent="-514350">
              <a:buFont typeface="+mj-lt"/>
              <a:buAutoNum type="arabicPeriod"/>
            </a:pPr>
            <a:r>
              <a:rPr lang="en-GB" sz="2400" dirty="0">
                <a:latin typeface="Century Gothic" panose="020B0502020202020204" pitchFamily="34" charset="0"/>
              </a:rPr>
              <a:t>Increased stress on water resources</a:t>
            </a:r>
          </a:p>
          <a:p>
            <a:pPr marL="514350" indent="-514350">
              <a:buFont typeface="+mj-lt"/>
              <a:buAutoNum type="arabicPeriod"/>
            </a:pPr>
            <a:r>
              <a:rPr lang="en-GB" sz="2400" dirty="0">
                <a:latin typeface="Century Gothic" panose="020B0502020202020204" pitchFamily="34" charset="0"/>
              </a:rPr>
              <a:t>Degradation of coral reefs: loss of ecosystems and fish stocks</a:t>
            </a:r>
          </a:p>
          <a:p>
            <a:pPr marL="514350" indent="-514350">
              <a:buFont typeface="+mj-lt"/>
              <a:buAutoNum type="arabicPeriod"/>
            </a:pPr>
            <a:r>
              <a:rPr lang="en-GB" sz="2400" dirty="0">
                <a:latin typeface="Century Gothic" panose="020B0502020202020204" pitchFamily="34" charset="0"/>
              </a:rPr>
              <a:t>Reduced crop productivity, increased pests and flood damage</a:t>
            </a:r>
          </a:p>
          <a:p>
            <a:pPr marL="514350" indent="-514350">
              <a:buFont typeface="+mj-lt"/>
              <a:buAutoNum type="arabicPeriod"/>
            </a:pPr>
            <a:r>
              <a:rPr lang="en-GB" sz="2400" dirty="0">
                <a:latin typeface="Century Gothic" panose="020B0502020202020204" pitchFamily="34" charset="0"/>
              </a:rPr>
              <a:t>Changes in distribution of vector and water borne diseases</a:t>
            </a:r>
          </a:p>
          <a:p>
            <a:pPr marL="514350" indent="-514350">
              <a:buFont typeface="+mj-lt"/>
              <a:buAutoNum type="arabicPeriod"/>
            </a:pPr>
            <a:r>
              <a:rPr lang="en-GB" sz="2400" dirty="0">
                <a:latin typeface="Century Gothic" panose="020B0502020202020204" pitchFamily="34" charset="0"/>
              </a:rPr>
              <a:t>Under-nutrition</a:t>
            </a:r>
          </a:p>
          <a:p>
            <a:pPr marL="514350" indent="-514350">
              <a:buFont typeface="+mj-lt"/>
              <a:buAutoNum type="arabicPeriod"/>
            </a:pPr>
            <a:r>
              <a:rPr lang="en-GB" sz="2400" dirty="0">
                <a:latin typeface="Century Gothic" panose="020B0502020202020204" pitchFamily="34" charset="0"/>
              </a:rPr>
              <a:t>Increased migration</a:t>
            </a:r>
          </a:p>
          <a:p>
            <a:pPr marL="514350" indent="-514350">
              <a:buFont typeface="+mj-lt"/>
              <a:buAutoNum type="arabicPeriod"/>
            </a:pPr>
            <a:r>
              <a:rPr lang="en-GB" sz="2400" dirty="0">
                <a:latin typeface="Century Gothic" panose="020B0502020202020204" pitchFamily="34" charset="0"/>
              </a:rPr>
              <a:t>Sea level rise and extreme events: disrupted infrastructure etc. </a:t>
            </a:r>
          </a:p>
        </p:txBody>
      </p:sp>
    </p:spTree>
    <p:extLst>
      <p:ext uri="{BB962C8B-B14F-4D97-AF65-F5344CB8AC3E}">
        <p14:creationId xmlns:p14="http://schemas.microsoft.com/office/powerpoint/2010/main" val="2795959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7. Sea-level rise</a:t>
            </a:r>
          </a:p>
        </p:txBody>
      </p:sp>
      <p:sp>
        <p:nvSpPr>
          <p:cNvPr id="3" name="Content Placeholder 2"/>
          <p:cNvSpPr>
            <a:spLocks noGrp="1"/>
          </p:cNvSpPr>
          <p:nvPr>
            <p:ph idx="1"/>
          </p:nvPr>
        </p:nvSpPr>
        <p:spPr/>
        <p:txBody>
          <a:bodyPr>
            <a:normAutofit fontScale="92500" lnSpcReduction="20000"/>
          </a:bodyPr>
          <a:lstStyle/>
          <a:p>
            <a:pPr lvl="0"/>
            <a:r>
              <a:rPr lang="en-GB" dirty="0">
                <a:latin typeface="Century Gothic" panose="020B0502020202020204" pitchFamily="34" charset="0"/>
              </a:rPr>
              <a:t>Africa has close to 320 coastal cities and millions of people living in low elevation (&lt;10-m) coastal zones. </a:t>
            </a:r>
          </a:p>
          <a:p>
            <a:pPr lvl="0"/>
            <a:r>
              <a:rPr lang="en-GB" dirty="0">
                <a:latin typeface="Century Gothic" panose="020B0502020202020204" pitchFamily="34" charset="0"/>
              </a:rPr>
              <a:t>Sea-level rise will increase the high socio-economic and physical vulnerability of these coastal cities and communities.</a:t>
            </a:r>
          </a:p>
          <a:p>
            <a:r>
              <a:rPr lang="en-GB" dirty="0">
                <a:latin typeface="Century Gothic" panose="020B0502020202020204" pitchFamily="34" charset="0"/>
              </a:rPr>
              <a:t>Sea level rise and flooding affecting coastal populations and infrastructure (9.4.8) in Eastern and West Africa. </a:t>
            </a:r>
          </a:p>
          <a:p>
            <a:r>
              <a:rPr lang="en-GB" dirty="0">
                <a:latin typeface="Century Gothic" panose="020B0502020202020204" pitchFamily="34" charset="0"/>
              </a:rPr>
              <a:t>Mangroves and  coastal degradation affects fisheries and tourism</a:t>
            </a:r>
          </a:p>
        </p:txBody>
      </p:sp>
    </p:spTree>
    <p:extLst>
      <p:ext uri="{BB962C8B-B14F-4D97-AF65-F5344CB8AC3E}">
        <p14:creationId xmlns:p14="http://schemas.microsoft.com/office/powerpoint/2010/main" val="3691761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33" y="332656"/>
            <a:ext cx="8229600" cy="810344"/>
          </a:xfrm>
        </p:spPr>
        <p:txBody>
          <a:bodyPr>
            <a:normAutofit fontScale="90000"/>
          </a:bodyPr>
          <a:lstStyle/>
          <a:p>
            <a:r>
              <a:rPr lang="en-GB" dirty="0">
                <a:latin typeface="Century Gothic" panose="020B0502020202020204" pitchFamily="34" charset="0"/>
              </a:rPr>
              <a:t>8. Energy</a:t>
            </a:r>
            <a:br>
              <a:rPr lang="en-GB" dirty="0">
                <a:latin typeface="Century Gothic" panose="020B0502020202020204" pitchFamily="34" charset="0"/>
              </a:rPr>
            </a:br>
            <a:br>
              <a:rPr lang="en-GB" dirty="0">
                <a:latin typeface="Century Gothic" panose="020B0502020202020204" pitchFamily="34" charset="0"/>
              </a:rPr>
            </a:br>
            <a:r>
              <a:rPr lang="en-GB" sz="2200" b="1" dirty="0">
                <a:latin typeface="Century Gothic" panose="020B0502020202020204" pitchFamily="34" charset="0"/>
              </a:rPr>
              <a:t>Dumsor: Ghana Energy Crisis</a:t>
            </a:r>
            <a:endParaRPr lang="en-GB" b="1" dirty="0">
              <a:latin typeface="Century Gothic" panose="020B0502020202020204" pitchFamily="34" charset="0"/>
            </a:endParaRPr>
          </a:p>
        </p:txBody>
      </p:sp>
      <p:sp>
        <p:nvSpPr>
          <p:cNvPr id="3" name="Content Placeholder 2"/>
          <p:cNvSpPr>
            <a:spLocks noGrp="1"/>
          </p:cNvSpPr>
          <p:nvPr>
            <p:ph idx="1"/>
          </p:nvPr>
        </p:nvSpPr>
        <p:spPr>
          <a:xfrm>
            <a:off x="506016" y="4725144"/>
            <a:ext cx="8229600" cy="2132856"/>
          </a:xfrm>
        </p:spPr>
        <p:txBody>
          <a:bodyPr>
            <a:noAutofit/>
          </a:bodyPr>
          <a:lstStyle/>
          <a:p>
            <a:r>
              <a:rPr lang="en-GB" sz="2400" dirty="0">
                <a:latin typeface="Century Gothic" panose="020B0502020202020204" pitchFamily="34" charset="0"/>
              </a:rPr>
              <a:t>Varying water levels cause instability in electricity at the </a:t>
            </a:r>
            <a:r>
              <a:rPr lang="en-GB" sz="2400" dirty="0" err="1">
                <a:latin typeface="Century Gothic" panose="020B0502020202020204" pitchFamily="34" charset="0"/>
              </a:rPr>
              <a:t>Akosombo</a:t>
            </a:r>
            <a:r>
              <a:rPr lang="en-GB" sz="2400" dirty="0">
                <a:latin typeface="Century Gothic" panose="020B0502020202020204" pitchFamily="34" charset="0"/>
              </a:rPr>
              <a:t> hydroelectric dam that contributes about half of Ghana’s electricity. </a:t>
            </a:r>
          </a:p>
          <a:p>
            <a:r>
              <a:rPr lang="en-GB" sz="2400" dirty="0">
                <a:latin typeface="Century Gothic" panose="020B0502020202020204" pitchFamily="34" charset="0"/>
              </a:rPr>
              <a:t>Increasing reliance of a modern, urbanising economy on electricity</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5" y="1556792"/>
            <a:ext cx="7561262"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619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4C1F-9FF0-0540-B3B4-0872C161CF32}"/>
              </a:ext>
            </a:extLst>
          </p:cNvPr>
          <p:cNvSpPr>
            <a:spLocks noGrp="1"/>
          </p:cNvSpPr>
          <p:nvPr>
            <p:ph type="title"/>
          </p:nvPr>
        </p:nvSpPr>
        <p:spPr/>
        <p:txBody>
          <a:bodyPr>
            <a:normAutofit fontScale="90000"/>
          </a:bodyPr>
          <a:lstStyle/>
          <a:p>
            <a:r>
              <a:rPr lang="en-US" dirty="0"/>
              <a:t>Sub-Saharan Africa primary energy mix by sub-region, 2012</a:t>
            </a:r>
          </a:p>
        </p:txBody>
      </p:sp>
      <p:pic>
        <p:nvPicPr>
          <p:cNvPr id="5" name="Content Placeholder 4">
            <a:extLst>
              <a:ext uri="{FF2B5EF4-FFF2-40B4-BE49-F238E27FC236}">
                <a16:creationId xmlns:a16="http://schemas.microsoft.com/office/drawing/2014/main" id="{FEC4BDD9-6C58-A947-94DA-E6815F5856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700808"/>
            <a:ext cx="8170265" cy="3672408"/>
          </a:xfrm>
        </p:spPr>
      </p:pic>
      <p:sp>
        <p:nvSpPr>
          <p:cNvPr id="6" name="TextBox 5">
            <a:extLst>
              <a:ext uri="{FF2B5EF4-FFF2-40B4-BE49-F238E27FC236}">
                <a16:creationId xmlns:a16="http://schemas.microsoft.com/office/drawing/2014/main" id="{2340CFA8-1D36-5B41-873B-35DB664755CC}"/>
              </a:ext>
            </a:extLst>
          </p:cNvPr>
          <p:cNvSpPr txBox="1"/>
          <p:nvPr/>
        </p:nvSpPr>
        <p:spPr>
          <a:xfrm>
            <a:off x="2859578" y="6134793"/>
            <a:ext cx="3854197" cy="369332"/>
          </a:xfrm>
          <a:prstGeom prst="rect">
            <a:avLst/>
          </a:prstGeom>
          <a:noFill/>
        </p:spPr>
        <p:txBody>
          <a:bodyPr wrap="none" rtlCol="0">
            <a:spAutoFit/>
          </a:bodyPr>
          <a:lstStyle/>
          <a:p>
            <a:r>
              <a:rPr lang="en-US" dirty="0"/>
              <a:t>Source: IEA Africa Energy Outlook 2014</a:t>
            </a:r>
          </a:p>
        </p:txBody>
      </p:sp>
    </p:spTree>
    <p:extLst>
      <p:ext uri="{BB962C8B-B14F-4D97-AF65-F5344CB8AC3E}">
        <p14:creationId xmlns:p14="http://schemas.microsoft.com/office/powerpoint/2010/main" val="3842450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1A8F-7296-D942-9570-EAB92618C0BD}"/>
              </a:ext>
            </a:extLst>
          </p:cNvPr>
          <p:cNvSpPr>
            <a:spLocks noGrp="1"/>
          </p:cNvSpPr>
          <p:nvPr>
            <p:ph type="title"/>
          </p:nvPr>
        </p:nvSpPr>
        <p:spPr/>
        <p:txBody>
          <a:bodyPr>
            <a:normAutofit fontScale="90000"/>
          </a:bodyPr>
          <a:lstStyle/>
          <a:p>
            <a:r>
              <a:rPr lang="en-US" dirty="0"/>
              <a:t>Crude oil exports from Africa’s west coast by destination</a:t>
            </a:r>
          </a:p>
        </p:txBody>
      </p:sp>
      <p:pic>
        <p:nvPicPr>
          <p:cNvPr id="5" name="Content Placeholder 4">
            <a:extLst>
              <a:ext uri="{FF2B5EF4-FFF2-40B4-BE49-F238E27FC236}">
                <a16:creationId xmlns:a16="http://schemas.microsoft.com/office/drawing/2014/main" id="{0376284F-86EA-A446-AD20-4164A50CE7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4039" y="1417638"/>
            <a:ext cx="8244100" cy="4275350"/>
          </a:xfrm>
        </p:spPr>
      </p:pic>
      <p:sp>
        <p:nvSpPr>
          <p:cNvPr id="7" name="TextBox 6">
            <a:extLst>
              <a:ext uri="{FF2B5EF4-FFF2-40B4-BE49-F238E27FC236}">
                <a16:creationId xmlns:a16="http://schemas.microsoft.com/office/drawing/2014/main" id="{2DF7699E-C1A6-CB4E-81E3-8B495C15E354}"/>
              </a:ext>
            </a:extLst>
          </p:cNvPr>
          <p:cNvSpPr txBox="1"/>
          <p:nvPr/>
        </p:nvSpPr>
        <p:spPr>
          <a:xfrm>
            <a:off x="2859578" y="6134793"/>
            <a:ext cx="3854197" cy="369332"/>
          </a:xfrm>
          <a:prstGeom prst="rect">
            <a:avLst/>
          </a:prstGeom>
          <a:noFill/>
        </p:spPr>
        <p:txBody>
          <a:bodyPr wrap="none" rtlCol="0">
            <a:spAutoFit/>
          </a:bodyPr>
          <a:lstStyle/>
          <a:p>
            <a:r>
              <a:rPr lang="en-US" dirty="0"/>
              <a:t>Source: IEA Africa Energy Outlook 2014</a:t>
            </a:r>
          </a:p>
        </p:txBody>
      </p:sp>
    </p:spTree>
    <p:extLst>
      <p:ext uri="{BB962C8B-B14F-4D97-AF65-F5344CB8AC3E}">
        <p14:creationId xmlns:p14="http://schemas.microsoft.com/office/powerpoint/2010/main" val="2447602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F39B-38C2-B04C-905B-D4D0573A4303}"/>
              </a:ext>
            </a:extLst>
          </p:cNvPr>
          <p:cNvSpPr>
            <a:spLocks noGrp="1"/>
          </p:cNvSpPr>
          <p:nvPr>
            <p:ph type="title"/>
          </p:nvPr>
        </p:nvSpPr>
        <p:spPr/>
        <p:txBody>
          <a:bodyPr>
            <a:noAutofit/>
          </a:bodyPr>
          <a:lstStyle/>
          <a:p>
            <a:r>
              <a:rPr lang="en-US" sz="3200" dirty="0"/>
              <a:t>Sub-Saharan hydropower capacity and remaining potential projections</a:t>
            </a:r>
          </a:p>
        </p:txBody>
      </p:sp>
      <p:pic>
        <p:nvPicPr>
          <p:cNvPr id="5" name="Content Placeholder 4">
            <a:extLst>
              <a:ext uri="{FF2B5EF4-FFF2-40B4-BE49-F238E27FC236}">
                <a16:creationId xmlns:a16="http://schemas.microsoft.com/office/drawing/2014/main" id="{7437253D-AE6F-9E41-AE9F-15EF173279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556792"/>
            <a:ext cx="4857576" cy="5011949"/>
          </a:xfrm>
        </p:spPr>
      </p:pic>
      <p:sp>
        <p:nvSpPr>
          <p:cNvPr id="6" name="TextBox 5">
            <a:extLst>
              <a:ext uri="{FF2B5EF4-FFF2-40B4-BE49-F238E27FC236}">
                <a16:creationId xmlns:a16="http://schemas.microsoft.com/office/drawing/2014/main" id="{B7321E8F-1DFA-D34B-A563-90533D1B84FA}"/>
              </a:ext>
            </a:extLst>
          </p:cNvPr>
          <p:cNvSpPr txBox="1"/>
          <p:nvPr/>
        </p:nvSpPr>
        <p:spPr>
          <a:xfrm>
            <a:off x="4355976" y="6488668"/>
            <a:ext cx="3854197" cy="369332"/>
          </a:xfrm>
          <a:prstGeom prst="rect">
            <a:avLst/>
          </a:prstGeom>
          <a:noFill/>
        </p:spPr>
        <p:txBody>
          <a:bodyPr wrap="none" rtlCol="0">
            <a:spAutoFit/>
          </a:bodyPr>
          <a:lstStyle/>
          <a:p>
            <a:r>
              <a:rPr lang="en-US" dirty="0"/>
              <a:t>Source: IEA Africa Energy Outlook 2014</a:t>
            </a:r>
          </a:p>
        </p:txBody>
      </p:sp>
    </p:spTree>
    <p:extLst>
      <p:ext uri="{BB962C8B-B14F-4D97-AF65-F5344CB8AC3E}">
        <p14:creationId xmlns:p14="http://schemas.microsoft.com/office/powerpoint/2010/main" val="2809535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86F8-4DC9-F847-9376-7B19AF9B16C6}"/>
              </a:ext>
            </a:extLst>
          </p:cNvPr>
          <p:cNvSpPr>
            <a:spLocks noGrp="1"/>
          </p:cNvSpPr>
          <p:nvPr>
            <p:ph type="title"/>
          </p:nvPr>
        </p:nvSpPr>
        <p:spPr/>
        <p:txBody>
          <a:bodyPr>
            <a:noAutofit/>
          </a:bodyPr>
          <a:lstStyle/>
          <a:p>
            <a:r>
              <a:rPr lang="en-US" sz="3200" dirty="0"/>
              <a:t>Energy-related CO2 emissions by selected country &amp; region </a:t>
            </a:r>
            <a:r>
              <a:rPr lang="en-US" sz="3200" i="1" dirty="0"/>
              <a:t>in the new policies scenario</a:t>
            </a:r>
          </a:p>
        </p:txBody>
      </p:sp>
      <p:pic>
        <p:nvPicPr>
          <p:cNvPr id="5" name="Content Placeholder 4">
            <a:extLst>
              <a:ext uri="{FF2B5EF4-FFF2-40B4-BE49-F238E27FC236}">
                <a16:creationId xmlns:a16="http://schemas.microsoft.com/office/drawing/2014/main" id="{63B15CBC-CAD5-9A47-A404-BDB1DEFCD9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8014" y="1417638"/>
            <a:ext cx="7807971" cy="4033043"/>
          </a:xfrm>
        </p:spPr>
      </p:pic>
      <p:sp>
        <p:nvSpPr>
          <p:cNvPr id="6" name="TextBox 5">
            <a:extLst>
              <a:ext uri="{FF2B5EF4-FFF2-40B4-BE49-F238E27FC236}">
                <a16:creationId xmlns:a16="http://schemas.microsoft.com/office/drawing/2014/main" id="{FDB829D1-600A-5D4A-A0D0-22B8120AE9DC}"/>
              </a:ext>
            </a:extLst>
          </p:cNvPr>
          <p:cNvSpPr txBox="1"/>
          <p:nvPr/>
        </p:nvSpPr>
        <p:spPr>
          <a:xfrm>
            <a:off x="2859578" y="6134793"/>
            <a:ext cx="3854197" cy="369332"/>
          </a:xfrm>
          <a:prstGeom prst="rect">
            <a:avLst/>
          </a:prstGeom>
          <a:noFill/>
        </p:spPr>
        <p:txBody>
          <a:bodyPr wrap="none" rtlCol="0">
            <a:spAutoFit/>
          </a:bodyPr>
          <a:lstStyle/>
          <a:p>
            <a:r>
              <a:rPr lang="en-US" dirty="0"/>
              <a:t>Source: IEA Africa Energy Outlook 2014</a:t>
            </a:r>
          </a:p>
        </p:txBody>
      </p:sp>
    </p:spTree>
    <p:extLst>
      <p:ext uri="{BB962C8B-B14F-4D97-AF65-F5344CB8AC3E}">
        <p14:creationId xmlns:p14="http://schemas.microsoft.com/office/powerpoint/2010/main" val="542778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THE GOOD NEWS</a:t>
            </a:r>
          </a:p>
        </p:txBody>
      </p:sp>
      <p:sp>
        <p:nvSpPr>
          <p:cNvPr id="6" name="Subtitle 5"/>
          <p:cNvSpPr>
            <a:spLocks noGrp="1"/>
          </p:cNvSpPr>
          <p:nvPr>
            <p:ph type="subTitle" idx="1"/>
          </p:nvPr>
        </p:nvSpPr>
        <p:spPr/>
        <p:txBody>
          <a:bodyPr/>
          <a:lstStyle/>
          <a:p>
            <a:r>
              <a:rPr lang="en-GB" dirty="0"/>
              <a:t>Adaptation and Mitigation in Africa</a:t>
            </a:r>
          </a:p>
        </p:txBody>
      </p:sp>
    </p:spTree>
    <p:extLst>
      <p:ext uri="{BB962C8B-B14F-4D97-AF65-F5344CB8AC3E}">
        <p14:creationId xmlns:p14="http://schemas.microsoft.com/office/powerpoint/2010/main" val="2135512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The Sahel Revolution</a:t>
            </a:r>
          </a:p>
        </p:txBody>
      </p:sp>
      <p:pic>
        <p:nvPicPr>
          <p:cNvPr id="11" name="Content Placeholder 10"/>
          <p:cNvPicPr>
            <a:picLocks noGrp="1" noChangeAspect="1"/>
          </p:cNvPicPr>
          <p:nvPr>
            <p:ph sz="half" idx="1"/>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57199" y="1751497"/>
            <a:ext cx="4834881" cy="3626161"/>
          </a:xfrm>
          <a:prstGeom prst="rect">
            <a:avLst/>
          </a:prstGeom>
        </p:spPr>
      </p:pic>
      <p:sp>
        <p:nvSpPr>
          <p:cNvPr id="13" name="Content Placeholder 12"/>
          <p:cNvSpPr>
            <a:spLocks noGrp="1"/>
          </p:cNvSpPr>
          <p:nvPr>
            <p:ph sz="half" idx="2"/>
          </p:nvPr>
        </p:nvSpPr>
        <p:spPr>
          <a:xfrm>
            <a:off x="5076056" y="1600202"/>
            <a:ext cx="3888432" cy="4525963"/>
          </a:xfrm>
        </p:spPr>
        <p:txBody>
          <a:bodyPr>
            <a:normAutofit fontScale="85000" lnSpcReduction="20000"/>
          </a:bodyPr>
          <a:lstStyle/>
          <a:p>
            <a:pPr>
              <a:spcAft>
                <a:spcPts val="1200"/>
              </a:spcAft>
            </a:pPr>
            <a:r>
              <a:rPr lang="en-US" dirty="0">
                <a:latin typeface="Century Gothic"/>
                <a:cs typeface="Century Gothic"/>
              </a:rPr>
              <a:t>Since the early 1990’s, farmers in Niger have re-greened approximately 5 million hectares of degraded land, an area the size of Costa Rica or South Carolina. </a:t>
            </a:r>
          </a:p>
          <a:p>
            <a:pPr>
              <a:spcAft>
                <a:spcPts val="1200"/>
              </a:spcAft>
            </a:pPr>
            <a:r>
              <a:rPr lang="en-US" dirty="0">
                <a:latin typeface="Century Gothic"/>
                <a:cs typeface="Century Gothic"/>
              </a:rPr>
              <a:t>This has increased crop yields soil fertility, as well as sequestered carbon.</a:t>
            </a:r>
          </a:p>
        </p:txBody>
      </p:sp>
    </p:spTree>
    <p:extLst>
      <p:ext uri="{BB962C8B-B14F-4D97-AF65-F5344CB8AC3E}">
        <p14:creationId xmlns:p14="http://schemas.microsoft.com/office/powerpoint/2010/main" val="2739394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latin typeface="Century Gothic" panose="020B0502020202020204" pitchFamily="34" charset="0"/>
              </a:rPr>
              <a:t>Sources of Greenhouse Gas Emissions</a:t>
            </a:r>
            <a:endParaRPr lang="en-GB" dirty="0"/>
          </a:p>
        </p:txBody>
      </p:sp>
      <p:sp>
        <p:nvSpPr>
          <p:cNvPr id="2" name="Espace réservé du texte 1"/>
          <p:cNvSpPr>
            <a:spLocks noGrp="1"/>
          </p:cNvSpPr>
          <p:nvPr>
            <p:ph idx="1"/>
          </p:nvPr>
        </p:nvSpPr>
        <p:spPr/>
        <p:txBody>
          <a:bodyPr>
            <a:normAutofit/>
          </a:bodyPr>
          <a:lstStyle/>
          <a:p>
            <a:pPr marL="0" indent="0">
              <a:buNone/>
            </a:pPr>
            <a:r>
              <a:rPr lang="fr-FR" dirty="0">
                <a:latin typeface="Century Gothic" panose="020B0502020202020204" pitchFamily="34" charset="0"/>
              </a:rPr>
              <a:t>South </a:t>
            </a:r>
            <a:r>
              <a:rPr lang="fr-FR" dirty="0" err="1">
                <a:latin typeface="Century Gothic" panose="020B0502020202020204" pitchFamily="34" charset="0"/>
              </a:rPr>
              <a:t>Africa</a:t>
            </a:r>
            <a:r>
              <a:rPr lang="fr-FR" dirty="0">
                <a:latin typeface="Century Gothic" panose="020B0502020202020204" pitchFamily="34" charset="0"/>
              </a:rPr>
              <a:t>: </a:t>
            </a:r>
          </a:p>
          <a:p>
            <a:pPr marL="0" indent="0">
              <a:buNone/>
            </a:pPr>
            <a:r>
              <a:rPr lang="fr-FR" dirty="0">
                <a:latin typeface="Century Gothic" panose="020B0502020202020204" pitchFamily="34" charset="0"/>
              </a:rPr>
              <a:t>&lt;5% of </a:t>
            </a:r>
            <a:r>
              <a:rPr lang="fr-FR" dirty="0" err="1">
                <a:latin typeface="Century Gothic" panose="020B0502020202020204" pitchFamily="34" charset="0"/>
              </a:rPr>
              <a:t>emissions</a:t>
            </a:r>
            <a:r>
              <a:rPr lang="fr-FR" dirty="0">
                <a:latin typeface="Century Gothic" panose="020B0502020202020204" pitchFamily="34" charset="0"/>
              </a:rPr>
              <a:t> </a:t>
            </a:r>
            <a:r>
              <a:rPr lang="fr-FR" dirty="0" err="1">
                <a:latin typeface="Century Gothic" panose="020B0502020202020204" pitchFamily="34" charset="0"/>
              </a:rPr>
              <a:t>from</a:t>
            </a:r>
            <a:r>
              <a:rPr lang="fr-FR" dirty="0">
                <a:latin typeface="Century Gothic" panose="020B0502020202020204" pitchFamily="34" charset="0"/>
              </a:rPr>
              <a:t> agriculture</a:t>
            </a:r>
          </a:p>
          <a:p>
            <a:pPr marL="0" indent="0">
              <a:buNone/>
            </a:pPr>
            <a:r>
              <a:rPr lang="fr-FR" dirty="0">
                <a:latin typeface="Century Gothic" panose="020B0502020202020204" pitchFamily="34" charset="0"/>
              </a:rPr>
              <a:t>&gt;90% of </a:t>
            </a:r>
            <a:r>
              <a:rPr lang="fr-FR" dirty="0" err="1">
                <a:latin typeface="Century Gothic" panose="020B0502020202020204" pitchFamily="34" charset="0"/>
              </a:rPr>
              <a:t>emissions</a:t>
            </a:r>
            <a:r>
              <a:rPr lang="fr-FR" dirty="0">
                <a:latin typeface="Century Gothic" panose="020B0502020202020204" pitchFamily="34" charset="0"/>
              </a:rPr>
              <a:t> </a:t>
            </a:r>
            <a:r>
              <a:rPr lang="fr-FR" dirty="0" err="1">
                <a:latin typeface="Century Gothic" panose="020B0502020202020204" pitchFamily="34" charset="0"/>
              </a:rPr>
              <a:t>from</a:t>
            </a:r>
            <a:r>
              <a:rPr lang="fr-FR" dirty="0">
                <a:latin typeface="Century Gothic" panose="020B0502020202020204" pitchFamily="34" charset="0"/>
              </a:rPr>
              <a:t> </a:t>
            </a:r>
            <a:r>
              <a:rPr lang="fr-FR" dirty="0" err="1">
                <a:latin typeface="Century Gothic" panose="020B0502020202020204" pitchFamily="34" charset="0"/>
              </a:rPr>
              <a:t>energy</a:t>
            </a:r>
            <a:endParaRPr lang="fr-FR" dirty="0">
              <a:latin typeface="Century Gothic" panose="020B0502020202020204" pitchFamily="34" charset="0"/>
            </a:endParaRPr>
          </a:p>
          <a:p>
            <a:pPr marL="0" indent="0">
              <a:buNone/>
            </a:pPr>
            <a:endParaRPr lang="fr-FR" dirty="0">
              <a:latin typeface="Century Gothic" panose="020B0502020202020204" pitchFamily="34" charset="0"/>
            </a:endParaRPr>
          </a:p>
          <a:p>
            <a:pPr marL="0" indent="0">
              <a:buNone/>
            </a:pPr>
            <a:r>
              <a:rPr lang="fr-FR" dirty="0">
                <a:latin typeface="Century Gothic" panose="020B0502020202020204" pitchFamily="34" charset="0"/>
              </a:rPr>
              <a:t>Burkina Faso: </a:t>
            </a:r>
          </a:p>
          <a:p>
            <a:pPr marL="0" indent="0">
              <a:buNone/>
            </a:pPr>
            <a:r>
              <a:rPr lang="fr-FR" dirty="0">
                <a:latin typeface="Century Gothic" panose="020B0502020202020204" pitchFamily="34" charset="0"/>
              </a:rPr>
              <a:t>90% of </a:t>
            </a:r>
            <a:r>
              <a:rPr lang="fr-FR" dirty="0" err="1">
                <a:latin typeface="Century Gothic" panose="020B0502020202020204" pitchFamily="34" charset="0"/>
              </a:rPr>
              <a:t>emissions</a:t>
            </a:r>
            <a:r>
              <a:rPr lang="fr-FR" dirty="0">
                <a:latin typeface="Century Gothic" panose="020B0502020202020204" pitchFamily="34" charset="0"/>
              </a:rPr>
              <a:t> </a:t>
            </a:r>
            <a:r>
              <a:rPr lang="fr-FR" dirty="0" err="1">
                <a:latin typeface="Century Gothic" panose="020B0502020202020204" pitchFamily="34" charset="0"/>
              </a:rPr>
              <a:t>from</a:t>
            </a:r>
            <a:r>
              <a:rPr lang="fr-FR" dirty="0">
                <a:latin typeface="Century Gothic" panose="020B0502020202020204" pitchFamily="34" charset="0"/>
              </a:rPr>
              <a:t> agriculture</a:t>
            </a:r>
          </a:p>
          <a:p>
            <a:pPr marL="0" indent="0">
              <a:buNone/>
            </a:pPr>
            <a:r>
              <a:rPr lang="fr-FR" dirty="0">
                <a:latin typeface="Century Gothic" panose="020B0502020202020204" pitchFamily="34" charset="0"/>
              </a:rPr>
              <a:t>&lt;2% of </a:t>
            </a:r>
            <a:r>
              <a:rPr lang="fr-FR" dirty="0" err="1">
                <a:latin typeface="Century Gothic" panose="020B0502020202020204" pitchFamily="34" charset="0"/>
              </a:rPr>
              <a:t>emissions</a:t>
            </a:r>
            <a:r>
              <a:rPr lang="fr-FR" dirty="0">
                <a:latin typeface="Century Gothic" panose="020B0502020202020204" pitchFamily="34" charset="0"/>
              </a:rPr>
              <a:t> </a:t>
            </a:r>
            <a:r>
              <a:rPr lang="fr-FR" dirty="0" err="1">
                <a:latin typeface="Century Gothic" panose="020B0502020202020204" pitchFamily="34" charset="0"/>
              </a:rPr>
              <a:t>from</a:t>
            </a:r>
            <a:r>
              <a:rPr lang="fr-FR" dirty="0">
                <a:latin typeface="Century Gothic" panose="020B0502020202020204" pitchFamily="34" charset="0"/>
              </a:rPr>
              <a:t> </a:t>
            </a:r>
            <a:r>
              <a:rPr lang="fr-FR" dirty="0" err="1">
                <a:latin typeface="Century Gothic" panose="020B0502020202020204" pitchFamily="34" charset="0"/>
              </a:rPr>
              <a:t>energy</a:t>
            </a:r>
            <a:r>
              <a:rPr lang="fr-FR" dirty="0">
                <a:latin typeface="Century Gothic" panose="020B0502020202020204" pitchFamily="34" charset="0"/>
              </a:rPr>
              <a:t> </a:t>
            </a:r>
          </a:p>
        </p:txBody>
      </p:sp>
    </p:spTree>
    <p:extLst>
      <p:ext uri="{BB962C8B-B14F-4D97-AF65-F5344CB8AC3E}">
        <p14:creationId xmlns:p14="http://schemas.microsoft.com/office/powerpoint/2010/main" val="766316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latin typeface="Century Gothic" panose="020B0502020202020204" pitchFamily="34" charset="0"/>
              </a:rPr>
              <a:t>Emissions</a:t>
            </a:r>
          </a:p>
        </p:txBody>
      </p:sp>
      <p:sp>
        <p:nvSpPr>
          <p:cNvPr id="2" name="Espace réservé du texte 1"/>
          <p:cNvSpPr>
            <a:spLocks noGrp="1"/>
          </p:cNvSpPr>
          <p:nvPr>
            <p:ph idx="1"/>
          </p:nvPr>
        </p:nvSpPr>
        <p:spPr>
          <a:xfrm>
            <a:off x="179513" y="1600202"/>
            <a:ext cx="8784976" cy="4525963"/>
          </a:xfrm>
        </p:spPr>
        <p:txBody>
          <a:bodyPr>
            <a:noAutofit/>
          </a:bodyPr>
          <a:lstStyle/>
          <a:p>
            <a:r>
              <a:rPr lang="fr-FR" sz="2800" dirty="0">
                <a:latin typeface="Century Gothic" panose="020B0502020202020204" pitchFamily="34" charset="0"/>
              </a:rPr>
              <a:t>Africa’s energy consumption = 3.2% global energy consumption </a:t>
            </a:r>
          </a:p>
          <a:p>
            <a:r>
              <a:rPr lang="fr-FR" sz="2800" dirty="0">
                <a:latin typeface="Century Gothic" panose="020B0502020202020204" pitchFamily="34" charset="0"/>
              </a:rPr>
              <a:t>South Africa and North Africa countries represent 75% of Africa’s energy consumtpion. </a:t>
            </a:r>
          </a:p>
          <a:p>
            <a:r>
              <a:rPr lang="en-US" sz="2800" dirty="0">
                <a:latin typeface="Century Gothic" panose="020B0502020202020204" pitchFamily="34" charset="0"/>
              </a:rPr>
              <a:t>Africa’s CO</a:t>
            </a:r>
            <a:r>
              <a:rPr lang="en-US" sz="2800" baseline="-25000" dirty="0">
                <a:latin typeface="Century Gothic" panose="020B0502020202020204" pitchFamily="34" charset="0"/>
              </a:rPr>
              <a:t>2</a:t>
            </a:r>
            <a:r>
              <a:rPr lang="en-US" sz="2800" dirty="0">
                <a:latin typeface="Century Gothic" panose="020B0502020202020204" pitchFamily="34" charset="0"/>
              </a:rPr>
              <a:t> emissions from energy use increased by 2.5% in 2014.</a:t>
            </a:r>
          </a:p>
          <a:p>
            <a:r>
              <a:rPr lang="fr-FR" sz="2800" dirty="0">
                <a:latin typeface="Century Gothic" panose="020B0502020202020204" pitchFamily="34" charset="0"/>
              </a:rPr>
              <a:t>Africa uses only 7% of its production capacity of hydroelectric energy.</a:t>
            </a:r>
          </a:p>
          <a:p>
            <a:pPr marL="0" indent="0" algn="ctr">
              <a:buNone/>
            </a:pPr>
            <a:r>
              <a:rPr lang="fr-FR" sz="1600" dirty="0">
                <a:latin typeface="Century Gothic" panose="020B0502020202020204" pitchFamily="34" charset="0"/>
              </a:rPr>
              <a:t>(AFD, 2009; BP, 2014) </a:t>
            </a:r>
          </a:p>
        </p:txBody>
      </p:sp>
    </p:spTree>
    <p:extLst>
      <p:ext uri="{BB962C8B-B14F-4D97-AF65-F5344CB8AC3E}">
        <p14:creationId xmlns:p14="http://schemas.microsoft.com/office/powerpoint/2010/main" val="429379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2545-2828-C64D-A1CA-425A33C758FC}"/>
              </a:ext>
            </a:extLst>
          </p:cNvPr>
          <p:cNvSpPr>
            <a:spLocks noGrp="1"/>
          </p:cNvSpPr>
          <p:nvPr>
            <p:ph type="title"/>
          </p:nvPr>
        </p:nvSpPr>
        <p:spPr>
          <a:xfrm>
            <a:off x="539552" y="-609"/>
            <a:ext cx="8229600" cy="1143000"/>
          </a:xfrm>
        </p:spPr>
        <p:txBody>
          <a:bodyPr/>
          <a:lstStyle/>
          <a:p>
            <a:r>
              <a:rPr lang="en-US" dirty="0" err="1"/>
              <a:t>Ndaka-ini</a:t>
            </a:r>
            <a:r>
              <a:rPr lang="en-US" dirty="0"/>
              <a:t> Dam, Kenya</a:t>
            </a:r>
          </a:p>
        </p:txBody>
      </p:sp>
      <p:pic>
        <p:nvPicPr>
          <p:cNvPr id="5" name="Content Placeholder 4">
            <a:extLst>
              <a:ext uri="{FF2B5EF4-FFF2-40B4-BE49-F238E27FC236}">
                <a16:creationId xmlns:a16="http://schemas.microsoft.com/office/drawing/2014/main" id="{79F80607-00BD-A84D-BE7E-CD2210609B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3728" y="1268760"/>
            <a:ext cx="4644405" cy="5307892"/>
          </a:xfrm>
        </p:spPr>
      </p:pic>
      <p:sp>
        <p:nvSpPr>
          <p:cNvPr id="6" name="TextBox 5">
            <a:extLst>
              <a:ext uri="{FF2B5EF4-FFF2-40B4-BE49-F238E27FC236}">
                <a16:creationId xmlns:a16="http://schemas.microsoft.com/office/drawing/2014/main" id="{3A2B7CB5-654D-D349-AD0C-81B8DA1B387A}"/>
              </a:ext>
            </a:extLst>
          </p:cNvPr>
          <p:cNvSpPr txBox="1"/>
          <p:nvPr/>
        </p:nvSpPr>
        <p:spPr>
          <a:xfrm>
            <a:off x="5724128" y="1484784"/>
            <a:ext cx="652743" cy="369332"/>
          </a:xfrm>
          <a:prstGeom prst="rect">
            <a:avLst/>
          </a:prstGeom>
          <a:noFill/>
        </p:spPr>
        <p:txBody>
          <a:bodyPr wrap="none" rtlCol="0">
            <a:spAutoFit/>
          </a:bodyPr>
          <a:lstStyle/>
          <a:p>
            <a:r>
              <a:rPr lang="en-US" dirty="0"/>
              <a:t>2013</a:t>
            </a:r>
          </a:p>
        </p:txBody>
      </p:sp>
      <p:sp>
        <p:nvSpPr>
          <p:cNvPr id="7" name="TextBox 6">
            <a:extLst>
              <a:ext uri="{FF2B5EF4-FFF2-40B4-BE49-F238E27FC236}">
                <a16:creationId xmlns:a16="http://schemas.microsoft.com/office/drawing/2014/main" id="{63CFCE83-6E54-9243-A5C1-C989855AF134}"/>
              </a:ext>
            </a:extLst>
          </p:cNvPr>
          <p:cNvSpPr txBox="1"/>
          <p:nvPr/>
        </p:nvSpPr>
        <p:spPr>
          <a:xfrm>
            <a:off x="5724127" y="4293096"/>
            <a:ext cx="652743" cy="369332"/>
          </a:xfrm>
          <a:prstGeom prst="rect">
            <a:avLst/>
          </a:prstGeom>
          <a:noFill/>
        </p:spPr>
        <p:txBody>
          <a:bodyPr wrap="none" rtlCol="0">
            <a:spAutoFit/>
          </a:bodyPr>
          <a:lstStyle/>
          <a:p>
            <a:r>
              <a:rPr lang="en-US" dirty="0"/>
              <a:t>2018</a:t>
            </a:r>
          </a:p>
        </p:txBody>
      </p:sp>
    </p:spTree>
    <p:extLst>
      <p:ext uri="{BB962C8B-B14F-4D97-AF65-F5344CB8AC3E}">
        <p14:creationId xmlns:p14="http://schemas.microsoft.com/office/powerpoint/2010/main" val="955833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8686800" cy="779686"/>
          </a:xfrm>
        </p:spPr>
        <p:txBody>
          <a:bodyPr>
            <a:normAutofit/>
          </a:bodyPr>
          <a:lstStyle/>
          <a:p>
            <a:r>
              <a:rPr lang="en-GB" sz="3200" dirty="0">
                <a:latin typeface="Century Gothic" panose="020B0502020202020204" pitchFamily="34" charset="0"/>
              </a:rPr>
              <a:t>The Moroccan Green Plan</a:t>
            </a:r>
          </a:p>
        </p:txBody>
      </p:sp>
      <p:sp>
        <p:nvSpPr>
          <p:cNvPr id="6" name="Text Placeholder 5"/>
          <p:cNvSpPr>
            <a:spLocks noGrp="1"/>
          </p:cNvSpPr>
          <p:nvPr>
            <p:ph type="body" sz="half" idx="2"/>
          </p:nvPr>
        </p:nvSpPr>
        <p:spPr>
          <a:xfrm>
            <a:off x="467544" y="1196752"/>
            <a:ext cx="8363272" cy="1345828"/>
          </a:xfrm>
        </p:spPr>
        <p:txBody>
          <a:bodyPr>
            <a:noAutofit/>
          </a:bodyPr>
          <a:lstStyle/>
          <a:p>
            <a:r>
              <a:rPr lang="en-US" sz="2400" dirty="0">
                <a:latin typeface="Century Gothic"/>
                <a:cs typeface="Century Gothic"/>
              </a:rPr>
              <a:t>The Moroccan Green Plan implemented to fight poverty and climate change has led to the promotion of small-scale agriculture and a more responsible use of natural resources. </a:t>
            </a:r>
          </a:p>
        </p:txBody>
      </p:sp>
      <p:pic>
        <p:nvPicPr>
          <p:cNvPr id="7" name="Image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1" y="2780930"/>
            <a:ext cx="7071697" cy="3516597"/>
          </a:xfrm>
          <a:prstGeom prst="rect">
            <a:avLst/>
          </a:prstGeom>
        </p:spPr>
      </p:pic>
    </p:spTree>
    <p:extLst>
      <p:ext uri="{BB962C8B-B14F-4D97-AF65-F5344CB8AC3E}">
        <p14:creationId xmlns:p14="http://schemas.microsoft.com/office/powerpoint/2010/main" val="2095420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latin typeface="Century Gothic" panose="020B0502020202020204" pitchFamily="34" charset="0"/>
              </a:rPr>
              <a:t>Global Renewable Energy Trends </a:t>
            </a:r>
          </a:p>
        </p:txBody>
      </p:sp>
      <p:sp>
        <p:nvSpPr>
          <p:cNvPr id="7" name="Content Placeholder 6"/>
          <p:cNvSpPr>
            <a:spLocks noGrp="1"/>
          </p:cNvSpPr>
          <p:nvPr>
            <p:ph idx="1"/>
          </p:nvPr>
        </p:nvSpPr>
        <p:spPr/>
        <p:txBody>
          <a:bodyPr>
            <a:normAutofit/>
          </a:bodyPr>
          <a:lstStyle/>
          <a:p>
            <a:r>
              <a:rPr lang="en-GB" dirty="0">
                <a:latin typeface="Century Gothic" panose="020B0502020202020204" pitchFamily="34" charset="0"/>
              </a:rPr>
              <a:t>Wind power capacity grew by 17.4% in 2015</a:t>
            </a:r>
          </a:p>
          <a:p>
            <a:endParaRPr lang="en-GB" dirty="0">
              <a:latin typeface="Century Gothic" panose="020B0502020202020204" pitchFamily="34" charset="0"/>
            </a:endParaRPr>
          </a:p>
          <a:p>
            <a:r>
              <a:rPr lang="en-GB" dirty="0">
                <a:latin typeface="Century Gothic" panose="020B0502020202020204" pitchFamily="34" charset="0"/>
              </a:rPr>
              <a:t>Solar grew by 32.6% in 2015 </a:t>
            </a:r>
          </a:p>
          <a:p>
            <a:endParaRPr lang="en-GB" dirty="0">
              <a:latin typeface="Century Gothic" panose="020B0502020202020204" pitchFamily="34" charset="0"/>
            </a:endParaRPr>
          </a:p>
          <a:p>
            <a:r>
              <a:rPr lang="en-GB" dirty="0">
                <a:latin typeface="Century Gothic" panose="020B0502020202020204" pitchFamily="34" charset="0"/>
              </a:rPr>
              <a:t>China is the largest generator of solar. </a:t>
            </a:r>
          </a:p>
        </p:txBody>
      </p:sp>
    </p:spTree>
    <p:extLst>
      <p:ext uri="{BB962C8B-B14F-4D97-AF65-F5344CB8AC3E}">
        <p14:creationId xmlns:p14="http://schemas.microsoft.com/office/powerpoint/2010/main" val="2082259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entury Gothic" panose="020B0502020202020204" pitchFamily="34" charset="0"/>
              </a:rPr>
              <a:t>Climate benefits of renewable energy in Africa</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484786"/>
            <a:ext cx="9280715" cy="4392487"/>
          </a:xfrm>
        </p:spPr>
      </p:pic>
    </p:spTree>
    <p:extLst>
      <p:ext uri="{BB962C8B-B14F-4D97-AF65-F5344CB8AC3E}">
        <p14:creationId xmlns:p14="http://schemas.microsoft.com/office/powerpoint/2010/main" val="3530171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602"/>
            <a:ext cx="7812360" cy="5589091"/>
          </a:xfrm>
          <a:prstGeom prst="rect">
            <a:avLst/>
          </a:prstGeom>
        </p:spPr>
      </p:pic>
      <p:sp>
        <p:nvSpPr>
          <p:cNvPr id="5" name="TextBox 4"/>
          <p:cNvSpPr txBox="1"/>
          <p:nvPr/>
        </p:nvSpPr>
        <p:spPr>
          <a:xfrm>
            <a:off x="0" y="6570367"/>
            <a:ext cx="2371964" cy="307777"/>
          </a:xfrm>
          <a:prstGeom prst="rect">
            <a:avLst/>
          </a:prstGeom>
          <a:noFill/>
        </p:spPr>
        <p:txBody>
          <a:bodyPr wrap="square" rtlCol="0">
            <a:spAutoFit/>
          </a:bodyPr>
          <a:lstStyle/>
          <a:p>
            <a:r>
              <a:rPr lang="en-US" sz="1400" i="1" dirty="0">
                <a:solidFill>
                  <a:schemeClr val="bg2">
                    <a:lumMod val="50000"/>
                  </a:schemeClr>
                </a:solidFill>
              </a:rPr>
              <a:t>Source: </a:t>
            </a:r>
            <a:r>
              <a:rPr lang="en-US" sz="1400" i="1" dirty="0">
                <a:solidFill>
                  <a:schemeClr val="bg2">
                    <a:lumMod val="50000"/>
                  </a:schemeClr>
                </a:solidFill>
                <a:hlinkClick r:id="rId3"/>
              </a:rPr>
              <a:t>Greenpeace</a:t>
            </a:r>
            <a:endParaRPr lang="en-US" sz="1400" i="1" dirty="0">
              <a:solidFill>
                <a:schemeClr val="bg2">
                  <a:lumMod val="50000"/>
                </a:schemeClr>
              </a:solidFill>
            </a:endParaRPr>
          </a:p>
        </p:txBody>
      </p:sp>
      <p:sp>
        <p:nvSpPr>
          <p:cNvPr id="7" name="Left Arrow Callout 6"/>
          <p:cNvSpPr/>
          <p:nvPr/>
        </p:nvSpPr>
        <p:spPr>
          <a:xfrm flipH="1">
            <a:off x="1185982" y="631602"/>
            <a:ext cx="3898636" cy="3815707"/>
          </a:xfrm>
          <a:prstGeom prst="leftArrowCallo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Century Gothic" panose="020B0502020202020204" pitchFamily="34" charset="0"/>
              </a:rPr>
              <a:t>Renewable energy capacity is </a:t>
            </a:r>
            <a:r>
              <a:rPr lang="en-US" sz="2000" b="1" dirty="0">
                <a:solidFill>
                  <a:prstClr val="white"/>
                </a:solidFill>
                <a:latin typeface="Century Gothic" panose="020B0502020202020204" pitchFamily="34" charset="0"/>
              </a:rPr>
              <a:t>growing much faster than predicted </a:t>
            </a:r>
            <a:r>
              <a:rPr lang="en-US" sz="2000" dirty="0">
                <a:solidFill>
                  <a:prstClr val="white"/>
                </a:solidFill>
                <a:latin typeface="Century Gothic" panose="020B0502020202020204" pitchFamily="34" charset="0"/>
              </a:rPr>
              <a:t>by the International Energy Agency.</a:t>
            </a:r>
          </a:p>
        </p:txBody>
      </p:sp>
    </p:spTree>
    <p:extLst>
      <p:ext uri="{BB962C8B-B14F-4D97-AF65-F5344CB8AC3E}">
        <p14:creationId xmlns:p14="http://schemas.microsoft.com/office/powerpoint/2010/main" val="1483859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6475"/>
          <a:stretch/>
        </p:blipFill>
        <p:spPr>
          <a:xfrm>
            <a:off x="4835466" y="3262919"/>
            <a:ext cx="2154268" cy="3264843"/>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56773"/>
          <a:stretch/>
        </p:blipFill>
        <p:spPr>
          <a:xfrm>
            <a:off x="6989733" y="3262919"/>
            <a:ext cx="2154268" cy="3287307"/>
          </a:xfrm>
          <a:prstGeom prst="rect">
            <a:avLst/>
          </a:prstGeom>
        </p:spPr>
      </p:pic>
      <p:sp>
        <p:nvSpPr>
          <p:cNvPr id="6" name="TextBox 5"/>
          <p:cNvSpPr txBox="1"/>
          <p:nvPr/>
        </p:nvSpPr>
        <p:spPr>
          <a:xfrm>
            <a:off x="3920454" y="6550226"/>
            <a:ext cx="2034405" cy="307777"/>
          </a:xfrm>
          <a:prstGeom prst="rect">
            <a:avLst/>
          </a:prstGeom>
          <a:noFill/>
        </p:spPr>
        <p:txBody>
          <a:bodyPr wrap="square" rtlCol="0">
            <a:spAutoFit/>
          </a:bodyPr>
          <a:lstStyle/>
          <a:p>
            <a:r>
              <a:rPr lang="en-US" sz="1400" i="1" dirty="0">
                <a:solidFill>
                  <a:prstClr val="black"/>
                </a:solidFill>
              </a:rPr>
              <a:t>Source: </a:t>
            </a:r>
            <a:r>
              <a:rPr lang="en-US" sz="1400" i="1" dirty="0">
                <a:solidFill>
                  <a:prstClr val="black"/>
                </a:solidFill>
                <a:hlinkClick r:id="rId3"/>
              </a:rPr>
              <a:t>Bloomberg</a:t>
            </a:r>
            <a:endParaRPr lang="en-US" sz="1400" i="1" dirty="0">
              <a:solidFill>
                <a:prstClr val="black"/>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954" t="7243" r="6785" b="5916"/>
          <a:stretch/>
        </p:blipFill>
        <p:spPr>
          <a:xfrm>
            <a:off x="42469" y="0"/>
            <a:ext cx="4755195" cy="4461164"/>
          </a:xfrm>
          <a:prstGeom prst="rect">
            <a:avLst/>
          </a:prstGeom>
        </p:spPr>
      </p:pic>
      <p:sp>
        <p:nvSpPr>
          <p:cNvPr id="11" name="Up Arrow Callout 10"/>
          <p:cNvSpPr/>
          <p:nvPr/>
        </p:nvSpPr>
        <p:spPr>
          <a:xfrm>
            <a:off x="919678" y="4269469"/>
            <a:ext cx="3000776" cy="2408422"/>
          </a:xfrm>
          <a:prstGeom prst="upArrowCallo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Century Gothic" panose="020B0502020202020204" pitchFamily="34" charset="0"/>
              </a:rPr>
              <a:t>Developing countries are investing more in renewable energy </a:t>
            </a:r>
            <a:r>
              <a:rPr lang="en-US" sz="2000" dirty="0">
                <a:solidFill>
                  <a:prstClr val="white"/>
                </a:solidFill>
                <a:latin typeface="Century Gothic" panose="020B0502020202020204" pitchFamily="34" charset="0"/>
              </a:rPr>
              <a:t>than developed countries.</a:t>
            </a:r>
          </a:p>
        </p:txBody>
      </p:sp>
      <p:sp>
        <p:nvSpPr>
          <p:cNvPr id="12" name="Down Arrow Callout 11"/>
          <p:cNvSpPr/>
          <p:nvPr/>
        </p:nvSpPr>
        <p:spPr>
          <a:xfrm>
            <a:off x="5585591" y="442063"/>
            <a:ext cx="2883887" cy="3076993"/>
          </a:xfrm>
          <a:prstGeom prst="downArrowCallo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entury Gothic" panose="020B0502020202020204" pitchFamily="34" charset="0"/>
              </a:rPr>
              <a:t>Since 2013, the world has been </a:t>
            </a:r>
            <a:r>
              <a:rPr lang="en-US" b="1" dirty="0">
                <a:solidFill>
                  <a:prstClr val="white"/>
                </a:solidFill>
                <a:latin typeface="Century Gothic" panose="020B0502020202020204" pitchFamily="34" charset="0"/>
              </a:rPr>
              <a:t>adding</a:t>
            </a:r>
            <a:r>
              <a:rPr lang="en-US" dirty="0">
                <a:solidFill>
                  <a:prstClr val="white"/>
                </a:solidFill>
                <a:latin typeface="Century Gothic" panose="020B0502020202020204" pitchFamily="34" charset="0"/>
              </a:rPr>
              <a:t> </a:t>
            </a:r>
            <a:r>
              <a:rPr lang="en-US" b="1" dirty="0">
                <a:solidFill>
                  <a:prstClr val="white"/>
                </a:solidFill>
                <a:latin typeface="Century Gothic" panose="020B0502020202020204" pitchFamily="34" charset="0"/>
              </a:rPr>
              <a:t>more capacity for renewable power each year than coal, natural gas, and oil</a:t>
            </a:r>
            <a:r>
              <a:rPr lang="en-US" dirty="0">
                <a:solidFill>
                  <a:prstClr val="white"/>
                </a:solidFill>
                <a:latin typeface="Century Gothic" panose="020B0502020202020204" pitchFamily="34" charset="0"/>
              </a:rPr>
              <a:t> combined.</a:t>
            </a:r>
          </a:p>
        </p:txBody>
      </p:sp>
    </p:spTree>
    <p:extLst>
      <p:ext uri="{BB962C8B-B14F-4D97-AF65-F5344CB8AC3E}">
        <p14:creationId xmlns:p14="http://schemas.microsoft.com/office/powerpoint/2010/main" val="3557053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620688"/>
            <a:ext cx="9217705"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6512" y="466750"/>
            <a:ext cx="9254217" cy="1162050"/>
          </a:xfrm>
          <a:solidFill>
            <a:schemeClr val="bg2"/>
          </a:solidFill>
        </p:spPr>
        <p:txBody>
          <a:bodyPr anchor="t">
            <a:normAutofit/>
          </a:bodyPr>
          <a:lstStyle/>
          <a:p>
            <a:pPr algn="ctr"/>
            <a:r>
              <a:rPr lang="en-GB" sz="4000" dirty="0">
                <a:latin typeface="Century Gothic" panose="020B0502020202020204" pitchFamily="34" charset="0"/>
              </a:rPr>
              <a:t>Solar Energy</a:t>
            </a:r>
          </a:p>
        </p:txBody>
      </p:sp>
    </p:spTree>
    <p:extLst>
      <p:ext uri="{BB962C8B-B14F-4D97-AF65-F5344CB8AC3E}">
        <p14:creationId xmlns:p14="http://schemas.microsoft.com/office/powerpoint/2010/main" val="1917887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Solar</a:t>
            </a:r>
          </a:p>
        </p:txBody>
      </p:sp>
      <p:sp>
        <p:nvSpPr>
          <p:cNvPr id="6" name="Content Placeholder 5"/>
          <p:cNvSpPr>
            <a:spLocks noGrp="1"/>
          </p:cNvSpPr>
          <p:nvPr>
            <p:ph idx="1"/>
          </p:nvPr>
        </p:nvSpPr>
        <p:spPr/>
        <p:txBody>
          <a:bodyPr>
            <a:normAutofit fontScale="92500"/>
          </a:bodyPr>
          <a:lstStyle/>
          <a:p>
            <a:r>
              <a:rPr lang="en-GB" dirty="0">
                <a:latin typeface="Century Gothic" panose="020B0502020202020204" pitchFamily="34" charset="0"/>
              </a:rPr>
              <a:t>Solar power has the potential to cover 13% of global electricity share by 2030.</a:t>
            </a:r>
          </a:p>
          <a:p>
            <a:r>
              <a:rPr lang="en-GB" dirty="0">
                <a:latin typeface="Century Gothic" panose="020B0502020202020204" pitchFamily="34" charset="0"/>
              </a:rPr>
              <a:t>By 2025 the average cost of electricity from solar power PV could reduce by 59%</a:t>
            </a:r>
          </a:p>
          <a:p>
            <a:r>
              <a:rPr lang="en-GB" dirty="0">
                <a:latin typeface="Century Gothic" panose="020B0502020202020204" pitchFamily="34" charset="0"/>
              </a:rPr>
              <a:t>But requires:</a:t>
            </a:r>
          </a:p>
          <a:p>
            <a:pPr lvl="1">
              <a:buFontTx/>
              <a:buChar char="-"/>
            </a:pPr>
            <a:r>
              <a:rPr lang="en-GB" dirty="0">
                <a:latin typeface="Century Gothic" panose="020B0502020202020204" pitchFamily="34" charset="0"/>
              </a:rPr>
              <a:t>Investment</a:t>
            </a:r>
          </a:p>
          <a:p>
            <a:pPr lvl="1">
              <a:buFontTx/>
              <a:buChar char="-"/>
            </a:pPr>
            <a:r>
              <a:rPr lang="en-GB" dirty="0">
                <a:latin typeface="Century Gothic" panose="020B0502020202020204" pitchFamily="34" charset="0"/>
              </a:rPr>
              <a:t>Policy Support</a:t>
            </a:r>
          </a:p>
          <a:p>
            <a:pPr lvl="1">
              <a:buFontTx/>
              <a:buChar char="-"/>
            </a:pPr>
            <a:r>
              <a:rPr lang="en-GB" dirty="0">
                <a:latin typeface="Century Gothic" panose="020B0502020202020204" pitchFamily="34" charset="0"/>
              </a:rPr>
              <a:t>Technology Improvements and Transfer to developing countries</a:t>
            </a:r>
          </a:p>
          <a:p>
            <a:endParaRPr lang="en-US" dirty="0"/>
          </a:p>
        </p:txBody>
      </p:sp>
      <p:sp>
        <p:nvSpPr>
          <p:cNvPr id="7" name="Text Placeholder 3"/>
          <p:cNvSpPr txBox="1">
            <a:spLocks/>
          </p:cNvSpPr>
          <p:nvPr/>
        </p:nvSpPr>
        <p:spPr>
          <a:xfrm>
            <a:off x="179513" y="2855368"/>
            <a:ext cx="5544616" cy="27859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000" dirty="0">
              <a:latin typeface="Century Gothic" panose="020B0502020202020204" pitchFamily="34" charset="0"/>
            </a:endParaRPr>
          </a:p>
        </p:txBody>
      </p:sp>
    </p:spTree>
    <p:extLst>
      <p:ext uri="{BB962C8B-B14F-4D97-AF65-F5344CB8AC3E}">
        <p14:creationId xmlns:p14="http://schemas.microsoft.com/office/powerpoint/2010/main" val="1427044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50% Renewable Energy in Morocco by 2030</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7776864" cy="5217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681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Rwanda’s Solar Field</a:t>
            </a:r>
          </a:p>
        </p:txBody>
      </p:sp>
      <p:sp>
        <p:nvSpPr>
          <p:cNvPr id="3" name="Content Placeholder 2"/>
          <p:cNvSpPr>
            <a:spLocks noGrp="1"/>
          </p:cNvSpPr>
          <p:nvPr>
            <p:ph sz="half" idx="1"/>
          </p:nvPr>
        </p:nvSpPr>
        <p:spPr>
          <a:xfrm>
            <a:off x="179512" y="1628800"/>
            <a:ext cx="3888432" cy="4525963"/>
          </a:xfrm>
        </p:spPr>
        <p:txBody>
          <a:bodyPr>
            <a:normAutofit fontScale="92500" lnSpcReduction="20000"/>
          </a:bodyPr>
          <a:lstStyle/>
          <a:p>
            <a:r>
              <a:rPr lang="en-GB" dirty="0">
                <a:latin typeface="Century Gothic" panose="020B0502020202020204" pitchFamily="34" charset="0"/>
              </a:rPr>
              <a:t>8.5MW Solar Farm increasing power generation by 5% (equivalent to powering 15,000 homes and creating 350 local jobs)</a:t>
            </a:r>
          </a:p>
          <a:p>
            <a:r>
              <a:rPr lang="en-GB" dirty="0">
                <a:latin typeface="Century Gothic" panose="020B0502020202020204" pitchFamily="34" charset="0"/>
              </a:rPr>
              <a:t>Co-currently avoids emissions from energy sources and increases uptake of utility-scale clean energy options.</a:t>
            </a:r>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20382"/>
          <a:stretch/>
        </p:blipFill>
        <p:spPr>
          <a:xfrm>
            <a:off x="4104456" y="1772816"/>
            <a:ext cx="5188314" cy="3600400"/>
          </a:xfrm>
        </p:spPr>
      </p:pic>
      <p:sp>
        <p:nvSpPr>
          <p:cNvPr id="6" name="TextBox 5"/>
          <p:cNvSpPr txBox="1"/>
          <p:nvPr/>
        </p:nvSpPr>
        <p:spPr>
          <a:xfrm>
            <a:off x="6414447" y="6471374"/>
            <a:ext cx="2736304" cy="369332"/>
          </a:xfrm>
          <a:prstGeom prst="rect">
            <a:avLst/>
          </a:prstGeom>
          <a:noFill/>
        </p:spPr>
        <p:txBody>
          <a:bodyPr wrap="square" rtlCol="0">
            <a:spAutoFit/>
          </a:bodyPr>
          <a:lstStyle/>
          <a:p>
            <a:r>
              <a:rPr lang="en-GB" dirty="0"/>
              <a:t>Source: </a:t>
            </a:r>
            <a:r>
              <a:rPr lang="en-GB" dirty="0">
                <a:hlinkClick r:id="rId4"/>
              </a:rPr>
              <a:t>cleantechnica.com</a:t>
            </a:r>
            <a:endParaRPr lang="en-GB" dirty="0"/>
          </a:p>
        </p:txBody>
      </p:sp>
    </p:spTree>
    <p:extLst>
      <p:ext uri="{BB962C8B-B14F-4D97-AF65-F5344CB8AC3E}">
        <p14:creationId xmlns:p14="http://schemas.microsoft.com/office/powerpoint/2010/main" val="2655231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52246"/>
            <a:ext cx="9215301" cy="6237312"/>
          </a:xfrm>
        </p:spPr>
      </p:pic>
      <p:sp>
        <p:nvSpPr>
          <p:cNvPr id="5" name="Title 4"/>
          <p:cNvSpPr>
            <a:spLocks noGrp="1"/>
          </p:cNvSpPr>
          <p:nvPr>
            <p:ph type="title"/>
          </p:nvPr>
        </p:nvSpPr>
        <p:spPr>
          <a:xfrm>
            <a:off x="0" y="476672"/>
            <a:ext cx="9144000" cy="1143000"/>
          </a:xfrm>
          <a:solidFill>
            <a:schemeClr val="bg2"/>
          </a:solidFill>
        </p:spPr>
        <p:txBody>
          <a:bodyPr>
            <a:noAutofit/>
          </a:bodyPr>
          <a:lstStyle/>
          <a:p>
            <a:r>
              <a:rPr lang="en-GB" sz="3200" dirty="0">
                <a:latin typeface="Century Gothic" panose="020B0502020202020204" pitchFamily="34" charset="0"/>
              </a:rPr>
              <a:t>Green Jobs in Renewable Energy Sector</a:t>
            </a:r>
          </a:p>
        </p:txBody>
      </p:sp>
    </p:spTree>
    <p:extLst>
      <p:ext uri="{BB962C8B-B14F-4D97-AF65-F5344CB8AC3E}">
        <p14:creationId xmlns:p14="http://schemas.microsoft.com/office/powerpoint/2010/main" val="23970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noAutofit/>
          </a:bodyPr>
          <a:lstStyle/>
          <a:p>
            <a:pPr algn="ctr"/>
            <a:r>
              <a:rPr lang="en-GB" sz="3200" dirty="0">
                <a:latin typeface="Century Gothic" panose="020B0502020202020204" pitchFamily="34" charset="0"/>
              </a:rPr>
              <a:t>Climate change and climate variability have the potential to exacerbate existing threats to human security including food, health, and economic insecurity, all being of particular concern for Africa</a:t>
            </a:r>
          </a:p>
        </p:txBody>
      </p:sp>
    </p:spTree>
    <p:extLst>
      <p:ext uri="{BB962C8B-B14F-4D97-AF65-F5344CB8AC3E}">
        <p14:creationId xmlns:p14="http://schemas.microsoft.com/office/powerpoint/2010/main" val="1461107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entury Gothic" panose="020B0502020202020204" pitchFamily="34" charset="0"/>
              </a:rPr>
              <a:t>Africa Clean Energy Corridor (ACEC)</a:t>
            </a:r>
          </a:p>
        </p:txBody>
      </p:sp>
      <p:sp>
        <p:nvSpPr>
          <p:cNvPr id="3" name="Content Placeholder 2"/>
          <p:cNvSpPr>
            <a:spLocks noGrp="1"/>
          </p:cNvSpPr>
          <p:nvPr>
            <p:ph idx="1"/>
          </p:nvPr>
        </p:nvSpPr>
        <p:spPr/>
        <p:txBody>
          <a:bodyPr>
            <a:normAutofit fontScale="85000" lnSpcReduction="10000"/>
          </a:bodyPr>
          <a:lstStyle/>
          <a:p>
            <a:r>
              <a:rPr lang="en-GB" dirty="0">
                <a:latin typeface="Century Gothic" panose="020B0502020202020204" pitchFamily="34" charset="0"/>
              </a:rPr>
              <a:t>Adopted January 2014 </a:t>
            </a:r>
          </a:p>
          <a:p>
            <a:r>
              <a:rPr lang="en-GB" dirty="0">
                <a:latin typeface="Century Gothic" panose="020B0502020202020204" pitchFamily="34" charset="0"/>
              </a:rPr>
              <a:t>Eastern, Southern and Western Africa</a:t>
            </a:r>
          </a:p>
          <a:p>
            <a:r>
              <a:rPr lang="en-GB" dirty="0">
                <a:latin typeface="Century Gothic" panose="020B0502020202020204" pitchFamily="34" charset="0"/>
              </a:rPr>
              <a:t>Angola, Botswana, Burundi, the Democratic Republic of Congo, Djibouti, Egypt, Ethiopia, Kenya, Lesotho, Malawi, Mozambique, Namibia, South Africa, Sudan, Swaziland, Uganda, the United Republic of Tanzania, Zambia and Zimbabwe. </a:t>
            </a:r>
          </a:p>
          <a:p>
            <a:r>
              <a:rPr lang="en-GB" dirty="0">
                <a:latin typeface="Century Gothic" panose="020B0502020202020204" pitchFamily="34" charset="0"/>
              </a:rPr>
              <a:t>Support: France, Italy, New Zealand, the United Arab Emirates and the United States</a:t>
            </a:r>
          </a:p>
        </p:txBody>
      </p:sp>
    </p:spTree>
    <p:extLst>
      <p:ext uri="{BB962C8B-B14F-4D97-AF65-F5344CB8AC3E}">
        <p14:creationId xmlns:p14="http://schemas.microsoft.com/office/powerpoint/2010/main" val="846272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entury Gothic" panose="020B0502020202020204" pitchFamily="34" charset="0"/>
              </a:rPr>
              <a:t>Clean Energy Solutions for Africa</a:t>
            </a:r>
          </a:p>
        </p:txBody>
      </p:sp>
      <p:sp>
        <p:nvSpPr>
          <p:cNvPr id="3" name="Content Placeholder 2"/>
          <p:cNvSpPr>
            <a:spLocks noGrp="1"/>
          </p:cNvSpPr>
          <p:nvPr>
            <p:ph idx="1"/>
          </p:nvPr>
        </p:nvSpPr>
        <p:spPr/>
        <p:txBody>
          <a:bodyPr>
            <a:normAutofit lnSpcReduction="10000"/>
          </a:bodyPr>
          <a:lstStyle/>
          <a:p>
            <a:r>
              <a:rPr lang="en-GB" dirty="0">
                <a:latin typeface="Century Gothic" panose="020B0502020202020204" pitchFamily="34" charset="0"/>
              </a:rPr>
              <a:t>Africa Clean Energy Finance Initiative (ACEF)</a:t>
            </a:r>
          </a:p>
          <a:p>
            <a:r>
              <a:rPr lang="en-GB" dirty="0">
                <a:latin typeface="Century Gothic" panose="020B0502020202020204" pitchFamily="34" charset="0"/>
              </a:rPr>
              <a:t>Sustainable Energy for All (SE4ALL) Africa Hub</a:t>
            </a:r>
          </a:p>
          <a:p>
            <a:r>
              <a:rPr lang="en-GB" dirty="0">
                <a:latin typeface="Century Gothic" panose="020B0502020202020204" pitchFamily="34" charset="0"/>
              </a:rPr>
              <a:t>Africa Renewable Energy Fund (</a:t>
            </a:r>
            <a:r>
              <a:rPr lang="en-GB" dirty="0" err="1">
                <a:latin typeface="Century Gothic" panose="020B0502020202020204" pitchFamily="34" charset="0"/>
              </a:rPr>
              <a:t>AfDB</a:t>
            </a:r>
            <a:r>
              <a:rPr lang="en-GB" dirty="0">
                <a:latin typeface="Century Gothic" panose="020B0502020202020204" pitchFamily="34" charset="0"/>
              </a:rPr>
              <a:t>)</a:t>
            </a:r>
          </a:p>
          <a:p>
            <a:r>
              <a:rPr lang="en-GB" dirty="0">
                <a:latin typeface="Century Gothic" panose="020B0502020202020204" pitchFamily="34" charset="0"/>
              </a:rPr>
              <a:t>Sustainable Energy Fund for Africa (SEFA) (</a:t>
            </a:r>
            <a:r>
              <a:rPr lang="en-GB" dirty="0" err="1">
                <a:latin typeface="Century Gothic" panose="020B0502020202020204" pitchFamily="34" charset="0"/>
              </a:rPr>
              <a:t>AfDB</a:t>
            </a:r>
            <a:r>
              <a:rPr lang="en-GB" dirty="0">
                <a:latin typeface="Century Gothic" panose="020B0502020202020204" pitchFamily="34" charset="0"/>
              </a:rPr>
              <a:t>)</a:t>
            </a:r>
          </a:p>
          <a:p>
            <a:r>
              <a:rPr lang="en-GB" dirty="0">
                <a:latin typeface="Century Gothic" panose="020B0502020202020204" pitchFamily="34" charset="0"/>
              </a:rPr>
              <a:t>National-level clean energy policies e.g. Rwanda, Kenya etc.</a:t>
            </a:r>
          </a:p>
        </p:txBody>
      </p:sp>
    </p:spTree>
    <p:extLst>
      <p:ext uri="{BB962C8B-B14F-4D97-AF65-F5344CB8AC3E}">
        <p14:creationId xmlns:p14="http://schemas.microsoft.com/office/powerpoint/2010/main" val="2329623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941168"/>
            <a:ext cx="8229600" cy="1143000"/>
          </a:xfrm>
        </p:spPr>
        <p:txBody>
          <a:bodyPr/>
          <a:lstStyle/>
          <a:p>
            <a:pPr algn="l"/>
            <a:r>
              <a:rPr lang="en-US"/>
              <a:t>SOUTH AFRICA</a:t>
            </a:r>
            <a:endParaRPr lang="en-US" dirty="0"/>
          </a:p>
        </p:txBody>
      </p:sp>
    </p:spTree>
    <p:extLst>
      <p:ext uri="{BB962C8B-B14F-4D97-AF65-F5344CB8AC3E}">
        <p14:creationId xmlns:p14="http://schemas.microsoft.com/office/powerpoint/2010/main" val="683530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South Africa - Emissions</a:t>
            </a:r>
          </a:p>
        </p:txBody>
      </p:sp>
      <p:sp>
        <p:nvSpPr>
          <p:cNvPr id="3" name="Content Placeholder 2"/>
          <p:cNvSpPr>
            <a:spLocks noGrp="1"/>
          </p:cNvSpPr>
          <p:nvPr>
            <p:ph idx="1"/>
          </p:nvPr>
        </p:nvSpPr>
        <p:spPr>
          <a:xfrm>
            <a:off x="457200" y="1268760"/>
            <a:ext cx="8229600" cy="4525963"/>
          </a:xfrm>
        </p:spPr>
        <p:txBody>
          <a:bodyPr>
            <a:noAutofit/>
          </a:bodyPr>
          <a:lstStyle/>
          <a:p>
            <a:r>
              <a:rPr lang="en-GB" sz="2100" dirty="0"/>
              <a:t>One of world’s top 15 energy intensive economies – significant emissions intensity and emissions per capita</a:t>
            </a:r>
          </a:p>
          <a:p>
            <a:r>
              <a:rPr lang="en-GB" sz="2100" dirty="0"/>
              <a:t>In 2010, total GHG emissions were estimated at 544,314CO2eq (excluding FOLU) having increased by 21% between 2000 and 2010. If FOLU component is included in the AFOLU sector, emissions declined to 518 239 CO2eq in 2010</a:t>
            </a:r>
          </a:p>
          <a:p>
            <a:r>
              <a:rPr lang="en-GB" sz="2100" dirty="0"/>
              <a:t>Significant sources of emissions - energy industries (solid fuels), other emissions from energy production, iron and steel production and energy industries (liquid fuels)</a:t>
            </a:r>
          </a:p>
          <a:p>
            <a:r>
              <a:rPr lang="en-GB" sz="2100" dirty="0"/>
              <a:t>Energy sector contributed 75.1% of total GHG emissions, which increased to 78.7% in 2010. AFOLU is the second largest contributor followed by IPPU (industrial processes and products). AFOLU contributed 12.2% in 2000 and declined to 9.5% in 2010, while IPPU contributed 10% in 2000 and declined to 8.1% in 2010.  the waste sector showed a steady increase in contribution from 2.6% in 2010 to 3.7% in 2010.</a:t>
            </a:r>
          </a:p>
        </p:txBody>
      </p:sp>
    </p:spTree>
    <p:extLst>
      <p:ext uri="{BB962C8B-B14F-4D97-AF65-F5344CB8AC3E}">
        <p14:creationId xmlns:p14="http://schemas.microsoft.com/office/powerpoint/2010/main" val="902568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South Africa- Climate Impacts </a:t>
            </a:r>
          </a:p>
        </p:txBody>
      </p:sp>
      <p:sp>
        <p:nvSpPr>
          <p:cNvPr id="3" name="Content Placeholder 2"/>
          <p:cNvSpPr>
            <a:spLocks noGrp="1"/>
          </p:cNvSpPr>
          <p:nvPr>
            <p:ph idx="1"/>
          </p:nvPr>
        </p:nvSpPr>
        <p:spPr/>
        <p:txBody>
          <a:bodyPr>
            <a:normAutofit fontScale="92500" lnSpcReduction="20000"/>
          </a:bodyPr>
          <a:lstStyle/>
          <a:p>
            <a:r>
              <a:rPr lang="en-GB" dirty="0"/>
              <a:t>Greater sub-continental warming in the northern region</a:t>
            </a:r>
          </a:p>
          <a:p>
            <a:r>
              <a:rPr lang="en-GB" dirty="0"/>
              <a:t>Greater impacts on the arid regions, due to a broader reduction of rainfall in the ranges of 5 to 10%. </a:t>
            </a:r>
          </a:p>
          <a:p>
            <a:r>
              <a:rPr lang="en-GB" dirty="0"/>
              <a:t>Temperature will rise in the ranges of 1 to 3degreesC.</a:t>
            </a:r>
          </a:p>
          <a:p>
            <a:r>
              <a:rPr lang="en-GB" dirty="0"/>
              <a:t>Increasing incidents of drought, floods, and prolonged dry spells, followed by intense storms. </a:t>
            </a:r>
          </a:p>
          <a:p>
            <a:r>
              <a:rPr lang="en-GB" dirty="0"/>
              <a:t>Increase in early winter rainfall in the summer rainfall regions. </a:t>
            </a:r>
          </a:p>
        </p:txBody>
      </p:sp>
      <p:sp>
        <p:nvSpPr>
          <p:cNvPr id="4" name="TextBox 3"/>
          <p:cNvSpPr txBox="1"/>
          <p:nvPr/>
        </p:nvSpPr>
        <p:spPr>
          <a:xfrm>
            <a:off x="3491880" y="6165306"/>
            <a:ext cx="5652120" cy="646331"/>
          </a:xfrm>
          <a:prstGeom prst="rect">
            <a:avLst/>
          </a:prstGeom>
          <a:noFill/>
        </p:spPr>
        <p:txBody>
          <a:bodyPr wrap="square" rtlCol="0">
            <a:spAutoFit/>
          </a:bodyPr>
          <a:lstStyle/>
          <a:p>
            <a:r>
              <a:rPr lang="en-GB" dirty="0"/>
              <a:t>Source: National climate change response strategy -2004</a:t>
            </a:r>
          </a:p>
          <a:p>
            <a:endParaRPr lang="en-GB" dirty="0"/>
          </a:p>
        </p:txBody>
      </p:sp>
    </p:spTree>
    <p:extLst>
      <p:ext uri="{BB962C8B-B14F-4D97-AF65-F5344CB8AC3E}">
        <p14:creationId xmlns:p14="http://schemas.microsoft.com/office/powerpoint/2010/main" val="1856143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South Africa - Climate Impacts (Cont’d)</a:t>
            </a:r>
          </a:p>
        </p:txBody>
      </p:sp>
      <p:sp>
        <p:nvSpPr>
          <p:cNvPr id="3" name="Content Placeholder 2"/>
          <p:cNvSpPr>
            <a:spLocks noGrp="1"/>
          </p:cNvSpPr>
          <p:nvPr>
            <p:ph idx="1"/>
          </p:nvPr>
        </p:nvSpPr>
        <p:spPr/>
        <p:txBody>
          <a:bodyPr>
            <a:normAutofit lnSpcReduction="10000"/>
          </a:bodyPr>
          <a:lstStyle/>
          <a:p>
            <a:r>
              <a:rPr lang="en-GB" dirty="0"/>
              <a:t>Health impacts as a result of increased temperature and rainfall</a:t>
            </a:r>
          </a:p>
          <a:p>
            <a:r>
              <a:rPr lang="en-GB" dirty="0"/>
              <a:t>Rangelands- 70% of SA land surface – increase cost of ranching, and frequent fire outbreaks </a:t>
            </a:r>
          </a:p>
          <a:p>
            <a:r>
              <a:rPr lang="en-GB" dirty="0"/>
              <a:t>Agriculture - Production of maize will decline by 20% in the western drier areas</a:t>
            </a:r>
          </a:p>
          <a:p>
            <a:r>
              <a:rPr lang="en-GB" dirty="0"/>
              <a:t>Increase in pests and diseases and invasive plants due to temperature rise- reducing productivity.</a:t>
            </a:r>
          </a:p>
          <a:p>
            <a:pPr marL="0" indent="0">
              <a:buNone/>
            </a:pPr>
            <a:endParaRPr lang="en-GB" dirty="0"/>
          </a:p>
        </p:txBody>
      </p:sp>
    </p:spTree>
    <p:extLst>
      <p:ext uri="{BB962C8B-B14F-4D97-AF65-F5344CB8AC3E}">
        <p14:creationId xmlns:p14="http://schemas.microsoft.com/office/powerpoint/2010/main" val="2193430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South Africa - Responses</a:t>
            </a:r>
          </a:p>
        </p:txBody>
      </p:sp>
      <p:sp>
        <p:nvSpPr>
          <p:cNvPr id="3" name="Content Placeholder 2"/>
          <p:cNvSpPr>
            <a:spLocks noGrp="1"/>
          </p:cNvSpPr>
          <p:nvPr>
            <p:ph idx="1"/>
          </p:nvPr>
        </p:nvSpPr>
        <p:spPr/>
        <p:txBody>
          <a:bodyPr>
            <a:normAutofit fontScale="85000" lnSpcReduction="20000"/>
          </a:bodyPr>
          <a:lstStyle/>
          <a:p>
            <a:r>
              <a:rPr lang="en-GB" dirty="0"/>
              <a:t>National commitment - reduce national emissions to 34% below BAU levels by 2020 and 42% by 2025</a:t>
            </a:r>
          </a:p>
          <a:p>
            <a:pPr lvl="1"/>
            <a:r>
              <a:rPr lang="en-GB" dirty="0"/>
              <a:t>Emissions need to decrease by 0.2% per year, for SA to achieve the above target</a:t>
            </a:r>
          </a:p>
          <a:p>
            <a:r>
              <a:rPr lang="en-GB" dirty="0"/>
              <a:t>Carbon Tax Bill (2015) - R120/ton and increasing at 10% a year during the first phase of implementation 2015-2020</a:t>
            </a:r>
          </a:p>
          <a:p>
            <a:pPr lvl="1"/>
            <a:r>
              <a:rPr lang="en-GB" dirty="0"/>
              <a:t>Second Bric nation after India whose carbon tax is $1.07/ton (at the time) of coal produced, or imported to the country</a:t>
            </a:r>
          </a:p>
          <a:p>
            <a:r>
              <a:rPr lang="en-GB" dirty="0"/>
              <a:t>Renewable Energy Independent Power Procurement programme (REIPP)- target of 10000 gwh</a:t>
            </a:r>
          </a:p>
          <a:p>
            <a:endParaRPr lang="en-GB" dirty="0"/>
          </a:p>
        </p:txBody>
      </p:sp>
    </p:spTree>
    <p:extLst>
      <p:ext uri="{BB962C8B-B14F-4D97-AF65-F5344CB8AC3E}">
        <p14:creationId xmlns:p14="http://schemas.microsoft.com/office/powerpoint/2010/main" val="1755096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Challenges – South Africa</a:t>
            </a:r>
          </a:p>
        </p:txBody>
      </p:sp>
      <p:sp>
        <p:nvSpPr>
          <p:cNvPr id="3" name="Content Placeholder 2"/>
          <p:cNvSpPr>
            <a:spLocks noGrp="1"/>
          </p:cNvSpPr>
          <p:nvPr>
            <p:ph idx="1"/>
          </p:nvPr>
        </p:nvSpPr>
        <p:spPr/>
        <p:txBody>
          <a:bodyPr/>
          <a:lstStyle/>
          <a:p>
            <a:r>
              <a:rPr lang="en-GB" dirty="0"/>
              <a:t>The power sector in SA contributes 45% of emissions in comparison to 26% globally </a:t>
            </a:r>
          </a:p>
          <a:p>
            <a:pPr lvl="1"/>
            <a:r>
              <a:rPr lang="en-GB" dirty="0"/>
              <a:t>In the absence of an electricity mix, the emissions will increase by 2% annually (Dept of energy projections)</a:t>
            </a:r>
          </a:p>
        </p:txBody>
      </p:sp>
    </p:spTree>
    <p:extLst>
      <p:ext uri="{BB962C8B-B14F-4D97-AF65-F5344CB8AC3E}">
        <p14:creationId xmlns:p14="http://schemas.microsoft.com/office/powerpoint/2010/main" val="1687242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KENYA</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204755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Climate Challenge in Kenya</a:t>
            </a:r>
          </a:p>
        </p:txBody>
      </p:sp>
      <p:sp>
        <p:nvSpPr>
          <p:cNvPr id="3" name="Content Placeholder 2"/>
          <p:cNvSpPr>
            <a:spLocks noGrp="1"/>
          </p:cNvSpPr>
          <p:nvPr>
            <p:ph idx="1"/>
          </p:nvPr>
        </p:nvSpPr>
        <p:spPr/>
        <p:txBody>
          <a:bodyPr>
            <a:normAutofit lnSpcReduction="10000"/>
          </a:bodyPr>
          <a:lstStyle/>
          <a:p>
            <a:r>
              <a:rPr lang="en-GB" dirty="0"/>
              <a:t>Frequent incidences of severe and damaging frost - the 2012 frost resulted in 30 percent tea crop loss in Nandi County. </a:t>
            </a:r>
          </a:p>
          <a:p>
            <a:r>
              <a:rPr lang="en-GB" dirty="0"/>
              <a:t>Kenya will experience a 20 percent rainfall decrease by 2030, which will translate to losses in agricultural production in affected areas of up to US$ 178 per hectare. </a:t>
            </a:r>
          </a:p>
          <a:p>
            <a:r>
              <a:rPr lang="en-GB" dirty="0"/>
              <a:t>Drought in the Arid and Semi-Arid Lands ASALs) is leading to a loss of animals.</a:t>
            </a:r>
          </a:p>
        </p:txBody>
      </p:sp>
      <p:sp>
        <p:nvSpPr>
          <p:cNvPr id="4" name="Slide Number Placeholder 3"/>
          <p:cNvSpPr>
            <a:spLocks noGrp="1"/>
          </p:cNvSpPr>
          <p:nvPr>
            <p:ph type="sldNum" sz="quarter" idx="12"/>
          </p:nvPr>
        </p:nvSpPr>
        <p:spPr/>
        <p:txBody>
          <a:bodyPr/>
          <a:lstStyle/>
          <a:p>
            <a:pPr>
              <a:defRPr/>
            </a:pPr>
            <a:fld id="{C063BE09-1AF8-8149-AF70-E59455DE74A5}" type="slidenum">
              <a:rPr lang="en-US" smtClean="0">
                <a:solidFill>
                  <a:prstClr val="black"/>
                </a:solidFill>
                <a:ea typeface="ＭＳ Ｐゴシック" charset="0"/>
                <a:cs typeface="ＭＳ Ｐゴシック" charset="0"/>
              </a:rPr>
              <a:pPr>
                <a:defRPr/>
              </a:pPr>
              <a:t>59</a:t>
            </a:fld>
            <a:endParaRPr lang="en-US">
              <a:solidFill>
                <a:prstClr val="black"/>
              </a:solidFill>
              <a:ea typeface="ＭＳ Ｐゴシック" charset="0"/>
              <a:cs typeface="ＭＳ Ｐゴシック" charset="0"/>
            </a:endParaRPr>
          </a:p>
        </p:txBody>
      </p:sp>
    </p:spTree>
    <p:extLst>
      <p:ext uri="{BB962C8B-B14F-4D97-AF65-F5344CB8AC3E}">
        <p14:creationId xmlns:p14="http://schemas.microsoft.com/office/powerpoint/2010/main" val="417475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55577" y="1700808"/>
            <a:ext cx="7666111" cy="2880320"/>
          </a:xfrm>
        </p:spPr>
        <p:txBody>
          <a:bodyPr>
            <a:noAutofit/>
          </a:bodyPr>
          <a:lstStyle/>
          <a:p>
            <a:pPr algn="ctr"/>
            <a:r>
              <a:rPr lang="en-GB" sz="3200" dirty="0">
                <a:latin typeface="Century Gothic" panose="020B0502020202020204" pitchFamily="34" charset="0"/>
              </a:rPr>
              <a:t>A 2°C temperature rise above the pre-industrial levels will permanently reduce up to 5% of annual per capital consumption in Africa</a:t>
            </a:r>
          </a:p>
        </p:txBody>
      </p:sp>
    </p:spTree>
    <p:extLst>
      <p:ext uri="{BB962C8B-B14F-4D97-AF65-F5344CB8AC3E}">
        <p14:creationId xmlns:p14="http://schemas.microsoft.com/office/powerpoint/2010/main" val="11831666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GB" dirty="0"/>
              <a:t>Addressing Climate Change in Kenya – Priority Response Areas</a:t>
            </a:r>
          </a:p>
        </p:txBody>
      </p:sp>
      <p:sp>
        <p:nvSpPr>
          <p:cNvPr id="3" name="Content Placeholder 2"/>
          <p:cNvSpPr>
            <a:spLocks noGrp="1"/>
          </p:cNvSpPr>
          <p:nvPr>
            <p:ph idx="1"/>
          </p:nvPr>
        </p:nvSpPr>
        <p:spPr>
          <a:xfrm>
            <a:off x="457200" y="1830389"/>
            <a:ext cx="8229600" cy="4525963"/>
          </a:xfrm>
        </p:spPr>
        <p:txBody>
          <a:bodyPr>
            <a:normAutofit fontScale="62500" lnSpcReduction="20000"/>
          </a:bodyPr>
          <a:lstStyle/>
          <a:p>
            <a:r>
              <a:rPr lang="en-GB" dirty="0"/>
              <a:t>Low Carbon, climate resilient development pathways</a:t>
            </a:r>
          </a:p>
          <a:p>
            <a:r>
              <a:rPr lang="en-GB" dirty="0"/>
              <a:t>Adaptation</a:t>
            </a:r>
          </a:p>
          <a:p>
            <a:pPr lvl="1"/>
            <a:r>
              <a:rPr lang="en-GB" dirty="0"/>
              <a:t>National Drought Management Authority</a:t>
            </a:r>
          </a:p>
          <a:p>
            <a:pPr lvl="1"/>
            <a:r>
              <a:rPr lang="en-GB" dirty="0"/>
              <a:t>National Drought Contingency Fund - facilitates early payment to reduce the time between warning of drought stress and response at the county level, reflecting a policy shift from crisis management to risk management. The Fund is the first of its kind in Africa and is expected to reduce the destructive impact of droughts.</a:t>
            </a:r>
          </a:p>
          <a:p>
            <a:r>
              <a:rPr lang="en-GB" dirty="0"/>
              <a:t>Mitigation – mitigating while reducing vulnerability (sustainable development)</a:t>
            </a:r>
          </a:p>
          <a:p>
            <a:pPr lvl="1"/>
            <a:r>
              <a:rPr lang="en-GB" dirty="0"/>
              <a:t>Geothermal power generation</a:t>
            </a:r>
          </a:p>
          <a:p>
            <a:pPr lvl="1"/>
            <a:r>
              <a:rPr lang="en-GB" dirty="0"/>
              <a:t>Wind power- Turkana and Ngong</a:t>
            </a:r>
          </a:p>
          <a:p>
            <a:pPr lvl="1"/>
            <a:r>
              <a:rPr lang="en-GB" dirty="0"/>
              <a:t>Mini-grids  &amp; clean household energy – improved stoves, biogas, solar, etc. </a:t>
            </a:r>
          </a:p>
          <a:p>
            <a:pPr lvl="1"/>
            <a:r>
              <a:rPr lang="en-GB" dirty="0"/>
              <a:t>Transport- Standard Rail Gauge; Bus Rapid Transport System – Nairobi</a:t>
            </a:r>
          </a:p>
          <a:p>
            <a:pPr lvl="1"/>
            <a:r>
              <a:rPr lang="en-GB" dirty="0"/>
              <a:t>Forestry – schools green programme; REDD+ projects</a:t>
            </a:r>
          </a:p>
        </p:txBody>
      </p:sp>
      <p:sp>
        <p:nvSpPr>
          <p:cNvPr id="4" name="Slide Number Placeholder 3"/>
          <p:cNvSpPr>
            <a:spLocks noGrp="1"/>
          </p:cNvSpPr>
          <p:nvPr>
            <p:ph type="sldNum" sz="quarter" idx="12"/>
          </p:nvPr>
        </p:nvSpPr>
        <p:spPr/>
        <p:txBody>
          <a:bodyPr/>
          <a:lstStyle/>
          <a:p>
            <a:pPr>
              <a:defRPr/>
            </a:pPr>
            <a:fld id="{C063BE09-1AF8-8149-AF70-E59455DE74A5}" type="slidenum">
              <a:rPr lang="en-US" smtClean="0">
                <a:solidFill>
                  <a:prstClr val="black"/>
                </a:solidFill>
                <a:ea typeface="ＭＳ Ｐゴシック" charset="0"/>
                <a:cs typeface="ＭＳ Ｐゴシック" charset="0"/>
              </a:rPr>
              <a:pPr>
                <a:defRPr/>
              </a:pPr>
              <a:t>60</a:t>
            </a:fld>
            <a:endParaRPr lang="en-US">
              <a:solidFill>
                <a:prstClr val="black"/>
              </a:solidFill>
              <a:ea typeface="ＭＳ Ｐゴシック" charset="0"/>
              <a:cs typeface="ＭＳ Ｐゴシック" charset="0"/>
            </a:endParaRPr>
          </a:p>
        </p:txBody>
      </p:sp>
    </p:spTree>
    <p:extLst>
      <p:ext uri="{BB962C8B-B14F-4D97-AF65-F5344CB8AC3E}">
        <p14:creationId xmlns:p14="http://schemas.microsoft.com/office/powerpoint/2010/main" val="606379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6FDF-C13E-FF4A-9C64-88317671B737}"/>
              </a:ext>
            </a:extLst>
          </p:cNvPr>
          <p:cNvSpPr>
            <a:spLocks noGrp="1"/>
          </p:cNvSpPr>
          <p:nvPr>
            <p:ph type="title"/>
          </p:nvPr>
        </p:nvSpPr>
        <p:spPr/>
        <p:txBody>
          <a:bodyPr/>
          <a:lstStyle/>
          <a:p>
            <a:r>
              <a:rPr lang="en-US" dirty="0"/>
              <a:t>Sustainable Food System in Africa</a:t>
            </a:r>
          </a:p>
        </p:txBody>
      </p:sp>
      <p:sp>
        <p:nvSpPr>
          <p:cNvPr id="3" name="Content Placeholder 2">
            <a:extLst>
              <a:ext uri="{FF2B5EF4-FFF2-40B4-BE49-F238E27FC236}">
                <a16:creationId xmlns:a16="http://schemas.microsoft.com/office/drawing/2014/main" id="{3208A20B-97B0-2B4A-BD17-D3E35454E6CD}"/>
              </a:ext>
            </a:extLst>
          </p:cNvPr>
          <p:cNvSpPr>
            <a:spLocks noGrp="1"/>
          </p:cNvSpPr>
          <p:nvPr>
            <p:ph idx="1"/>
          </p:nvPr>
        </p:nvSpPr>
        <p:spPr/>
        <p:txBody>
          <a:bodyPr>
            <a:normAutofit lnSpcReduction="10000"/>
          </a:bodyPr>
          <a:lstStyle/>
          <a:p>
            <a:r>
              <a:rPr lang="en-US" sz="1600" dirty="0"/>
              <a:t>We are thinking of climate beyond energy by moving into agriculture</a:t>
            </a:r>
          </a:p>
          <a:p>
            <a:r>
              <a:rPr lang="en-US" sz="1600" dirty="0"/>
              <a:t>Developing a model to help us understand what it will take to achieve a sustainable food system while meeting our climate goals</a:t>
            </a:r>
          </a:p>
          <a:p>
            <a:r>
              <a:rPr lang="en-US" sz="1600" dirty="0"/>
              <a:t>National models for Ethiopia, Morocco, Ghana, and Rwanda (would you like for your country?)</a:t>
            </a:r>
          </a:p>
          <a:p>
            <a:r>
              <a:rPr lang="en-US" sz="1600" dirty="0"/>
              <a:t>The process started in 2016 in Morocco and entails research, meetings with relevant stakeholders (</a:t>
            </a:r>
            <a:r>
              <a:rPr lang="en-US" sz="1600" dirty="0" err="1"/>
              <a:t>govt</a:t>
            </a:r>
            <a:r>
              <a:rPr lang="en-US" sz="1600" dirty="0"/>
              <a:t>, non-</a:t>
            </a:r>
            <a:r>
              <a:rPr lang="en-US" sz="1600" dirty="0" err="1"/>
              <a:t>govt</a:t>
            </a:r>
            <a:r>
              <a:rPr lang="en-US" sz="1600" dirty="0"/>
              <a:t> </a:t>
            </a:r>
            <a:r>
              <a:rPr lang="en-US" sz="1600" dirty="0" err="1"/>
              <a:t>etc</a:t>
            </a:r>
            <a:r>
              <a:rPr lang="en-US" sz="1600" dirty="0"/>
              <a:t>), modelling, testing and testing.</a:t>
            </a:r>
          </a:p>
          <a:p>
            <a:r>
              <a:rPr lang="en-US" sz="1600" dirty="0"/>
              <a:t>There is an emphasis of thinking about agriculture beyond production to include resilience, climate mitigation and adaptation</a:t>
            </a:r>
          </a:p>
          <a:p>
            <a:r>
              <a:rPr lang="en-US" sz="1600" dirty="0"/>
              <a:t>The model attempts to feature various variables- production, crops, livestock, water, emissions, land use change and soil</a:t>
            </a:r>
          </a:p>
          <a:p>
            <a:r>
              <a:rPr lang="en-US" sz="1600" dirty="0"/>
              <a:t> A live Demo if interested in the course of this week</a:t>
            </a:r>
          </a:p>
          <a:p>
            <a:r>
              <a:rPr lang="en-US" sz="1600" dirty="0"/>
              <a:t>For Ethiopia, we are using their 2030 targets as set out in their Climate Resilient and Green Economy Plan while for the other countries, this translates to their Nationally Determined Contributions (NDCs)</a:t>
            </a:r>
          </a:p>
          <a:p>
            <a:r>
              <a:rPr lang="en-US" sz="1600" dirty="0"/>
              <a:t>For those interested in a simulation of the same, a game is currently being developed and tested. </a:t>
            </a:r>
          </a:p>
          <a:p>
            <a:r>
              <a:rPr lang="en-US" sz="1600" dirty="0"/>
              <a:t>Demo ALPS </a:t>
            </a:r>
            <a:r>
              <a:rPr lang="en-US" sz="1600" dirty="0" err="1"/>
              <a:t>url</a:t>
            </a:r>
            <a:r>
              <a:rPr lang="en-US" sz="1600" dirty="0"/>
              <a:t> (private): </a:t>
            </a:r>
            <a:r>
              <a:rPr lang="en-GB" sz="1600" dirty="0">
                <a:hlinkClick r:id="rId3"/>
              </a:rPr>
              <a:t>https://staging.cwc.climateinteractive.org/alps/</a:t>
            </a:r>
            <a:endParaRPr lang="en-US" sz="1600" dirty="0"/>
          </a:p>
        </p:txBody>
      </p:sp>
    </p:spTree>
    <p:extLst>
      <p:ext uri="{BB962C8B-B14F-4D97-AF65-F5344CB8AC3E}">
        <p14:creationId xmlns:p14="http://schemas.microsoft.com/office/powerpoint/2010/main" val="1912487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709A-C7FD-1440-9417-651F83FC9EE6}"/>
              </a:ext>
            </a:extLst>
          </p:cNvPr>
          <p:cNvSpPr>
            <a:spLocks noGrp="1"/>
          </p:cNvSpPr>
          <p:nvPr>
            <p:ph type="title"/>
          </p:nvPr>
        </p:nvSpPr>
        <p:spPr/>
        <p:txBody>
          <a:bodyPr>
            <a:normAutofit fontScale="90000"/>
          </a:bodyPr>
          <a:lstStyle/>
          <a:p>
            <a:r>
              <a:rPr lang="en-US" dirty="0"/>
              <a:t>Is it time to think of Mid-century actions/impacts?</a:t>
            </a:r>
          </a:p>
        </p:txBody>
      </p:sp>
      <p:pic>
        <p:nvPicPr>
          <p:cNvPr id="5" name="Content Placeholder 4">
            <a:extLst>
              <a:ext uri="{FF2B5EF4-FFF2-40B4-BE49-F238E27FC236}">
                <a16:creationId xmlns:a16="http://schemas.microsoft.com/office/drawing/2014/main" id="{EF954290-9FBB-774F-8E58-FA32C6D530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0636" y="1600200"/>
            <a:ext cx="6042728" cy="4525963"/>
          </a:xfrm>
        </p:spPr>
      </p:pic>
      <p:sp>
        <p:nvSpPr>
          <p:cNvPr id="6" name="TextBox 5">
            <a:extLst>
              <a:ext uri="{FF2B5EF4-FFF2-40B4-BE49-F238E27FC236}">
                <a16:creationId xmlns:a16="http://schemas.microsoft.com/office/drawing/2014/main" id="{32543345-7F1B-D542-8D5A-DA4F68B2DAB0}"/>
              </a:ext>
            </a:extLst>
          </p:cNvPr>
          <p:cNvSpPr txBox="1"/>
          <p:nvPr/>
        </p:nvSpPr>
        <p:spPr>
          <a:xfrm>
            <a:off x="21704" y="6289253"/>
            <a:ext cx="8294712" cy="646331"/>
          </a:xfrm>
          <a:prstGeom prst="rect">
            <a:avLst/>
          </a:prstGeom>
          <a:noFill/>
        </p:spPr>
        <p:txBody>
          <a:bodyPr wrap="square" rtlCol="0">
            <a:spAutoFit/>
          </a:bodyPr>
          <a:lstStyle/>
          <a:p>
            <a:r>
              <a:rPr lang="en-US" dirty="0"/>
              <a:t>Source:  New York Times </a:t>
            </a:r>
            <a:r>
              <a:rPr lang="en-GB" dirty="0"/>
              <a:t>Why Build Kenya’s First Coal Plant? Hint: Think China</a:t>
            </a:r>
            <a:r>
              <a:rPr lang="en-US" dirty="0"/>
              <a:t> : https://</a:t>
            </a:r>
            <a:r>
              <a:rPr lang="en-US" dirty="0" err="1"/>
              <a:t>www.nytimes.com</a:t>
            </a:r>
            <a:r>
              <a:rPr lang="en-US" dirty="0"/>
              <a:t>/2018/02/27/climate/coal-</a:t>
            </a:r>
            <a:r>
              <a:rPr lang="en-US" dirty="0" err="1"/>
              <a:t>kenya</a:t>
            </a:r>
            <a:r>
              <a:rPr lang="en-US" dirty="0"/>
              <a:t>-china-</a:t>
            </a:r>
            <a:r>
              <a:rPr lang="en-US" dirty="0" err="1"/>
              <a:t>power.html</a:t>
            </a:r>
            <a:endParaRPr lang="en-US" dirty="0"/>
          </a:p>
        </p:txBody>
      </p:sp>
    </p:spTree>
    <p:extLst>
      <p:ext uri="{BB962C8B-B14F-4D97-AF65-F5344CB8AC3E}">
        <p14:creationId xmlns:p14="http://schemas.microsoft.com/office/powerpoint/2010/main" val="2227970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3D9D-CA19-BB44-82D0-7DDCC6CB77F2}"/>
              </a:ext>
            </a:extLst>
          </p:cNvPr>
          <p:cNvSpPr>
            <a:spLocks noGrp="1"/>
          </p:cNvSpPr>
          <p:nvPr>
            <p:ph type="title"/>
          </p:nvPr>
        </p:nvSpPr>
        <p:spPr/>
        <p:txBody>
          <a:bodyPr/>
          <a:lstStyle/>
          <a:p>
            <a:r>
              <a:rPr lang="en-US" dirty="0"/>
              <a:t>Wondering what next?</a:t>
            </a:r>
          </a:p>
        </p:txBody>
      </p:sp>
      <p:sp>
        <p:nvSpPr>
          <p:cNvPr id="3" name="Content Placeholder 2">
            <a:extLst>
              <a:ext uri="{FF2B5EF4-FFF2-40B4-BE49-F238E27FC236}">
                <a16:creationId xmlns:a16="http://schemas.microsoft.com/office/drawing/2014/main" id="{49D1F7CB-3BD3-F54F-B6E3-A0356E1E938A}"/>
              </a:ext>
            </a:extLst>
          </p:cNvPr>
          <p:cNvSpPr>
            <a:spLocks noGrp="1"/>
          </p:cNvSpPr>
          <p:nvPr>
            <p:ph idx="1"/>
          </p:nvPr>
        </p:nvSpPr>
        <p:spPr/>
        <p:txBody>
          <a:bodyPr>
            <a:normAutofit lnSpcReduction="10000"/>
          </a:bodyPr>
          <a:lstStyle/>
          <a:p>
            <a:r>
              <a:rPr lang="en-US" dirty="0"/>
              <a:t>Become a facilitator and look for places/audiences where you can facilitate the event</a:t>
            </a:r>
          </a:p>
          <a:p>
            <a:r>
              <a:rPr lang="en-US" dirty="0"/>
              <a:t>Introduce it to your colleagues at workplace, church, mosque, community, residents association, business, school etc.</a:t>
            </a:r>
          </a:p>
          <a:p>
            <a:r>
              <a:rPr lang="en-US" dirty="0"/>
              <a:t>Play with our other tools, read our blogs</a:t>
            </a:r>
          </a:p>
          <a:p>
            <a:r>
              <a:rPr lang="en-US" dirty="0"/>
              <a:t>Spread the world to others who might find these materials relevant</a:t>
            </a:r>
          </a:p>
        </p:txBody>
      </p:sp>
    </p:spTree>
    <p:extLst>
      <p:ext uri="{BB962C8B-B14F-4D97-AF65-F5344CB8AC3E}">
        <p14:creationId xmlns:p14="http://schemas.microsoft.com/office/powerpoint/2010/main" val="310250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7" y="2204867"/>
            <a:ext cx="8421687" cy="1224134"/>
          </a:xfrm>
        </p:spPr>
        <p:txBody>
          <a:bodyPr anchor="t">
            <a:noAutofit/>
          </a:bodyPr>
          <a:lstStyle/>
          <a:p>
            <a:pPr algn="ctr">
              <a:spcBef>
                <a:spcPts val="0"/>
              </a:spcBef>
              <a:defRPr/>
            </a:pPr>
            <a:r>
              <a:rPr lang="en-GB" sz="2800" dirty="0">
                <a:latin typeface="Century Gothic" panose="020B0502020202020204" pitchFamily="34" charset="0"/>
              </a:rPr>
              <a:t>Climate change increases the burden of a range of human health </a:t>
            </a:r>
            <a:r>
              <a:rPr lang="en-GB" sz="2800">
                <a:latin typeface="Century Gothic" panose="020B0502020202020204" pitchFamily="34" charset="0"/>
              </a:rPr>
              <a:t>outcomes </a:t>
            </a:r>
            <a:endParaRPr lang="en-GB" sz="2800" dirty="0">
              <a:latin typeface="Century Gothic" panose="020B0502020202020204" pitchFamily="34" charset="0"/>
            </a:endParaRPr>
          </a:p>
        </p:txBody>
      </p:sp>
      <p:sp>
        <p:nvSpPr>
          <p:cNvPr id="2" name="TextBox 1"/>
          <p:cNvSpPr txBox="1"/>
          <p:nvPr/>
        </p:nvSpPr>
        <p:spPr>
          <a:xfrm>
            <a:off x="1582044" y="4365104"/>
            <a:ext cx="6048672" cy="1107996"/>
          </a:xfrm>
          <a:prstGeom prst="rect">
            <a:avLst/>
          </a:prstGeom>
          <a:solidFill>
            <a:schemeClr val="tx1"/>
          </a:solidFill>
          <a:ln>
            <a:solidFill>
              <a:schemeClr val="bg2"/>
            </a:solidFill>
          </a:ln>
        </p:spPr>
        <p:txBody>
          <a:bodyPr wrap="square" rtlCol="0">
            <a:spAutoFit/>
          </a:bodyPr>
          <a:lstStyle/>
          <a:p>
            <a:pPr algn="ctr"/>
            <a:r>
              <a:rPr lang="en-GB" sz="2400" b="1" dirty="0">
                <a:solidFill>
                  <a:schemeClr val="bg2"/>
                </a:solidFill>
                <a:latin typeface="Century Gothic" panose="020B0502020202020204" pitchFamily="34" charset="0"/>
              </a:rPr>
              <a:t>Malaria will put 90 million more people at risk in Sub-Saharan Africa</a:t>
            </a:r>
          </a:p>
          <a:p>
            <a:endParaRPr lang="en-US" dirty="0"/>
          </a:p>
        </p:txBody>
      </p:sp>
    </p:spTree>
    <p:extLst>
      <p:ext uri="{BB962C8B-B14F-4D97-AF65-F5344CB8AC3E}">
        <p14:creationId xmlns:p14="http://schemas.microsoft.com/office/powerpoint/2010/main" val="148153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052736"/>
            <a:ext cx="7772400" cy="2664296"/>
          </a:xfrm>
        </p:spPr>
        <p:txBody>
          <a:bodyPr>
            <a:noAutofit/>
          </a:bodyPr>
          <a:lstStyle/>
          <a:p>
            <a:r>
              <a:rPr lang="en-GB" sz="3200" b="1" dirty="0">
                <a:latin typeface="Century Gothic" panose="020B0502020202020204" pitchFamily="34" charset="0"/>
              </a:rPr>
              <a:t>Cost of adaptation</a:t>
            </a:r>
            <a:r>
              <a:rPr lang="en-GB" sz="3200" b="1">
                <a:latin typeface="Century Gothic" panose="020B0502020202020204" pitchFamily="34" charset="0"/>
              </a:rPr>
              <a:t>: </a:t>
            </a:r>
          </a:p>
          <a:p>
            <a:endParaRPr lang="en-GB" sz="3200" b="1" dirty="0">
              <a:latin typeface="Century Gothic" panose="020B0502020202020204" pitchFamily="34" charset="0"/>
            </a:endParaRPr>
          </a:p>
          <a:p>
            <a:r>
              <a:rPr lang="en-GB" sz="3200" dirty="0">
                <a:latin typeface="Century Gothic" panose="020B0502020202020204" pitchFamily="34" charset="0"/>
              </a:rPr>
              <a:t>At least 5 to 10% of GDP </a:t>
            </a:r>
          </a:p>
        </p:txBody>
      </p:sp>
    </p:spTree>
    <p:extLst>
      <p:ext uri="{BB962C8B-B14F-4D97-AF65-F5344CB8AC3E}">
        <p14:creationId xmlns:p14="http://schemas.microsoft.com/office/powerpoint/2010/main" val="1811302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548680"/>
            <a:ext cx="7772400" cy="5976664"/>
          </a:xfrm>
        </p:spPr>
        <p:txBody>
          <a:bodyPr anchor="ctr">
            <a:noAutofit/>
          </a:bodyPr>
          <a:lstStyle/>
          <a:p>
            <a:r>
              <a:rPr lang="en-GB" sz="3200" dirty="0">
                <a:latin typeface="Century Gothic" panose="020B0502020202020204" pitchFamily="34" charset="0"/>
              </a:rPr>
              <a:t>By 2020: </a:t>
            </a:r>
          </a:p>
          <a:p>
            <a:endParaRPr lang="en-GB" sz="3200" dirty="0">
              <a:latin typeface="Century Gothic" panose="020B0502020202020204" pitchFamily="34" charset="0"/>
            </a:endParaRPr>
          </a:p>
          <a:p>
            <a:r>
              <a:rPr lang="en-GB" sz="3200" dirty="0">
                <a:latin typeface="Century Gothic" panose="020B0502020202020204" pitchFamily="34" charset="0"/>
              </a:rPr>
              <a:t>75-250 million Africans are projected to be exposed to increased water stress due to climate change.</a:t>
            </a:r>
          </a:p>
          <a:p>
            <a:endParaRPr lang="en-GB" sz="3200" dirty="0">
              <a:latin typeface="Century Gothic" panose="020B0502020202020204" pitchFamily="34" charset="0"/>
            </a:endParaRPr>
          </a:p>
          <a:p>
            <a:r>
              <a:rPr lang="en-GB" sz="3200" dirty="0">
                <a:latin typeface="Century Gothic" panose="020B0502020202020204" pitchFamily="34" charset="0"/>
              </a:rPr>
              <a:t>Yields from rain-fed agriculture could be reduced by up to 50%. </a:t>
            </a:r>
          </a:p>
        </p:txBody>
      </p:sp>
    </p:spTree>
    <p:extLst>
      <p:ext uri="{BB962C8B-B14F-4D97-AF65-F5344CB8AC3E}">
        <p14:creationId xmlns:p14="http://schemas.microsoft.com/office/powerpoint/2010/main" val="1821913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12019</TotalTime>
  <Words>4564</Words>
  <Application>Microsoft Macintosh PowerPoint</Application>
  <PresentationFormat>On-screen Show (4:3)</PresentationFormat>
  <Paragraphs>424</Paragraphs>
  <Slides>63</Slides>
  <Notes>44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63</vt:i4>
      </vt:variant>
    </vt:vector>
  </HeadingPairs>
  <TitlesOfParts>
    <vt:vector size="70" baseType="lpstr">
      <vt:lpstr>ＭＳ Ｐゴシック</vt:lpstr>
      <vt:lpstr>Arial</vt:lpstr>
      <vt:lpstr>Calibri</vt:lpstr>
      <vt:lpstr>Calibri Light</vt:lpstr>
      <vt:lpstr>Century Gothic</vt:lpstr>
      <vt:lpstr>Office Theme</vt:lpstr>
      <vt:lpstr>1_Office Theme</vt:lpstr>
      <vt:lpstr>PowerPoint Presentation</vt:lpstr>
      <vt:lpstr>PowerPoint Presentation</vt:lpstr>
      <vt:lpstr>Key Impacts Identified in IPCC AR5</vt:lpstr>
      <vt:lpstr>Ndaka-ini Dam, Kenya</vt:lpstr>
      <vt:lpstr>PowerPoint Presentation</vt:lpstr>
      <vt:lpstr>PowerPoint Presentation</vt:lpstr>
      <vt:lpstr>PowerPoint Presentation</vt:lpstr>
      <vt:lpstr>PowerPoint Presentation</vt:lpstr>
      <vt:lpstr>PowerPoint Presentation</vt:lpstr>
      <vt:lpstr>PowerPoint Presentation</vt:lpstr>
      <vt:lpstr>1. Temperature</vt:lpstr>
      <vt:lpstr>PowerPoint Presentation</vt:lpstr>
      <vt:lpstr>2. Ecosystems</vt:lpstr>
      <vt:lpstr>PowerPoint Presentation</vt:lpstr>
      <vt:lpstr>PowerPoint Presentation</vt:lpstr>
      <vt:lpstr>3. Rainfall</vt:lpstr>
      <vt:lpstr>Floods in Nigeria</vt:lpstr>
      <vt:lpstr>Ghana Floods</vt:lpstr>
      <vt:lpstr>4. Drought</vt:lpstr>
      <vt:lpstr>Floods in East Africa</vt:lpstr>
      <vt:lpstr>5. Water</vt:lpstr>
      <vt:lpstr>PowerPoint Presentation</vt:lpstr>
      <vt:lpstr>Water stress in West Africa</vt:lpstr>
      <vt:lpstr>Zambezi river basin serving 40million people in 8 countries</vt:lpstr>
      <vt:lpstr>The Nile Basin</vt:lpstr>
      <vt:lpstr>6. Agriculture</vt:lpstr>
      <vt:lpstr>PowerPoint Presentation</vt:lpstr>
      <vt:lpstr>Climate Change &amp; Crop Yields</vt:lpstr>
      <vt:lpstr>The Tragedy of Egypt</vt:lpstr>
      <vt:lpstr>7. Sea-level rise</vt:lpstr>
      <vt:lpstr>8. Energy  Dumsor: Ghana Energy Crisis</vt:lpstr>
      <vt:lpstr>Sub-Saharan Africa primary energy mix by sub-region, 2012</vt:lpstr>
      <vt:lpstr>Crude oil exports from Africa’s west coast by destination</vt:lpstr>
      <vt:lpstr>Sub-Saharan hydropower capacity and remaining potential projections</vt:lpstr>
      <vt:lpstr>Energy-related CO2 emissions by selected country &amp; region in the new policies scenario</vt:lpstr>
      <vt:lpstr>THE GOOD NEWS</vt:lpstr>
      <vt:lpstr>The Sahel Revolution</vt:lpstr>
      <vt:lpstr>Sources of Greenhouse Gas Emissions</vt:lpstr>
      <vt:lpstr>Emissions</vt:lpstr>
      <vt:lpstr>The Moroccan Green Plan</vt:lpstr>
      <vt:lpstr>Global Renewable Energy Trends </vt:lpstr>
      <vt:lpstr>Climate benefits of renewable energy in Africa</vt:lpstr>
      <vt:lpstr>PowerPoint Presentation</vt:lpstr>
      <vt:lpstr>PowerPoint Presentation</vt:lpstr>
      <vt:lpstr>Solar Energy</vt:lpstr>
      <vt:lpstr>Solar</vt:lpstr>
      <vt:lpstr>50% Renewable Energy in Morocco by 2030</vt:lpstr>
      <vt:lpstr>Rwanda’s Solar Field</vt:lpstr>
      <vt:lpstr>Green Jobs in Renewable Energy Sector</vt:lpstr>
      <vt:lpstr>Africa Clean Energy Corridor (ACEC)</vt:lpstr>
      <vt:lpstr>Clean Energy Solutions for Africa</vt:lpstr>
      <vt:lpstr>SOUTH AFRICA</vt:lpstr>
      <vt:lpstr>South Africa - Emissions</vt:lpstr>
      <vt:lpstr>South Africa- Climate Impacts </vt:lpstr>
      <vt:lpstr>South Africa - Climate Impacts (Cont’d)</vt:lpstr>
      <vt:lpstr>South Africa - Responses</vt:lpstr>
      <vt:lpstr>Challenges – South Africa</vt:lpstr>
      <vt:lpstr>KENYA</vt:lpstr>
      <vt:lpstr>The Climate Challenge in Kenya</vt:lpstr>
      <vt:lpstr>Addressing Climate Change in Kenya – Priority Response Areas</vt:lpstr>
      <vt:lpstr>Sustainable Food System in Africa</vt:lpstr>
      <vt:lpstr>Is it time to think of Mid-century actions/impacts?</vt:lpstr>
      <vt:lpstr>Wondering what next?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Grace_</dc:creator>
  <cp:lastModifiedBy>Microsoft Office User</cp:lastModifiedBy>
  <cp:revision>110</cp:revision>
  <dcterms:created xsi:type="dcterms:W3CDTF">2016-05-30T08:00:41Z</dcterms:created>
  <dcterms:modified xsi:type="dcterms:W3CDTF">2018-04-03T01:30:29Z</dcterms:modified>
</cp:coreProperties>
</file>