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841" r:id="rId1"/>
  </p:sldMasterIdLst>
  <p:notesMasterIdLst>
    <p:notesMasterId r:id="rId64"/>
  </p:notesMasterIdLst>
  <p:handoutMasterIdLst>
    <p:handoutMasterId r:id="rId65"/>
  </p:handoutMasterIdLst>
  <p:sldIdLst>
    <p:sldId id="1242" r:id="rId2"/>
    <p:sldId id="1202" r:id="rId3"/>
    <p:sldId id="1204" r:id="rId4"/>
    <p:sldId id="1205" r:id="rId5"/>
    <p:sldId id="1275" r:id="rId6"/>
    <p:sldId id="1227" r:id="rId7"/>
    <p:sldId id="1209" r:id="rId8"/>
    <p:sldId id="1207" r:id="rId9"/>
    <p:sldId id="1259" r:id="rId10"/>
    <p:sldId id="1258" r:id="rId11"/>
    <p:sldId id="1151" r:id="rId12"/>
    <p:sldId id="1167" r:id="rId13"/>
    <p:sldId id="1168" r:id="rId14"/>
    <p:sldId id="1170" r:id="rId15"/>
    <p:sldId id="1169" r:id="rId16"/>
    <p:sldId id="1198" r:id="rId17"/>
    <p:sldId id="1199" r:id="rId18"/>
    <p:sldId id="1194" r:id="rId19"/>
    <p:sldId id="1197" r:id="rId20"/>
    <p:sldId id="1243" r:id="rId21"/>
    <p:sldId id="1183" r:id="rId22"/>
    <p:sldId id="1184" r:id="rId23"/>
    <p:sldId id="1196" r:id="rId24"/>
    <p:sldId id="1210" r:id="rId25"/>
    <p:sldId id="1226" r:id="rId26"/>
    <p:sldId id="1216" r:id="rId27"/>
    <p:sldId id="1217" r:id="rId28"/>
    <p:sldId id="1219" r:id="rId29"/>
    <p:sldId id="1262" r:id="rId30"/>
    <p:sldId id="1261" r:id="rId31"/>
    <p:sldId id="1222" r:id="rId32"/>
    <p:sldId id="1248" r:id="rId33"/>
    <p:sldId id="1250" r:id="rId34"/>
    <p:sldId id="1247" r:id="rId35"/>
    <p:sldId id="1251" r:id="rId36"/>
    <p:sldId id="1228" r:id="rId37"/>
    <p:sldId id="1257" r:id="rId38"/>
    <p:sldId id="1148" r:id="rId39"/>
    <p:sldId id="1229" r:id="rId40"/>
    <p:sldId id="1230" r:id="rId41"/>
    <p:sldId id="1231" r:id="rId42"/>
    <p:sldId id="1232" r:id="rId43"/>
    <p:sldId id="1233" r:id="rId44"/>
    <p:sldId id="1256" r:id="rId45"/>
    <p:sldId id="1236" r:id="rId46"/>
    <p:sldId id="1237" r:id="rId47"/>
    <p:sldId id="1238" r:id="rId48"/>
    <p:sldId id="1239" r:id="rId49"/>
    <p:sldId id="1240" r:id="rId50"/>
    <p:sldId id="1254" r:id="rId51"/>
    <p:sldId id="1265" r:id="rId52"/>
    <p:sldId id="1266" r:id="rId53"/>
    <p:sldId id="1270" r:id="rId54"/>
    <p:sldId id="1269" r:id="rId55"/>
    <p:sldId id="1255" r:id="rId56"/>
    <p:sldId id="1185" r:id="rId57"/>
    <p:sldId id="1271" r:id="rId58"/>
    <p:sldId id="1273" r:id="rId59"/>
    <p:sldId id="1272" r:id="rId60"/>
    <p:sldId id="1274" r:id="rId61"/>
    <p:sldId id="1234" r:id="rId62"/>
    <p:sldId id="1235" r:id="rId6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128"/>
        <a:cs typeface="+mn-cs"/>
      </a:defRPr>
    </a:lvl5pPr>
    <a:lvl6pPr marL="2286000" algn="l" defTabSz="914400" rtl="0" eaLnBrk="1" latinLnBrk="0" hangingPunct="1">
      <a:defRPr sz="2400" kern="1200">
        <a:solidFill>
          <a:schemeClr val="tx1"/>
        </a:solidFill>
        <a:latin typeface="Times" charset="0"/>
        <a:ea typeface="ＭＳ Ｐゴシック" charset="-128"/>
        <a:cs typeface="+mn-cs"/>
      </a:defRPr>
    </a:lvl6pPr>
    <a:lvl7pPr marL="2743200" algn="l" defTabSz="914400" rtl="0" eaLnBrk="1" latinLnBrk="0" hangingPunct="1">
      <a:defRPr sz="2400" kern="1200">
        <a:solidFill>
          <a:schemeClr val="tx1"/>
        </a:solidFill>
        <a:latin typeface="Times" charset="0"/>
        <a:ea typeface="ＭＳ Ｐゴシック" charset="-128"/>
        <a:cs typeface="+mn-cs"/>
      </a:defRPr>
    </a:lvl7pPr>
    <a:lvl8pPr marL="3200400" algn="l" defTabSz="914400" rtl="0" eaLnBrk="1" latinLnBrk="0" hangingPunct="1">
      <a:defRPr sz="2400" kern="1200">
        <a:solidFill>
          <a:schemeClr val="tx1"/>
        </a:solidFill>
        <a:latin typeface="Times" charset="0"/>
        <a:ea typeface="ＭＳ Ｐゴシック" charset="-128"/>
        <a:cs typeface="+mn-cs"/>
      </a:defRPr>
    </a:lvl8pPr>
    <a:lvl9pPr marL="3657600" algn="l" defTabSz="914400" rtl="0" eaLnBrk="1" latinLnBrk="0" hangingPunct="1">
      <a:defRPr sz="2400" kern="1200">
        <a:solidFill>
          <a:schemeClr val="tx1"/>
        </a:solidFill>
        <a:latin typeface="Times"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scaleToFitPaper="1" frameSlides="1"/>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114C8A"/>
    <a:srgbClr val="FFFFFF"/>
    <a:srgbClr val="27A9E1"/>
    <a:srgbClr val="3399FF"/>
    <a:srgbClr val="E5A093"/>
    <a:srgbClr val="C0504D"/>
    <a:srgbClr val="5DA9E3"/>
    <a:srgbClr val="990409"/>
    <a:srgbClr val="2F61C8"/>
    <a:srgbClr val="2B49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4" autoAdjust="0"/>
    <p:restoredTop sz="79396" autoAdjust="0"/>
  </p:normalViewPr>
  <p:slideViewPr>
    <p:cSldViewPr>
      <p:cViewPr>
        <p:scale>
          <a:sx n="60" d="100"/>
          <a:sy n="60" d="100"/>
        </p:scale>
        <p:origin x="-1620" y="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1966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charset="0"/>
                <a:cs typeface="ＭＳ Ｐゴシック" charset="0"/>
              </a:defRPr>
            </a:lvl1pPr>
          </a:lstStyle>
          <a:p>
            <a:pPr>
              <a:defRPr/>
            </a:pPr>
            <a:endParaRPr lang="en-US"/>
          </a:p>
        </p:txBody>
      </p:sp>
      <p:sp>
        <p:nvSpPr>
          <p:cNvPr id="1966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1966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85DC570-773F-0843-9B9B-B52366145834}" type="slidenum">
              <a:rPr lang="en-US" altLang="en-US"/>
              <a:pPr/>
              <a:t>‹#›</a:t>
            </a:fld>
            <a:endParaRPr lang="en-US" altLang="en-US"/>
          </a:p>
        </p:txBody>
      </p:sp>
    </p:spTree>
    <p:extLst>
      <p:ext uri="{BB962C8B-B14F-4D97-AF65-F5344CB8AC3E}">
        <p14:creationId xmlns:p14="http://schemas.microsoft.com/office/powerpoint/2010/main" val="1116688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389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charset="0"/>
                <a:cs typeface="ＭＳ Ｐゴシック"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389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1E2F544-3471-ED42-A022-DD13BA26F123}" type="slidenum">
              <a:rPr lang="en-US" altLang="en-US"/>
              <a:pPr/>
              <a:t>‹#›</a:t>
            </a:fld>
            <a:endParaRPr lang="en-US" altLang="en-US"/>
          </a:p>
        </p:txBody>
      </p:sp>
    </p:spTree>
    <p:extLst>
      <p:ext uri="{BB962C8B-B14F-4D97-AF65-F5344CB8AC3E}">
        <p14:creationId xmlns:p14="http://schemas.microsoft.com/office/powerpoint/2010/main" val="7695164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9"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pitchFamily="-109"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Times" pitchFamily="-109"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Times" pitchFamily="-109"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Times"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information slide for you the facilitator</a:t>
            </a:r>
          </a:p>
          <a:p>
            <a:r>
              <a:rPr lang="en-US" dirty="0" smtClean="0"/>
              <a:t>Look for notes</a:t>
            </a:r>
            <a:r>
              <a:rPr lang="en-US" baseline="0" dirty="0" smtClean="0"/>
              <a:t> and suggested scripts here!</a:t>
            </a:r>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1</a:t>
            </a:fld>
            <a:endParaRPr lang="en-US" altLang="en-US"/>
          </a:p>
        </p:txBody>
      </p:sp>
    </p:spTree>
    <p:extLst>
      <p:ext uri="{BB962C8B-B14F-4D97-AF65-F5344CB8AC3E}">
        <p14:creationId xmlns:p14="http://schemas.microsoft.com/office/powerpoint/2010/main" val="1561410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Have someone introduce the UN Secretary General or appear at the podium with a diplomatic demeanor and call the room to attention. </a:t>
            </a:r>
          </a:p>
          <a:p>
            <a:r>
              <a:rPr lang="en-US" i="1" baseline="0" dirty="0" smtClean="0"/>
              <a:t>Script</a:t>
            </a:r>
            <a:r>
              <a:rPr lang="en-US" baseline="0" dirty="0" smtClean="0"/>
              <a:t>: </a:t>
            </a:r>
            <a:r>
              <a:rPr lang="en-US" sz="1200" i="0" kern="1200" dirty="0" smtClean="0">
                <a:solidFill>
                  <a:schemeClr val="tx1"/>
                </a:solidFill>
                <a:effectLst/>
                <a:latin typeface="Times" pitchFamily="-109" charset="0"/>
                <a:ea typeface="ＭＳ Ｐゴシック" pitchFamily="-65" charset="-128"/>
                <a:cs typeface="ＭＳ Ｐゴシック" pitchFamily="-65" charset="-128"/>
              </a:rPr>
              <a:t>Distinguished delegates, it is with great honor that I welcome you to the twenty- second Conference of Parties to the United Nations Framework Convention on Climate Change (UNFCCC) in Marrakech Morocco &lt;</a:t>
            </a:r>
            <a:r>
              <a:rPr lang="en-US" sz="1200" i="1" kern="1200" dirty="0" smtClean="0">
                <a:solidFill>
                  <a:schemeClr val="tx1"/>
                </a:solidFill>
                <a:effectLst/>
                <a:latin typeface="Times" pitchFamily="-109" charset="0"/>
                <a:ea typeface="ＭＳ Ｐゴシック" pitchFamily="-65" charset="-128"/>
                <a:cs typeface="ＭＳ Ｐゴシック" pitchFamily="-65" charset="-128"/>
              </a:rPr>
              <a:t>can</a:t>
            </a:r>
            <a:r>
              <a:rPr lang="en-US" sz="1200" i="1" kern="1200" baseline="0" dirty="0" smtClean="0">
                <a:solidFill>
                  <a:schemeClr val="tx1"/>
                </a:solidFill>
                <a:effectLst/>
                <a:latin typeface="Times" pitchFamily="-109" charset="0"/>
                <a:ea typeface="ＭＳ Ｐゴシック" pitchFamily="-65" charset="-128"/>
                <a:cs typeface="ＭＳ Ｐゴシック" pitchFamily="-65" charset="-128"/>
              </a:rPr>
              <a:t> also use your own city</a:t>
            </a:r>
            <a:r>
              <a:rPr lang="en-US" sz="1200" i="0" kern="1200" baseline="0" dirty="0" smtClean="0">
                <a:solidFill>
                  <a:schemeClr val="tx1"/>
                </a:solidFill>
                <a:effectLst/>
                <a:latin typeface="Times" pitchFamily="-109" charset="0"/>
                <a:ea typeface="ＭＳ Ｐゴシック" pitchFamily="-65" charset="-128"/>
                <a:cs typeface="ＭＳ Ｐゴシック" pitchFamily="-65" charset="-128"/>
              </a:rPr>
              <a:t>&gt;</a:t>
            </a:r>
            <a:r>
              <a:rPr lang="en-US" sz="1200" i="0" kern="1200" dirty="0" smtClean="0">
                <a:solidFill>
                  <a:schemeClr val="tx1"/>
                </a:solidFill>
                <a:effectLst/>
                <a:latin typeface="Times" pitchFamily="-109" charset="0"/>
                <a:ea typeface="ＭＳ Ｐゴシック" pitchFamily="-65" charset="-128"/>
                <a:cs typeface="ＭＳ Ｐゴシック" pitchFamily="-65" charset="-128"/>
              </a:rPr>
              <a:t>. As the Secretary General of the United Nations [or Executive Secretary of the United Nations Framework Convention on Climate Change (UNFCCC)],</a:t>
            </a:r>
            <a:r>
              <a:rPr lang="en-US" sz="1200" i="0" kern="1200" baseline="0" dirty="0" smtClean="0">
                <a:solidFill>
                  <a:schemeClr val="tx1"/>
                </a:solidFill>
                <a:effectLst/>
                <a:latin typeface="Times" pitchFamily="-109" charset="0"/>
                <a:ea typeface="ＭＳ Ｐゴシック" pitchFamily="-65" charset="-128"/>
                <a:cs typeface="ＭＳ Ｐゴシック" pitchFamily="-65" charset="-128"/>
              </a:rPr>
              <a:t> </a:t>
            </a:r>
            <a:r>
              <a:rPr lang="en-US" sz="1200" i="0" kern="1200" dirty="0" smtClean="0">
                <a:solidFill>
                  <a:schemeClr val="tx1"/>
                </a:solidFill>
                <a:effectLst/>
                <a:latin typeface="Times" pitchFamily="-109" charset="0"/>
                <a:ea typeface="ＭＳ Ｐゴシック" pitchFamily="-65" charset="-128"/>
                <a:cs typeface="ＭＳ Ｐゴシック" pitchFamily="-65" charset="-128"/>
              </a:rPr>
              <a:t>I want to start by congratulating you for forging an agreement in Paris in 2015, which guides us towards achieving a goal of keeping the rise in global temperatures well below two degrees</a:t>
            </a:r>
            <a:r>
              <a:rPr lang="en-US" sz="1200" i="0" kern="1200" baseline="0" dirty="0" smtClean="0">
                <a:solidFill>
                  <a:schemeClr val="tx1"/>
                </a:solidFill>
                <a:effectLst/>
                <a:latin typeface="Times" pitchFamily="-109" charset="0"/>
                <a:ea typeface="ＭＳ Ｐゴシック" pitchFamily="-65" charset="-128"/>
                <a:cs typeface="ＭＳ Ｐゴシック" pitchFamily="-65" charset="-128"/>
              </a:rPr>
              <a:t> Celsius. </a:t>
            </a:r>
            <a:endParaRPr lang="en-US" i="0" dirty="0" smtClean="0"/>
          </a:p>
          <a:p>
            <a:r>
              <a:rPr lang="en-US" i="0" baseline="0" dirty="0" smtClean="0"/>
              <a:t> </a:t>
            </a:r>
            <a:r>
              <a:rPr lang="en-US" sz="1200" i="0" kern="1200" dirty="0" smtClean="0">
                <a:solidFill>
                  <a:schemeClr val="tx1"/>
                </a:solidFill>
                <a:effectLst/>
                <a:latin typeface="Times" pitchFamily="-109" charset="0"/>
                <a:ea typeface="ＭＳ Ｐゴシック" pitchFamily="-65" charset="-128"/>
                <a:cs typeface="ＭＳ Ｐゴシック" pitchFamily="-65" charset="-128"/>
              </a:rPr>
              <a:t>As I look around the room today, I see delegates who are younger than I am and who, within your lifetime and, certainly, within the lifetime of your children, will be faced with the consequences of our decisions here today. </a:t>
            </a:r>
            <a:r>
              <a:rPr lang="en-US" sz="1200" b="1" i="0" kern="1200" dirty="0" smtClean="0">
                <a:solidFill>
                  <a:schemeClr val="tx1"/>
                </a:solidFill>
                <a:effectLst/>
                <a:latin typeface="Times" pitchFamily="-109" charset="0"/>
                <a:ea typeface="ＭＳ Ｐゴシック" pitchFamily="-65" charset="-128"/>
                <a:cs typeface="ＭＳ Ｐゴシック" pitchFamily="-65" charset="-128"/>
              </a:rPr>
              <a:t>I ask you for nothing less today than to feel the full weight of your decisions on your future and the future of generations to come. </a:t>
            </a:r>
            <a:r>
              <a:rPr lang="en-US" sz="1200" i="0" kern="1200" dirty="0" smtClean="0">
                <a:solidFill>
                  <a:schemeClr val="tx1"/>
                </a:solidFill>
                <a:effectLst/>
                <a:latin typeface="Times" pitchFamily="-109" charset="0"/>
                <a:ea typeface="ＭＳ Ｐゴシック" pitchFamily="-65" charset="-128"/>
                <a:cs typeface="ＭＳ Ｐゴシック" pitchFamily="-65" charset="-128"/>
              </a:rPr>
              <a:t>What is the planet that you will leave to the future? </a:t>
            </a:r>
            <a:endParaRPr lang="en-US" i="0" dirty="0" smtClean="0"/>
          </a:p>
          <a:p>
            <a:r>
              <a:rPr lang="en-US" sz="1200" i="0" kern="1200" dirty="0" smtClean="0">
                <a:solidFill>
                  <a:schemeClr val="tx1"/>
                </a:solidFill>
                <a:effectLst/>
                <a:latin typeface="Times" pitchFamily="-109" charset="0"/>
                <a:ea typeface="ＭＳ Ｐゴシック" pitchFamily="-65" charset="-128"/>
                <a:cs typeface="ＭＳ Ｐゴシック" pitchFamily="-65" charset="-128"/>
              </a:rPr>
              <a:t>Your task is straightforward: in order to avoid dangerous climate change, you must achieve emissions reductions that will stabilize temperature increases well below two</a:t>
            </a:r>
            <a:r>
              <a:rPr lang="en-US" sz="1200" i="0" kern="1200" baseline="0" dirty="0" smtClean="0">
                <a:solidFill>
                  <a:schemeClr val="tx1"/>
                </a:solidFill>
                <a:effectLst/>
                <a:latin typeface="Times" pitchFamily="-109" charset="0"/>
                <a:ea typeface="ＭＳ Ｐゴシック" pitchFamily="-65" charset="-128"/>
                <a:cs typeface="ＭＳ Ｐゴシック" pitchFamily="-65" charset="-128"/>
              </a:rPr>
              <a:t> degrees Celsius</a:t>
            </a:r>
            <a:r>
              <a:rPr lang="en-US" sz="1200" i="0" kern="1200" dirty="0" smtClean="0">
                <a:solidFill>
                  <a:schemeClr val="tx1"/>
                </a:solidFill>
                <a:effectLst/>
                <a:latin typeface="Times" pitchFamily="-109" charset="0"/>
                <a:ea typeface="ＭＳ Ｐゴシック" pitchFamily="-65" charset="-128"/>
                <a:cs typeface="ＭＳ Ｐゴシック" pitchFamily="-65" charset="-128"/>
              </a:rPr>
              <a:t> and allocate at least a</a:t>
            </a:r>
            <a:r>
              <a:rPr lang="en-US" sz="1200" i="0" kern="1200" baseline="0" dirty="0" smtClean="0">
                <a:solidFill>
                  <a:schemeClr val="tx1"/>
                </a:solidFill>
                <a:effectLst/>
                <a:latin typeface="Times" pitchFamily="-109" charset="0"/>
                <a:ea typeface="ＭＳ Ｐゴシック" pitchFamily="-65" charset="-128"/>
                <a:cs typeface="ＭＳ Ｐゴシック" pitchFamily="-65" charset="-128"/>
              </a:rPr>
              <a:t> hundred</a:t>
            </a:r>
            <a:r>
              <a:rPr lang="en-US" sz="1200" i="0" kern="1200" dirty="0" smtClean="0">
                <a:solidFill>
                  <a:schemeClr val="tx1"/>
                </a:solidFill>
                <a:effectLst/>
                <a:latin typeface="Times" pitchFamily="-109" charset="0"/>
                <a:ea typeface="ＭＳ Ｐゴシック" pitchFamily="-65" charset="-128"/>
                <a:cs typeface="ＭＳ Ｐゴシック" pitchFamily="-65" charset="-128"/>
              </a:rPr>
              <a:t> billion dollars per year for climate financing for those who need it most. </a:t>
            </a:r>
            <a:endParaRPr lang="en-US" i="0" dirty="0" smtClean="0"/>
          </a:p>
          <a:p>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11</a:t>
            </a:fld>
            <a:endParaRPr lang="en-US" altLang="en-US"/>
          </a:p>
        </p:txBody>
      </p:sp>
    </p:spTree>
    <p:extLst>
      <p:ext uri="{BB962C8B-B14F-4D97-AF65-F5344CB8AC3E}">
        <p14:creationId xmlns:p14="http://schemas.microsoft.com/office/powerpoint/2010/main" val="535032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Script</a:t>
            </a:r>
            <a:r>
              <a:rPr lang="en-US" dirty="0" smtClean="0"/>
              <a:t>:</a:t>
            </a:r>
            <a:r>
              <a:rPr lang="en-US" baseline="0" dirty="0" smtClean="0"/>
              <a:t> Let’s take a look at this challenge. The Mauna Loa Observatory in Hawaii, United States, has been measuring the concentration of carbon dioxide (or CO2) in the atmosphere for over 50 years. This graph shows their measurements from 1955 to 2016. As you can see there has been a steady increase in the concentration of carbon dioxide, so that it is now over 400 parts per million.</a:t>
            </a:r>
            <a:r>
              <a:rPr lang="hu-HU"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hu-HU" baseline="0" dirty="0" smtClean="0"/>
              <a:t>- 450ppm visszafordíthatatlan következményekkel jár a klímatudósok szerint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BA245A8-C2EA-3044-948A-2138C6AB82A2}" type="slidenum">
              <a:rPr lang="en-US" smtClean="0"/>
              <a:t>12</a:t>
            </a:fld>
            <a:endParaRPr lang="en-US"/>
          </a:p>
        </p:txBody>
      </p:sp>
    </p:spTree>
    <p:extLst>
      <p:ext uri="{BB962C8B-B14F-4D97-AF65-F5344CB8AC3E}">
        <p14:creationId xmlns:p14="http://schemas.microsoft.com/office/powerpoint/2010/main" val="1015715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Script</a:t>
            </a:r>
            <a:r>
              <a:rPr lang="en-US" dirty="0" smtClean="0"/>
              <a:t>: When</a:t>
            </a:r>
            <a:r>
              <a:rPr lang="en-US" baseline="0" dirty="0" smtClean="0"/>
              <a:t> scientist study the historical record of carbon dioxide they can go back over 650,000 years. During this time you can see there has been some variability in the concentration of CO2, but that it doesn’t surpass 300 parts per million until 1950. Today we have passed 400 parts per million and concentrations of CO2 are expected to rise if we don’t take immediate action. What we are seeing is unprecedented. </a:t>
            </a:r>
            <a:r>
              <a:rPr lang="en-US" dirty="0" smtClean="0"/>
              <a:t> </a:t>
            </a:r>
          </a:p>
          <a:p>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13</a:t>
            </a:fld>
            <a:endParaRPr lang="en-US" altLang="en-US"/>
          </a:p>
        </p:txBody>
      </p:sp>
    </p:spTree>
    <p:extLst>
      <p:ext uri="{BB962C8B-B14F-4D97-AF65-F5344CB8AC3E}">
        <p14:creationId xmlns:p14="http://schemas.microsoft.com/office/powerpoint/2010/main" val="774407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Script</a:t>
            </a:r>
            <a:r>
              <a:rPr lang="en-US" dirty="0" smtClean="0"/>
              <a:t>:</a:t>
            </a:r>
            <a:r>
              <a:rPr lang="en-US" baseline="0" dirty="0" smtClean="0"/>
              <a:t> But where does all the CO2 come from? Any ideas? This graph shows the sources of CO2 from the year 1860 to 2012. You can see at the bottom in green that deforestation has contributed but that it is has not grown substantially and may even be declining. The primary contributor to CO2 emissions, however, are the fossil fuels—coal (which you see in red), oil (in orange), and gas (in teal/orange). Emissions from these fossil fuels have grown significantly in recent decades and driving a large part of the climate change we see. </a:t>
            </a:r>
            <a:endParaRPr lang="en-US" dirty="0" smtClean="0"/>
          </a:p>
          <a:p>
            <a:r>
              <a:rPr lang="hu-HU" baseline="0" dirty="0" smtClean="0"/>
              <a:t>Kalcinálás: cement készítésénél használják – mészkőből széndioxidot és kalcium-oxidot állítanak elő.</a:t>
            </a:r>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14</a:t>
            </a:fld>
            <a:endParaRPr lang="en-US" altLang="en-US"/>
          </a:p>
        </p:txBody>
      </p:sp>
    </p:spTree>
    <p:extLst>
      <p:ext uri="{BB962C8B-B14F-4D97-AF65-F5344CB8AC3E}">
        <p14:creationId xmlns:p14="http://schemas.microsoft.com/office/powerpoint/2010/main" val="1716775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dirty="0" smtClean="0">
                <a:solidFill>
                  <a:schemeClr val="bg1"/>
                </a:solidFill>
              </a:rPr>
              <a:t>Script</a:t>
            </a:r>
            <a:r>
              <a:rPr lang="en-US" sz="1200" dirty="0" smtClean="0">
                <a:solidFill>
                  <a:schemeClr val="bg1"/>
                </a:solidFill>
              </a:rPr>
              <a:t>: Carbon dioxide is</a:t>
            </a:r>
            <a:r>
              <a:rPr lang="en-US" sz="1200" baseline="0" dirty="0" smtClean="0">
                <a:solidFill>
                  <a:schemeClr val="bg1"/>
                </a:solidFill>
              </a:rPr>
              <a:t> not</a:t>
            </a:r>
            <a:r>
              <a:rPr lang="en-US" sz="1200" dirty="0" smtClean="0">
                <a:solidFill>
                  <a:schemeClr val="bg1"/>
                </a:solidFill>
              </a:rPr>
              <a:t> the</a:t>
            </a:r>
            <a:r>
              <a:rPr lang="en-US" sz="1200" baseline="0" dirty="0" smtClean="0">
                <a:solidFill>
                  <a:schemeClr val="bg1"/>
                </a:solidFill>
              </a:rPr>
              <a:t> only thing that is contributing to climate change. There are also several other greenhouse gases. Here you see the relative contribution from different gases. In orange and red you can see the contribution that CO2 makes from fossil fuels and land use, then in light blue is methane (CH4), then nitrous oxide (N2O), and the F-gases.</a:t>
            </a:r>
            <a:r>
              <a:rPr lang="en-US" sz="1200" dirty="0" smtClean="0">
                <a:solidFill>
                  <a:schemeClr val="bg1"/>
                </a:solidFill>
              </a:rPr>
              <a:t> Agriculture contributes 50% of global methane (CH4) emissions</a:t>
            </a:r>
            <a:r>
              <a:rPr lang="en-US" sz="1200" baseline="0" dirty="0" smtClean="0">
                <a:solidFill>
                  <a:schemeClr val="bg1"/>
                </a:solidFill>
              </a:rPr>
              <a:t> and</a:t>
            </a:r>
            <a:r>
              <a:rPr lang="en-US" sz="1200" dirty="0" smtClean="0">
                <a:solidFill>
                  <a:schemeClr val="bg1"/>
                </a:solidFill>
              </a:rPr>
              <a:t> 60% of global nitrous oxide (N²0) emissions.</a:t>
            </a:r>
            <a:r>
              <a:rPr lang="en-US" sz="1200" baseline="0" dirty="0" smtClean="0">
                <a:solidFill>
                  <a:schemeClr val="bg1"/>
                </a:solidFill>
              </a:rPr>
              <a:t> Heavy industry and manufacturing, as well as consumer goods are sources of N2O and F-gases.</a:t>
            </a:r>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15</a:t>
            </a:fld>
            <a:endParaRPr lang="en-US" altLang="en-US"/>
          </a:p>
        </p:txBody>
      </p:sp>
    </p:spTree>
    <p:extLst>
      <p:ext uri="{BB962C8B-B14F-4D97-AF65-F5344CB8AC3E}">
        <p14:creationId xmlns:p14="http://schemas.microsoft.com/office/powerpoint/2010/main" val="676801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fr-FR" sz="1200" b="0" i="1" u="none" strike="noStrike" cap="none" normalizeH="0" baseline="0" dirty="0" smtClean="0">
                <a:ln>
                  <a:noFill/>
                </a:ln>
                <a:solidFill>
                  <a:schemeClr val="bg1"/>
                </a:solidFill>
                <a:effectLst/>
                <a:latin typeface="Arial" panose="020B0604020202020204" pitchFamily="34" charset="0"/>
              </a:rPr>
              <a:t>Script</a:t>
            </a:r>
            <a:r>
              <a:rPr kumimoji="0" lang="fr-FR" altLang="fr-FR" sz="1200" b="0" i="0" u="none" strike="noStrike" cap="none" normalizeH="0" baseline="0" dirty="0" smtClean="0">
                <a:ln>
                  <a:noFill/>
                </a:ln>
                <a:solidFill>
                  <a:schemeClr val="bg1"/>
                </a:solidFill>
                <a:effectLst/>
                <a:latin typeface="Arial" panose="020B0604020202020204" pitchFamily="34" charset="0"/>
              </a:rPr>
              <a:t>: </a:t>
            </a:r>
            <a:r>
              <a:rPr kumimoji="0" lang="fr-FR" altLang="fr-FR" sz="1200" b="0" i="0" u="none" strike="noStrike" cap="none" normalizeH="0" baseline="0" dirty="0" err="1" smtClean="0">
                <a:ln>
                  <a:noFill/>
                </a:ln>
                <a:solidFill>
                  <a:schemeClr val="bg1"/>
                </a:solidFill>
                <a:effectLst/>
                <a:latin typeface="Arial" panose="020B0604020202020204" pitchFamily="34" charset="0"/>
              </a:rPr>
              <a:t>Across</a:t>
            </a:r>
            <a:r>
              <a:rPr kumimoji="0" lang="fr-FR" altLang="fr-FR" sz="1200" b="0" i="0" u="none" strike="noStrike" cap="none" normalizeH="0" baseline="0" dirty="0" smtClean="0">
                <a:ln>
                  <a:noFill/>
                </a:ln>
                <a:solidFill>
                  <a:schemeClr val="bg1"/>
                </a:solidFill>
                <a:effectLst/>
                <a:latin typeface="Arial" panose="020B0604020202020204" pitchFamily="34" charset="0"/>
              </a:rPr>
              <a:t> the Sahel </a:t>
            </a:r>
            <a:r>
              <a:rPr kumimoji="0" lang="fr-FR" altLang="fr-FR" sz="1200" b="0" i="0" u="none" strike="noStrike" cap="none" normalizeH="0" baseline="0" dirty="0" err="1" smtClean="0">
                <a:ln>
                  <a:noFill/>
                </a:ln>
                <a:solidFill>
                  <a:schemeClr val="bg1"/>
                </a:solidFill>
                <a:effectLst/>
                <a:latin typeface="Arial" panose="020B0604020202020204" pitchFamily="34" charset="0"/>
              </a:rPr>
              <a:t>region</a:t>
            </a:r>
            <a:r>
              <a:rPr kumimoji="0" lang="fr-FR" altLang="fr-FR" sz="1200" b="0" i="0" u="none" strike="noStrike" cap="none" normalizeH="0" baseline="0" dirty="0" smtClean="0">
                <a:ln>
                  <a:noFill/>
                </a:ln>
                <a:solidFill>
                  <a:schemeClr val="bg1"/>
                </a:solidFill>
                <a:effectLst/>
                <a:latin typeface="Arial" panose="020B0604020202020204" pitchFamily="34" charset="0"/>
              </a:rPr>
              <a:t> of </a:t>
            </a:r>
            <a:r>
              <a:rPr kumimoji="0" lang="fr-FR" altLang="fr-FR" sz="1200" b="0" i="0" u="none" strike="noStrike" cap="none" normalizeH="0" baseline="0" dirty="0" err="1" smtClean="0">
                <a:ln>
                  <a:noFill/>
                </a:ln>
                <a:solidFill>
                  <a:schemeClr val="bg1"/>
                </a:solidFill>
                <a:effectLst/>
                <a:latin typeface="Arial" panose="020B0604020202020204" pitchFamily="34" charset="0"/>
              </a:rPr>
              <a:t>northern</a:t>
            </a:r>
            <a:r>
              <a:rPr kumimoji="0" lang="fr-FR" altLang="fr-FR" sz="1200" b="0" i="0" u="none" strike="noStrike" cap="none" normalizeH="0" baseline="0" dirty="0" smtClean="0">
                <a:ln>
                  <a:noFill/>
                </a:ln>
                <a:solidFill>
                  <a:schemeClr val="bg1"/>
                </a:solidFill>
                <a:effectLst/>
                <a:latin typeface="Arial" panose="020B0604020202020204" pitchFamily="34" charset="0"/>
              </a:rPr>
              <a:t> </a:t>
            </a:r>
            <a:r>
              <a:rPr kumimoji="0" lang="fr-FR" altLang="fr-FR" sz="1200" b="0" i="0" u="none" strike="noStrike" cap="none" normalizeH="0" baseline="0" dirty="0" err="1" smtClean="0">
                <a:ln>
                  <a:noFill/>
                </a:ln>
                <a:solidFill>
                  <a:schemeClr val="bg1"/>
                </a:solidFill>
                <a:effectLst/>
                <a:latin typeface="Arial" panose="020B0604020202020204" pitchFamily="34" charset="0"/>
              </a:rPr>
              <a:t>Africa</a:t>
            </a:r>
            <a:r>
              <a:rPr kumimoji="0" lang="fr-FR" altLang="fr-FR" sz="1200" b="0" i="0" u="none" strike="noStrike" cap="none" normalizeH="0" baseline="0" dirty="0" smtClean="0">
                <a:ln>
                  <a:noFill/>
                </a:ln>
                <a:solidFill>
                  <a:schemeClr val="bg1"/>
                </a:solidFill>
                <a:effectLst/>
                <a:latin typeface="Arial" panose="020B0604020202020204" pitchFamily="34" charset="0"/>
              </a:rPr>
              <a:t> a </a:t>
            </a:r>
            <a:r>
              <a:rPr kumimoji="0" lang="fr-FR" altLang="fr-FR" sz="1200" b="0" i="0" u="none" strike="noStrike" cap="none" normalizeH="0" baseline="0" dirty="0" err="1" smtClean="0">
                <a:ln>
                  <a:noFill/>
                </a:ln>
                <a:solidFill>
                  <a:schemeClr val="bg1"/>
                </a:solidFill>
                <a:effectLst/>
                <a:latin typeface="Arial" panose="020B0604020202020204" pitchFamily="34" charset="0"/>
              </a:rPr>
              <a:t>drought</a:t>
            </a:r>
            <a:r>
              <a:rPr kumimoji="0" lang="fr-FR" altLang="fr-FR" sz="1200" b="0" i="0" u="none" strike="noStrike" cap="none" normalizeH="0" baseline="0" dirty="0" smtClean="0">
                <a:ln>
                  <a:noFill/>
                </a:ln>
                <a:solidFill>
                  <a:schemeClr val="bg1"/>
                </a:solidFill>
                <a:effectLst/>
                <a:latin typeface="Arial" panose="020B0604020202020204" pitchFamily="34" charset="0"/>
              </a:rPr>
              <a:t> </a:t>
            </a:r>
            <a:r>
              <a:rPr kumimoji="0" lang="fr-FR" altLang="fr-FR" sz="1200" b="0" i="0" u="none" strike="noStrike" cap="none" normalizeH="0" baseline="0" dirty="0" err="1" smtClean="0">
                <a:ln>
                  <a:noFill/>
                </a:ln>
                <a:solidFill>
                  <a:schemeClr val="bg1"/>
                </a:solidFill>
                <a:effectLst/>
                <a:latin typeface="Arial" panose="020B0604020202020204" pitchFamily="34" charset="0"/>
              </a:rPr>
              <a:t>that</a:t>
            </a:r>
            <a:r>
              <a:rPr kumimoji="0" lang="fr-FR" altLang="fr-FR" sz="1200" b="0" i="0" u="none" strike="noStrike" cap="none" normalizeH="0" baseline="0" dirty="0" smtClean="0">
                <a:ln>
                  <a:noFill/>
                </a:ln>
                <a:solidFill>
                  <a:schemeClr val="bg1"/>
                </a:solidFill>
                <a:effectLst/>
                <a:latin typeface="Arial" panose="020B0604020202020204" pitchFamily="34" charset="0"/>
              </a:rPr>
              <a:t> has </a:t>
            </a:r>
            <a:r>
              <a:rPr kumimoji="0" lang="fr-FR" altLang="fr-FR" sz="1200" b="0" i="0" u="none" strike="noStrike" cap="none" normalizeH="0" baseline="0" dirty="0" err="1" smtClean="0">
                <a:ln>
                  <a:noFill/>
                </a:ln>
                <a:solidFill>
                  <a:schemeClr val="bg1"/>
                </a:solidFill>
                <a:effectLst/>
                <a:latin typeface="Arial" panose="020B0604020202020204" pitchFamily="34" charset="0"/>
              </a:rPr>
              <a:t>lasted</a:t>
            </a:r>
            <a:r>
              <a:rPr kumimoji="0" lang="fr-FR" altLang="fr-FR" sz="1200" b="0" i="0" u="none" strike="noStrike" cap="none" normalizeH="0" baseline="0" dirty="0" smtClean="0">
                <a:ln>
                  <a:noFill/>
                </a:ln>
                <a:solidFill>
                  <a:schemeClr val="bg1"/>
                </a:solidFill>
                <a:effectLst/>
                <a:latin typeface="Arial" panose="020B0604020202020204" pitchFamily="34" charset="0"/>
              </a:rPr>
              <a:t> for four </a:t>
            </a:r>
            <a:r>
              <a:rPr kumimoji="0" lang="fr-FR" altLang="fr-FR" sz="1200" b="0" i="0" u="none" strike="noStrike" cap="none" normalizeH="0" baseline="0" dirty="0" err="1" smtClean="0">
                <a:ln>
                  <a:noFill/>
                </a:ln>
                <a:solidFill>
                  <a:schemeClr val="bg1"/>
                </a:solidFill>
                <a:effectLst/>
                <a:latin typeface="Arial" panose="020B0604020202020204" pitchFamily="34" charset="0"/>
              </a:rPr>
              <a:t>years</a:t>
            </a:r>
            <a:r>
              <a:rPr kumimoji="0" lang="fr-FR" altLang="fr-FR" sz="1200" b="0" i="0" u="none" strike="noStrike" cap="none" normalizeH="0" baseline="0" dirty="0" smtClean="0">
                <a:ln>
                  <a:noFill/>
                </a:ln>
                <a:solidFill>
                  <a:schemeClr val="bg1"/>
                </a:solidFill>
                <a:effectLst/>
                <a:latin typeface="Arial" panose="020B0604020202020204" pitchFamily="34" charset="0"/>
              </a:rPr>
              <a:t> has </a:t>
            </a:r>
            <a:r>
              <a:rPr kumimoji="0" lang="fr-FR" altLang="fr-FR" sz="1200" b="0" i="0" u="none" strike="noStrike" cap="none" normalizeH="0" baseline="0" dirty="0" err="1" smtClean="0">
                <a:ln>
                  <a:noFill/>
                </a:ln>
                <a:solidFill>
                  <a:schemeClr val="bg1"/>
                </a:solidFill>
                <a:effectLst/>
                <a:latin typeface="Arial" panose="020B0604020202020204" pitchFamily="34" charset="0"/>
              </a:rPr>
              <a:t>created</a:t>
            </a:r>
            <a:r>
              <a:rPr kumimoji="0" lang="fr-FR" altLang="fr-FR" sz="1200" b="0" i="0" u="none" strike="noStrike" cap="none" normalizeH="0" baseline="0" dirty="0" smtClean="0">
                <a:ln>
                  <a:noFill/>
                </a:ln>
                <a:solidFill>
                  <a:schemeClr val="bg1"/>
                </a:solidFill>
                <a:effectLst/>
                <a:latin typeface="Arial" panose="020B0604020202020204" pitchFamily="34" charset="0"/>
              </a:rPr>
              <a:t> </a:t>
            </a:r>
            <a:r>
              <a:rPr kumimoji="0" lang="fr-FR" altLang="fr-FR" sz="1200" b="0" i="0" u="none" strike="noStrike" cap="none" normalizeH="0" baseline="0" dirty="0" err="1" smtClean="0">
                <a:ln>
                  <a:noFill/>
                </a:ln>
                <a:solidFill>
                  <a:schemeClr val="bg1"/>
                </a:solidFill>
                <a:effectLst/>
                <a:latin typeface="Arial" panose="020B0604020202020204" pitchFamily="34" charset="0"/>
              </a:rPr>
              <a:t>food</a:t>
            </a:r>
            <a:r>
              <a:rPr kumimoji="0" lang="fr-FR" altLang="fr-FR" sz="1200" b="0" i="0" u="none" strike="noStrike" cap="none" normalizeH="0" baseline="0" dirty="0" smtClean="0">
                <a:ln>
                  <a:noFill/>
                </a:ln>
                <a:solidFill>
                  <a:schemeClr val="bg1"/>
                </a:solidFill>
                <a:effectLst/>
                <a:latin typeface="Arial" panose="020B0604020202020204" pitchFamily="34" charset="0"/>
              </a:rPr>
              <a:t> </a:t>
            </a:r>
            <a:r>
              <a:rPr kumimoji="0" lang="fr-FR" altLang="fr-FR" sz="1200" b="0" i="0" u="none" strike="noStrike" cap="none" normalizeH="0" baseline="0" dirty="0" err="1" smtClean="0">
                <a:ln>
                  <a:noFill/>
                </a:ln>
                <a:solidFill>
                  <a:schemeClr val="bg1"/>
                </a:solidFill>
                <a:effectLst/>
                <a:latin typeface="Arial" panose="020B0604020202020204" pitchFamily="34" charset="0"/>
              </a:rPr>
              <a:t>insecurity</a:t>
            </a:r>
            <a:r>
              <a:rPr kumimoji="0" lang="fr-FR" altLang="fr-FR" sz="1200" b="0" i="0" u="none" strike="noStrike" cap="none" normalizeH="0" baseline="0" dirty="0" smtClean="0">
                <a:ln>
                  <a:noFill/>
                </a:ln>
                <a:solidFill>
                  <a:schemeClr val="bg1"/>
                </a:solidFill>
                <a:effectLst/>
                <a:latin typeface="Arial" panose="020B0604020202020204" pitchFamily="34" charset="0"/>
              </a:rPr>
              <a:t> </a:t>
            </a:r>
            <a:r>
              <a:rPr kumimoji="0" lang="fr-FR" altLang="fr-FR" sz="1200" b="0" i="0" u="none" strike="noStrike" cap="none" normalizeH="0" baseline="0" dirty="0" err="1" smtClean="0">
                <a:ln>
                  <a:noFill/>
                </a:ln>
                <a:solidFill>
                  <a:schemeClr val="bg1"/>
                </a:solidFill>
                <a:effectLst/>
                <a:latin typeface="Arial" panose="020B0604020202020204" pitchFamily="34" charset="0"/>
              </a:rPr>
              <a:t>which</a:t>
            </a:r>
            <a:r>
              <a:rPr kumimoji="0" lang="fr-FR" altLang="fr-FR" sz="1200" b="0" i="0" u="none" strike="noStrike" cap="none" normalizeH="0" baseline="0" dirty="0" smtClean="0">
                <a:ln>
                  <a:noFill/>
                </a:ln>
                <a:solidFill>
                  <a:schemeClr val="bg1"/>
                </a:solidFill>
                <a:effectLst/>
                <a:latin typeface="Arial" panose="020B0604020202020204" pitchFamily="34" charset="0"/>
              </a:rPr>
              <a:t> has </a:t>
            </a:r>
            <a:r>
              <a:rPr kumimoji="0" lang="fr-FR" altLang="fr-FR" sz="1200" b="0" i="0" u="none" strike="noStrike" cap="none" normalizeH="0" baseline="0" dirty="0" err="1" smtClean="0">
                <a:ln>
                  <a:noFill/>
                </a:ln>
                <a:solidFill>
                  <a:schemeClr val="bg1"/>
                </a:solidFill>
                <a:effectLst/>
                <a:latin typeface="Arial" panose="020B0604020202020204" pitchFamily="34" charset="0"/>
              </a:rPr>
              <a:t>displaced</a:t>
            </a:r>
            <a:r>
              <a:rPr kumimoji="0" lang="fr-FR" altLang="fr-FR" sz="1200" b="0" i="0" u="none" strike="noStrike" cap="none" normalizeH="0" baseline="0" dirty="0" smtClean="0">
                <a:ln>
                  <a:noFill/>
                </a:ln>
                <a:solidFill>
                  <a:schemeClr val="bg1"/>
                </a:solidFill>
                <a:effectLst/>
                <a:latin typeface="Arial" panose="020B0604020202020204" pitchFamily="34" charset="0"/>
              </a:rPr>
              <a:t> over 200,000 people. </a:t>
            </a:r>
            <a:r>
              <a:rPr kumimoji="0" lang="fr-FR" altLang="fr-FR" sz="1200" b="0" i="0" u="none" strike="noStrike" cap="none" normalizeH="0" baseline="0" dirty="0" err="1" smtClean="0">
                <a:ln>
                  <a:noFill/>
                </a:ln>
                <a:solidFill>
                  <a:schemeClr val="bg1"/>
                </a:solidFill>
                <a:effectLst/>
                <a:latin typeface="Arial" panose="020B0604020202020204" pitchFamily="34" charset="0"/>
              </a:rPr>
              <a:t>According</a:t>
            </a:r>
            <a:r>
              <a:rPr kumimoji="0" lang="fr-FR" altLang="fr-FR" sz="1200" b="0" i="0" u="none" strike="noStrike" cap="none" normalizeH="0" baseline="0" dirty="0" smtClean="0">
                <a:ln>
                  <a:noFill/>
                </a:ln>
                <a:solidFill>
                  <a:schemeClr val="bg1"/>
                </a:solidFill>
                <a:effectLst/>
                <a:latin typeface="Arial" panose="020B0604020202020204" pitchFamily="34" charset="0"/>
              </a:rPr>
              <a:t> to the IPCC, by 2020, </a:t>
            </a:r>
            <a:r>
              <a:rPr kumimoji="0" lang="fr-FR" altLang="fr-FR" sz="1200" b="0" i="0" u="none" strike="noStrike" cap="none" normalizeH="0" baseline="0" dirty="0" err="1" smtClean="0">
                <a:ln>
                  <a:noFill/>
                </a:ln>
                <a:solidFill>
                  <a:schemeClr val="bg1"/>
                </a:solidFill>
                <a:effectLst/>
                <a:latin typeface="Arial" panose="020B0604020202020204" pitchFamily="34" charset="0"/>
              </a:rPr>
              <a:t>between</a:t>
            </a:r>
            <a:r>
              <a:rPr kumimoji="0" lang="fr-FR" altLang="fr-FR" sz="1200" b="0" i="0" u="none" strike="noStrike" cap="none" normalizeH="0" baseline="0" dirty="0" smtClean="0">
                <a:ln>
                  <a:noFill/>
                </a:ln>
                <a:solidFill>
                  <a:schemeClr val="bg1"/>
                </a:solidFill>
                <a:effectLst/>
                <a:latin typeface="Arial" panose="020B0604020202020204" pitchFamily="34" charset="0"/>
              </a:rPr>
              <a:t> 75 and 250 million of people are </a:t>
            </a:r>
            <a:r>
              <a:rPr kumimoji="0" lang="fr-FR" altLang="fr-FR" sz="1200" b="0" i="0" u="none" strike="noStrike" cap="none" normalizeH="0" baseline="0" dirty="0" err="1" smtClean="0">
                <a:ln>
                  <a:noFill/>
                </a:ln>
                <a:solidFill>
                  <a:schemeClr val="bg1"/>
                </a:solidFill>
                <a:effectLst/>
                <a:latin typeface="Arial" panose="020B0604020202020204" pitchFamily="34" charset="0"/>
              </a:rPr>
              <a:t>projected</a:t>
            </a:r>
            <a:r>
              <a:rPr kumimoji="0" lang="fr-FR" altLang="fr-FR" sz="1200" b="0" i="0" u="none" strike="noStrike" cap="none" normalizeH="0" baseline="0" dirty="0" smtClean="0">
                <a:ln>
                  <a:noFill/>
                </a:ln>
                <a:solidFill>
                  <a:schemeClr val="bg1"/>
                </a:solidFill>
                <a:effectLst/>
                <a:latin typeface="Arial" panose="020B0604020202020204" pitchFamily="34" charset="0"/>
              </a:rPr>
              <a:t> to </a:t>
            </a:r>
            <a:r>
              <a:rPr kumimoji="0" lang="fr-FR" altLang="fr-FR" sz="1200" b="0" i="0" u="none" strike="noStrike" cap="none" normalizeH="0" baseline="0" dirty="0" err="1" smtClean="0">
                <a:ln>
                  <a:noFill/>
                </a:ln>
                <a:solidFill>
                  <a:schemeClr val="bg1"/>
                </a:solidFill>
                <a:effectLst/>
                <a:latin typeface="Arial" panose="020B0604020202020204" pitchFamily="34" charset="0"/>
              </a:rPr>
              <a:t>be</a:t>
            </a:r>
            <a:r>
              <a:rPr kumimoji="0" lang="fr-FR" altLang="fr-FR" sz="1200" b="0" i="0" u="none" strike="noStrike" cap="none" normalizeH="0" baseline="0" dirty="0" smtClean="0">
                <a:ln>
                  <a:noFill/>
                </a:ln>
                <a:solidFill>
                  <a:schemeClr val="bg1"/>
                </a:solidFill>
                <a:effectLst/>
                <a:latin typeface="Arial" panose="020B0604020202020204" pitchFamily="34" charset="0"/>
              </a:rPr>
              <a:t> </a:t>
            </a:r>
            <a:r>
              <a:rPr kumimoji="0" lang="fr-FR" altLang="fr-FR" sz="1200" b="0" i="0" u="none" strike="noStrike" cap="none" normalizeH="0" baseline="0" dirty="0" err="1" smtClean="0">
                <a:ln>
                  <a:noFill/>
                </a:ln>
                <a:solidFill>
                  <a:schemeClr val="bg1"/>
                </a:solidFill>
                <a:effectLst/>
                <a:latin typeface="Arial" panose="020B0604020202020204" pitchFamily="34" charset="0"/>
              </a:rPr>
              <a:t>exposed</a:t>
            </a:r>
            <a:r>
              <a:rPr kumimoji="0" lang="fr-FR" altLang="fr-FR" sz="1200" b="0" i="0" u="none" strike="noStrike" cap="none" normalizeH="0" baseline="0" dirty="0" smtClean="0">
                <a:ln>
                  <a:noFill/>
                </a:ln>
                <a:solidFill>
                  <a:schemeClr val="bg1"/>
                </a:solidFill>
                <a:effectLst/>
                <a:latin typeface="Arial" panose="020B0604020202020204" pitchFamily="34" charset="0"/>
              </a:rPr>
              <a:t> to </a:t>
            </a:r>
            <a:r>
              <a:rPr kumimoji="0" lang="fr-FR" altLang="fr-FR" sz="1200" b="0" i="0" u="none" strike="noStrike" cap="none" normalizeH="0" baseline="0" dirty="0" err="1" smtClean="0">
                <a:ln>
                  <a:noFill/>
                </a:ln>
                <a:solidFill>
                  <a:schemeClr val="bg1"/>
                </a:solidFill>
                <a:effectLst/>
                <a:latin typeface="Arial" panose="020B0604020202020204" pitchFamily="34" charset="0"/>
              </a:rPr>
              <a:t>increased</a:t>
            </a:r>
            <a:r>
              <a:rPr kumimoji="0" lang="fr-FR" altLang="fr-FR" sz="1200" b="0" i="0" u="none" strike="noStrike" cap="none" normalizeH="0" baseline="0" dirty="0" smtClean="0">
                <a:ln>
                  <a:noFill/>
                </a:ln>
                <a:solidFill>
                  <a:schemeClr val="bg1"/>
                </a:solidFill>
                <a:effectLst/>
                <a:latin typeface="Arial" panose="020B0604020202020204" pitchFamily="34" charset="0"/>
              </a:rPr>
              <a:t> water stress due to </a:t>
            </a:r>
            <a:r>
              <a:rPr kumimoji="0" lang="fr-FR" altLang="fr-FR" sz="1200" b="0" i="0" u="none" strike="noStrike" cap="none" normalizeH="0" baseline="0" dirty="0" err="1" smtClean="0">
                <a:ln>
                  <a:noFill/>
                </a:ln>
                <a:solidFill>
                  <a:schemeClr val="bg1"/>
                </a:solidFill>
                <a:effectLst/>
                <a:latin typeface="Arial" panose="020B0604020202020204" pitchFamily="34" charset="0"/>
              </a:rPr>
              <a:t>climate</a:t>
            </a:r>
            <a:r>
              <a:rPr kumimoji="0" lang="fr-FR" altLang="fr-FR" sz="1200" b="0" i="0" u="none" strike="noStrike" cap="none" normalizeH="0" baseline="0" dirty="0" smtClean="0">
                <a:ln>
                  <a:noFill/>
                </a:ln>
                <a:solidFill>
                  <a:schemeClr val="bg1"/>
                </a:solidFill>
                <a:effectLst/>
                <a:latin typeface="Arial" panose="020B0604020202020204" pitchFamily="34" charset="0"/>
              </a:rPr>
              <a:t> change.</a:t>
            </a:r>
          </a:p>
        </p:txBody>
      </p:sp>
      <p:sp>
        <p:nvSpPr>
          <p:cNvPr id="4" name="Espace réservé du numéro de diapositive 3"/>
          <p:cNvSpPr>
            <a:spLocks noGrp="1"/>
          </p:cNvSpPr>
          <p:nvPr>
            <p:ph type="sldNum" sz="quarter" idx="10"/>
          </p:nvPr>
        </p:nvSpPr>
        <p:spPr/>
        <p:txBody>
          <a:bodyPr/>
          <a:lstStyle/>
          <a:p>
            <a:fld id="{5FD31358-7556-4355-9BA3-23AD4A85D08B}" type="slidenum">
              <a:rPr lang="fr-FR" smtClean="0"/>
              <a:t>16</a:t>
            </a:fld>
            <a:endParaRPr lang="fr-FR"/>
          </a:p>
        </p:txBody>
      </p:sp>
    </p:spTree>
    <p:extLst>
      <p:ext uri="{BB962C8B-B14F-4D97-AF65-F5344CB8AC3E}">
        <p14:creationId xmlns:p14="http://schemas.microsoft.com/office/powerpoint/2010/main" val="1953513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Script</a:t>
            </a:r>
            <a:r>
              <a:rPr lang="en-US" dirty="0" smtClean="0"/>
              <a:t>: Even the United States Department</a:t>
            </a:r>
            <a:r>
              <a:rPr lang="en-US" baseline="0" dirty="0" smtClean="0"/>
              <a:t> of Defense is issuing alerts about the challenge of climate change and warning that it will have significant geopolitical impacts that can further weaken fragile governments and exacerbate mass migration. </a:t>
            </a:r>
            <a:r>
              <a:rPr lang="en-US" dirty="0" smtClean="0"/>
              <a:t> </a:t>
            </a:r>
          </a:p>
          <a:p>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17</a:t>
            </a:fld>
            <a:endParaRPr lang="en-US" altLang="en-US"/>
          </a:p>
        </p:txBody>
      </p:sp>
    </p:spTree>
    <p:extLst>
      <p:ext uri="{BB962C8B-B14F-4D97-AF65-F5344CB8AC3E}">
        <p14:creationId xmlns:p14="http://schemas.microsoft.com/office/powerpoint/2010/main" val="1229243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Script</a:t>
            </a:r>
            <a:r>
              <a:rPr lang="en-US" dirty="0" smtClean="0"/>
              <a:t>: If we do</a:t>
            </a:r>
            <a:r>
              <a:rPr lang="en-US" baseline="0" dirty="0" smtClean="0"/>
              <a:t> not </a:t>
            </a:r>
            <a:r>
              <a:rPr lang="en-US" dirty="0" smtClean="0"/>
              <a:t>take action, temperatures are expected to rise around 4.</a:t>
            </a:r>
            <a:r>
              <a:rPr lang="fr-FR" baseline="0" dirty="0" smtClean="0"/>
              <a:t>5 </a:t>
            </a:r>
            <a:r>
              <a:rPr lang="fr-FR" baseline="0" dirty="0" err="1" smtClean="0"/>
              <a:t>degrees</a:t>
            </a:r>
            <a:r>
              <a:rPr lang="fr-FR" baseline="0" dirty="0" smtClean="0"/>
              <a:t> Celsius by the end of the </a:t>
            </a:r>
            <a:r>
              <a:rPr lang="fr-FR" baseline="0" dirty="0" err="1" smtClean="0"/>
              <a:t>century</a:t>
            </a:r>
            <a:r>
              <a:rPr lang="fr-FR" baseline="0" dirty="0" smtClean="0"/>
              <a:t>. </a:t>
            </a:r>
            <a:r>
              <a:rPr lang="fr-FR" baseline="0" dirty="0" err="1" smtClean="0"/>
              <a:t>Here</a:t>
            </a:r>
            <a:r>
              <a:rPr lang="fr-FR" baseline="0" dirty="0" smtClean="0"/>
              <a:t> </a:t>
            </a:r>
            <a:r>
              <a:rPr lang="fr-FR" baseline="0" dirty="0" err="1" smtClean="0"/>
              <a:t>is</a:t>
            </a:r>
            <a:r>
              <a:rPr lang="fr-FR" baseline="0" dirty="0" smtClean="0"/>
              <a:t> a graph of </a:t>
            </a:r>
            <a:r>
              <a:rPr lang="fr-FR" baseline="0" dirty="0" err="1" smtClean="0"/>
              <a:t>greenhouse</a:t>
            </a:r>
            <a:r>
              <a:rPr lang="fr-FR" baseline="0" dirty="0" smtClean="0"/>
              <a:t> </a:t>
            </a:r>
            <a:r>
              <a:rPr lang="fr-FR" baseline="0" dirty="0" err="1" smtClean="0"/>
              <a:t>gas</a:t>
            </a:r>
            <a:r>
              <a:rPr lang="fr-FR" baseline="0" dirty="0" smtClean="0"/>
              <a:t> </a:t>
            </a:r>
            <a:r>
              <a:rPr lang="fr-FR" baseline="0" dirty="0" err="1" smtClean="0"/>
              <a:t>emissions</a:t>
            </a:r>
            <a:r>
              <a:rPr lang="fr-FR" baseline="0" dirty="0" smtClean="0"/>
              <a:t> </a:t>
            </a:r>
            <a:r>
              <a:rPr lang="fr-FR" baseline="0" dirty="0" err="1" smtClean="0"/>
              <a:t>from</a:t>
            </a:r>
            <a:r>
              <a:rPr lang="fr-FR" baseline="0" dirty="0" smtClean="0"/>
              <a:t> the </a:t>
            </a:r>
            <a:r>
              <a:rPr lang="fr-FR" baseline="0" dirty="0" err="1" smtClean="0"/>
              <a:t>year</a:t>
            </a:r>
            <a:r>
              <a:rPr lang="fr-FR" baseline="0" dirty="0" smtClean="0"/>
              <a:t> 2000, </a:t>
            </a:r>
            <a:r>
              <a:rPr lang="fr-FR" baseline="0" dirty="0" err="1" smtClean="0"/>
              <a:t>projected</a:t>
            </a:r>
            <a:r>
              <a:rPr lang="fr-FR" baseline="0" dirty="0" smtClean="0"/>
              <a:t> to 2100. </a:t>
            </a:r>
            <a:r>
              <a:rPr lang="en-US" baseline="0" dirty="0" smtClean="0"/>
              <a:t>Each line represents one of your groups. At the top, with </a:t>
            </a:r>
            <a:r>
              <a:rPr lang="en-US" baseline="0" dirty="0" err="1" smtClean="0"/>
              <a:t>emisisons</a:t>
            </a:r>
            <a:r>
              <a:rPr lang="en-US" baseline="0" dirty="0" smtClean="0"/>
              <a:t> expected to grow rapidly if high carbon development practices are followed, is the Other Developing countries. Then in grey is China. In green, is the Other Developed countries – Japan, Canada, Australia, and Russia. In blue is the United States. In black is India. And in red, is the European Union. </a:t>
            </a:r>
            <a:endParaRPr lang="en-US" dirty="0" smtClean="0"/>
          </a:p>
          <a:p>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18</a:t>
            </a:fld>
            <a:endParaRPr lang="en-US" altLang="en-US"/>
          </a:p>
        </p:txBody>
      </p:sp>
    </p:spTree>
    <p:extLst>
      <p:ext uri="{BB962C8B-B14F-4D97-AF65-F5344CB8AC3E}">
        <p14:creationId xmlns:p14="http://schemas.microsoft.com/office/powerpoint/2010/main" val="1098148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Script</a:t>
            </a:r>
            <a:r>
              <a:rPr lang="en-US" dirty="0" smtClean="0"/>
              <a:t>: While there</a:t>
            </a:r>
            <a:r>
              <a:rPr lang="en-US" baseline="0" dirty="0" smtClean="0"/>
              <a:t> are devastating impacts expected with 4.5</a:t>
            </a:r>
            <a:r>
              <a:rPr lang="fr-FR" baseline="0" dirty="0" smtClean="0"/>
              <a:t> </a:t>
            </a:r>
            <a:r>
              <a:rPr lang="fr-FR" baseline="0" dirty="0" err="1" smtClean="0"/>
              <a:t>degrees</a:t>
            </a:r>
            <a:r>
              <a:rPr lang="fr-FR" baseline="0" dirty="0" smtClean="0"/>
              <a:t> </a:t>
            </a:r>
            <a:r>
              <a:rPr lang="fr-FR" baseline="0" dirty="0" err="1" smtClean="0"/>
              <a:t>celsius</a:t>
            </a:r>
            <a:r>
              <a:rPr lang="fr-FR" baseline="0" dirty="0" smtClean="0"/>
              <a:t> of </a:t>
            </a:r>
            <a:r>
              <a:rPr lang="fr-FR" baseline="0" dirty="0" err="1" smtClean="0"/>
              <a:t>warming</a:t>
            </a:r>
            <a:r>
              <a:rPr lang="fr-FR" baseline="0" dirty="0" smtClean="0"/>
              <a:t> </a:t>
            </a:r>
            <a:r>
              <a:rPr lang="fr-FR" baseline="0" dirty="0" err="1" smtClean="0"/>
              <a:t>globally</a:t>
            </a:r>
            <a:r>
              <a:rPr lang="fr-FR" baseline="0" dirty="0" smtClean="0"/>
              <a:t>, </a:t>
            </a:r>
            <a:r>
              <a:rPr lang="fr-FR" baseline="0" dirty="0" err="1" smtClean="0"/>
              <a:t>we</a:t>
            </a:r>
            <a:r>
              <a:rPr lang="fr-FR" baseline="0" dirty="0" smtClean="0"/>
              <a:t> are </a:t>
            </a:r>
            <a:r>
              <a:rPr lang="fr-FR" baseline="0" dirty="0" err="1" smtClean="0"/>
              <a:t>already</a:t>
            </a:r>
            <a:r>
              <a:rPr lang="fr-FR" baseline="0" dirty="0" smtClean="0"/>
              <a:t> </a:t>
            </a:r>
            <a:r>
              <a:rPr lang="fr-FR" baseline="0" dirty="0" err="1" smtClean="0"/>
              <a:t>seeing</a:t>
            </a:r>
            <a:r>
              <a:rPr lang="fr-FR" baseline="0" dirty="0" smtClean="0"/>
              <a:t> </a:t>
            </a:r>
            <a:r>
              <a:rPr lang="fr-FR" baseline="0" dirty="0" err="1" smtClean="0"/>
              <a:t>dramatic</a:t>
            </a:r>
            <a:r>
              <a:rPr lang="fr-FR" baseline="0" dirty="0" smtClean="0"/>
              <a:t> </a:t>
            </a:r>
            <a:r>
              <a:rPr lang="en-US" baseline="0" dirty="0" smtClean="0"/>
              <a:t>changes around the world. For example here is a satellite image of Lake Chad in central Africa. In 1972, Lake Chad had an area the size of Rwanda or the state of Vermont. Since then it has lost over 95% of its surface area due to persistent drought. The lake could now fit within the city of San Francisco or Milan. </a:t>
            </a:r>
            <a:endParaRPr lang="hu-HU"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hu-HU" baseline="0" dirty="0" smtClean="0"/>
              <a:t>- A </a:t>
            </a:r>
            <a:r>
              <a:rPr lang="hu-HU" baseline="0" dirty="0" err="1" smtClean="0"/>
              <a:t>Darfuri</a:t>
            </a:r>
            <a:r>
              <a:rPr lang="hu-HU" baseline="0" dirty="0" smtClean="0"/>
              <a:t> konfliktusnak 400.000 halottja és 2 millió menekültje lett – ennek oka az élelmiszer és vízhiány, következménye Szudán kettészakadása</a:t>
            </a:r>
            <a:endParaRPr lang="en-US" dirty="0" smtClean="0"/>
          </a:p>
          <a:p>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19</a:t>
            </a:fld>
            <a:endParaRPr lang="en-US" altLang="en-US"/>
          </a:p>
        </p:txBody>
      </p:sp>
    </p:spTree>
    <p:extLst>
      <p:ext uri="{BB962C8B-B14F-4D97-AF65-F5344CB8AC3E}">
        <p14:creationId xmlns:p14="http://schemas.microsoft.com/office/powerpoint/2010/main" val="250891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ce réservé de l'image des diapositives 1"/>
          <p:cNvSpPr>
            <a:spLocks noGrp="1" noRot="1" noChangeAspect="1" noTextEdit="1"/>
          </p:cNvSpPr>
          <p:nvPr>
            <p:ph type="sldImg"/>
          </p:nvPr>
        </p:nvSpPr>
        <p:spPr>
          <a:ln/>
        </p:spPr>
      </p:sp>
      <p:sp>
        <p:nvSpPr>
          <p:cNvPr id="9113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effectLst/>
                <a:latin typeface="Times" pitchFamily="-109" charset="0"/>
                <a:ea typeface="ＭＳ Ｐゴシック" pitchFamily="-65" charset="-128"/>
                <a:cs typeface="ＭＳ Ｐゴシック" pitchFamily="-65" charset="-128"/>
              </a:rPr>
              <a:t>Script</a:t>
            </a:r>
            <a:r>
              <a:rPr lang="en-US" sz="1200" kern="1200" dirty="0" smtClean="0">
                <a:solidFill>
                  <a:schemeClr val="tx1"/>
                </a:solidFill>
                <a:effectLst/>
                <a:latin typeface="Times" pitchFamily="-109" charset="0"/>
                <a:ea typeface="ＭＳ Ｐゴシック" pitchFamily="-65" charset="-128"/>
                <a:cs typeface="ＭＳ Ｐゴシック" pitchFamily="-65" charset="-128"/>
              </a:rPr>
              <a:t>:</a:t>
            </a:r>
            <a:r>
              <a:rPr lang="en-US" sz="1200" kern="1200" baseline="0" dirty="0" smtClean="0">
                <a:solidFill>
                  <a:schemeClr val="tx1"/>
                </a:solidFill>
                <a:effectLst/>
                <a:latin typeface="Times" pitchFamily="-109" charset="0"/>
                <a:ea typeface="ＭＳ Ｐゴシック" pitchFamily="-65" charset="-128"/>
                <a:cs typeface="ＭＳ Ｐゴシック" pitchFamily="-65" charset="-128"/>
              </a:rPr>
              <a:t> If we do not take to reduce our fossil fuel use, we could see severe impacts by the end of the century. For example</a:t>
            </a:r>
            <a:r>
              <a:rPr lang="is-IS" sz="1200" kern="1200" baseline="0" dirty="0" smtClean="0">
                <a:solidFill>
                  <a:schemeClr val="tx1"/>
                </a:solidFill>
                <a:effectLst/>
                <a:latin typeface="Times" pitchFamily="-109" charset="0"/>
                <a:ea typeface="ＭＳ Ｐゴシック" pitchFamily="-65" charset="-128"/>
                <a:cs typeface="ＭＳ Ｐゴシック" pitchFamily="-65" charset="-128"/>
              </a:rPr>
              <a:t>…</a:t>
            </a:r>
            <a:endParaRPr lang="en-US" altLang="en-US" b="1" dirty="0" smtClean="0">
              <a:latin typeface="Times" panose="02020603050405020304" pitchFamily="18" charset="0"/>
            </a:endParaRPr>
          </a:p>
          <a:p>
            <a:endParaRPr lang="en-US" altLang="en-US" b="1" dirty="0" smtClean="0">
              <a:latin typeface="Times" panose="02020603050405020304" pitchFamily="18" charset="0"/>
            </a:endParaRPr>
          </a:p>
          <a:p>
            <a:r>
              <a:rPr lang="en-US" altLang="en-US" b="1" dirty="0" smtClean="0">
                <a:latin typeface="Times" panose="02020603050405020304" pitchFamily="18" charset="0"/>
              </a:rPr>
              <a:t>5. </a:t>
            </a:r>
            <a:r>
              <a:rPr lang="en-US" altLang="en-US" dirty="0" smtClean="0">
                <a:latin typeface="Times" panose="02020603050405020304" pitchFamily="18" charset="0"/>
              </a:rPr>
              <a:t>C. </a:t>
            </a:r>
            <a:r>
              <a:rPr lang="en-US" altLang="en-US" dirty="0" err="1" smtClean="0">
                <a:latin typeface="Times" panose="02020603050405020304" pitchFamily="18" charset="0"/>
              </a:rPr>
              <a:t>Prudhomme</a:t>
            </a:r>
            <a:r>
              <a:rPr lang="en-US" altLang="en-US" dirty="0" smtClean="0">
                <a:latin typeface="Times" panose="02020603050405020304" pitchFamily="18" charset="0"/>
              </a:rPr>
              <a:t>, I. </a:t>
            </a:r>
            <a:r>
              <a:rPr lang="en-US" altLang="en-US" dirty="0" err="1" smtClean="0">
                <a:latin typeface="Times" panose="02020603050405020304" pitchFamily="18" charset="0"/>
              </a:rPr>
              <a:t>Giuntoli</a:t>
            </a:r>
            <a:r>
              <a:rPr lang="en-US" altLang="en-US" dirty="0" smtClean="0">
                <a:latin typeface="Times" panose="02020603050405020304" pitchFamily="18" charset="0"/>
              </a:rPr>
              <a:t>, E. L. Robinson, D. B. Clark, N. W. Arnell, R. </a:t>
            </a:r>
            <a:r>
              <a:rPr lang="en-US" altLang="en-US" dirty="0" err="1" smtClean="0">
                <a:latin typeface="Times" panose="02020603050405020304" pitchFamily="18" charset="0"/>
              </a:rPr>
              <a:t>Dankers</a:t>
            </a:r>
            <a:r>
              <a:rPr lang="en-US" altLang="en-US" dirty="0" smtClean="0">
                <a:latin typeface="Times" panose="02020603050405020304" pitchFamily="18" charset="0"/>
              </a:rPr>
              <a:t>, B. M. </a:t>
            </a:r>
            <a:r>
              <a:rPr lang="en-US" altLang="en-US" dirty="0" err="1" smtClean="0">
                <a:latin typeface="Times" panose="02020603050405020304" pitchFamily="18" charset="0"/>
              </a:rPr>
              <a:t>Fekete</a:t>
            </a:r>
            <a:r>
              <a:rPr lang="en-US" altLang="en-US" dirty="0" smtClean="0">
                <a:latin typeface="Times" panose="02020603050405020304" pitchFamily="18" charset="0"/>
              </a:rPr>
              <a:t>, W. </a:t>
            </a:r>
            <a:r>
              <a:rPr lang="en-US" altLang="en-US" dirty="0" err="1" smtClean="0">
                <a:latin typeface="Times" panose="02020603050405020304" pitchFamily="18" charset="0"/>
              </a:rPr>
              <a:t>Franssen</a:t>
            </a:r>
            <a:r>
              <a:rPr lang="en-US" altLang="en-US" dirty="0" smtClean="0">
                <a:latin typeface="Times" panose="02020603050405020304" pitchFamily="18" charset="0"/>
              </a:rPr>
              <a:t>, D. </a:t>
            </a:r>
            <a:r>
              <a:rPr lang="en-US" altLang="en-US" dirty="0" err="1" smtClean="0">
                <a:latin typeface="Times" panose="02020603050405020304" pitchFamily="18" charset="0"/>
              </a:rPr>
              <a:t>Gerten</a:t>
            </a:r>
            <a:r>
              <a:rPr lang="en-US" altLang="en-US" dirty="0" smtClean="0">
                <a:latin typeface="Times" panose="02020603050405020304" pitchFamily="18" charset="0"/>
              </a:rPr>
              <a:t>, S. N. Gosling, S. </a:t>
            </a:r>
            <a:r>
              <a:rPr lang="en-US" altLang="en-US" dirty="0" err="1" smtClean="0">
                <a:latin typeface="Times" panose="02020603050405020304" pitchFamily="18" charset="0"/>
              </a:rPr>
              <a:t>Hagemann</a:t>
            </a:r>
            <a:r>
              <a:rPr lang="en-US" altLang="en-US" dirty="0" smtClean="0">
                <a:latin typeface="Times" panose="02020603050405020304" pitchFamily="18" charset="0"/>
              </a:rPr>
              <a:t>, D. M. Hannah, H. Kim, Y. Masaki, Y. Satoh, T. </a:t>
            </a:r>
            <a:r>
              <a:rPr lang="en-US" altLang="en-US" dirty="0" err="1" smtClean="0">
                <a:latin typeface="Times" panose="02020603050405020304" pitchFamily="18" charset="0"/>
              </a:rPr>
              <a:t>Stacke</a:t>
            </a:r>
            <a:r>
              <a:rPr lang="en-US" altLang="en-US" dirty="0" smtClean="0">
                <a:latin typeface="Times" panose="02020603050405020304" pitchFamily="18" charset="0"/>
              </a:rPr>
              <a:t>, Y. Wada, D. </a:t>
            </a:r>
            <a:r>
              <a:rPr lang="en-US" altLang="en-US" dirty="0" err="1" smtClean="0">
                <a:latin typeface="Times" panose="02020603050405020304" pitchFamily="18" charset="0"/>
              </a:rPr>
              <a:t>Wisser</a:t>
            </a:r>
            <a:r>
              <a:rPr lang="en-US" altLang="en-US" dirty="0" smtClean="0">
                <a:latin typeface="Times" panose="02020603050405020304" pitchFamily="18" charset="0"/>
              </a:rPr>
              <a:t>, Hydrological droughts in the 21st century, hotspots and uncertainties from a global </a:t>
            </a:r>
            <a:r>
              <a:rPr lang="en-US" altLang="en-US" dirty="0" err="1" smtClean="0">
                <a:latin typeface="Times" panose="02020603050405020304" pitchFamily="18" charset="0"/>
              </a:rPr>
              <a:t>multimodel</a:t>
            </a:r>
            <a:r>
              <a:rPr lang="en-US" altLang="en-US" dirty="0" smtClean="0">
                <a:latin typeface="Times" panose="02020603050405020304" pitchFamily="18" charset="0"/>
              </a:rPr>
              <a:t> ensemble experiment. </a:t>
            </a:r>
            <a:r>
              <a:rPr lang="en-US" altLang="en-US" i="1" dirty="0" smtClean="0">
                <a:latin typeface="Times" panose="02020603050405020304" pitchFamily="18" charset="0"/>
              </a:rPr>
              <a:t>Proceedings of the National Academy of Sciences</a:t>
            </a:r>
            <a:r>
              <a:rPr lang="en-US" altLang="en-US" dirty="0" smtClean="0">
                <a:latin typeface="Times" panose="02020603050405020304" pitchFamily="18" charset="0"/>
              </a:rPr>
              <a:t>,  111.9(2013): </a:t>
            </a:r>
            <a:r>
              <a:rPr lang="is-IS" altLang="en-US" dirty="0" smtClean="0">
                <a:latin typeface="Times" panose="02020603050405020304" pitchFamily="18" charset="0"/>
              </a:rPr>
              <a:t>3262–3267</a:t>
            </a:r>
            <a:r>
              <a:rPr lang="en-US" altLang="en-US" dirty="0" smtClean="0">
                <a:latin typeface="Times" panose="02020603050405020304" pitchFamily="18" charset="0"/>
              </a:rPr>
              <a:t>. </a:t>
            </a:r>
          </a:p>
          <a:p>
            <a:r>
              <a:rPr lang="en-US" altLang="en-US" b="1" dirty="0" smtClean="0">
                <a:latin typeface="Times" panose="02020603050405020304" pitchFamily="18" charset="0"/>
              </a:rPr>
              <a:t>6. </a:t>
            </a:r>
            <a:r>
              <a:rPr lang="en-US" altLang="en-US" dirty="0" smtClean="0">
                <a:latin typeface="Times" panose="02020603050405020304" pitchFamily="18" charset="0"/>
              </a:rPr>
              <a:t>A. </a:t>
            </a:r>
            <a:r>
              <a:rPr lang="en-US" altLang="en-US" dirty="0" err="1" smtClean="0">
                <a:latin typeface="Times" panose="02020603050405020304" pitchFamily="18" charset="0"/>
              </a:rPr>
              <a:t>Levermann</a:t>
            </a:r>
            <a:r>
              <a:rPr lang="en-US" altLang="en-US" dirty="0" smtClean="0">
                <a:latin typeface="Times" panose="02020603050405020304" pitchFamily="18" charset="0"/>
              </a:rPr>
              <a:t>, P. U. Clark, B. </a:t>
            </a:r>
            <a:r>
              <a:rPr lang="en-US" altLang="en-US" dirty="0" err="1" smtClean="0">
                <a:latin typeface="Times" panose="02020603050405020304" pitchFamily="18" charset="0"/>
              </a:rPr>
              <a:t>Marzeion</a:t>
            </a:r>
            <a:r>
              <a:rPr lang="en-US" altLang="en-US" dirty="0" smtClean="0">
                <a:latin typeface="Times" panose="02020603050405020304" pitchFamily="18" charset="0"/>
              </a:rPr>
              <a:t>, G. A. Milne, D. Pollard, V. </a:t>
            </a:r>
            <a:r>
              <a:rPr lang="en-US" altLang="en-US" dirty="0" err="1" smtClean="0">
                <a:latin typeface="Times" panose="02020603050405020304" pitchFamily="18" charset="0"/>
              </a:rPr>
              <a:t>Radic</a:t>
            </a:r>
            <a:r>
              <a:rPr lang="en-US" altLang="en-US" dirty="0" smtClean="0">
                <a:latin typeface="Times" panose="02020603050405020304" pitchFamily="18" charset="0"/>
              </a:rPr>
              <a:t>, A. Robinson, The </a:t>
            </a:r>
            <a:r>
              <a:rPr lang="en-US" altLang="en-US" dirty="0" err="1" smtClean="0">
                <a:latin typeface="Times" panose="02020603050405020304" pitchFamily="18" charset="0"/>
              </a:rPr>
              <a:t>multimillennial</a:t>
            </a:r>
            <a:r>
              <a:rPr lang="en-US" altLang="en-US" dirty="0" smtClean="0">
                <a:latin typeface="Times" panose="02020603050405020304" pitchFamily="18" charset="0"/>
              </a:rPr>
              <a:t> sea-level commitment of global warming. </a:t>
            </a:r>
            <a:r>
              <a:rPr lang="en-US" altLang="en-US" i="1" dirty="0" smtClean="0">
                <a:latin typeface="Times" panose="02020603050405020304" pitchFamily="18" charset="0"/>
              </a:rPr>
              <a:t>Proceedings of the National Academy of Sciences</a:t>
            </a:r>
            <a:r>
              <a:rPr lang="en-US" altLang="en-US" dirty="0" smtClean="0">
                <a:latin typeface="Times" panose="02020603050405020304" pitchFamily="18" charset="0"/>
              </a:rPr>
              <a:t> </a:t>
            </a:r>
            <a:r>
              <a:rPr lang="en-US" altLang="en-US" b="1" dirty="0" smtClean="0">
                <a:latin typeface="Times" panose="02020603050405020304" pitchFamily="18" charset="0"/>
              </a:rPr>
              <a:t>110</a:t>
            </a:r>
            <a:r>
              <a:rPr lang="en-US" altLang="en-US" dirty="0" smtClean="0">
                <a:latin typeface="Times" panose="02020603050405020304" pitchFamily="18" charset="0"/>
              </a:rPr>
              <a:t>, 13745-13750 (2013); published online </a:t>
            </a:r>
            <a:r>
              <a:rPr lang="en-US" altLang="en-US" dirty="0" err="1" smtClean="0">
                <a:latin typeface="Times" panose="02020603050405020304" pitchFamily="18" charset="0"/>
              </a:rPr>
              <a:t>EpubAugust</a:t>
            </a:r>
            <a:r>
              <a:rPr lang="en-US" altLang="en-US" dirty="0" smtClean="0">
                <a:latin typeface="Times" panose="02020603050405020304" pitchFamily="18" charset="0"/>
              </a:rPr>
              <a:t> 20, 2013 (10.1073/pnas.1219414110).</a:t>
            </a:r>
          </a:p>
          <a:p>
            <a:endParaRPr lang="en-US" altLang="en-US" dirty="0" smtClean="0">
              <a:latin typeface="Times" panose="02020603050405020304" pitchFamily="18" charset="0"/>
            </a:endParaRPr>
          </a:p>
          <a:p>
            <a:r>
              <a:rPr lang="en-US" altLang="en-US" b="1" dirty="0" smtClean="0">
                <a:latin typeface="Times" panose="02020603050405020304" pitchFamily="18" charset="0"/>
              </a:rPr>
              <a:t>7. </a:t>
            </a:r>
            <a:r>
              <a:rPr lang="en-US" altLang="en-US" dirty="0" smtClean="0">
                <a:latin typeface="Times" panose="02020603050405020304" pitchFamily="18" charset="0"/>
              </a:rPr>
              <a:t>S. Solomon, D. </a:t>
            </a:r>
            <a:r>
              <a:rPr lang="en-US" altLang="en-US" dirty="0" err="1" smtClean="0">
                <a:latin typeface="Times" panose="02020603050405020304" pitchFamily="18" charset="0"/>
              </a:rPr>
              <a:t>Battisti</a:t>
            </a:r>
            <a:r>
              <a:rPr lang="en-US" altLang="en-US" dirty="0" smtClean="0">
                <a:latin typeface="Times" panose="02020603050405020304" pitchFamily="18" charset="0"/>
              </a:rPr>
              <a:t>, S. C. </a:t>
            </a:r>
            <a:r>
              <a:rPr lang="en-US" altLang="en-US" dirty="0" err="1" smtClean="0">
                <a:latin typeface="Times" panose="02020603050405020304" pitchFamily="18" charset="0"/>
              </a:rPr>
              <a:t>Doney</a:t>
            </a:r>
            <a:r>
              <a:rPr lang="en-US" altLang="en-US" dirty="0" smtClean="0">
                <a:latin typeface="Times" panose="02020603050405020304" pitchFamily="18" charset="0"/>
              </a:rPr>
              <a:t>, K. </a:t>
            </a:r>
            <a:r>
              <a:rPr lang="en-US" altLang="en-US" dirty="0" err="1" smtClean="0">
                <a:latin typeface="Times" panose="02020603050405020304" pitchFamily="18" charset="0"/>
              </a:rPr>
              <a:t>Hayhoe</a:t>
            </a:r>
            <a:r>
              <a:rPr lang="en-US" altLang="en-US" dirty="0" smtClean="0">
                <a:latin typeface="Times" panose="02020603050405020304" pitchFamily="18" charset="0"/>
              </a:rPr>
              <a:t>, I. M. Held, D. P. </a:t>
            </a:r>
            <a:r>
              <a:rPr lang="en-US" altLang="en-US" dirty="0" err="1" smtClean="0">
                <a:latin typeface="Times" panose="02020603050405020304" pitchFamily="18" charset="0"/>
              </a:rPr>
              <a:t>Lettenmaier</a:t>
            </a:r>
            <a:r>
              <a:rPr lang="en-US" altLang="en-US" dirty="0" smtClean="0">
                <a:latin typeface="Times" panose="02020603050405020304" pitchFamily="18" charset="0"/>
              </a:rPr>
              <a:t>, D. Lobell, D. Matthews, R. </a:t>
            </a:r>
            <a:r>
              <a:rPr lang="en-US" altLang="en-US" dirty="0" err="1" smtClean="0">
                <a:latin typeface="Times" panose="02020603050405020304" pitchFamily="18" charset="0"/>
              </a:rPr>
              <a:t>Pierrehumbert</a:t>
            </a:r>
            <a:r>
              <a:rPr lang="en-US" altLang="en-US" dirty="0" smtClean="0">
                <a:latin typeface="Times" panose="02020603050405020304" pitchFamily="18" charset="0"/>
              </a:rPr>
              <a:t>, M. Raphael, R. </a:t>
            </a:r>
            <a:r>
              <a:rPr lang="en-US" altLang="en-US" dirty="0" err="1" smtClean="0">
                <a:latin typeface="Times" panose="02020603050405020304" pitchFamily="18" charset="0"/>
              </a:rPr>
              <a:t>Richels</a:t>
            </a:r>
            <a:r>
              <a:rPr lang="en-US" altLang="en-US" dirty="0" smtClean="0">
                <a:latin typeface="Times" panose="02020603050405020304" pitchFamily="18" charset="0"/>
              </a:rPr>
              <a:t>, T. L. Root, K. Steffen, C. Tebaldi, G. W. </a:t>
            </a:r>
            <a:r>
              <a:rPr lang="en-US" altLang="en-US" dirty="0" err="1" smtClean="0">
                <a:latin typeface="Times" panose="02020603050405020304" pitchFamily="18" charset="0"/>
              </a:rPr>
              <a:t>Yohe</a:t>
            </a:r>
            <a:r>
              <a:rPr lang="en-US" altLang="en-US" dirty="0" smtClean="0">
                <a:latin typeface="Times" panose="02020603050405020304" pitchFamily="18" charset="0"/>
              </a:rPr>
              <a:t>, </a:t>
            </a:r>
            <a:r>
              <a:rPr lang="en-US" altLang="en-US" i="1" dirty="0" smtClean="0">
                <a:latin typeface="Times" panose="02020603050405020304" pitchFamily="18" charset="0"/>
              </a:rPr>
              <a:t>Climate stabilization targets:  Emissions, concentrations, and impacts over decades to </a:t>
            </a:r>
            <a:r>
              <a:rPr lang="en-US" altLang="en-US" i="1" dirty="0" err="1" smtClean="0">
                <a:latin typeface="Times" panose="02020603050405020304" pitchFamily="18" charset="0"/>
              </a:rPr>
              <a:t>millenia</a:t>
            </a:r>
            <a:r>
              <a:rPr lang="en-US" altLang="en-US" dirty="0" smtClean="0">
                <a:latin typeface="Times" panose="02020603050405020304" pitchFamily="18" charset="0"/>
              </a:rPr>
              <a:t>.  (National Academy of Sciences, Washington DC, 2010), pp. 190.</a:t>
            </a:r>
          </a:p>
          <a:p>
            <a:r>
              <a:rPr lang="en-US" altLang="en-US" b="1" dirty="0" smtClean="0">
                <a:latin typeface="Times" panose="02020603050405020304" pitchFamily="18" charset="0"/>
              </a:rPr>
              <a:t>8. </a:t>
            </a:r>
            <a:r>
              <a:rPr lang="en-US" altLang="en-US" dirty="0" smtClean="0">
                <a:latin typeface="Times" panose="02020603050405020304" pitchFamily="18" charset="0"/>
              </a:rPr>
              <a:t>J. Hansen, P. </a:t>
            </a:r>
            <a:r>
              <a:rPr lang="en-US" altLang="en-US" dirty="0" err="1" smtClean="0">
                <a:latin typeface="Times" panose="02020603050405020304" pitchFamily="18" charset="0"/>
              </a:rPr>
              <a:t>Kharecha</a:t>
            </a:r>
            <a:r>
              <a:rPr lang="en-US" altLang="en-US" dirty="0" smtClean="0">
                <a:latin typeface="Times" panose="02020603050405020304" pitchFamily="18" charset="0"/>
              </a:rPr>
              <a:t>, M. Sato, V. Masson-</a:t>
            </a:r>
            <a:r>
              <a:rPr lang="en-US" altLang="en-US" dirty="0" err="1" smtClean="0">
                <a:latin typeface="Times" panose="02020603050405020304" pitchFamily="18" charset="0"/>
              </a:rPr>
              <a:t>Delmotte</a:t>
            </a:r>
            <a:r>
              <a:rPr lang="en-US" altLang="en-US" dirty="0" smtClean="0">
                <a:latin typeface="Times" panose="02020603050405020304" pitchFamily="18" charset="0"/>
              </a:rPr>
              <a:t>, F. Ackerman, D. J. </a:t>
            </a:r>
            <a:r>
              <a:rPr lang="en-US" altLang="en-US" dirty="0" err="1" smtClean="0">
                <a:latin typeface="Times" panose="02020603050405020304" pitchFamily="18" charset="0"/>
              </a:rPr>
              <a:t>Beerling</a:t>
            </a:r>
            <a:r>
              <a:rPr lang="en-US" altLang="en-US" dirty="0" smtClean="0">
                <a:latin typeface="Times" panose="02020603050405020304" pitchFamily="18" charset="0"/>
              </a:rPr>
              <a:t>, P. J. Hearty, O. </a:t>
            </a:r>
            <a:r>
              <a:rPr lang="en-US" altLang="en-US" dirty="0" err="1" smtClean="0">
                <a:latin typeface="Times" panose="02020603050405020304" pitchFamily="18" charset="0"/>
              </a:rPr>
              <a:t>Hoegh-Guldberg</a:t>
            </a:r>
            <a:r>
              <a:rPr lang="en-US" altLang="en-US" dirty="0" smtClean="0">
                <a:latin typeface="Times" panose="02020603050405020304" pitchFamily="18" charset="0"/>
              </a:rPr>
              <a:t>, S. L. Hsu, C. Parmesan, J. </a:t>
            </a:r>
            <a:r>
              <a:rPr lang="en-US" altLang="en-US" dirty="0" err="1" smtClean="0">
                <a:latin typeface="Times" panose="02020603050405020304" pitchFamily="18" charset="0"/>
              </a:rPr>
              <a:t>Rockstrom</a:t>
            </a:r>
            <a:r>
              <a:rPr lang="en-US" altLang="en-US" dirty="0" smtClean="0">
                <a:latin typeface="Times" panose="02020603050405020304" pitchFamily="18" charset="0"/>
              </a:rPr>
              <a:t>, E. J. </a:t>
            </a:r>
            <a:r>
              <a:rPr lang="en-US" altLang="en-US" dirty="0" err="1" smtClean="0">
                <a:latin typeface="Times" panose="02020603050405020304" pitchFamily="18" charset="0"/>
              </a:rPr>
              <a:t>Rohling</a:t>
            </a:r>
            <a:r>
              <a:rPr lang="en-US" altLang="en-US" dirty="0" smtClean="0">
                <a:latin typeface="Times" panose="02020603050405020304" pitchFamily="18" charset="0"/>
              </a:rPr>
              <a:t>, J. Sachs, P. Smith, K. Steffen, L. Van </a:t>
            </a:r>
            <a:r>
              <a:rPr lang="en-US" altLang="en-US" dirty="0" err="1" smtClean="0">
                <a:latin typeface="Times" panose="02020603050405020304" pitchFamily="18" charset="0"/>
              </a:rPr>
              <a:t>Susteren</a:t>
            </a:r>
            <a:r>
              <a:rPr lang="en-US" altLang="en-US" dirty="0" smtClean="0">
                <a:latin typeface="Times" panose="02020603050405020304" pitchFamily="18" charset="0"/>
              </a:rPr>
              <a:t>, K. von </a:t>
            </a:r>
            <a:r>
              <a:rPr lang="en-US" altLang="en-US" dirty="0" err="1" smtClean="0">
                <a:latin typeface="Times" panose="02020603050405020304" pitchFamily="18" charset="0"/>
              </a:rPr>
              <a:t>Schuckmann</a:t>
            </a:r>
            <a:r>
              <a:rPr lang="en-US" altLang="en-US" dirty="0" smtClean="0">
                <a:latin typeface="Times" panose="02020603050405020304" pitchFamily="18" charset="0"/>
              </a:rPr>
              <a:t>, J. C. </a:t>
            </a:r>
            <a:r>
              <a:rPr lang="en-US" altLang="en-US" dirty="0" err="1" smtClean="0">
                <a:latin typeface="Times" panose="02020603050405020304" pitchFamily="18" charset="0"/>
              </a:rPr>
              <a:t>Zachos</a:t>
            </a:r>
            <a:r>
              <a:rPr lang="en-US" altLang="en-US" dirty="0" smtClean="0">
                <a:latin typeface="Times" panose="02020603050405020304" pitchFamily="18" charset="0"/>
              </a:rPr>
              <a:t>, Assessing "dangerous climate change": required reduction of carbon emissions to protect young people, future generations and nature. </a:t>
            </a:r>
            <a:r>
              <a:rPr lang="en-US" altLang="en-US" i="1" dirty="0" err="1" smtClean="0">
                <a:latin typeface="Times" panose="02020603050405020304" pitchFamily="18" charset="0"/>
              </a:rPr>
              <a:t>PLoS</a:t>
            </a:r>
            <a:r>
              <a:rPr lang="en-US" altLang="en-US" i="1" dirty="0" smtClean="0">
                <a:latin typeface="Times" panose="02020603050405020304" pitchFamily="18" charset="0"/>
              </a:rPr>
              <a:t> One</a:t>
            </a:r>
            <a:r>
              <a:rPr lang="en-US" altLang="en-US" dirty="0" smtClean="0">
                <a:latin typeface="Times" panose="02020603050405020304" pitchFamily="18" charset="0"/>
              </a:rPr>
              <a:t> 8, e81648 (2013)10.1371/journal.pone.0081648).</a:t>
            </a:r>
          </a:p>
          <a:p>
            <a:r>
              <a:rPr lang="en-US" altLang="en-US" b="1" dirty="0" smtClean="0">
                <a:latin typeface="Times" panose="02020603050405020304" pitchFamily="18" charset="0"/>
              </a:rPr>
              <a:t>9. </a:t>
            </a:r>
            <a:r>
              <a:rPr lang="en-US" altLang="en-US" dirty="0" err="1" smtClean="0">
                <a:latin typeface="Times" panose="02020603050405020304" pitchFamily="18" charset="0"/>
              </a:rPr>
              <a:t>Lynas</a:t>
            </a:r>
            <a:r>
              <a:rPr lang="en-US" altLang="en-US" dirty="0" smtClean="0">
                <a:latin typeface="Times" panose="02020603050405020304" pitchFamily="18" charset="0"/>
              </a:rPr>
              <a:t>, Mark. </a:t>
            </a:r>
            <a:r>
              <a:rPr lang="en-US" altLang="en-US" i="1" dirty="0" smtClean="0">
                <a:latin typeface="Times" panose="02020603050405020304" pitchFamily="18" charset="0"/>
              </a:rPr>
              <a:t>Six Degrees: Our Future on a Hotter Planet</a:t>
            </a:r>
            <a:r>
              <a:rPr lang="en-US" altLang="en-US" dirty="0" smtClean="0">
                <a:latin typeface="Times" panose="02020603050405020304" pitchFamily="18" charset="0"/>
              </a:rPr>
              <a:t>. Washington, D.C.: National Geographic, 2008. Print.</a:t>
            </a:r>
          </a:p>
          <a:p>
            <a:endParaRPr lang="en-US" altLang="en-US" dirty="0" smtClean="0">
              <a:latin typeface="Times" panose="02020603050405020304" pitchFamily="18" charset="0"/>
            </a:endParaRPr>
          </a:p>
        </p:txBody>
      </p:sp>
      <p:sp>
        <p:nvSpPr>
          <p:cNvPr id="9114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38668A7F-F4A7-4654-A154-86311ED242C3}" type="slidenum">
              <a:rPr lang="en-US" altLang="en-US" sz="1200" smtClean="0"/>
              <a:pPr/>
              <a:t>20</a:t>
            </a:fld>
            <a:endParaRPr lang="en-US" altLang="en-US" sz="1200" smtClean="0"/>
          </a:p>
        </p:txBody>
      </p:sp>
    </p:spTree>
    <p:extLst>
      <p:ext uri="{BB962C8B-B14F-4D97-AF65-F5344CB8AC3E}">
        <p14:creationId xmlns:p14="http://schemas.microsoft.com/office/powerpoint/2010/main" val="179832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Times" charset="0"/>
                <a:ea typeface="ＭＳ Ｐゴシック" charset="0"/>
                <a:cs typeface="ＭＳ Ｐゴシック" charset="0"/>
              </a:rPr>
              <a:t>Welcome.</a:t>
            </a:r>
            <a:r>
              <a:rPr lang="en-US" baseline="0" dirty="0" smtClean="0">
                <a:latin typeface="Times" charset="0"/>
                <a:ea typeface="ＭＳ Ｐゴシック" charset="0"/>
                <a:cs typeface="ＭＳ Ｐゴシック" charset="0"/>
              </a:rPr>
              <a:t> Introduce yourself and any others helping to put the simulation together. </a:t>
            </a:r>
          </a:p>
          <a:p>
            <a:pPr eaLnBrk="1" hangingPunct="1"/>
            <a:r>
              <a:rPr lang="en-US" i="1" baseline="0" dirty="0" smtClean="0">
                <a:latin typeface="Times" charset="0"/>
                <a:ea typeface="ＭＳ Ｐゴシック" charset="0"/>
                <a:cs typeface="ＭＳ Ｐゴシック" charset="0"/>
              </a:rPr>
              <a:t>Script</a:t>
            </a:r>
            <a:r>
              <a:rPr lang="en-US" baseline="0" dirty="0" smtClean="0">
                <a:latin typeface="Times" charset="0"/>
                <a:ea typeface="ＭＳ Ｐゴシック" charset="0"/>
                <a:cs typeface="ＭＳ Ｐゴシック" charset="0"/>
              </a:rPr>
              <a:t>: You are about to participate in the World Climate Simulation. You will be playing a negotiator at the United Nations climate change negotiations. This simulation was developed by the think tank Climate Interactive, in partnership with the MIT Sloan School of Management and the UMass Lowell Climate Change Initiative, with support from Mohammed VI Polytechnic University.  </a:t>
            </a:r>
            <a:endParaRPr lang="en-US" dirty="0" smtClean="0">
              <a:latin typeface="Times"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2</a:t>
            </a:fld>
            <a:endParaRPr lang="en-US" altLang="en-US"/>
          </a:p>
        </p:txBody>
      </p:sp>
    </p:spTree>
    <p:extLst>
      <p:ext uri="{BB962C8B-B14F-4D97-AF65-F5344CB8AC3E}">
        <p14:creationId xmlns:p14="http://schemas.microsoft.com/office/powerpoint/2010/main" val="1311725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Script</a:t>
            </a:r>
            <a:r>
              <a:rPr lang="en-US" dirty="0" smtClean="0"/>
              <a:t>: Here</a:t>
            </a:r>
            <a:r>
              <a:rPr lang="en-US" baseline="0" dirty="0" smtClean="0"/>
              <a:t> is what the UK’s parliament building with Big Ben would look like with 4</a:t>
            </a:r>
            <a:r>
              <a:rPr lang="fr-FR" baseline="0" dirty="0" smtClean="0"/>
              <a:t> </a:t>
            </a:r>
            <a:r>
              <a:rPr lang="fr-FR" baseline="0" dirty="0" err="1" smtClean="0"/>
              <a:t>degrees</a:t>
            </a:r>
            <a:r>
              <a:rPr lang="fr-FR" baseline="0" dirty="0" smtClean="0"/>
              <a:t> Celsius of </a:t>
            </a:r>
            <a:r>
              <a:rPr lang="fr-FR" baseline="0" dirty="0" err="1" smtClean="0"/>
              <a:t>warming</a:t>
            </a:r>
            <a:r>
              <a:rPr lang="fr-FR"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21</a:t>
            </a:fld>
            <a:endParaRPr lang="en-US" altLang="en-US"/>
          </a:p>
        </p:txBody>
      </p:sp>
    </p:spTree>
    <p:extLst>
      <p:ext uri="{BB962C8B-B14F-4D97-AF65-F5344CB8AC3E}">
        <p14:creationId xmlns:p14="http://schemas.microsoft.com/office/powerpoint/2010/main" val="1099208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Script</a:t>
            </a:r>
            <a:r>
              <a:rPr lang="en-US" dirty="0" smtClean="0"/>
              <a:t>: And here</a:t>
            </a:r>
            <a:r>
              <a:rPr lang="en-US" baseline="0" dirty="0" smtClean="0"/>
              <a:t> is what central Shanghai would look like with 4</a:t>
            </a:r>
            <a:r>
              <a:rPr lang="fr-FR" baseline="0" dirty="0" smtClean="0"/>
              <a:t> </a:t>
            </a:r>
            <a:r>
              <a:rPr lang="fr-FR" baseline="0" dirty="0" err="1" smtClean="0"/>
              <a:t>degrees</a:t>
            </a:r>
            <a:r>
              <a:rPr lang="fr-FR" baseline="0" dirty="0" smtClean="0"/>
              <a:t> Celsius of </a:t>
            </a:r>
            <a:r>
              <a:rPr lang="fr-FR" baseline="0" dirty="0" err="1" smtClean="0"/>
              <a:t>warming</a:t>
            </a:r>
            <a:r>
              <a:rPr lang="fr-FR" baseline="0" dirty="0" smtClean="0"/>
              <a: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22</a:t>
            </a:fld>
            <a:endParaRPr lang="en-US" altLang="en-US"/>
          </a:p>
        </p:txBody>
      </p:sp>
    </p:spTree>
    <p:extLst>
      <p:ext uri="{BB962C8B-B14F-4D97-AF65-F5344CB8AC3E}">
        <p14:creationId xmlns:p14="http://schemas.microsoft.com/office/powerpoint/2010/main" val="1057794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&lt;Read from the slide&gt;</a:t>
            </a:r>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23</a:t>
            </a:fld>
            <a:endParaRPr lang="en-US" altLang="en-US"/>
          </a:p>
        </p:txBody>
      </p:sp>
    </p:spTree>
    <p:extLst>
      <p:ext uri="{BB962C8B-B14F-4D97-AF65-F5344CB8AC3E}">
        <p14:creationId xmlns:p14="http://schemas.microsoft.com/office/powerpoint/2010/main" val="182809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latin typeface="Times" charset="0"/>
                <a:ea typeface="ＭＳ Ｐゴシック" charset="0"/>
                <a:cs typeface="ＭＳ Ｐゴシック" charset="0"/>
              </a:rPr>
              <a:t>Script</a:t>
            </a:r>
            <a:r>
              <a:rPr lang="en-US" dirty="0" smtClean="0">
                <a:latin typeface="Times" charset="0"/>
                <a:ea typeface="ＭＳ Ｐゴシック" charset="0"/>
                <a:cs typeface="ＭＳ Ｐゴシック" charset="0"/>
              </a:rPr>
              <a:t>: Delegates,</a:t>
            </a:r>
            <a:r>
              <a:rPr lang="en-US" baseline="0" dirty="0" smtClean="0">
                <a:latin typeface="Times" charset="0"/>
                <a:ea typeface="ＭＳ Ｐゴシック" charset="0"/>
                <a:cs typeface="ＭＳ Ｐゴシック" charset="0"/>
              </a:rPr>
              <a:t> </a:t>
            </a:r>
            <a:r>
              <a:rPr lang="en-US" b="0" baseline="0" dirty="0" smtClean="0">
                <a:latin typeface="Times" charset="0"/>
                <a:ea typeface="ＭＳ Ｐゴシック" charset="0"/>
                <a:cs typeface="ＭＳ Ｐゴシック" charset="0"/>
              </a:rPr>
              <a:t>your goal today is to reduce </a:t>
            </a:r>
            <a:r>
              <a:rPr lang="en-US" sz="1200" b="0" baseline="0" dirty="0" smtClean="0">
                <a:latin typeface="Arial" charset="0"/>
                <a:ea typeface="ＭＳ Ｐゴシック" pitchFamily="-65" charset="-128"/>
                <a:cs typeface="ＭＳ Ｐゴシック" pitchFamily="-65" charset="-128"/>
              </a:rPr>
              <a:t>r</a:t>
            </a:r>
            <a:r>
              <a:rPr lang="en-US" sz="1200" b="0" dirty="0" smtClean="0">
                <a:latin typeface="Arial" charset="0"/>
              </a:rPr>
              <a:t>educe greenhouse gas levels by 2100 at a level that keeps global warming well below 2</a:t>
            </a:r>
            <a:r>
              <a:rPr lang="en-US" sz="1200" b="0" baseline="0" dirty="0" smtClean="0">
                <a:latin typeface="Arial" charset="0"/>
              </a:rPr>
              <a:t> degrees </a:t>
            </a:r>
            <a:r>
              <a:rPr lang="en-US" sz="1200" b="0" baseline="0" dirty="0" err="1" smtClean="0">
                <a:latin typeface="Arial" charset="0"/>
              </a:rPr>
              <a:t>celsius</a:t>
            </a:r>
            <a:r>
              <a:rPr lang="en-US" sz="1200" b="0" dirty="0" smtClean="0">
                <a:latin typeface="Arial" charset="0"/>
              </a:rPr>
              <a:t> above preindustrial levels. To do this,</a:t>
            </a:r>
            <a:r>
              <a:rPr lang="en-US" sz="1200" b="0" baseline="0" dirty="0" smtClean="0">
                <a:latin typeface="Arial" charset="0"/>
              </a:rPr>
              <a:t> please agree on a deal to share the costs of taking on this challenge and aid less developed </a:t>
            </a:r>
            <a:r>
              <a:rPr lang="en-US" sz="1200" baseline="0" dirty="0" smtClean="0">
                <a:latin typeface="Arial" charset="0"/>
              </a:rPr>
              <a:t>nations. </a:t>
            </a:r>
            <a:endParaRPr lang="en-US" dirty="0" smtClean="0">
              <a:latin typeface="Times"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24</a:t>
            </a:fld>
            <a:endParaRPr lang="en-US" altLang="en-US"/>
          </a:p>
        </p:txBody>
      </p:sp>
    </p:spTree>
    <p:extLst>
      <p:ext uri="{BB962C8B-B14F-4D97-AF65-F5344CB8AC3E}">
        <p14:creationId xmlns:p14="http://schemas.microsoft.com/office/powerpoint/2010/main" val="1478413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6B642A3A-A32A-F24C-9AFC-F35BDB379D67}" type="slidenum">
              <a:rPr lang="en-US" altLang="en-US" sz="1200">
                <a:solidFill>
                  <a:srgbClr val="000000"/>
                </a:solidFill>
              </a:rPr>
              <a:pPr/>
              <a:t>25</a:t>
            </a:fld>
            <a:endParaRPr lang="en-US" altLang="en-US" sz="1200">
              <a:solidFill>
                <a:srgbClr val="000000"/>
              </a:solidFill>
            </a:endParaRPr>
          </a:p>
        </p:txBody>
      </p:sp>
      <p:sp>
        <p:nvSpPr>
          <p:cNvPr id="21506" name="Rectangle 2"/>
          <p:cNvSpPr>
            <a:spLocks noGrp="1" noRot="1" noChangeAspect="1" noChangeArrowheads="1"/>
          </p:cNvSpPr>
          <p:nvPr>
            <p:ph type="sldImg"/>
          </p:nvPr>
        </p:nvSpPr>
        <p:spPr>
          <a:xfrm>
            <a:off x="1143000" y="685800"/>
            <a:ext cx="4572000" cy="3429000"/>
          </a:xfrm>
          <a:solidFill>
            <a:srgbClr val="FFFFFF"/>
          </a:solidFill>
          <a:ln/>
        </p:spPr>
      </p:sp>
      <p:sp>
        <p:nvSpPr>
          <p:cNvPr id="2150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i="1" dirty="0" smtClean="0">
                <a:latin typeface="Times" charset="0"/>
                <a:ea typeface="ＭＳ Ｐゴシック" charset="-128"/>
              </a:rPr>
              <a:t>Script</a:t>
            </a:r>
            <a:r>
              <a:rPr lang="en-US" altLang="en-US" dirty="0" smtClean="0">
                <a:latin typeface="Times" charset="0"/>
                <a:ea typeface="ＭＳ Ｐゴシック" charset="-128"/>
              </a:rPr>
              <a:t>: To achieve your goals</a:t>
            </a:r>
            <a:r>
              <a:rPr lang="en-US" altLang="en-US" baseline="0" dirty="0" smtClean="0">
                <a:latin typeface="Times" charset="0"/>
                <a:ea typeface="ＭＳ Ｐゴシック" charset="-128"/>
              </a:rPr>
              <a:t>, you will submit pledges that determine when your region’s greenhouse gas emissions will peak, decline, and fall (if you desire). First, you will set the year your emissions will stop growing. Then you will determine the year that your emissions will begin to decline (if at all). And then at what rate they will fall each year. Here’s an example. </a:t>
            </a:r>
            <a:endParaRPr lang="en-US" altLang="en-US" dirty="0">
              <a:latin typeface="Times" charset="0"/>
              <a:ea typeface="ＭＳ Ｐゴシック" charset="-128"/>
            </a:endParaRPr>
          </a:p>
        </p:txBody>
      </p:sp>
    </p:spTree>
    <p:extLst>
      <p:ext uri="{BB962C8B-B14F-4D97-AF65-F5344CB8AC3E}">
        <p14:creationId xmlns:p14="http://schemas.microsoft.com/office/powerpoint/2010/main" val="862884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Script</a:t>
            </a:r>
            <a:r>
              <a:rPr lang="en-US" dirty="0" smtClean="0"/>
              <a:t>: Then you</a:t>
            </a:r>
            <a:r>
              <a:rPr lang="en-US" baseline="0" dirty="0" smtClean="0"/>
              <a:t> will determine your regions efforts to address deforestation, or cutting down trees, and promote afforestation, or planting trees in new areas. You pick a number within 0 to 100%, where 100% represents the maximum amount of effort that your region could put towards this.</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chemeClr val="bg1"/>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26</a:t>
            </a:fld>
            <a:endParaRPr lang="en-US" altLang="en-US"/>
          </a:p>
        </p:txBody>
      </p:sp>
    </p:spTree>
    <p:extLst>
      <p:ext uri="{BB962C8B-B14F-4D97-AF65-F5344CB8AC3E}">
        <p14:creationId xmlns:p14="http://schemas.microsoft.com/office/powerpoint/2010/main" val="1344379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latin typeface="Times" charset="0"/>
                <a:ea typeface="ＭＳ Ｐゴシック" charset="0"/>
                <a:cs typeface="ＭＳ Ｐゴシック" charset="0"/>
              </a:rPr>
              <a:t>Script</a:t>
            </a:r>
            <a:r>
              <a:rPr lang="en-US" dirty="0" smtClean="0">
                <a:latin typeface="Times" charset="0"/>
                <a:ea typeface="ＭＳ Ｐゴシック" charset="0"/>
                <a:cs typeface="ＭＳ Ｐゴシック" charset="0"/>
              </a:rPr>
              <a:t>: The last decision</a:t>
            </a:r>
            <a:r>
              <a:rPr lang="en-US" baseline="0" dirty="0" smtClean="0">
                <a:latin typeface="Times" charset="0"/>
                <a:ea typeface="ＭＳ Ｐゴシック" charset="0"/>
                <a:cs typeface="ＭＳ Ｐゴシック" charset="0"/>
              </a:rPr>
              <a:t> your group faces is the financing for your work to address and adapt to climate change. At previous climate negotiations negotiators have set a goal to secure a hundred billion dollars in climate financing per year. Determine whether you will contribute to this fund or request money from it and how much. </a:t>
            </a:r>
            <a:r>
              <a:rPr lang="en-US" dirty="0" smtClean="0">
                <a:latin typeface="Times" charset="0"/>
                <a:ea typeface="ＭＳ Ｐゴシック" charset="0"/>
                <a:cs typeface="ＭＳ Ｐゴシック" charset="0"/>
              </a:rPr>
              <a:t> </a:t>
            </a:r>
          </a:p>
          <a:p>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27</a:t>
            </a:fld>
            <a:endParaRPr lang="en-US" altLang="en-US"/>
          </a:p>
        </p:txBody>
      </p:sp>
    </p:spTree>
    <p:extLst>
      <p:ext uri="{BB962C8B-B14F-4D97-AF65-F5344CB8AC3E}">
        <p14:creationId xmlns:p14="http://schemas.microsoft.com/office/powerpoint/2010/main" val="1316940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i="1" dirty="0" smtClean="0">
                <a:latin typeface="Times" charset="0"/>
                <a:ea typeface="ＭＳ Ｐゴシック" charset="-128"/>
              </a:rPr>
              <a:t>Script</a:t>
            </a:r>
            <a:r>
              <a:rPr lang="en-US" altLang="en-US" dirty="0" smtClean="0">
                <a:latin typeface="Times" charset="0"/>
                <a:ea typeface="ＭＳ Ｐゴシック" charset="-128"/>
              </a:rPr>
              <a:t>: After the first round of negotiations each group will have the opportunity</a:t>
            </a:r>
            <a:r>
              <a:rPr lang="en-US" altLang="en-US" baseline="0" dirty="0" smtClean="0">
                <a:latin typeface="Times" charset="0"/>
                <a:ea typeface="ＭＳ Ｐゴシック" charset="-128"/>
              </a:rPr>
              <a:t> to give a two minute speech to outline their policies to others and explain the reasons for their choices. Please designate a representative from your group to give this intervention. Good luck!</a:t>
            </a:r>
            <a:endParaRPr lang="en-US" altLang="en-US" dirty="0" smtClean="0">
              <a:latin typeface="Times" charset="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28</a:t>
            </a:fld>
            <a:endParaRPr lang="en-US" altLang="en-US"/>
          </a:p>
        </p:txBody>
      </p:sp>
    </p:spTree>
    <p:extLst>
      <p:ext uri="{BB962C8B-B14F-4D97-AF65-F5344CB8AC3E}">
        <p14:creationId xmlns:p14="http://schemas.microsoft.com/office/powerpoint/2010/main" val="1296257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i="1" dirty="0" smtClean="0">
                <a:latin typeface="Times" charset="0"/>
                <a:ea typeface="ＭＳ Ｐゴシック" charset="-128"/>
              </a:rPr>
              <a:t>Script</a:t>
            </a:r>
            <a:r>
              <a:rPr lang="en-US" altLang="en-US" dirty="0" smtClean="0">
                <a:latin typeface="Times" charset="0"/>
                <a:ea typeface="ＭＳ Ｐゴシック" charset="-128"/>
              </a:rPr>
              <a:t>: After the first round of negotiations each group will have the opportunity</a:t>
            </a:r>
            <a:r>
              <a:rPr lang="en-US" altLang="en-US" baseline="0" dirty="0" smtClean="0">
                <a:latin typeface="Times" charset="0"/>
                <a:ea typeface="ＭＳ Ｐゴシック" charset="-128"/>
              </a:rPr>
              <a:t> to give a two minute speech to outline their policies to others and explain the reasons for their choices. Please designate a representative from your group to give this intervention. Good luck!</a:t>
            </a:r>
            <a:endParaRPr lang="en-US" altLang="en-US" dirty="0" smtClean="0">
              <a:latin typeface="Times" charset="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29</a:t>
            </a:fld>
            <a:endParaRPr lang="en-US" altLang="en-US"/>
          </a:p>
        </p:txBody>
      </p:sp>
    </p:spTree>
    <p:extLst>
      <p:ext uri="{BB962C8B-B14F-4D97-AF65-F5344CB8AC3E}">
        <p14:creationId xmlns:p14="http://schemas.microsoft.com/office/powerpoint/2010/main" val="12962571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i="1" dirty="0" smtClean="0">
                <a:latin typeface="Times" charset="0"/>
                <a:ea typeface="ＭＳ Ｐゴシック" charset="-128"/>
              </a:rPr>
              <a:t>Script</a:t>
            </a:r>
            <a:r>
              <a:rPr lang="en-US" altLang="en-US" dirty="0" smtClean="0">
                <a:latin typeface="Times" charset="0"/>
                <a:ea typeface="ＭＳ Ｐゴシック" charset="-128"/>
              </a:rPr>
              <a:t>: After the first round of negotiations each group will have the opportunity</a:t>
            </a:r>
            <a:r>
              <a:rPr lang="en-US" altLang="en-US" baseline="0" dirty="0" smtClean="0">
                <a:latin typeface="Times" charset="0"/>
                <a:ea typeface="ＭＳ Ｐゴシック" charset="-128"/>
              </a:rPr>
              <a:t> to give a two minute speech to outline their policies to others and explain the reasons for their choices. Please designate a representative from your group to give this intervention. Good luck!</a:t>
            </a:r>
            <a:endParaRPr lang="en-US" altLang="en-US" dirty="0" smtClean="0">
              <a:latin typeface="Times" charset="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30</a:t>
            </a:fld>
            <a:endParaRPr lang="en-US" altLang="en-US"/>
          </a:p>
        </p:txBody>
      </p:sp>
    </p:spTree>
    <p:extLst>
      <p:ext uri="{BB962C8B-B14F-4D97-AF65-F5344CB8AC3E}">
        <p14:creationId xmlns:p14="http://schemas.microsoft.com/office/powerpoint/2010/main" val="1296257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Script</a:t>
            </a:r>
            <a:r>
              <a:rPr lang="en-US" dirty="0" smtClean="0"/>
              <a:t>: The simulation will entail a brief introduction,</a:t>
            </a:r>
            <a:r>
              <a:rPr lang="en-US" baseline="0" dirty="0" smtClean="0"/>
              <a:t> description of the roles you will play, and 2 or 3 rounds of negotiations, followed by a debrief where we will reflect on the simulation. </a:t>
            </a:r>
            <a:r>
              <a:rPr lang="en-US" dirty="0" smtClean="0"/>
              <a:t> </a:t>
            </a:r>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3</a:t>
            </a:fld>
            <a:endParaRPr lang="en-US" altLang="en-US"/>
          </a:p>
        </p:txBody>
      </p:sp>
    </p:spTree>
    <p:extLst>
      <p:ext uri="{BB962C8B-B14F-4D97-AF65-F5344CB8AC3E}">
        <p14:creationId xmlns:p14="http://schemas.microsoft.com/office/powerpoint/2010/main" val="6635760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31</a:t>
            </a:fld>
            <a:endParaRPr lang="en-US" altLang="en-US"/>
          </a:p>
        </p:txBody>
      </p:sp>
    </p:spTree>
    <p:extLst>
      <p:ext uri="{BB962C8B-B14F-4D97-AF65-F5344CB8AC3E}">
        <p14:creationId xmlns:p14="http://schemas.microsoft.com/office/powerpoint/2010/main" val="1177548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Times" charset="0"/>
                <a:ea typeface="ＭＳ Ｐゴシック" charset="-128"/>
              </a:rPr>
              <a:t>&lt;make sure this is drawn up on a board or large</a:t>
            </a:r>
            <a:r>
              <a:rPr lang="en-US" altLang="en-US" baseline="0" dirty="0" smtClean="0">
                <a:latin typeface="Times" charset="0"/>
                <a:ea typeface="ＭＳ Ｐゴシック" charset="-128"/>
              </a:rPr>
              <a:t> piece of paper. It can also be projected.&gt;</a:t>
            </a:r>
            <a:endParaRPr lang="en-US" altLang="en-US" dirty="0" smtClean="0">
              <a:latin typeface="Times" charset="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33</a:t>
            </a:fld>
            <a:endParaRPr lang="en-US" altLang="en-US"/>
          </a:p>
        </p:txBody>
      </p:sp>
    </p:spTree>
    <p:extLst>
      <p:ext uri="{BB962C8B-B14F-4D97-AF65-F5344CB8AC3E}">
        <p14:creationId xmlns:p14="http://schemas.microsoft.com/office/powerpoint/2010/main" val="3346218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&lt;use this slide after the</a:t>
            </a:r>
            <a:r>
              <a:rPr lang="en-US" baseline="0" dirty="0" smtClean="0"/>
              <a:t> plenary speeches in the first round, before the pledges are entered into C-ROADS&gt;</a:t>
            </a:r>
          </a:p>
          <a:p>
            <a:r>
              <a:rPr lang="en-US" i="1" baseline="0" dirty="0" smtClean="0"/>
              <a:t>Script</a:t>
            </a:r>
            <a:r>
              <a:rPr lang="en-US" baseline="0" dirty="0" smtClean="0"/>
              <a:t>: Thank you delegates. We will be using the C-ROADS climate policy simulator to determine the impact of your pledges, but before we do that, I want you to use the simulator between your ears—your brain. Looking at the policies that have been put forth, how far do you think we have gotten to achieving our goal? </a:t>
            </a:r>
          </a:p>
          <a:p>
            <a:r>
              <a:rPr lang="en-US" baseline="0" dirty="0" smtClean="0"/>
              <a:t>Raise your hand if you think we have made some impact and our lower than business as usual?</a:t>
            </a:r>
          </a:p>
          <a:p>
            <a:r>
              <a:rPr lang="en-US" baseline="0" dirty="0" smtClean="0"/>
              <a:t>Raise your hand if you think we’ve gotten below 3</a:t>
            </a:r>
            <a:r>
              <a:rPr lang="en-US" sz="1200" baseline="0" dirty="0" smtClean="0">
                <a:latin typeface="Arial" charset="0"/>
              </a:rPr>
              <a:t>.5</a:t>
            </a:r>
            <a:r>
              <a:rPr lang="en-US" sz="1200" b="0" dirty="0" smtClean="0">
                <a:latin typeface="Arial" charset="0"/>
              </a:rPr>
              <a:t>°C</a:t>
            </a:r>
            <a:r>
              <a:rPr lang="en-US" sz="1200" b="0" baseline="0" dirty="0" smtClean="0">
                <a:latin typeface="Arial" charset="0"/>
              </a:rPr>
              <a:t>, A</a:t>
            </a:r>
            <a:r>
              <a:rPr lang="en-US" sz="1200" b="0" dirty="0" smtClean="0">
                <a:latin typeface="Arial" charset="0"/>
              </a:rPr>
              <a:t>? </a:t>
            </a:r>
          </a:p>
          <a:p>
            <a:r>
              <a:rPr lang="en-US" sz="1200" b="0" dirty="0" smtClean="0">
                <a:latin typeface="Arial" charset="0"/>
              </a:rPr>
              <a:t>How about below 2.6°C,</a:t>
            </a:r>
            <a:r>
              <a:rPr lang="en-US" sz="1200" b="0" baseline="0" dirty="0" smtClean="0">
                <a:latin typeface="Arial" charset="0"/>
              </a:rPr>
              <a:t> B? </a:t>
            </a:r>
          </a:p>
          <a:p>
            <a:r>
              <a:rPr lang="en-US" sz="1200" b="0" baseline="0" dirty="0" smtClean="0">
                <a:latin typeface="Arial" charset="0"/>
              </a:rPr>
              <a:t>Anyone think we’ve gotten below 2</a:t>
            </a:r>
            <a:r>
              <a:rPr lang="en-US" sz="1200" b="0" dirty="0" smtClean="0">
                <a:latin typeface="Arial" charset="0"/>
              </a:rPr>
              <a:t>°C, C? or 1.5°C, D? Thanks.</a:t>
            </a:r>
            <a:r>
              <a:rPr lang="en-US" sz="1200" b="0" baseline="0" dirty="0" smtClean="0">
                <a:latin typeface="Arial" charset="0"/>
              </a:rPr>
              <a:t> </a:t>
            </a:r>
          </a:p>
          <a:p>
            <a:r>
              <a:rPr lang="en-US" sz="1200" b="0" baseline="0" dirty="0" smtClean="0">
                <a:latin typeface="Arial" charset="0"/>
              </a:rPr>
              <a:t>Now let’s take a look at C-ROADS and see where we actually got to. </a:t>
            </a:r>
            <a:r>
              <a:rPr lang="en-US" sz="1200" b="0" dirty="0" smtClean="0">
                <a:latin typeface="Arial" charset="0"/>
              </a:rPr>
              <a:t> </a:t>
            </a:r>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36</a:t>
            </a:fld>
            <a:endParaRPr lang="en-US" altLang="en-US"/>
          </a:p>
        </p:txBody>
      </p:sp>
    </p:spTree>
    <p:extLst>
      <p:ext uri="{BB962C8B-B14F-4D97-AF65-F5344CB8AC3E}">
        <p14:creationId xmlns:p14="http://schemas.microsoft.com/office/powerpoint/2010/main" val="19257328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hu-HU" dirty="0" smtClean="0"/>
              <a:t>Csak akkor csökken a medence tartalma, ha a lefolyó többet</a:t>
            </a:r>
            <a:r>
              <a:rPr lang="hu-HU" baseline="0" dirty="0" smtClean="0"/>
              <a:t> visz el, mint amennyit a csap beletölt. Nem elég megállítani az emisszió növekedését. Éppen ezért sokkal bonyolultabb a felmelegedést megállítanunk, mint gondolnánk.</a:t>
            </a:r>
          </a:p>
          <a:p>
            <a:pPr marL="171450" indent="-171450">
              <a:buFontTx/>
              <a:buChar char="-"/>
            </a:pPr>
            <a:r>
              <a:rPr lang="hu-HU" baseline="0" dirty="0" smtClean="0"/>
              <a:t>https://www.youtube.com/watch?v=7Nt0v4YAAVg</a:t>
            </a:r>
          </a:p>
          <a:p>
            <a:pPr marL="171450" indent="-171450">
              <a:buFontTx/>
              <a:buChar char="-"/>
            </a:pPr>
            <a:r>
              <a:rPr lang="hu-HU" baseline="0" dirty="0" smtClean="0"/>
              <a:t> </a:t>
            </a:r>
            <a:endParaRPr lang="hu-HU"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38</a:t>
            </a:fld>
            <a:endParaRPr lang="en-US" altLang="en-US"/>
          </a:p>
        </p:txBody>
      </p:sp>
    </p:spTree>
    <p:extLst>
      <p:ext uri="{BB962C8B-B14F-4D97-AF65-F5344CB8AC3E}">
        <p14:creationId xmlns:p14="http://schemas.microsoft.com/office/powerpoint/2010/main" val="3077706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Times" pitchFamily="-109" charset="0"/>
                <a:ea typeface="ＭＳ Ｐゴシック" pitchFamily="-65" charset="-128"/>
                <a:cs typeface="ＭＳ Ｐゴシック" pitchFamily="-65" charset="-128"/>
              </a:rPr>
              <a:t>Colour code participants responses to these questions with either these colours, or any other three colours of note cards you might have. Put each set of note cards into a separate envelope for Juliette Rooney-</a:t>
            </a:r>
            <a:r>
              <a:rPr lang="en-GB" sz="1200" kern="1200" dirty="0" err="1" smtClean="0">
                <a:solidFill>
                  <a:schemeClr val="tx1"/>
                </a:solidFill>
                <a:effectLst/>
                <a:latin typeface="Times" pitchFamily="-109" charset="0"/>
                <a:ea typeface="ＭＳ Ｐゴシック" pitchFamily="-65" charset="-128"/>
                <a:cs typeface="ＭＳ Ｐゴシック" pitchFamily="-65" charset="-128"/>
              </a:rPr>
              <a:t>Varga’s</a:t>
            </a:r>
            <a:r>
              <a:rPr lang="en-GB" sz="1200" kern="1200" dirty="0" smtClean="0">
                <a:solidFill>
                  <a:schemeClr val="tx1"/>
                </a:solidFill>
                <a:effectLst/>
                <a:latin typeface="Times" pitchFamily="-109" charset="0"/>
                <a:ea typeface="ＭＳ Ｐゴシック" pitchFamily="-65" charset="-128"/>
                <a:cs typeface="ＭＳ Ｐゴシック" pitchFamily="-65" charset="-128"/>
              </a:rPr>
              <a:t> research. </a:t>
            </a:r>
          </a:p>
          <a:p>
            <a:endParaRPr lang="en-GB"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42</a:t>
            </a:fld>
            <a:endParaRPr lang="en-US" altLang="en-US"/>
          </a:p>
        </p:txBody>
      </p:sp>
    </p:spTree>
    <p:extLst>
      <p:ext uri="{BB962C8B-B14F-4D97-AF65-F5344CB8AC3E}">
        <p14:creationId xmlns:p14="http://schemas.microsoft.com/office/powerpoint/2010/main" val="1025364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e l'image des diapositives 1"/>
          <p:cNvSpPr>
            <a:spLocks noGrp="1" noRot="1" noChangeAspect="1" noTextEdit="1"/>
          </p:cNvSpPr>
          <p:nvPr>
            <p:ph type="sldImg"/>
          </p:nvPr>
        </p:nvSpPr>
        <p:spPr>
          <a:ln/>
        </p:spPr>
      </p:sp>
      <p:sp>
        <p:nvSpPr>
          <p:cNvPr id="8192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Times" panose="02020603050405020304" pitchFamily="18" charset="0"/>
              </a:rPr>
              <a:t>1. </a:t>
            </a:r>
            <a:r>
              <a:rPr lang="en-US" altLang="en-US" smtClean="0">
                <a:latin typeface="Times" panose="02020603050405020304" pitchFamily="18" charset="0"/>
              </a:rPr>
              <a:t>Shindell, Drew T., Yunha Lee, and Greg Faluvegi. "Climate and Health Impacts of US Emissions Reductions Consistent with 2 °C." </a:t>
            </a:r>
            <a:r>
              <a:rPr lang="en-US" altLang="en-US" i="1" smtClean="0">
                <a:latin typeface="Times" panose="02020603050405020304" pitchFamily="18" charset="0"/>
              </a:rPr>
              <a:t>Nature Climate Change Nature Climate Change</a:t>
            </a:r>
            <a:r>
              <a:rPr lang="en-US" altLang="en-US" smtClean="0">
                <a:latin typeface="Times" panose="02020603050405020304" pitchFamily="18" charset="0"/>
              </a:rPr>
              <a:t> 6.5 (2016): 503-507. </a:t>
            </a:r>
          </a:p>
          <a:p>
            <a:r>
              <a:rPr lang="en-US" altLang="en-US" b="1" smtClean="0">
                <a:latin typeface="Times" panose="02020603050405020304" pitchFamily="18" charset="0"/>
              </a:rPr>
              <a:t>2. </a:t>
            </a:r>
            <a:r>
              <a:rPr lang="en-US" altLang="en-US" smtClean="0">
                <a:latin typeface="Times" panose="02020603050405020304" pitchFamily="18" charset="0"/>
              </a:rPr>
              <a:t>"Human Health." </a:t>
            </a:r>
            <a:r>
              <a:rPr lang="en-US" altLang="en-US" i="1" smtClean="0">
                <a:latin typeface="Times" panose="02020603050405020304" pitchFamily="18" charset="0"/>
              </a:rPr>
              <a:t>Climate Impacts on Human Health</a:t>
            </a:r>
            <a:r>
              <a:rPr lang="en-US" altLang="en-US" smtClean="0">
                <a:latin typeface="Times" panose="02020603050405020304" pitchFamily="18" charset="0"/>
              </a:rPr>
              <a:t>. EPA. </a:t>
            </a:r>
          </a:p>
          <a:p>
            <a:endParaRPr lang="en-US" altLang="en-US" smtClean="0">
              <a:latin typeface="Times" panose="02020603050405020304" pitchFamily="18" charset="0"/>
            </a:endParaRPr>
          </a:p>
        </p:txBody>
      </p:sp>
      <p:sp>
        <p:nvSpPr>
          <p:cNvPr id="8192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D6EB331-7594-40D7-BF2A-72A1857A9947}" type="slidenum">
              <a:rPr lang="en-US" altLang="en-US" sz="1200" smtClean="0"/>
              <a:pPr/>
              <a:t>45</a:t>
            </a:fld>
            <a:endParaRPr lang="en-US" altLang="en-US" sz="1200" smtClean="0"/>
          </a:p>
        </p:txBody>
      </p:sp>
    </p:spTree>
    <p:extLst>
      <p:ext uri="{BB962C8B-B14F-4D97-AF65-F5344CB8AC3E}">
        <p14:creationId xmlns:p14="http://schemas.microsoft.com/office/powerpoint/2010/main" val="22620524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lstStyle/>
          <a:p>
            <a:pPr>
              <a:defRPr/>
            </a:pPr>
            <a:r>
              <a:rPr lang="en-US" sz="1050" b="1" dirty="0" smtClean="0"/>
              <a:t>3.  </a:t>
            </a:r>
            <a:r>
              <a:rPr lang="en-US" sz="1050" dirty="0" err="1" smtClean="0"/>
              <a:t>Schleussner</a:t>
            </a:r>
            <a:r>
              <a:rPr lang="en-US" sz="1050" dirty="0" smtClean="0"/>
              <a:t>, C.-F., T. K. </a:t>
            </a:r>
            <a:r>
              <a:rPr lang="en-US" sz="1050" dirty="0" err="1" smtClean="0"/>
              <a:t>Lissner</a:t>
            </a:r>
            <a:r>
              <a:rPr lang="en-US" sz="1050" dirty="0" smtClean="0"/>
              <a:t>, E. M. Fischer, J. </a:t>
            </a:r>
            <a:r>
              <a:rPr lang="en-US" sz="1050" dirty="0" err="1" smtClean="0"/>
              <a:t>Wohland</a:t>
            </a:r>
            <a:r>
              <a:rPr lang="en-US" sz="1050" dirty="0" smtClean="0"/>
              <a:t>, M. </a:t>
            </a:r>
            <a:r>
              <a:rPr lang="en-US" sz="1050" dirty="0" err="1" smtClean="0"/>
              <a:t>Perrette</a:t>
            </a:r>
            <a:r>
              <a:rPr lang="en-US" sz="1050" dirty="0" smtClean="0"/>
              <a:t>, A. Golly, J. </a:t>
            </a:r>
            <a:r>
              <a:rPr lang="en-US" sz="1050" dirty="0" err="1" smtClean="0"/>
              <a:t>Rogelj</a:t>
            </a:r>
            <a:r>
              <a:rPr lang="en-US" sz="1050" dirty="0" smtClean="0"/>
              <a:t>, K. Childers, J. </a:t>
            </a:r>
            <a:r>
              <a:rPr lang="en-US" sz="1050" dirty="0" err="1" smtClean="0"/>
              <a:t>Schewe</a:t>
            </a:r>
            <a:r>
              <a:rPr lang="en-US" sz="1050" dirty="0" smtClean="0"/>
              <a:t>, K. </a:t>
            </a:r>
            <a:r>
              <a:rPr lang="en-US" sz="1050" dirty="0" err="1" smtClean="0"/>
              <a:t>Frieler</a:t>
            </a:r>
            <a:r>
              <a:rPr lang="en-US" sz="1050" dirty="0" smtClean="0"/>
              <a:t>, M. </a:t>
            </a:r>
            <a:r>
              <a:rPr lang="en-US" sz="1050" dirty="0" err="1" smtClean="0"/>
              <a:t>Mengel</a:t>
            </a:r>
            <a:r>
              <a:rPr lang="en-US" sz="1050" dirty="0" smtClean="0"/>
              <a:t>, W. Hare, and M. Schaeffer. "Differential Climate Impacts for Policy-relevant Limits to Global Warming: The Case of 1.5 °C and 2 °C." </a:t>
            </a:r>
            <a:r>
              <a:rPr lang="en-US" sz="1050" i="1" dirty="0" smtClean="0"/>
              <a:t>Earth Syst. </a:t>
            </a:r>
            <a:r>
              <a:rPr lang="en-US" sz="1050" i="1" dirty="0" err="1" smtClean="0"/>
              <a:t>Dynam</a:t>
            </a:r>
            <a:r>
              <a:rPr lang="en-US" sz="1050" i="1" dirty="0" smtClean="0"/>
              <a:t>. Discuss. Earth System Dynamics Discussions</a:t>
            </a:r>
            <a:r>
              <a:rPr lang="en-US" sz="1050" dirty="0" smtClean="0"/>
              <a:t> 6.2 (2015): 2447-2505.</a:t>
            </a:r>
          </a:p>
          <a:p>
            <a:pPr>
              <a:defRPr/>
            </a:pPr>
            <a:endParaRPr lang="en-US" sz="1050" dirty="0"/>
          </a:p>
        </p:txBody>
      </p:sp>
      <p:sp>
        <p:nvSpPr>
          <p:cNvPr id="8397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3A76D7F2-A588-4B0E-9FF5-32BF028766E2}" type="slidenum">
              <a:rPr lang="en-US" altLang="en-US" sz="1200" smtClean="0"/>
              <a:pPr/>
              <a:t>46</a:t>
            </a:fld>
            <a:endParaRPr lang="en-US" altLang="en-US" sz="1200" smtClean="0"/>
          </a:p>
        </p:txBody>
      </p:sp>
    </p:spTree>
    <p:extLst>
      <p:ext uri="{BB962C8B-B14F-4D97-AF65-F5344CB8AC3E}">
        <p14:creationId xmlns:p14="http://schemas.microsoft.com/office/powerpoint/2010/main" val="39118470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e l'image des diapositives 1"/>
          <p:cNvSpPr>
            <a:spLocks noGrp="1" noRot="1" noChangeAspect="1" noTextEdit="1"/>
          </p:cNvSpPr>
          <p:nvPr>
            <p:ph type="sldImg"/>
          </p:nvPr>
        </p:nvSpPr>
        <p:spPr>
          <a:ln/>
        </p:spPr>
      </p:sp>
      <p:sp>
        <p:nvSpPr>
          <p:cNvPr id="8601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Times" panose="02020603050405020304" pitchFamily="18" charset="0"/>
              </a:rPr>
              <a:t>3.  </a:t>
            </a:r>
            <a:r>
              <a:rPr lang="en-US" altLang="en-US" smtClean="0">
                <a:latin typeface="Times" panose="02020603050405020304" pitchFamily="18" charset="0"/>
              </a:rPr>
              <a:t>Schleussner, C.-F., T. K. Lissner, E. M. Fischer, J. Wohland, M. Perrette, A. Golly, J. Rogelj, K. Childers, J. Schewe, K. Frieler, M. Mengel, W. Hare, and M. Schaeffer. "Differential Climate Impacts for Policy-relevant Limits to Global Warming: The Case of 1.5 °C and 2 °C." </a:t>
            </a:r>
            <a:r>
              <a:rPr lang="en-US" altLang="en-US" i="1" smtClean="0">
                <a:latin typeface="Times" panose="02020603050405020304" pitchFamily="18" charset="0"/>
              </a:rPr>
              <a:t>Earth Syst. Dynam. Discuss. Earth System Dynamics Discussions</a:t>
            </a:r>
            <a:r>
              <a:rPr lang="en-US" altLang="en-US" smtClean="0">
                <a:latin typeface="Times" panose="02020603050405020304" pitchFamily="18" charset="0"/>
              </a:rPr>
              <a:t> 6.2 (2015): 2447-2505.</a:t>
            </a:r>
          </a:p>
          <a:p>
            <a:r>
              <a:rPr lang="en-US" altLang="en-US" b="1" smtClean="0">
                <a:latin typeface="Times" panose="02020603050405020304" pitchFamily="18" charset="0"/>
              </a:rPr>
              <a:t>6. </a:t>
            </a:r>
            <a:r>
              <a:rPr lang="en-US" altLang="en-US" smtClean="0">
                <a:latin typeface="Times" panose="02020603050405020304" pitchFamily="18" charset="0"/>
              </a:rPr>
              <a:t>A. Levermann, P. U. Clark, B. Marzeion, G. A. Milne, D. Pollard, V. Radic, A. Robinson, The multimillennial sea-level commitment of global warming. </a:t>
            </a:r>
            <a:r>
              <a:rPr lang="en-US" altLang="en-US" i="1" smtClean="0">
                <a:latin typeface="Times" panose="02020603050405020304" pitchFamily="18" charset="0"/>
              </a:rPr>
              <a:t>Proceedings of the National Academy of Sciences</a:t>
            </a:r>
            <a:r>
              <a:rPr lang="en-US" altLang="en-US" smtClean="0">
                <a:latin typeface="Times" panose="02020603050405020304" pitchFamily="18" charset="0"/>
              </a:rPr>
              <a:t> </a:t>
            </a:r>
            <a:r>
              <a:rPr lang="en-US" altLang="en-US" b="1" smtClean="0">
                <a:latin typeface="Times" panose="02020603050405020304" pitchFamily="18" charset="0"/>
              </a:rPr>
              <a:t>110</a:t>
            </a:r>
            <a:r>
              <a:rPr lang="en-US" altLang="en-US" smtClean="0">
                <a:latin typeface="Times" panose="02020603050405020304" pitchFamily="18" charset="0"/>
              </a:rPr>
              <a:t>, 13745-13750 (2013); published online EpubAugust 20, 2013 (10.1073/pnas.1219414110).</a:t>
            </a:r>
          </a:p>
          <a:p>
            <a:endParaRPr lang="en-US" altLang="en-US" smtClean="0">
              <a:latin typeface="Times" panose="02020603050405020304" pitchFamily="18" charset="0"/>
            </a:endParaRPr>
          </a:p>
        </p:txBody>
      </p:sp>
      <p:sp>
        <p:nvSpPr>
          <p:cNvPr id="8602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11F817A1-BCEA-480D-888B-9E37206D114B}" type="slidenum">
              <a:rPr lang="en-US" altLang="en-US" sz="1200" smtClean="0"/>
              <a:pPr/>
              <a:t>47</a:t>
            </a:fld>
            <a:endParaRPr lang="en-US" altLang="en-US" sz="1200" smtClean="0"/>
          </a:p>
        </p:txBody>
      </p:sp>
    </p:spTree>
    <p:extLst>
      <p:ext uri="{BB962C8B-B14F-4D97-AF65-F5344CB8AC3E}">
        <p14:creationId xmlns:p14="http://schemas.microsoft.com/office/powerpoint/2010/main" val="2443561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ce réservé de l'image des diapositives 1"/>
          <p:cNvSpPr>
            <a:spLocks noGrp="1" noRot="1" noChangeAspect="1" noTextEdit="1"/>
          </p:cNvSpPr>
          <p:nvPr>
            <p:ph type="sldImg"/>
          </p:nvPr>
        </p:nvSpPr>
        <p:spPr>
          <a:ln/>
        </p:spPr>
      </p:sp>
      <p:sp>
        <p:nvSpPr>
          <p:cNvPr id="890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Times" panose="02020603050405020304" pitchFamily="18" charset="0"/>
              </a:rPr>
              <a:t>10. </a:t>
            </a:r>
            <a:r>
              <a:rPr lang="en-US" altLang="en-US" smtClean="0">
                <a:latin typeface="Times" panose="02020603050405020304" pitchFamily="18" charset="0"/>
              </a:rPr>
              <a:t>F. Ackerman, E. A. Stanton, </a:t>
            </a:r>
            <a:r>
              <a:rPr lang="en-US" altLang="en-US" i="1" smtClean="0">
                <a:latin typeface="Times" panose="02020603050405020304" pitchFamily="18" charset="0"/>
              </a:rPr>
              <a:t>Climate Economics:  The State of the Art</a:t>
            </a:r>
            <a:r>
              <a:rPr lang="en-US" altLang="en-US" smtClean="0">
                <a:latin typeface="Times" panose="02020603050405020304" pitchFamily="18" charset="0"/>
              </a:rPr>
              <a:t>.  (Routledge, New York, NY, 2013), pp. 187.</a:t>
            </a:r>
          </a:p>
          <a:p>
            <a:r>
              <a:rPr lang="en-US" altLang="en-US" b="1" smtClean="0">
                <a:latin typeface="Times" panose="02020603050405020304" pitchFamily="18" charset="0"/>
              </a:rPr>
              <a:t>11. </a:t>
            </a:r>
            <a:r>
              <a:rPr lang="en-US" altLang="en-US" smtClean="0">
                <a:latin typeface="Times" panose="02020603050405020304" pitchFamily="18" charset="0"/>
              </a:rPr>
              <a:t>Cox, Peter M., Phil P. Harris, Chris Huntingford, Richard A. Betts, Matthew Collins, Chris D. Jones, Tim E. Jupp, José A. Marengo, and Carlos A. Nobre. "Increasing Risk of Amazonian Drought Due to Decreasing Aerosol Pollution." </a:t>
            </a:r>
            <a:r>
              <a:rPr lang="en-US" altLang="en-US" i="1" smtClean="0">
                <a:latin typeface="Times" panose="02020603050405020304" pitchFamily="18" charset="0"/>
              </a:rPr>
              <a:t>Nature</a:t>
            </a:r>
            <a:r>
              <a:rPr lang="en-US" altLang="en-US" smtClean="0">
                <a:latin typeface="Times" panose="02020603050405020304" pitchFamily="18" charset="0"/>
              </a:rPr>
              <a:t> 453.7192 (2008): 212-15. Web.</a:t>
            </a:r>
          </a:p>
          <a:p>
            <a:r>
              <a:rPr lang="en-US" altLang="en-US" smtClean="0">
                <a:latin typeface="Times" panose="02020603050405020304" pitchFamily="18" charset="0"/>
              </a:rPr>
              <a:t> </a:t>
            </a:r>
          </a:p>
          <a:p>
            <a:endParaRPr lang="en-US" altLang="en-US" smtClean="0">
              <a:latin typeface="Times" panose="02020603050405020304" pitchFamily="18" charset="0"/>
            </a:endParaRPr>
          </a:p>
          <a:p>
            <a:endParaRPr lang="en-US" altLang="en-US" smtClean="0">
              <a:latin typeface="Times" panose="02020603050405020304" pitchFamily="18" charset="0"/>
            </a:endParaRPr>
          </a:p>
        </p:txBody>
      </p:sp>
      <p:sp>
        <p:nvSpPr>
          <p:cNvPr id="8909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0274B43-6B7F-44FC-AD37-BBBC914D4FE2}" type="slidenum">
              <a:rPr lang="en-US" altLang="en-US" sz="1200" smtClean="0"/>
              <a:pPr/>
              <a:t>49</a:t>
            </a:fld>
            <a:endParaRPr lang="en-US" altLang="en-US" sz="1200" smtClean="0"/>
          </a:p>
        </p:txBody>
      </p:sp>
    </p:spTree>
    <p:extLst>
      <p:ext uri="{BB962C8B-B14F-4D97-AF65-F5344CB8AC3E}">
        <p14:creationId xmlns:p14="http://schemas.microsoft.com/office/powerpoint/2010/main" val="29942763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ce réservé de l'image des diapositives 1"/>
          <p:cNvSpPr>
            <a:spLocks noGrp="1" noRot="1" noChangeAspect="1" noTextEdit="1"/>
          </p:cNvSpPr>
          <p:nvPr>
            <p:ph type="sldImg"/>
          </p:nvPr>
        </p:nvSpPr>
        <p:spPr>
          <a:ln/>
        </p:spPr>
      </p:sp>
      <p:sp>
        <p:nvSpPr>
          <p:cNvPr id="9113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effectLst/>
                <a:latin typeface="Times" pitchFamily="-109" charset="0"/>
                <a:ea typeface="ＭＳ Ｐゴシック" pitchFamily="-65" charset="-128"/>
                <a:cs typeface="ＭＳ Ｐゴシック" pitchFamily="-65" charset="-128"/>
              </a:rPr>
              <a:t>Script</a:t>
            </a:r>
            <a:r>
              <a:rPr lang="en-US" sz="1200" kern="1200" dirty="0" smtClean="0">
                <a:solidFill>
                  <a:schemeClr val="tx1"/>
                </a:solidFill>
                <a:effectLst/>
                <a:latin typeface="Times" pitchFamily="-109" charset="0"/>
                <a:ea typeface="ＭＳ Ｐゴシック" pitchFamily="-65" charset="-128"/>
                <a:cs typeface="ＭＳ Ｐゴシック" pitchFamily="-65" charset="-128"/>
              </a:rPr>
              <a:t>:</a:t>
            </a:r>
            <a:r>
              <a:rPr lang="en-US" sz="1200" kern="1200" baseline="0" dirty="0" smtClean="0">
                <a:solidFill>
                  <a:schemeClr val="tx1"/>
                </a:solidFill>
                <a:effectLst/>
                <a:latin typeface="Times" pitchFamily="-109" charset="0"/>
                <a:ea typeface="ＭＳ Ｐゴシック" pitchFamily="-65" charset="-128"/>
                <a:cs typeface="ＭＳ Ｐゴシック" pitchFamily="-65" charset="-128"/>
              </a:rPr>
              <a:t> If we do not take to reduce our fossil fuel use, we could see severe impacts by the end of the century. For example</a:t>
            </a:r>
            <a:r>
              <a:rPr lang="is-IS" sz="1200" kern="1200" baseline="0" dirty="0" smtClean="0">
                <a:solidFill>
                  <a:schemeClr val="tx1"/>
                </a:solidFill>
                <a:effectLst/>
                <a:latin typeface="Times" pitchFamily="-109" charset="0"/>
                <a:ea typeface="ＭＳ Ｐゴシック" pitchFamily="-65" charset="-128"/>
                <a:cs typeface="ＭＳ Ｐゴシック" pitchFamily="-65" charset="-128"/>
              </a:rPr>
              <a:t>…</a:t>
            </a:r>
            <a:endParaRPr lang="en-US" altLang="en-US" b="1" dirty="0" smtClean="0">
              <a:latin typeface="Times" panose="02020603050405020304" pitchFamily="18" charset="0"/>
            </a:endParaRPr>
          </a:p>
          <a:p>
            <a:endParaRPr lang="en-US" altLang="en-US" b="1" dirty="0" smtClean="0">
              <a:latin typeface="Times" panose="02020603050405020304" pitchFamily="18" charset="0"/>
            </a:endParaRPr>
          </a:p>
          <a:p>
            <a:r>
              <a:rPr lang="en-US" altLang="en-US" b="1" dirty="0" smtClean="0">
                <a:latin typeface="Times" panose="02020603050405020304" pitchFamily="18" charset="0"/>
              </a:rPr>
              <a:t>5. </a:t>
            </a:r>
            <a:r>
              <a:rPr lang="en-US" altLang="en-US" dirty="0" smtClean="0">
                <a:latin typeface="Times" panose="02020603050405020304" pitchFamily="18" charset="0"/>
              </a:rPr>
              <a:t>C. </a:t>
            </a:r>
            <a:r>
              <a:rPr lang="en-US" altLang="en-US" dirty="0" err="1" smtClean="0">
                <a:latin typeface="Times" panose="02020603050405020304" pitchFamily="18" charset="0"/>
              </a:rPr>
              <a:t>Prudhomme</a:t>
            </a:r>
            <a:r>
              <a:rPr lang="en-US" altLang="en-US" dirty="0" smtClean="0">
                <a:latin typeface="Times" panose="02020603050405020304" pitchFamily="18" charset="0"/>
              </a:rPr>
              <a:t>, I. </a:t>
            </a:r>
            <a:r>
              <a:rPr lang="en-US" altLang="en-US" dirty="0" err="1" smtClean="0">
                <a:latin typeface="Times" panose="02020603050405020304" pitchFamily="18" charset="0"/>
              </a:rPr>
              <a:t>Giuntoli</a:t>
            </a:r>
            <a:r>
              <a:rPr lang="en-US" altLang="en-US" dirty="0" smtClean="0">
                <a:latin typeface="Times" panose="02020603050405020304" pitchFamily="18" charset="0"/>
              </a:rPr>
              <a:t>, E. L. Robinson, D. B. Clark, N. W. Arnell, R. </a:t>
            </a:r>
            <a:r>
              <a:rPr lang="en-US" altLang="en-US" dirty="0" err="1" smtClean="0">
                <a:latin typeface="Times" panose="02020603050405020304" pitchFamily="18" charset="0"/>
              </a:rPr>
              <a:t>Dankers</a:t>
            </a:r>
            <a:r>
              <a:rPr lang="en-US" altLang="en-US" dirty="0" smtClean="0">
                <a:latin typeface="Times" panose="02020603050405020304" pitchFamily="18" charset="0"/>
              </a:rPr>
              <a:t>, B. M. </a:t>
            </a:r>
            <a:r>
              <a:rPr lang="en-US" altLang="en-US" dirty="0" err="1" smtClean="0">
                <a:latin typeface="Times" panose="02020603050405020304" pitchFamily="18" charset="0"/>
              </a:rPr>
              <a:t>Fekete</a:t>
            </a:r>
            <a:r>
              <a:rPr lang="en-US" altLang="en-US" dirty="0" smtClean="0">
                <a:latin typeface="Times" panose="02020603050405020304" pitchFamily="18" charset="0"/>
              </a:rPr>
              <a:t>, W. </a:t>
            </a:r>
            <a:r>
              <a:rPr lang="en-US" altLang="en-US" dirty="0" err="1" smtClean="0">
                <a:latin typeface="Times" panose="02020603050405020304" pitchFamily="18" charset="0"/>
              </a:rPr>
              <a:t>Franssen</a:t>
            </a:r>
            <a:r>
              <a:rPr lang="en-US" altLang="en-US" dirty="0" smtClean="0">
                <a:latin typeface="Times" panose="02020603050405020304" pitchFamily="18" charset="0"/>
              </a:rPr>
              <a:t>, D. </a:t>
            </a:r>
            <a:r>
              <a:rPr lang="en-US" altLang="en-US" dirty="0" err="1" smtClean="0">
                <a:latin typeface="Times" panose="02020603050405020304" pitchFamily="18" charset="0"/>
              </a:rPr>
              <a:t>Gerten</a:t>
            </a:r>
            <a:r>
              <a:rPr lang="en-US" altLang="en-US" dirty="0" smtClean="0">
                <a:latin typeface="Times" panose="02020603050405020304" pitchFamily="18" charset="0"/>
              </a:rPr>
              <a:t>, S. N. Gosling, S. </a:t>
            </a:r>
            <a:r>
              <a:rPr lang="en-US" altLang="en-US" dirty="0" err="1" smtClean="0">
                <a:latin typeface="Times" panose="02020603050405020304" pitchFamily="18" charset="0"/>
              </a:rPr>
              <a:t>Hagemann</a:t>
            </a:r>
            <a:r>
              <a:rPr lang="en-US" altLang="en-US" dirty="0" smtClean="0">
                <a:latin typeface="Times" panose="02020603050405020304" pitchFamily="18" charset="0"/>
              </a:rPr>
              <a:t>, D. M. Hannah, H. Kim, Y. Masaki, Y. Satoh, T. </a:t>
            </a:r>
            <a:r>
              <a:rPr lang="en-US" altLang="en-US" dirty="0" err="1" smtClean="0">
                <a:latin typeface="Times" panose="02020603050405020304" pitchFamily="18" charset="0"/>
              </a:rPr>
              <a:t>Stacke</a:t>
            </a:r>
            <a:r>
              <a:rPr lang="en-US" altLang="en-US" dirty="0" smtClean="0">
                <a:latin typeface="Times" panose="02020603050405020304" pitchFamily="18" charset="0"/>
              </a:rPr>
              <a:t>, Y. Wada, D. </a:t>
            </a:r>
            <a:r>
              <a:rPr lang="en-US" altLang="en-US" dirty="0" err="1" smtClean="0">
                <a:latin typeface="Times" panose="02020603050405020304" pitchFamily="18" charset="0"/>
              </a:rPr>
              <a:t>Wisser</a:t>
            </a:r>
            <a:r>
              <a:rPr lang="en-US" altLang="en-US" dirty="0" smtClean="0">
                <a:latin typeface="Times" panose="02020603050405020304" pitchFamily="18" charset="0"/>
              </a:rPr>
              <a:t>, Hydrological droughts in the 21st century, hotspots and uncertainties from a global </a:t>
            </a:r>
            <a:r>
              <a:rPr lang="en-US" altLang="en-US" dirty="0" err="1" smtClean="0">
                <a:latin typeface="Times" panose="02020603050405020304" pitchFamily="18" charset="0"/>
              </a:rPr>
              <a:t>multimodel</a:t>
            </a:r>
            <a:r>
              <a:rPr lang="en-US" altLang="en-US" dirty="0" smtClean="0">
                <a:latin typeface="Times" panose="02020603050405020304" pitchFamily="18" charset="0"/>
              </a:rPr>
              <a:t> ensemble experiment. </a:t>
            </a:r>
            <a:r>
              <a:rPr lang="en-US" altLang="en-US" i="1" dirty="0" smtClean="0">
                <a:latin typeface="Times" panose="02020603050405020304" pitchFamily="18" charset="0"/>
              </a:rPr>
              <a:t>Proceedings of the National Academy of Sciences</a:t>
            </a:r>
            <a:r>
              <a:rPr lang="en-US" altLang="en-US" dirty="0" smtClean="0">
                <a:latin typeface="Times" panose="02020603050405020304" pitchFamily="18" charset="0"/>
              </a:rPr>
              <a:t>,  111.9(2013): </a:t>
            </a:r>
            <a:r>
              <a:rPr lang="is-IS" altLang="en-US" dirty="0" smtClean="0">
                <a:latin typeface="Times" panose="02020603050405020304" pitchFamily="18" charset="0"/>
              </a:rPr>
              <a:t>3262–3267</a:t>
            </a:r>
            <a:r>
              <a:rPr lang="en-US" altLang="en-US" dirty="0" smtClean="0">
                <a:latin typeface="Times" panose="02020603050405020304" pitchFamily="18" charset="0"/>
              </a:rPr>
              <a:t>. </a:t>
            </a:r>
          </a:p>
          <a:p>
            <a:r>
              <a:rPr lang="en-US" altLang="en-US" b="1" dirty="0" smtClean="0">
                <a:latin typeface="Times" panose="02020603050405020304" pitchFamily="18" charset="0"/>
              </a:rPr>
              <a:t>6. </a:t>
            </a:r>
            <a:r>
              <a:rPr lang="en-US" altLang="en-US" dirty="0" smtClean="0">
                <a:latin typeface="Times" panose="02020603050405020304" pitchFamily="18" charset="0"/>
              </a:rPr>
              <a:t>A. </a:t>
            </a:r>
            <a:r>
              <a:rPr lang="en-US" altLang="en-US" dirty="0" err="1" smtClean="0">
                <a:latin typeface="Times" panose="02020603050405020304" pitchFamily="18" charset="0"/>
              </a:rPr>
              <a:t>Levermann</a:t>
            </a:r>
            <a:r>
              <a:rPr lang="en-US" altLang="en-US" dirty="0" smtClean="0">
                <a:latin typeface="Times" panose="02020603050405020304" pitchFamily="18" charset="0"/>
              </a:rPr>
              <a:t>, P. U. Clark, B. </a:t>
            </a:r>
            <a:r>
              <a:rPr lang="en-US" altLang="en-US" dirty="0" err="1" smtClean="0">
                <a:latin typeface="Times" panose="02020603050405020304" pitchFamily="18" charset="0"/>
              </a:rPr>
              <a:t>Marzeion</a:t>
            </a:r>
            <a:r>
              <a:rPr lang="en-US" altLang="en-US" dirty="0" smtClean="0">
                <a:latin typeface="Times" panose="02020603050405020304" pitchFamily="18" charset="0"/>
              </a:rPr>
              <a:t>, G. A. Milne, D. Pollard, V. </a:t>
            </a:r>
            <a:r>
              <a:rPr lang="en-US" altLang="en-US" dirty="0" err="1" smtClean="0">
                <a:latin typeface="Times" panose="02020603050405020304" pitchFamily="18" charset="0"/>
              </a:rPr>
              <a:t>Radic</a:t>
            </a:r>
            <a:r>
              <a:rPr lang="en-US" altLang="en-US" dirty="0" smtClean="0">
                <a:latin typeface="Times" panose="02020603050405020304" pitchFamily="18" charset="0"/>
              </a:rPr>
              <a:t>, A. Robinson, The </a:t>
            </a:r>
            <a:r>
              <a:rPr lang="en-US" altLang="en-US" dirty="0" err="1" smtClean="0">
                <a:latin typeface="Times" panose="02020603050405020304" pitchFamily="18" charset="0"/>
              </a:rPr>
              <a:t>multimillennial</a:t>
            </a:r>
            <a:r>
              <a:rPr lang="en-US" altLang="en-US" dirty="0" smtClean="0">
                <a:latin typeface="Times" panose="02020603050405020304" pitchFamily="18" charset="0"/>
              </a:rPr>
              <a:t> sea-level commitment of global warming. </a:t>
            </a:r>
            <a:r>
              <a:rPr lang="en-US" altLang="en-US" i="1" dirty="0" smtClean="0">
                <a:latin typeface="Times" panose="02020603050405020304" pitchFamily="18" charset="0"/>
              </a:rPr>
              <a:t>Proceedings of the National Academy of Sciences</a:t>
            </a:r>
            <a:r>
              <a:rPr lang="en-US" altLang="en-US" dirty="0" smtClean="0">
                <a:latin typeface="Times" panose="02020603050405020304" pitchFamily="18" charset="0"/>
              </a:rPr>
              <a:t> </a:t>
            </a:r>
            <a:r>
              <a:rPr lang="en-US" altLang="en-US" b="1" dirty="0" smtClean="0">
                <a:latin typeface="Times" panose="02020603050405020304" pitchFamily="18" charset="0"/>
              </a:rPr>
              <a:t>110</a:t>
            </a:r>
            <a:r>
              <a:rPr lang="en-US" altLang="en-US" dirty="0" smtClean="0">
                <a:latin typeface="Times" panose="02020603050405020304" pitchFamily="18" charset="0"/>
              </a:rPr>
              <a:t>, 13745-13750 (2013); published online </a:t>
            </a:r>
            <a:r>
              <a:rPr lang="en-US" altLang="en-US" dirty="0" err="1" smtClean="0">
                <a:latin typeface="Times" panose="02020603050405020304" pitchFamily="18" charset="0"/>
              </a:rPr>
              <a:t>EpubAugust</a:t>
            </a:r>
            <a:r>
              <a:rPr lang="en-US" altLang="en-US" dirty="0" smtClean="0">
                <a:latin typeface="Times" panose="02020603050405020304" pitchFamily="18" charset="0"/>
              </a:rPr>
              <a:t> 20, 2013 (10.1073/pnas.1219414110).</a:t>
            </a:r>
          </a:p>
          <a:p>
            <a:endParaRPr lang="en-US" altLang="en-US" dirty="0" smtClean="0">
              <a:latin typeface="Times" panose="02020603050405020304" pitchFamily="18" charset="0"/>
            </a:endParaRPr>
          </a:p>
          <a:p>
            <a:r>
              <a:rPr lang="en-US" altLang="en-US" b="1" dirty="0" smtClean="0">
                <a:latin typeface="Times" panose="02020603050405020304" pitchFamily="18" charset="0"/>
              </a:rPr>
              <a:t>7. </a:t>
            </a:r>
            <a:r>
              <a:rPr lang="en-US" altLang="en-US" dirty="0" smtClean="0">
                <a:latin typeface="Times" panose="02020603050405020304" pitchFamily="18" charset="0"/>
              </a:rPr>
              <a:t>S. Solomon, D. </a:t>
            </a:r>
            <a:r>
              <a:rPr lang="en-US" altLang="en-US" dirty="0" err="1" smtClean="0">
                <a:latin typeface="Times" panose="02020603050405020304" pitchFamily="18" charset="0"/>
              </a:rPr>
              <a:t>Battisti</a:t>
            </a:r>
            <a:r>
              <a:rPr lang="en-US" altLang="en-US" dirty="0" smtClean="0">
                <a:latin typeface="Times" panose="02020603050405020304" pitchFamily="18" charset="0"/>
              </a:rPr>
              <a:t>, S. C. </a:t>
            </a:r>
            <a:r>
              <a:rPr lang="en-US" altLang="en-US" dirty="0" err="1" smtClean="0">
                <a:latin typeface="Times" panose="02020603050405020304" pitchFamily="18" charset="0"/>
              </a:rPr>
              <a:t>Doney</a:t>
            </a:r>
            <a:r>
              <a:rPr lang="en-US" altLang="en-US" dirty="0" smtClean="0">
                <a:latin typeface="Times" panose="02020603050405020304" pitchFamily="18" charset="0"/>
              </a:rPr>
              <a:t>, K. </a:t>
            </a:r>
            <a:r>
              <a:rPr lang="en-US" altLang="en-US" dirty="0" err="1" smtClean="0">
                <a:latin typeface="Times" panose="02020603050405020304" pitchFamily="18" charset="0"/>
              </a:rPr>
              <a:t>Hayhoe</a:t>
            </a:r>
            <a:r>
              <a:rPr lang="en-US" altLang="en-US" dirty="0" smtClean="0">
                <a:latin typeface="Times" panose="02020603050405020304" pitchFamily="18" charset="0"/>
              </a:rPr>
              <a:t>, I. M. Held, D. P. </a:t>
            </a:r>
            <a:r>
              <a:rPr lang="en-US" altLang="en-US" dirty="0" err="1" smtClean="0">
                <a:latin typeface="Times" panose="02020603050405020304" pitchFamily="18" charset="0"/>
              </a:rPr>
              <a:t>Lettenmaier</a:t>
            </a:r>
            <a:r>
              <a:rPr lang="en-US" altLang="en-US" dirty="0" smtClean="0">
                <a:latin typeface="Times" panose="02020603050405020304" pitchFamily="18" charset="0"/>
              </a:rPr>
              <a:t>, D. Lobell, D. Matthews, R. </a:t>
            </a:r>
            <a:r>
              <a:rPr lang="en-US" altLang="en-US" dirty="0" err="1" smtClean="0">
                <a:latin typeface="Times" panose="02020603050405020304" pitchFamily="18" charset="0"/>
              </a:rPr>
              <a:t>Pierrehumbert</a:t>
            </a:r>
            <a:r>
              <a:rPr lang="en-US" altLang="en-US" dirty="0" smtClean="0">
                <a:latin typeface="Times" panose="02020603050405020304" pitchFamily="18" charset="0"/>
              </a:rPr>
              <a:t>, M. Raphael, R. </a:t>
            </a:r>
            <a:r>
              <a:rPr lang="en-US" altLang="en-US" dirty="0" err="1" smtClean="0">
                <a:latin typeface="Times" panose="02020603050405020304" pitchFamily="18" charset="0"/>
              </a:rPr>
              <a:t>Richels</a:t>
            </a:r>
            <a:r>
              <a:rPr lang="en-US" altLang="en-US" dirty="0" smtClean="0">
                <a:latin typeface="Times" panose="02020603050405020304" pitchFamily="18" charset="0"/>
              </a:rPr>
              <a:t>, T. L. Root, K. Steffen, C. Tebaldi, G. W. </a:t>
            </a:r>
            <a:r>
              <a:rPr lang="en-US" altLang="en-US" dirty="0" err="1" smtClean="0">
                <a:latin typeface="Times" panose="02020603050405020304" pitchFamily="18" charset="0"/>
              </a:rPr>
              <a:t>Yohe</a:t>
            </a:r>
            <a:r>
              <a:rPr lang="en-US" altLang="en-US" dirty="0" smtClean="0">
                <a:latin typeface="Times" panose="02020603050405020304" pitchFamily="18" charset="0"/>
              </a:rPr>
              <a:t>, </a:t>
            </a:r>
            <a:r>
              <a:rPr lang="en-US" altLang="en-US" i="1" dirty="0" smtClean="0">
                <a:latin typeface="Times" panose="02020603050405020304" pitchFamily="18" charset="0"/>
              </a:rPr>
              <a:t>Climate stabilization targets:  Emissions, concentrations, and impacts over decades to </a:t>
            </a:r>
            <a:r>
              <a:rPr lang="en-US" altLang="en-US" i="1" dirty="0" err="1" smtClean="0">
                <a:latin typeface="Times" panose="02020603050405020304" pitchFamily="18" charset="0"/>
              </a:rPr>
              <a:t>millenia</a:t>
            </a:r>
            <a:r>
              <a:rPr lang="en-US" altLang="en-US" dirty="0" smtClean="0">
                <a:latin typeface="Times" panose="02020603050405020304" pitchFamily="18" charset="0"/>
              </a:rPr>
              <a:t>.  (National Academy of Sciences, Washington DC, 2010), pp. 190.</a:t>
            </a:r>
          </a:p>
          <a:p>
            <a:r>
              <a:rPr lang="en-US" altLang="en-US" b="1" dirty="0" smtClean="0">
                <a:latin typeface="Times" panose="02020603050405020304" pitchFamily="18" charset="0"/>
              </a:rPr>
              <a:t>8. </a:t>
            </a:r>
            <a:r>
              <a:rPr lang="en-US" altLang="en-US" dirty="0" smtClean="0">
                <a:latin typeface="Times" panose="02020603050405020304" pitchFamily="18" charset="0"/>
              </a:rPr>
              <a:t>J. Hansen, P. </a:t>
            </a:r>
            <a:r>
              <a:rPr lang="en-US" altLang="en-US" dirty="0" err="1" smtClean="0">
                <a:latin typeface="Times" panose="02020603050405020304" pitchFamily="18" charset="0"/>
              </a:rPr>
              <a:t>Kharecha</a:t>
            </a:r>
            <a:r>
              <a:rPr lang="en-US" altLang="en-US" dirty="0" smtClean="0">
                <a:latin typeface="Times" panose="02020603050405020304" pitchFamily="18" charset="0"/>
              </a:rPr>
              <a:t>, M. Sato, V. Masson-</a:t>
            </a:r>
            <a:r>
              <a:rPr lang="en-US" altLang="en-US" dirty="0" err="1" smtClean="0">
                <a:latin typeface="Times" panose="02020603050405020304" pitchFamily="18" charset="0"/>
              </a:rPr>
              <a:t>Delmotte</a:t>
            </a:r>
            <a:r>
              <a:rPr lang="en-US" altLang="en-US" dirty="0" smtClean="0">
                <a:latin typeface="Times" panose="02020603050405020304" pitchFamily="18" charset="0"/>
              </a:rPr>
              <a:t>, F. Ackerman, D. J. </a:t>
            </a:r>
            <a:r>
              <a:rPr lang="en-US" altLang="en-US" dirty="0" err="1" smtClean="0">
                <a:latin typeface="Times" panose="02020603050405020304" pitchFamily="18" charset="0"/>
              </a:rPr>
              <a:t>Beerling</a:t>
            </a:r>
            <a:r>
              <a:rPr lang="en-US" altLang="en-US" dirty="0" smtClean="0">
                <a:latin typeface="Times" panose="02020603050405020304" pitchFamily="18" charset="0"/>
              </a:rPr>
              <a:t>, P. J. Hearty, O. </a:t>
            </a:r>
            <a:r>
              <a:rPr lang="en-US" altLang="en-US" dirty="0" err="1" smtClean="0">
                <a:latin typeface="Times" panose="02020603050405020304" pitchFamily="18" charset="0"/>
              </a:rPr>
              <a:t>Hoegh-Guldberg</a:t>
            </a:r>
            <a:r>
              <a:rPr lang="en-US" altLang="en-US" dirty="0" smtClean="0">
                <a:latin typeface="Times" panose="02020603050405020304" pitchFamily="18" charset="0"/>
              </a:rPr>
              <a:t>, S. L. Hsu, C. Parmesan, J. </a:t>
            </a:r>
            <a:r>
              <a:rPr lang="en-US" altLang="en-US" dirty="0" err="1" smtClean="0">
                <a:latin typeface="Times" panose="02020603050405020304" pitchFamily="18" charset="0"/>
              </a:rPr>
              <a:t>Rockstrom</a:t>
            </a:r>
            <a:r>
              <a:rPr lang="en-US" altLang="en-US" dirty="0" smtClean="0">
                <a:latin typeface="Times" panose="02020603050405020304" pitchFamily="18" charset="0"/>
              </a:rPr>
              <a:t>, E. J. </a:t>
            </a:r>
            <a:r>
              <a:rPr lang="en-US" altLang="en-US" dirty="0" err="1" smtClean="0">
                <a:latin typeface="Times" panose="02020603050405020304" pitchFamily="18" charset="0"/>
              </a:rPr>
              <a:t>Rohling</a:t>
            </a:r>
            <a:r>
              <a:rPr lang="en-US" altLang="en-US" dirty="0" smtClean="0">
                <a:latin typeface="Times" panose="02020603050405020304" pitchFamily="18" charset="0"/>
              </a:rPr>
              <a:t>, J. Sachs, P. Smith, K. Steffen, L. Van </a:t>
            </a:r>
            <a:r>
              <a:rPr lang="en-US" altLang="en-US" dirty="0" err="1" smtClean="0">
                <a:latin typeface="Times" panose="02020603050405020304" pitchFamily="18" charset="0"/>
              </a:rPr>
              <a:t>Susteren</a:t>
            </a:r>
            <a:r>
              <a:rPr lang="en-US" altLang="en-US" dirty="0" smtClean="0">
                <a:latin typeface="Times" panose="02020603050405020304" pitchFamily="18" charset="0"/>
              </a:rPr>
              <a:t>, K. von </a:t>
            </a:r>
            <a:r>
              <a:rPr lang="en-US" altLang="en-US" dirty="0" err="1" smtClean="0">
                <a:latin typeface="Times" panose="02020603050405020304" pitchFamily="18" charset="0"/>
              </a:rPr>
              <a:t>Schuckmann</a:t>
            </a:r>
            <a:r>
              <a:rPr lang="en-US" altLang="en-US" dirty="0" smtClean="0">
                <a:latin typeface="Times" panose="02020603050405020304" pitchFamily="18" charset="0"/>
              </a:rPr>
              <a:t>, J. C. </a:t>
            </a:r>
            <a:r>
              <a:rPr lang="en-US" altLang="en-US" dirty="0" err="1" smtClean="0">
                <a:latin typeface="Times" panose="02020603050405020304" pitchFamily="18" charset="0"/>
              </a:rPr>
              <a:t>Zachos</a:t>
            </a:r>
            <a:r>
              <a:rPr lang="en-US" altLang="en-US" dirty="0" smtClean="0">
                <a:latin typeface="Times" panose="02020603050405020304" pitchFamily="18" charset="0"/>
              </a:rPr>
              <a:t>, Assessing "dangerous climate change": required reduction of carbon emissions to protect young people, future generations and nature. </a:t>
            </a:r>
            <a:r>
              <a:rPr lang="en-US" altLang="en-US" i="1" dirty="0" err="1" smtClean="0">
                <a:latin typeface="Times" panose="02020603050405020304" pitchFamily="18" charset="0"/>
              </a:rPr>
              <a:t>PLoS</a:t>
            </a:r>
            <a:r>
              <a:rPr lang="en-US" altLang="en-US" i="1" dirty="0" smtClean="0">
                <a:latin typeface="Times" panose="02020603050405020304" pitchFamily="18" charset="0"/>
              </a:rPr>
              <a:t> One</a:t>
            </a:r>
            <a:r>
              <a:rPr lang="en-US" altLang="en-US" dirty="0" smtClean="0">
                <a:latin typeface="Times" panose="02020603050405020304" pitchFamily="18" charset="0"/>
              </a:rPr>
              <a:t> 8, e81648 (2013)10.1371/journal.pone.0081648).</a:t>
            </a:r>
          </a:p>
          <a:p>
            <a:r>
              <a:rPr lang="en-US" altLang="en-US" b="1" dirty="0" smtClean="0">
                <a:latin typeface="Times" panose="02020603050405020304" pitchFamily="18" charset="0"/>
              </a:rPr>
              <a:t>9. </a:t>
            </a:r>
            <a:r>
              <a:rPr lang="en-US" altLang="en-US" dirty="0" err="1" smtClean="0">
                <a:latin typeface="Times" panose="02020603050405020304" pitchFamily="18" charset="0"/>
              </a:rPr>
              <a:t>Lynas</a:t>
            </a:r>
            <a:r>
              <a:rPr lang="en-US" altLang="en-US" dirty="0" smtClean="0">
                <a:latin typeface="Times" panose="02020603050405020304" pitchFamily="18" charset="0"/>
              </a:rPr>
              <a:t>, Mark. </a:t>
            </a:r>
            <a:r>
              <a:rPr lang="en-US" altLang="en-US" i="1" dirty="0" smtClean="0">
                <a:latin typeface="Times" panose="02020603050405020304" pitchFamily="18" charset="0"/>
              </a:rPr>
              <a:t>Six Degrees: Our Future on a Hotter Planet</a:t>
            </a:r>
            <a:r>
              <a:rPr lang="en-US" altLang="en-US" dirty="0" smtClean="0">
                <a:latin typeface="Times" panose="02020603050405020304" pitchFamily="18" charset="0"/>
              </a:rPr>
              <a:t>. Washington, D.C.: National Geographic, 2008. Print.</a:t>
            </a:r>
          </a:p>
          <a:p>
            <a:endParaRPr lang="en-US" altLang="en-US" dirty="0" smtClean="0">
              <a:latin typeface="Times" panose="02020603050405020304" pitchFamily="18" charset="0"/>
            </a:endParaRPr>
          </a:p>
        </p:txBody>
      </p:sp>
      <p:sp>
        <p:nvSpPr>
          <p:cNvPr id="9114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38668A7F-F4A7-4654-A154-86311ED242C3}" type="slidenum">
              <a:rPr lang="en-US" altLang="en-US" sz="1200" smtClean="0"/>
              <a:pPr/>
              <a:t>50</a:t>
            </a:fld>
            <a:endParaRPr lang="en-US" altLang="en-US" sz="1200" smtClean="0"/>
          </a:p>
        </p:txBody>
      </p:sp>
    </p:spTree>
    <p:extLst>
      <p:ext uri="{BB962C8B-B14F-4D97-AF65-F5344CB8AC3E}">
        <p14:creationId xmlns:p14="http://schemas.microsoft.com/office/powerpoint/2010/main" val="179832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latin typeface="Times" charset="0"/>
                <a:ea typeface="ＭＳ Ｐゴシック" charset="-128"/>
              </a:rPr>
              <a:t>Use this slide for the 3 Region mode.</a:t>
            </a:r>
            <a:r>
              <a:rPr lang="en-US" altLang="en-US" baseline="0" dirty="0" smtClean="0">
                <a:latin typeface="Times" charset="0"/>
                <a:ea typeface="ＭＳ Ｐゴシック" charset="-128"/>
              </a:rPr>
              <a:t> </a:t>
            </a:r>
          </a:p>
          <a:p>
            <a:pPr eaLnBrk="1" hangingPunct="1"/>
            <a:r>
              <a:rPr lang="en-US" altLang="en-US" i="1" baseline="0" dirty="0" smtClean="0">
                <a:latin typeface="Times" charset="0"/>
                <a:ea typeface="ＭＳ Ｐゴシック" charset="-128"/>
              </a:rPr>
              <a:t>Script</a:t>
            </a:r>
            <a:r>
              <a:rPr lang="en-US" altLang="en-US" baseline="0" dirty="0" smtClean="0">
                <a:latin typeface="Times" charset="0"/>
                <a:ea typeface="ＭＳ Ｐゴシック" charset="-128"/>
              </a:rPr>
              <a:t>: We will have three different groups</a:t>
            </a:r>
            <a:r>
              <a:rPr lang="is-IS" altLang="en-US" baseline="0" dirty="0" smtClean="0">
                <a:latin typeface="Times" charset="0"/>
                <a:ea typeface="ＭＳ Ｐゴシック" charset="-128"/>
              </a:rPr>
              <a:t>… &lt;as you read out the groups indicate where they are sitting in the room&gt;</a:t>
            </a:r>
            <a:r>
              <a:rPr lang="en-US" altLang="en-US" baseline="0" dirty="0" smtClean="0">
                <a:latin typeface="Times" charset="0"/>
                <a:ea typeface="ＭＳ Ｐゴシック" charset="-128"/>
              </a:rPr>
              <a:t> </a:t>
            </a:r>
            <a:endParaRPr lang="en-US" altLang="en-US" dirty="0" smtClean="0">
              <a:latin typeface="Times" charset="0"/>
              <a:ea typeface="ＭＳ Ｐゴシック" charset="-128"/>
            </a:endParaRPr>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4</a:t>
            </a:fld>
            <a:endParaRPr lang="en-US" altLang="en-US"/>
          </a:p>
        </p:txBody>
      </p:sp>
    </p:spTree>
    <p:extLst>
      <p:ext uri="{BB962C8B-B14F-4D97-AF65-F5344CB8AC3E}">
        <p14:creationId xmlns:p14="http://schemas.microsoft.com/office/powerpoint/2010/main" val="6547456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For debrief: Overview of pledges coming</a:t>
            </a:r>
            <a:r>
              <a:rPr lang="en-US" baseline="0" dirty="0" smtClean="0"/>
              <a:t> out of Paris</a:t>
            </a:r>
            <a:endParaRPr lang="en-US" dirty="0" smtClean="0"/>
          </a:p>
          <a:p>
            <a:endParaRPr lang="en-US" dirty="0"/>
          </a:p>
        </p:txBody>
      </p:sp>
      <p:sp>
        <p:nvSpPr>
          <p:cNvPr id="4" name="Slide Number Placeholder 3"/>
          <p:cNvSpPr>
            <a:spLocks noGrp="1"/>
          </p:cNvSpPr>
          <p:nvPr>
            <p:ph type="sldNum" sz="quarter" idx="10"/>
          </p:nvPr>
        </p:nvSpPr>
        <p:spPr/>
        <p:txBody>
          <a:bodyPr/>
          <a:lstStyle/>
          <a:p>
            <a:fld id="{C0338803-9257-4AA1-942C-9A1166DF9A9A}" type="slidenum">
              <a:rPr lang="en-US" smtClean="0"/>
              <a:pPr/>
              <a:t>56</a:t>
            </a:fld>
            <a:endParaRPr lang="en-US" dirty="0"/>
          </a:p>
        </p:txBody>
      </p:sp>
    </p:spTree>
    <p:extLst>
      <p:ext uri="{BB962C8B-B14F-4D97-AF65-F5344CB8AC3E}">
        <p14:creationId xmlns:p14="http://schemas.microsoft.com/office/powerpoint/2010/main" val="10327192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E9D16C53-8AB1-4DB0-B34E-871DC5108AD8}" type="slidenum">
              <a:rPr lang="en-US" altLang="en-US" sz="1200" smtClean="0"/>
              <a:pPr/>
              <a:t>61</a:t>
            </a:fld>
            <a:endParaRPr lang="en-US" altLang="en-US" sz="1200" smtClean="0"/>
          </a:p>
        </p:txBody>
      </p:sp>
    </p:spTree>
    <p:extLst>
      <p:ext uri="{BB962C8B-B14F-4D97-AF65-F5344CB8AC3E}">
        <p14:creationId xmlns:p14="http://schemas.microsoft.com/office/powerpoint/2010/main" val="3600280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62</a:t>
            </a:fld>
            <a:endParaRPr lang="en-US" altLang="en-US"/>
          </a:p>
        </p:txBody>
      </p:sp>
    </p:spTree>
    <p:extLst>
      <p:ext uri="{BB962C8B-B14F-4D97-AF65-F5344CB8AC3E}">
        <p14:creationId xmlns:p14="http://schemas.microsoft.com/office/powerpoint/2010/main" val="82361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latin typeface="Times" charset="0"/>
                <a:ea typeface="ＭＳ Ｐゴシック" charset="-128"/>
              </a:rPr>
              <a:t>Use this slide for the 6 Region mode.</a:t>
            </a:r>
            <a:r>
              <a:rPr lang="en-US" altLang="en-US" baseline="0" dirty="0" smtClean="0">
                <a:latin typeface="Times" charset="0"/>
                <a:ea typeface="ＭＳ Ｐゴシック" charset="-128"/>
              </a:rPr>
              <a:t> </a:t>
            </a:r>
          </a:p>
          <a:p>
            <a:pPr eaLnBrk="1" hangingPunct="1"/>
            <a:r>
              <a:rPr lang="en-US" altLang="en-US" i="1" baseline="0" dirty="0" smtClean="0">
                <a:latin typeface="Times" charset="0"/>
                <a:ea typeface="ＭＳ Ｐゴシック" charset="-128"/>
              </a:rPr>
              <a:t>Script</a:t>
            </a:r>
            <a:r>
              <a:rPr lang="en-US" altLang="en-US" baseline="0" dirty="0" smtClean="0">
                <a:latin typeface="Times" charset="0"/>
                <a:ea typeface="ＭＳ Ｐゴシック" charset="-128"/>
              </a:rPr>
              <a:t>: We will have six different groups</a:t>
            </a:r>
            <a:r>
              <a:rPr lang="is-IS" altLang="en-US" baseline="0" dirty="0" smtClean="0">
                <a:latin typeface="Times" charset="0"/>
                <a:ea typeface="ＭＳ Ｐゴシック" charset="-128"/>
              </a:rPr>
              <a:t>… &lt;as you read out the groups indicate where they are sitting in the room&gt;</a:t>
            </a:r>
            <a:r>
              <a:rPr lang="en-US" altLang="en-US" baseline="0" dirty="0" smtClean="0">
                <a:latin typeface="Times" charset="0"/>
                <a:ea typeface="ＭＳ Ｐゴシック" charset="-128"/>
              </a:rPr>
              <a:t> </a:t>
            </a:r>
            <a:endParaRPr lang="en-US" altLang="en-US" dirty="0" smtClean="0">
              <a:latin typeface="Times" charset="0"/>
              <a:ea typeface="ＭＳ Ｐゴシック" charset="-128"/>
            </a:endParaRPr>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6</a:t>
            </a:fld>
            <a:endParaRPr lang="en-US" altLang="en-US"/>
          </a:p>
        </p:txBody>
      </p:sp>
    </p:spTree>
    <p:extLst>
      <p:ext uri="{BB962C8B-B14F-4D97-AF65-F5344CB8AC3E}">
        <p14:creationId xmlns:p14="http://schemas.microsoft.com/office/powerpoint/2010/main" val="2021286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Script</a:t>
            </a:r>
            <a:r>
              <a:rPr lang="en-US" dirty="0" smtClean="0"/>
              <a:t>: The unique thing about World</a:t>
            </a:r>
            <a:r>
              <a:rPr lang="en-US" baseline="0" dirty="0" smtClean="0"/>
              <a:t> Climate </a:t>
            </a:r>
            <a:r>
              <a:rPr lang="en-US" dirty="0" smtClean="0"/>
              <a:t>is that it uses the C-ROADS</a:t>
            </a:r>
            <a:r>
              <a:rPr lang="en-US" baseline="0" dirty="0" smtClean="0"/>
              <a:t> climate policy simulator to test the impact that your chosen policies will have on the climate. C-ROADS is used to analyze the actual pledges countries make to the United Nations and is trusted by top decision-makers worldwide. An external scientific review panel reviewed C-ROADS and found that it reproduced results consistent with the Intergovernmental Panel on Climate Change (or IPCC’s) findings. </a:t>
            </a:r>
            <a:endParaRPr lang="en-US" dirty="0" smtClean="0"/>
          </a:p>
          <a:p>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7</a:t>
            </a:fld>
            <a:endParaRPr lang="en-US" altLang="en-US"/>
          </a:p>
        </p:txBody>
      </p:sp>
    </p:spTree>
    <p:extLst>
      <p:ext uri="{BB962C8B-B14F-4D97-AF65-F5344CB8AC3E}">
        <p14:creationId xmlns:p14="http://schemas.microsoft.com/office/powerpoint/2010/main" val="2983549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8</a:t>
            </a:fld>
            <a:endParaRPr lang="en-US" altLang="en-US"/>
          </a:p>
        </p:txBody>
      </p:sp>
    </p:spTree>
    <p:extLst>
      <p:ext uri="{BB962C8B-B14F-4D97-AF65-F5344CB8AC3E}">
        <p14:creationId xmlns:p14="http://schemas.microsoft.com/office/powerpoint/2010/main" val="57657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i="1" dirty="0" smtClean="0">
                <a:latin typeface="Times" charset="0"/>
                <a:ea typeface="ＭＳ Ｐゴシック" charset="-128"/>
              </a:rPr>
              <a:t>Script</a:t>
            </a:r>
            <a:r>
              <a:rPr lang="en-US" altLang="en-US" dirty="0" smtClean="0">
                <a:latin typeface="Times" charset="0"/>
                <a:ea typeface="ＭＳ Ｐゴシック" charset="-128"/>
              </a:rPr>
              <a:t>:</a:t>
            </a:r>
            <a:r>
              <a:rPr lang="en-US" altLang="en-US" baseline="0" dirty="0" smtClean="0">
                <a:latin typeface="Times" charset="0"/>
                <a:ea typeface="ＭＳ Ｐゴシック" charset="-128"/>
              </a:rPr>
              <a:t> Now take a few minutes to read through your briefing statements. You will then be given time to formulate your negotiating strategy within your group. Once negotiations begin you are welcome to negotiate policies with other teams to determine the best possible outcome. &lt;</a:t>
            </a:r>
            <a:r>
              <a:rPr lang="en-US" altLang="en-US" i="1" baseline="0" dirty="0" smtClean="0">
                <a:latin typeface="Times" charset="0"/>
                <a:ea typeface="ＭＳ Ｐゴシック" charset="-128"/>
              </a:rPr>
              <a:t>give participants time to read through their briefing statements and change your attire to be prepared for the UN Secretary General’s opening remarks - 10 minutes</a:t>
            </a:r>
            <a:r>
              <a:rPr lang="en-US" altLang="en-US" baseline="0" dirty="0" smtClean="0">
                <a:latin typeface="Times" charset="0"/>
                <a:ea typeface="ＭＳ Ｐゴシック" charset="-128"/>
              </a:rPr>
              <a:t>&gt; </a:t>
            </a:r>
            <a:endParaRPr lang="en-US" altLang="en-US" dirty="0" smtClean="0">
              <a:latin typeface="Times" charset="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9</a:t>
            </a:fld>
            <a:endParaRPr lang="en-US" altLang="en-US"/>
          </a:p>
        </p:txBody>
      </p:sp>
    </p:spTree>
    <p:extLst>
      <p:ext uri="{BB962C8B-B14F-4D97-AF65-F5344CB8AC3E}">
        <p14:creationId xmlns:p14="http://schemas.microsoft.com/office/powerpoint/2010/main" val="57657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i="1" dirty="0" smtClean="0">
                <a:latin typeface="Times" charset="0"/>
                <a:ea typeface="ＭＳ Ｐゴシック" charset="-128"/>
              </a:rPr>
              <a:t>Script</a:t>
            </a:r>
            <a:r>
              <a:rPr lang="en-US" altLang="en-US" dirty="0" smtClean="0">
                <a:latin typeface="Times" charset="0"/>
                <a:ea typeface="ＭＳ Ｐゴシック" charset="-128"/>
              </a:rPr>
              <a:t>:</a:t>
            </a:r>
            <a:r>
              <a:rPr lang="en-US" altLang="en-US" baseline="0" dirty="0" smtClean="0">
                <a:latin typeface="Times" charset="0"/>
                <a:ea typeface="ＭＳ Ｐゴシック" charset="-128"/>
              </a:rPr>
              <a:t> Now take a few minutes to read through your briefing statements. You will then be given time to formulate your negotiating strategy within your group. Once negotiations begin you are welcome to negotiate policies with other teams to determine the best possible outcome. &lt;</a:t>
            </a:r>
            <a:r>
              <a:rPr lang="en-US" altLang="en-US" i="1" baseline="0" dirty="0" smtClean="0">
                <a:latin typeface="Times" charset="0"/>
                <a:ea typeface="ＭＳ Ｐゴシック" charset="-128"/>
              </a:rPr>
              <a:t>give participants time to read through their briefing statements and change your attire to be prepared for the UN Secretary General’s opening remarks - 10 minutes</a:t>
            </a:r>
            <a:r>
              <a:rPr lang="en-US" altLang="en-US" baseline="0" dirty="0" smtClean="0">
                <a:latin typeface="Times" charset="0"/>
                <a:ea typeface="ＭＳ Ｐゴシック" charset="-128"/>
              </a:rPr>
              <a:t>&gt; </a:t>
            </a:r>
            <a:endParaRPr lang="hu-HU" altLang="en-US" baseline="0" dirty="0" smtClean="0">
              <a:latin typeface="Times" charset="0"/>
              <a:ea typeface="ＭＳ Ｐゴシック" charset="-128"/>
            </a:endParaRP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hu-HU" altLang="en-US" baseline="0" dirty="0" smtClean="0">
                <a:latin typeface="Times" charset="0"/>
                <a:ea typeface="ＭＳ Ｐゴシック" charset="-128"/>
              </a:rPr>
              <a:t>fontos: teljes bedobással játsszák a szerepüket</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hu-HU" altLang="en-US" baseline="0" dirty="0" smtClean="0">
                <a:latin typeface="Times" charset="0"/>
                <a:ea typeface="ＭＳ Ｐゴシック" charset="-128"/>
              </a:rPr>
              <a:t>Modell: van realisztikus (határidők, tárgyalási körök) és nem realisztikus (leegyszerűsítő) része – „Nem minden modell jó, de némelyik használható.”</a:t>
            </a:r>
            <a:endParaRPr lang="en-US" altLang="en-US" dirty="0" smtClean="0">
              <a:latin typeface="Times" charset="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10</a:t>
            </a:fld>
            <a:endParaRPr lang="en-US" altLang="en-US"/>
          </a:p>
        </p:txBody>
      </p:sp>
    </p:spTree>
    <p:extLst>
      <p:ext uri="{BB962C8B-B14F-4D97-AF65-F5344CB8AC3E}">
        <p14:creationId xmlns:p14="http://schemas.microsoft.com/office/powerpoint/2010/main" val="576575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WCS front page title">
    <p:bg>
      <p:bgPr>
        <a:solidFill>
          <a:srgbClr val="114C8A"/>
        </a:solidFill>
        <a:effectLst/>
      </p:bgPr>
    </p:bg>
    <p:spTree>
      <p:nvGrpSpPr>
        <p:cNvPr id="1" name=""/>
        <p:cNvGrpSpPr/>
        <p:nvPr/>
      </p:nvGrpSpPr>
      <p:grpSpPr>
        <a:xfrm>
          <a:off x="0" y="0"/>
          <a:ext cx="0" cy="0"/>
          <a:chOff x="0" y="0"/>
          <a:chExt cx="0" cy="0"/>
        </a:xfrm>
      </p:grpSpPr>
      <p:sp>
        <p:nvSpPr>
          <p:cNvPr id="3" name="Rectangle 2"/>
          <p:cNvSpPr/>
          <p:nvPr/>
        </p:nvSpPr>
        <p:spPr>
          <a:xfrm>
            <a:off x="3292098" y="1219200"/>
            <a:ext cx="5867400" cy="1066800"/>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5" name="Rectangle 4"/>
          <p:cNvSpPr/>
          <p:nvPr/>
        </p:nvSpPr>
        <p:spPr>
          <a:xfrm>
            <a:off x="0" y="1219200"/>
            <a:ext cx="977369" cy="1066800"/>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0934" y="533400"/>
            <a:ext cx="2438400" cy="2438400"/>
          </a:xfrm>
          <a:prstGeom prst="rect">
            <a:avLst/>
          </a:prstGeom>
        </p:spPr>
      </p:pic>
      <p:sp>
        <p:nvSpPr>
          <p:cNvPr id="2" name="Title 1"/>
          <p:cNvSpPr>
            <a:spLocks noGrp="1"/>
          </p:cNvSpPr>
          <p:nvPr>
            <p:ph type="title" hasCustomPrompt="1"/>
          </p:nvPr>
        </p:nvSpPr>
        <p:spPr>
          <a:xfrm>
            <a:off x="3962400" y="1600200"/>
            <a:ext cx="4610100" cy="367031"/>
          </a:xfrm>
        </p:spPr>
        <p:txBody>
          <a:bodyPr>
            <a:noAutofit/>
          </a:bodyPr>
          <a:lstStyle>
            <a:lvl1pPr>
              <a:defRPr sz="2400" spc="0" baseline="0">
                <a:solidFill>
                  <a:schemeClr val="bg1"/>
                </a:solidFill>
                <a:latin typeface="Century Gothic" panose="020B0502020202020204" pitchFamily="34" charset="0"/>
              </a:defRPr>
            </a:lvl1pPr>
          </a:lstStyle>
          <a:p>
            <a:r>
              <a:rPr lang="en-US" dirty="0" smtClean="0"/>
              <a:t>Title Placeholder</a:t>
            </a:r>
            <a:endParaRPr lang="en-US" dirty="0"/>
          </a:p>
        </p:txBody>
      </p:sp>
    </p:spTree>
    <p:extLst>
      <p:ext uri="{BB962C8B-B14F-4D97-AF65-F5344CB8AC3E}">
        <p14:creationId xmlns:p14="http://schemas.microsoft.com/office/powerpoint/2010/main" val="41836291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ight Background w Text">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28650" y="1524000"/>
            <a:ext cx="7886700" cy="4495800"/>
          </a:xfrm>
          <a:noFill/>
        </p:spPr>
        <p:txBody>
          <a:bodyPr/>
          <a:lstStyle>
            <a:lvl1pPr>
              <a:defRPr>
                <a:solidFill>
                  <a:schemeClr val="tx1"/>
                </a:solidFill>
              </a:defRPr>
            </a:lvl1pPr>
            <a:lvl2pPr>
              <a:defRPr>
                <a:solidFill>
                  <a:schemeClr val="tx1"/>
                </a:solidFill>
              </a:defRPr>
            </a:lvl2p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3608366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Blue Background/Text Center">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685800" y="1129703"/>
            <a:ext cx="7772400" cy="1500187"/>
          </a:xfrm>
        </p:spPr>
        <p:txBody>
          <a:bodyPr/>
          <a:lstStyle>
            <a:lvl1pPr>
              <a:lnSpc>
                <a:spcPct val="100000"/>
              </a:lnSpc>
              <a:defRPr>
                <a:solidFill>
                  <a:srgbClr val="FFFFFF"/>
                </a:solidFill>
              </a:defRPr>
            </a:lvl1pPr>
          </a:lstStyle>
          <a:p>
            <a:pPr lvl="0"/>
            <a:r>
              <a:rPr lang="en-US" smtClean="0">
                <a:solidFill>
                  <a:schemeClr val="bg1"/>
                </a:solidFill>
              </a:rPr>
              <a:t>Click to edit Master text styles</a:t>
            </a:r>
          </a:p>
        </p:txBody>
      </p:sp>
    </p:spTree>
    <p:extLst>
      <p:ext uri="{BB962C8B-B14F-4D97-AF65-F5344CB8AC3E}">
        <p14:creationId xmlns:p14="http://schemas.microsoft.com/office/powerpoint/2010/main" val="111040806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Page with text">
    <p:spTree>
      <p:nvGrpSpPr>
        <p:cNvPr id="1" name=""/>
        <p:cNvGrpSpPr/>
        <p:nvPr/>
      </p:nvGrpSpPr>
      <p:grpSpPr>
        <a:xfrm>
          <a:off x="0" y="0"/>
          <a:ext cx="0" cy="0"/>
          <a:chOff x="0" y="0"/>
          <a:chExt cx="0" cy="0"/>
        </a:xfrm>
      </p:grpSpPr>
      <p:sp>
        <p:nvSpPr>
          <p:cNvPr id="6" name="Rectangle 5"/>
          <p:cNvSpPr/>
          <p:nvPr/>
        </p:nvSpPr>
        <p:spPr>
          <a:xfrm>
            <a:off x="0" y="228600"/>
            <a:ext cx="6705600" cy="3810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714736" y="228600"/>
            <a:ext cx="1429264" cy="3810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705600"/>
            <a:ext cx="9144000" cy="1524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0" name="Title 9"/>
          <p:cNvSpPr>
            <a:spLocks noGrp="1"/>
          </p:cNvSpPr>
          <p:nvPr>
            <p:ph type="title"/>
          </p:nvPr>
        </p:nvSpPr>
        <p:spPr/>
        <p:txBody>
          <a:bodyPr/>
          <a:lstStyle>
            <a:lvl1pPr>
              <a:defRPr>
                <a:solidFill>
                  <a:srgbClr val="114C8A"/>
                </a:solidFill>
              </a:defRPr>
            </a:lvl1pPr>
          </a:lstStyle>
          <a:p>
            <a:r>
              <a:rPr lang="en-US" dirty="0" smtClean="0"/>
              <a:t>Click to edit Master title style</a:t>
            </a:r>
            <a:endParaRPr lang="en-US" dirty="0"/>
          </a:p>
        </p:txBody>
      </p:sp>
      <p:sp>
        <p:nvSpPr>
          <p:cNvPr id="14" name="Text Placeholder 13"/>
          <p:cNvSpPr>
            <a:spLocks noGrp="1"/>
          </p:cNvSpPr>
          <p:nvPr>
            <p:ph type="body" sz="quarter" idx="10"/>
          </p:nvPr>
        </p:nvSpPr>
        <p:spPr>
          <a:xfrm>
            <a:off x="628650" y="1752600"/>
            <a:ext cx="7886700" cy="4495800"/>
          </a:xfrm>
        </p:spPr>
        <p:txBody>
          <a:bodyPr/>
          <a:lstStyle>
            <a:lvl1pPr marL="457200" indent="-457200">
              <a:buFont typeface="+mj-lt"/>
              <a:buAutoNum type="arabicPeriod"/>
              <a:defRPr sz="2400">
                <a:solidFill>
                  <a:srgbClr val="114C8A"/>
                </a:solidFill>
              </a:defRPr>
            </a:lvl1pPr>
            <a:lvl2pPr marL="457200" indent="0">
              <a:buFont typeface="+mj-lt"/>
              <a:buNone/>
              <a:defRPr sz="1800">
                <a:solidFill>
                  <a:schemeClr val="tx1"/>
                </a:solidFill>
              </a:defRPr>
            </a:lvl2pPr>
            <a:lvl3pPr marL="1200150" indent="-285750">
              <a:buFont typeface="Arial" charset="0"/>
              <a:buChar cha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05457" y="14287"/>
            <a:ext cx="1009279" cy="776178"/>
          </a:xfrm>
          <a:prstGeom prst="rect">
            <a:avLst/>
          </a:prstGeom>
        </p:spPr>
      </p:pic>
    </p:spTree>
    <p:extLst>
      <p:ext uri="{BB962C8B-B14F-4D97-AF65-F5344CB8AC3E}">
        <p14:creationId xmlns:p14="http://schemas.microsoft.com/office/powerpoint/2010/main" val="564052127"/>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label">
    <p:spTree>
      <p:nvGrpSpPr>
        <p:cNvPr id="1" name=""/>
        <p:cNvGrpSpPr/>
        <p:nvPr/>
      </p:nvGrpSpPr>
      <p:grpSpPr>
        <a:xfrm>
          <a:off x="0" y="0"/>
          <a:ext cx="0" cy="0"/>
          <a:chOff x="0" y="0"/>
          <a:chExt cx="0" cy="0"/>
        </a:xfrm>
      </p:grpSpPr>
      <p:sp>
        <p:nvSpPr>
          <p:cNvPr id="4" name="Rectangle 3"/>
          <p:cNvSpPr/>
          <p:nvPr/>
        </p:nvSpPr>
        <p:spPr>
          <a:xfrm>
            <a:off x="0" y="-16476"/>
            <a:ext cx="9144000" cy="886417"/>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28294"/>
            <a:ext cx="7886700" cy="396875"/>
          </a:xfrm>
        </p:spPr>
        <p:txBody>
          <a:bodyPr>
            <a:noAutofit/>
          </a:bodyPr>
          <a:lstStyle>
            <a:lvl1pPr algn="l">
              <a:defRPr sz="24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6333062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Blank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2806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picture">
    <p:spTree>
      <p:nvGrpSpPr>
        <p:cNvPr id="1" name=""/>
        <p:cNvGrpSpPr/>
        <p:nvPr/>
      </p:nvGrpSpPr>
      <p:grpSpPr>
        <a:xfrm>
          <a:off x="0" y="0"/>
          <a:ext cx="0" cy="0"/>
          <a:chOff x="0" y="0"/>
          <a:chExt cx="0" cy="0"/>
        </a:xfrm>
      </p:grpSpPr>
      <p:sp>
        <p:nvSpPr>
          <p:cNvPr id="5" name="Rectangle 4"/>
          <p:cNvSpPr/>
          <p:nvPr/>
        </p:nvSpPr>
        <p:spPr>
          <a:xfrm>
            <a:off x="4343400" y="0"/>
            <a:ext cx="4800600" cy="68580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
          <p:cNvSpPr>
            <a:spLocks noGrp="1"/>
          </p:cNvSpPr>
          <p:nvPr>
            <p:ph type="body" sz="quarter" idx="4294967295" hasCustomPrompt="1"/>
          </p:nvPr>
        </p:nvSpPr>
        <p:spPr>
          <a:xfrm>
            <a:off x="4814888" y="457200"/>
            <a:ext cx="4024312" cy="6172200"/>
          </a:xfrm>
          <a:noFill/>
        </p:spPr>
        <p:txBody>
          <a:bodyPr>
            <a:normAutofit fontScale="85000" lnSpcReduction="10000"/>
          </a:bodyPr>
          <a:lstStyle>
            <a:lvl1pPr>
              <a:defRPr sz="2400">
                <a:solidFill>
                  <a:schemeClr val="bg1"/>
                </a:solidFill>
              </a:defRPr>
            </a:lvl1pPr>
          </a:lstStyle>
          <a:p>
            <a:pPr marL="0" lvl="0" indent="0">
              <a:lnSpc>
                <a:spcPct val="130000"/>
              </a:lnSpc>
              <a:spcBef>
                <a:spcPts val="0"/>
              </a:spcBef>
              <a:buNone/>
              <a:defRPr/>
            </a:pPr>
            <a:r>
              <a:rPr lang="en-US" altLang="fr-FR" dirty="0" smtClean="0">
                <a:latin typeface="Century Gothic" panose="020B0502020202020204" pitchFamily="34" charset="0"/>
              </a:rPr>
              <a:t>Text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3635778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 title and text">
    <p:bg>
      <p:bgPr>
        <a:solidFill>
          <a:srgbClr val="114C8A"/>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10668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2971800"/>
            <a:ext cx="9144000" cy="38862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0"/>
            <a:ext cx="9144000" cy="10668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628650" y="1600200"/>
            <a:ext cx="7886700" cy="472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05028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anorama with title and text">
    <p:bg>
      <p:bgPr>
        <a:solidFill>
          <a:srgbClr val="114C8A"/>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10668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2971800"/>
            <a:ext cx="9144000" cy="38862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0"/>
            <a:ext cx="9144000" cy="10668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290512"/>
            <a:ext cx="7886700" cy="623888"/>
          </a:xfrm>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628650" y="3276600"/>
            <a:ext cx="7886700" cy="304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7154943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ark Background w Text">
    <p:bg>
      <p:bgPr>
        <a:solidFill>
          <a:srgbClr val="114C8A"/>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914400" y="685800"/>
            <a:ext cx="7391400" cy="5105400"/>
          </a:xfrm>
        </p:spPr>
        <p:txBody>
          <a:bodyPr/>
          <a:lstStyle>
            <a:lvl1pPr>
              <a:defRPr>
                <a:solidFill>
                  <a:schemeClr val="bg1"/>
                </a:solidFill>
              </a:defRPr>
            </a:lvl1pPr>
            <a:lvl2pPr>
              <a:defRPr>
                <a:solidFill>
                  <a:schemeClr val="bg1"/>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06263521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 blank">
    <p:bg>
      <p:bgPr>
        <a:solidFill>
          <a:srgbClr val="114C8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435549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671512"/>
            <a:ext cx="7886700" cy="62388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510481"/>
      </p:ext>
    </p:extLst>
  </p:cSld>
  <p:clrMap bg1="lt1" tx1="dk1" bg2="lt2" tx2="dk2" accent1="accent1" accent2="accent2" accent3="accent3" accent4="accent4" accent5="accent5" accent6="accent6" hlink="hlink" folHlink="folHlink"/>
  <p:sldLayoutIdLst>
    <p:sldLayoutId id="2147484842" r:id="rId1"/>
    <p:sldLayoutId id="2147484843" r:id="rId2"/>
    <p:sldLayoutId id="2147484849" r:id="rId3"/>
    <p:sldLayoutId id="2147484844" r:id="rId4"/>
    <p:sldLayoutId id="2147484846" r:id="rId5"/>
    <p:sldLayoutId id="2147484845" r:id="rId6"/>
    <p:sldLayoutId id="2147484863" r:id="rId7"/>
    <p:sldLayoutId id="2147484851" r:id="rId8"/>
    <p:sldLayoutId id="2147484864" r:id="rId9"/>
    <p:sldLayoutId id="2147484852" r:id="rId10"/>
    <p:sldLayoutId id="2147484854"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200" kern="1200">
          <a:solidFill>
            <a:srgbClr val="114C8A"/>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4C8A"/>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14C8A"/>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14C8A"/>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14C8A"/>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14C8A"/>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notesSlide" Target="../notesSlides/notesSlide2.xml"/><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image" Target="../media/image7.jpeg"/><Relationship Id="rId5" Type="http://schemas.openxmlformats.org/officeDocument/2006/relationships/oleObject" Target="../embeddings/oleObject1.bin"/><Relationship Id="rId10" Type="http://schemas.openxmlformats.org/officeDocument/2006/relationships/image" Target="../media/image5.wmf"/><Relationship Id="rId4" Type="http://schemas.openxmlformats.org/officeDocument/2006/relationships/image" Target="../media/image6.png"/><Relationship Id="rId9"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33.jpg"/></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climateinteractive.or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609600" y="609600"/>
            <a:ext cx="8229600" cy="2133600"/>
          </a:xfrm>
          <a:solidFill>
            <a:srgbClr val="0070C0"/>
          </a:solidFill>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solidFill>
                  <a:schemeClr val="bg1"/>
                </a:solidFill>
              </a:rPr>
              <a:t>World Climate Simulation materials  and resources available online at: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WorldClimateSimulation.org</a:t>
            </a:r>
            <a:r>
              <a:rPr lang="en-US" dirty="0" smtClean="0">
                <a:solidFill>
                  <a:schemeClr val="bg1"/>
                </a:solidFill>
              </a:rPr>
              <a:t> </a:t>
            </a:r>
          </a:p>
        </p:txBody>
      </p:sp>
      <p:sp>
        <p:nvSpPr>
          <p:cNvPr id="3" name="Text Placeholder 1"/>
          <p:cNvSpPr txBox="1">
            <a:spLocks/>
          </p:cNvSpPr>
          <p:nvPr/>
        </p:nvSpPr>
        <p:spPr>
          <a:xfrm>
            <a:off x="591207" y="3124200"/>
            <a:ext cx="8229600" cy="1447800"/>
          </a:xfrm>
          <a:prstGeom prst="rect">
            <a:avLst/>
          </a:prstGeom>
          <a:solidFill>
            <a:srgbClr val="0070C0"/>
          </a:solidFill>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Wingdings 2" pitchFamily="18" charset="2"/>
              <a:buChar char=""/>
              <a:defRPr sz="2800" kern="1200">
                <a:solidFill>
                  <a:srgbClr val="FFFFFF"/>
                </a:solidFill>
                <a:latin typeface="Century Gothic"/>
                <a:ea typeface="+mn-ea"/>
                <a:cs typeface="+mn-cs"/>
              </a:defRPr>
            </a:lvl1pPr>
            <a:lvl2pPr marL="685800" indent="-228600" algn="l" defTabSz="914400" rtl="0" eaLnBrk="1" latinLnBrk="0" hangingPunct="1">
              <a:lnSpc>
                <a:spcPct val="100000"/>
              </a:lnSpc>
              <a:spcBef>
                <a:spcPts val="500"/>
              </a:spcBef>
              <a:buFont typeface="Wingdings 2" pitchFamily="18" charset="2"/>
              <a:buChar char=""/>
              <a:defRPr sz="2400" kern="1200">
                <a:solidFill>
                  <a:srgbClr val="0C4E8B"/>
                </a:solidFill>
                <a:latin typeface="Century Gothic"/>
                <a:ea typeface="+mn-ea"/>
                <a:cs typeface="+mn-cs"/>
              </a:defRPr>
            </a:lvl2pPr>
            <a:lvl3pPr marL="1143000" indent="-228600" algn="l" defTabSz="914400" rtl="0" eaLnBrk="1" latinLnBrk="0" hangingPunct="1">
              <a:lnSpc>
                <a:spcPct val="100000"/>
              </a:lnSpc>
              <a:spcBef>
                <a:spcPts val="500"/>
              </a:spcBef>
              <a:buFont typeface="Wingdings 2" pitchFamily="18" charset="2"/>
              <a:buChar char=""/>
              <a:defRPr sz="2000" kern="1200">
                <a:solidFill>
                  <a:srgbClr val="0C4E8B"/>
                </a:solidFill>
                <a:latin typeface="Century Gothic"/>
                <a:ea typeface="+mn-ea"/>
                <a:cs typeface="+mn-cs"/>
              </a:defRPr>
            </a:lvl3pPr>
            <a:lvl4pPr marL="1600200" indent="-228600" algn="l" defTabSz="914400" rtl="0" eaLnBrk="1" latinLnBrk="0" hangingPunct="1">
              <a:lnSpc>
                <a:spcPct val="100000"/>
              </a:lnSpc>
              <a:spcBef>
                <a:spcPts val="500"/>
              </a:spcBef>
              <a:buFont typeface="Wingdings 2" pitchFamily="18" charset="2"/>
              <a:buChar char=""/>
              <a:defRPr sz="1800" kern="1200">
                <a:solidFill>
                  <a:srgbClr val="0C4E8B"/>
                </a:solidFill>
                <a:latin typeface="Century Gothic"/>
                <a:ea typeface="+mn-ea"/>
                <a:cs typeface="+mn-cs"/>
              </a:defRPr>
            </a:lvl4pPr>
            <a:lvl5pPr marL="2057400" indent="-228600" algn="l" defTabSz="914400" rtl="0" eaLnBrk="1" latinLnBrk="0" hangingPunct="1">
              <a:lnSpc>
                <a:spcPct val="100000"/>
              </a:lnSpc>
              <a:spcBef>
                <a:spcPts val="500"/>
              </a:spcBef>
              <a:buFont typeface="Wingdings 2" pitchFamily="18" charset="2"/>
              <a:buChar char=""/>
              <a:defRPr sz="1800" kern="1200">
                <a:solidFill>
                  <a:srgbClr val="0C4E8B"/>
                </a:solidFill>
                <a:latin typeface="Century Gothic"/>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algn="ctr" fontAlgn="auto">
              <a:spcBef>
                <a:spcPts val="0"/>
              </a:spcBef>
              <a:spcAft>
                <a:spcPts val="0"/>
              </a:spcAft>
              <a:buFontTx/>
              <a:buNone/>
              <a:defRPr/>
            </a:pPr>
            <a:r>
              <a:rPr lang="en-US" sz="2000" dirty="0" smtClean="0"/>
              <a:t>More slides available at: </a:t>
            </a:r>
          </a:p>
          <a:p>
            <a:pPr marL="0" indent="0" algn="ctr" fontAlgn="auto">
              <a:spcBef>
                <a:spcPts val="0"/>
              </a:spcBef>
              <a:spcAft>
                <a:spcPts val="0"/>
              </a:spcAft>
              <a:buFontTx/>
              <a:buNone/>
              <a:defRPr/>
            </a:pPr>
            <a:endParaRPr lang="en-US" sz="2000" dirty="0" smtClean="0"/>
          </a:p>
          <a:p>
            <a:pPr marL="0" lvl="0" indent="0" algn="ctr">
              <a:spcBef>
                <a:spcPts val="0"/>
              </a:spcBef>
              <a:buNone/>
              <a:defRPr/>
            </a:pPr>
            <a:r>
              <a:rPr lang="en-US" sz="2000" dirty="0"/>
              <a:t>https://</a:t>
            </a:r>
            <a:r>
              <a:rPr lang="en-US" sz="2000" dirty="0" err="1"/>
              <a:t>www.climateinteractive.org</a:t>
            </a:r>
            <a:r>
              <a:rPr lang="en-US" sz="2000" dirty="0"/>
              <a:t>/programs/world-climate/instructor-resources/slide-sets</a:t>
            </a:r>
            <a:r>
              <a:rPr lang="en-US" sz="2000" dirty="0" smtClean="0"/>
              <a:t>/ </a:t>
            </a:r>
          </a:p>
        </p:txBody>
      </p:sp>
      <p:sp>
        <p:nvSpPr>
          <p:cNvPr id="4" name="Text Placeholder 1"/>
          <p:cNvSpPr txBox="1">
            <a:spLocks/>
          </p:cNvSpPr>
          <p:nvPr/>
        </p:nvSpPr>
        <p:spPr>
          <a:xfrm>
            <a:off x="572814" y="4953000"/>
            <a:ext cx="8229600" cy="1447800"/>
          </a:xfrm>
          <a:prstGeom prst="rect">
            <a:avLst/>
          </a:prstGeom>
          <a:solidFill>
            <a:srgbClr val="0070C0"/>
          </a:solidFill>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Wingdings 2" pitchFamily="18" charset="2"/>
              <a:buChar char=""/>
              <a:defRPr sz="2800" kern="1200">
                <a:solidFill>
                  <a:srgbClr val="FFFFFF"/>
                </a:solidFill>
                <a:latin typeface="Century Gothic"/>
                <a:ea typeface="+mn-ea"/>
                <a:cs typeface="+mn-cs"/>
              </a:defRPr>
            </a:lvl1pPr>
            <a:lvl2pPr marL="685800" indent="-228600" algn="l" defTabSz="914400" rtl="0" eaLnBrk="1" latinLnBrk="0" hangingPunct="1">
              <a:lnSpc>
                <a:spcPct val="100000"/>
              </a:lnSpc>
              <a:spcBef>
                <a:spcPts val="500"/>
              </a:spcBef>
              <a:buFont typeface="Wingdings 2" pitchFamily="18" charset="2"/>
              <a:buChar char=""/>
              <a:defRPr sz="2400" kern="1200">
                <a:solidFill>
                  <a:srgbClr val="0C4E8B"/>
                </a:solidFill>
                <a:latin typeface="Century Gothic"/>
                <a:ea typeface="+mn-ea"/>
                <a:cs typeface="+mn-cs"/>
              </a:defRPr>
            </a:lvl2pPr>
            <a:lvl3pPr marL="1143000" indent="-228600" algn="l" defTabSz="914400" rtl="0" eaLnBrk="1" latinLnBrk="0" hangingPunct="1">
              <a:lnSpc>
                <a:spcPct val="100000"/>
              </a:lnSpc>
              <a:spcBef>
                <a:spcPts val="500"/>
              </a:spcBef>
              <a:buFont typeface="Wingdings 2" pitchFamily="18" charset="2"/>
              <a:buChar char=""/>
              <a:defRPr sz="2000" kern="1200">
                <a:solidFill>
                  <a:srgbClr val="0C4E8B"/>
                </a:solidFill>
                <a:latin typeface="Century Gothic"/>
                <a:ea typeface="+mn-ea"/>
                <a:cs typeface="+mn-cs"/>
              </a:defRPr>
            </a:lvl3pPr>
            <a:lvl4pPr marL="1600200" indent="-228600" algn="l" defTabSz="914400" rtl="0" eaLnBrk="1" latinLnBrk="0" hangingPunct="1">
              <a:lnSpc>
                <a:spcPct val="100000"/>
              </a:lnSpc>
              <a:spcBef>
                <a:spcPts val="500"/>
              </a:spcBef>
              <a:buFont typeface="Wingdings 2" pitchFamily="18" charset="2"/>
              <a:buChar char=""/>
              <a:defRPr sz="1800" kern="1200">
                <a:solidFill>
                  <a:srgbClr val="0C4E8B"/>
                </a:solidFill>
                <a:latin typeface="Century Gothic"/>
                <a:ea typeface="+mn-ea"/>
                <a:cs typeface="+mn-cs"/>
              </a:defRPr>
            </a:lvl4pPr>
            <a:lvl5pPr marL="2057400" indent="-228600" algn="l" defTabSz="914400" rtl="0" eaLnBrk="1" latinLnBrk="0" hangingPunct="1">
              <a:lnSpc>
                <a:spcPct val="100000"/>
              </a:lnSpc>
              <a:spcBef>
                <a:spcPts val="500"/>
              </a:spcBef>
              <a:buFont typeface="Wingdings 2" pitchFamily="18" charset="2"/>
              <a:buChar char=""/>
              <a:defRPr sz="1800" kern="1200">
                <a:solidFill>
                  <a:srgbClr val="0C4E8B"/>
                </a:solidFill>
                <a:latin typeface="Century Gothic"/>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algn="ctr" fontAlgn="auto">
              <a:spcBef>
                <a:spcPts val="0"/>
              </a:spcBef>
              <a:spcAft>
                <a:spcPts val="0"/>
              </a:spcAft>
              <a:buFontTx/>
              <a:buNone/>
              <a:defRPr/>
            </a:pPr>
            <a:endParaRPr lang="en-US" sz="2000" dirty="0" smtClean="0"/>
          </a:p>
          <a:p>
            <a:pPr marL="0" indent="0" algn="ctr" fontAlgn="auto">
              <a:spcBef>
                <a:spcPts val="0"/>
              </a:spcBef>
              <a:spcAft>
                <a:spcPts val="0"/>
              </a:spcAft>
              <a:buFontTx/>
              <a:buNone/>
              <a:defRPr/>
            </a:pPr>
            <a:r>
              <a:rPr lang="en-US" sz="2000" dirty="0" smtClean="0"/>
              <a:t>Suggested script for presenting slides included in the notes section. </a:t>
            </a:r>
            <a:r>
              <a:rPr lang="en-US" sz="1600" dirty="0" smtClean="0"/>
              <a:t>If you don’t see the notes when viewing in PowerPoint, look at the bottom of the window for the “Notes” button.</a:t>
            </a:r>
          </a:p>
        </p:txBody>
      </p:sp>
    </p:spTree>
    <p:extLst>
      <p:ext uri="{BB962C8B-B14F-4D97-AF65-F5344CB8AC3E}">
        <p14:creationId xmlns:p14="http://schemas.microsoft.com/office/powerpoint/2010/main" val="1456707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705600"/>
            <a:ext cx="9144000" cy="1524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6" name="Title 5"/>
          <p:cNvSpPr>
            <a:spLocks noGrp="1"/>
          </p:cNvSpPr>
          <p:nvPr>
            <p:ph type="title"/>
          </p:nvPr>
        </p:nvSpPr>
        <p:spPr>
          <a:xfrm>
            <a:off x="628650" y="671512"/>
            <a:ext cx="7886700" cy="623888"/>
          </a:xfrm>
        </p:spPr>
        <p:txBody>
          <a:bodyPr/>
          <a:lstStyle/>
          <a:p>
            <a:r>
              <a:rPr lang="hu-HU" altLang="en-US" dirty="0" smtClean="0"/>
              <a:t>A tárgyalás folyamata</a:t>
            </a:r>
            <a:endParaRPr lang="en-US" dirty="0"/>
          </a:p>
        </p:txBody>
      </p:sp>
      <p:sp>
        <p:nvSpPr>
          <p:cNvPr id="7" name="Text Placeholder 6"/>
          <p:cNvSpPr>
            <a:spLocks noGrp="1"/>
          </p:cNvSpPr>
          <p:nvPr>
            <p:ph type="body" sz="quarter" idx="10"/>
          </p:nvPr>
        </p:nvSpPr>
        <p:spPr>
          <a:xfrm>
            <a:off x="152400" y="1524000"/>
            <a:ext cx="8991600" cy="4953000"/>
          </a:xfrm>
        </p:spPr>
        <p:txBody>
          <a:bodyPr>
            <a:normAutofit/>
          </a:bodyPr>
          <a:lstStyle/>
          <a:p>
            <a:pPr>
              <a:lnSpc>
                <a:spcPct val="100000"/>
              </a:lnSpc>
            </a:pPr>
            <a:r>
              <a:rPr lang="hu-HU" altLang="en-US" b="1" dirty="0" smtClean="0"/>
              <a:t>Fogalmazzátok meg a tárgyalási stratégiátokat! </a:t>
            </a:r>
            <a:endParaRPr lang="en-US" altLang="en-US" b="1" dirty="0"/>
          </a:p>
          <a:p>
            <a:pPr marL="342900" lvl="1">
              <a:lnSpc>
                <a:spcPct val="100000"/>
              </a:lnSpc>
              <a:buFont typeface="Arial" panose="020B0604020202020204" pitchFamily="34" charset="0"/>
              <a:buChar char="•"/>
            </a:pPr>
            <a:r>
              <a:rPr lang="en-US" altLang="en-US" dirty="0" smtClean="0">
                <a:solidFill>
                  <a:schemeClr val="tx1"/>
                </a:solidFill>
              </a:rPr>
              <a:t> </a:t>
            </a:r>
            <a:r>
              <a:rPr lang="hu-HU" altLang="en-US" dirty="0" smtClean="0">
                <a:solidFill>
                  <a:schemeClr val="tx1"/>
                </a:solidFill>
              </a:rPr>
              <a:t>Mik az élethez szükséges, legfontosabb érdekeitek</a:t>
            </a:r>
            <a:r>
              <a:rPr lang="en-US" altLang="en-US" dirty="0" smtClean="0">
                <a:solidFill>
                  <a:schemeClr val="tx1"/>
                </a:solidFill>
              </a:rPr>
              <a:t>?  </a:t>
            </a:r>
            <a:endParaRPr lang="en-US" altLang="en-US" dirty="0">
              <a:solidFill>
                <a:schemeClr val="tx1"/>
              </a:solidFill>
            </a:endParaRPr>
          </a:p>
          <a:p>
            <a:pPr marL="342900" lvl="1">
              <a:lnSpc>
                <a:spcPct val="100000"/>
              </a:lnSpc>
              <a:buFont typeface="Arial" panose="020B0604020202020204" pitchFamily="34" charset="0"/>
              <a:buChar char="•"/>
            </a:pPr>
            <a:r>
              <a:rPr lang="en-US" altLang="en-US" dirty="0" smtClean="0">
                <a:solidFill>
                  <a:schemeClr val="tx1"/>
                </a:solidFill>
              </a:rPr>
              <a:t> </a:t>
            </a:r>
            <a:r>
              <a:rPr lang="hu-HU" altLang="en-US" dirty="0" smtClean="0">
                <a:solidFill>
                  <a:schemeClr val="tx1"/>
                </a:solidFill>
              </a:rPr>
              <a:t>Politikai szempontból mi vihető keresztül az államaitokban? </a:t>
            </a:r>
            <a:endParaRPr lang="en-US" altLang="en-US" dirty="0">
              <a:solidFill>
                <a:schemeClr val="tx1"/>
              </a:solidFill>
            </a:endParaRPr>
          </a:p>
          <a:p>
            <a:pPr marL="342900" lvl="1">
              <a:lnSpc>
                <a:spcPct val="100000"/>
              </a:lnSpc>
              <a:buFont typeface="Arial" panose="020B0604020202020204" pitchFamily="34" charset="0"/>
              <a:buChar char="•"/>
            </a:pPr>
            <a:r>
              <a:rPr lang="en-US" altLang="en-US" dirty="0" smtClean="0">
                <a:solidFill>
                  <a:schemeClr val="tx1"/>
                </a:solidFill>
              </a:rPr>
              <a:t> </a:t>
            </a:r>
            <a:r>
              <a:rPr lang="hu-HU" altLang="en-US" dirty="0" smtClean="0">
                <a:solidFill>
                  <a:schemeClr val="tx1"/>
                </a:solidFill>
              </a:rPr>
              <a:t>Mire van szükségetek a többi államtól? </a:t>
            </a:r>
            <a:endParaRPr lang="en-US" altLang="en-US" dirty="0">
              <a:solidFill>
                <a:schemeClr val="tx1"/>
              </a:solidFill>
            </a:endParaRPr>
          </a:p>
          <a:p>
            <a:pPr marL="342900" lvl="1">
              <a:lnSpc>
                <a:spcPct val="100000"/>
              </a:lnSpc>
              <a:buFont typeface="Arial" panose="020B0604020202020204" pitchFamily="34" charset="0"/>
              <a:buChar char="•"/>
            </a:pPr>
            <a:r>
              <a:rPr lang="en-US" altLang="en-US" dirty="0" smtClean="0">
                <a:solidFill>
                  <a:schemeClr val="tx1"/>
                </a:solidFill>
              </a:rPr>
              <a:t> </a:t>
            </a:r>
            <a:r>
              <a:rPr lang="hu-HU" altLang="en-US" dirty="0" smtClean="0">
                <a:solidFill>
                  <a:schemeClr val="tx1"/>
                </a:solidFill>
              </a:rPr>
              <a:t>Mit tudtok nekik cserébe felajánlani? </a:t>
            </a:r>
            <a:endParaRPr lang="en-US" altLang="en-US" dirty="0">
              <a:solidFill>
                <a:schemeClr val="tx1"/>
              </a:solidFill>
            </a:endParaRPr>
          </a:p>
          <a:p>
            <a:pPr>
              <a:lnSpc>
                <a:spcPct val="100000"/>
              </a:lnSpc>
            </a:pPr>
            <a:endParaRPr lang="en-US" altLang="en-US" dirty="0"/>
          </a:p>
          <a:p>
            <a:pPr>
              <a:lnSpc>
                <a:spcPct val="100000"/>
              </a:lnSpc>
            </a:pPr>
            <a:r>
              <a:rPr lang="hu-HU" altLang="en-US" b="1" dirty="0" smtClean="0"/>
              <a:t>Beszéljetek és tárgyaljatok a többi csoporttal </a:t>
            </a:r>
            <a:r>
              <a:rPr lang="hu-HU" altLang="en-US" dirty="0" smtClean="0"/>
              <a:t>annak érdekében, hogy magatok számára a lehető legjobb eredmény szülessen! </a:t>
            </a:r>
            <a:endParaRPr lang="en-US" altLang="en-US" dirty="0"/>
          </a:p>
          <a:p>
            <a:pPr>
              <a:lnSpc>
                <a:spcPct val="100000"/>
              </a:lnSpc>
            </a:pPr>
            <a:endParaRPr lang="en-US" altLang="en-US" dirty="0"/>
          </a:p>
          <a:p>
            <a:pPr>
              <a:lnSpc>
                <a:spcPct val="100000"/>
              </a:lnSpc>
            </a:pPr>
            <a:r>
              <a:rPr lang="hu-HU" altLang="en-US" b="1" dirty="0" smtClean="0"/>
              <a:t>Készüljetek egy rövid beszéddel, </a:t>
            </a:r>
            <a:r>
              <a:rPr lang="hu-HU" altLang="en-US" dirty="0" smtClean="0"/>
              <a:t>amivel felvázoljátok és alátámasztjátok a terveteket, döntéseteket!</a:t>
            </a:r>
            <a:endParaRPr lang="en-US" altLang="en-US" dirty="0"/>
          </a:p>
          <a:p>
            <a:pPr>
              <a:lnSpc>
                <a:spcPct val="100000"/>
              </a:lnSpc>
            </a:pPr>
            <a:endParaRPr lang="en-US" dirty="0"/>
          </a:p>
        </p:txBody>
      </p:sp>
    </p:spTree>
    <p:extLst>
      <p:ext uri="{BB962C8B-B14F-4D97-AF65-F5344CB8AC3E}">
        <p14:creationId xmlns:p14="http://schemas.microsoft.com/office/powerpoint/2010/main" val="2202912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769938"/>
            <a:ext cx="8086725" cy="3352800"/>
          </a:xfrm>
        </p:spPr>
        <p:txBody>
          <a:bodyPr>
            <a:normAutofit/>
          </a:bodyPr>
          <a:lstStyle/>
          <a:p>
            <a:r>
              <a:rPr lang="en-US" sz="4800" dirty="0" smtClean="0"/>
              <a:t>World Energy</a:t>
            </a:r>
            <a:endParaRPr lang="en-US" sz="4800" dirty="0"/>
          </a:p>
        </p:txBody>
      </p:sp>
      <p:pic>
        <p:nvPicPr>
          <p:cNvPr id="3" name="Picture 2" descr="UN_General_Assembly_hall.jpg"/>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 y="0"/>
            <a:ext cx="9144001" cy="6887306"/>
          </a:xfrm>
          <a:prstGeom prst="rect">
            <a:avLst/>
          </a:prstGeom>
        </p:spPr>
      </p:pic>
      <p:sp>
        <p:nvSpPr>
          <p:cNvPr id="5" name="Rectangle 4"/>
          <p:cNvSpPr/>
          <p:nvPr/>
        </p:nvSpPr>
        <p:spPr>
          <a:xfrm>
            <a:off x="-152400" y="1524000"/>
            <a:ext cx="9296400" cy="10668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1"/>
          <p:cNvSpPr txBox="1">
            <a:spLocks/>
          </p:cNvSpPr>
          <p:nvPr/>
        </p:nvSpPr>
        <p:spPr>
          <a:xfrm>
            <a:off x="1219198" y="1394387"/>
            <a:ext cx="6705601" cy="132602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Wingdings 2" pitchFamily="18" charset="2"/>
              <a:buChar char=""/>
              <a:defRPr sz="2800" kern="1200">
                <a:solidFill>
                  <a:schemeClr val="tx1"/>
                </a:solidFill>
                <a:latin typeface="Century Gothic"/>
                <a:ea typeface="+mn-ea"/>
                <a:cs typeface="+mn-cs"/>
              </a:defRPr>
            </a:lvl1pPr>
            <a:lvl2pPr marL="685800" indent="-228600" algn="l" defTabSz="914400" rtl="0" eaLnBrk="1" latinLnBrk="0" hangingPunct="1">
              <a:lnSpc>
                <a:spcPct val="100000"/>
              </a:lnSpc>
              <a:spcBef>
                <a:spcPts val="500"/>
              </a:spcBef>
              <a:buFont typeface="Wingdings 2" pitchFamily="18" charset="2"/>
              <a:buChar char=""/>
              <a:defRPr sz="2400" kern="1200">
                <a:solidFill>
                  <a:schemeClr val="tx1"/>
                </a:solidFill>
                <a:latin typeface="Century Gothic"/>
                <a:ea typeface="+mn-ea"/>
                <a:cs typeface="+mn-cs"/>
              </a:defRPr>
            </a:lvl2pPr>
            <a:lvl3pPr marL="1143000" indent="-228600" algn="l" defTabSz="914400" rtl="0" eaLnBrk="1" latinLnBrk="0" hangingPunct="1">
              <a:lnSpc>
                <a:spcPct val="100000"/>
              </a:lnSpc>
              <a:spcBef>
                <a:spcPts val="500"/>
              </a:spcBef>
              <a:buFont typeface="Wingdings 2" pitchFamily="18" charset="2"/>
              <a:buChar char=""/>
              <a:defRPr sz="2000" kern="1200">
                <a:solidFill>
                  <a:schemeClr val="tx1"/>
                </a:solidFill>
                <a:latin typeface="Century Gothic"/>
                <a:ea typeface="+mn-ea"/>
                <a:cs typeface="+mn-cs"/>
              </a:defRPr>
            </a:lvl3pPr>
            <a:lvl4pPr marL="1600200" indent="-228600" algn="l" defTabSz="914400" rtl="0" eaLnBrk="1" latinLnBrk="0" hangingPunct="1">
              <a:lnSpc>
                <a:spcPct val="100000"/>
              </a:lnSpc>
              <a:spcBef>
                <a:spcPts val="500"/>
              </a:spcBef>
              <a:buFont typeface="Wingdings 2" pitchFamily="18" charset="2"/>
              <a:buChar char=""/>
              <a:defRPr sz="1800" kern="1200">
                <a:solidFill>
                  <a:schemeClr val="tx1"/>
                </a:solidFill>
                <a:latin typeface="Century Gothic"/>
                <a:ea typeface="+mn-ea"/>
                <a:cs typeface="+mn-cs"/>
              </a:defRPr>
            </a:lvl4pPr>
            <a:lvl5pPr marL="2057400" indent="-228600" algn="l" defTabSz="914400" rtl="0" eaLnBrk="1" latinLnBrk="0" hangingPunct="1">
              <a:lnSpc>
                <a:spcPct val="100000"/>
              </a:lnSpc>
              <a:spcBef>
                <a:spcPts val="500"/>
              </a:spcBef>
              <a:buFont typeface="Wingdings 2" pitchFamily="18" charset="2"/>
              <a:buChar char=""/>
              <a:defRPr sz="1800" kern="1200">
                <a:solidFill>
                  <a:schemeClr val="tx1"/>
                </a:solidFill>
                <a:latin typeface="Century Gothic"/>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algn="ctr">
              <a:buFont typeface="Wingdings 2" pitchFamily="18" charset="2"/>
              <a:buNone/>
            </a:pPr>
            <a:r>
              <a:rPr lang="en-US" sz="8000" dirty="0" smtClean="0">
                <a:solidFill>
                  <a:schemeClr val="bg1"/>
                </a:solidFill>
                <a:effectLst>
                  <a:outerShdw blurRad="63500" sx="102000" sy="102000" algn="ctr" rotWithShape="0">
                    <a:prstClr val="black">
                      <a:alpha val="40000"/>
                    </a:prstClr>
                  </a:outerShdw>
                </a:effectLst>
                <a:latin typeface="Century Gothic" panose="020B0502020202020204" pitchFamily="34" charset="0"/>
                <a:cs typeface="Copperplate"/>
              </a:rPr>
              <a:t>Welcome</a:t>
            </a:r>
          </a:p>
        </p:txBody>
      </p:sp>
    </p:spTree>
    <p:extLst>
      <p:ext uri="{BB962C8B-B14F-4D97-AF65-F5344CB8AC3E}">
        <p14:creationId xmlns:p14="http://schemas.microsoft.com/office/powerpoint/2010/main" val="230162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o2_data_mlo.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9615" y="1108849"/>
            <a:ext cx="7599283" cy="5555536"/>
          </a:xfrm>
          <a:prstGeom prst="rect">
            <a:avLst/>
          </a:prstGeom>
        </p:spPr>
      </p:pic>
      <p:sp>
        <p:nvSpPr>
          <p:cNvPr id="8" name="TextBox 7"/>
          <p:cNvSpPr txBox="1"/>
          <p:nvPr/>
        </p:nvSpPr>
        <p:spPr>
          <a:xfrm>
            <a:off x="7315200" y="3276600"/>
            <a:ext cx="1828801" cy="707886"/>
          </a:xfrm>
          <a:prstGeom prst="rect">
            <a:avLst/>
          </a:prstGeom>
          <a:solidFill>
            <a:srgbClr val="FF6600"/>
          </a:solidFill>
        </p:spPr>
        <p:txBody>
          <a:bodyPr wrap="square" rtlCol="0">
            <a:spAutoFit/>
          </a:bodyPr>
          <a:lstStyle/>
          <a:p>
            <a:r>
              <a:rPr lang="en-US" sz="2000" b="1" dirty="0" smtClean="0"/>
              <a:t>407 ppm</a:t>
            </a:r>
          </a:p>
          <a:p>
            <a:r>
              <a:rPr lang="en-US" sz="2000" b="1" dirty="0" smtClean="0"/>
              <a:t>(2016</a:t>
            </a:r>
            <a:r>
              <a:rPr lang="hu-HU" sz="2000" b="1" dirty="0" smtClean="0"/>
              <a:t> május</a:t>
            </a:r>
            <a:r>
              <a:rPr lang="en-US" sz="2000" b="1" dirty="0" smtClean="0"/>
              <a:t>)</a:t>
            </a:r>
            <a:endParaRPr lang="en-US" sz="2000" b="1" dirty="0"/>
          </a:p>
        </p:txBody>
      </p:sp>
      <p:sp>
        <p:nvSpPr>
          <p:cNvPr id="5" name="Rectangle 4"/>
          <p:cNvSpPr/>
          <p:nvPr/>
        </p:nvSpPr>
        <p:spPr>
          <a:xfrm>
            <a:off x="0" y="-16476"/>
            <a:ext cx="9144000" cy="886417"/>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ea typeface="Arial Hebrew" charset="-79"/>
                <a:cs typeface="Arial Hebrew" charset="-79"/>
              </a:rPr>
              <a:t>CO</a:t>
            </a:r>
            <a:r>
              <a:rPr lang="en-US" baseline="-25000" dirty="0" smtClean="0">
                <a:ea typeface="Arial Hebrew" charset="-79"/>
                <a:cs typeface="Arial Hebrew" charset="-79"/>
              </a:rPr>
              <a:t>2</a:t>
            </a:r>
            <a:r>
              <a:rPr lang="en-US" dirty="0" smtClean="0">
                <a:ea typeface="Arial Hebrew" charset="-79"/>
                <a:cs typeface="Arial Hebrew" charset="-79"/>
              </a:rPr>
              <a:t> </a:t>
            </a:r>
            <a:r>
              <a:rPr lang="hu-HU" dirty="0" smtClean="0">
                <a:ea typeface="Arial Hebrew" charset="-79"/>
                <a:cs typeface="Arial Hebrew" charset="-79"/>
              </a:rPr>
              <a:t>koncentráció növekedése az atmoszférában</a:t>
            </a:r>
            <a:endParaRPr lang="en-US" dirty="0"/>
          </a:p>
        </p:txBody>
      </p:sp>
    </p:spTree>
    <p:extLst>
      <p:ext uri="{BB962C8B-B14F-4D97-AF65-F5344CB8AC3E}">
        <p14:creationId xmlns:p14="http://schemas.microsoft.com/office/powerpoint/2010/main" val="530830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378823"/>
            <a:ext cx="9144000" cy="6479177"/>
          </a:xfrm>
          <a:prstGeom prst="rect">
            <a:avLst/>
          </a:prstGeom>
        </p:spPr>
      </p:pic>
      <p:sp>
        <p:nvSpPr>
          <p:cNvPr id="5" name="Rectangle 4"/>
          <p:cNvSpPr/>
          <p:nvPr/>
        </p:nvSpPr>
        <p:spPr>
          <a:xfrm>
            <a:off x="0" y="0"/>
            <a:ext cx="9152238" cy="886417"/>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hu-HU" dirty="0" smtClean="0">
                <a:ea typeface="Arial Hebrew" charset="-79"/>
                <a:cs typeface="Arial Hebrew" charset="-79"/>
              </a:rPr>
              <a:t>Az elmúlt 650.000 évben az atmoszferikus </a:t>
            </a:r>
            <a:r>
              <a:rPr lang="en-US" dirty="0" smtClean="0">
                <a:ea typeface="Arial Hebrew" charset="-79"/>
                <a:cs typeface="Arial Hebrew" charset="-79"/>
              </a:rPr>
              <a:t>CO</a:t>
            </a:r>
            <a:r>
              <a:rPr lang="en-US" baseline="-25000" dirty="0" smtClean="0">
                <a:ea typeface="Arial Hebrew" charset="-79"/>
                <a:cs typeface="Arial Hebrew" charset="-79"/>
              </a:rPr>
              <a:t>2 </a:t>
            </a:r>
            <a:r>
              <a:rPr lang="hu-HU" dirty="0" smtClean="0">
                <a:ea typeface="Arial Hebrew" charset="-79"/>
                <a:cs typeface="Arial Hebrew" charset="-79"/>
              </a:rPr>
              <a:t>szintje nem volt magasabb a mai értéknél. </a:t>
            </a:r>
            <a:endParaRPr lang="en-US" dirty="0"/>
          </a:p>
        </p:txBody>
      </p:sp>
      <p:sp>
        <p:nvSpPr>
          <p:cNvPr id="6" name="TextBox 5"/>
          <p:cNvSpPr txBox="1"/>
          <p:nvPr/>
        </p:nvSpPr>
        <p:spPr>
          <a:xfrm>
            <a:off x="6858000" y="5181600"/>
            <a:ext cx="1828801" cy="707886"/>
          </a:xfrm>
          <a:prstGeom prst="rect">
            <a:avLst/>
          </a:prstGeom>
          <a:solidFill>
            <a:srgbClr val="FF6600"/>
          </a:solidFill>
        </p:spPr>
        <p:txBody>
          <a:bodyPr wrap="square" rtlCol="0">
            <a:spAutoFit/>
          </a:bodyPr>
          <a:lstStyle/>
          <a:p>
            <a:r>
              <a:rPr lang="en-US" sz="2000" b="1" dirty="0" smtClean="0"/>
              <a:t>407 ppm</a:t>
            </a:r>
          </a:p>
          <a:p>
            <a:r>
              <a:rPr lang="en-US" sz="2000" b="1" dirty="0" smtClean="0"/>
              <a:t>(2016</a:t>
            </a:r>
            <a:r>
              <a:rPr lang="hu-HU" sz="2000" b="1" dirty="0" smtClean="0"/>
              <a:t> május</a:t>
            </a:r>
            <a:r>
              <a:rPr lang="en-US" sz="2000" b="1" dirty="0" smtClean="0"/>
              <a:t>)</a:t>
            </a:r>
            <a:endParaRPr lang="en-US" sz="2000" b="1" dirty="0"/>
          </a:p>
        </p:txBody>
      </p:sp>
    </p:spTree>
    <p:extLst>
      <p:ext uri="{BB962C8B-B14F-4D97-AF65-F5344CB8AC3E}">
        <p14:creationId xmlns:p14="http://schemas.microsoft.com/office/powerpoint/2010/main" val="777873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a:ext>
            </a:extLst>
          </a:blip>
          <a:srcRect/>
          <a:stretch>
            <a:fillRect/>
          </a:stretch>
        </p:blipFill>
        <p:spPr bwMode="auto">
          <a:xfrm>
            <a:off x="166736" y="1066800"/>
            <a:ext cx="8818766" cy="5409676"/>
          </a:xfrm>
          <a:prstGeom prst="rect">
            <a:avLst/>
          </a:prstGeom>
          <a:noFill/>
          <a:ln>
            <a:noFill/>
          </a:ln>
        </p:spPr>
      </p:pic>
      <p:sp>
        <p:nvSpPr>
          <p:cNvPr id="3" name="TextBox 2"/>
          <p:cNvSpPr txBox="1"/>
          <p:nvPr/>
        </p:nvSpPr>
        <p:spPr>
          <a:xfrm>
            <a:off x="4103113" y="6476476"/>
            <a:ext cx="4860266" cy="276999"/>
          </a:xfrm>
          <a:prstGeom prst="rect">
            <a:avLst/>
          </a:prstGeom>
          <a:noFill/>
        </p:spPr>
        <p:txBody>
          <a:bodyPr wrap="square" rtlCol="0">
            <a:spAutoFit/>
          </a:bodyPr>
          <a:lstStyle/>
          <a:p>
            <a:pPr algn="r"/>
            <a:r>
              <a:rPr lang="en-US" sz="1200" dirty="0">
                <a:latin typeface="Century Gothic" panose="020B0502020202020204" pitchFamily="34" charset="0"/>
                <a:ea typeface="Arial" charset="0"/>
                <a:cs typeface="Arial" charset="0"/>
              </a:rPr>
              <a:t>Source: Data from BP Statistical review, compiled by </a:t>
            </a:r>
            <a:r>
              <a:rPr lang="en-US" sz="1200" dirty="0" err="1">
                <a:latin typeface="Century Gothic" panose="020B0502020202020204" pitchFamily="34" charset="0"/>
                <a:ea typeface="Arial" charset="0"/>
                <a:cs typeface="Arial" charset="0"/>
              </a:rPr>
              <a:t>Manicore</a:t>
            </a:r>
            <a:r>
              <a:rPr lang="en-US" sz="1200" dirty="0">
                <a:latin typeface="Century Gothic" panose="020B0502020202020204" pitchFamily="34" charset="0"/>
                <a:ea typeface="Arial" charset="0"/>
                <a:cs typeface="Arial" charset="0"/>
              </a:rPr>
              <a:t>.</a:t>
            </a:r>
            <a:r>
              <a:rPr lang="en-US" sz="1200" dirty="0" smtClean="0">
                <a:effectLst/>
                <a:latin typeface="Century Gothic" panose="020B0502020202020204" pitchFamily="34" charset="0"/>
                <a:ea typeface="Arial" charset="0"/>
                <a:cs typeface="Arial" charset="0"/>
              </a:rPr>
              <a:t> </a:t>
            </a:r>
            <a:endParaRPr lang="en-US" sz="1200" dirty="0">
              <a:latin typeface="Century Gothic" panose="020B0502020202020204" pitchFamily="34" charset="0"/>
              <a:ea typeface="Arial" charset="0"/>
              <a:cs typeface="Arial" charset="0"/>
            </a:endParaRPr>
          </a:p>
        </p:txBody>
      </p:sp>
      <p:sp>
        <p:nvSpPr>
          <p:cNvPr id="4" name="Title 3"/>
          <p:cNvSpPr>
            <a:spLocks noGrp="1"/>
          </p:cNvSpPr>
          <p:nvPr>
            <p:ph type="title"/>
          </p:nvPr>
        </p:nvSpPr>
        <p:spPr>
          <a:xfrm>
            <a:off x="304800" y="244770"/>
            <a:ext cx="7886700" cy="396875"/>
          </a:xfrm>
        </p:spPr>
        <p:txBody>
          <a:bodyPr>
            <a:normAutofit fontScale="90000"/>
          </a:bodyPr>
          <a:lstStyle/>
          <a:p>
            <a:r>
              <a:rPr lang="en-US" dirty="0" smtClean="0">
                <a:solidFill>
                  <a:srgbClr val="FFFFFF"/>
                </a:solidFill>
                <a:ea typeface="Arial" charset="0"/>
                <a:cs typeface="Arial" charset="0"/>
              </a:rPr>
              <a:t>CO</a:t>
            </a:r>
            <a:r>
              <a:rPr lang="en-US" baseline="-25000" dirty="0" smtClean="0">
                <a:solidFill>
                  <a:srgbClr val="FFFFFF"/>
                </a:solidFill>
                <a:ea typeface="Arial" charset="0"/>
                <a:cs typeface="Arial" charset="0"/>
              </a:rPr>
              <a:t>2</a:t>
            </a:r>
            <a:r>
              <a:rPr lang="hu-HU" dirty="0" err="1">
                <a:ea typeface="Arial" charset="0"/>
                <a:cs typeface="Arial" charset="0"/>
              </a:rPr>
              <a:t>-</a:t>
            </a:r>
            <a:r>
              <a:rPr lang="hu-HU" dirty="0" err="1" smtClean="0">
                <a:ea typeface="Arial" charset="0"/>
                <a:cs typeface="Arial" charset="0"/>
              </a:rPr>
              <a:t>kibocsátás</a:t>
            </a:r>
            <a:r>
              <a:rPr lang="hu-HU" dirty="0" smtClean="0">
                <a:ea typeface="Arial" charset="0"/>
                <a:cs typeface="Arial" charset="0"/>
              </a:rPr>
              <a:t> a forrás típusa szerint (</a:t>
            </a:r>
            <a:r>
              <a:rPr lang="hu-HU" dirty="0">
                <a:ea typeface="Arial" charset="0"/>
                <a:cs typeface="Arial" charset="0"/>
              </a:rPr>
              <a:t>1</a:t>
            </a:r>
            <a:r>
              <a:rPr lang="en-US" dirty="0" smtClean="0">
                <a:ea typeface="Arial" charset="0"/>
                <a:cs typeface="Arial" charset="0"/>
              </a:rPr>
              <a:t>860-2012</a:t>
            </a:r>
            <a:r>
              <a:rPr lang="hu-HU" dirty="0" smtClean="0">
                <a:ea typeface="Arial" charset="0"/>
                <a:cs typeface="Arial" charset="0"/>
              </a:rPr>
              <a:t>)</a:t>
            </a:r>
            <a:endParaRPr lang="en-US" dirty="0"/>
          </a:p>
        </p:txBody>
      </p:sp>
    </p:spTree>
    <p:extLst>
      <p:ext uri="{BB962C8B-B14F-4D97-AF65-F5344CB8AC3E}">
        <p14:creationId xmlns:p14="http://schemas.microsoft.com/office/powerpoint/2010/main" val="1128328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a:ext>
            </a:extLst>
          </a:blip>
          <a:srcRect/>
          <a:stretch/>
        </p:blipFill>
        <p:spPr bwMode="auto">
          <a:xfrm>
            <a:off x="186381" y="1303180"/>
            <a:ext cx="8534400" cy="5093155"/>
          </a:xfrm>
          <a:prstGeom prst="rect">
            <a:avLst/>
          </a:prstGeom>
          <a:noFill/>
          <a:ln>
            <a:noFill/>
          </a:ln>
        </p:spPr>
      </p:pic>
      <p:sp>
        <p:nvSpPr>
          <p:cNvPr id="3" name="TextBox 2"/>
          <p:cNvSpPr txBox="1"/>
          <p:nvPr/>
        </p:nvSpPr>
        <p:spPr>
          <a:xfrm>
            <a:off x="5867400" y="6537031"/>
            <a:ext cx="3048000" cy="338554"/>
          </a:xfrm>
          <a:prstGeom prst="rect">
            <a:avLst/>
          </a:prstGeom>
          <a:noFill/>
        </p:spPr>
        <p:txBody>
          <a:bodyPr wrap="square" rtlCol="0">
            <a:spAutoFit/>
          </a:bodyPr>
          <a:lstStyle/>
          <a:p>
            <a:pPr algn="r"/>
            <a:r>
              <a:rPr lang="en-US" sz="1600" dirty="0">
                <a:latin typeface="Century Gothic" panose="020B0502020202020204" pitchFamily="34" charset="0"/>
                <a:ea typeface="Arial" charset="0"/>
                <a:cs typeface="Arial" charset="0"/>
              </a:rPr>
              <a:t>Source: IPCC </a:t>
            </a:r>
            <a:r>
              <a:rPr lang="en-US" sz="1600" dirty="0" smtClean="0">
                <a:latin typeface="Century Gothic" panose="020B0502020202020204" pitchFamily="34" charset="0"/>
                <a:ea typeface="Arial" charset="0"/>
                <a:cs typeface="Arial" charset="0"/>
              </a:rPr>
              <a:t>AR5</a:t>
            </a:r>
            <a:endParaRPr lang="en-US" sz="1600" dirty="0">
              <a:latin typeface="Century Gothic" panose="020B0502020202020204" pitchFamily="34" charset="0"/>
              <a:ea typeface="Arial" charset="0"/>
              <a:cs typeface="Arial" charset="0"/>
            </a:endParaRPr>
          </a:p>
        </p:txBody>
      </p:sp>
      <p:sp>
        <p:nvSpPr>
          <p:cNvPr id="6" name="Title 5"/>
          <p:cNvSpPr>
            <a:spLocks noGrp="1"/>
          </p:cNvSpPr>
          <p:nvPr>
            <p:ph type="title"/>
          </p:nvPr>
        </p:nvSpPr>
        <p:spPr>
          <a:xfrm>
            <a:off x="457200" y="228295"/>
            <a:ext cx="8458200" cy="381306"/>
          </a:xfrm>
        </p:spPr>
        <p:txBody>
          <a:bodyPr>
            <a:noAutofit/>
          </a:bodyPr>
          <a:lstStyle/>
          <a:p>
            <a:r>
              <a:rPr lang="hu-HU" dirty="0" smtClean="0">
                <a:solidFill>
                  <a:srgbClr val="FFFFFF"/>
                </a:solidFill>
                <a:latin typeface="Century Gothic" charset="0"/>
                <a:ea typeface="Century Gothic" charset="0"/>
                <a:cs typeface="Century Gothic" charset="0"/>
              </a:rPr>
              <a:t>Az antropogén üvegházhatású gázok kibocsátása (1970-2010)</a:t>
            </a:r>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val="1191953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238" y="0"/>
            <a:ext cx="9152238" cy="886417"/>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38" y="862968"/>
            <a:ext cx="9152238" cy="5971584"/>
          </a:xfrm>
          <a:prstGeom prst="rect">
            <a:avLst/>
          </a:prstGeom>
        </p:spPr>
      </p:pic>
      <p:sp>
        <p:nvSpPr>
          <p:cNvPr id="4" name="Pentagon 5"/>
          <p:cNvSpPr/>
          <p:nvPr/>
        </p:nvSpPr>
        <p:spPr>
          <a:xfrm>
            <a:off x="0" y="6016937"/>
            <a:ext cx="6019800" cy="383863"/>
          </a:xfrm>
          <a:prstGeom prst="homePlate">
            <a:avLst/>
          </a:prstGeom>
          <a:solidFill>
            <a:srgbClr val="114C8A"/>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latin typeface="Century Gothic" charset="0"/>
                <a:ea typeface="Century Gothic" charset="0"/>
                <a:cs typeface="Century Gothic" charset="0"/>
              </a:rPr>
              <a:t>200</a:t>
            </a:r>
            <a:r>
              <a:rPr lang="hu-HU" dirty="0" smtClean="0">
                <a:latin typeface="Century Gothic" charset="0"/>
                <a:ea typeface="Century Gothic" charset="0"/>
                <a:cs typeface="Century Gothic" charset="0"/>
              </a:rPr>
              <a:t>.</a:t>
            </a:r>
            <a:r>
              <a:rPr lang="en-US" dirty="0" smtClean="0">
                <a:latin typeface="Century Gothic" charset="0"/>
                <a:ea typeface="Century Gothic" charset="0"/>
                <a:cs typeface="Century Gothic" charset="0"/>
              </a:rPr>
              <a:t>000 </a:t>
            </a:r>
            <a:r>
              <a:rPr lang="hu-HU" dirty="0" smtClean="0">
                <a:latin typeface="Century Gothic" charset="0"/>
                <a:ea typeface="Century Gothic" charset="0"/>
                <a:cs typeface="Century Gothic" charset="0"/>
              </a:rPr>
              <a:t>ember hagyta el az otthonát </a:t>
            </a:r>
            <a:endParaRPr lang="en-US" dirty="0">
              <a:latin typeface="Century Gothic" charset="0"/>
              <a:ea typeface="Century Gothic" charset="0"/>
              <a:cs typeface="Century Gothic" charset="0"/>
            </a:endParaRPr>
          </a:p>
        </p:txBody>
      </p:sp>
      <p:sp>
        <p:nvSpPr>
          <p:cNvPr id="7" name="Pentagon 5"/>
          <p:cNvSpPr/>
          <p:nvPr/>
        </p:nvSpPr>
        <p:spPr>
          <a:xfrm>
            <a:off x="0" y="5483537"/>
            <a:ext cx="4419600" cy="427670"/>
          </a:xfrm>
          <a:prstGeom prst="homePlate">
            <a:avLst/>
          </a:prstGeom>
          <a:solidFill>
            <a:srgbClr val="114C8A"/>
          </a:solidFill>
        </p:spPr>
        <p:style>
          <a:lnRef idx="1">
            <a:schemeClr val="accent1"/>
          </a:lnRef>
          <a:fillRef idx="3">
            <a:schemeClr val="accent1"/>
          </a:fillRef>
          <a:effectRef idx="2">
            <a:schemeClr val="accent1"/>
          </a:effectRef>
          <a:fontRef idx="minor">
            <a:schemeClr val="lt1"/>
          </a:fontRef>
        </p:style>
        <p:txBody>
          <a:bodyPr rtlCol="0" anchor="ctr"/>
          <a:lstStyle/>
          <a:p>
            <a:r>
              <a:rPr lang="hu-HU" dirty="0" smtClean="0">
                <a:latin typeface="Century Gothic" charset="0"/>
                <a:ea typeface="Century Gothic" charset="0"/>
                <a:cs typeface="Century Gothic" charset="0"/>
              </a:rPr>
              <a:t>Élelmiszer-bizonytalanság</a:t>
            </a:r>
            <a:endParaRPr lang="en-US" dirty="0">
              <a:latin typeface="Century Gothic" charset="0"/>
              <a:ea typeface="Century Gothic" charset="0"/>
              <a:cs typeface="Century Gothic" charset="0"/>
            </a:endParaRPr>
          </a:p>
        </p:txBody>
      </p:sp>
      <p:sp>
        <p:nvSpPr>
          <p:cNvPr id="10" name="TextBox 9"/>
          <p:cNvSpPr txBox="1"/>
          <p:nvPr/>
        </p:nvSpPr>
        <p:spPr>
          <a:xfrm>
            <a:off x="6248400" y="212375"/>
            <a:ext cx="2590800" cy="461665"/>
          </a:xfrm>
          <a:prstGeom prst="rect">
            <a:avLst/>
          </a:prstGeom>
          <a:noFill/>
        </p:spPr>
        <p:txBody>
          <a:bodyPr wrap="square" rtlCol="0">
            <a:spAutoFit/>
          </a:bodyPr>
          <a:lstStyle/>
          <a:p>
            <a:pPr algn="r"/>
            <a:r>
              <a:rPr lang="en-US" dirty="0" smtClean="0">
                <a:solidFill>
                  <a:schemeClr val="bg1"/>
                </a:solidFill>
                <a:latin typeface="Century Gothic" panose="020B0502020202020204" pitchFamily="34" charset="0"/>
                <a:ea typeface="Arial" charset="0"/>
                <a:cs typeface="Arial" charset="0"/>
              </a:rPr>
              <a:t>2012 - </a:t>
            </a:r>
            <a:r>
              <a:rPr lang="hu-HU" dirty="0" smtClean="0">
                <a:solidFill>
                  <a:schemeClr val="bg1"/>
                </a:solidFill>
                <a:latin typeface="Century Gothic" panose="020B0502020202020204" pitchFamily="34" charset="0"/>
                <a:ea typeface="Arial" charset="0"/>
                <a:cs typeface="Arial" charset="0"/>
              </a:rPr>
              <a:t>jelen</a:t>
            </a:r>
            <a:endParaRPr lang="en-US" dirty="0">
              <a:solidFill>
                <a:schemeClr val="bg1"/>
              </a:solidFill>
              <a:latin typeface="Century Gothic" panose="020B0502020202020204" pitchFamily="34" charset="0"/>
              <a:ea typeface="Arial" charset="0"/>
              <a:cs typeface="Arial" charset="0"/>
            </a:endParaRPr>
          </a:p>
        </p:txBody>
      </p:sp>
      <p:sp>
        <p:nvSpPr>
          <p:cNvPr id="5" name="Title 4"/>
          <p:cNvSpPr>
            <a:spLocks noGrp="1"/>
          </p:cNvSpPr>
          <p:nvPr>
            <p:ph type="title"/>
          </p:nvPr>
        </p:nvSpPr>
        <p:spPr>
          <a:xfrm>
            <a:off x="457200" y="263172"/>
            <a:ext cx="7886700" cy="396875"/>
          </a:xfrm>
        </p:spPr>
        <p:txBody>
          <a:bodyPr>
            <a:normAutofit fontScale="90000"/>
          </a:bodyPr>
          <a:lstStyle/>
          <a:p>
            <a:r>
              <a:rPr lang="hu-HU" dirty="0" smtClean="0">
                <a:ea typeface="Arial" charset="0"/>
                <a:cs typeface="Arial" charset="0"/>
              </a:rPr>
              <a:t>Szárazság</a:t>
            </a:r>
            <a:r>
              <a:rPr lang="en-US" dirty="0" smtClean="0">
                <a:ea typeface="Arial" charset="0"/>
                <a:cs typeface="Arial" charset="0"/>
              </a:rPr>
              <a:t>, </a:t>
            </a:r>
            <a:r>
              <a:rPr lang="hu-HU" dirty="0" smtClean="0">
                <a:ea typeface="Arial" charset="0"/>
                <a:cs typeface="Arial" charset="0"/>
              </a:rPr>
              <a:t>Száhel </a:t>
            </a:r>
            <a:r>
              <a:rPr lang="en-US" dirty="0" smtClean="0">
                <a:ea typeface="Arial" charset="0"/>
                <a:cs typeface="Arial" charset="0"/>
              </a:rPr>
              <a:t>… +10 </a:t>
            </a:r>
            <a:r>
              <a:rPr lang="hu-HU" dirty="0" err="1" smtClean="0">
                <a:ea typeface="Arial" charset="0"/>
                <a:cs typeface="Arial" charset="0"/>
              </a:rPr>
              <a:t>mrd</a:t>
            </a:r>
            <a:r>
              <a:rPr lang="hu-HU" dirty="0" smtClean="0">
                <a:ea typeface="Arial" charset="0"/>
                <a:cs typeface="Arial" charset="0"/>
              </a:rPr>
              <a:t> $</a:t>
            </a:r>
            <a:endParaRPr lang="en-US" dirty="0"/>
          </a:p>
        </p:txBody>
      </p:sp>
    </p:spTree>
    <p:extLst>
      <p:ext uri="{BB962C8B-B14F-4D97-AF65-F5344CB8AC3E}">
        <p14:creationId xmlns:p14="http://schemas.microsoft.com/office/powerpoint/2010/main" val="7928209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14C8A"/>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38200" y="457200"/>
            <a:ext cx="7772400" cy="5943600"/>
          </a:xfrm>
        </p:spPr>
        <p:txBody>
          <a:bodyPr>
            <a:normAutofit fontScale="92500" lnSpcReduction="20000"/>
          </a:bodyPr>
          <a:lstStyle/>
          <a:p>
            <a:pPr marL="0" indent="0">
              <a:lnSpc>
                <a:spcPct val="120000"/>
              </a:lnSpc>
              <a:buNone/>
            </a:pPr>
            <a:r>
              <a:rPr lang="en-US" sz="2600" dirty="0" smtClean="0">
                <a:latin typeface="Century Gothic" charset="0"/>
                <a:ea typeface="Century Gothic" charset="0"/>
                <a:cs typeface="Century Gothic" charset="0"/>
              </a:rPr>
              <a:t>“</a:t>
            </a:r>
            <a:r>
              <a:rPr lang="hu-HU" sz="2600" dirty="0" smtClean="0">
                <a:latin typeface="Century Gothic" charset="0"/>
                <a:ea typeface="Century Gothic" charset="0"/>
                <a:cs typeface="Century Gothic" charset="0"/>
              </a:rPr>
              <a:t>A klímaváltozásnak </a:t>
            </a:r>
            <a:r>
              <a:rPr lang="hu-HU" sz="2600" b="1" dirty="0" smtClean="0">
                <a:latin typeface="Century Gothic" charset="0"/>
                <a:ea typeface="Century Gothic" charset="0"/>
                <a:cs typeface="Century Gothic" charset="0"/>
              </a:rPr>
              <a:t>jelentős geopolitikai hatása </a:t>
            </a:r>
            <a:r>
              <a:rPr lang="hu-HU" sz="2600" dirty="0" smtClean="0">
                <a:latin typeface="Century Gothic" charset="0"/>
                <a:ea typeface="Century Gothic" charset="0"/>
                <a:cs typeface="Century Gothic" charset="0"/>
              </a:rPr>
              <a:t>lehet az egész világon: hozzájárul a szegénységhez, környezeti degradációhoz és a törékeny kormányok további gyengüléséhez. </a:t>
            </a:r>
            <a:r>
              <a:rPr lang="hu-HU" sz="2600" b="1" dirty="0" smtClean="0">
                <a:latin typeface="Century Gothic" charset="0"/>
                <a:ea typeface="Century Gothic" charset="0"/>
                <a:cs typeface="Century Gothic" charset="0"/>
              </a:rPr>
              <a:t>A klímaváltozás hozzájárul az élelmiszer- és vízszűkösséghez,  növelni fogja a betegségek elterjedését, és elindíthatja vagy súlyosbíthatja a tömeges migrációt</a:t>
            </a:r>
            <a:r>
              <a:rPr lang="hu-HU" sz="2600" dirty="0" smtClean="0">
                <a:latin typeface="Century Gothic" charset="0"/>
                <a:ea typeface="Century Gothic" charset="0"/>
                <a:cs typeface="Century Gothic" charset="0"/>
              </a:rPr>
              <a:t>.”</a:t>
            </a:r>
          </a:p>
          <a:p>
            <a:pPr marL="0" indent="0">
              <a:lnSpc>
                <a:spcPct val="120000"/>
              </a:lnSpc>
              <a:buNone/>
            </a:pPr>
            <a:endParaRPr lang="en-US" sz="2600" dirty="0">
              <a:latin typeface="Century Gothic" charset="0"/>
              <a:ea typeface="Century Gothic" charset="0"/>
              <a:cs typeface="Century Gothic" charset="0"/>
            </a:endParaRPr>
          </a:p>
          <a:p>
            <a:pPr marL="0" indent="0">
              <a:lnSpc>
                <a:spcPct val="120000"/>
              </a:lnSpc>
              <a:buNone/>
            </a:pPr>
            <a:r>
              <a:rPr lang="en-US" sz="2600" dirty="0" smtClean="0">
                <a:latin typeface="Century Gothic" charset="0"/>
                <a:ea typeface="Century Gothic" charset="0"/>
                <a:cs typeface="Century Gothic" charset="0"/>
              </a:rPr>
              <a:t>“</a:t>
            </a:r>
            <a:r>
              <a:rPr lang="hu-HU" sz="2600" dirty="0" smtClean="0">
                <a:latin typeface="Century Gothic" charset="0"/>
                <a:ea typeface="Century Gothic" charset="0"/>
                <a:cs typeface="Century Gothic" charset="0"/>
              </a:rPr>
              <a:t>Bár az éghajlatváltozás önmagában nem okoz konfliktust, </a:t>
            </a:r>
            <a:r>
              <a:rPr lang="hu-HU" sz="2600" b="1" dirty="0" smtClean="0">
                <a:latin typeface="Century Gothic" charset="0"/>
                <a:ea typeface="Century Gothic" charset="0"/>
                <a:cs typeface="Century Gothic" charset="0"/>
              </a:rPr>
              <a:t>az instabilitás és a konfliktus katalizátoraként hathat </a:t>
            </a:r>
            <a:r>
              <a:rPr lang="hu-HU" sz="2600" dirty="0" smtClean="0">
                <a:latin typeface="Century Gothic" charset="0"/>
                <a:ea typeface="Century Gothic" charset="0"/>
                <a:cs typeface="Century Gothic" charset="0"/>
              </a:rPr>
              <a:t>nyomást gyakorolva a civil szervezetekre és a katonaságra az egész világon.”</a:t>
            </a:r>
          </a:p>
          <a:p>
            <a:pPr marL="0" indent="0">
              <a:lnSpc>
                <a:spcPct val="120000"/>
              </a:lnSpc>
              <a:buNone/>
            </a:pPr>
            <a:endParaRPr lang="en-US" dirty="0"/>
          </a:p>
          <a:p>
            <a:pPr marL="914400" lvl="2" indent="0">
              <a:lnSpc>
                <a:spcPct val="120000"/>
              </a:lnSpc>
              <a:buNone/>
            </a:pPr>
            <a:r>
              <a:rPr lang="en-US" sz="1400" dirty="0">
                <a:solidFill>
                  <a:schemeClr val="bg1"/>
                </a:solidFill>
                <a:cs typeface="Arial" charset="0"/>
              </a:rPr>
              <a:t> </a:t>
            </a:r>
            <a:r>
              <a:rPr lang="en-US" sz="1400" dirty="0" smtClean="0">
                <a:solidFill>
                  <a:schemeClr val="bg1"/>
                </a:solidFill>
                <a:cs typeface="Arial" charset="0"/>
              </a:rPr>
              <a:t> </a:t>
            </a:r>
            <a:r>
              <a:rPr lang="en-US" sz="1400" dirty="0">
                <a:solidFill>
                  <a:schemeClr val="bg1"/>
                </a:solidFill>
                <a:cs typeface="Arial" charset="0"/>
              </a:rPr>
              <a:t>— Quadrennial Defense Review, U.S. Department of Defense, February, 2010</a:t>
            </a:r>
          </a:p>
          <a:p>
            <a:pPr>
              <a:lnSpc>
                <a:spcPct val="120000"/>
              </a:lnSpc>
            </a:pPr>
            <a:endParaRPr lang="en-US" dirty="0"/>
          </a:p>
        </p:txBody>
      </p:sp>
    </p:spTree>
    <p:extLst>
      <p:ext uri="{BB962C8B-B14F-4D97-AF65-F5344CB8AC3E}">
        <p14:creationId xmlns:p14="http://schemas.microsoft.com/office/powerpoint/2010/main" val="818267871"/>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Business as Usual</a:t>
            </a:r>
            <a:endParaRPr lang="en-US" dirty="0"/>
          </a:p>
        </p:txBody>
      </p:sp>
      <p:grpSp>
        <p:nvGrpSpPr>
          <p:cNvPr id="2" name="Group 5"/>
          <p:cNvGrpSpPr>
            <a:grpSpLocks noChangeAspect="1"/>
          </p:cNvGrpSpPr>
          <p:nvPr/>
        </p:nvGrpSpPr>
        <p:grpSpPr bwMode="auto">
          <a:xfrm>
            <a:off x="495300" y="1310600"/>
            <a:ext cx="6324600" cy="4937800"/>
            <a:chOff x="1238" y="346"/>
            <a:chExt cx="3284" cy="3628"/>
          </a:xfrm>
        </p:grpSpPr>
        <p:sp>
          <p:nvSpPr>
            <p:cNvPr id="3" name="AutoShape 4"/>
            <p:cNvSpPr>
              <a:spLocks noChangeAspect="1" noChangeArrowheads="1" noTextEdit="1"/>
            </p:cNvSpPr>
            <p:nvPr/>
          </p:nvSpPr>
          <p:spPr bwMode="auto">
            <a:xfrm>
              <a:off x="1238" y="346"/>
              <a:ext cx="3284" cy="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 name="Rectangle 6"/>
            <p:cNvSpPr>
              <a:spLocks noChangeArrowheads="1"/>
            </p:cNvSpPr>
            <p:nvPr/>
          </p:nvSpPr>
          <p:spPr bwMode="auto">
            <a:xfrm>
              <a:off x="1733" y="391"/>
              <a:ext cx="247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hu-HU" altLang="en-US" dirty="0" smtClean="0">
                  <a:solidFill>
                    <a:srgbClr val="000000"/>
                  </a:solidFill>
                </a:rPr>
                <a:t>Üvegházhatású gázok kibocsátása</a:t>
              </a:r>
              <a:endParaRPr lang="en-US" altLang="en-US" dirty="0"/>
            </a:p>
          </p:txBody>
        </p:sp>
        <p:sp>
          <p:nvSpPr>
            <p:cNvPr id="5" name="Rectangle 7"/>
            <p:cNvSpPr>
              <a:spLocks noChangeArrowheads="1"/>
            </p:cNvSpPr>
            <p:nvPr/>
          </p:nvSpPr>
          <p:spPr bwMode="auto">
            <a:xfrm>
              <a:off x="1680" y="677"/>
              <a:ext cx="2566" cy="3104"/>
            </a:xfrm>
            <a:prstGeom prst="rect">
              <a:avLst/>
            </a:prstGeom>
            <a:solidFill>
              <a:srgbClr val="FFFFFF"/>
            </a:solidFill>
            <a:ln w="0">
              <a:solidFill>
                <a:srgbClr val="FFFFFF"/>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6" name="Rectangle 8"/>
            <p:cNvSpPr>
              <a:spLocks noChangeArrowheads="1"/>
            </p:cNvSpPr>
            <p:nvPr/>
          </p:nvSpPr>
          <p:spPr bwMode="auto">
            <a:xfrm>
              <a:off x="1680" y="677"/>
              <a:ext cx="2573" cy="3111"/>
            </a:xfrm>
            <a:prstGeom prst="rect">
              <a:avLst/>
            </a:prstGeom>
            <a:noFill/>
            <a:ln w="9525">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 name="Line 9"/>
            <p:cNvSpPr>
              <a:spLocks noChangeShapeType="1"/>
            </p:cNvSpPr>
            <p:nvPr/>
          </p:nvSpPr>
          <p:spPr bwMode="auto">
            <a:xfrm>
              <a:off x="1680" y="1194"/>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 name="Line 10"/>
            <p:cNvSpPr>
              <a:spLocks noChangeShapeType="1"/>
            </p:cNvSpPr>
            <p:nvPr/>
          </p:nvSpPr>
          <p:spPr bwMode="auto">
            <a:xfrm>
              <a:off x="1680" y="1712"/>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 name="Line 11"/>
            <p:cNvSpPr>
              <a:spLocks noChangeShapeType="1"/>
            </p:cNvSpPr>
            <p:nvPr/>
          </p:nvSpPr>
          <p:spPr bwMode="auto">
            <a:xfrm>
              <a:off x="1680" y="2229"/>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 name="Line 12"/>
            <p:cNvSpPr>
              <a:spLocks noChangeShapeType="1"/>
            </p:cNvSpPr>
            <p:nvPr/>
          </p:nvSpPr>
          <p:spPr bwMode="auto">
            <a:xfrm>
              <a:off x="1680" y="2746"/>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 name="Line 13"/>
            <p:cNvSpPr>
              <a:spLocks noChangeShapeType="1"/>
            </p:cNvSpPr>
            <p:nvPr/>
          </p:nvSpPr>
          <p:spPr bwMode="auto">
            <a:xfrm>
              <a:off x="1680" y="3264"/>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 name="Rectangle 14"/>
            <p:cNvSpPr>
              <a:spLocks noChangeArrowheads="1"/>
            </p:cNvSpPr>
            <p:nvPr/>
          </p:nvSpPr>
          <p:spPr bwMode="auto">
            <a:xfrm>
              <a:off x="1459" y="677"/>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60</a:t>
              </a:r>
              <a:endParaRPr lang="en-US" altLang="en-US" sz="1350"/>
            </a:p>
          </p:txBody>
        </p:sp>
        <p:sp>
          <p:nvSpPr>
            <p:cNvPr id="13" name="Rectangle 15"/>
            <p:cNvSpPr>
              <a:spLocks noChangeArrowheads="1"/>
            </p:cNvSpPr>
            <p:nvPr/>
          </p:nvSpPr>
          <p:spPr bwMode="auto">
            <a:xfrm>
              <a:off x="1459" y="1174"/>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50</a:t>
              </a:r>
              <a:endParaRPr lang="en-US" altLang="en-US" sz="1350"/>
            </a:p>
          </p:txBody>
        </p:sp>
        <p:sp>
          <p:nvSpPr>
            <p:cNvPr id="14" name="Rectangle 16"/>
            <p:cNvSpPr>
              <a:spLocks noChangeArrowheads="1"/>
            </p:cNvSpPr>
            <p:nvPr/>
          </p:nvSpPr>
          <p:spPr bwMode="auto">
            <a:xfrm>
              <a:off x="1459" y="1670"/>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40</a:t>
              </a:r>
              <a:endParaRPr lang="en-US" altLang="en-US" sz="1350"/>
            </a:p>
          </p:txBody>
        </p:sp>
        <p:sp>
          <p:nvSpPr>
            <p:cNvPr id="15" name="Rectangle 17"/>
            <p:cNvSpPr>
              <a:spLocks noChangeArrowheads="1"/>
            </p:cNvSpPr>
            <p:nvPr/>
          </p:nvSpPr>
          <p:spPr bwMode="auto">
            <a:xfrm>
              <a:off x="1459" y="2167"/>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30</a:t>
              </a:r>
              <a:endParaRPr lang="en-US" altLang="en-US" sz="1350"/>
            </a:p>
          </p:txBody>
        </p:sp>
        <p:sp>
          <p:nvSpPr>
            <p:cNvPr id="16" name="Rectangle 18"/>
            <p:cNvSpPr>
              <a:spLocks noChangeArrowheads="1"/>
            </p:cNvSpPr>
            <p:nvPr/>
          </p:nvSpPr>
          <p:spPr bwMode="auto">
            <a:xfrm>
              <a:off x="1459" y="2664"/>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a:t>
              </a:r>
              <a:endParaRPr lang="en-US" altLang="en-US" sz="1350"/>
            </a:p>
          </p:txBody>
        </p:sp>
        <p:sp>
          <p:nvSpPr>
            <p:cNvPr id="17" name="Rectangle 19"/>
            <p:cNvSpPr>
              <a:spLocks noChangeArrowheads="1"/>
            </p:cNvSpPr>
            <p:nvPr/>
          </p:nvSpPr>
          <p:spPr bwMode="auto">
            <a:xfrm>
              <a:off x="1459" y="3160"/>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10</a:t>
              </a:r>
              <a:endParaRPr lang="en-US" altLang="en-US" sz="1350"/>
            </a:p>
          </p:txBody>
        </p:sp>
        <p:sp>
          <p:nvSpPr>
            <p:cNvPr id="18" name="Rectangle 20"/>
            <p:cNvSpPr>
              <a:spLocks noChangeArrowheads="1"/>
            </p:cNvSpPr>
            <p:nvPr/>
          </p:nvSpPr>
          <p:spPr bwMode="auto">
            <a:xfrm>
              <a:off x="1521" y="3664"/>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0</a:t>
              </a:r>
              <a:endParaRPr lang="en-US" altLang="en-US" sz="1350"/>
            </a:p>
          </p:txBody>
        </p:sp>
        <p:sp>
          <p:nvSpPr>
            <p:cNvPr id="23" name="Freeform 25"/>
            <p:cNvSpPr>
              <a:spLocks/>
            </p:cNvSpPr>
            <p:nvPr/>
          </p:nvSpPr>
          <p:spPr bwMode="auto">
            <a:xfrm>
              <a:off x="1680" y="870"/>
              <a:ext cx="2573" cy="2228"/>
            </a:xfrm>
            <a:custGeom>
              <a:avLst/>
              <a:gdLst>
                <a:gd name="T0" fmla="*/ 20 w 2573"/>
                <a:gd name="T1" fmla="*/ 2187 h 2228"/>
                <a:gd name="T2" fmla="*/ 75 w 2573"/>
                <a:gd name="T3" fmla="*/ 2159 h 2228"/>
                <a:gd name="T4" fmla="*/ 124 w 2573"/>
                <a:gd name="T5" fmla="*/ 2104 h 2228"/>
                <a:gd name="T6" fmla="*/ 179 w 2573"/>
                <a:gd name="T7" fmla="*/ 2049 h 2228"/>
                <a:gd name="T8" fmla="*/ 227 w 2573"/>
                <a:gd name="T9" fmla="*/ 2042 h 2228"/>
                <a:gd name="T10" fmla="*/ 282 w 2573"/>
                <a:gd name="T11" fmla="*/ 2007 h 2228"/>
                <a:gd name="T12" fmla="*/ 331 w 2573"/>
                <a:gd name="T13" fmla="*/ 1994 h 2228"/>
                <a:gd name="T14" fmla="*/ 379 w 2573"/>
                <a:gd name="T15" fmla="*/ 1966 h 2228"/>
                <a:gd name="T16" fmla="*/ 434 w 2573"/>
                <a:gd name="T17" fmla="*/ 1938 h 2228"/>
                <a:gd name="T18" fmla="*/ 483 w 2573"/>
                <a:gd name="T19" fmla="*/ 1904 h 2228"/>
                <a:gd name="T20" fmla="*/ 538 w 2573"/>
                <a:gd name="T21" fmla="*/ 1870 h 2228"/>
                <a:gd name="T22" fmla="*/ 586 w 2573"/>
                <a:gd name="T23" fmla="*/ 1842 h 2228"/>
                <a:gd name="T24" fmla="*/ 641 w 2573"/>
                <a:gd name="T25" fmla="*/ 1807 h 2228"/>
                <a:gd name="T26" fmla="*/ 690 w 2573"/>
                <a:gd name="T27" fmla="*/ 1773 h 2228"/>
                <a:gd name="T28" fmla="*/ 745 w 2573"/>
                <a:gd name="T29" fmla="*/ 1738 h 2228"/>
                <a:gd name="T30" fmla="*/ 793 w 2573"/>
                <a:gd name="T31" fmla="*/ 1697 h 2228"/>
                <a:gd name="T32" fmla="*/ 848 w 2573"/>
                <a:gd name="T33" fmla="*/ 1656 h 2228"/>
                <a:gd name="T34" fmla="*/ 897 w 2573"/>
                <a:gd name="T35" fmla="*/ 1614 h 2228"/>
                <a:gd name="T36" fmla="*/ 952 w 2573"/>
                <a:gd name="T37" fmla="*/ 1573 h 2228"/>
                <a:gd name="T38" fmla="*/ 1000 w 2573"/>
                <a:gd name="T39" fmla="*/ 1525 h 2228"/>
                <a:gd name="T40" fmla="*/ 1048 w 2573"/>
                <a:gd name="T41" fmla="*/ 1476 h 2228"/>
                <a:gd name="T42" fmla="*/ 1103 w 2573"/>
                <a:gd name="T43" fmla="*/ 1435 h 2228"/>
                <a:gd name="T44" fmla="*/ 1152 w 2573"/>
                <a:gd name="T45" fmla="*/ 1387 h 2228"/>
                <a:gd name="T46" fmla="*/ 1207 w 2573"/>
                <a:gd name="T47" fmla="*/ 1338 h 2228"/>
                <a:gd name="T48" fmla="*/ 1255 w 2573"/>
                <a:gd name="T49" fmla="*/ 1290 h 2228"/>
                <a:gd name="T50" fmla="*/ 1310 w 2573"/>
                <a:gd name="T51" fmla="*/ 1242 h 2228"/>
                <a:gd name="T52" fmla="*/ 1359 w 2573"/>
                <a:gd name="T53" fmla="*/ 1187 h 2228"/>
                <a:gd name="T54" fmla="*/ 1414 w 2573"/>
                <a:gd name="T55" fmla="*/ 1138 h 2228"/>
                <a:gd name="T56" fmla="*/ 1462 w 2573"/>
                <a:gd name="T57" fmla="*/ 1090 h 2228"/>
                <a:gd name="T58" fmla="*/ 1517 w 2573"/>
                <a:gd name="T59" fmla="*/ 1042 h 2228"/>
                <a:gd name="T60" fmla="*/ 1566 w 2573"/>
                <a:gd name="T61" fmla="*/ 987 h 2228"/>
                <a:gd name="T62" fmla="*/ 1614 w 2573"/>
                <a:gd name="T63" fmla="*/ 938 h 2228"/>
                <a:gd name="T64" fmla="*/ 1669 w 2573"/>
                <a:gd name="T65" fmla="*/ 883 h 2228"/>
                <a:gd name="T66" fmla="*/ 1718 w 2573"/>
                <a:gd name="T67" fmla="*/ 835 h 2228"/>
                <a:gd name="T68" fmla="*/ 1773 w 2573"/>
                <a:gd name="T69" fmla="*/ 787 h 2228"/>
                <a:gd name="T70" fmla="*/ 1821 w 2573"/>
                <a:gd name="T71" fmla="*/ 731 h 2228"/>
                <a:gd name="T72" fmla="*/ 1876 w 2573"/>
                <a:gd name="T73" fmla="*/ 683 h 2228"/>
                <a:gd name="T74" fmla="*/ 1925 w 2573"/>
                <a:gd name="T75" fmla="*/ 635 h 2228"/>
                <a:gd name="T76" fmla="*/ 1980 w 2573"/>
                <a:gd name="T77" fmla="*/ 580 h 2228"/>
                <a:gd name="T78" fmla="*/ 2028 w 2573"/>
                <a:gd name="T79" fmla="*/ 531 h 2228"/>
                <a:gd name="T80" fmla="*/ 2083 w 2573"/>
                <a:gd name="T81" fmla="*/ 476 h 2228"/>
                <a:gd name="T82" fmla="*/ 2132 w 2573"/>
                <a:gd name="T83" fmla="*/ 428 h 2228"/>
                <a:gd name="T84" fmla="*/ 2187 w 2573"/>
                <a:gd name="T85" fmla="*/ 380 h 2228"/>
                <a:gd name="T86" fmla="*/ 2235 w 2573"/>
                <a:gd name="T87" fmla="*/ 324 h 2228"/>
                <a:gd name="T88" fmla="*/ 2283 w 2573"/>
                <a:gd name="T89" fmla="*/ 276 h 2228"/>
                <a:gd name="T90" fmla="*/ 2338 w 2573"/>
                <a:gd name="T91" fmla="*/ 228 h 2228"/>
                <a:gd name="T92" fmla="*/ 2387 w 2573"/>
                <a:gd name="T93" fmla="*/ 173 h 2228"/>
                <a:gd name="T94" fmla="*/ 2442 w 2573"/>
                <a:gd name="T95" fmla="*/ 124 h 2228"/>
                <a:gd name="T96" fmla="*/ 2490 w 2573"/>
                <a:gd name="T97" fmla="*/ 76 h 2228"/>
                <a:gd name="T98" fmla="*/ 2545 w 2573"/>
                <a:gd name="T99" fmla="*/ 28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228">
                  <a:moveTo>
                    <a:pt x="0" y="2228"/>
                  </a:moveTo>
                  <a:lnTo>
                    <a:pt x="20" y="2187"/>
                  </a:lnTo>
                  <a:lnTo>
                    <a:pt x="48" y="2166"/>
                  </a:lnTo>
                  <a:lnTo>
                    <a:pt x="75" y="2159"/>
                  </a:lnTo>
                  <a:lnTo>
                    <a:pt x="96" y="2125"/>
                  </a:lnTo>
                  <a:lnTo>
                    <a:pt x="124" y="2104"/>
                  </a:lnTo>
                  <a:lnTo>
                    <a:pt x="151" y="2070"/>
                  </a:lnTo>
                  <a:lnTo>
                    <a:pt x="179" y="2049"/>
                  </a:lnTo>
                  <a:lnTo>
                    <a:pt x="200" y="2056"/>
                  </a:lnTo>
                  <a:lnTo>
                    <a:pt x="227" y="2042"/>
                  </a:lnTo>
                  <a:lnTo>
                    <a:pt x="255" y="2028"/>
                  </a:lnTo>
                  <a:lnTo>
                    <a:pt x="282" y="2007"/>
                  </a:lnTo>
                  <a:lnTo>
                    <a:pt x="303" y="1994"/>
                  </a:lnTo>
                  <a:lnTo>
                    <a:pt x="331" y="1994"/>
                  </a:lnTo>
                  <a:lnTo>
                    <a:pt x="358" y="1994"/>
                  </a:lnTo>
                  <a:lnTo>
                    <a:pt x="379" y="1966"/>
                  </a:lnTo>
                  <a:lnTo>
                    <a:pt x="407" y="1952"/>
                  </a:lnTo>
                  <a:lnTo>
                    <a:pt x="434" y="1938"/>
                  </a:lnTo>
                  <a:lnTo>
                    <a:pt x="462" y="1918"/>
                  </a:lnTo>
                  <a:lnTo>
                    <a:pt x="483" y="1904"/>
                  </a:lnTo>
                  <a:lnTo>
                    <a:pt x="510" y="1890"/>
                  </a:lnTo>
                  <a:lnTo>
                    <a:pt x="538" y="1870"/>
                  </a:lnTo>
                  <a:lnTo>
                    <a:pt x="565" y="1856"/>
                  </a:lnTo>
                  <a:lnTo>
                    <a:pt x="586" y="1842"/>
                  </a:lnTo>
                  <a:lnTo>
                    <a:pt x="614" y="1821"/>
                  </a:lnTo>
                  <a:lnTo>
                    <a:pt x="641" y="1807"/>
                  </a:lnTo>
                  <a:lnTo>
                    <a:pt x="662" y="1787"/>
                  </a:lnTo>
                  <a:lnTo>
                    <a:pt x="690" y="1773"/>
                  </a:lnTo>
                  <a:lnTo>
                    <a:pt x="717" y="1752"/>
                  </a:lnTo>
                  <a:lnTo>
                    <a:pt x="745" y="1738"/>
                  </a:lnTo>
                  <a:lnTo>
                    <a:pt x="765" y="1718"/>
                  </a:lnTo>
                  <a:lnTo>
                    <a:pt x="793" y="1697"/>
                  </a:lnTo>
                  <a:lnTo>
                    <a:pt x="821" y="1676"/>
                  </a:lnTo>
                  <a:lnTo>
                    <a:pt x="848" y="1656"/>
                  </a:lnTo>
                  <a:lnTo>
                    <a:pt x="869" y="1635"/>
                  </a:lnTo>
                  <a:lnTo>
                    <a:pt x="897" y="1614"/>
                  </a:lnTo>
                  <a:lnTo>
                    <a:pt x="924" y="1594"/>
                  </a:lnTo>
                  <a:lnTo>
                    <a:pt x="952" y="1573"/>
                  </a:lnTo>
                  <a:lnTo>
                    <a:pt x="972" y="1545"/>
                  </a:lnTo>
                  <a:lnTo>
                    <a:pt x="1000" y="1525"/>
                  </a:lnTo>
                  <a:lnTo>
                    <a:pt x="1028" y="1504"/>
                  </a:lnTo>
                  <a:lnTo>
                    <a:pt x="1048" y="1476"/>
                  </a:lnTo>
                  <a:lnTo>
                    <a:pt x="1076" y="1456"/>
                  </a:lnTo>
                  <a:lnTo>
                    <a:pt x="1103" y="1435"/>
                  </a:lnTo>
                  <a:lnTo>
                    <a:pt x="1131" y="1407"/>
                  </a:lnTo>
                  <a:lnTo>
                    <a:pt x="1152" y="1387"/>
                  </a:lnTo>
                  <a:lnTo>
                    <a:pt x="1179" y="1359"/>
                  </a:lnTo>
                  <a:lnTo>
                    <a:pt x="1207" y="1338"/>
                  </a:lnTo>
                  <a:lnTo>
                    <a:pt x="1235" y="1311"/>
                  </a:lnTo>
                  <a:lnTo>
                    <a:pt x="1255" y="1290"/>
                  </a:lnTo>
                  <a:lnTo>
                    <a:pt x="1283" y="1263"/>
                  </a:lnTo>
                  <a:lnTo>
                    <a:pt x="1310" y="1242"/>
                  </a:lnTo>
                  <a:lnTo>
                    <a:pt x="1331" y="1214"/>
                  </a:lnTo>
                  <a:lnTo>
                    <a:pt x="1359" y="1187"/>
                  </a:lnTo>
                  <a:lnTo>
                    <a:pt x="1386" y="1166"/>
                  </a:lnTo>
                  <a:lnTo>
                    <a:pt x="1414" y="1138"/>
                  </a:lnTo>
                  <a:lnTo>
                    <a:pt x="1435" y="1118"/>
                  </a:lnTo>
                  <a:lnTo>
                    <a:pt x="1462" y="1090"/>
                  </a:lnTo>
                  <a:lnTo>
                    <a:pt x="1490" y="1062"/>
                  </a:lnTo>
                  <a:lnTo>
                    <a:pt x="1517" y="1042"/>
                  </a:lnTo>
                  <a:lnTo>
                    <a:pt x="1538" y="1014"/>
                  </a:lnTo>
                  <a:lnTo>
                    <a:pt x="1566" y="987"/>
                  </a:lnTo>
                  <a:lnTo>
                    <a:pt x="1593" y="966"/>
                  </a:lnTo>
                  <a:lnTo>
                    <a:pt x="1614" y="938"/>
                  </a:lnTo>
                  <a:lnTo>
                    <a:pt x="1642" y="911"/>
                  </a:lnTo>
                  <a:lnTo>
                    <a:pt x="1669" y="883"/>
                  </a:lnTo>
                  <a:lnTo>
                    <a:pt x="1697" y="862"/>
                  </a:lnTo>
                  <a:lnTo>
                    <a:pt x="1718" y="835"/>
                  </a:lnTo>
                  <a:lnTo>
                    <a:pt x="1745" y="814"/>
                  </a:lnTo>
                  <a:lnTo>
                    <a:pt x="1773" y="787"/>
                  </a:lnTo>
                  <a:lnTo>
                    <a:pt x="1800" y="759"/>
                  </a:lnTo>
                  <a:lnTo>
                    <a:pt x="1821" y="731"/>
                  </a:lnTo>
                  <a:lnTo>
                    <a:pt x="1849" y="711"/>
                  </a:lnTo>
                  <a:lnTo>
                    <a:pt x="1876" y="683"/>
                  </a:lnTo>
                  <a:lnTo>
                    <a:pt x="1904" y="656"/>
                  </a:lnTo>
                  <a:lnTo>
                    <a:pt x="1925" y="635"/>
                  </a:lnTo>
                  <a:lnTo>
                    <a:pt x="1952" y="607"/>
                  </a:lnTo>
                  <a:lnTo>
                    <a:pt x="1980" y="580"/>
                  </a:lnTo>
                  <a:lnTo>
                    <a:pt x="2000" y="559"/>
                  </a:lnTo>
                  <a:lnTo>
                    <a:pt x="2028" y="531"/>
                  </a:lnTo>
                  <a:lnTo>
                    <a:pt x="2056" y="504"/>
                  </a:lnTo>
                  <a:lnTo>
                    <a:pt x="2083" y="476"/>
                  </a:lnTo>
                  <a:lnTo>
                    <a:pt x="2104" y="455"/>
                  </a:lnTo>
                  <a:lnTo>
                    <a:pt x="2132" y="428"/>
                  </a:lnTo>
                  <a:lnTo>
                    <a:pt x="2159" y="400"/>
                  </a:lnTo>
                  <a:lnTo>
                    <a:pt x="2187" y="380"/>
                  </a:lnTo>
                  <a:lnTo>
                    <a:pt x="2207" y="352"/>
                  </a:lnTo>
                  <a:lnTo>
                    <a:pt x="2235" y="324"/>
                  </a:lnTo>
                  <a:lnTo>
                    <a:pt x="2263" y="304"/>
                  </a:lnTo>
                  <a:lnTo>
                    <a:pt x="2283" y="276"/>
                  </a:lnTo>
                  <a:lnTo>
                    <a:pt x="2311" y="249"/>
                  </a:lnTo>
                  <a:lnTo>
                    <a:pt x="2338" y="228"/>
                  </a:lnTo>
                  <a:lnTo>
                    <a:pt x="2366" y="200"/>
                  </a:lnTo>
                  <a:lnTo>
                    <a:pt x="2387" y="173"/>
                  </a:lnTo>
                  <a:lnTo>
                    <a:pt x="2414" y="152"/>
                  </a:lnTo>
                  <a:lnTo>
                    <a:pt x="2442" y="124"/>
                  </a:lnTo>
                  <a:lnTo>
                    <a:pt x="2470" y="97"/>
                  </a:lnTo>
                  <a:lnTo>
                    <a:pt x="2490" y="76"/>
                  </a:lnTo>
                  <a:lnTo>
                    <a:pt x="2518" y="49"/>
                  </a:lnTo>
                  <a:lnTo>
                    <a:pt x="2545" y="28"/>
                  </a:lnTo>
                  <a:lnTo>
                    <a:pt x="2573" y="0"/>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26"/>
            <p:cNvSpPr>
              <a:spLocks/>
            </p:cNvSpPr>
            <p:nvPr/>
          </p:nvSpPr>
          <p:spPr bwMode="auto">
            <a:xfrm>
              <a:off x="1680" y="877"/>
              <a:ext cx="2573" cy="2228"/>
            </a:xfrm>
            <a:custGeom>
              <a:avLst/>
              <a:gdLst>
                <a:gd name="T0" fmla="*/ 20 w 2573"/>
                <a:gd name="T1" fmla="*/ 2187 h 2228"/>
                <a:gd name="T2" fmla="*/ 75 w 2573"/>
                <a:gd name="T3" fmla="*/ 2159 h 2228"/>
                <a:gd name="T4" fmla="*/ 124 w 2573"/>
                <a:gd name="T5" fmla="*/ 2104 h 2228"/>
                <a:gd name="T6" fmla="*/ 179 w 2573"/>
                <a:gd name="T7" fmla="*/ 2049 h 2228"/>
                <a:gd name="T8" fmla="*/ 227 w 2573"/>
                <a:gd name="T9" fmla="*/ 2042 h 2228"/>
                <a:gd name="T10" fmla="*/ 282 w 2573"/>
                <a:gd name="T11" fmla="*/ 2007 h 2228"/>
                <a:gd name="T12" fmla="*/ 331 w 2573"/>
                <a:gd name="T13" fmla="*/ 1994 h 2228"/>
                <a:gd name="T14" fmla="*/ 379 w 2573"/>
                <a:gd name="T15" fmla="*/ 1966 h 2228"/>
                <a:gd name="T16" fmla="*/ 434 w 2573"/>
                <a:gd name="T17" fmla="*/ 1938 h 2228"/>
                <a:gd name="T18" fmla="*/ 483 w 2573"/>
                <a:gd name="T19" fmla="*/ 1904 h 2228"/>
                <a:gd name="T20" fmla="*/ 538 w 2573"/>
                <a:gd name="T21" fmla="*/ 1869 h 2228"/>
                <a:gd name="T22" fmla="*/ 586 w 2573"/>
                <a:gd name="T23" fmla="*/ 1842 h 2228"/>
                <a:gd name="T24" fmla="*/ 641 w 2573"/>
                <a:gd name="T25" fmla="*/ 1807 h 2228"/>
                <a:gd name="T26" fmla="*/ 690 w 2573"/>
                <a:gd name="T27" fmla="*/ 1773 h 2228"/>
                <a:gd name="T28" fmla="*/ 745 w 2573"/>
                <a:gd name="T29" fmla="*/ 1738 h 2228"/>
                <a:gd name="T30" fmla="*/ 793 w 2573"/>
                <a:gd name="T31" fmla="*/ 1697 h 2228"/>
                <a:gd name="T32" fmla="*/ 848 w 2573"/>
                <a:gd name="T33" fmla="*/ 1656 h 2228"/>
                <a:gd name="T34" fmla="*/ 897 w 2573"/>
                <a:gd name="T35" fmla="*/ 1614 h 2228"/>
                <a:gd name="T36" fmla="*/ 952 w 2573"/>
                <a:gd name="T37" fmla="*/ 1573 h 2228"/>
                <a:gd name="T38" fmla="*/ 1000 w 2573"/>
                <a:gd name="T39" fmla="*/ 1525 h 2228"/>
                <a:gd name="T40" fmla="*/ 1048 w 2573"/>
                <a:gd name="T41" fmla="*/ 1476 h 2228"/>
                <a:gd name="T42" fmla="*/ 1103 w 2573"/>
                <a:gd name="T43" fmla="*/ 1435 h 2228"/>
                <a:gd name="T44" fmla="*/ 1152 w 2573"/>
                <a:gd name="T45" fmla="*/ 1387 h 2228"/>
                <a:gd name="T46" fmla="*/ 1207 w 2573"/>
                <a:gd name="T47" fmla="*/ 1338 h 2228"/>
                <a:gd name="T48" fmla="*/ 1255 w 2573"/>
                <a:gd name="T49" fmla="*/ 1290 h 2228"/>
                <a:gd name="T50" fmla="*/ 1310 w 2573"/>
                <a:gd name="T51" fmla="*/ 1242 h 2228"/>
                <a:gd name="T52" fmla="*/ 1359 w 2573"/>
                <a:gd name="T53" fmla="*/ 1187 h 2228"/>
                <a:gd name="T54" fmla="*/ 1414 w 2573"/>
                <a:gd name="T55" fmla="*/ 1138 h 2228"/>
                <a:gd name="T56" fmla="*/ 1462 w 2573"/>
                <a:gd name="T57" fmla="*/ 1090 h 2228"/>
                <a:gd name="T58" fmla="*/ 1517 w 2573"/>
                <a:gd name="T59" fmla="*/ 1042 h 2228"/>
                <a:gd name="T60" fmla="*/ 1566 w 2573"/>
                <a:gd name="T61" fmla="*/ 986 h 2228"/>
                <a:gd name="T62" fmla="*/ 1614 w 2573"/>
                <a:gd name="T63" fmla="*/ 938 h 2228"/>
                <a:gd name="T64" fmla="*/ 1669 w 2573"/>
                <a:gd name="T65" fmla="*/ 883 h 2228"/>
                <a:gd name="T66" fmla="*/ 1718 w 2573"/>
                <a:gd name="T67" fmla="*/ 835 h 2228"/>
                <a:gd name="T68" fmla="*/ 1773 w 2573"/>
                <a:gd name="T69" fmla="*/ 786 h 2228"/>
                <a:gd name="T70" fmla="*/ 1821 w 2573"/>
                <a:gd name="T71" fmla="*/ 731 h 2228"/>
                <a:gd name="T72" fmla="*/ 1876 w 2573"/>
                <a:gd name="T73" fmla="*/ 683 h 2228"/>
                <a:gd name="T74" fmla="*/ 1925 w 2573"/>
                <a:gd name="T75" fmla="*/ 635 h 2228"/>
                <a:gd name="T76" fmla="*/ 1980 w 2573"/>
                <a:gd name="T77" fmla="*/ 580 h 2228"/>
                <a:gd name="T78" fmla="*/ 2028 w 2573"/>
                <a:gd name="T79" fmla="*/ 531 h 2228"/>
                <a:gd name="T80" fmla="*/ 2083 w 2573"/>
                <a:gd name="T81" fmla="*/ 476 h 2228"/>
                <a:gd name="T82" fmla="*/ 2132 w 2573"/>
                <a:gd name="T83" fmla="*/ 428 h 2228"/>
                <a:gd name="T84" fmla="*/ 2187 w 2573"/>
                <a:gd name="T85" fmla="*/ 379 h 2228"/>
                <a:gd name="T86" fmla="*/ 2235 w 2573"/>
                <a:gd name="T87" fmla="*/ 324 h 2228"/>
                <a:gd name="T88" fmla="*/ 2283 w 2573"/>
                <a:gd name="T89" fmla="*/ 276 h 2228"/>
                <a:gd name="T90" fmla="*/ 2338 w 2573"/>
                <a:gd name="T91" fmla="*/ 228 h 2228"/>
                <a:gd name="T92" fmla="*/ 2387 w 2573"/>
                <a:gd name="T93" fmla="*/ 173 h 2228"/>
                <a:gd name="T94" fmla="*/ 2442 w 2573"/>
                <a:gd name="T95" fmla="*/ 124 h 2228"/>
                <a:gd name="T96" fmla="*/ 2490 w 2573"/>
                <a:gd name="T97" fmla="*/ 76 h 2228"/>
                <a:gd name="T98" fmla="*/ 2545 w 2573"/>
                <a:gd name="T99" fmla="*/ 28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228">
                  <a:moveTo>
                    <a:pt x="0" y="2228"/>
                  </a:moveTo>
                  <a:lnTo>
                    <a:pt x="20" y="2187"/>
                  </a:lnTo>
                  <a:lnTo>
                    <a:pt x="48" y="2166"/>
                  </a:lnTo>
                  <a:lnTo>
                    <a:pt x="75" y="2159"/>
                  </a:lnTo>
                  <a:lnTo>
                    <a:pt x="96" y="2125"/>
                  </a:lnTo>
                  <a:lnTo>
                    <a:pt x="124" y="2104"/>
                  </a:lnTo>
                  <a:lnTo>
                    <a:pt x="151" y="2069"/>
                  </a:lnTo>
                  <a:lnTo>
                    <a:pt x="179" y="2049"/>
                  </a:lnTo>
                  <a:lnTo>
                    <a:pt x="200" y="2056"/>
                  </a:lnTo>
                  <a:lnTo>
                    <a:pt x="227" y="2042"/>
                  </a:lnTo>
                  <a:lnTo>
                    <a:pt x="255" y="2028"/>
                  </a:lnTo>
                  <a:lnTo>
                    <a:pt x="282" y="2007"/>
                  </a:lnTo>
                  <a:lnTo>
                    <a:pt x="303" y="1994"/>
                  </a:lnTo>
                  <a:lnTo>
                    <a:pt x="331" y="1994"/>
                  </a:lnTo>
                  <a:lnTo>
                    <a:pt x="358" y="1994"/>
                  </a:lnTo>
                  <a:lnTo>
                    <a:pt x="379" y="1966"/>
                  </a:lnTo>
                  <a:lnTo>
                    <a:pt x="407" y="1952"/>
                  </a:lnTo>
                  <a:lnTo>
                    <a:pt x="434" y="1938"/>
                  </a:lnTo>
                  <a:lnTo>
                    <a:pt x="462" y="1918"/>
                  </a:lnTo>
                  <a:lnTo>
                    <a:pt x="483" y="1904"/>
                  </a:lnTo>
                  <a:lnTo>
                    <a:pt x="510" y="1890"/>
                  </a:lnTo>
                  <a:lnTo>
                    <a:pt x="538" y="1869"/>
                  </a:lnTo>
                  <a:lnTo>
                    <a:pt x="565" y="1856"/>
                  </a:lnTo>
                  <a:lnTo>
                    <a:pt x="586" y="1842"/>
                  </a:lnTo>
                  <a:lnTo>
                    <a:pt x="614" y="1821"/>
                  </a:lnTo>
                  <a:lnTo>
                    <a:pt x="641" y="1807"/>
                  </a:lnTo>
                  <a:lnTo>
                    <a:pt x="662" y="1787"/>
                  </a:lnTo>
                  <a:lnTo>
                    <a:pt x="690" y="1773"/>
                  </a:lnTo>
                  <a:lnTo>
                    <a:pt x="717" y="1752"/>
                  </a:lnTo>
                  <a:lnTo>
                    <a:pt x="745" y="1738"/>
                  </a:lnTo>
                  <a:lnTo>
                    <a:pt x="765" y="1718"/>
                  </a:lnTo>
                  <a:lnTo>
                    <a:pt x="793" y="1697"/>
                  </a:lnTo>
                  <a:lnTo>
                    <a:pt x="821" y="1676"/>
                  </a:lnTo>
                  <a:lnTo>
                    <a:pt x="848" y="1656"/>
                  </a:lnTo>
                  <a:lnTo>
                    <a:pt x="869" y="1635"/>
                  </a:lnTo>
                  <a:lnTo>
                    <a:pt x="897" y="1614"/>
                  </a:lnTo>
                  <a:lnTo>
                    <a:pt x="924" y="1593"/>
                  </a:lnTo>
                  <a:lnTo>
                    <a:pt x="952" y="1573"/>
                  </a:lnTo>
                  <a:lnTo>
                    <a:pt x="972" y="1545"/>
                  </a:lnTo>
                  <a:lnTo>
                    <a:pt x="1000" y="1525"/>
                  </a:lnTo>
                  <a:lnTo>
                    <a:pt x="1028" y="1504"/>
                  </a:lnTo>
                  <a:lnTo>
                    <a:pt x="1048" y="1476"/>
                  </a:lnTo>
                  <a:lnTo>
                    <a:pt x="1076" y="1456"/>
                  </a:lnTo>
                  <a:lnTo>
                    <a:pt x="1103" y="1435"/>
                  </a:lnTo>
                  <a:lnTo>
                    <a:pt x="1131" y="1407"/>
                  </a:lnTo>
                  <a:lnTo>
                    <a:pt x="1152" y="1387"/>
                  </a:lnTo>
                  <a:lnTo>
                    <a:pt x="1179" y="1359"/>
                  </a:lnTo>
                  <a:lnTo>
                    <a:pt x="1207" y="1338"/>
                  </a:lnTo>
                  <a:lnTo>
                    <a:pt x="1235" y="1311"/>
                  </a:lnTo>
                  <a:lnTo>
                    <a:pt x="1255" y="1290"/>
                  </a:lnTo>
                  <a:lnTo>
                    <a:pt x="1283" y="1262"/>
                  </a:lnTo>
                  <a:lnTo>
                    <a:pt x="1310" y="1242"/>
                  </a:lnTo>
                  <a:lnTo>
                    <a:pt x="1331" y="1214"/>
                  </a:lnTo>
                  <a:lnTo>
                    <a:pt x="1359" y="1187"/>
                  </a:lnTo>
                  <a:lnTo>
                    <a:pt x="1386" y="1166"/>
                  </a:lnTo>
                  <a:lnTo>
                    <a:pt x="1414" y="1138"/>
                  </a:lnTo>
                  <a:lnTo>
                    <a:pt x="1435" y="1118"/>
                  </a:lnTo>
                  <a:lnTo>
                    <a:pt x="1462" y="1090"/>
                  </a:lnTo>
                  <a:lnTo>
                    <a:pt x="1490" y="1062"/>
                  </a:lnTo>
                  <a:lnTo>
                    <a:pt x="1517" y="1042"/>
                  </a:lnTo>
                  <a:lnTo>
                    <a:pt x="1538" y="1014"/>
                  </a:lnTo>
                  <a:lnTo>
                    <a:pt x="1566" y="986"/>
                  </a:lnTo>
                  <a:lnTo>
                    <a:pt x="1593" y="966"/>
                  </a:lnTo>
                  <a:lnTo>
                    <a:pt x="1614" y="938"/>
                  </a:lnTo>
                  <a:lnTo>
                    <a:pt x="1642" y="911"/>
                  </a:lnTo>
                  <a:lnTo>
                    <a:pt x="1669" y="883"/>
                  </a:lnTo>
                  <a:lnTo>
                    <a:pt x="1697" y="862"/>
                  </a:lnTo>
                  <a:lnTo>
                    <a:pt x="1718" y="835"/>
                  </a:lnTo>
                  <a:lnTo>
                    <a:pt x="1745" y="814"/>
                  </a:lnTo>
                  <a:lnTo>
                    <a:pt x="1773" y="786"/>
                  </a:lnTo>
                  <a:lnTo>
                    <a:pt x="1800" y="759"/>
                  </a:lnTo>
                  <a:lnTo>
                    <a:pt x="1821" y="731"/>
                  </a:lnTo>
                  <a:lnTo>
                    <a:pt x="1849" y="711"/>
                  </a:lnTo>
                  <a:lnTo>
                    <a:pt x="1876" y="683"/>
                  </a:lnTo>
                  <a:lnTo>
                    <a:pt x="1904" y="655"/>
                  </a:lnTo>
                  <a:lnTo>
                    <a:pt x="1925" y="635"/>
                  </a:lnTo>
                  <a:lnTo>
                    <a:pt x="1952" y="607"/>
                  </a:lnTo>
                  <a:lnTo>
                    <a:pt x="1980" y="580"/>
                  </a:lnTo>
                  <a:lnTo>
                    <a:pt x="2000" y="559"/>
                  </a:lnTo>
                  <a:lnTo>
                    <a:pt x="2028" y="531"/>
                  </a:lnTo>
                  <a:lnTo>
                    <a:pt x="2056" y="504"/>
                  </a:lnTo>
                  <a:lnTo>
                    <a:pt x="2083" y="476"/>
                  </a:lnTo>
                  <a:lnTo>
                    <a:pt x="2104" y="455"/>
                  </a:lnTo>
                  <a:lnTo>
                    <a:pt x="2132" y="428"/>
                  </a:lnTo>
                  <a:lnTo>
                    <a:pt x="2159" y="400"/>
                  </a:lnTo>
                  <a:lnTo>
                    <a:pt x="2187" y="379"/>
                  </a:lnTo>
                  <a:lnTo>
                    <a:pt x="2207" y="352"/>
                  </a:lnTo>
                  <a:lnTo>
                    <a:pt x="2235" y="324"/>
                  </a:lnTo>
                  <a:lnTo>
                    <a:pt x="2263" y="304"/>
                  </a:lnTo>
                  <a:lnTo>
                    <a:pt x="2283" y="276"/>
                  </a:lnTo>
                  <a:lnTo>
                    <a:pt x="2311" y="248"/>
                  </a:lnTo>
                  <a:lnTo>
                    <a:pt x="2338" y="228"/>
                  </a:lnTo>
                  <a:lnTo>
                    <a:pt x="2366" y="200"/>
                  </a:lnTo>
                  <a:lnTo>
                    <a:pt x="2387" y="173"/>
                  </a:lnTo>
                  <a:lnTo>
                    <a:pt x="2414" y="152"/>
                  </a:lnTo>
                  <a:lnTo>
                    <a:pt x="2442" y="124"/>
                  </a:lnTo>
                  <a:lnTo>
                    <a:pt x="2470" y="97"/>
                  </a:lnTo>
                  <a:lnTo>
                    <a:pt x="2490" y="76"/>
                  </a:lnTo>
                  <a:lnTo>
                    <a:pt x="2518" y="48"/>
                  </a:lnTo>
                  <a:lnTo>
                    <a:pt x="2545" y="28"/>
                  </a:lnTo>
                  <a:lnTo>
                    <a:pt x="2573" y="0"/>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5" name="Freeform 27"/>
            <p:cNvSpPr>
              <a:spLocks/>
            </p:cNvSpPr>
            <p:nvPr/>
          </p:nvSpPr>
          <p:spPr bwMode="auto">
            <a:xfrm>
              <a:off x="1680" y="884"/>
              <a:ext cx="2573" cy="2228"/>
            </a:xfrm>
            <a:custGeom>
              <a:avLst/>
              <a:gdLst>
                <a:gd name="T0" fmla="*/ 20 w 2573"/>
                <a:gd name="T1" fmla="*/ 2187 h 2228"/>
                <a:gd name="T2" fmla="*/ 75 w 2573"/>
                <a:gd name="T3" fmla="*/ 2159 h 2228"/>
                <a:gd name="T4" fmla="*/ 124 w 2573"/>
                <a:gd name="T5" fmla="*/ 2104 h 2228"/>
                <a:gd name="T6" fmla="*/ 179 w 2573"/>
                <a:gd name="T7" fmla="*/ 2049 h 2228"/>
                <a:gd name="T8" fmla="*/ 227 w 2573"/>
                <a:gd name="T9" fmla="*/ 2042 h 2228"/>
                <a:gd name="T10" fmla="*/ 282 w 2573"/>
                <a:gd name="T11" fmla="*/ 2007 h 2228"/>
                <a:gd name="T12" fmla="*/ 331 w 2573"/>
                <a:gd name="T13" fmla="*/ 1993 h 2228"/>
                <a:gd name="T14" fmla="*/ 379 w 2573"/>
                <a:gd name="T15" fmla="*/ 1966 h 2228"/>
                <a:gd name="T16" fmla="*/ 434 w 2573"/>
                <a:gd name="T17" fmla="*/ 1938 h 2228"/>
                <a:gd name="T18" fmla="*/ 483 w 2573"/>
                <a:gd name="T19" fmla="*/ 1904 h 2228"/>
                <a:gd name="T20" fmla="*/ 538 w 2573"/>
                <a:gd name="T21" fmla="*/ 1869 h 2228"/>
                <a:gd name="T22" fmla="*/ 586 w 2573"/>
                <a:gd name="T23" fmla="*/ 1842 h 2228"/>
                <a:gd name="T24" fmla="*/ 641 w 2573"/>
                <a:gd name="T25" fmla="*/ 1807 h 2228"/>
                <a:gd name="T26" fmla="*/ 690 w 2573"/>
                <a:gd name="T27" fmla="*/ 1773 h 2228"/>
                <a:gd name="T28" fmla="*/ 745 w 2573"/>
                <a:gd name="T29" fmla="*/ 1738 h 2228"/>
                <a:gd name="T30" fmla="*/ 793 w 2573"/>
                <a:gd name="T31" fmla="*/ 1697 h 2228"/>
                <a:gd name="T32" fmla="*/ 848 w 2573"/>
                <a:gd name="T33" fmla="*/ 1655 h 2228"/>
                <a:gd name="T34" fmla="*/ 897 w 2573"/>
                <a:gd name="T35" fmla="*/ 1614 h 2228"/>
                <a:gd name="T36" fmla="*/ 952 w 2573"/>
                <a:gd name="T37" fmla="*/ 1573 h 2228"/>
                <a:gd name="T38" fmla="*/ 1000 w 2573"/>
                <a:gd name="T39" fmla="*/ 1524 h 2228"/>
                <a:gd name="T40" fmla="*/ 1048 w 2573"/>
                <a:gd name="T41" fmla="*/ 1476 h 2228"/>
                <a:gd name="T42" fmla="*/ 1103 w 2573"/>
                <a:gd name="T43" fmla="*/ 1435 h 2228"/>
                <a:gd name="T44" fmla="*/ 1152 w 2573"/>
                <a:gd name="T45" fmla="*/ 1386 h 2228"/>
                <a:gd name="T46" fmla="*/ 1207 w 2573"/>
                <a:gd name="T47" fmla="*/ 1338 h 2228"/>
                <a:gd name="T48" fmla="*/ 1255 w 2573"/>
                <a:gd name="T49" fmla="*/ 1290 h 2228"/>
                <a:gd name="T50" fmla="*/ 1310 w 2573"/>
                <a:gd name="T51" fmla="*/ 1242 h 2228"/>
                <a:gd name="T52" fmla="*/ 1359 w 2573"/>
                <a:gd name="T53" fmla="*/ 1186 h 2228"/>
                <a:gd name="T54" fmla="*/ 1414 w 2573"/>
                <a:gd name="T55" fmla="*/ 1138 h 2228"/>
                <a:gd name="T56" fmla="*/ 1462 w 2573"/>
                <a:gd name="T57" fmla="*/ 1090 h 2228"/>
                <a:gd name="T58" fmla="*/ 1517 w 2573"/>
                <a:gd name="T59" fmla="*/ 1042 h 2228"/>
                <a:gd name="T60" fmla="*/ 1566 w 2573"/>
                <a:gd name="T61" fmla="*/ 986 h 2228"/>
                <a:gd name="T62" fmla="*/ 1614 w 2573"/>
                <a:gd name="T63" fmla="*/ 938 h 2228"/>
                <a:gd name="T64" fmla="*/ 1669 w 2573"/>
                <a:gd name="T65" fmla="*/ 883 h 2228"/>
                <a:gd name="T66" fmla="*/ 1718 w 2573"/>
                <a:gd name="T67" fmla="*/ 835 h 2228"/>
                <a:gd name="T68" fmla="*/ 1773 w 2573"/>
                <a:gd name="T69" fmla="*/ 786 h 2228"/>
                <a:gd name="T70" fmla="*/ 1821 w 2573"/>
                <a:gd name="T71" fmla="*/ 731 h 2228"/>
                <a:gd name="T72" fmla="*/ 1876 w 2573"/>
                <a:gd name="T73" fmla="*/ 683 h 2228"/>
                <a:gd name="T74" fmla="*/ 1925 w 2573"/>
                <a:gd name="T75" fmla="*/ 635 h 2228"/>
                <a:gd name="T76" fmla="*/ 1980 w 2573"/>
                <a:gd name="T77" fmla="*/ 579 h 2228"/>
                <a:gd name="T78" fmla="*/ 2028 w 2573"/>
                <a:gd name="T79" fmla="*/ 531 h 2228"/>
                <a:gd name="T80" fmla="*/ 2083 w 2573"/>
                <a:gd name="T81" fmla="*/ 476 h 2228"/>
                <a:gd name="T82" fmla="*/ 2132 w 2573"/>
                <a:gd name="T83" fmla="*/ 428 h 2228"/>
                <a:gd name="T84" fmla="*/ 2187 w 2573"/>
                <a:gd name="T85" fmla="*/ 379 h 2228"/>
                <a:gd name="T86" fmla="*/ 2235 w 2573"/>
                <a:gd name="T87" fmla="*/ 324 h 2228"/>
                <a:gd name="T88" fmla="*/ 2283 w 2573"/>
                <a:gd name="T89" fmla="*/ 276 h 2228"/>
                <a:gd name="T90" fmla="*/ 2338 w 2573"/>
                <a:gd name="T91" fmla="*/ 228 h 2228"/>
                <a:gd name="T92" fmla="*/ 2387 w 2573"/>
                <a:gd name="T93" fmla="*/ 172 h 2228"/>
                <a:gd name="T94" fmla="*/ 2442 w 2573"/>
                <a:gd name="T95" fmla="*/ 124 h 2228"/>
                <a:gd name="T96" fmla="*/ 2490 w 2573"/>
                <a:gd name="T97" fmla="*/ 76 h 2228"/>
                <a:gd name="T98" fmla="*/ 2545 w 2573"/>
                <a:gd name="T99" fmla="*/ 28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228">
                  <a:moveTo>
                    <a:pt x="0" y="2228"/>
                  </a:moveTo>
                  <a:lnTo>
                    <a:pt x="20" y="2187"/>
                  </a:lnTo>
                  <a:lnTo>
                    <a:pt x="48" y="2166"/>
                  </a:lnTo>
                  <a:lnTo>
                    <a:pt x="75" y="2159"/>
                  </a:lnTo>
                  <a:lnTo>
                    <a:pt x="96" y="2125"/>
                  </a:lnTo>
                  <a:lnTo>
                    <a:pt x="124" y="2104"/>
                  </a:lnTo>
                  <a:lnTo>
                    <a:pt x="151" y="2069"/>
                  </a:lnTo>
                  <a:lnTo>
                    <a:pt x="179" y="2049"/>
                  </a:lnTo>
                  <a:lnTo>
                    <a:pt x="200" y="2056"/>
                  </a:lnTo>
                  <a:lnTo>
                    <a:pt x="227" y="2042"/>
                  </a:lnTo>
                  <a:lnTo>
                    <a:pt x="255" y="2028"/>
                  </a:lnTo>
                  <a:lnTo>
                    <a:pt x="282" y="2007"/>
                  </a:lnTo>
                  <a:lnTo>
                    <a:pt x="303" y="1993"/>
                  </a:lnTo>
                  <a:lnTo>
                    <a:pt x="331" y="1993"/>
                  </a:lnTo>
                  <a:lnTo>
                    <a:pt x="358" y="1993"/>
                  </a:lnTo>
                  <a:lnTo>
                    <a:pt x="379" y="1966"/>
                  </a:lnTo>
                  <a:lnTo>
                    <a:pt x="407" y="1952"/>
                  </a:lnTo>
                  <a:lnTo>
                    <a:pt x="434" y="1938"/>
                  </a:lnTo>
                  <a:lnTo>
                    <a:pt x="462" y="1918"/>
                  </a:lnTo>
                  <a:lnTo>
                    <a:pt x="483" y="1904"/>
                  </a:lnTo>
                  <a:lnTo>
                    <a:pt x="510" y="1890"/>
                  </a:lnTo>
                  <a:lnTo>
                    <a:pt x="538" y="1869"/>
                  </a:lnTo>
                  <a:lnTo>
                    <a:pt x="565" y="1856"/>
                  </a:lnTo>
                  <a:lnTo>
                    <a:pt x="586" y="1842"/>
                  </a:lnTo>
                  <a:lnTo>
                    <a:pt x="614" y="1821"/>
                  </a:lnTo>
                  <a:lnTo>
                    <a:pt x="641" y="1807"/>
                  </a:lnTo>
                  <a:lnTo>
                    <a:pt x="662" y="1787"/>
                  </a:lnTo>
                  <a:lnTo>
                    <a:pt x="690" y="1773"/>
                  </a:lnTo>
                  <a:lnTo>
                    <a:pt x="717" y="1752"/>
                  </a:lnTo>
                  <a:lnTo>
                    <a:pt x="745" y="1738"/>
                  </a:lnTo>
                  <a:lnTo>
                    <a:pt x="765" y="1718"/>
                  </a:lnTo>
                  <a:lnTo>
                    <a:pt x="793" y="1697"/>
                  </a:lnTo>
                  <a:lnTo>
                    <a:pt x="821" y="1676"/>
                  </a:lnTo>
                  <a:lnTo>
                    <a:pt x="848" y="1655"/>
                  </a:lnTo>
                  <a:lnTo>
                    <a:pt x="869" y="1635"/>
                  </a:lnTo>
                  <a:lnTo>
                    <a:pt x="897" y="1614"/>
                  </a:lnTo>
                  <a:lnTo>
                    <a:pt x="924" y="1593"/>
                  </a:lnTo>
                  <a:lnTo>
                    <a:pt x="952" y="1573"/>
                  </a:lnTo>
                  <a:lnTo>
                    <a:pt x="972" y="1545"/>
                  </a:lnTo>
                  <a:lnTo>
                    <a:pt x="1000" y="1524"/>
                  </a:lnTo>
                  <a:lnTo>
                    <a:pt x="1028" y="1504"/>
                  </a:lnTo>
                  <a:lnTo>
                    <a:pt x="1048" y="1476"/>
                  </a:lnTo>
                  <a:lnTo>
                    <a:pt x="1076" y="1455"/>
                  </a:lnTo>
                  <a:lnTo>
                    <a:pt x="1103" y="1435"/>
                  </a:lnTo>
                  <a:lnTo>
                    <a:pt x="1131" y="1407"/>
                  </a:lnTo>
                  <a:lnTo>
                    <a:pt x="1152" y="1386"/>
                  </a:lnTo>
                  <a:lnTo>
                    <a:pt x="1179" y="1359"/>
                  </a:lnTo>
                  <a:lnTo>
                    <a:pt x="1207" y="1338"/>
                  </a:lnTo>
                  <a:lnTo>
                    <a:pt x="1235" y="1311"/>
                  </a:lnTo>
                  <a:lnTo>
                    <a:pt x="1255" y="1290"/>
                  </a:lnTo>
                  <a:lnTo>
                    <a:pt x="1283" y="1262"/>
                  </a:lnTo>
                  <a:lnTo>
                    <a:pt x="1310" y="1242"/>
                  </a:lnTo>
                  <a:lnTo>
                    <a:pt x="1331" y="1214"/>
                  </a:lnTo>
                  <a:lnTo>
                    <a:pt x="1359" y="1186"/>
                  </a:lnTo>
                  <a:lnTo>
                    <a:pt x="1386" y="1166"/>
                  </a:lnTo>
                  <a:lnTo>
                    <a:pt x="1414" y="1138"/>
                  </a:lnTo>
                  <a:lnTo>
                    <a:pt x="1435" y="1117"/>
                  </a:lnTo>
                  <a:lnTo>
                    <a:pt x="1462" y="1090"/>
                  </a:lnTo>
                  <a:lnTo>
                    <a:pt x="1490" y="1062"/>
                  </a:lnTo>
                  <a:lnTo>
                    <a:pt x="1517" y="1042"/>
                  </a:lnTo>
                  <a:lnTo>
                    <a:pt x="1538" y="1014"/>
                  </a:lnTo>
                  <a:lnTo>
                    <a:pt x="1566" y="986"/>
                  </a:lnTo>
                  <a:lnTo>
                    <a:pt x="1593" y="966"/>
                  </a:lnTo>
                  <a:lnTo>
                    <a:pt x="1614" y="938"/>
                  </a:lnTo>
                  <a:lnTo>
                    <a:pt x="1642" y="911"/>
                  </a:lnTo>
                  <a:lnTo>
                    <a:pt x="1669" y="883"/>
                  </a:lnTo>
                  <a:lnTo>
                    <a:pt x="1697" y="862"/>
                  </a:lnTo>
                  <a:lnTo>
                    <a:pt x="1718" y="835"/>
                  </a:lnTo>
                  <a:lnTo>
                    <a:pt x="1745" y="814"/>
                  </a:lnTo>
                  <a:lnTo>
                    <a:pt x="1773" y="786"/>
                  </a:lnTo>
                  <a:lnTo>
                    <a:pt x="1800" y="759"/>
                  </a:lnTo>
                  <a:lnTo>
                    <a:pt x="1821" y="731"/>
                  </a:lnTo>
                  <a:lnTo>
                    <a:pt x="1849" y="710"/>
                  </a:lnTo>
                  <a:lnTo>
                    <a:pt x="1876" y="683"/>
                  </a:lnTo>
                  <a:lnTo>
                    <a:pt x="1904" y="655"/>
                  </a:lnTo>
                  <a:lnTo>
                    <a:pt x="1925" y="635"/>
                  </a:lnTo>
                  <a:lnTo>
                    <a:pt x="1952" y="607"/>
                  </a:lnTo>
                  <a:lnTo>
                    <a:pt x="1980" y="579"/>
                  </a:lnTo>
                  <a:lnTo>
                    <a:pt x="2000" y="559"/>
                  </a:lnTo>
                  <a:lnTo>
                    <a:pt x="2028" y="531"/>
                  </a:lnTo>
                  <a:lnTo>
                    <a:pt x="2056" y="504"/>
                  </a:lnTo>
                  <a:lnTo>
                    <a:pt x="2083" y="476"/>
                  </a:lnTo>
                  <a:lnTo>
                    <a:pt x="2104" y="455"/>
                  </a:lnTo>
                  <a:lnTo>
                    <a:pt x="2132" y="428"/>
                  </a:lnTo>
                  <a:lnTo>
                    <a:pt x="2159" y="400"/>
                  </a:lnTo>
                  <a:lnTo>
                    <a:pt x="2187" y="379"/>
                  </a:lnTo>
                  <a:lnTo>
                    <a:pt x="2207" y="352"/>
                  </a:lnTo>
                  <a:lnTo>
                    <a:pt x="2235" y="324"/>
                  </a:lnTo>
                  <a:lnTo>
                    <a:pt x="2263" y="304"/>
                  </a:lnTo>
                  <a:lnTo>
                    <a:pt x="2283" y="276"/>
                  </a:lnTo>
                  <a:lnTo>
                    <a:pt x="2311" y="248"/>
                  </a:lnTo>
                  <a:lnTo>
                    <a:pt x="2338" y="228"/>
                  </a:lnTo>
                  <a:lnTo>
                    <a:pt x="2366" y="200"/>
                  </a:lnTo>
                  <a:lnTo>
                    <a:pt x="2387" y="172"/>
                  </a:lnTo>
                  <a:lnTo>
                    <a:pt x="2414" y="152"/>
                  </a:lnTo>
                  <a:lnTo>
                    <a:pt x="2442" y="124"/>
                  </a:lnTo>
                  <a:lnTo>
                    <a:pt x="2470" y="97"/>
                  </a:lnTo>
                  <a:lnTo>
                    <a:pt x="2490" y="76"/>
                  </a:lnTo>
                  <a:lnTo>
                    <a:pt x="2518" y="48"/>
                  </a:lnTo>
                  <a:lnTo>
                    <a:pt x="2545" y="28"/>
                  </a:lnTo>
                  <a:lnTo>
                    <a:pt x="2573" y="0"/>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6" name="Freeform 28"/>
            <p:cNvSpPr>
              <a:spLocks/>
            </p:cNvSpPr>
            <p:nvPr/>
          </p:nvSpPr>
          <p:spPr bwMode="auto">
            <a:xfrm>
              <a:off x="1680" y="2864"/>
              <a:ext cx="2573" cy="814"/>
            </a:xfrm>
            <a:custGeom>
              <a:avLst/>
              <a:gdLst>
                <a:gd name="T0" fmla="*/ 20 w 2573"/>
                <a:gd name="T1" fmla="*/ 814 h 814"/>
                <a:gd name="T2" fmla="*/ 75 w 2573"/>
                <a:gd name="T3" fmla="*/ 807 h 814"/>
                <a:gd name="T4" fmla="*/ 124 w 2573"/>
                <a:gd name="T5" fmla="*/ 800 h 814"/>
                <a:gd name="T6" fmla="*/ 179 w 2573"/>
                <a:gd name="T7" fmla="*/ 786 h 814"/>
                <a:gd name="T8" fmla="*/ 227 w 2573"/>
                <a:gd name="T9" fmla="*/ 765 h 814"/>
                <a:gd name="T10" fmla="*/ 282 w 2573"/>
                <a:gd name="T11" fmla="*/ 758 h 814"/>
                <a:gd name="T12" fmla="*/ 331 w 2573"/>
                <a:gd name="T13" fmla="*/ 738 h 814"/>
                <a:gd name="T14" fmla="*/ 379 w 2573"/>
                <a:gd name="T15" fmla="*/ 717 h 814"/>
                <a:gd name="T16" fmla="*/ 434 w 2573"/>
                <a:gd name="T17" fmla="*/ 696 h 814"/>
                <a:gd name="T18" fmla="*/ 483 w 2573"/>
                <a:gd name="T19" fmla="*/ 683 h 814"/>
                <a:gd name="T20" fmla="*/ 538 w 2573"/>
                <a:gd name="T21" fmla="*/ 662 h 814"/>
                <a:gd name="T22" fmla="*/ 586 w 2573"/>
                <a:gd name="T23" fmla="*/ 641 h 814"/>
                <a:gd name="T24" fmla="*/ 641 w 2573"/>
                <a:gd name="T25" fmla="*/ 620 h 814"/>
                <a:gd name="T26" fmla="*/ 690 w 2573"/>
                <a:gd name="T27" fmla="*/ 600 h 814"/>
                <a:gd name="T28" fmla="*/ 745 w 2573"/>
                <a:gd name="T29" fmla="*/ 579 h 814"/>
                <a:gd name="T30" fmla="*/ 793 w 2573"/>
                <a:gd name="T31" fmla="*/ 551 h 814"/>
                <a:gd name="T32" fmla="*/ 848 w 2573"/>
                <a:gd name="T33" fmla="*/ 531 h 814"/>
                <a:gd name="T34" fmla="*/ 897 w 2573"/>
                <a:gd name="T35" fmla="*/ 510 h 814"/>
                <a:gd name="T36" fmla="*/ 952 w 2573"/>
                <a:gd name="T37" fmla="*/ 489 h 814"/>
                <a:gd name="T38" fmla="*/ 1000 w 2573"/>
                <a:gd name="T39" fmla="*/ 469 h 814"/>
                <a:gd name="T40" fmla="*/ 1048 w 2573"/>
                <a:gd name="T41" fmla="*/ 441 h 814"/>
                <a:gd name="T42" fmla="*/ 1103 w 2573"/>
                <a:gd name="T43" fmla="*/ 420 h 814"/>
                <a:gd name="T44" fmla="*/ 1152 w 2573"/>
                <a:gd name="T45" fmla="*/ 400 h 814"/>
                <a:gd name="T46" fmla="*/ 1207 w 2573"/>
                <a:gd name="T47" fmla="*/ 379 h 814"/>
                <a:gd name="T48" fmla="*/ 1255 w 2573"/>
                <a:gd name="T49" fmla="*/ 358 h 814"/>
                <a:gd name="T50" fmla="*/ 1310 w 2573"/>
                <a:gd name="T51" fmla="*/ 338 h 814"/>
                <a:gd name="T52" fmla="*/ 1359 w 2573"/>
                <a:gd name="T53" fmla="*/ 317 h 814"/>
                <a:gd name="T54" fmla="*/ 1414 w 2573"/>
                <a:gd name="T55" fmla="*/ 296 h 814"/>
                <a:gd name="T56" fmla="*/ 1462 w 2573"/>
                <a:gd name="T57" fmla="*/ 282 h 814"/>
                <a:gd name="T58" fmla="*/ 1517 w 2573"/>
                <a:gd name="T59" fmla="*/ 262 h 814"/>
                <a:gd name="T60" fmla="*/ 1566 w 2573"/>
                <a:gd name="T61" fmla="*/ 241 h 814"/>
                <a:gd name="T62" fmla="*/ 1614 w 2573"/>
                <a:gd name="T63" fmla="*/ 227 h 814"/>
                <a:gd name="T64" fmla="*/ 1669 w 2573"/>
                <a:gd name="T65" fmla="*/ 207 h 814"/>
                <a:gd name="T66" fmla="*/ 1718 w 2573"/>
                <a:gd name="T67" fmla="*/ 193 h 814"/>
                <a:gd name="T68" fmla="*/ 1773 w 2573"/>
                <a:gd name="T69" fmla="*/ 179 h 814"/>
                <a:gd name="T70" fmla="*/ 1821 w 2573"/>
                <a:gd name="T71" fmla="*/ 165 h 814"/>
                <a:gd name="T72" fmla="*/ 1876 w 2573"/>
                <a:gd name="T73" fmla="*/ 151 h 814"/>
                <a:gd name="T74" fmla="*/ 1925 w 2573"/>
                <a:gd name="T75" fmla="*/ 131 h 814"/>
                <a:gd name="T76" fmla="*/ 1980 w 2573"/>
                <a:gd name="T77" fmla="*/ 124 h 814"/>
                <a:gd name="T78" fmla="*/ 2028 w 2573"/>
                <a:gd name="T79" fmla="*/ 110 h 814"/>
                <a:gd name="T80" fmla="*/ 2083 w 2573"/>
                <a:gd name="T81" fmla="*/ 96 h 814"/>
                <a:gd name="T82" fmla="*/ 2132 w 2573"/>
                <a:gd name="T83" fmla="*/ 82 h 814"/>
                <a:gd name="T84" fmla="*/ 2187 w 2573"/>
                <a:gd name="T85" fmla="*/ 69 h 814"/>
                <a:gd name="T86" fmla="*/ 2235 w 2573"/>
                <a:gd name="T87" fmla="*/ 62 h 814"/>
                <a:gd name="T88" fmla="*/ 2283 w 2573"/>
                <a:gd name="T89" fmla="*/ 48 h 814"/>
                <a:gd name="T90" fmla="*/ 2338 w 2573"/>
                <a:gd name="T91" fmla="*/ 41 h 814"/>
                <a:gd name="T92" fmla="*/ 2387 w 2573"/>
                <a:gd name="T93" fmla="*/ 27 h 814"/>
                <a:gd name="T94" fmla="*/ 2442 w 2573"/>
                <a:gd name="T95" fmla="*/ 20 h 814"/>
                <a:gd name="T96" fmla="*/ 2490 w 2573"/>
                <a:gd name="T97" fmla="*/ 13 h 814"/>
                <a:gd name="T98" fmla="*/ 2545 w 2573"/>
                <a:gd name="T99" fmla="*/ 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814">
                  <a:moveTo>
                    <a:pt x="0" y="807"/>
                  </a:moveTo>
                  <a:lnTo>
                    <a:pt x="20" y="814"/>
                  </a:lnTo>
                  <a:lnTo>
                    <a:pt x="48" y="807"/>
                  </a:lnTo>
                  <a:lnTo>
                    <a:pt x="75" y="807"/>
                  </a:lnTo>
                  <a:lnTo>
                    <a:pt x="96" y="800"/>
                  </a:lnTo>
                  <a:lnTo>
                    <a:pt x="124" y="800"/>
                  </a:lnTo>
                  <a:lnTo>
                    <a:pt x="151" y="793"/>
                  </a:lnTo>
                  <a:lnTo>
                    <a:pt x="179" y="786"/>
                  </a:lnTo>
                  <a:lnTo>
                    <a:pt x="200" y="772"/>
                  </a:lnTo>
                  <a:lnTo>
                    <a:pt x="227" y="765"/>
                  </a:lnTo>
                  <a:lnTo>
                    <a:pt x="255" y="765"/>
                  </a:lnTo>
                  <a:lnTo>
                    <a:pt x="282" y="758"/>
                  </a:lnTo>
                  <a:lnTo>
                    <a:pt x="303" y="745"/>
                  </a:lnTo>
                  <a:lnTo>
                    <a:pt x="331" y="738"/>
                  </a:lnTo>
                  <a:lnTo>
                    <a:pt x="358" y="731"/>
                  </a:lnTo>
                  <a:lnTo>
                    <a:pt x="379" y="717"/>
                  </a:lnTo>
                  <a:lnTo>
                    <a:pt x="407" y="710"/>
                  </a:lnTo>
                  <a:lnTo>
                    <a:pt x="434" y="696"/>
                  </a:lnTo>
                  <a:lnTo>
                    <a:pt x="462" y="689"/>
                  </a:lnTo>
                  <a:lnTo>
                    <a:pt x="483" y="683"/>
                  </a:lnTo>
                  <a:lnTo>
                    <a:pt x="510" y="669"/>
                  </a:lnTo>
                  <a:lnTo>
                    <a:pt x="538" y="662"/>
                  </a:lnTo>
                  <a:lnTo>
                    <a:pt x="565" y="648"/>
                  </a:lnTo>
                  <a:lnTo>
                    <a:pt x="586" y="641"/>
                  </a:lnTo>
                  <a:lnTo>
                    <a:pt x="614" y="627"/>
                  </a:lnTo>
                  <a:lnTo>
                    <a:pt x="641" y="620"/>
                  </a:lnTo>
                  <a:lnTo>
                    <a:pt x="662" y="607"/>
                  </a:lnTo>
                  <a:lnTo>
                    <a:pt x="690" y="600"/>
                  </a:lnTo>
                  <a:lnTo>
                    <a:pt x="717" y="586"/>
                  </a:lnTo>
                  <a:lnTo>
                    <a:pt x="745" y="579"/>
                  </a:lnTo>
                  <a:lnTo>
                    <a:pt x="765" y="565"/>
                  </a:lnTo>
                  <a:lnTo>
                    <a:pt x="793" y="551"/>
                  </a:lnTo>
                  <a:lnTo>
                    <a:pt x="821" y="545"/>
                  </a:lnTo>
                  <a:lnTo>
                    <a:pt x="848" y="531"/>
                  </a:lnTo>
                  <a:lnTo>
                    <a:pt x="869" y="524"/>
                  </a:lnTo>
                  <a:lnTo>
                    <a:pt x="897" y="510"/>
                  </a:lnTo>
                  <a:lnTo>
                    <a:pt x="924" y="496"/>
                  </a:lnTo>
                  <a:lnTo>
                    <a:pt x="952" y="489"/>
                  </a:lnTo>
                  <a:lnTo>
                    <a:pt x="972" y="476"/>
                  </a:lnTo>
                  <a:lnTo>
                    <a:pt x="1000" y="469"/>
                  </a:lnTo>
                  <a:lnTo>
                    <a:pt x="1028" y="455"/>
                  </a:lnTo>
                  <a:lnTo>
                    <a:pt x="1048" y="441"/>
                  </a:lnTo>
                  <a:lnTo>
                    <a:pt x="1076" y="434"/>
                  </a:lnTo>
                  <a:lnTo>
                    <a:pt x="1103" y="420"/>
                  </a:lnTo>
                  <a:lnTo>
                    <a:pt x="1131" y="414"/>
                  </a:lnTo>
                  <a:lnTo>
                    <a:pt x="1152" y="400"/>
                  </a:lnTo>
                  <a:lnTo>
                    <a:pt x="1179" y="393"/>
                  </a:lnTo>
                  <a:lnTo>
                    <a:pt x="1207" y="379"/>
                  </a:lnTo>
                  <a:lnTo>
                    <a:pt x="1235" y="372"/>
                  </a:lnTo>
                  <a:lnTo>
                    <a:pt x="1255" y="358"/>
                  </a:lnTo>
                  <a:lnTo>
                    <a:pt x="1283" y="351"/>
                  </a:lnTo>
                  <a:lnTo>
                    <a:pt x="1310" y="338"/>
                  </a:lnTo>
                  <a:lnTo>
                    <a:pt x="1331" y="331"/>
                  </a:lnTo>
                  <a:lnTo>
                    <a:pt x="1359" y="317"/>
                  </a:lnTo>
                  <a:lnTo>
                    <a:pt x="1386" y="310"/>
                  </a:lnTo>
                  <a:lnTo>
                    <a:pt x="1414" y="296"/>
                  </a:lnTo>
                  <a:lnTo>
                    <a:pt x="1435" y="289"/>
                  </a:lnTo>
                  <a:lnTo>
                    <a:pt x="1462" y="282"/>
                  </a:lnTo>
                  <a:lnTo>
                    <a:pt x="1490" y="269"/>
                  </a:lnTo>
                  <a:lnTo>
                    <a:pt x="1517" y="262"/>
                  </a:lnTo>
                  <a:lnTo>
                    <a:pt x="1538" y="255"/>
                  </a:lnTo>
                  <a:lnTo>
                    <a:pt x="1566" y="241"/>
                  </a:lnTo>
                  <a:lnTo>
                    <a:pt x="1593" y="234"/>
                  </a:lnTo>
                  <a:lnTo>
                    <a:pt x="1614" y="227"/>
                  </a:lnTo>
                  <a:lnTo>
                    <a:pt x="1642" y="220"/>
                  </a:lnTo>
                  <a:lnTo>
                    <a:pt x="1669" y="207"/>
                  </a:lnTo>
                  <a:lnTo>
                    <a:pt x="1697" y="200"/>
                  </a:lnTo>
                  <a:lnTo>
                    <a:pt x="1718" y="193"/>
                  </a:lnTo>
                  <a:lnTo>
                    <a:pt x="1745" y="186"/>
                  </a:lnTo>
                  <a:lnTo>
                    <a:pt x="1773" y="179"/>
                  </a:lnTo>
                  <a:lnTo>
                    <a:pt x="1800" y="172"/>
                  </a:lnTo>
                  <a:lnTo>
                    <a:pt x="1821" y="165"/>
                  </a:lnTo>
                  <a:lnTo>
                    <a:pt x="1849" y="158"/>
                  </a:lnTo>
                  <a:lnTo>
                    <a:pt x="1876" y="151"/>
                  </a:lnTo>
                  <a:lnTo>
                    <a:pt x="1904" y="138"/>
                  </a:lnTo>
                  <a:lnTo>
                    <a:pt x="1925" y="131"/>
                  </a:lnTo>
                  <a:lnTo>
                    <a:pt x="1952" y="124"/>
                  </a:lnTo>
                  <a:lnTo>
                    <a:pt x="1980" y="124"/>
                  </a:lnTo>
                  <a:lnTo>
                    <a:pt x="2000" y="117"/>
                  </a:lnTo>
                  <a:lnTo>
                    <a:pt x="2028" y="110"/>
                  </a:lnTo>
                  <a:lnTo>
                    <a:pt x="2056" y="103"/>
                  </a:lnTo>
                  <a:lnTo>
                    <a:pt x="2083" y="96"/>
                  </a:lnTo>
                  <a:lnTo>
                    <a:pt x="2104" y="89"/>
                  </a:lnTo>
                  <a:lnTo>
                    <a:pt x="2132" y="82"/>
                  </a:lnTo>
                  <a:lnTo>
                    <a:pt x="2159" y="76"/>
                  </a:lnTo>
                  <a:lnTo>
                    <a:pt x="2187" y="69"/>
                  </a:lnTo>
                  <a:lnTo>
                    <a:pt x="2207" y="69"/>
                  </a:lnTo>
                  <a:lnTo>
                    <a:pt x="2235" y="62"/>
                  </a:lnTo>
                  <a:lnTo>
                    <a:pt x="2263" y="55"/>
                  </a:lnTo>
                  <a:lnTo>
                    <a:pt x="2283" y="48"/>
                  </a:lnTo>
                  <a:lnTo>
                    <a:pt x="2311" y="41"/>
                  </a:lnTo>
                  <a:lnTo>
                    <a:pt x="2338" y="41"/>
                  </a:lnTo>
                  <a:lnTo>
                    <a:pt x="2366" y="34"/>
                  </a:lnTo>
                  <a:lnTo>
                    <a:pt x="2387" y="27"/>
                  </a:lnTo>
                  <a:lnTo>
                    <a:pt x="2414" y="27"/>
                  </a:lnTo>
                  <a:lnTo>
                    <a:pt x="2442" y="20"/>
                  </a:lnTo>
                  <a:lnTo>
                    <a:pt x="2470" y="13"/>
                  </a:lnTo>
                  <a:lnTo>
                    <a:pt x="2490" y="13"/>
                  </a:lnTo>
                  <a:lnTo>
                    <a:pt x="2518" y="7"/>
                  </a:lnTo>
                  <a:lnTo>
                    <a:pt x="2545" y="0"/>
                  </a:lnTo>
                  <a:lnTo>
                    <a:pt x="257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29"/>
            <p:cNvSpPr>
              <a:spLocks/>
            </p:cNvSpPr>
            <p:nvPr/>
          </p:nvSpPr>
          <p:spPr bwMode="auto">
            <a:xfrm>
              <a:off x="1680" y="2871"/>
              <a:ext cx="2573" cy="813"/>
            </a:xfrm>
            <a:custGeom>
              <a:avLst/>
              <a:gdLst>
                <a:gd name="T0" fmla="*/ 20 w 2573"/>
                <a:gd name="T1" fmla="*/ 813 h 813"/>
                <a:gd name="T2" fmla="*/ 75 w 2573"/>
                <a:gd name="T3" fmla="*/ 807 h 813"/>
                <a:gd name="T4" fmla="*/ 124 w 2573"/>
                <a:gd name="T5" fmla="*/ 800 h 813"/>
                <a:gd name="T6" fmla="*/ 179 w 2573"/>
                <a:gd name="T7" fmla="*/ 786 h 813"/>
                <a:gd name="T8" fmla="*/ 227 w 2573"/>
                <a:gd name="T9" fmla="*/ 765 h 813"/>
                <a:gd name="T10" fmla="*/ 282 w 2573"/>
                <a:gd name="T11" fmla="*/ 758 h 813"/>
                <a:gd name="T12" fmla="*/ 331 w 2573"/>
                <a:gd name="T13" fmla="*/ 738 h 813"/>
                <a:gd name="T14" fmla="*/ 379 w 2573"/>
                <a:gd name="T15" fmla="*/ 717 h 813"/>
                <a:gd name="T16" fmla="*/ 434 w 2573"/>
                <a:gd name="T17" fmla="*/ 696 h 813"/>
                <a:gd name="T18" fmla="*/ 483 w 2573"/>
                <a:gd name="T19" fmla="*/ 682 h 813"/>
                <a:gd name="T20" fmla="*/ 538 w 2573"/>
                <a:gd name="T21" fmla="*/ 662 h 813"/>
                <a:gd name="T22" fmla="*/ 586 w 2573"/>
                <a:gd name="T23" fmla="*/ 641 h 813"/>
                <a:gd name="T24" fmla="*/ 641 w 2573"/>
                <a:gd name="T25" fmla="*/ 620 h 813"/>
                <a:gd name="T26" fmla="*/ 690 w 2573"/>
                <a:gd name="T27" fmla="*/ 600 h 813"/>
                <a:gd name="T28" fmla="*/ 745 w 2573"/>
                <a:gd name="T29" fmla="*/ 579 h 813"/>
                <a:gd name="T30" fmla="*/ 793 w 2573"/>
                <a:gd name="T31" fmla="*/ 551 h 813"/>
                <a:gd name="T32" fmla="*/ 848 w 2573"/>
                <a:gd name="T33" fmla="*/ 531 h 813"/>
                <a:gd name="T34" fmla="*/ 897 w 2573"/>
                <a:gd name="T35" fmla="*/ 510 h 813"/>
                <a:gd name="T36" fmla="*/ 952 w 2573"/>
                <a:gd name="T37" fmla="*/ 489 h 813"/>
                <a:gd name="T38" fmla="*/ 1000 w 2573"/>
                <a:gd name="T39" fmla="*/ 469 h 813"/>
                <a:gd name="T40" fmla="*/ 1048 w 2573"/>
                <a:gd name="T41" fmla="*/ 441 h 813"/>
                <a:gd name="T42" fmla="*/ 1103 w 2573"/>
                <a:gd name="T43" fmla="*/ 420 h 813"/>
                <a:gd name="T44" fmla="*/ 1152 w 2573"/>
                <a:gd name="T45" fmla="*/ 400 h 813"/>
                <a:gd name="T46" fmla="*/ 1207 w 2573"/>
                <a:gd name="T47" fmla="*/ 379 h 813"/>
                <a:gd name="T48" fmla="*/ 1255 w 2573"/>
                <a:gd name="T49" fmla="*/ 358 h 813"/>
                <a:gd name="T50" fmla="*/ 1310 w 2573"/>
                <a:gd name="T51" fmla="*/ 338 h 813"/>
                <a:gd name="T52" fmla="*/ 1359 w 2573"/>
                <a:gd name="T53" fmla="*/ 317 h 813"/>
                <a:gd name="T54" fmla="*/ 1414 w 2573"/>
                <a:gd name="T55" fmla="*/ 296 h 813"/>
                <a:gd name="T56" fmla="*/ 1462 w 2573"/>
                <a:gd name="T57" fmla="*/ 282 h 813"/>
                <a:gd name="T58" fmla="*/ 1517 w 2573"/>
                <a:gd name="T59" fmla="*/ 262 h 813"/>
                <a:gd name="T60" fmla="*/ 1566 w 2573"/>
                <a:gd name="T61" fmla="*/ 241 h 813"/>
                <a:gd name="T62" fmla="*/ 1614 w 2573"/>
                <a:gd name="T63" fmla="*/ 227 h 813"/>
                <a:gd name="T64" fmla="*/ 1669 w 2573"/>
                <a:gd name="T65" fmla="*/ 206 h 813"/>
                <a:gd name="T66" fmla="*/ 1718 w 2573"/>
                <a:gd name="T67" fmla="*/ 193 h 813"/>
                <a:gd name="T68" fmla="*/ 1773 w 2573"/>
                <a:gd name="T69" fmla="*/ 179 h 813"/>
                <a:gd name="T70" fmla="*/ 1821 w 2573"/>
                <a:gd name="T71" fmla="*/ 165 h 813"/>
                <a:gd name="T72" fmla="*/ 1876 w 2573"/>
                <a:gd name="T73" fmla="*/ 151 h 813"/>
                <a:gd name="T74" fmla="*/ 1925 w 2573"/>
                <a:gd name="T75" fmla="*/ 131 h 813"/>
                <a:gd name="T76" fmla="*/ 1980 w 2573"/>
                <a:gd name="T77" fmla="*/ 124 h 813"/>
                <a:gd name="T78" fmla="*/ 2028 w 2573"/>
                <a:gd name="T79" fmla="*/ 110 h 813"/>
                <a:gd name="T80" fmla="*/ 2083 w 2573"/>
                <a:gd name="T81" fmla="*/ 96 h 813"/>
                <a:gd name="T82" fmla="*/ 2132 w 2573"/>
                <a:gd name="T83" fmla="*/ 82 h 813"/>
                <a:gd name="T84" fmla="*/ 2187 w 2573"/>
                <a:gd name="T85" fmla="*/ 69 h 813"/>
                <a:gd name="T86" fmla="*/ 2235 w 2573"/>
                <a:gd name="T87" fmla="*/ 62 h 813"/>
                <a:gd name="T88" fmla="*/ 2283 w 2573"/>
                <a:gd name="T89" fmla="*/ 48 h 813"/>
                <a:gd name="T90" fmla="*/ 2338 w 2573"/>
                <a:gd name="T91" fmla="*/ 41 h 813"/>
                <a:gd name="T92" fmla="*/ 2387 w 2573"/>
                <a:gd name="T93" fmla="*/ 27 h 813"/>
                <a:gd name="T94" fmla="*/ 2442 w 2573"/>
                <a:gd name="T95" fmla="*/ 20 h 813"/>
                <a:gd name="T96" fmla="*/ 2490 w 2573"/>
                <a:gd name="T97" fmla="*/ 13 h 813"/>
                <a:gd name="T98" fmla="*/ 2545 w 2573"/>
                <a:gd name="T99" fmla="*/ 0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813">
                  <a:moveTo>
                    <a:pt x="0" y="807"/>
                  </a:moveTo>
                  <a:lnTo>
                    <a:pt x="20" y="813"/>
                  </a:lnTo>
                  <a:lnTo>
                    <a:pt x="48" y="807"/>
                  </a:lnTo>
                  <a:lnTo>
                    <a:pt x="75" y="807"/>
                  </a:lnTo>
                  <a:lnTo>
                    <a:pt x="96" y="800"/>
                  </a:lnTo>
                  <a:lnTo>
                    <a:pt x="124" y="800"/>
                  </a:lnTo>
                  <a:lnTo>
                    <a:pt x="151" y="793"/>
                  </a:lnTo>
                  <a:lnTo>
                    <a:pt x="179" y="786"/>
                  </a:lnTo>
                  <a:lnTo>
                    <a:pt x="200" y="772"/>
                  </a:lnTo>
                  <a:lnTo>
                    <a:pt x="227" y="765"/>
                  </a:lnTo>
                  <a:lnTo>
                    <a:pt x="255" y="765"/>
                  </a:lnTo>
                  <a:lnTo>
                    <a:pt x="282" y="758"/>
                  </a:lnTo>
                  <a:lnTo>
                    <a:pt x="303" y="745"/>
                  </a:lnTo>
                  <a:lnTo>
                    <a:pt x="331" y="738"/>
                  </a:lnTo>
                  <a:lnTo>
                    <a:pt x="358" y="731"/>
                  </a:lnTo>
                  <a:lnTo>
                    <a:pt x="379" y="717"/>
                  </a:lnTo>
                  <a:lnTo>
                    <a:pt x="407" y="710"/>
                  </a:lnTo>
                  <a:lnTo>
                    <a:pt x="434" y="696"/>
                  </a:lnTo>
                  <a:lnTo>
                    <a:pt x="462" y="689"/>
                  </a:lnTo>
                  <a:lnTo>
                    <a:pt x="483" y="682"/>
                  </a:lnTo>
                  <a:lnTo>
                    <a:pt x="510" y="669"/>
                  </a:lnTo>
                  <a:lnTo>
                    <a:pt x="538" y="662"/>
                  </a:lnTo>
                  <a:lnTo>
                    <a:pt x="565" y="648"/>
                  </a:lnTo>
                  <a:lnTo>
                    <a:pt x="586" y="641"/>
                  </a:lnTo>
                  <a:lnTo>
                    <a:pt x="614" y="627"/>
                  </a:lnTo>
                  <a:lnTo>
                    <a:pt x="641" y="620"/>
                  </a:lnTo>
                  <a:lnTo>
                    <a:pt x="662" y="607"/>
                  </a:lnTo>
                  <a:lnTo>
                    <a:pt x="690" y="600"/>
                  </a:lnTo>
                  <a:lnTo>
                    <a:pt x="717" y="586"/>
                  </a:lnTo>
                  <a:lnTo>
                    <a:pt x="745" y="579"/>
                  </a:lnTo>
                  <a:lnTo>
                    <a:pt x="765" y="565"/>
                  </a:lnTo>
                  <a:lnTo>
                    <a:pt x="793" y="551"/>
                  </a:lnTo>
                  <a:lnTo>
                    <a:pt x="821" y="544"/>
                  </a:lnTo>
                  <a:lnTo>
                    <a:pt x="848" y="531"/>
                  </a:lnTo>
                  <a:lnTo>
                    <a:pt x="869" y="524"/>
                  </a:lnTo>
                  <a:lnTo>
                    <a:pt x="897" y="510"/>
                  </a:lnTo>
                  <a:lnTo>
                    <a:pt x="924" y="496"/>
                  </a:lnTo>
                  <a:lnTo>
                    <a:pt x="952" y="489"/>
                  </a:lnTo>
                  <a:lnTo>
                    <a:pt x="972" y="476"/>
                  </a:lnTo>
                  <a:lnTo>
                    <a:pt x="1000" y="469"/>
                  </a:lnTo>
                  <a:lnTo>
                    <a:pt x="1028" y="455"/>
                  </a:lnTo>
                  <a:lnTo>
                    <a:pt x="1048" y="441"/>
                  </a:lnTo>
                  <a:lnTo>
                    <a:pt x="1076" y="434"/>
                  </a:lnTo>
                  <a:lnTo>
                    <a:pt x="1103" y="420"/>
                  </a:lnTo>
                  <a:lnTo>
                    <a:pt x="1131" y="413"/>
                  </a:lnTo>
                  <a:lnTo>
                    <a:pt x="1152" y="400"/>
                  </a:lnTo>
                  <a:lnTo>
                    <a:pt x="1179" y="393"/>
                  </a:lnTo>
                  <a:lnTo>
                    <a:pt x="1207" y="379"/>
                  </a:lnTo>
                  <a:lnTo>
                    <a:pt x="1235" y="372"/>
                  </a:lnTo>
                  <a:lnTo>
                    <a:pt x="1255" y="358"/>
                  </a:lnTo>
                  <a:lnTo>
                    <a:pt x="1283" y="351"/>
                  </a:lnTo>
                  <a:lnTo>
                    <a:pt x="1310" y="338"/>
                  </a:lnTo>
                  <a:lnTo>
                    <a:pt x="1331" y="331"/>
                  </a:lnTo>
                  <a:lnTo>
                    <a:pt x="1359" y="317"/>
                  </a:lnTo>
                  <a:lnTo>
                    <a:pt x="1386" y="310"/>
                  </a:lnTo>
                  <a:lnTo>
                    <a:pt x="1414" y="296"/>
                  </a:lnTo>
                  <a:lnTo>
                    <a:pt x="1435" y="289"/>
                  </a:lnTo>
                  <a:lnTo>
                    <a:pt x="1462" y="282"/>
                  </a:lnTo>
                  <a:lnTo>
                    <a:pt x="1490" y="269"/>
                  </a:lnTo>
                  <a:lnTo>
                    <a:pt x="1517" y="262"/>
                  </a:lnTo>
                  <a:lnTo>
                    <a:pt x="1538" y="255"/>
                  </a:lnTo>
                  <a:lnTo>
                    <a:pt x="1566" y="241"/>
                  </a:lnTo>
                  <a:lnTo>
                    <a:pt x="1593" y="234"/>
                  </a:lnTo>
                  <a:lnTo>
                    <a:pt x="1614" y="227"/>
                  </a:lnTo>
                  <a:lnTo>
                    <a:pt x="1642" y="220"/>
                  </a:lnTo>
                  <a:lnTo>
                    <a:pt x="1669" y="206"/>
                  </a:lnTo>
                  <a:lnTo>
                    <a:pt x="1697" y="200"/>
                  </a:lnTo>
                  <a:lnTo>
                    <a:pt x="1718" y="193"/>
                  </a:lnTo>
                  <a:lnTo>
                    <a:pt x="1745" y="186"/>
                  </a:lnTo>
                  <a:lnTo>
                    <a:pt x="1773" y="179"/>
                  </a:lnTo>
                  <a:lnTo>
                    <a:pt x="1800" y="172"/>
                  </a:lnTo>
                  <a:lnTo>
                    <a:pt x="1821" y="165"/>
                  </a:lnTo>
                  <a:lnTo>
                    <a:pt x="1849" y="158"/>
                  </a:lnTo>
                  <a:lnTo>
                    <a:pt x="1876" y="151"/>
                  </a:lnTo>
                  <a:lnTo>
                    <a:pt x="1904" y="138"/>
                  </a:lnTo>
                  <a:lnTo>
                    <a:pt x="1925" y="131"/>
                  </a:lnTo>
                  <a:lnTo>
                    <a:pt x="1952" y="124"/>
                  </a:lnTo>
                  <a:lnTo>
                    <a:pt x="1980" y="124"/>
                  </a:lnTo>
                  <a:lnTo>
                    <a:pt x="2000" y="117"/>
                  </a:lnTo>
                  <a:lnTo>
                    <a:pt x="2028" y="110"/>
                  </a:lnTo>
                  <a:lnTo>
                    <a:pt x="2056" y="103"/>
                  </a:lnTo>
                  <a:lnTo>
                    <a:pt x="2083" y="96"/>
                  </a:lnTo>
                  <a:lnTo>
                    <a:pt x="2104" y="89"/>
                  </a:lnTo>
                  <a:lnTo>
                    <a:pt x="2132" y="82"/>
                  </a:lnTo>
                  <a:lnTo>
                    <a:pt x="2159" y="75"/>
                  </a:lnTo>
                  <a:lnTo>
                    <a:pt x="2187" y="69"/>
                  </a:lnTo>
                  <a:lnTo>
                    <a:pt x="2207" y="69"/>
                  </a:lnTo>
                  <a:lnTo>
                    <a:pt x="2235" y="62"/>
                  </a:lnTo>
                  <a:lnTo>
                    <a:pt x="2263" y="55"/>
                  </a:lnTo>
                  <a:lnTo>
                    <a:pt x="2283" y="48"/>
                  </a:lnTo>
                  <a:lnTo>
                    <a:pt x="2311" y="41"/>
                  </a:lnTo>
                  <a:lnTo>
                    <a:pt x="2338" y="41"/>
                  </a:lnTo>
                  <a:lnTo>
                    <a:pt x="2366" y="34"/>
                  </a:lnTo>
                  <a:lnTo>
                    <a:pt x="2387" y="27"/>
                  </a:lnTo>
                  <a:lnTo>
                    <a:pt x="2414" y="27"/>
                  </a:lnTo>
                  <a:lnTo>
                    <a:pt x="2442" y="20"/>
                  </a:lnTo>
                  <a:lnTo>
                    <a:pt x="2470" y="13"/>
                  </a:lnTo>
                  <a:lnTo>
                    <a:pt x="2490" y="13"/>
                  </a:lnTo>
                  <a:lnTo>
                    <a:pt x="2518" y="6"/>
                  </a:lnTo>
                  <a:lnTo>
                    <a:pt x="2545" y="0"/>
                  </a:lnTo>
                  <a:lnTo>
                    <a:pt x="257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30"/>
            <p:cNvSpPr>
              <a:spLocks/>
            </p:cNvSpPr>
            <p:nvPr/>
          </p:nvSpPr>
          <p:spPr bwMode="auto">
            <a:xfrm>
              <a:off x="1680" y="2877"/>
              <a:ext cx="2573" cy="814"/>
            </a:xfrm>
            <a:custGeom>
              <a:avLst/>
              <a:gdLst>
                <a:gd name="T0" fmla="*/ 20 w 2573"/>
                <a:gd name="T1" fmla="*/ 814 h 814"/>
                <a:gd name="T2" fmla="*/ 75 w 2573"/>
                <a:gd name="T3" fmla="*/ 807 h 814"/>
                <a:gd name="T4" fmla="*/ 124 w 2573"/>
                <a:gd name="T5" fmla="*/ 801 h 814"/>
                <a:gd name="T6" fmla="*/ 179 w 2573"/>
                <a:gd name="T7" fmla="*/ 787 h 814"/>
                <a:gd name="T8" fmla="*/ 227 w 2573"/>
                <a:gd name="T9" fmla="*/ 766 h 814"/>
                <a:gd name="T10" fmla="*/ 282 w 2573"/>
                <a:gd name="T11" fmla="*/ 759 h 814"/>
                <a:gd name="T12" fmla="*/ 331 w 2573"/>
                <a:gd name="T13" fmla="*/ 739 h 814"/>
                <a:gd name="T14" fmla="*/ 379 w 2573"/>
                <a:gd name="T15" fmla="*/ 718 h 814"/>
                <a:gd name="T16" fmla="*/ 434 w 2573"/>
                <a:gd name="T17" fmla="*/ 697 h 814"/>
                <a:gd name="T18" fmla="*/ 483 w 2573"/>
                <a:gd name="T19" fmla="*/ 683 h 814"/>
                <a:gd name="T20" fmla="*/ 538 w 2573"/>
                <a:gd name="T21" fmla="*/ 663 h 814"/>
                <a:gd name="T22" fmla="*/ 586 w 2573"/>
                <a:gd name="T23" fmla="*/ 642 h 814"/>
                <a:gd name="T24" fmla="*/ 641 w 2573"/>
                <a:gd name="T25" fmla="*/ 621 h 814"/>
                <a:gd name="T26" fmla="*/ 690 w 2573"/>
                <a:gd name="T27" fmla="*/ 601 h 814"/>
                <a:gd name="T28" fmla="*/ 745 w 2573"/>
                <a:gd name="T29" fmla="*/ 580 h 814"/>
                <a:gd name="T30" fmla="*/ 793 w 2573"/>
                <a:gd name="T31" fmla="*/ 552 h 814"/>
                <a:gd name="T32" fmla="*/ 848 w 2573"/>
                <a:gd name="T33" fmla="*/ 532 h 814"/>
                <a:gd name="T34" fmla="*/ 897 w 2573"/>
                <a:gd name="T35" fmla="*/ 511 h 814"/>
                <a:gd name="T36" fmla="*/ 952 w 2573"/>
                <a:gd name="T37" fmla="*/ 490 h 814"/>
                <a:gd name="T38" fmla="*/ 1000 w 2573"/>
                <a:gd name="T39" fmla="*/ 470 h 814"/>
                <a:gd name="T40" fmla="*/ 1048 w 2573"/>
                <a:gd name="T41" fmla="*/ 442 h 814"/>
                <a:gd name="T42" fmla="*/ 1103 w 2573"/>
                <a:gd name="T43" fmla="*/ 421 h 814"/>
                <a:gd name="T44" fmla="*/ 1152 w 2573"/>
                <a:gd name="T45" fmla="*/ 401 h 814"/>
                <a:gd name="T46" fmla="*/ 1207 w 2573"/>
                <a:gd name="T47" fmla="*/ 380 h 814"/>
                <a:gd name="T48" fmla="*/ 1255 w 2573"/>
                <a:gd name="T49" fmla="*/ 359 h 814"/>
                <a:gd name="T50" fmla="*/ 1310 w 2573"/>
                <a:gd name="T51" fmla="*/ 338 h 814"/>
                <a:gd name="T52" fmla="*/ 1359 w 2573"/>
                <a:gd name="T53" fmla="*/ 318 h 814"/>
                <a:gd name="T54" fmla="*/ 1414 w 2573"/>
                <a:gd name="T55" fmla="*/ 297 h 814"/>
                <a:gd name="T56" fmla="*/ 1462 w 2573"/>
                <a:gd name="T57" fmla="*/ 283 h 814"/>
                <a:gd name="T58" fmla="*/ 1517 w 2573"/>
                <a:gd name="T59" fmla="*/ 263 h 814"/>
                <a:gd name="T60" fmla="*/ 1566 w 2573"/>
                <a:gd name="T61" fmla="*/ 242 h 814"/>
                <a:gd name="T62" fmla="*/ 1614 w 2573"/>
                <a:gd name="T63" fmla="*/ 228 h 814"/>
                <a:gd name="T64" fmla="*/ 1669 w 2573"/>
                <a:gd name="T65" fmla="*/ 207 h 814"/>
                <a:gd name="T66" fmla="*/ 1718 w 2573"/>
                <a:gd name="T67" fmla="*/ 194 h 814"/>
                <a:gd name="T68" fmla="*/ 1773 w 2573"/>
                <a:gd name="T69" fmla="*/ 180 h 814"/>
                <a:gd name="T70" fmla="*/ 1821 w 2573"/>
                <a:gd name="T71" fmla="*/ 166 h 814"/>
                <a:gd name="T72" fmla="*/ 1876 w 2573"/>
                <a:gd name="T73" fmla="*/ 152 h 814"/>
                <a:gd name="T74" fmla="*/ 1925 w 2573"/>
                <a:gd name="T75" fmla="*/ 132 h 814"/>
                <a:gd name="T76" fmla="*/ 1980 w 2573"/>
                <a:gd name="T77" fmla="*/ 125 h 814"/>
                <a:gd name="T78" fmla="*/ 2028 w 2573"/>
                <a:gd name="T79" fmla="*/ 111 h 814"/>
                <a:gd name="T80" fmla="*/ 2083 w 2573"/>
                <a:gd name="T81" fmla="*/ 97 h 814"/>
                <a:gd name="T82" fmla="*/ 2132 w 2573"/>
                <a:gd name="T83" fmla="*/ 83 h 814"/>
                <a:gd name="T84" fmla="*/ 2187 w 2573"/>
                <a:gd name="T85" fmla="*/ 69 h 814"/>
                <a:gd name="T86" fmla="*/ 2235 w 2573"/>
                <a:gd name="T87" fmla="*/ 63 h 814"/>
                <a:gd name="T88" fmla="*/ 2283 w 2573"/>
                <a:gd name="T89" fmla="*/ 49 h 814"/>
                <a:gd name="T90" fmla="*/ 2338 w 2573"/>
                <a:gd name="T91" fmla="*/ 42 h 814"/>
                <a:gd name="T92" fmla="*/ 2387 w 2573"/>
                <a:gd name="T93" fmla="*/ 28 h 814"/>
                <a:gd name="T94" fmla="*/ 2442 w 2573"/>
                <a:gd name="T95" fmla="*/ 21 h 814"/>
                <a:gd name="T96" fmla="*/ 2490 w 2573"/>
                <a:gd name="T97" fmla="*/ 14 h 814"/>
                <a:gd name="T98" fmla="*/ 2545 w 2573"/>
                <a:gd name="T99" fmla="*/ 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814">
                  <a:moveTo>
                    <a:pt x="0" y="807"/>
                  </a:moveTo>
                  <a:lnTo>
                    <a:pt x="20" y="814"/>
                  </a:lnTo>
                  <a:lnTo>
                    <a:pt x="48" y="807"/>
                  </a:lnTo>
                  <a:lnTo>
                    <a:pt x="75" y="807"/>
                  </a:lnTo>
                  <a:lnTo>
                    <a:pt x="96" y="801"/>
                  </a:lnTo>
                  <a:lnTo>
                    <a:pt x="124" y="801"/>
                  </a:lnTo>
                  <a:lnTo>
                    <a:pt x="151" y="794"/>
                  </a:lnTo>
                  <a:lnTo>
                    <a:pt x="179" y="787"/>
                  </a:lnTo>
                  <a:lnTo>
                    <a:pt x="200" y="773"/>
                  </a:lnTo>
                  <a:lnTo>
                    <a:pt x="227" y="766"/>
                  </a:lnTo>
                  <a:lnTo>
                    <a:pt x="255" y="766"/>
                  </a:lnTo>
                  <a:lnTo>
                    <a:pt x="282" y="759"/>
                  </a:lnTo>
                  <a:lnTo>
                    <a:pt x="303" y="745"/>
                  </a:lnTo>
                  <a:lnTo>
                    <a:pt x="331" y="739"/>
                  </a:lnTo>
                  <a:lnTo>
                    <a:pt x="358" y="732"/>
                  </a:lnTo>
                  <a:lnTo>
                    <a:pt x="379" y="718"/>
                  </a:lnTo>
                  <a:lnTo>
                    <a:pt x="407" y="711"/>
                  </a:lnTo>
                  <a:lnTo>
                    <a:pt x="434" y="697"/>
                  </a:lnTo>
                  <a:lnTo>
                    <a:pt x="462" y="690"/>
                  </a:lnTo>
                  <a:lnTo>
                    <a:pt x="483" y="683"/>
                  </a:lnTo>
                  <a:lnTo>
                    <a:pt x="510" y="670"/>
                  </a:lnTo>
                  <a:lnTo>
                    <a:pt x="538" y="663"/>
                  </a:lnTo>
                  <a:lnTo>
                    <a:pt x="565" y="649"/>
                  </a:lnTo>
                  <a:lnTo>
                    <a:pt x="586" y="642"/>
                  </a:lnTo>
                  <a:lnTo>
                    <a:pt x="614" y="628"/>
                  </a:lnTo>
                  <a:lnTo>
                    <a:pt x="641" y="621"/>
                  </a:lnTo>
                  <a:lnTo>
                    <a:pt x="662" y="607"/>
                  </a:lnTo>
                  <a:lnTo>
                    <a:pt x="690" y="601"/>
                  </a:lnTo>
                  <a:lnTo>
                    <a:pt x="717" y="587"/>
                  </a:lnTo>
                  <a:lnTo>
                    <a:pt x="745" y="580"/>
                  </a:lnTo>
                  <a:lnTo>
                    <a:pt x="765" y="566"/>
                  </a:lnTo>
                  <a:lnTo>
                    <a:pt x="793" y="552"/>
                  </a:lnTo>
                  <a:lnTo>
                    <a:pt x="821" y="545"/>
                  </a:lnTo>
                  <a:lnTo>
                    <a:pt x="848" y="532"/>
                  </a:lnTo>
                  <a:lnTo>
                    <a:pt x="869" y="525"/>
                  </a:lnTo>
                  <a:lnTo>
                    <a:pt x="897" y="511"/>
                  </a:lnTo>
                  <a:lnTo>
                    <a:pt x="924" y="497"/>
                  </a:lnTo>
                  <a:lnTo>
                    <a:pt x="952" y="490"/>
                  </a:lnTo>
                  <a:lnTo>
                    <a:pt x="972" y="476"/>
                  </a:lnTo>
                  <a:lnTo>
                    <a:pt x="1000" y="470"/>
                  </a:lnTo>
                  <a:lnTo>
                    <a:pt x="1028" y="456"/>
                  </a:lnTo>
                  <a:lnTo>
                    <a:pt x="1048" y="442"/>
                  </a:lnTo>
                  <a:lnTo>
                    <a:pt x="1076" y="435"/>
                  </a:lnTo>
                  <a:lnTo>
                    <a:pt x="1103" y="421"/>
                  </a:lnTo>
                  <a:lnTo>
                    <a:pt x="1131" y="414"/>
                  </a:lnTo>
                  <a:lnTo>
                    <a:pt x="1152" y="401"/>
                  </a:lnTo>
                  <a:lnTo>
                    <a:pt x="1179" y="394"/>
                  </a:lnTo>
                  <a:lnTo>
                    <a:pt x="1207" y="380"/>
                  </a:lnTo>
                  <a:lnTo>
                    <a:pt x="1235" y="373"/>
                  </a:lnTo>
                  <a:lnTo>
                    <a:pt x="1255" y="359"/>
                  </a:lnTo>
                  <a:lnTo>
                    <a:pt x="1283" y="352"/>
                  </a:lnTo>
                  <a:lnTo>
                    <a:pt x="1310" y="338"/>
                  </a:lnTo>
                  <a:lnTo>
                    <a:pt x="1331" y="332"/>
                  </a:lnTo>
                  <a:lnTo>
                    <a:pt x="1359" y="318"/>
                  </a:lnTo>
                  <a:lnTo>
                    <a:pt x="1386" y="311"/>
                  </a:lnTo>
                  <a:lnTo>
                    <a:pt x="1414" y="297"/>
                  </a:lnTo>
                  <a:lnTo>
                    <a:pt x="1435" y="290"/>
                  </a:lnTo>
                  <a:lnTo>
                    <a:pt x="1462" y="283"/>
                  </a:lnTo>
                  <a:lnTo>
                    <a:pt x="1490" y="269"/>
                  </a:lnTo>
                  <a:lnTo>
                    <a:pt x="1517" y="263"/>
                  </a:lnTo>
                  <a:lnTo>
                    <a:pt x="1538" y="256"/>
                  </a:lnTo>
                  <a:lnTo>
                    <a:pt x="1566" y="242"/>
                  </a:lnTo>
                  <a:lnTo>
                    <a:pt x="1593" y="235"/>
                  </a:lnTo>
                  <a:lnTo>
                    <a:pt x="1614" y="228"/>
                  </a:lnTo>
                  <a:lnTo>
                    <a:pt x="1642" y="221"/>
                  </a:lnTo>
                  <a:lnTo>
                    <a:pt x="1669" y="207"/>
                  </a:lnTo>
                  <a:lnTo>
                    <a:pt x="1697" y="200"/>
                  </a:lnTo>
                  <a:lnTo>
                    <a:pt x="1718" y="194"/>
                  </a:lnTo>
                  <a:lnTo>
                    <a:pt x="1745" y="187"/>
                  </a:lnTo>
                  <a:lnTo>
                    <a:pt x="1773" y="180"/>
                  </a:lnTo>
                  <a:lnTo>
                    <a:pt x="1800" y="173"/>
                  </a:lnTo>
                  <a:lnTo>
                    <a:pt x="1821" y="166"/>
                  </a:lnTo>
                  <a:lnTo>
                    <a:pt x="1849" y="159"/>
                  </a:lnTo>
                  <a:lnTo>
                    <a:pt x="1876" y="152"/>
                  </a:lnTo>
                  <a:lnTo>
                    <a:pt x="1904" y="138"/>
                  </a:lnTo>
                  <a:lnTo>
                    <a:pt x="1925" y="132"/>
                  </a:lnTo>
                  <a:lnTo>
                    <a:pt x="1952" y="125"/>
                  </a:lnTo>
                  <a:lnTo>
                    <a:pt x="1980" y="125"/>
                  </a:lnTo>
                  <a:lnTo>
                    <a:pt x="2000" y="118"/>
                  </a:lnTo>
                  <a:lnTo>
                    <a:pt x="2028" y="111"/>
                  </a:lnTo>
                  <a:lnTo>
                    <a:pt x="2056" y="104"/>
                  </a:lnTo>
                  <a:lnTo>
                    <a:pt x="2083" y="97"/>
                  </a:lnTo>
                  <a:lnTo>
                    <a:pt x="2104" y="90"/>
                  </a:lnTo>
                  <a:lnTo>
                    <a:pt x="2132" y="83"/>
                  </a:lnTo>
                  <a:lnTo>
                    <a:pt x="2159" y="76"/>
                  </a:lnTo>
                  <a:lnTo>
                    <a:pt x="2187" y="69"/>
                  </a:lnTo>
                  <a:lnTo>
                    <a:pt x="2207" y="69"/>
                  </a:lnTo>
                  <a:lnTo>
                    <a:pt x="2235" y="63"/>
                  </a:lnTo>
                  <a:lnTo>
                    <a:pt x="2263" y="56"/>
                  </a:lnTo>
                  <a:lnTo>
                    <a:pt x="2283" y="49"/>
                  </a:lnTo>
                  <a:lnTo>
                    <a:pt x="2311" y="42"/>
                  </a:lnTo>
                  <a:lnTo>
                    <a:pt x="2338" y="42"/>
                  </a:lnTo>
                  <a:lnTo>
                    <a:pt x="2366" y="35"/>
                  </a:lnTo>
                  <a:lnTo>
                    <a:pt x="2387" y="28"/>
                  </a:lnTo>
                  <a:lnTo>
                    <a:pt x="2414" y="28"/>
                  </a:lnTo>
                  <a:lnTo>
                    <a:pt x="2442" y="21"/>
                  </a:lnTo>
                  <a:lnTo>
                    <a:pt x="2470" y="14"/>
                  </a:lnTo>
                  <a:lnTo>
                    <a:pt x="2490" y="14"/>
                  </a:lnTo>
                  <a:lnTo>
                    <a:pt x="2518" y="7"/>
                  </a:lnTo>
                  <a:lnTo>
                    <a:pt x="2545" y="0"/>
                  </a:lnTo>
                  <a:lnTo>
                    <a:pt x="257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31"/>
            <p:cNvSpPr>
              <a:spLocks/>
            </p:cNvSpPr>
            <p:nvPr/>
          </p:nvSpPr>
          <p:spPr bwMode="auto">
            <a:xfrm>
              <a:off x="1680" y="2291"/>
              <a:ext cx="2573" cy="1235"/>
            </a:xfrm>
            <a:custGeom>
              <a:avLst/>
              <a:gdLst>
                <a:gd name="T0" fmla="*/ 20 w 2573"/>
                <a:gd name="T1" fmla="*/ 1228 h 1235"/>
                <a:gd name="T2" fmla="*/ 75 w 2573"/>
                <a:gd name="T3" fmla="*/ 1166 h 1235"/>
                <a:gd name="T4" fmla="*/ 124 w 2573"/>
                <a:gd name="T5" fmla="*/ 1083 h 1235"/>
                <a:gd name="T6" fmla="*/ 179 w 2573"/>
                <a:gd name="T7" fmla="*/ 1021 h 1235"/>
                <a:gd name="T8" fmla="*/ 227 w 2573"/>
                <a:gd name="T9" fmla="*/ 959 h 1235"/>
                <a:gd name="T10" fmla="*/ 282 w 2573"/>
                <a:gd name="T11" fmla="*/ 876 h 1235"/>
                <a:gd name="T12" fmla="*/ 331 w 2573"/>
                <a:gd name="T13" fmla="*/ 842 h 1235"/>
                <a:gd name="T14" fmla="*/ 379 w 2573"/>
                <a:gd name="T15" fmla="*/ 773 h 1235"/>
                <a:gd name="T16" fmla="*/ 434 w 2573"/>
                <a:gd name="T17" fmla="*/ 718 h 1235"/>
                <a:gd name="T18" fmla="*/ 483 w 2573"/>
                <a:gd name="T19" fmla="*/ 655 h 1235"/>
                <a:gd name="T20" fmla="*/ 538 w 2573"/>
                <a:gd name="T21" fmla="*/ 600 h 1235"/>
                <a:gd name="T22" fmla="*/ 586 w 2573"/>
                <a:gd name="T23" fmla="*/ 545 h 1235"/>
                <a:gd name="T24" fmla="*/ 641 w 2573"/>
                <a:gd name="T25" fmla="*/ 490 h 1235"/>
                <a:gd name="T26" fmla="*/ 690 w 2573"/>
                <a:gd name="T27" fmla="*/ 442 h 1235"/>
                <a:gd name="T28" fmla="*/ 745 w 2573"/>
                <a:gd name="T29" fmla="*/ 400 h 1235"/>
                <a:gd name="T30" fmla="*/ 793 w 2573"/>
                <a:gd name="T31" fmla="*/ 352 h 1235"/>
                <a:gd name="T32" fmla="*/ 848 w 2573"/>
                <a:gd name="T33" fmla="*/ 317 h 1235"/>
                <a:gd name="T34" fmla="*/ 897 w 2573"/>
                <a:gd name="T35" fmla="*/ 276 h 1235"/>
                <a:gd name="T36" fmla="*/ 952 w 2573"/>
                <a:gd name="T37" fmla="*/ 248 h 1235"/>
                <a:gd name="T38" fmla="*/ 1000 w 2573"/>
                <a:gd name="T39" fmla="*/ 214 h 1235"/>
                <a:gd name="T40" fmla="*/ 1048 w 2573"/>
                <a:gd name="T41" fmla="*/ 186 h 1235"/>
                <a:gd name="T42" fmla="*/ 1103 w 2573"/>
                <a:gd name="T43" fmla="*/ 159 h 1235"/>
                <a:gd name="T44" fmla="*/ 1152 w 2573"/>
                <a:gd name="T45" fmla="*/ 138 h 1235"/>
                <a:gd name="T46" fmla="*/ 1207 w 2573"/>
                <a:gd name="T47" fmla="*/ 117 h 1235"/>
                <a:gd name="T48" fmla="*/ 1255 w 2573"/>
                <a:gd name="T49" fmla="*/ 97 h 1235"/>
                <a:gd name="T50" fmla="*/ 1310 w 2573"/>
                <a:gd name="T51" fmla="*/ 83 h 1235"/>
                <a:gd name="T52" fmla="*/ 1359 w 2573"/>
                <a:gd name="T53" fmla="*/ 69 h 1235"/>
                <a:gd name="T54" fmla="*/ 1414 w 2573"/>
                <a:gd name="T55" fmla="*/ 55 h 1235"/>
                <a:gd name="T56" fmla="*/ 1462 w 2573"/>
                <a:gd name="T57" fmla="*/ 48 h 1235"/>
                <a:gd name="T58" fmla="*/ 1517 w 2573"/>
                <a:gd name="T59" fmla="*/ 42 h 1235"/>
                <a:gd name="T60" fmla="*/ 1566 w 2573"/>
                <a:gd name="T61" fmla="*/ 35 h 1235"/>
                <a:gd name="T62" fmla="*/ 1614 w 2573"/>
                <a:gd name="T63" fmla="*/ 35 h 1235"/>
                <a:gd name="T64" fmla="*/ 1669 w 2573"/>
                <a:gd name="T65" fmla="*/ 28 h 1235"/>
                <a:gd name="T66" fmla="*/ 1718 w 2573"/>
                <a:gd name="T67" fmla="*/ 28 h 1235"/>
                <a:gd name="T68" fmla="*/ 1773 w 2573"/>
                <a:gd name="T69" fmla="*/ 28 h 1235"/>
                <a:gd name="T70" fmla="*/ 1821 w 2573"/>
                <a:gd name="T71" fmla="*/ 21 h 1235"/>
                <a:gd name="T72" fmla="*/ 1876 w 2573"/>
                <a:gd name="T73" fmla="*/ 21 h 1235"/>
                <a:gd name="T74" fmla="*/ 1925 w 2573"/>
                <a:gd name="T75" fmla="*/ 21 h 1235"/>
                <a:gd name="T76" fmla="*/ 1980 w 2573"/>
                <a:gd name="T77" fmla="*/ 21 h 1235"/>
                <a:gd name="T78" fmla="*/ 2028 w 2573"/>
                <a:gd name="T79" fmla="*/ 21 h 1235"/>
                <a:gd name="T80" fmla="*/ 2083 w 2573"/>
                <a:gd name="T81" fmla="*/ 21 h 1235"/>
                <a:gd name="T82" fmla="*/ 2132 w 2573"/>
                <a:gd name="T83" fmla="*/ 21 h 1235"/>
                <a:gd name="T84" fmla="*/ 2187 w 2573"/>
                <a:gd name="T85" fmla="*/ 21 h 1235"/>
                <a:gd name="T86" fmla="*/ 2235 w 2573"/>
                <a:gd name="T87" fmla="*/ 21 h 1235"/>
                <a:gd name="T88" fmla="*/ 2283 w 2573"/>
                <a:gd name="T89" fmla="*/ 21 h 1235"/>
                <a:gd name="T90" fmla="*/ 2338 w 2573"/>
                <a:gd name="T91" fmla="*/ 21 h 1235"/>
                <a:gd name="T92" fmla="*/ 2387 w 2573"/>
                <a:gd name="T93" fmla="*/ 14 h 1235"/>
                <a:gd name="T94" fmla="*/ 2442 w 2573"/>
                <a:gd name="T95" fmla="*/ 14 h 1235"/>
                <a:gd name="T96" fmla="*/ 2490 w 2573"/>
                <a:gd name="T97" fmla="*/ 7 h 1235"/>
                <a:gd name="T98" fmla="*/ 2545 w 2573"/>
                <a:gd name="T99" fmla="*/ 0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1235">
                  <a:moveTo>
                    <a:pt x="0" y="1235"/>
                  </a:moveTo>
                  <a:lnTo>
                    <a:pt x="20" y="1228"/>
                  </a:lnTo>
                  <a:lnTo>
                    <a:pt x="48" y="1214"/>
                  </a:lnTo>
                  <a:lnTo>
                    <a:pt x="75" y="1166"/>
                  </a:lnTo>
                  <a:lnTo>
                    <a:pt x="96" y="1118"/>
                  </a:lnTo>
                  <a:lnTo>
                    <a:pt x="124" y="1083"/>
                  </a:lnTo>
                  <a:lnTo>
                    <a:pt x="151" y="1042"/>
                  </a:lnTo>
                  <a:lnTo>
                    <a:pt x="179" y="1021"/>
                  </a:lnTo>
                  <a:lnTo>
                    <a:pt x="200" y="1000"/>
                  </a:lnTo>
                  <a:lnTo>
                    <a:pt x="227" y="959"/>
                  </a:lnTo>
                  <a:lnTo>
                    <a:pt x="255" y="924"/>
                  </a:lnTo>
                  <a:lnTo>
                    <a:pt x="282" y="876"/>
                  </a:lnTo>
                  <a:lnTo>
                    <a:pt x="303" y="862"/>
                  </a:lnTo>
                  <a:lnTo>
                    <a:pt x="331" y="842"/>
                  </a:lnTo>
                  <a:lnTo>
                    <a:pt x="358" y="807"/>
                  </a:lnTo>
                  <a:lnTo>
                    <a:pt x="379" y="773"/>
                  </a:lnTo>
                  <a:lnTo>
                    <a:pt x="407" y="745"/>
                  </a:lnTo>
                  <a:lnTo>
                    <a:pt x="434" y="718"/>
                  </a:lnTo>
                  <a:lnTo>
                    <a:pt x="462" y="683"/>
                  </a:lnTo>
                  <a:lnTo>
                    <a:pt x="483" y="655"/>
                  </a:lnTo>
                  <a:lnTo>
                    <a:pt x="510" y="628"/>
                  </a:lnTo>
                  <a:lnTo>
                    <a:pt x="538" y="600"/>
                  </a:lnTo>
                  <a:lnTo>
                    <a:pt x="565" y="573"/>
                  </a:lnTo>
                  <a:lnTo>
                    <a:pt x="586" y="545"/>
                  </a:lnTo>
                  <a:lnTo>
                    <a:pt x="614" y="517"/>
                  </a:lnTo>
                  <a:lnTo>
                    <a:pt x="641" y="490"/>
                  </a:lnTo>
                  <a:lnTo>
                    <a:pt x="662" y="469"/>
                  </a:lnTo>
                  <a:lnTo>
                    <a:pt x="690" y="442"/>
                  </a:lnTo>
                  <a:lnTo>
                    <a:pt x="717" y="421"/>
                  </a:lnTo>
                  <a:lnTo>
                    <a:pt x="745" y="400"/>
                  </a:lnTo>
                  <a:lnTo>
                    <a:pt x="765" y="373"/>
                  </a:lnTo>
                  <a:lnTo>
                    <a:pt x="793" y="352"/>
                  </a:lnTo>
                  <a:lnTo>
                    <a:pt x="821" y="338"/>
                  </a:lnTo>
                  <a:lnTo>
                    <a:pt x="848" y="317"/>
                  </a:lnTo>
                  <a:lnTo>
                    <a:pt x="869" y="297"/>
                  </a:lnTo>
                  <a:lnTo>
                    <a:pt x="897" y="276"/>
                  </a:lnTo>
                  <a:lnTo>
                    <a:pt x="924" y="262"/>
                  </a:lnTo>
                  <a:lnTo>
                    <a:pt x="952" y="248"/>
                  </a:lnTo>
                  <a:lnTo>
                    <a:pt x="972" y="228"/>
                  </a:lnTo>
                  <a:lnTo>
                    <a:pt x="1000" y="214"/>
                  </a:lnTo>
                  <a:lnTo>
                    <a:pt x="1028" y="200"/>
                  </a:lnTo>
                  <a:lnTo>
                    <a:pt x="1048" y="186"/>
                  </a:lnTo>
                  <a:lnTo>
                    <a:pt x="1076" y="173"/>
                  </a:lnTo>
                  <a:lnTo>
                    <a:pt x="1103" y="159"/>
                  </a:lnTo>
                  <a:lnTo>
                    <a:pt x="1131" y="145"/>
                  </a:lnTo>
                  <a:lnTo>
                    <a:pt x="1152" y="138"/>
                  </a:lnTo>
                  <a:lnTo>
                    <a:pt x="1179" y="124"/>
                  </a:lnTo>
                  <a:lnTo>
                    <a:pt x="1207" y="117"/>
                  </a:lnTo>
                  <a:lnTo>
                    <a:pt x="1235" y="104"/>
                  </a:lnTo>
                  <a:lnTo>
                    <a:pt x="1255" y="97"/>
                  </a:lnTo>
                  <a:lnTo>
                    <a:pt x="1283" y="90"/>
                  </a:lnTo>
                  <a:lnTo>
                    <a:pt x="1310" y="83"/>
                  </a:lnTo>
                  <a:lnTo>
                    <a:pt x="1331" y="76"/>
                  </a:lnTo>
                  <a:lnTo>
                    <a:pt x="1359" y="69"/>
                  </a:lnTo>
                  <a:lnTo>
                    <a:pt x="1386" y="62"/>
                  </a:lnTo>
                  <a:lnTo>
                    <a:pt x="1414" y="55"/>
                  </a:lnTo>
                  <a:lnTo>
                    <a:pt x="1435" y="55"/>
                  </a:lnTo>
                  <a:lnTo>
                    <a:pt x="1462" y="48"/>
                  </a:lnTo>
                  <a:lnTo>
                    <a:pt x="1490" y="48"/>
                  </a:lnTo>
                  <a:lnTo>
                    <a:pt x="1517" y="42"/>
                  </a:lnTo>
                  <a:lnTo>
                    <a:pt x="1538" y="42"/>
                  </a:lnTo>
                  <a:lnTo>
                    <a:pt x="1566" y="35"/>
                  </a:lnTo>
                  <a:lnTo>
                    <a:pt x="1593" y="35"/>
                  </a:lnTo>
                  <a:lnTo>
                    <a:pt x="1614" y="35"/>
                  </a:lnTo>
                  <a:lnTo>
                    <a:pt x="1642" y="28"/>
                  </a:lnTo>
                  <a:lnTo>
                    <a:pt x="1669" y="28"/>
                  </a:lnTo>
                  <a:lnTo>
                    <a:pt x="1697" y="28"/>
                  </a:lnTo>
                  <a:lnTo>
                    <a:pt x="1718" y="28"/>
                  </a:lnTo>
                  <a:lnTo>
                    <a:pt x="1745" y="28"/>
                  </a:lnTo>
                  <a:lnTo>
                    <a:pt x="1773" y="28"/>
                  </a:lnTo>
                  <a:lnTo>
                    <a:pt x="1800" y="21"/>
                  </a:lnTo>
                  <a:lnTo>
                    <a:pt x="1821" y="21"/>
                  </a:lnTo>
                  <a:lnTo>
                    <a:pt x="1849" y="21"/>
                  </a:lnTo>
                  <a:lnTo>
                    <a:pt x="1876" y="21"/>
                  </a:lnTo>
                  <a:lnTo>
                    <a:pt x="1904" y="21"/>
                  </a:lnTo>
                  <a:lnTo>
                    <a:pt x="1925" y="21"/>
                  </a:lnTo>
                  <a:lnTo>
                    <a:pt x="1952" y="21"/>
                  </a:lnTo>
                  <a:lnTo>
                    <a:pt x="1980" y="21"/>
                  </a:lnTo>
                  <a:lnTo>
                    <a:pt x="2000" y="21"/>
                  </a:lnTo>
                  <a:lnTo>
                    <a:pt x="2028" y="21"/>
                  </a:lnTo>
                  <a:lnTo>
                    <a:pt x="2056" y="21"/>
                  </a:lnTo>
                  <a:lnTo>
                    <a:pt x="2083" y="21"/>
                  </a:lnTo>
                  <a:lnTo>
                    <a:pt x="2104" y="21"/>
                  </a:lnTo>
                  <a:lnTo>
                    <a:pt x="2132" y="21"/>
                  </a:lnTo>
                  <a:lnTo>
                    <a:pt x="2159" y="21"/>
                  </a:lnTo>
                  <a:lnTo>
                    <a:pt x="2187" y="21"/>
                  </a:lnTo>
                  <a:lnTo>
                    <a:pt x="2207" y="21"/>
                  </a:lnTo>
                  <a:lnTo>
                    <a:pt x="2235" y="21"/>
                  </a:lnTo>
                  <a:lnTo>
                    <a:pt x="2263" y="21"/>
                  </a:lnTo>
                  <a:lnTo>
                    <a:pt x="2283" y="21"/>
                  </a:lnTo>
                  <a:lnTo>
                    <a:pt x="2311" y="21"/>
                  </a:lnTo>
                  <a:lnTo>
                    <a:pt x="2338" y="21"/>
                  </a:lnTo>
                  <a:lnTo>
                    <a:pt x="2366" y="14"/>
                  </a:lnTo>
                  <a:lnTo>
                    <a:pt x="2387" y="14"/>
                  </a:lnTo>
                  <a:lnTo>
                    <a:pt x="2414" y="14"/>
                  </a:lnTo>
                  <a:lnTo>
                    <a:pt x="2442" y="14"/>
                  </a:lnTo>
                  <a:lnTo>
                    <a:pt x="2470" y="7"/>
                  </a:lnTo>
                  <a:lnTo>
                    <a:pt x="2490" y="7"/>
                  </a:lnTo>
                  <a:lnTo>
                    <a:pt x="2518" y="7"/>
                  </a:lnTo>
                  <a:lnTo>
                    <a:pt x="2545" y="0"/>
                  </a:lnTo>
                  <a:lnTo>
                    <a:pt x="2573" y="0"/>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0" name="Freeform 32"/>
            <p:cNvSpPr>
              <a:spLocks/>
            </p:cNvSpPr>
            <p:nvPr/>
          </p:nvSpPr>
          <p:spPr bwMode="auto">
            <a:xfrm>
              <a:off x="1680" y="2298"/>
              <a:ext cx="2573" cy="1235"/>
            </a:xfrm>
            <a:custGeom>
              <a:avLst/>
              <a:gdLst>
                <a:gd name="T0" fmla="*/ 20 w 2573"/>
                <a:gd name="T1" fmla="*/ 1228 h 1235"/>
                <a:gd name="T2" fmla="*/ 75 w 2573"/>
                <a:gd name="T3" fmla="*/ 1166 h 1235"/>
                <a:gd name="T4" fmla="*/ 124 w 2573"/>
                <a:gd name="T5" fmla="*/ 1083 h 1235"/>
                <a:gd name="T6" fmla="*/ 179 w 2573"/>
                <a:gd name="T7" fmla="*/ 1021 h 1235"/>
                <a:gd name="T8" fmla="*/ 227 w 2573"/>
                <a:gd name="T9" fmla="*/ 959 h 1235"/>
                <a:gd name="T10" fmla="*/ 282 w 2573"/>
                <a:gd name="T11" fmla="*/ 876 h 1235"/>
                <a:gd name="T12" fmla="*/ 331 w 2573"/>
                <a:gd name="T13" fmla="*/ 842 h 1235"/>
                <a:gd name="T14" fmla="*/ 379 w 2573"/>
                <a:gd name="T15" fmla="*/ 773 h 1235"/>
                <a:gd name="T16" fmla="*/ 434 w 2573"/>
                <a:gd name="T17" fmla="*/ 717 h 1235"/>
                <a:gd name="T18" fmla="*/ 483 w 2573"/>
                <a:gd name="T19" fmla="*/ 655 h 1235"/>
                <a:gd name="T20" fmla="*/ 538 w 2573"/>
                <a:gd name="T21" fmla="*/ 600 h 1235"/>
                <a:gd name="T22" fmla="*/ 586 w 2573"/>
                <a:gd name="T23" fmla="*/ 545 h 1235"/>
                <a:gd name="T24" fmla="*/ 641 w 2573"/>
                <a:gd name="T25" fmla="*/ 490 h 1235"/>
                <a:gd name="T26" fmla="*/ 690 w 2573"/>
                <a:gd name="T27" fmla="*/ 442 h 1235"/>
                <a:gd name="T28" fmla="*/ 745 w 2573"/>
                <a:gd name="T29" fmla="*/ 400 h 1235"/>
                <a:gd name="T30" fmla="*/ 793 w 2573"/>
                <a:gd name="T31" fmla="*/ 352 h 1235"/>
                <a:gd name="T32" fmla="*/ 848 w 2573"/>
                <a:gd name="T33" fmla="*/ 317 h 1235"/>
                <a:gd name="T34" fmla="*/ 897 w 2573"/>
                <a:gd name="T35" fmla="*/ 276 h 1235"/>
                <a:gd name="T36" fmla="*/ 952 w 2573"/>
                <a:gd name="T37" fmla="*/ 248 h 1235"/>
                <a:gd name="T38" fmla="*/ 1000 w 2573"/>
                <a:gd name="T39" fmla="*/ 214 h 1235"/>
                <a:gd name="T40" fmla="*/ 1048 w 2573"/>
                <a:gd name="T41" fmla="*/ 186 h 1235"/>
                <a:gd name="T42" fmla="*/ 1103 w 2573"/>
                <a:gd name="T43" fmla="*/ 159 h 1235"/>
                <a:gd name="T44" fmla="*/ 1152 w 2573"/>
                <a:gd name="T45" fmla="*/ 138 h 1235"/>
                <a:gd name="T46" fmla="*/ 1207 w 2573"/>
                <a:gd name="T47" fmla="*/ 117 h 1235"/>
                <a:gd name="T48" fmla="*/ 1255 w 2573"/>
                <a:gd name="T49" fmla="*/ 97 h 1235"/>
                <a:gd name="T50" fmla="*/ 1310 w 2573"/>
                <a:gd name="T51" fmla="*/ 83 h 1235"/>
                <a:gd name="T52" fmla="*/ 1359 w 2573"/>
                <a:gd name="T53" fmla="*/ 69 h 1235"/>
                <a:gd name="T54" fmla="*/ 1414 w 2573"/>
                <a:gd name="T55" fmla="*/ 55 h 1235"/>
                <a:gd name="T56" fmla="*/ 1462 w 2573"/>
                <a:gd name="T57" fmla="*/ 48 h 1235"/>
                <a:gd name="T58" fmla="*/ 1517 w 2573"/>
                <a:gd name="T59" fmla="*/ 41 h 1235"/>
                <a:gd name="T60" fmla="*/ 1566 w 2573"/>
                <a:gd name="T61" fmla="*/ 35 h 1235"/>
                <a:gd name="T62" fmla="*/ 1614 w 2573"/>
                <a:gd name="T63" fmla="*/ 35 h 1235"/>
                <a:gd name="T64" fmla="*/ 1669 w 2573"/>
                <a:gd name="T65" fmla="*/ 28 h 1235"/>
                <a:gd name="T66" fmla="*/ 1718 w 2573"/>
                <a:gd name="T67" fmla="*/ 28 h 1235"/>
                <a:gd name="T68" fmla="*/ 1773 w 2573"/>
                <a:gd name="T69" fmla="*/ 28 h 1235"/>
                <a:gd name="T70" fmla="*/ 1821 w 2573"/>
                <a:gd name="T71" fmla="*/ 21 h 1235"/>
                <a:gd name="T72" fmla="*/ 1876 w 2573"/>
                <a:gd name="T73" fmla="*/ 21 h 1235"/>
                <a:gd name="T74" fmla="*/ 1925 w 2573"/>
                <a:gd name="T75" fmla="*/ 21 h 1235"/>
                <a:gd name="T76" fmla="*/ 1980 w 2573"/>
                <a:gd name="T77" fmla="*/ 21 h 1235"/>
                <a:gd name="T78" fmla="*/ 2028 w 2573"/>
                <a:gd name="T79" fmla="*/ 21 h 1235"/>
                <a:gd name="T80" fmla="*/ 2083 w 2573"/>
                <a:gd name="T81" fmla="*/ 21 h 1235"/>
                <a:gd name="T82" fmla="*/ 2132 w 2573"/>
                <a:gd name="T83" fmla="*/ 21 h 1235"/>
                <a:gd name="T84" fmla="*/ 2187 w 2573"/>
                <a:gd name="T85" fmla="*/ 21 h 1235"/>
                <a:gd name="T86" fmla="*/ 2235 w 2573"/>
                <a:gd name="T87" fmla="*/ 21 h 1235"/>
                <a:gd name="T88" fmla="*/ 2283 w 2573"/>
                <a:gd name="T89" fmla="*/ 21 h 1235"/>
                <a:gd name="T90" fmla="*/ 2338 w 2573"/>
                <a:gd name="T91" fmla="*/ 21 h 1235"/>
                <a:gd name="T92" fmla="*/ 2387 w 2573"/>
                <a:gd name="T93" fmla="*/ 14 h 1235"/>
                <a:gd name="T94" fmla="*/ 2442 w 2573"/>
                <a:gd name="T95" fmla="*/ 14 h 1235"/>
                <a:gd name="T96" fmla="*/ 2490 w 2573"/>
                <a:gd name="T97" fmla="*/ 7 h 1235"/>
                <a:gd name="T98" fmla="*/ 2545 w 2573"/>
                <a:gd name="T99" fmla="*/ 0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1235">
                  <a:moveTo>
                    <a:pt x="0" y="1235"/>
                  </a:moveTo>
                  <a:lnTo>
                    <a:pt x="20" y="1228"/>
                  </a:lnTo>
                  <a:lnTo>
                    <a:pt x="48" y="1214"/>
                  </a:lnTo>
                  <a:lnTo>
                    <a:pt x="75" y="1166"/>
                  </a:lnTo>
                  <a:lnTo>
                    <a:pt x="96" y="1117"/>
                  </a:lnTo>
                  <a:lnTo>
                    <a:pt x="124" y="1083"/>
                  </a:lnTo>
                  <a:lnTo>
                    <a:pt x="151" y="1042"/>
                  </a:lnTo>
                  <a:lnTo>
                    <a:pt x="179" y="1021"/>
                  </a:lnTo>
                  <a:lnTo>
                    <a:pt x="200" y="1000"/>
                  </a:lnTo>
                  <a:lnTo>
                    <a:pt x="227" y="959"/>
                  </a:lnTo>
                  <a:lnTo>
                    <a:pt x="255" y="924"/>
                  </a:lnTo>
                  <a:lnTo>
                    <a:pt x="282" y="876"/>
                  </a:lnTo>
                  <a:lnTo>
                    <a:pt x="303" y="862"/>
                  </a:lnTo>
                  <a:lnTo>
                    <a:pt x="331" y="842"/>
                  </a:lnTo>
                  <a:lnTo>
                    <a:pt x="358" y="807"/>
                  </a:lnTo>
                  <a:lnTo>
                    <a:pt x="379" y="773"/>
                  </a:lnTo>
                  <a:lnTo>
                    <a:pt x="407" y="745"/>
                  </a:lnTo>
                  <a:lnTo>
                    <a:pt x="434" y="717"/>
                  </a:lnTo>
                  <a:lnTo>
                    <a:pt x="462" y="683"/>
                  </a:lnTo>
                  <a:lnTo>
                    <a:pt x="483" y="655"/>
                  </a:lnTo>
                  <a:lnTo>
                    <a:pt x="510" y="628"/>
                  </a:lnTo>
                  <a:lnTo>
                    <a:pt x="538" y="600"/>
                  </a:lnTo>
                  <a:lnTo>
                    <a:pt x="565" y="573"/>
                  </a:lnTo>
                  <a:lnTo>
                    <a:pt x="586" y="545"/>
                  </a:lnTo>
                  <a:lnTo>
                    <a:pt x="614" y="517"/>
                  </a:lnTo>
                  <a:lnTo>
                    <a:pt x="641" y="490"/>
                  </a:lnTo>
                  <a:lnTo>
                    <a:pt x="662" y="469"/>
                  </a:lnTo>
                  <a:lnTo>
                    <a:pt x="690" y="442"/>
                  </a:lnTo>
                  <a:lnTo>
                    <a:pt x="717" y="421"/>
                  </a:lnTo>
                  <a:lnTo>
                    <a:pt x="745" y="400"/>
                  </a:lnTo>
                  <a:lnTo>
                    <a:pt x="765" y="373"/>
                  </a:lnTo>
                  <a:lnTo>
                    <a:pt x="793" y="352"/>
                  </a:lnTo>
                  <a:lnTo>
                    <a:pt x="821" y="338"/>
                  </a:lnTo>
                  <a:lnTo>
                    <a:pt x="848" y="317"/>
                  </a:lnTo>
                  <a:lnTo>
                    <a:pt x="869" y="297"/>
                  </a:lnTo>
                  <a:lnTo>
                    <a:pt x="897" y="276"/>
                  </a:lnTo>
                  <a:lnTo>
                    <a:pt x="924" y="262"/>
                  </a:lnTo>
                  <a:lnTo>
                    <a:pt x="952" y="248"/>
                  </a:lnTo>
                  <a:lnTo>
                    <a:pt x="972" y="228"/>
                  </a:lnTo>
                  <a:lnTo>
                    <a:pt x="1000" y="214"/>
                  </a:lnTo>
                  <a:lnTo>
                    <a:pt x="1028" y="200"/>
                  </a:lnTo>
                  <a:lnTo>
                    <a:pt x="1048" y="186"/>
                  </a:lnTo>
                  <a:lnTo>
                    <a:pt x="1076" y="172"/>
                  </a:lnTo>
                  <a:lnTo>
                    <a:pt x="1103" y="159"/>
                  </a:lnTo>
                  <a:lnTo>
                    <a:pt x="1131" y="145"/>
                  </a:lnTo>
                  <a:lnTo>
                    <a:pt x="1152" y="138"/>
                  </a:lnTo>
                  <a:lnTo>
                    <a:pt x="1179" y="124"/>
                  </a:lnTo>
                  <a:lnTo>
                    <a:pt x="1207" y="117"/>
                  </a:lnTo>
                  <a:lnTo>
                    <a:pt x="1235" y="104"/>
                  </a:lnTo>
                  <a:lnTo>
                    <a:pt x="1255" y="97"/>
                  </a:lnTo>
                  <a:lnTo>
                    <a:pt x="1283" y="90"/>
                  </a:lnTo>
                  <a:lnTo>
                    <a:pt x="1310" y="83"/>
                  </a:lnTo>
                  <a:lnTo>
                    <a:pt x="1331" y="76"/>
                  </a:lnTo>
                  <a:lnTo>
                    <a:pt x="1359" y="69"/>
                  </a:lnTo>
                  <a:lnTo>
                    <a:pt x="1386" y="62"/>
                  </a:lnTo>
                  <a:lnTo>
                    <a:pt x="1414" y="55"/>
                  </a:lnTo>
                  <a:lnTo>
                    <a:pt x="1435" y="55"/>
                  </a:lnTo>
                  <a:lnTo>
                    <a:pt x="1462" y="48"/>
                  </a:lnTo>
                  <a:lnTo>
                    <a:pt x="1490" y="48"/>
                  </a:lnTo>
                  <a:lnTo>
                    <a:pt x="1517" y="41"/>
                  </a:lnTo>
                  <a:lnTo>
                    <a:pt x="1538" y="41"/>
                  </a:lnTo>
                  <a:lnTo>
                    <a:pt x="1566" y="35"/>
                  </a:lnTo>
                  <a:lnTo>
                    <a:pt x="1593" y="35"/>
                  </a:lnTo>
                  <a:lnTo>
                    <a:pt x="1614" y="35"/>
                  </a:lnTo>
                  <a:lnTo>
                    <a:pt x="1642" y="28"/>
                  </a:lnTo>
                  <a:lnTo>
                    <a:pt x="1669" y="28"/>
                  </a:lnTo>
                  <a:lnTo>
                    <a:pt x="1697" y="28"/>
                  </a:lnTo>
                  <a:lnTo>
                    <a:pt x="1718" y="28"/>
                  </a:lnTo>
                  <a:lnTo>
                    <a:pt x="1745" y="28"/>
                  </a:lnTo>
                  <a:lnTo>
                    <a:pt x="1773" y="28"/>
                  </a:lnTo>
                  <a:lnTo>
                    <a:pt x="1800" y="21"/>
                  </a:lnTo>
                  <a:lnTo>
                    <a:pt x="1821" y="21"/>
                  </a:lnTo>
                  <a:lnTo>
                    <a:pt x="1849" y="21"/>
                  </a:lnTo>
                  <a:lnTo>
                    <a:pt x="1876" y="21"/>
                  </a:lnTo>
                  <a:lnTo>
                    <a:pt x="1904" y="21"/>
                  </a:lnTo>
                  <a:lnTo>
                    <a:pt x="1925" y="21"/>
                  </a:lnTo>
                  <a:lnTo>
                    <a:pt x="1952" y="21"/>
                  </a:lnTo>
                  <a:lnTo>
                    <a:pt x="1980" y="21"/>
                  </a:lnTo>
                  <a:lnTo>
                    <a:pt x="2000" y="21"/>
                  </a:lnTo>
                  <a:lnTo>
                    <a:pt x="2028" y="21"/>
                  </a:lnTo>
                  <a:lnTo>
                    <a:pt x="2056" y="21"/>
                  </a:lnTo>
                  <a:lnTo>
                    <a:pt x="2083" y="21"/>
                  </a:lnTo>
                  <a:lnTo>
                    <a:pt x="2104" y="21"/>
                  </a:lnTo>
                  <a:lnTo>
                    <a:pt x="2132" y="21"/>
                  </a:lnTo>
                  <a:lnTo>
                    <a:pt x="2159" y="21"/>
                  </a:lnTo>
                  <a:lnTo>
                    <a:pt x="2187" y="21"/>
                  </a:lnTo>
                  <a:lnTo>
                    <a:pt x="2207" y="21"/>
                  </a:lnTo>
                  <a:lnTo>
                    <a:pt x="2235" y="21"/>
                  </a:lnTo>
                  <a:lnTo>
                    <a:pt x="2263" y="21"/>
                  </a:lnTo>
                  <a:lnTo>
                    <a:pt x="2283" y="21"/>
                  </a:lnTo>
                  <a:lnTo>
                    <a:pt x="2311" y="21"/>
                  </a:lnTo>
                  <a:lnTo>
                    <a:pt x="2338" y="21"/>
                  </a:lnTo>
                  <a:lnTo>
                    <a:pt x="2366" y="14"/>
                  </a:lnTo>
                  <a:lnTo>
                    <a:pt x="2387" y="14"/>
                  </a:lnTo>
                  <a:lnTo>
                    <a:pt x="2414" y="14"/>
                  </a:lnTo>
                  <a:lnTo>
                    <a:pt x="2442" y="14"/>
                  </a:lnTo>
                  <a:lnTo>
                    <a:pt x="2470" y="7"/>
                  </a:lnTo>
                  <a:lnTo>
                    <a:pt x="2490" y="7"/>
                  </a:lnTo>
                  <a:lnTo>
                    <a:pt x="2518" y="7"/>
                  </a:lnTo>
                  <a:lnTo>
                    <a:pt x="2545" y="0"/>
                  </a:lnTo>
                  <a:lnTo>
                    <a:pt x="2573" y="0"/>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1" name="Freeform 33"/>
            <p:cNvSpPr>
              <a:spLocks/>
            </p:cNvSpPr>
            <p:nvPr/>
          </p:nvSpPr>
          <p:spPr bwMode="auto">
            <a:xfrm>
              <a:off x="1680" y="2305"/>
              <a:ext cx="2573" cy="1235"/>
            </a:xfrm>
            <a:custGeom>
              <a:avLst/>
              <a:gdLst>
                <a:gd name="T0" fmla="*/ 20 w 2573"/>
                <a:gd name="T1" fmla="*/ 1228 h 1235"/>
                <a:gd name="T2" fmla="*/ 75 w 2573"/>
                <a:gd name="T3" fmla="*/ 1166 h 1235"/>
                <a:gd name="T4" fmla="*/ 124 w 2573"/>
                <a:gd name="T5" fmla="*/ 1083 h 1235"/>
                <a:gd name="T6" fmla="*/ 179 w 2573"/>
                <a:gd name="T7" fmla="*/ 1021 h 1235"/>
                <a:gd name="T8" fmla="*/ 227 w 2573"/>
                <a:gd name="T9" fmla="*/ 959 h 1235"/>
                <a:gd name="T10" fmla="*/ 282 w 2573"/>
                <a:gd name="T11" fmla="*/ 876 h 1235"/>
                <a:gd name="T12" fmla="*/ 331 w 2573"/>
                <a:gd name="T13" fmla="*/ 841 h 1235"/>
                <a:gd name="T14" fmla="*/ 379 w 2573"/>
                <a:gd name="T15" fmla="*/ 772 h 1235"/>
                <a:gd name="T16" fmla="*/ 434 w 2573"/>
                <a:gd name="T17" fmla="*/ 717 h 1235"/>
                <a:gd name="T18" fmla="*/ 483 w 2573"/>
                <a:gd name="T19" fmla="*/ 655 h 1235"/>
                <a:gd name="T20" fmla="*/ 538 w 2573"/>
                <a:gd name="T21" fmla="*/ 600 h 1235"/>
                <a:gd name="T22" fmla="*/ 586 w 2573"/>
                <a:gd name="T23" fmla="*/ 545 h 1235"/>
                <a:gd name="T24" fmla="*/ 641 w 2573"/>
                <a:gd name="T25" fmla="*/ 490 h 1235"/>
                <a:gd name="T26" fmla="*/ 690 w 2573"/>
                <a:gd name="T27" fmla="*/ 441 h 1235"/>
                <a:gd name="T28" fmla="*/ 745 w 2573"/>
                <a:gd name="T29" fmla="*/ 400 h 1235"/>
                <a:gd name="T30" fmla="*/ 793 w 2573"/>
                <a:gd name="T31" fmla="*/ 352 h 1235"/>
                <a:gd name="T32" fmla="*/ 848 w 2573"/>
                <a:gd name="T33" fmla="*/ 317 h 1235"/>
                <a:gd name="T34" fmla="*/ 897 w 2573"/>
                <a:gd name="T35" fmla="*/ 276 h 1235"/>
                <a:gd name="T36" fmla="*/ 952 w 2573"/>
                <a:gd name="T37" fmla="*/ 248 h 1235"/>
                <a:gd name="T38" fmla="*/ 1000 w 2573"/>
                <a:gd name="T39" fmla="*/ 214 h 1235"/>
                <a:gd name="T40" fmla="*/ 1048 w 2573"/>
                <a:gd name="T41" fmla="*/ 186 h 1235"/>
                <a:gd name="T42" fmla="*/ 1103 w 2573"/>
                <a:gd name="T43" fmla="*/ 159 h 1235"/>
                <a:gd name="T44" fmla="*/ 1152 w 2573"/>
                <a:gd name="T45" fmla="*/ 138 h 1235"/>
                <a:gd name="T46" fmla="*/ 1207 w 2573"/>
                <a:gd name="T47" fmla="*/ 117 h 1235"/>
                <a:gd name="T48" fmla="*/ 1255 w 2573"/>
                <a:gd name="T49" fmla="*/ 97 h 1235"/>
                <a:gd name="T50" fmla="*/ 1310 w 2573"/>
                <a:gd name="T51" fmla="*/ 83 h 1235"/>
                <a:gd name="T52" fmla="*/ 1359 w 2573"/>
                <a:gd name="T53" fmla="*/ 69 h 1235"/>
                <a:gd name="T54" fmla="*/ 1414 w 2573"/>
                <a:gd name="T55" fmla="*/ 55 h 1235"/>
                <a:gd name="T56" fmla="*/ 1462 w 2573"/>
                <a:gd name="T57" fmla="*/ 48 h 1235"/>
                <a:gd name="T58" fmla="*/ 1517 w 2573"/>
                <a:gd name="T59" fmla="*/ 41 h 1235"/>
                <a:gd name="T60" fmla="*/ 1566 w 2573"/>
                <a:gd name="T61" fmla="*/ 34 h 1235"/>
                <a:gd name="T62" fmla="*/ 1614 w 2573"/>
                <a:gd name="T63" fmla="*/ 34 h 1235"/>
                <a:gd name="T64" fmla="*/ 1669 w 2573"/>
                <a:gd name="T65" fmla="*/ 28 h 1235"/>
                <a:gd name="T66" fmla="*/ 1718 w 2573"/>
                <a:gd name="T67" fmla="*/ 28 h 1235"/>
                <a:gd name="T68" fmla="*/ 1773 w 2573"/>
                <a:gd name="T69" fmla="*/ 28 h 1235"/>
                <a:gd name="T70" fmla="*/ 1821 w 2573"/>
                <a:gd name="T71" fmla="*/ 21 h 1235"/>
                <a:gd name="T72" fmla="*/ 1876 w 2573"/>
                <a:gd name="T73" fmla="*/ 21 h 1235"/>
                <a:gd name="T74" fmla="*/ 1925 w 2573"/>
                <a:gd name="T75" fmla="*/ 21 h 1235"/>
                <a:gd name="T76" fmla="*/ 1980 w 2573"/>
                <a:gd name="T77" fmla="*/ 21 h 1235"/>
                <a:gd name="T78" fmla="*/ 2028 w 2573"/>
                <a:gd name="T79" fmla="*/ 21 h 1235"/>
                <a:gd name="T80" fmla="*/ 2083 w 2573"/>
                <a:gd name="T81" fmla="*/ 21 h 1235"/>
                <a:gd name="T82" fmla="*/ 2132 w 2573"/>
                <a:gd name="T83" fmla="*/ 21 h 1235"/>
                <a:gd name="T84" fmla="*/ 2187 w 2573"/>
                <a:gd name="T85" fmla="*/ 21 h 1235"/>
                <a:gd name="T86" fmla="*/ 2235 w 2573"/>
                <a:gd name="T87" fmla="*/ 21 h 1235"/>
                <a:gd name="T88" fmla="*/ 2283 w 2573"/>
                <a:gd name="T89" fmla="*/ 21 h 1235"/>
                <a:gd name="T90" fmla="*/ 2338 w 2573"/>
                <a:gd name="T91" fmla="*/ 21 h 1235"/>
                <a:gd name="T92" fmla="*/ 2387 w 2573"/>
                <a:gd name="T93" fmla="*/ 14 h 1235"/>
                <a:gd name="T94" fmla="*/ 2442 w 2573"/>
                <a:gd name="T95" fmla="*/ 14 h 1235"/>
                <a:gd name="T96" fmla="*/ 2490 w 2573"/>
                <a:gd name="T97" fmla="*/ 7 h 1235"/>
                <a:gd name="T98" fmla="*/ 2545 w 2573"/>
                <a:gd name="T99" fmla="*/ 0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1235">
                  <a:moveTo>
                    <a:pt x="0" y="1235"/>
                  </a:moveTo>
                  <a:lnTo>
                    <a:pt x="20" y="1228"/>
                  </a:lnTo>
                  <a:lnTo>
                    <a:pt x="48" y="1214"/>
                  </a:lnTo>
                  <a:lnTo>
                    <a:pt x="75" y="1166"/>
                  </a:lnTo>
                  <a:lnTo>
                    <a:pt x="96" y="1117"/>
                  </a:lnTo>
                  <a:lnTo>
                    <a:pt x="124" y="1083"/>
                  </a:lnTo>
                  <a:lnTo>
                    <a:pt x="151" y="1042"/>
                  </a:lnTo>
                  <a:lnTo>
                    <a:pt x="179" y="1021"/>
                  </a:lnTo>
                  <a:lnTo>
                    <a:pt x="200" y="1000"/>
                  </a:lnTo>
                  <a:lnTo>
                    <a:pt x="227" y="959"/>
                  </a:lnTo>
                  <a:lnTo>
                    <a:pt x="255" y="924"/>
                  </a:lnTo>
                  <a:lnTo>
                    <a:pt x="282" y="876"/>
                  </a:lnTo>
                  <a:lnTo>
                    <a:pt x="303" y="862"/>
                  </a:lnTo>
                  <a:lnTo>
                    <a:pt x="331" y="841"/>
                  </a:lnTo>
                  <a:lnTo>
                    <a:pt x="358" y="807"/>
                  </a:lnTo>
                  <a:lnTo>
                    <a:pt x="379" y="772"/>
                  </a:lnTo>
                  <a:lnTo>
                    <a:pt x="407" y="745"/>
                  </a:lnTo>
                  <a:lnTo>
                    <a:pt x="434" y="717"/>
                  </a:lnTo>
                  <a:lnTo>
                    <a:pt x="462" y="683"/>
                  </a:lnTo>
                  <a:lnTo>
                    <a:pt x="483" y="655"/>
                  </a:lnTo>
                  <a:lnTo>
                    <a:pt x="510" y="628"/>
                  </a:lnTo>
                  <a:lnTo>
                    <a:pt x="538" y="600"/>
                  </a:lnTo>
                  <a:lnTo>
                    <a:pt x="565" y="572"/>
                  </a:lnTo>
                  <a:lnTo>
                    <a:pt x="586" y="545"/>
                  </a:lnTo>
                  <a:lnTo>
                    <a:pt x="614" y="517"/>
                  </a:lnTo>
                  <a:lnTo>
                    <a:pt x="641" y="490"/>
                  </a:lnTo>
                  <a:lnTo>
                    <a:pt x="662" y="469"/>
                  </a:lnTo>
                  <a:lnTo>
                    <a:pt x="690" y="441"/>
                  </a:lnTo>
                  <a:lnTo>
                    <a:pt x="717" y="421"/>
                  </a:lnTo>
                  <a:lnTo>
                    <a:pt x="745" y="400"/>
                  </a:lnTo>
                  <a:lnTo>
                    <a:pt x="765" y="372"/>
                  </a:lnTo>
                  <a:lnTo>
                    <a:pt x="793" y="352"/>
                  </a:lnTo>
                  <a:lnTo>
                    <a:pt x="821" y="338"/>
                  </a:lnTo>
                  <a:lnTo>
                    <a:pt x="848" y="317"/>
                  </a:lnTo>
                  <a:lnTo>
                    <a:pt x="869" y="297"/>
                  </a:lnTo>
                  <a:lnTo>
                    <a:pt x="897" y="276"/>
                  </a:lnTo>
                  <a:lnTo>
                    <a:pt x="924" y="262"/>
                  </a:lnTo>
                  <a:lnTo>
                    <a:pt x="952" y="248"/>
                  </a:lnTo>
                  <a:lnTo>
                    <a:pt x="972" y="228"/>
                  </a:lnTo>
                  <a:lnTo>
                    <a:pt x="1000" y="214"/>
                  </a:lnTo>
                  <a:lnTo>
                    <a:pt x="1028" y="200"/>
                  </a:lnTo>
                  <a:lnTo>
                    <a:pt x="1048" y="186"/>
                  </a:lnTo>
                  <a:lnTo>
                    <a:pt x="1076" y="172"/>
                  </a:lnTo>
                  <a:lnTo>
                    <a:pt x="1103" y="159"/>
                  </a:lnTo>
                  <a:lnTo>
                    <a:pt x="1131" y="145"/>
                  </a:lnTo>
                  <a:lnTo>
                    <a:pt x="1152" y="138"/>
                  </a:lnTo>
                  <a:lnTo>
                    <a:pt x="1179" y="124"/>
                  </a:lnTo>
                  <a:lnTo>
                    <a:pt x="1207" y="117"/>
                  </a:lnTo>
                  <a:lnTo>
                    <a:pt x="1235" y="103"/>
                  </a:lnTo>
                  <a:lnTo>
                    <a:pt x="1255" y="97"/>
                  </a:lnTo>
                  <a:lnTo>
                    <a:pt x="1283" y="90"/>
                  </a:lnTo>
                  <a:lnTo>
                    <a:pt x="1310" y="83"/>
                  </a:lnTo>
                  <a:lnTo>
                    <a:pt x="1331" y="76"/>
                  </a:lnTo>
                  <a:lnTo>
                    <a:pt x="1359" y="69"/>
                  </a:lnTo>
                  <a:lnTo>
                    <a:pt x="1386" y="62"/>
                  </a:lnTo>
                  <a:lnTo>
                    <a:pt x="1414" y="55"/>
                  </a:lnTo>
                  <a:lnTo>
                    <a:pt x="1435" y="55"/>
                  </a:lnTo>
                  <a:lnTo>
                    <a:pt x="1462" y="48"/>
                  </a:lnTo>
                  <a:lnTo>
                    <a:pt x="1490" y="48"/>
                  </a:lnTo>
                  <a:lnTo>
                    <a:pt x="1517" y="41"/>
                  </a:lnTo>
                  <a:lnTo>
                    <a:pt x="1538" y="41"/>
                  </a:lnTo>
                  <a:lnTo>
                    <a:pt x="1566" y="34"/>
                  </a:lnTo>
                  <a:lnTo>
                    <a:pt x="1593" y="34"/>
                  </a:lnTo>
                  <a:lnTo>
                    <a:pt x="1614" y="34"/>
                  </a:lnTo>
                  <a:lnTo>
                    <a:pt x="1642" y="28"/>
                  </a:lnTo>
                  <a:lnTo>
                    <a:pt x="1669" y="28"/>
                  </a:lnTo>
                  <a:lnTo>
                    <a:pt x="1697" y="28"/>
                  </a:lnTo>
                  <a:lnTo>
                    <a:pt x="1718" y="28"/>
                  </a:lnTo>
                  <a:lnTo>
                    <a:pt x="1745" y="28"/>
                  </a:lnTo>
                  <a:lnTo>
                    <a:pt x="1773" y="28"/>
                  </a:lnTo>
                  <a:lnTo>
                    <a:pt x="1800" y="21"/>
                  </a:lnTo>
                  <a:lnTo>
                    <a:pt x="1821" y="21"/>
                  </a:lnTo>
                  <a:lnTo>
                    <a:pt x="1849" y="21"/>
                  </a:lnTo>
                  <a:lnTo>
                    <a:pt x="1876" y="21"/>
                  </a:lnTo>
                  <a:lnTo>
                    <a:pt x="1904" y="21"/>
                  </a:lnTo>
                  <a:lnTo>
                    <a:pt x="1925" y="21"/>
                  </a:lnTo>
                  <a:lnTo>
                    <a:pt x="1952" y="21"/>
                  </a:lnTo>
                  <a:lnTo>
                    <a:pt x="1980" y="21"/>
                  </a:lnTo>
                  <a:lnTo>
                    <a:pt x="2000" y="21"/>
                  </a:lnTo>
                  <a:lnTo>
                    <a:pt x="2028" y="21"/>
                  </a:lnTo>
                  <a:lnTo>
                    <a:pt x="2056" y="21"/>
                  </a:lnTo>
                  <a:lnTo>
                    <a:pt x="2083" y="21"/>
                  </a:lnTo>
                  <a:lnTo>
                    <a:pt x="2104" y="21"/>
                  </a:lnTo>
                  <a:lnTo>
                    <a:pt x="2132" y="21"/>
                  </a:lnTo>
                  <a:lnTo>
                    <a:pt x="2159" y="21"/>
                  </a:lnTo>
                  <a:lnTo>
                    <a:pt x="2187" y="21"/>
                  </a:lnTo>
                  <a:lnTo>
                    <a:pt x="2207" y="21"/>
                  </a:lnTo>
                  <a:lnTo>
                    <a:pt x="2235" y="21"/>
                  </a:lnTo>
                  <a:lnTo>
                    <a:pt x="2263" y="21"/>
                  </a:lnTo>
                  <a:lnTo>
                    <a:pt x="2283" y="21"/>
                  </a:lnTo>
                  <a:lnTo>
                    <a:pt x="2311" y="21"/>
                  </a:lnTo>
                  <a:lnTo>
                    <a:pt x="2338" y="21"/>
                  </a:lnTo>
                  <a:lnTo>
                    <a:pt x="2366" y="14"/>
                  </a:lnTo>
                  <a:lnTo>
                    <a:pt x="2387" y="14"/>
                  </a:lnTo>
                  <a:lnTo>
                    <a:pt x="2414" y="14"/>
                  </a:lnTo>
                  <a:lnTo>
                    <a:pt x="2442" y="14"/>
                  </a:lnTo>
                  <a:lnTo>
                    <a:pt x="2470" y="7"/>
                  </a:lnTo>
                  <a:lnTo>
                    <a:pt x="2490" y="7"/>
                  </a:lnTo>
                  <a:lnTo>
                    <a:pt x="2518" y="7"/>
                  </a:lnTo>
                  <a:lnTo>
                    <a:pt x="2545" y="0"/>
                  </a:lnTo>
                  <a:lnTo>
                    <a:pt x="2573" y="0"/>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120" name="Freeform 34"/>
            <p:cNvSpPr>
              <a:spLocks/>
            </p:cNvSpPr>
            <p:nvPr/>
          </p:nvSpPr>
          <p:spPr bwMode="auto">
            <a:xfrm>
              <a:off x="1680" y="2684"/>
              <a:ext cx="2573" cy="745"/>
            </a:xfrm>
            <a:custGeom>
              <a:avLst/>
              <a:gdLst>
                <a:gd name="T0" fmla="*/ 20 w 2573"/>
                <a:gd name="T1" fmla="*/ 731 h 745"/>
                <a:gd name="T2" fmla="*/ 75 w 2573"/>
                <a:gd name="T3" fmla="*/ 704 h 745"/>
                <a:gd name="T4" fmla="*/ 124 w 2573"/>
                <a:gd name="T5" fmla="*/ 711 h 745"/>
                <a:gd name="T6" fmla="*/ 179 w 2573"/>
                <a:gd name="T7" fmla="*/ 725 h 745"/>
                <a:gd name="T8" fmla="*/ 227 w 2573"/>
                <a:gd name="T9" fmla="*/ 745 h 745"/>
                <a:gd name="T10" fmla="*/ 282 w 2573"/>
                <a:gd name="T11" fmla="*/ 718 h 745"/>
                <a:gd name="T12" fmla="*/ 331 w 2573"/>
                <a:gd name="T13" fmla="*/ 690 h 745"/>
                <a:gd name="T14" fmla="*/ 379 w 2573"/>
                <a:gd name="T15" fmla="*/ 676 h 745"/>
                <a:gd name="T16" fmla="*/ 434 w 2573"/>
                <a:gd name="T17" fmla="*/ 656 h 745"/>
                <a:gd name="T18" fmla="*/ 483 w 2573"/>
                <a:gd name="T19" fmla="*/ 635 h 745"/>
                <a:gd name="T20" fmla="*/ 538 w 2573"/>
                <a:gd name="T21" fmla="*/ 621 h 745"/>
                <a:gd name="T22" fmla="*/ 586 w 2573"/>
                <a:gd name="T23" fmla="*/ 600 h 745"/>
                <a:gd name="T24" fmla="*/ 641 w 2573"/>
                <a:gd name="T25" fmla="*/ 580 h 745"/>
                <a:gd name="T26" fmla="*/ 690 w 2573"/>
                <a:gd name="T27" fmla="*/ 566 h 745"/>
                <a:gd name="T28" fmla="*/ 745 w 2573"/>
                <a:gd name="T29" fmla="*/ 545 h 745"/>
                <a:gd name="T30" fmla="*/ 793 w 2573"/>
                <a:gd name="T31" fmla="*/ 525 h 745"/>
                <a:gd name="T32" fmla="*/ 848 w 2573"/>
                <a:gd name="T33" fmla="*/ 511 h 745"/>
                <a:gd name="T34" fmla="*/ 897 w 2573"/>
                <a:gd name="T35" fmla="*/ 490 h 745"/>
                <a:gd name="T36" fmla="*/ 952 w 2573"/>
                <a:gd name="T37" fmla="*/ 476 h 745"/>
                <a:gd name="T38" fmla="*/ 1000 w 2573"/>
                <a:gd name="T39" fmla="*/ 456 h 745"/>
                <a:gd name="T40" fmla="*/ 1048 w 2573"/>
                <a:gd name="T41" fmla="*/ 442 h 745"/>
                <a:gd name="T42" fmla="*/ 1103 w 2573"/>
                <a:gd name="T43" fmla="*/ 421 h 745"/>
                <a:gd name="T44" fmla="*/ 1152 w 2573"/>
                <a:gd name="T45" fmla="*/ 407 h 745"/>
                <a:gd name="T46" fmla="*/ 1207 w 2573"/>
                <a:gd name="T47" fmla="*/ 387 h 745"/>
                <a:gd name="T48" fmla="*/ 1255 w 2573"/>
                <a:gd name="T49" fmla="*/ 373 h 745"/>
                <a:gd name="T50" fmla="*/ 1310 w 2573"/>
                <a:gd name="T51" fmla="*/ 359 h 745"/>
                <a:gd name="T52" fmla="*/ 1359 w 2573"/>
                <a:gd name="T53" fmla="*/ 338 h 745"/>
                <a:gd name="T54" fmla="*/ 1414 w 2573"/>
                <a:gd name="T55" fmla="*/ 325 h 745"/>
                <a:gd name="T56" fmla="*/ 1462 w 2573"/>
                <a:gd name="T57" fmla="*/ 311 h 745"/>
                <a:gd name="T58" fmla="*/ 1517 w 2573"/>
                <a:gd name="T59" fmla="*/ 297 h 745"/>
                <a:gd name="T60" fmla="*/ 1566 w 2573"/>
                <a:gd name="T61" fmla="*/ 283 h 745"/>
                <a:gd name="T62" fmla="*/ 1614 w 2573"/>
                <a:gd name="T63" fmla="*/ 269 h 745"/>
                <a:gd name="T64" fmla="*/ 1669 w 2573"/>
                <a:gd name="T65" fmla="*/ 256 h 745"/>
                <a:gd name="T66" fmla="*/ 1718 w 2573"/>
                <a:gd name="T67" fmla="*/ 242 h 745"/>
                <a:gd name="T68" fmla="*/ 1773 w 2573"/>
                <a:gd name="T69" fmla="*/ 228 h 745"/>
                <a:gd name="T70" fmla="*/ 1821 w 2573"/>
                <a:gd name="T71" fmla="*/ 214 h 745"/>
                <a:gd name="T72" fmla="*/ 1876 w 2573"/>
                <a:gd name="T73" fmla="*/ 200 h 745"/>
                <a:gd name="T74" fmla="*/ 1925 w 2573"/>
                <a:gd name="T75" fmla="*/ 187 h 745"/>
                <a:gd name="T76" fmla="*/ 1980 w 2573"/>
                <a:gd name="T77" fmla="*/ 173 h 745"/>
                <a:gd name="T78" fmla="*/ 2028 w 2573"/>
                <a:gd name="T79" fmla="*/ 159 h 745"/>
                <a:gd name="T80" fmla="*/ 2083 w 2573"/>
                <a:gd name="T81" fmla="*/ 138 h 745"/>
                <a:gd name="T82" fmla="*/ 2132 w 2573"/>
                <a:gd name="T83" fmla="*/ 124 h 745"/>
                <a:gd name="T84" fmla="*/ 2187 w 2573"/>
                <a:gd name="T85" fmla="*/ 111 h 745"/>
                <a:gd name="T86" fmla="*/ 2235 w 2573"/>
                <a:gd name="T87" fmla="*/ 97 h 745"/>
                <a:gd name="T88" fmla="*/ 2283 w 2573"/>
                <a:gd name="T89" fmla="*/ 83 h 745"/>
                <a:gd name="T90" fmla="*/ 2338 w 2573"/>
                <a:gd name="T91" fmla="*/ 69 h 745"/>
                <a:gd name="T92" fmla="*/ 2387 w 2573"/>
                <a:gd name="T93" fmla="*/ 56 h 745"/>
                <a:gd name="T94" fmla="*/ 2442 w 2573"/>
                <a:gd name="T95" fmla="*/ 42 h 745"/>
                <a:gd name="T96" fmla="*/ 2490 w 2573"/>
                <a:gd name="T97" fmla="*/ 21 h 745"/>
                <a:gd name="T98" fmla="*/ 2545 w 2573"/>
                <a:gd name="T99" fmla="*/ 7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745">
                  <a:moveTo>
                    <a:pt x="0" y="731"/>
                  </a:moveTo>
                  <a:lnTo>
                    <a:pt x="20" y="731"/>
                  </a:lnTo>
                  <a:lnTo>
                    <a:pt x="48" y="718"/>
                  </a:lnTo>
                  <a:lnTo>
                    <a:pt x="75" y="704"/>
                  </a:lnTo>
                  <a:lnTo>
                    <a:pt x="96" y="711"/>
                  </a:lnTo>
                  <a:lnTo>
                    <a:pt x="124" y="711"/>
                  </a:lnTo>
                  <a:lnTo>
                    <a:pt x="151" y="725"/>
                  </a:lnTo>
                  <a:lnTo>
                    <a:pt x="179" y="725"/>
                  </a:lnTo>
                  <a:lnTo>
                    <a:pt x="200" y="718"/>
                  </a:lnTo>
                  <a:lnTo>
                    <a:pt x="227" y="745"/>
                  </a:lnTo>
                  <a:lnTo>
                    <a:pt x="255" y="725"/>
                  </a:lnTo>
                  <a:lnTo>
                    <a:pt x="282" y="718"/>
                  </a:lnTo>
                  <a:lnTo>
                    <a:pt x="303" y="711"/>
                  </a:lnTo>
                  <a:lnTo>
                    <a:pt x="331" y="690"/>
                  </a:lnTo>
                  <a:lnTo>
                    <a:pt x="358" y="683"/>
                  </a:lnTo>
                  <a:lnTo>
                    <a:pt x="379" y="676"/>
                  </a:lnTo>
                  <a:lnTo>
                    <a:pt x="407" y="663"/>
                  </a:lnTo>
                  <a:lnTo>
                    <a:pt x="434" y="656"/>
                  </a:lnTo>
                  <a:lnTo>
                    <a:pt x="462" y="649"/>
                  </a:lnTo>
                  <a:lnTo>
                    <a:pt x="483" y="635"/>
                  </a:lnTo>
                  <a:lnTo>
                    <a:pt x="510" y="628"/>
                  </a:lnTo>
                  <a:lnTo>
                    <a:pt x="538" y="621"/>
                  </a:lnTo>
                  <a:lnTo>
                    <a:pt x="565" y="607"/>
                  </a:lnTo>
                  <a:lnTo>
                    <a:pt x="586" y="600"/>
                  </a:lnTo>
                  <a:lnTo>
                    <a:pt x="614" y="594"/>
                  </a:lnTo>
                  <a:lnTo>
                    <a:pt x="641" y="580"/>
                  </a:lnTo>
                  <a:lnTo>
                    <a:pt x="662" y="573"/>
                  </a:lnTo>
                  <a:lnTo>
                    <a:pt x="690" y="566"/>
                  </a:lnTo>
                  <a:lnTo>
                    <a:pt x="717" y="552"/>
                  </a:lnTo>
                  <a:lnTo>
                    <a:pt x="745" y="545"/>
                  </a:lnTo>
                  <a:lnTo>
                    <a:pt x="765" y="538"/>
                  </a:lnTo>
                  <a:lnTo>
                    <a:pt x="793" y="525"/>
                  </a:lnTo>
                  <a:lnTo>
                    <a:pt x="821" y="518"/>
                  </a:lnTo>
                  <a:lnTo>
                    <a:pt x="848" y="511"/>
                  </a:lnTo>
                  <a:lnTo>
                    <a:pt x="869" y="504"/>
                  </a:lnTo>
                  <a:lnTo>
                    <a:pt x="897" y="490"/>
                  </a:lnTo>
                  <a:lnTo>
                    <a:pt x="924" y="483"/>
                  </a:lnTo>
                  <a:lnTo>
                    <a:pt x="952" y="476"/>
                  </a:lnTo>
                  <a:lnTo>
                    <a:pt x="972" y="462"/>
                  </a:lnTo>
                  <a:lnTo>
                    <a:pt x="1000" y="456"/>
                  </a:lnTo>
                  <a:lnTo>
                    <a:pt x="1028" y="449"/>
                  </a:lnTo>
                  <a:lnTo>
                    <a:pt x="1048" y="442"/>
                  </a:lnTo>
                  <a:lnTo>
                    <a:pt x="1076" y="428"/>
                  </a:lnTo>
                  <a:lnTo>
                    <a:pt x="1103" y="421"/>
                  </a:lnTo>
                  <a:lnTo>
                    <a:pt x="1131" y="414"/>
                  </a:lnTo>
                  <a:lnTo>
                    <a:pt x="1152" y="407"/>
                  </a:lnTo>
                  <a:lnTo>
                    <a:pt x="1179" y="400"/>
                  </a:lnTo>
                  <a:lnTo>
                    <a:pt x="1207" y="387"/>
                  </a:lnTo>
                  <a:lnTo>
                    <a:pt x="1235" y="380"/>
                  </a:lnTo>
                  <a:lnTo>
                    <a:pt x="1255" y="373"/>
                  </a:lnTo>
                  <a:lnTo>
                    <a:pt x="1283" y="366"/>
                  </a:lnTo>
                  <a:lnTo>
                    <a:pt x="1310" y="359"/>
                  </a:lnTo>
                  <a:lnTo>
                    <a:pt x="1331" y="345"/>
                  </a:lnTo>
                  <a:lnTo>
                    <a:pt x="1359" y="338"/>
                  </a:lnTo>
                  <a:lnTo>
                    <a:pt x="1386" y="331"/>
                  </a:lnTo>
                  <a:lnTo>
                    <a:pt x="1414" y="325"/>
                  </a:lnTo>
                  <a:lnTo>
                    <a:pt x="1435" y="318"/>
                  </a:lnTo>
                  <a:lnTo>
                    <a:pt x="1462" y="311"/>
                  </a:lnTo>
                  <a:lnTo>
                    <a:pt x="1490" y="304"/>
                  </a:lnTo>
                  <a:lnTo>
                    <a:pt x="1517" y="297"/>
                  </a:lnTo>
                  <a:lnTo>
                    <a:pt x="1538" y="290"/>
                  </a:lnTo>
                  <a:lnTo>
                    <a:pt x="1566" y="283"/>
                  </a:lnTo>
                  <a:lnTo>
                    <a:pt x="1593" y="276"/>
                  </a:lnTo>
                  <a:lnTo>
                    <a:pt x="1614" y="269"/>
                  </a:lnTo>
                  <a:lnTo>
                    <a:pt x="1642" y="262"/>
                  </a:lnTo>
                  <a:lnTo>
                    <a:pt x="1669" y="256"/>
                  </a:lnTo>
                  <a:lnTo>
                    <a:pt x="1697" y="249"/>
                  </a:lnTo>
                  <a:lnTo>
                    <a:pt x="1718" y="242"/>
                  </a:lnTo>
                  <a:lnTo>
                    <a:pt x="1745" y="235"/>
                  </a:lnTo>
                  <a:lnTo>
                    <a:pt x="1773" y="228"/>
                  </a:lnTo>
                  <a:lnTo>
                    <a:pt x="1800" y="221"/>
                  </a:lnTo>
                  <a:lnTo>
                    <a:pt x="1821" y="214"/>
                  </a:lnTo>
                  <a:lnTo>
                    <a:pt x="1849" y="207"/>
                  </a:lnTo>
                  <a:lnTo>
                    <a:pt x="1876" y="200"/>
                  </a:lnTo>
                  <a:lnTo>
                    <a:pt x="1904" y="193"/>
                  </a:lnTo>
                  <a:lnTo>
                    <a:pt x="1925" y="187"/>
                  </a:lnTo>
                  <a:lnTo>
                    <a:pt x="1952" y="180"/>
                  </a:lnTo>
                  <a:lnTo>
                    <a:pt x="1980" y="173"/>
                  </a:lnTo>
                  <a:lnTo>
                    <a:pt x="2000" y="166"/>
                  </a:lnTo>
                  <a:lnTo>
                    <a:pt x="2028" y="159"/>
                  </a:lnTo>
                  <a:lnTo>
                    <a:pt x="2056" y="152"/>
                  </a:lnTo>
                  <a:lnTo>
                    <a:pt x="2083" y="138"/>
                  </a:lnTo>
                  <a:lnTo>
                    <a:pt x="2104" y="131"/>
                  </a:lnTo>
                  <a:lnTo>
                    <a:pt x="2132" y="124"/>
                  </a:lnTo>
                  <a:lnTo>
                    <a:pt x="2159" y="118"/>
                  </a:lnTo>
                  <a:lnTo>
                    <a:pt x="2187" y="111"/>
                  </a:lnTo>
                  <a:lnTo>
                    <a:pt x="2207" y="104"/>
                  </a:lnTo>
                  <a:lnTo>
                    <a:pt x="2235" y="97"/>
                  </a:lnTo>
                  <a:lnTo>
                    <a:pt x="2263" y="90"/>
                  </a:lnTo>
                  <a:lnTo>
                    <a:pt x="2283" y="83"/>
                  </a:lnTo>
                  <a:lnTo>
                    <a:pt x="2311" y="76"/>
                  </a:lnTo>
                  <a:lnTo>
                    <a:pt x="2338" y="69"/>
                  </a:lnTo>
                  <a:lnTo>
                    <a:pt x="2366" y="62"/>
                  </a:lnTo>
                  <a:lnTo>
                    <a:pt x="2387" y="56"/>
                  </a:lnTo>
                  <a:lnTo>
                    <a:pt x="2414" y="49"/>
                  </a:lnTo>
                  <a:lnTo>
                    <a:pt x="2442" y="42"/>
                  </a:lnTo>
                  <a:lnTo>
                    <a:pt x="2470" y="28"/>
                  </a:lnTo>
                  <a:lnTo>
                    <a:pt x="2490" y="21"/>
                  </a:lnTo>
                  <a:lnTo>
                    <a:pt x="2518" y="14"/>
                  </a:lnTo>
                  <a:lnTo>
                    <a:pt x="2545" y="7"/>
                  </a:lnTo>
                  <a:lnTo>
                    <a:pt x="2573" y="0"/>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121" name="Freeform 35"/>
            <p:cNvSpPr>
              <a:spLocks/>
            </p:cNvSpPr>
            <p:nvPr/>
          </p:nvSpPr>
          <p:spPr bwMode="auto">
            <a:xfrm>
              <a:off x="1680" y="2691"/>
              <a:ext cx="2573" cy="745"/>
            </a:xfrm>
            <a:custGeom>
              <a:avLst/>
              <a:gdLst>
                <a:gd name="T0" fmla="*/ 20 w 2573"/>
                <a:gd name="T1" fmla="*/ 731 h 745"/>
                <a:gd name="T2" fmla="*/ 75 w 2573"/>
                <a:gd name="T3" fmla="*/ 704 h 745"/>
                <a:gd name="T4" fmla="*/ 124 w 2573"/>
                <a:gd name="T5" fmla="*/ 711 h 745"/>
                <a:gd name="T6" fmla="*/ 179 w 2573"/>
                <a:gd name="T7" fmla="*/ 724 h 745"/>
                <a:gd name="T8" fmla="*/ 227 w 2573"/>
                <a:gd name="T9" fmla="*/ 745 h 745"/>
                <a:gd name="T10" fmla="*/ 282 w 2573"/>
                <a:gd name="T11" fmla="*/ 718 h 745"/>
                <a:gd name="T12" fmla="*/ 331 w 2573"/>
                <a:gd name="T13" fmla="*/ 690 h 745"/>
                <a:gd name="T14" fmla="*/ 379 w 2573"/>
                <a:gd name="T15" fmla="*/ 676 h 745"/>
                <a:gd name="T16" fmla="*/ 434 w 2573"/>
                <a:gd name="T17" fmla="*/ 656 h 745"/>
                <a:gd name="T18" fmla="*/ 483 w 2573"/>
                <a:gd name="T19" fmla="*/ 635 h 745"/>
                <a:gd name="T20" fmla="*/ 538 w 2573"/>
                <a:gd name="T21" fmla="*/ 621 h 745"/>
                <a:gd name="T22" fmla="*/ 586 w 2573"/>
                <a:gd name="T23" fmla="*/ 600 h 745"/>
                <a:gd name="T24" fmla="*/ 641 w 2573"/>
                <a:gd name="T25" fmla="*/ 580 h 745"/>
                <a:gd name="T26" fmla="*/ 690 w 2573"/>
                <a:gd name="T27" fmla="*/ 566 h 745"/>
                <a:gd name="T28" fmla="*/ 745 w 2573"/>
                <a:gd name="T29" fmla="*/ 545 h 745"/>
                <a:gd name="T30" fmla="*/ 793 w 2573"/>
                <a:gd name="T31" fmla="*/ 524 h 745"/>
                <a:gd name="T32" fmla="*/ 848 w 2573"/>
                <a:gd name="T33" fmla="*/ 511 h 745"/>
                <a:gd name="T34" fmla="*/ 897 w 2573"/>
                <a:gd name="T35" fmla="*/ 490 h 745"/>
                <a:gd name="T36" fmla="*/ 952 w 2573"/>
                <a:gd name="T37" fmla="*/ 476 h 745"/>
                <a:gd name="T38" fmla="*/ 1000 w 2573"/>
                <a:gd name="T39" fmla="*/ 455 h 745"/>
                <a:gd name="T40" fmla="*/ 1048 w 2573"/>
                <a:gd name="T41" fmla="*/ 442 h 745"/>
                <a:gd name="T42" fmla="*/ 1103 w 2573"/>
                <a:gd name="T43" fmla="*/ 421 h 745"/>
                <a:gd name="T44" fmla="*/ 1152 w 2573"/>
                <a:gd name="T45" fmla="*/ 407 h 745"/>
                <a:gd name="T46" fmla="*/ 1207 w 2573"/>
                <a:gd name="T47" fmla="*/ 386 h 745"/>
                <a:gd name="T48" fmla="*/ 1255 w 2573"/>
                <a:gd name="T49" fmla="*/ 373 h 745"/>
                <a:gd name="T50" fmla="*/ 1310 w 2573"/>
                <a:gd name="T51" fmla="*/ 359 h 745"/>
                <a:gd name="T52" fmla="*/ 1359 w 2573"/>
                <a:gd name="T53" fmla="*/ 338 h 745"/>
                <a:gd name="T54" fmla="*/ 1414 w 2573"/>
                <a:gd name="T55" fmla="*/ 324 h 745"/>
                <a:gd name="T56" fmla="*/ 1462 w 2573"/>
                <a:gd name="T57" fmla="*/ 311 h 745"/>
                <a:gd name="T58" fmla="*/ 1517 w 2573"/>
                <a:gd name="T59" fmla="*/ 297 h 745"/>
                <a:gd name="T60" fmla="*/ 1566 w 2573"/>
                <a:gd name="T61" fmla="*/ 283 h 745"/>
                <a:gd name="T62" fmla="*/ 1614 w 2573"/>
                <a:gd name="T63" fmla="*/ 269 h 745"/>
                <a:gd name="T64" fmla="*/ 1669 w 2573"/>
                <a:gd name="T65" fmla="*/ 255 h 745"/>
                <a:gd name="T66" fmla="*/ 1718 w 2573"/>
                <a:gd name="T67" fmla="*/ 242 h 745"/>
                <a:gd name="T68" fmla="*/ 1773 w 2573"/>
                <a:gd name="T69" fmla="*/ 228 h 745"/>
                <a:gd name="T70" fmla="*/ 1821 w 2573"/>
                <a:gd name="T71" fmla="*/ 214 h 745"/>
                <a:gd name="T72" fmla="*/ 1876 w 2573"/>
                <a:gd name="T73" fmla="*/ 200 h 745"/>
                <a:gd name="T74" fmla="*/ 1925 w 2573"/>
                <a:gd name="T75" fmla="*/ 186 h 745"/>
                <a:gd name="T76" fmla="*/ 1980 w 2573"/>
                <a:gd name="T77" fmla="*/ 173 h 745"/>
                <a:gd name="T78" fmla="*/ 2028 w 2573"/>
                <a:gd name="T79" fmla="*/ 159 h 745"/>
                <a:gd name="T80" fmla="*/ 2083 w 2573"/>
                <a:gd name="T81" fmla="*/ 138 h 745"/>
                <a:gd name="T82" fmla="*/ 2132 w 2573"/>
                <a:gd name="T83" fmla="*/ 124 h 745"/>
                <a:gd name="T84" fmla="*/ 2187 w 2573"/>
                <a:gd name="T85" fmla="*/ 111 h 745"/>
                <a:gd name="T86" fmla="*/ 2235 w 2573"/>
                <a:gd name="T87" fmla="*/ 97 h 745"/>
                <a:gd name="T88" fmla="*/ 2283 w 2573"/>
                <a:gd name="T89" fmla="*/ 83 h 745"/>
                <a:gd name="T90" fmla="*/ 2338 w 2573"/>
                <a:gd name="T91" fmla="*/ 69 h 745"/>
                <a:gd name="T92" fmla="*/ 2387 w 2573"/>
                <a:gd name="T93" fmla="*/ 55 h 745"/>
                <a:gd name="T94" fmla="*/ 2442 w 2573"/>
                <a:gd name="T95" fmla="*/ 42 h 745"/>
                <a:gd name="T96" fmla="*/ 2490 w 2573"/>
                <a:gd name="T97" fmla="*/ 21 h 745"/>
                <a:gd name="T98" fmla="*/ 2545 w 2573"/>
                <a:gd name="T99" fmla="*/ 7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745">
                  <a:moveTo>
                    <a:pt x="0" y="731"/>
                  </a:moveTo>
                  <a:lnTo>
                    <a:pt x="20" y="731"/>
                  </a:lnTo>
                  <a:lnTo>
                    <a:pt x="48" y="718"/>
                  </a:lnTo>
                  <a:lnTo>
                    <a:pt x="75" y="704"/>
                  </a:lnTo>
                  <a:lnTo>
                    <a:pt x="96" y="711"/>
                  </a:lnTo>
                  <a:lnTo>
                    <a:pt x="124" y="711"/>
                  </a:lnTo>
                  <a:lnTo>
                    <a:pt x="151" y="724"/>
                  </a:lnTo>
                  <a:lnTo>
                    <a:pt x="179" y="724"/>
                  </a:lnTo>
                  <a:lnTo>
                    <a:pt x="200" y="718"/>
                  </a:lnTo>
                  <a:lnTo>
                    <a:pt x="227" y="745"/>
                  </a:lnTo>
                  <a:lnTo>
                    <a:pt x="255" y="724"/>
                  </a:lnTo>
                  <a:lnTo>
                    <a:pt x="282" y="718"/>
                  </a:lnTo>
                  <a:lnTo>
                    <a:pt x="303" y="711"/>
                  </a:lnTo>
                  <a:lnTo>
                    <a:pt x="331" y="690"/>
                  </a:lnTo>
                  <a:lnTo>
                    <a:pt x="358" y="683"/>
                  </a:lnTo>
                  <a:lnTo>
                    <a:pt x="379" y="676"/>
                  </a:lnTo>
                  <a:lnTo>
                    <a:pt x="407" y="662"/>
                  </a:lnTo>
                  <a:lnTo>
                    <a:pt x="434" y="656"/>
                  </a:lnTo>
                  <a:lnTo>
                    <a:pt x="462" y="649"/>
                  </a:lnTo>
                  <a:lnTo>
                    <a:pt x="483" y="635"/>
                  </a:lnTo>
                  <a:lnTo>
                    <a:pt x="510" y="628"/>
                  </a:lnTo>
                  <a:lnTo>
                    <a:pt x="538" y="621"/>
                  </a:lnTo>
                  <a:lnTo>
                    <a:pt x="565" y="607"/>
                  </a:lnTo>
                  <a:lnTo>
                    <a:pt x="586" y="600"/>
                  </a:lnTo>
                  <a:lnTo>
                    <a:pt x="614" y="593"/>
                  </a:lnTo>
                  <a:lnTo>
                    <a:pt x="641" y="580"/>
                  </a:lnTo>
                  <a:lnTo>
                    <a:pt x="662" y="573"/>
                  </a:lnTo>
                  <a:lnTo>
                    <a:pt x="690" y="566"/>
                  </a:lnTo>
                  <a:lnTo>
                    <a:pt x="717" y="552"/>
                  </a:lnTo>
                  <a:lnTo>
                    <a:pt x="745" y="545"/>
                  </a:lnTo>
                  <a:lnTo>
                    <a:pt x="765" y="538"/>
                  </a:lnTo>
                  <a:lnTo>
                    <a:pt x="793" y="524"/>
                  </a:lnTo>
                  <a:lnTo>
                    <a:pt x="821" y="518"/>
                  </a:lnTo>
                  <a:lnTo>
                    <a:pt x="848" y="511"/>
                  </a:lnTo>
                  <a:lnTo>
                    <a:pt x="869" y="504"/>
                  </a:lnTo>
                  <a:lnTo>
                    <a:pt x="897" y="490"/>
                  </a:lnTo>
                  <a:lnTo>
                    <a:pt x="924" y="483"/>
                  </a:lnTo>
                  <a:lnTo>
                    <a:pt x="952" y="476"/>
                  </a:lnTo>
                  <a:lnTo>
                    <a:pt x="972" y="462"/>
                  </a:lnTo>
                  <a:lnTo>
                    <a:pt x="1000" y="455"/>
                  </a:lnTo>
                  <a:lnTo>
                    <a:pt x="1028" y="449"/>
                  </a:lnTo>
                  <a:lnTo>
                    <a:pt x="1048" y="442"/>
                  </a:lnTo>
                  <a:lnTo>
                    <a:pt x="1076" y="428"/>
                  </a:lnTo>
                  <a:lnTo>
                    <a:pt x="1103" y="421"/>
                  </a:lnTo>
                  <a:lnTo>
                    <a:pt x="1131" y="414"/>
                  </a:lnTo>
                  <a:lnTo>
                    <a:pt x="1152" y="407"/>
                  </a:lnTo>
                  <a:lnTo>
                    <a:pt x="1179" y="400"/>
                  </a:lnTo>
                  <a:lnTo>
                    <a:pt x="1207" y="386"/>
                  </a:lnTo>
                  <a:lnTo>
                    <a:pt x="1235" y="380"/>
                  </a:lnTo>
                  <a:lnTo>
                    <a:pt x="1255" y="373"/>
                  </a:lnTo>
                  <a:lnTo>
                    <a:pt x="1283" y="366"/>
                  </a:lnTo>
                  <a:lnTo>
                    <a:pt x="1310" y="359"/>
                  </a:lnTo>
                  <a:lnTo>
                    <a:pt x="1331" y="345"/>
                  </a:lnTo>
                  <a:lnTo>
                    <a:pt x="1359" y="338"/>
                  </a:lnTo>
                  <a:lnTo>
                    <a:pt x="1386" y="331"/>
                  </a:lnTo>
                  <a:lnTo>
                    <a:pt x="1414" y="324"/>
                  </a:lnTo>
                  <a:lnTo>
                    <a:pt x="1435" y="318"/>
                  </a:lnTo>
                  <a:lnTo>
                    <a:pt x="1462" y="311"/>
                  </a:lnTo>
                  <a:lnTo>
                    <a:pt x="1490" y="304"/>
                  </a:lnTo>
                  <a:lnTo>
                    <a:pt x="1517" y="297"/>
                  </a:lnTo>
                  <a:lnTo>
                    <a:pt x="1538" y="290"/>
                  </a:lnTo>
                  <a:lnTo>
                    <a:pt x="1566" y="283"/>
                  </a:lnTo>
                  <a:lnTo>
                    <a:pt x="1593" y="276"/>
                  </a:lnTo>
                  <a:lnTo>
                    <a:pt x="1614" y="269"/>
                  </a:lnTo>
                  <a:lnTo>
                    <a:pt x="1642" y="262"/>
                  </a:lnTo>
                  <a:lnTo>
                    <a:pt x="1669" y="255"/>
                  </a:lnTo>
                  <a:lnTo>
                    <a:pt x="1697" y="249"/>
                  </a:lnTo>
                  <a:lnTo>
                    <a:pt x="1718" y="242"/>
                  </a:lnTo>
                  <a:lnTo>
                    <a:pt x="1745" y="235"/>
                  </a:lnTo>
                  <a:lnTo>
                    <a:pt x="1773" y="228"/>
                  </a:lnTo>
                  <a:lnTo>
                    <a:pt x="1800" y="221"/>
                  </a:lnTo>
                  <a:lnTo>
                    <a:pt x="1821" y="214"/>
                  </a:lnTo>
                  <a:lnTo>
                    <a:pt x="1849" y="207"/>
                  </a:lnTo>
                  <a:lnTo>
                    <a:pt x="1876" y="200"/>
                  </a:lnTo>
                  <a:lnTo>
                    <a:pt x="1904" y="193"/>
                  </a:lnTo>
                  <a:lnTo>
                    <a:pt x="1925" y="186"/>
                  </a:lnTo>
                  <a:lnTo>
                    <a:pt x="1952" y="180"/>
                  </a:lnTo>
                  <a:lnTo>
                    <a:pt x="1980" y="173"/>
                  </a:lnTo>
                  <a:lnTo>
                    <a:pt x="2000" y="166"/>
                  </a:lnTo>
                  <a:lnTo>
                    <a:pt x="2028" y="159"/>
                  </a:lnTo>
                  <a:lnTo>
                    <a:pt x="2056" y="152"/>
                  </a:lnTo>
                  <a:lnTo>
                    <a:pt x="2083" y="138"/>
                  </a:lnTo>
                  <a:lnTo>
                    <a:pt x="2104" y="131"/>
                  </a:lnTo>
                  <a:lnTo>
                    <a:pt x="2132" y="124"/>
                  </a:lnTo>
                  <a:lnTo>
                    <a:pt x="2159" y="117"/>
                  </a:lnTo>
                  <a:lnTo>
                    <a:pt x="2187" y="111"/>
                  </a:lnTo>
                  <a:lnTo>
                    <a:pt x="2207" y="104"/>
                  </a:lnTo>
                  <a:lnTo>
                    <a:pt x="2235" y="97"/>
                  </a:lnTo>
                  <a:lnTo>
                    <a:pt x="2263" y="90"/>
                  </a:lnTo>
                  <a:lnTo>
                    <a:pt x="2283" y="83"/>
                  </a:lnTo>
                  <a:lnTo>
                    <a:pt x="2311" y="76"/>
                  </a:lnTo>
                  <a:lnTo>
                    <a:pt x="2338" y="69"/>
                  </a:lnTo>
                  <a:lnTo>
                    <a:pt x="2366" y="62"/>
                  </a:lnTo>
                  <a:lnTo>
                    <a:pt x="2387" y="55"/>
                  </a:lnTo>
                  <a:lnTo>
                    <a:pt x="2414" y="49"/>
                  </a:lnTo>
                  <a:lnTo>
                    <a:pt x="2442" y="42"/>
                  </a:lnTo>
                  <a:lnTo>
                    <a:pt x="2470" y="28"/>
                  </a:lnTo>
                  <a:lnTo>
                    <a:pt x="2490" y="21"/>
                  </a:lnTo>
                  <a:lnTo>
                    <a:pt x="2518" y="14"/>
                  </a:lnTo>
                  <a:lnTo>
                    <a:pt x="2545" y="7"/>
                  </a:lnTo>
                  <a:lnTo>
                    <a:pt x="2573" y="0"/>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123" name="Freeform 36"/>
            <p:cNvSpPr>
              <a:spLocks/>
            </p:cNvSpPr>
            <p:nvPr/>
          </p:nvSpPr>
          <p:spPr bwMode="auto">
            <a:xfrm>
              <a:off x="1680" y="2698"/>
              <a:ext cx="2573" cy="745"/>
            </a:xfrm>
            <a:custGeom>
              <a:avLst/>
              <a:gdLst>
                <a:gd name="T0" fmla="*/ 20 w 2573"/>
                <a:gd name="T1" fmla="*/ 731 h 745"/>
                <a:gd name="T2" fmla="*/ 75 w 2573"/>
                <a:gd name="T3" fmla="*/ 704 h 745"/>
                <a:gd name="T4" fmla="*/ 124 w 2573"/>
                <a:gd name="T5" fmla="*/ 711 h 745"/>
                <a:gd name="T6" fmla="*/ 179 w 2573"/>
                <a:gd name="T7" fmla="*/ 724 h 745"/>
                <a:gd name="T8" fmla="*/ 227 w 2573"/>
                <a:gd name="T9" fmla="*/ 745 h 745"/>
                <a:gd name="T10" fmla="*/ 282 w 2573"/>
                <a:gd name="T11" fmla="*/ 717 h 745"/>
                <a:gd name="T12" fmla="*/ 331 w 2573"/>
                <a:gd name="T13" fmla="*/ 690 h 745"/>
                <a:gd name="T14" fmla="*/ 379 w 2573"/>
                <a:gd name="T15" fmla="*/ 676 h 745"/>
                <a:gd name="T16" fmla="*/ 434 w 2573"/>
                <a:gd name="T17" fmla="*/ 655 h 745"/>
                <a:gd name="T18" fmla="*/ 483 w 2573"/>
                <a:gd name="T19" fmla="*/ 635 h 745"/>
                <a:gd name="T20" fmla="*/ 538 w 2573"/>
                <a:gd name="T21" fmla="*/ 621 h 745"/>
                <a:gd name="T22" fmla="*/ 586 w 2573"/>
                <a:gd name="T23" fmla="*/ 600 h 745"/>
                <a:gd name="T24" fmla="*/ 641 w 2573"/>
                <a:gd name="T25" fmla="*/ 580 h 745"/>
                <a:gd name="T26" fmla="*/ 690 w 2573"/>
                <a:gd name="T27" fmla="*/ 566 h 745"/>
                <a:gd name="T28" fmla="*/ 745 w 2573"/>
                <a:gd name="T29" fmla="*/ 545 h 745"/>
                <a:gd name="T30" fmla="*/ 793 w 2573"/>
                <a:gd name="T31" fmla="*/ 524 h 745"/>
                <a:gd name="T32" fmla="*/ 848 w 2573"/>
                <a:gd name="T33" fmla="*/ 511 h 745"/>
                <a:gd name="T34" fmla="*/ 897 w 2573"/>
                <a:gd name="T35" fmla="*/ 490 h 745"/>
                <a:gd name="T36" fmla="*/ 952 w 2573"/>
                <a:gd name="T37" fmla="*/ 476 h 745"/>
                <a:gd name="T38" fmla="*/ 1000 w 2573"/>
                <a:gd name="T39" fmla="*/ 455 h 745"/>
                <a:gd name="T40" fmla="*/ 1048 w 2573"/>
                <a:gd name="T41" fmla="*/ 442 h 745"/>
                <a:gd name="T42" fmla="*/ 1103 w 2573"/>
                <a:gd name="T43" fmla="*/ 421 h 745"/>
                <a:gd name="T44" fmla="*/ 1152 w 2573"/>
                <a:gd name="T45" fmla="*/ 407 h 745"/>
                <a:gd name="T46" fmla="*/ 1207 w 2573"/>
                <a:gd name="T47" fmla="*/ 386 h 745"/>
                <a:gd name="T48" fmla="*/ 1255 w 2573"/>
                <a:gd name="T49" fmla="*/ 373 h 745"/>
                <a:gd name="T50" fmla="*/ 1310 w 2573"/>
                <a:gd name="T51" fmla="*/ 359 h 745"/>
                <a:gd name="T52" fmla="*/ 1359 w 2573"/>
                <a:gd name="T53" fmla="*/ 338 h 745"/>
                <a:gd name="T54" fmla="*/ 1414 w 2573"/>
                <a:gd name="T55" fmla="*/ 324 h 745"/>
                <a:gd name="T56" fmla="*/ 1462 w 2573"/>
                <a:gd name="T57" fmla="*/ 311 h 745"/>
                <a:gd name="T58" fmla="*/ 1517 w 2573"/>
                <a:gd name="T59" fmla="*/ 297 h 745"/>
                <a:gd name="T60" fmla="*/ 1566 w 2573"/>
                <a:gd name="T61" fmla="*/ 283 h 745"/>
                <a:gd name="T62" fmla="*/ 1614 w 2573"/>
                <a:gd name="T63" fmla="*/ 269 h 745"/>
                <a:gd name="T64" fmla="*/ 1669 w 2573"/>
                <a:gd name="T65" fmla="*/ 255 h 745"/>
                <a:gd name="T66" fmla="*/ 1718 w 2573"/>
                <a:gd name="T67" fmla="*/ 242 h 745"/>
                <a:gd name="T68" fmla="*/ 1773 w 2573"/>
                <a:gd name="T69" fmla="*/ 228 h 745"/>
                <a:gd name="T70" fmla="*/ 1821 w 2573"/>
                <a:gd name="T71" fmla="*/ 214 h 745"/>
                <a:gd name="T72" fmla="*/ 1876 w 2573"/>
                <a:gd name="T73" fmla="*/ 200 h 745"/>
                <a:gd name="T74" fmla="*/ 1925 w 2573"/>
                <a:gd name="T75" fmla="*/ 186 h 745"/>
                <a:gd name="T76" fmla="*/ 1980 w 2573"/>
                <a:gd name="T77" fmla="*/ 173 h 745"/>
                <a:gd name="T78" fmla="*/ 2028 w 2573"/>
                <a:gd name="T79" fmla="*/ 159 h 745"/>
                <a:gd name="T80" fmla="*/ 2083 w 2573"/>
                <a:gd name="T81" fmla="*/ 138 h 745"/>
                <a:gd name="T82" fmla="*/ 2132 w 2573"/>
                <a:gd name="T83" fmla="*/ 124 h 745"/>
                <a:gd name="T84" fmla="*/ 2187 w 2573"/>
                <a:gd name="T85" fmla="*/ 110 h 745"/>
                <a:gd name="T86" fmla="*/ 2235 w 2573"/>
                <a:gd name="T87" fmla="*/ 97 h 745"/>
                <a:gd name="T88" fmla="*/ 2283 w 2573"/>
                <a:gd name="T89" fmla="*/ 83 h 745"/>
                <a:gd name="T90" fmla="*/ 2338 w 2573"/>
                <a:gd name="T91" fmla="*/ 69 h 745"/>
                <a:gd name="T92" fmla="*/ 2387 w 2573"/>
                <a:gd name="T93" fmla="*/ 55 h 745"/>
                <a:gd name="T94" fmla="*/ 2442 w 2573"/>
                <a:gd name="T95" fmla="*/ 42 h 745"/>
                <a:gd name="T96" fmla="*/ 2490 w 2573"/>
                <a:gd name="T97" fmla="*/ 21 h 745"/>
                <a:gd name="T98" fmla="*/ 2545 w 2573"/>
                <a:gd name="T99" fmla="*/ 7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745">
                  <a:moveTo>
                    <a:pt x="0" y="731"/>
                  </a:moveTo>
                  <a:lnTo>
                    <a:pt x="20" y="731"/>
                  </a:lnTo>
                  <a:lnTo>
                    <a:pt x="48" y="717"/>
                  </a:lnTo>
                  <a:lnTo>
                    <a:pt x="75" y="704"/>
                  </a:lnTo>
                  <a:lnTo>
                    <a:pt x="96" y="711"/>
                  </a:lnTo>
                  <a:lnTo>
                    <a:pt x="124" y="711"/>
                  </a:lnTo>
                  <a:lnTo>
                    <a:pt x="151" y="724"/>
                  </a:lnTo>
                  <a:lnTo>
                    <a:pt x="179" y="724"/>
                  </a:lnTo>
                  <a:lnTo>
                    <a:pt x="200" y="717"/>
                  </a:lnTo>
                  <a:lnTo>
                    <a:pt x="227" y="745"/>
                  </a:lnTo>
                  <a:lnTo>
                    <a:pt x="255" y="724"/>
                  </a:lnTo>
                  <a:lnTo>
                    <a:pt x="282" y="717"/>
                  </a:lnTo>
                  <a:lnTo>
                    <a:pt x="303" y="711"/>
                  </a:lnTo>
                  <a:lnTo>
                    <a:pt x="331" y="690"/>
                  </a:lnTo>
                  <a:lnTo>
                    <a:pt x="358" y="683"/>
                  </a:lnTo>
                  <a:lnTo>
                    <a:pt x="379" y="676"/>
                  </a:lnTo>
                  <a:lnTo>
                    <a:pt x="407" y="662"/>
                  </a:lnTo>
                  <a:lnTo>
                    <a:pt x="434" y="655"/>
                  </a:lnTo>
                  <a:lnTo>
                    <a:pt x="462" y="649"/>
                  </a:lnTo>
                  <a:lnTo>
                    <a:pt x="483" y="635"/>
                  </a:lnTo>
                  <a:lnTo>
                    <a:pt x="510" y="628"/>
                  </a:lnTo>
                  <a:lnTo>
                    <a:pt x="538" y="621"/>
                  </a:lnTo>
                  <a:lnTo>
                    <a:pt x="565" y="607"/>
                  </a:lnTo>
                  <a:lnTo>
                    <a:pt x="586" y="600"/>
                  </a:lnTo>
                  <a:lnTo>
                    <a:pt x="614" y="593"/>
                  </a:lnTo>
                  <a:lnTo>
                    <a:pt x="641" y="580"/>
                  </a:lnTo>
                  <a:lnTo>
                    <a:pt x="662" y="573"/>
                  </a:lnTo>
                  <a:lnTo>
                    <a:pt x="690" y="566"/>
                  </a:lnTo>
                  <a:lnTo>
                    <a:pt x="717" y="552"/>
                  </a:lnTo>
                  <a:lnTo>
                    <a:pt x="745" y="545"/>
                  </a:lnTo>
                  <a:lnTo>
                    <a:pt x="765" y="538"/>
                  </a:lnTo>
                  <a:lnTo>
                    <a:pt x="793" y="524"/>
                  </a:lnTo>
                  <a:lnTo>
                    <a:pt x="821" y="517"/>
                  </a:lnTo>
                  <a:lnTo>
                    <a:pt x="848" y="511"/>
                  </a:lnTo>
                  <a:lnTo>
                    <a:pt x="869" y="504"/>
                  </a:lnTo>
                  <a:lnTo>
                    <a:pt x="897" y="490"/>
                  </a:lnTo>
                  <a:lnTo>
                    <a:pt x="924" y="483"/>
                  </a:lnTo>
                  <a:lnTo>
                    <a:pt x="952" y="476"/>
                  </a:lnTo>
                  <a:lnTo>
                    <a:pt x="972" y="462"/>
                  </a:lnTo>
                  <a:lnTo>
                    <a:pt x="1000" y="455"/>
                  </a:lnTo>
                  <a:lnTo>
                    <a:pt x="1028" y="448"/>
                  </a:lnTo>
                  <a:lnTo>
                    <a:pt x="1048" y="442"/>
                  </a:lnTo>
                  <a:lnTo>
                    <a:pt x="1076" y="428"/>
                  </a:lnTo>
                  <a:lnTo>
                    <a:pt x="1103" y="421"/>
                  </a:lnTo>
                  <a:lnTo>
                    <a:pt x="1131" y="414"/>
                  </a:lnTo>
                  <a:lnTo>
                    <a:pt x="1152" y="407"/>
                  </a:lnTo>
                  <a:lnTo>
                    <a:pt x="1179" y="400"/>
                  </a:lnTo>
                  <a:lnTo>
                    <a:pt x="1207" y="386"/>
                  </a:lnTo>
                  <a:lnTo>
                    <a:pt x="1235" y="379"/>
                  </a:lnTo>
                  <a:lnTo>
                    <a:pt x="1255" y="373"/>
                  </a:lnTo>
                  <a:lnTo>
                    <a:pt x="1283" y="366"/>
                  </a:lnTo>
                  <a:lnTo>
                    <a:pt x="1310" y="359"/>
                  </a:lnTo>
                  <a:lnTo>
                    <a:pt x="1331" y="345"/>
                  </a:lnTo>
                  <a:lnTo>
                    <a:pt x="1359" y="338"/>
                  </a:lnTo>
                  <a:lnTo>
                    <a:pt x="1386" y="331"/>
                  </a:lnTo>
                  <a:lnTo>
                    <a:pt x="1414" y="324"/>
                  </a:lnTo>
                  <a:lnTo>
                    <a:pt x="1435" y="317"/>
                  </a:lnTo>
                  <a:lnTo>
                    <a:pt x="1462" y="311"/>
                  </a:lnTo>
                  <a:lnTo>
                    <a:pt x="1490" y="304"/>
                  </a:lnTo>
                  <a:lnTo>
                    <a:pt x="1517" y="297"/>
                  </a:lnTo>
                  <a:lnTo>
                    <a:pt x="1538" y="290"/>
                  </a:lnTo>
                  <a:lnTo>
                    <a:pt x="1566" y="283"/>
                  </a:lnTo>
                  <a:lnTo>
                    <a:pt x="1593" y="276"/>
                  </a:lnTo>
                  <a:lnTo>
                    <a:pt x="1614" y="269"/>
                  </a:lnTo>
                  <a:lnTo>
                    <a:pt x="1642" y="262"/>
                  </a:lnTo>
                  <a:lnTo>
                    <a:pt x="1669" y="255"/>
                  </a:lnTo>
                  <a:lnTo>
                    <a:pt x="1697" y="248"/>
                  </a:lnTo>
                  <a:lnTo>
                    <a:pt x="1718" y="242"/>
                  </a:lnTo>
                  <a:lnTo>
                    <a:pt x="1745" y="235"/>
                  </a:lnTo>
                  <a:lnTo>
                    <a:pt x="1773" y="228"/>
                  </a:lnTo>
                  <a:lnTo>
                    <a:pt x="1800" y="221"/>
                  </a:lnTo>
                  <a:lnTo>
                    <a:pt x="1821" y="214"/>
                  </a:lnTo>
                  <a:lnTo>
                    <a:pt x="1849" y="207"/>
                  </a:lnTo>
                  <a:lnTo>
                    <a:pt x="1876" y="200"/>
                  </a:lnTo>
                  <a:lnTo>
                    <a:pt x="1904" y="193"/>
                  </a:lnTo>
                  <a:lnTo>
                    <a:pt x="1925" y="186"/>
                  </a:lnTo>
                  <a:lnTo>
                    <a:pt x="1952" y="179"/>
                  </a:lnTo>
                  <a:lnTo>
                    <a:pt x="1980" y="173"/>
                  </a:lnTo>
                  <a:lnTo>
                    <a:pt x="2000" y="166"/>
                  </a:lnTo>
                  <a:lnTo>
                    <a:pt x="2028" y="159"/>
                  </a:lnTo>
                  <a:lnTo>
                    <a:pt x="2056" y="152"/>
                  </a:lnTo>
                  <a:lnTo>
                    <a:pt x="2083" y="138"/>
                  </a:lnTo>
                  <a:lnTo>
                    <a:pt x="2104" y="131"/>
                  </a:lnTo>
                  <a:lnTo>
                    <a:pt x="2132" y="124"/>
                  </a:lnTo>
                  <a:lnTo>
                    <a:pt x="2159" y="117"/>
                  </a:lnTo>
                  <a:lnTo>
                    <a:pt x="2187" y="110"/>
                  </a:lnTo>
                  <a:lnTo>
                    <a:pt x="2207" y="104"/>
                  </a:lnTo>
                  <a:lnTo>
                    <a:pt x="2235" y="97"/>
                  </a:lnTo>
                  <a:lnTo>
                    <a:pt x="2263" y="90"/>
                  </a:lnTo>
                  <a:lnTo>
                    <a:pt x="2283" y="83"/>
                  </a:lnTo>
                  <a:lnTo>
                    <a:pt x="2311" y="76"/>
                  </a:lnTo>
                  <a:lnTo>
                    <a:pt x="2338" y="69"/>
                  </a:lnTo>
                  <a:lnTo>
                    <a:pt x="2366" y="62"/>
                  </a:lnTo>
                  <a:lnTo>
                    <a:pt x="2387" y="55"/>
                  </a:lnTo>
                  <a:lnTo>
                    <a:pt x="2414" y="48"/>
                  </a:lnTo>
                  <a:lnTo>
                    <a:pt x="2442" y="42"/>
                  </a:lnTo>
                  <a:lnTo>
                    <a:pt x="2470" y="28"/>
                  </a:lnTo>
                  <a:lnTo>
                    <a:pt x="2490" y="21"/>
                  </a:lnTo>
                  <a:lnTo>
                    <a:pt x="2518" y="14"/>
                  </a:lnTo>
                  <a:lnTo>
                    <a:pt x="2545" y="7"/>
                  </a:lnTo>
                  <a:lnTo>
                    <a:pt x="2573" y="0"/>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124" name="Freeform 37"/>
            <p:cNvSpPr>
              <a:spLocks/>
            </p:cNvSpPr>
            <p:nvPr/>
          </p:nvSpPr>
          <p:spPr bwMode="auto">
            <a:xfrm>
              <a:off x="1680" y="3271"/>
              <a:ext cx="2573" cy="262"/>
            </a:xfrm>
            <a:custGeom>
              <a:avLst/>
              <a:gdLst>
                <a:gd name="T0" fmla="*/ 20 w 2573"/>
                <a:gd name="T1" fmla="*/ 241 h 262"/>
                <a:gd name="T2" fmla="*/ 75 w 2573"/>
                <a:gd name="T3" fmla="*/ 234 h 262"/>
                <a:gd name="T4" fmla="*/ 124 w 2573"/>
                <a:gd name="T5" fmla="*/ 234 h 262"/>
                <a:gd name="T6" fmla="*/ 179 w 2573"/>
                <a:gd name="T7" fmla="*/ 234 h 262"/>
                <a:gd name="T8" fmla="*/ 227 w 2573"/>
                <a:gd name="T9" fmla="*/ 255 h 262"/>
                <a:gd name="T10" fmla="*/ 282 w 2573"/>
                <a:gd name="T11" fmla="*/ 255 h 262"/>
                <a:gd name="T12" fmla="*/ 331 w 2573"/>
                <a:gd name="T13" fmla="*/ 241 h 262"/>
                <a:gd name="T14" fmla="*/ 379 w 2573"/>
                <a:gd name="T15" fmla="*/ 241 h 262"/>
                <a:gd name="T16" fmla="*/ 434 w 2573"/>
                <a:gd name="T17" fmla="*/ 241 h 262"/>
                <a:gd name="T18" fmla="*/ 483 w 2573"/>
                <a:gd name="T19" fmla="*/ 234 h 262"/>
                <a:gd name="T20" fmla="*/ 538 w 2573"/>
                <a:gd name="T21" fmla="*/ 227 h 262"/>
                <a:gd name="T22" fmla="*/ 586 w 2573"/>
                <a:gd name="T23" fmla="*/ 227 h 262"/>
                <a:gd name="T24" fmla="*/ 641 w 2573"/>
                <a:gd name="T25" fmla="*/ 220 h 262"/>
                <a:gd name="T26" fmla="*/ 690 w 2573"/>
                <a:gd name="T27" fmla="*/ 220 h 262"/>
                <a:gd name="T28" fmla="*/ 745 w 2573"/>
                <a:gd name="T29" fmla="*/ 213 h 262"/>
                <a:gd name="T30" fmla="*/ 793 w 2573"/>
                <a:gd name="T31" fmla="*/ 207 h 262"/>
                <a:gd name="T32" fmla="*/ 848 w 2573"/>
                <a:gd name="T33" fmla="*/ 200 h 262"/>
                <a:gd name="T34" fmla="*/ 897 w 2573"/>
                <a:gd name="T35" fmla="*/ 193 h 262"/>
                <a:gd name="T36" fmla="*/ 952 w 2573"/>
                <a:gd name="T37" fmla="*/ 193 h 262"/>
                <a:gd name="T38" fmla="*/ 1000 w 2573"/>
                <a:gd name="T39" fmla="*/ 186 h 262"/>
                <a:gd name="T40" fmla="*/ 1048 w 2573"/>
                <a:gd name="T41" fmla="*/ 179 h 262"/>
                <a:gd name="T42" fmla="*/ 1103 w 2573"/>
                <a:gd name="T43" fmla="*/ 172 h 262"/>
                <a:gd name="T44" fmla="*/ 1152 w 2573"/>
                <a:gd name="T45" fmla="*/ 165 h 262"/>
                <a:gd name="T46" fmla="*/ 1207 w 2573"/>
                <a:gd name="T47" fmla="*/ 158 h 262"/>
                <a:gd name="T48" fmla="*/ 1255 w 2573"/>
                <a:gd name="T49" fmla="*/ 158 h 262"/>
                <a:gd name="T50" fmla="*/ 1310 w 2573"/>
                <a:gd name="T51" fmla="*/ 151 h 262"/>
                <a:gd name="T52" fmla="*/ 1359 w 2573"/>
                <a:gd name="T53" fmla="*/ 144 h 262"/>
                <a:gd name="T54" fmla="*/ 1414 w 2573"/>
                <a:gd name="T55" fmla="*/ 138 h 262"/>
                <a:gd name="T56" fmla="*/ 1462 w 2573"/>
                <a:gd name="T57" fmla="*/ 131 h 262"/>
                <a:gd name="T58" fmla="*/ 1517 w 2573"/>
                <a:gd name="T59" fmla="*/ 131 h 262"/>
                <a:gd name="T60" fmla="*/ 1566 w 2573"/>
                <a:gd name="T61" fmla="*/ 124 h 262"/>
                <a:gd name="T62" fmla="*/ 1614 w 2573"/>
                <a:gd name="T63" fmla="*/ 117 h 262"/>
                <a:gd name="T64" fmla="*/ 1669 w 2573"/>
                <a:gd name="T65" fmla="*/ 110 h 262"/>
                <a:gd name="T66" fmla="*/ 1718 w 2573"/>
                <a:gd name="T67" fmla="*/ 103 h 262"/>
                <a:gd name="T68" fmla="*/ 1773 w 2573"/>
                <a:gd name="T69" fmla="*/ 103 h 262"/>
                <a:gd name="T70" fmla="*/ 1821 w 2573"/>
                <a:gd name="T71" fmla="*/ 96 h 262"/>
                <a:gd name="T72" fmla="*/ 1876 w 2573"/>
                <a:gd name="T73" fmla="*/ 89 h 262"/>
                <a:gd name="T74" fmla="*/ 1925 w 2573"/>
                <a:gd name="T75" fmla="*/ 82 h 262"/>
                <a:gd name="T76" fmla="*/ 1980 w 2573"/>
                <a:gd name="T77" fmla="*/ 76 h 262"/>
                <a:gd name="T78" fmla="*/ 2028 w 2573"/>
                <a:gd name="T79" fmla="*/ 69 h 262"/>
                <a:gd name="T80" fmla="*/ 2083 w 2573"/>
                <a:gd name="T81" fmla="*/ 62 h 262"/>
                <a:gd name="T82" fmla="*/ 2132 w 2573"/>
                <a:gd name="T83" fmla="*/ 55 h 262"/>
                <a:gd name="T84" fmla="*/ 2187 w 2573"/>
                <a:gd name="T85" fmla="*/ 48 h 262"/>
                <a:gd name="T86" fmla="*/ 2235 w 2573"/>
                <a:gd name="T87" fmla="*/ 41 h 262"/>
                <a:gd name="T88" fmla="*/ 2283 w 2573"/>
                <a:gd name="T89" fmla="*/ 34 h 262"/>
                <a:gd name="T90" fmla="*/ 2338 w 2573"/>
                <a:gd name="T91" fmla="*/ 27 h 262"/>
                <a:gd name="T92" fmla="*/ 2387 w 2573"/>
                <a:gd name="T93" fmla="*/ 20 h 262"/>
                <a:gd name="T94" fmla="*/ 2442 w 2573"/>
                <a:gd name="T95" fmla="*/ 13 h 262"/>
                <a:gd name="T96" fmla="*/ 2490 w 2573"/>
                <a:gd name="T97" fmla="*/ 7 h 262"/>
                <a:gd name="T98" fmla="*/ 2545 w 2573"/>
                <a:gd name="T9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2">
                  <a:moveTo>
                    <a:pt x="0" y="234"/>
                  </a:moveTo>
                  <a:lnTo>
                    <a:pt x="20" y="241"/>
                  </a:lnTo>
                  <a:lnTo>
                    <a:pt x="48" y="241"/>
                  </a:lnTo>
                  <a:lnTo>
                    <a:pt x="75" y="234"/>
                  </a:lnTo>
                  <a:lnTo>
                    <a:pt x="96" y="234"/>
                  </a:lnTo>
                  <a:lnTo>
                    <a:pt x="124" y="234"/>
                  </a:lnTo>
                  <a:lnTo>
                    <a:pt x="151" y="234"/>
                  </a:lnTo>
                  <a:lnTo>
                    <a:pt x="179" y="234"/>
                  </a:lnTo>
                  <a:lnTo>
                    <a:pt x="200" y="234"/>
                  </a:lnTo>
                  <a:lnTo>
                    <a:pt x="227" y="255"/>
                  </a:lnTo>
                  <a:lnTo>
                    <a:pt x="255" y="248"/>
                  </a:lnTo>
                  <a:lnTo>
                    <a:pt x="282" y="255"/>
                  </a:lnTo>
                  <a:lnTo>
                    <a:pt x="303" y="262"/>
                  </a:lnTo>
                  <a:lnTo>
                    <a:pt x="331" y="241"/>
                  </a:lnTo>
                  <a:lnTo>
                    <a:pt x="358" y="241"/>
                  </a:lnTo>
                  <a:lnTo>
                    <a:pt x="379" y="241"/>
                  </a:lnTo>
                  <a:lnTo>
                    <a:pt x="407" y="241"/>
                  </a:lnTo>
                  <a:lnTo>
                    <a:pt x="434" y="241"/>
                  </a:lnTo>
                  <a:lnTo>
                    <a:pt x="462" y="234"/>
                  </a:lnTo>
                  <a:lnTo>
                    <a:pt x="483" y="234"/>
                  </a:lnTo>
                  <a:lnTo>
                    <a:pt x="510" y="234"/>
                  </a:lnTo>
                  <a:lnTo>
                    <a:pt x="538" y="227"/>
                  </a:lnTo>
                  <a:lnTo>
                    <a:pt x="565" y="227"/>
                  </a:lnTo>
                  <a:lnTo>
                    <a:pt x="586" y="227"/>
                  </a:lnTo>
                  <a:lnTo>
                    <a:pt x="614" y="227"/>
                  </a:lnTo>
                  <a:lnTo>
                    <a:pt x="641" y="220"/>
                  </a:lnTo>
                  <a:lnTo>
                    <a:pt x="662" y="220"/>
                  </a:lnTo>
                  <a:lnTo>
                    <a:pt x="690" y="220"/>
                  </a:lnTo>
                  <a:lnTo>
                    <a:pt x="717" y="213"/>
                  </a:lnTo>
                  <a:lnTo>
                    <a:pt x="745" y="213"/>
                  </a:lnTo>
                  <a:lnTo>
                    <a:pt x="765" y="213"/>
                  </a:lnTo>
                  <a:lnTo>
                    <a:pt x="793" y="207"/>
                  </a:lnTo>
                  <a:lnTo>
                    <a:pt x="821" y="207"/>
                  </a:lnTo>
                  <a:lnTo>
                    <a:pt x="848" y="200"/>
                  </a:lnTo>
                  <a:lnTo>
                    <a:pt x="869" y="200"/>
                  </a:lnTo>
                  <a:lnTo>
                    <a:pt x="897" y="193"/>
                  </a:lnTo>
                  <a:lnTo>
                    <a:pt x="924" y="193"/>
                  </a:lnTo>
                  <a:lnTo>
                    <a:pt x="952" y="193"/>
                  </a:lnTo>
                  <a:lnTo>
                    <a:pt x="972" y="186"/>
                  </a:lnTo>
                  <a:lnTo>
                    <a:pt x="1000" y="186"/>
                  </a:lnTo>
                  <a:lnTo>
                    <a:pt x="1028" y="179"/>
                  </a:lnTo>
                  <a:lnTo>
                    <a:pt x="1048" y="179"/>
                  </a:lnTo>
                  <a:lnTo>
                    <a:pt x="1076" y="179"/>
                  </a:lnTo>
                  <a:lnTo>
                    <a:pt x="1103" y="172"/>
                  </a:lnTo>
                  <a:lnTo>
                    <a:pt x="1131" y="172"/>
                  </a:lnTo>
                  <a:lnTo>
                    <a:pt x="1152" y="165"/>
                  </a:lnTo>
                  <a:lnTo>
                    <a:pt x="1179" y="165"/>
                  </a:lnTo>
                  <a:lnTo>
                    <a:pt x="1207" y="158"/>
                  </a:lnTo>
                  <a:lnTo>
                    <a:pt x="1235" y="158"/>
                  </a:lnTo>
                  <a:lnTo>
                    <a:pt x="1255" y="158"/>
                  </a:lnTo>
                  <a:lnTo>
                    <a:pt x="1283" y="151"/>
                  </a:lnTo>
                  <a:lnTo>
                    <a:pt x="1310" y="151"/>
                  </a:lnTo>
                  <a:lnTo>
                    <a:pt x="1331" y="144"/>
                  </a:lnTo>
                  <a:lnTo>
                    <a:pt x="1359" y="144"/>
                  </a:lnTo>
                  <a:lnTo>
                    <a:pt x="1386" y="144"/>
                  </a:lnTo>
                  <a:lnTo>
                    <a:pt x="1414" y="138"/>
                  </a:lnTo>
                  <a:lnTo>
                    <a:pt x="1435" y="138"/>
                  </a:lnTo>
                  <a:lnTo>
                    <a:pt x="1462" y="131"/>
                  </a:lnTo>
                  <a:lnTo>
                    <a:pt x="1490" y="131"/>
                  </a:lnTo>
                  <a:lnTo>
                    <a:pt x="1517" y="131"/>
                  </a:lnTo>
                  <a:lnTo>
                    <a:pt x="1538" y="124"/>
                  </a:lnTo>
                  <a:lnTo>
                    <a:pt x="1566" y="124"/>
                  </a:lnTo>
                  <a:lnTo>
                    <a:pt x="1593" y="117"/>
                  </a:lnTo>
                  <a:lnTo>
                    <a:pt x="1614" y="117"/>
                  </a:lnTo>
                  <a:lnTo>
                    <a:pt x="1642" y="117"/>
                  </a:lnTo>
                  <a:lnTo>
                    <a:pt x="1669" y="110"/>
                  </a:lnTo>
                  <a:lnTo>
                    <a:pt x="1697" y="110"/>
                  </a:lnTo>
                  <a:lnTo>
                    <a:pt x="1718" y="103"/>
                  </a:lnTo>
                  <a:lnTo>
                    <a:pt x="1745" y="103"/>
                  </a:lnTo>
                  <a:lnTo>
                    <a:pt x="1773" y="103"/>
                  </a:lnTo>
                  <a:lnTo>
                    <a:pt x="1800" y="96"/>
                  </a:lnTo>
                  <a:lnTo>
                    <a:pt x="1821" y="96"/>
                  </a:lnTo>
                  <a:lnTo>
                    <a:pt x="1849" y="89"/>
                  </a:lnTo>
                  <a:lnTo>
                    <a:pt x="1876" y="89"/>
                  </a:lnTo>
                  <a:lnTo>
                    <a:pt x="1904" y="82"/>
                  </a:lnTo>
                  <a:lnTo>
                    <a:pt x="1925" y="82"/>
                  </a:lnTo>
                  <a:lnTo>
                    <a:pt x="1952" y="82"/>
                  </a:lnTo>
                  <a:lnTo>
                    <a:pt x="1980" y="76"/>
                  </a:lnTo>
                  <a:lnTo>
                    <a:pt x="2000" y="76"/>
                  </a:lnTo>
                  <a:lnTo>
                    <a:pt x="2028" y="69"/>
                  </a:lnTo>
                  <a:lnTo>
                    <a:pt x="2056" y="69"/>
                  </a:lnTo>
                  <a:lnTo>
                    <a:pt x="2083" y="62"/>
                  </a:lnTo>
                  <a:lnTo>
                    <a:pt x="2104" y="62"/>
                  </a:lnTo>
                  <a:lnTo>
                    <a:pt x="2132" y="55"/>
                  </a:lnTo>
                  <a:lnTo>
                    <a:pt x="2159" y="55"/>
                  </a:lnTo>
                  <a:lnTo>
                    <a:pt x="2187" y="48"/>
                  </a:lnTo>
                  <a:lnTo>
                    <a:pt x="2207" y="48"/>
                  </a:lnTo>
                  <a:lnTo>
                    <a:pt x="2235" y="41"/>
                  </a:lnTo>
                  <a:lnTo>
                    <a:pt x="2263" y="41"/>
                  </a:lnTo>
                  <a:lnTo>
                    <a:pt x="2283" y="34"/>
                  </a:lnTo>
                  <a:lnTo>
                    <a:pt x="2311" y="34"/>
                  </a:lnTo>
                  <a:lnTo>
                    <a:pt x="2338" y="27"/>
                  </a:lnTo>
                  <a:lnTo>
                    <a:pt x="2366" y="27"/>
                  </a:lnTo>
                  <a:lnTo>
                    <a:pt x="2387" y="20"/>
                  </a:lnTo>
                  <a:lnTo>
                    <a:pt x="2414" y="20"/>
                  </a:lnTo>
                  <a:lnTo>
                    <a:pt x="2442" y="13"/>
                  </a:lnTo>
                  <a:lnTo>
                    <a:pt x="2470" y="13"/>
                  </a:lnTo>
                  <a:lnTo>
                    <a:pt x="2490" y="7"/>
                  </a:lnTo>
                  <a:lnTo>
                    <a:pt x="2518" y="7"/>
                  </a:lnTo>
                  <a:lnTo>
                    <a:pt x="2545" y="0"/>
                  </a:lnTo>
                  <a:lnTo>
                    <a:pt x="2573" y="0"/>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125" name="Freeform 38"/>
            <p:cNvSpPr>
              <a:spLocks/>
            </p:cNvSpPr>
            <p:nvPr/>
          </p:nvSpPr>
          <p:spPr bwMode="auto">
            <a:xfrm>
              <a:off x="1680" y="3278"/>
              <a:ext cx="2573" cy="262"/>
            </a:xfrm>
            <a:custGeom>
              <a:avLst/>
              <a:gdLst>
                <a:gd name="T0" fmla="*/ 20 w 2573"/>
                <a:gd name="T1" fmla="*/ 241 h 262"/>
                <a:gd name="T2" fmla="*/ 75 w 2573"/>
                <a:gd name="T3" fmla="*/ 234 h 262"/>
                <a:gd name="T4" fmla="*/ 124 w 2573"/>
                <a:gd name="T5" fmla="*/ 234 h 262"/>
                <a:gd name="T6" fmla="*/ 179 w 2573"/>
                <a:gd name="T7" fmla="*/ 234 h 262"/>
                <a:gd name="T8" fmla="*/ 227 w 2573"/>
                <a:gd name="T9" fmla="*/ 255 h 262"/>
                <a:gd name="T10" fmla="*/ 282 w 2573"/>
                <a:gd name="T11" fmla="*/ 255 h 262"/>
                <a:gd name="T12" fmla="*/ 331 w 2573"/>
                <a:gd name="T13" fmla="*/ 241 h 262"/>
                <a:gd name="T14" fmla="*/ 379 w 2573"/>
                <a:gd name="T15" fmla="*/ 241 h 262"/>
                <a:gd name="T16" fmla="*/ 434 w 2573"/>
                <a:gd name="T17" fmla="*/ 241 h 262"/>
                <a:gd name="T18" fmla="*/ 483 w 2573"/>
                <a:gd name="T19" fmla="*/ 234 h 262"/>
                <a:gd name="T20" fmla="*/ 538 w 2573"/>
                <a:gd name="T21" fmla="*/ 227 h 262"/>
                <a:gd name="T22" fmla="*/ 586 w 2573"/>
                <a:gd name="T23" fmla="*/ 227 h 262"/>
                <a:gd name="T24" fmla="*/ 641 w 2573"/>
                <a:gd name="T25" fmla="*/ 220 h 262"/>
                <a:gd name="T26" fmla="*/ 690 w 2573"/>
                <a:gd name="T27" fmla="*/ 220 h 262"/>
                <a:gd name="T28" fmla="*/ 745 w 2573"/>
                <a:gd name="T29" fmla="*/ 213 h 262"/>
                <a:gd name="T30" fmla="*/ 793 w 2573"/>
                <a:gd name="T31" fmla="*/ 206 h 262"/>
                <a:gd name="T32" fmla="*/ 848 w 2573"/>
                <a:gd name="T33" fmla="*/ 200 h 262"/>
                <a:gd name="T34" fmla="*/ 897 w 2573"/>
                <a:gd name="T35" fmla="*/ 193 h 262"/>
                <a:gd name="T36" fmla="*/ 952 w 2573"/>
                <a:gd name="T37" fmla="*/ 193 h 262"/>
                <a:gd name="T38" fmla="*/ 1000 w 2573"/>
                <a:gd name="T39" fmla="*/ 186 h 262"/>
                <a:gd name="T40" fmla="*/ 1048 w 2573"/>
                <a:gd name="T41" fmla="*/ 179 h 262"/>
                <a:gd name="T42" fmla="*/ 1103 w 2573"/>
                <a:gd name="T43" fmla="*/ 172 h 262"/>
                <a:gd name="T44" fmla="*/ 1152 w 2573"/>
                <a:gd name="T45" fmla="*/ 165 h 262"/>
                <a:gd name="T46" fmla="*/ 1207 w 2573"/>
                <a:gd name="T47" fmla="*/ 158 h 262"/>
                <a:gd name="T48" fmla="*/ 1255 w 2573"/>
                <a:gd name="T49" fmla="*/ 158 h 262"/>
                <a:gd name="T50" fmla="*/ 1310 w 2573"/>
                <a:gd name="T51" fmla="*/ 151 h 262"/>
                <a:gd name="T52" fmla="*/ 1359 w 2573"/>
                <a:gd name="T53" fmla="*/ 144 h 262"/>
                <a:gd name="T54" fmla="*/ 1414 w 2573"/>
                <a:gd name="T55" fmla="*/ 137 h 262"/>
                <a:gd name="T56" fmla="*/ 1462 w 2573"/>
                <a:gd name="T57" fmla="*/ 131 h 262"/>
                <a:gd name="T58" fmla="*/ 1517 w 2573"/>
                <a:gd name="T59" fmla="*/ 131 h 262"/>
                <a:gd name="T60" fmla="*/ 1566 w 2573"/>
                <a:gd name="T61" fmla="*/ 124 h 262"/>
                <a:gd name="T62" fmla="*/ 1614 w 2573"/>
                <a:gd name="T63" fmla="*/ 117 h 262"/>
                <a:gd name="T64" fmla="*/ 1669 w 2573"/>
                <a:gd name="T65" fmla="*/ 110 h 262"/>
                <a:gd name="T66" fmla="*/ 1718 w 2573"/>
                <a:gd name="T67" fmla="*/ 103 h 262"/>
                <a:gd name="T68" fmla="*/ 1773 w 2573"/>
                <a:gd name="T69" fmla="*/ 103 h 262"/>
                <a:gd name="T70" fmla="*/ 1821 w 2573"/>
                <a:gd name="T71" fmla="*/ 96 h 262"/>
                <a:gd name="T72" fmla="*/ 1876 w 2573"/>
                <a:gd name="T73" fmla="*/ 89 h 262"/>
                <a:gd name="T74" fmla="*/ 1925 w 2573"/>
                <a:gd name="T75" fmla="*/ 82 h 262"/>
                <a:gd name="T76" fmla="*/ 1980 w 2573"/>
                <a:gd name="T77" fmla="*/ 75 h 262"/>
                <a:gd name="T78" fmla="*/ 2028 w 2573"/>
                <a:gd name="T79" fmla="*/ 69 h 262"/>
                <a:gd name="T80" fmla="*/ 2083 w 2573"/>
                <a:gd name="T81" fmla="*/ 62 h 262"/>
                <a:gd name="T82" fmla="*/ 2132 w 2573"/>
                <a:gd name="T83" fmla="*/ 55 h 262"/>
                <a:gd name="T84" fmla="*/ 2187 w 2573"/>
                <a:gd name="T85" fmla="*/ 48 h 262"/>
                <a:gd name="T86" fmla="*/ 2235 w 2573"/>
                <a:gd name="T87" fmla="*/ 41 h 262"/>
                <a:gd name="T88" fmla="*/ 2283 w 2573"/>
                <a:gd name="T89" fmla="*/ 34 h 262"/>
                <a:gd name="T90" fmla="*/ 2338 w 2573"/>
                <a:gd name="T91" fmla="*/ 27 h 262"/>
                <a:gd name="T92" fmla="*/ 2387 w 2573"/>
                <a:gd name="T93" fmla="*/ 20 h 262"/>
                <a:gd name="T94" fmla="*/ 2442 w 2573"/>
                <a:gd name="T95" fmla="*/ 13 h 262"/>
                <a:gd name="T96" fmla="*/ 2490 w 2573"/>
                <a:gd name="T97" fmla="*/ 6 h 262"/>
                <a:gd name="T98" fmla="*/ 2545 w 2573"/>
                <a:gd name="T9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2">
                  <a:moveTo>
                    <a:pt x="0" y="234"/>
                  </a:moveTo>
                  <a:lnTo>
                    <a:pt x="20" y="241"/>
                  </a:lnTo>
                  <a:lnTo>
                    <a:pt x="48" y="241"/>
                  </a:lnTo>
                  <a:lnTo>
                    <a:pt x="75" y="234"/>
                  </a:lnTo>
                  <a:lnTo>
                    <a:pt x="96" y="234"/>
                  </a:lnTo>
                  <a:lnTo>
                    <a:pt x="124" y="234"/>
                  </a:lnTo>
                  <a:lnTo>
                    <a:pt x="151" y="234"/>
                  </a:lnTo>
                  <a:lnTo>
                    <a:pt x="179" y="234"/>
                  </a:lnTo>
                  <a:lnTo>
                    <a:pt x="200" y="234"/>
                  </a:lnTo>
                  <a:lnTo>
                    <a:pt x="227" y="255"/>
                  </a:lnTo>
                  <a:lnTo>
                    <a:pt x="255" y="248"/>
                  </a:lnTo>
                  <a:lnTo>
                    <a:pt x="282" y="255"/>
                  </a:lnTo>
                  <a:lnTo>
                    <a:pt x="303" y="262"/>
                  </a:lnTo>
                  <a:lnTo>
                    <a:pt x="331" y="241"/>
                  </a:lnTo>
                  <a:lnTo>
                    <a:pt x="358" y="241"/>
                  </a:lnTo>
                  <a:lnTo>
                    <a:pt x="379" y="241"/>
                  </a:lnTo>
                  <a:lnTo>
                    <a:pt x="407" y="241"/>
                  </a:lnTo>
                  <a:lnTo>
                    <a:pt x="434" y="241"/>
                  </a:lnTo>
                  <a:lnTo>
                    <a:pt x="462" y="234"/>
                  </a:lnTo>
                  <a:lnTo>
                    <a:pt x="483" y="234"/>
                  </a:lnTo>
                  <a:lnTo>
                    <a:pt x="510" y="234"/>
                  </a:lnTo>
                  <a:lnTo>
                    <a:pt x="538" y="227"/>
                  </a:lnTo>
                  <a:lnTo>
                    <a:pt x="565" y="227"/>
                  </a:lnTo>
                  <a:lnTo>
                    <a:pt x="586" y="227"/>
                  </a:lnTo>
                  <a:lnTo>
                    <a:pt x="614" y="227"/>
                  </a:lnTo>
                  <a:lnTo>
                    <a:pt x="641" y="220"/>
                  </a:lnTo>
                  <a:lnTo>
                    <a:pt x="662" y="220"/>
                  </a:lnTo>
                  <a:lnTo>
                    <a:pt x="690" y="220"/>
                  </a:lnTo>
                  <a:lnTo>
                    <a:pt x="717" y="213"/>
                  </a:lnTo>
                  <a:lnTo>
                    <a:pt x="745" y="213"/>
                  </a:lnTo>
                  <a:lnTo>
                    <a:pt x="765" y="213"/>
                  </a:lnTo>
                  <a:lnTo>
                    <a:pt x="793" y="206"/>
                  </a:lnTo>
                  <a:lnTo>
                    <a:pt x="821" y="206"/>
                  </a:lnTo>
                  <a:lnTo>
                    <a:pt x="848" y="200"/>
                  </a:lnTo>
                  <a:lnTo>
                    <a:pt x="869" y="200"/>
                  </a:lnTo>
                  <a:lnTo>
                    <a:pt x="897" y="193"/>
                  </a:lnTo>
                  <a:lnTo>
                    <a:pt x="924" y="193"/>
                  </a:lnTo>
                  <a:lnTo>
                    <a:pt x="952" y="193"/>
                  </a:lnTo>
                  <a:lnTo>
                    <a:pt x="972" y="186"/>
                  </a:lnTo>
                  <a:lnTo>
                    <a:pt x="1000" y="186"/>
                  </a:lnTo>
                  <a:lnTo>
                    <a:pt x="1028" y="179"/>
                  </a:lnTo>
                  <a:lnTo>
                    <a:pt x="1048" y="179"/>
                  </a:lnTo>
                  <a:lnTo>
                    <a:pt x="1076" y="179"/>
                  </a:lnTo>
                  <a:lnTo>
                    <a:pt x="1103" y="172"/>
                  </a:lnTo>
                  <a:lnTo>
                    <a:pt x="1131" y="172"/>
                  </a:lnTo>
                  <a:lnTo>
                    <a:pt x="1152" y="165"/>
                  </a:lnTo>
                  <a:lnTo>
                    <a:pt x="1179" y="165"/>
                  </a:lnTo>
                  <a:lnTo>
                    <a:pt x="1207" y="158"/>
                  </a:lnTo>
                  <a:lnTo>
                    <a:pt x="1235" y="158"/>
                  </a:lnTo>
                  <a:lnTo>
                    <a:pt x="1255" y="158"/>
                  </a:lnTo>
                  <a:lnTo>
                    <a:pt x="1283" y="151"/>
                  </a:lnTo>
                  <a:lnTo>
                    <a:pt x="1310" y="151"/>
                  </a:lnTo>
                  <a:lnTo>
                    <a:pt x="1331" y="144"/>
                  </a:lnTo>
                  <a:lnTo>
                    <a:pt x="1359" y="144"/>
                  </a:lnTo>
                  <a:lnTo>
                    <a:pt x="1386" y="144"/>
                  </a:lnTo>
                  <a:lnTo>
                    <a:pt x="1414" y="137"/>
                  </a:lnTo>
                  <a:lnTo>
                    <a:pt x="1435" y="137"/>
                  </a:lnTo>
                  <a:lnTo>
                    <a:pt x="1462" y="131"/>
                  </a:lnTo>
                  <a:lnTo>
                    <a:pt x="1490" y="131"/>
                  </a:lnTo>
                  <a:lnTo>
                    <a:pt x="1517" y="131"/>
                  </a:lnTo>
                  <a:lnTo>
                    <a:pt x="1538" y="124"/>
                  </a:lnTo>
                  <a:lnTo>
                    <a:pt x="1566" y="124"/>
                  </a:lnTo>
                  <a:lnTo>
                    <a:pt x="1593" y="117"/>
                  </a:lnTo>
                  <a:lnTo>
                    <a:pt x="1614" y="117"/>
                  </a:lnTo>
                  <a:lnTo>
                    <a:pt x="1642" y="117"/>
                  </a:lnTo>
                  <a:lnTo>
                    <a:pt x="1669" y="110"/>
                  </a:lnTo>
                  <a:lnTo>
                    <a:pt x="1697" y="110"/>
                  </a:lnTo>
                  <a:lnTo>
                    <a:pt x="1718" y="103"/>
                  </a:lnTo>
                  <a:lnTo>
                    <a:pt x="1745" y="103"/>
                  </a:lnTo>
                  <a:lnTo>
                    <a:pt x="1773" y="103"/>
                  </a:lnTo>
                  <a:lnTo>
                    <a:pt x="1800" y="96"/>
                  </a:lnTo>
                  <a:lnTo>
                    <a:pt x="1821" y="96"/>
                  </a:lnTo>
                  <a:lnTo>
                    <a:pt x="1849" y="89"/>
                  </a:lnTo>
                  <a:lnTo>
                    <a:pt x="1876" y="89"/>
                  </a:lnTo>
                  <a:lnTo>
                    <a:pt x="1904" y="82"/>
                  </a:lnTo>
                  <a:lnTo>
                    <a:pt x="1925" y="82"/>
                  </a:lnTo>
                  <a:lnTo>
                    <a:pt x="1952" y="82"/>
                  </a:lnTo>
                  <a:lnTo>
                    <a:pt x="1980" y="75"/>
                  </a:lnTo>
                  <a:lnTo>
                    <a:pt x="2000" y="75"/>
                  </a:lnTo>
                  <a:lnTo>
                    <a:pt x="2028" y="69"/>
                  </a:lnTo>
                  <a:lnTo>
                    <a:pt x="2056" y="69"/>
                  </a:lnTo>
                  <a:lnTo>
                    <a:pt x="2083" y="62"/>
                  </a:lnTo>
                  <a:lnTo>
                    <a:pt x="2104" y="62"/>
                  </a:lnTo>
                  <a:lnTo>
                    <a:pt x="2132" y="55"/>
                  </a:lnTo>
                  <a:lnTo>
                    <a:pt x="2159" y="55"/>
                  </a:lnTo>
                  <a:lnTo>
                    <a:pt x="2187" y="48"/>
                  </a:lnTo>
                  <a:lnTo>
                    <a:pt x="2207" y="48"/>
                  </a:lnTo>
                  <a:lnTo>
                    <a:pt x="2235" y="41"/>
                  </a:lnTo>
                  <a:lnTo>
                    <a:pt x="2263" y="41"/>
                  </a:lnTo>
                  <a:lnTo>
                    <a:pt x="2283" y="34"/>
                  </a:lnTo>
                  <a:lnTo>
                    <a:pt x="2311" y="34"/>
                  </a:lnTo>
                  <a:lnTo>
                    <a:pt x="2338" y="27"/>
                  </a:lnTo>
                  <a:lnTo>
                    <a:pt x="2366" y="27"/>
                  </a:lnTo>
                  <a:lnTo>
                    <a:pt x="2387" y="20"/>
                  </a:lnTo>
                  <a:lnTo>
                    <a:pt x="2414" y="20"/>
                  </a:lnTo>
                  <a:lnTo>
                    <a:pt x="2442" y="13"/>
                  </a:lnTo>
                  <a:lnTo>
                    <a:pt x="2470" y="13"/>
                  </a:lnTo>
                  <a:lnTo>
                    <a:pt x="2490" y="6"/>
                  </a:lnTo>
                  <a:lnTo>
                    <a:pt x="2518" y="6"/>
                  </a:lnTo>
                  <a:lnTo>
                    <a:pt x="2545" y="0"/>
                  </a:lnTo>
                  <a:lnTo>
                    <a:pt x="2573" y="0"/>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126" name="Freeform 39"/>
            <p:cNvSpPr>
              <a:spLocks/>
            </p:cNvSpPr>
            <p:nvPr/>
          </p:nvSpPr>
          <p:spPr bwMode="auto">
            <a:xfrm>
              <a:off x="1680" y="3284"/>
              <a:ext cx="2573" cy="263"/>
            </a:xfrm>
            <a:custGeom>
              <a:avLst/>
              <a:gdLst>
                <a:gd name="T0" fmla="*/ 20 w 2573"/>
                <a:gd name="T1" fmla="*/ 242 h 263"/>
                <a:gd name="T2" fmla="*/ 75 w 2573"/>
                <a:gd name="T3" fmla="*/ 235 h 263"/>
                <a:gd name="T4" fmla="*/ 124 w 2573"/>
                <a:gd name="T5" fmla="*/ 235 h 263"/>
                <a:gd name="T6" fmla="*/ 179 w 2573"/>
                <a:gd name="T7" fmla="*/ 235 h 263"/>
                <a:gd name="T8" fmla="*/ 227 w 2573"/>
                <a:gd name="T9" fmla="*/ 256 h 263"/>
                <a:gd name="T10" fmla="*/ 282 w 2573"/>
                <a:gd name="T11" fmla="*/ 256 h 263"/>
                <a:gd name="T12" fmla="*/ 331 w 2573"/>
                <a:gd name="T13" fmla="*/ 242 h 263"/>
                <a:gd name="T14" fmla="*/ 379 w 2573"/>
                <a:gd name="T15" fmla="*/ 242 h 263"/>
                <a:gd name="T16" fmla="*/ 434 w 2573"/>
                <a:gd name="T17" fmla="*/ 242 h 263"/>
                <a:gd name="T18" fmla="*/ 483 w 2573"/>
                <a:gd name="T19" fmla="*/ 235 h 263"/>
                <a:gd name="T20" fmla="*/ 538 w 2573"/>
                <a:gd name="T21" fmla="*/ 228 h 263"/>
                <a:gd name="T22" fmla="*/ 586 w 2573"/>
                <a:gd name="T23" fmla="*/ 228 h 263"/>
                <a:gd name="T24" fmla="*/ 641 w 2573"/>
                <a:gd name="T25" fmla="*/ 221 h 263"/>
                <a:gd name="T26" fmla="*/ 690 w 2573"/>
                <a:gd name="T27" fmla="*/ 221 h 263"/>
                <a:gd name="T28" fmla="*/ 745 w 2573"/>
                <a:gd name="T29" fmla="*/ 214 h 263"/>
                <a:gd name="T30" fmla="*/ 793 w 2573"/>
                <a:gd name="T31" fmla="*/ 207 h 263"/>
                <a:gd name="T32" fmla="*/ 848 w 2573"/>
                <a:gd name="T33" fmla="*/ 200 h 263"/>
                <a:gd name="T34" fmla="*/ 897 w 2573"/>
                <a:gd name="T35" fmla="*/ 194 h 263"/>
                <a:gd name="T36" fmla="*/ 952 w 2573"/>
                <a:gd name="T37" fmla="*/ 194 h 263"/>
                <a:gd name="T38" fmla="*/ 1000 w 2573"/>
                <a:gd name="T39" fmla="*/ 187 h 263"/>
                <a:gd name="T40" fmla="*/ 1048 w 2573"/>
                <a:gd name="T41" fmla="*/ 180 h 263"/>
                <a:gd name="T42" fmla="*/ 1103 w 2573"/>
                <a:gd name="T43" fmla="*/ 173 h 263"/>
                <a:gd name="T44" fmla="*/ 1152 w 2573"/>
                <a:gd name="T45" fmla="*/ 166 h 263"/>
                <a:gd name="T46" fmla="*/ 1207 w 2573"/>
                <a:gd name="T47" fmla="*/ 159 h 263"/>
                <a:gd name="T48" fmla="*/ 1255 w 2573"/>
                <a:gd name="T49" fmla="*/ 159 h 263"/>
                <a:gd name="T50" fmla="*/ 1310 w 2573"/>
                <a:gd name="T51" fmla="*/ 152 h 263"/>
                <a:gd name="T52" fmla="*/ 1359 w 2573"/>
                <a:gd name="T53" fmla="*/ 145 h 263"/>
                <a:gd name="T54" fmla="*/ 1414 w 2573"/>
                <a:gd name="T55" fmla="*/ 138 h 263"/>
                <a:gd name="T56" fmla="*/ 1462 w 2573"/>
                <a:gd name="T57" fmla="*/ 131 h 263"/>
                <a:gd name="T58" fmla="*/ 1517 w 2573"/>
                <a:gd name="T59" fmla="*/ 131 h 263"/>
                <a:gd name="T60" fmla="*/ 1566 w 2573"/>
                <a:gd name="T61" fmla="*/ 125 h 263"/>
                <a:gd name="T62" fmla="*/ 1614 w 2573"/>
                <a:gd name="T63" fmla="*/ 118 h 263"/>
                <a:gd name="T64" fmla="*/ 1669 w 2573"/>
                <a:gd name="T65" fmla="*/ 111 h 263"/>
                <a:gd name="T66" fmla="*/ 1718 w 2573"/>
                <a:gd name="T67" fmla="*/ 104 h 263"/>
                <a:gd name="T68" fmla="*/ 1773 w 2573"/>
                <a:gd name="T69" fmla="*/ 104 h 263"/>
                <a:gd name="T70" fmla="*/ 1821 w 2573"/>
                <a:gd name="T71" fmla="*/ 97 h 263"/>
                <a:gd name="T72" fmla="*/ 1876 w 2573"/>
                <a:gd name="T73" fmla="*/ 90 h 263"/>
                <a:gd name="T74" fmla="*/ 1925 w 2573"/>
                <a:gd name="T75" fmla="*/ 83 h 263"/>
                <a:gd name="T76" fmla="*/ 1980 w 2573"/>
                <a:gd name="T77" fmla="*/ 76 h 263"/>
                <a:gd name="T78" fmla="*/ 2028 w 2573"/>
                <a:gd name="T79" fmla="*/ 69 h 263"/>
                <a:gd name="T80" fmla="*/ 2083 w 2573"/>
                <a:gd name="T81" fmla="*/ 63 h 263"/>
                <a:gd name="T82" fmla="*/ 2132 w 2573"/>
                <a:gd name="T83" fmla="*/ 56 h 263"/>
                <a:gd name="T84" fmla="*/ 2187 w 2573"/>
                <a:gd name="T85" fmla="*/ 49 h 263"/>
                <a:gd name="T86" fmla="*/ 2235 w 2573"/>
                <a:gd name="T87" fmla="*/ 42 h 263"/>
                <a:gd name="T88" fmla="*/ 2283 w 2573"/>
                <a:gd name="T89" fmla="*/ 35 h 263"/>
                <a:gd name="T90" fmla="*/ 2338 w 2573"/>
                <a:gd name="T91" fmla="*/ 28 h 263"/>
                <a:gd name="T92" fmla="*/ 2387 w 2573"/>
                <a:gd name="T93" fmla="*/ 21 h 263"/>
                <a:gd name="T94" fmla="*/ 2442 w 2573"/>
                <a:gd name="T95" fmla="*/ 14 h 263"/>
                <a:gd name="T96" fmla="*/ 2490 w 2573"/>
                <a:gd name="T97" fmla="*/ 7 h 263"/>
                <a:gd name="T98" fmla="*/ 2545 w 2573"/>
                <a:gd name="T99"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3">
                  <a:moveTo>
                    <a:pt x="0" y="235"/>
                  </a:moveTo>
                  <a:lnTo>
                    <a:pt x="20" y="242"/>
                  </a:lnTo>
                  <a:lnTo>
                    <a:pt x="48" y="242"/>
                  </a:lnTo>
                  <a:lnTo>
                    <a:pt x="75" y="235"/>
                  </a:lnTo>
                  <a:lnTo>
                    <a:pt x="96" y="235"/>
                  </a:lnTo>
                  <a:lnTo>
                    <a:pt x="124" y="235"/>
                  </a:lnTo>
                  <a:lnTo>
                    <a:pt x="151" y="235"/>
                  </a:lnTo>
                  <a:lnTo>
                    <a:pt x="179" y="235"/>
                  </a:lnTo>
                  <a:lnTo>
                    <a:pt x="200" y="235"/>
                  </a:lnTo>
                  <a:lnTo>
                    <a:pt x="227" y="256"/>
                  </a:lnTo>
                  <a:lnTo>
                    <a:pt x="255" y="249"/>
                  </a:lnTo>
                  <a:lnTo>
                    <a:pt x="282" y="256"/>
                  </a:lnTo>
                  <a:lnTo>
                    <a:pt x="303" y="263"/>
                  </a:lnTo>
                  <a:lnTo>
                    <a:pt x="331" y="242"/>
                  </a:lnTo>
                  <a:lnTo>
                    <a:pt x="358" y="242"/>
                  </a:lnTo>
                  <a:lnTo>
                    <a:pt x="379" y="242"/>
                  </a:lnTo>
                  <a:lnTo>
                    <a:pt x="407" y="242"/>
                  </a:lnTo>
                  <a:lnTo>
                    <a:pt x="434" y="242"/>
                  </a:lnTo>
                  <a:lnTo>
                    <a:pt x="462" y="235"/>
                  </a:lnTo>
                  <a:lnTo>
                    <a:pt x="483" y="235"/>
                  </a:lnTo>
                  <a:lnTo>
                    <a:pt x="510" y="235"/>
                  </a:lnTo>
                  <a:lnTo>
                    <a:pt x="538" y="228"/>
                  </a:lnTo>
                  <a:lnTo>
                    <a:pt x="565" y="228"/>
                  </a:lnTo>
                  <a:lnTo>
                    <a:pt x="586" y="228"/>
                  </a:lnTo>
                  <a:lnTo>
                    <a:pt x="614" y="228"/>
                  </a:lnTo>
                  <a:lnTo>
                    <a:pt x="641" y="221"/>
                  </a:lnTo>
                  <a:lnTo>
                    <a:pt x="662" y="221"/>
                  </a:lnTo>
                  <a:lnTo>
                    <a:pt x="690" y="221"/>
                  </a:lnTo>
                  <a:lnTo>
                    <a:pt x="717" y="214"/>
                  </a:lnTo>
                  <a:lnTo>
                    <a:pt x="745" y="214"/>
                  </a:lnTo>
                  <a:lnTo>
                    <a:pt x="765" y="214"/>
                  </a:lnTo>
                  <a:lnTo>
                    <a:pt x="793" y="207"/>
                  </a:lnTo>
                  <a:lnTo>
                    <a:pt x="821" y="207"/>
                  </a:lnTo>
                  <a:lnTo>
                    <a:pt x="848" y="200"/>
                  </a:lnTo>
                  <a:lnTo>
                    <a:pt x="869" y="200"/>
                  </a:lnTo>
                  <a:lnTo>
                    <a:pt x="897" y="194"/>
                  </a:lnTo>
                  <a:lnTo>
                    <a:pt x="924" y="194"/>
                  </a:lnTo>
                  <a:lnTo>
                    <a:pt x="952" y="194"/>
                  </a:lnTo>
                  <a:lnTo>
                    <a:pt x="972" y="187"/>
                  </a:lnTo>
                  <a:lnTo>
                    <a:pt x="1000" y="187"/>
                  </a:lnTo>
                  <a:lnTo>
                    <a:pt x="1028" y="180"/>
                  </a:lnTo>
                  <a:lnTo>
                    <a:pt x="1048" y="180"/>
                  </a:lnTo>
                  <a:lnTo>
                    <a:pt x="1076" y="180"/>
                  </a:lnTo>
                  <a:lnTo>
                    <a:pt x="1103" y="173"/>
                  </a:lnTo>
                  <a:lnTo>
                    <a:pt x="1131" y="173"/>
                  </a:lnTo>
                  <a:lnTo>
                    <a:pt x="1152" y="166"/>
                  </a:lnTo>
                  <a:lnTo>
                    <a:pt x="1179" y="166"/>
                  </a:lnTo>
                  <a:lnTo>
                    <a:pt x="1207" y="159"/>
                  </a:lnTo>
                  <a:lnTo>
                    <a:pt x="1235" y="159"/>
                  </a:lnTo>
                  <a:lnTo>
                    <a:pt x="1255" y="159"/>
                  </a:lnTo>
                  <a:lnTo>
                    <a:pt x="1283" y="152"/>
                  </a:lnTo>
                  <a:lnTo>
                    <a:pt x="1310" y="152"/>
                  </a:lnTo>
                  <a:lnTo>
                    <a:pt x="1331" y="145"/>
                  </a:lnTo>
                  <a:lnTo>
                    <a:pt x="1359" y="145"/>
                  </a:lnTo>
                  <a:lnTo>
                    <a:pt x="1386" y="145"/>
                  </a:lnTo>
                  <a:lnTo>
                    <a:pt x="1414" y="138"/>
                  </a:lnTo>
                  <a:lnTo>
                    <a:pt x="1435" y="138"/>
                  </a:lnTo>
                  <a:lnTo>
                    <a:pt x="1462" y="131"/>
                  </a:lnTo>
                  <a:lnTo>
                    <a:pt x="1490" y="131"/>
                  </a:lnTo>
                  <a:lnTo>
                    <a:pt x="1517" y="131"/>
                  </a:lnTo>
                  <a:lnTo>
                    <a:pt x="1538" y="125"/>
                  </a:lnTo>
                  <a:lnTo>
                    <a:pt x="1566" y="125"/>
                  </a:lnTo>
                  <a:lnTo>
                    <a:pt x="1593" y="118"/>
                  </a:lnTo>
                  <a:lnTo>
                    <a:pt x="1614" y="118"/>
                  </a:lnTo>
                  <a:lnTo>
                    <a:pt x="1642" y="118"/>
                  </a:lnTo>
                  <a:lnTo>
                    <a:pt x="1669" y="111"/>
                  </a:lnTo>
                  <a:lnTo>
                    <a:pt x="1697" y="111"/>
                  </a:lnTo>
                  <a:lnTo>
                    <a:pt x="1718" y="104"/>
                  </a:lnTo>
                  <a:lnTo>
                    <a:pt x="1745" y="104"/>
                  </a:lnTo>
                  <a:lnTo>
                    <a:pt x="1773" y="104"/>
                  </a:lnTo>
                  <a:lnTo>
                    <a:pt x="1800" y="97"/>
                  </a:lnTo>
                  <a:lnTo>
                    <a:pt x="1821" y="97"/>
                  </a:lnTo>
                  <a:lnTo>
                    <a:pt x="1849" y="90"/>
                  </a:lnTo>
                  <a:lnTo>
                    <a:pt x="1876" y="90"/>
                  </a:lnTo>
                  <a:lnTo>
                    <a:pt x="1904" y="83"/>
                  </a:lnTo>
                  <a:lnTo>
                    <a:pt x="1925" y="83"/>
                  </a:lnTo>
                  <a:lnTo>
                    <a:pt x="1952" y="83"/>
                  </a:lnTo>
                  <a:lnTo>
                    <a:pt x="1980" y="76"/>
                  </a:lnTo>
                  <a:lnTo>
                    <a:pt x="2000" y="76"/>
                  </a:lnTo>
                  <a:lnTo>
                    <a:pt x="2028" y="69"/>
                  </a:lnTo>
                  <a:lnTo>
                    <a:pt x="2056" y="69"/>
                  </a:lnTo>
                  <a:lnTo>
                    <a:pt x="2083" y="63"/>
                  </a:lnTo>
                  <a:lnTo>
                    <a:pt x="2104" y="63"/>
                  </a:lnTo>
                  <a:lnTo>
                    <a:pt x="2132" y="56"/>
                  </a:lnTo>
                  <a:lnTo>
                    <a:pt x="2159" y="56"/>
                  </a:lnTo>
                  <a:lnTo>
                    <a:pt x="2187" y="49"/>
                  </a:lnTo>
                  <a:lnTo>
                    <a:pt x="2207" y="49"/>
                  </a:lnTo>
                  <a:lnTo>
                    <a:pt x="2235" y="42"/>
                  </a:lnTo>
                  <a:lnTo>
                    <a:pt x="2263" y="42"/>
                  </a:lnTo>
                  <a:lnTo>
                    <a:pt x="2283" y="35"/>
                  </a:lnTo>
                  <a:lnTo>
                    <a:pt x="2311" y="35"/>
                  </a:lnTo>
                  <a:lnTo>
                    <a:pt x="2338" y="28"/>
                  </a:lnTo>
                  <a:lnTo>
                    <a:pt x="2366" y="28"/>
                  </a:lnTo>
                  <a:lnTo>
                    <a:pt x="2387" y="21"/>
                  </a:lnTo>
                  <a:lnTo>
                    <a:pt x="2414" y="21"/>
                  </a:lnTo>
                  <a:lnTo>
                    <a:pt x="2442" y="14"/>
                  </a:lnTo>
                  <a:lnTo>
                    <a:pt x="2470" y="14"/>
                  </a:lnTo>
                  <a:lnTo>
                    <a:pt x="2490" y="7"/>
                  </a:lnTo>
                  <a:lnTo>
                    <a:pt x="2518" y="7"/>
                  </a:lnTo>
                  <a:lnTo>
                    <a:pt x="2545" y="0"/>
                  </a:lnTo>
                  <a:lnTo>
                    <a:pt x="2573" y="0"/>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127" name="Freeform 40"/>
            <p:cNvSpPr>
              <a:spLocks/>
            </p:cNvSpPr>
            <p:nvPr/>
          </p:nvSpPr>
          <p:spPr bwMode="auto">
            <a:xfrm>
              <a:off x="1680" y="2864"/>
              <a:ext cx="2573" cy="593"/>
            </a:xfrm>
            <a:custGeom>
              <a:avLst/>
              <a:gdLst>
                <a:gd name="T0" fmla="*/ 20 w 2573"/>
                <a:gd name="T1" fmla="*/ 579 h 593"/>
                <a:gd name="T2" fmla="*/ 75 w 2573"/>
                <a:gd name="T3" fmla="*/ 572 h 593"/>
                <a:gd name="T4" fmla="*/ 124 w 2573"/>
                <a:gd name="T5" fmla="*/ 558 h 593"/>
                <a:gd name="T6" fmla="*/ 179 w 2573"/>
                <a:gd name="T7" fmla="*/ 558 h 593"/>
                <a:gd name="T8" fmla="*/ 227 w 2573"/>
                <a:gd name="T9" fmla="*/ 586 h 593"/>
                <a:gd name="T10" fmla="*/ 282 w 2573"/>
                <a:gd name="T11" fmla="*/ 586 h 593"/>
                <a:gd name="T12" fmla="*/ 331 w 2573"/>
                <a:gd name="T13" fmla="*/ 558 h 593"/>
                <a:gd name="T14" fmla="*/ 379 w 2573"/>
                <a:gd name="T15" fmla="*/ 551 h 593"/>
                <a:gd name="T16" fmla="*/ 434 w 2573"/>
                <a:gd name="T17" fmla="*/ 545 h 593"/>
                <a:gd name="T18" fmla="*/ 483 w 2573"/>
                <a:gd name="T19" fmla="*/ 538 h 593"/>
                <a:gd name="T20" fmla="*/ 538 w 2573"/>
                <a:gd name="T21" fmla="*/ 531 h 593"/>
                <a:gd name="T22" fmla="*/ 586 w 2573"/>
                <a:gd name="T23" fmla="*/ 517 h 593"/>
                <a:gd name="T24" fmla="*/ 641 w 2573"/>
                <a:gd name="T25" fmla="*/ 510 h 593"/>
                <a:gd name="T26" fmla="*/ 690 w 2573"/>
                <a:gd name="T27" fmla="*/ 503 h 593"/>
                <a:gd name="T28" fmla="*/ 745 w 2573"/>
                <a:gd name="T29" fmla="*/ 496 h 593"/>
                <a:gd name="T30" fmla="*/ 793 w 2573"/>
                <a:gd name="T31" fmla="*/ 483 h 593"/>
                <a:gd name="T32" fmla="*/ 848 w 2573"/>
                <a:gd name="T33" fmla="*/ 476 h 593"/>
                <a:gd name="T34" fmla="*/ 897 w 2573"/>
                <a:gd name="T35" fmla="*/ 462 h 593"/>
                <a:gd name="T36" fmla="*/ 952 w 2573"/>
                <a:gd name="T37" fmla="*/ 448 h 593"/>
                <a:gd name="T38" fmla="*/ 1000 w 2573"/>
                <a:gd name="T39" fmla="*/ 441 h 593"/>
                <a:gd name="T40" fmla="*/ 1048 w 2573"/>
                <a:gd name="T41" fmla="*/ 427 h 593"/>
                <a:gd name="T42" fmla="*/ 1103 w 2573"/>
                <a:gd name="T43" fmla="*/ 414 h 593"/>
                <a:gd name="T44" fmla="*/ 1152 w 2573"/>
                <a:gd name="T45" fmla="*/ 407 h 593"/>
                <a:gd name="T46" fmla="*/ 1207 w 2573"/>
                <a:gd name="T47" fmla="*/ 393 h 593"/>
                <a:gd name="T48" fmla="*/ 1255 w 2573"/>
                <a:gd name="T49" fmla="*/ 379 h 593"/>
                <a:gd name="T50" fmla="*/ 1310 w 2573"/>
                <a:gd name="T51" fmla="*/ 365 h 593"/>
                <a:gd name="T52" fmla="*/ 1359 w 2573"/>
                <a:gd name="T53" fmla="*/ 358 h 593"/>
                <a:gd name="T54" fmla="*/ 1414 w 2573"/>
                <a:gd name="T55" fmla="*/ 345 h 593"/>
                <a:gd name="T56" fmla="*/ 1462 w 2573"/>
                <a:gd name="T57" fmla="*/ 331 h 593"/>
                <a:gd name="T58" fmla="*/ 1517 w 2573"/>
                <a:gd name="T59" fmla="*/ 317 h 593"/>
                <a:gd name="T60" fmla="*/ 1566 w 2573"/>
                <a:gd name="T61" fmla="*/ 303 h 593"/>
                <a:gd name="T62" fmla="*/ 1614 w 2573"/>
                <a:gd name="T63" fmla="*/ 289 h 593"/>
                <a:gd name="T64" fmla="*/ 1669 w 2573"/>
                <a:gd name="T65" fmla="*/ 276 h 593"/>
                <a:gd name="T66" fmla="*/ 1718 w 2573"/>
                <a:gd name="T67" fmla="*/ 262 h 593"/>
                <a:gd name="T68" fmla="*/ 1773 w 2573"/>
                <a:gd name="T69" fmla="*/ 241 h 593"/>
                <a:gd name="T70" fmla="*/ 1821 w 2573"/>
                <a:gd name="T71" fmla="*/ 227 h 593"/>
                <a:gd name="T72" fmla="*/ 1876 w 2573"/>
                <a:gd name="T73" fmla="*/ 213 h 593"/>
                <a:gd name="T74" fmla="*/ 1925 w 2573"/>
                <a:gd name="T75" fmla="*/ 200 h 593"/>
                <a:gd name="T76" fmla="*/ 1980 w 2573"/>
                <a:gd name="T77" fmla="*/ 186 h 593"/>
                <a:gd name="T78" fmla="*/ 2028 w 2573"/>
                <a:gd name="T79" fmla="*/ 172 h 593"/>
                <a:gd name="T80" fmla="*/ 2083 w 2573"/>
                <a:gd name="T81" fmla="*/ 151 h 593"/>
                <a:gd name="T82" fmla="*/ 2132 w 2573"/>
                <a:gd name="T83" fmla="*/ 138 h 593"/>
                <a:gd name="T84" fmla="*/ 2187 w 2573"/>
                <a:gd name="T85" fmla="*/ 124 h 593"/>
                <a:gd name="T86" fmla="*/ 2235 w 2573"/>
                <a:gd name="T87" fmla="*/ 110 h 593"/>
                <a:gd name="T88" fmla="*/ 2283 w 2573"/>
                <a:gd name="T89" fmla="*/ 89 h 593"/>
                <a:gd name="T90" fmla="*/ 2338 w 2573"/>
                <a:gd name="T91" fmla="*/ 76 h 593"/>
                <a:gd name="T92" fmla="*/ 2387 w 2573"/>
                <a:gd name="T93" fmla="*/ 62 h 593"/>
                <a:gd name="T94" fmla="*/ 2442 w 2573"/>
                <a:gd name="T95" fmla="*/ 41 h 593"/>
                <a:gd name="T96" fmla="*/ 2490 w 2573"/>
                <a:gd name="T97" fmla="*/ 27 h 593"/>
                <a:gd name="T98" fmla="*/ 2545 w 2573"/>
                <a:gd name="T99" fmla="*/ 7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593">
                  <a:moveTo>
                    <a:pt x="0" y="565"/>
                  </a:moveTo>
                  <a:lnTo>
                    <a:pt x="20" y="579"/>
                  </a:lnTo>
                  <a:lnTo>
                    <a:pt x="48" y="572"/>
                  </a:lnTo>
                  <a:lnTo>
                    <a:pt x="75" y="572"/>
                  </a:lnTo>
                  <a:lnTo>
                    <a:pt x="96" y="558"/>
                  </a:lnTo>
                  <a:lnTo>
                    <a:pt x="124" y="558"/>
                  </a:lnTo>
                  <a:lnTo>
                    <a:pt x="151" y="565"/>
                  </a:lnTo>
                  <a:lnTo>
                    <a:pt x="179" y="558"/>
                  </a:lnTo>
                  <a:lnTo>
                    <a:pt x="200" y="565"/>
                  </a:lnTo>
                  <a:lnTo>
                    <a:pt x="227" y="586"/>
                  </a:lnTo>
                  <a:lnTo>
                    <a:pt x="255" y="579"/>
                  </a:lnTo>
                  <a:lnTo>
                    <a:pt x="282" y="586"/>
                  </a:lnTo>
                  <a:lnTo>
                    <a:pt x="303" y="593"/>
                  </a:lnTo>
                  <a:lnTo>
                    <a:pt x="331" y="558"/>
                  </a:lnTo>
                  <a:lnTo>
                    <a:pt x="358" y="551"/>
                  </a:lnTo>
                  <a:lnTo>
                    <a:pt x="379" y="551"/>
                  </a:lnTo>
                  <a:lnTo>
                    <a:pt x="407" y="545"/>
                  </a:lnTo>
                  <a:lnTo>
                    <a:pt x="434" y="545"/>
                  </a:lnTo>
                  <a:lnTo>
                    <a:pt x="462" y="538"/>
                  </a:lnTo>
                  <a:lnTo>
                    <a:pt x="483" y="538"/>
                  </a:lnTo>
                  <a:lnTo>
                    <a:pt x="510" y="531"/>
                  </a:lnTo>
                  <a:lnTo>
                    <a:pt x="538" y="531"/>
                  </a:lnTo>
                  <a:lnTo>
                    <a:pt x="565" y="524"/>
                  </a:lnTo>
                  <a:lnTo>
                    <a:pt x="586" y="517"/>
                  </a:lnTo>
                  <a:lnTo>
                    <a:pt x="614" y="517"/>
                  </a:lnTo>
                  <a:lnTo>
                    <a:pt x="641" y="510"/>
                  </a:lnTo>
                  <a:lnTo>
                    <a:pt x="662" y="510"/>
                  </a:lnTo>
                  <a:lnTo>
                    <a:pt x="690" y="503"/>
                  </a:lnTo>
                  <a:lnTo>
                    <a:pt x="717" y="496"/>
                  </a:lnTo>
                  <a:lnTo>
                    <a:pt x="745" y="496"/>
                  </a:lnTo>
                  <a:lnTo>
                    <a:pt x="765" y="489"/>
                  </a:lnTo>
                  <a:lnTo>
                    <a:pt x="793" y="483"/>
                  </a:lnTo>
                  <a:lnTo>
                    <a:pt x="821" y="476"/>
                  </a:lnTo>
                  <a:lnTo>
                    <a:pt x="848" y="476"/>
                  </a:lnTo>
                  <a:lnTo>
                    <a:pt x="869" y="469"/>
                  </a:lnTo>
                  <a:lnTo>
                    <a:pt x="897" y="462"/>
                  </a:lnTo>
                  <a:lnTo>
                    <a:pt x="924" y="455"/>
                  </a:lnTo>
                  <a:lnTo>
                    <a:pt x="952" y="448"/>
                  </a:lnTo>
                  <a:lnTo>
                    <a:pt x="972" y="448"/>
                  </a:lnTo>
                  <a:lnTo>
                    <a:pt x="1000" y="441"/>
                  </a:lnTo>
                  <a:lnTo>
                    <a:pt x="1028" y="434"/>
                  </a:lnTo>
                  <a:lnTo>
                    <a:pt x="1048" y="427"/>
                  </a:lnTo>
                  <a:lnTo>
                    <a:pt x="1076" y="420"/>
                  </a:lnTo>
                  <a:lnTo>
                    <a:pt x="1103" y="414"/>
                  </a:lnTo>
                  <a:lnTo>
                    <a:pt x="1131" y="414"/>
                  </a:lnTo>
                  <a:lnTo>
                    <a:pt x="1152" y="407"/>
                  </a:lnTo>
                  <a:lnTo>
                    <a:pt x="1179" y="400"/>
                  </a:lnTo>
                  <a:lnTo>
                    <a:pt x="1207" y="393"/>
                  </a:lnTo>
                  <a:lnTo>
                    <a:pt x="1235" y="386"/>
                  </a:lnTo>
                  <a:lnTo>
                    <a:pt x="1255" y="379"/>
                  </a:lnTo>
                  <a:lnTo>
                    <a:pt x="1283" y="372"/>
                  </a:lnTo>
                  <a:lnTo>
                    <a:pt x="1310" y="365"/>
                  </a:lnTo>
                  <a:lnTo>
                    <a:pt x="1331" y="358"/>
                  </a:lnTo>
                  <a:lnTo>
                    <a:pt x="1359" y="358"/>
                  </a:lnTo>
                  <a:lnTo>
                    <a:pt x="1386" y="351"/>
                  </a:lnTo>
                  <a:lnTo>
                    <a:pt x="1414" y="345"/>
                  </a:lnTo>
                  <a:lnTo>
                    <a:pt x="1435" y="338"/>
                  </a:lnTo>
                  <a:lnTo>
                    <a:pt x="1462" y="331"/>
                  </a:lnTo>
                  <a:lnTo>
                    <a:pt x="1490" y="324"/>
                  </a:lnTo>
                  <a:lnTo>
                    <a:pt x="1517" y="317"/>
                  </a:lnTo>
                  <a:lnTo>
                    <a:pt x="1538" y="310"/>
                  </a:lnTo>
                  <a:lnTo>
                    <a:pt x="1566" y="303"/>
                  </a:lnTo>
                  <a:lnTo>
                    <a:pt x="1593" y="296"/>
                  </a:lnTo>
                  <a:lnTo>
                    <a:pt x="1614" y="289"/>
                  </a:lnTo>
                  <a:lnTo>
                    <a:pt x="1642" y="282"/>
                  </a:lnTo>
                  <a:lnTo>
                    <a:pt x="1669" y="276"/>
                  </a:lnTo>
                  <a:lnTo>
                    <a:pt x="1697" y="269"/>
                  </a:lnTo>
                  <a:lnTo>
                    <a:pt x="1718" y="262"/>
                  </a:lnTo>
                  <a:lnTo>
                    <a:pt x="1745" y="255"/>
                  </a:lnTo>
                  <a:lnTo>
                    <a:pt x="1773" y="241"/>
                  </a:lnTo>
                  <a:lnTo>
                    <a:pt x="1800" y="234"/>
                  </a:lnTo>
                  <a:lnTo>
                    <a:pt x="1821" y="227"/>
                  </a:lnTo>
                  <a:lnTo>
                    <a:pt x="1849" y="220"/>
                  </a:lnTo>
                  <a:lnTo>
                    <a:pt x="1876" y="213"/>
                  </a:lnTo>
                  <a:lnTo>
                    <a:pt x="1904" y="207"/>
                  </a:lnTo>
                  <a:lnTo>
                    <a:pt x="1925" y="200"/>
                  </a:lnTo>
                  <a:lnTo>
                    <a:pt x="1952" y="193"/>
                  </a:lnTo>
                  <a:lnTo>
                    <a:pt x="1980" y="186"/>
                  </a:lnTo>
                  <a:lnTo>
                    <a:pt x="2000" y="179"/>
                  </a:lnTo>
                  <a:lnTo>
                    <a:pt x="2028" y="172"/>
                  </a:lnTo>
                  <a:lnTo>
                    <a:pt x="2056" y="158"/>
                  </a:lnTo>
                  <a:lnTo>
                    <a:pt x="2083" y="151"/>
                  </a:lnTo>
                  <a:lnTo>
                    <a:pt x="2104" y="145"/>
                  </a:lnTo>
                  <a:lnTo>
                    <a:pt x="2132" y="138"/>
                  </a:lnTo>
                  <a:lnTo>
                    <a:pt x="2159" y="131"/>
                  </a:lnTo>
                  <a:lnTo>
                    <a:pt x="2187" y="124"/>
                  </a:lnTo>
                  <a:lnTo>
                    <a:pt x="2207" y="117"/>
                  </a:lnTo>
                  <a:lnTo>
                    <a:pt x="2235" y="110"/>
                  </a:lnTo>
                  <a:lnTo>
                    <a:pt x="2263" y="96"/>
                  </a:lnTo>
                  <a:lnTo>
                    <a:pt x="2283" y="89"/>
                  </a:lnTo>
                  <a:lnTo>
                    <a:pt x="2311" y="82"/>
                  </a:lnTo>
                  <a:lnTo>
                    <a:pt x="2338" y="76"/>
                  </a:lnTo>
                  <a:lnTo>
                    <a:pt x="2366" y="69"/>
                  </a:lnTo>
                  <a:lnTo>
                    <a:pt x="2387" y="62"/>
                  </a:lnTo>
                  <a:lnTo>
                    <a:pt x="2414" y="48"/>
                  </a:lnTo>
                  <a:lnTo>
                    <a:pt x="2442" y="41"/>
                  </a:lnTo>
                  <a:lnTo>
                    <a:pt x="2470" y="34"/>
                  </a:lnTo>
                  <a:lnTo>
                    <a:pt x="2490" y="27"/>
                  </a:lnTo>
                  <a:lnTo>
                    <a:pt x="2518" y="20"/>
                  </a:lnTo>
                  <a:lnTo>
                    <a:pt x="2545" y="7"/>
                  </a:lnTo>
                  <a:lnTo>
                    <a:pt x="2573" y="0"/>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128" name="Freeform 41"/>
            <p:cNvSpPr>
              <a:spLocks/>
            </p:cNvSpPr>
            <p:nvPr/>
          </p:nvSpPr>
          <p:spPr bwMode="auto">
            <a:xfrm>
              <a:off x="1680" y="2871"/>
              <a:ext cx="2573" cy="593"/>
            </a:xfrm>
            <a:custGeom>
              <a:avLst/>
              <a:gdLst>
                <a:gd name="T0" fmla="*/ 20 w 2573"/>
                <a:gd name="T1" fmla="*/ 579 h 593"/>
                <a:gd name="T2" fmla="*/ 75 w 2573"/>
                <a:gd name="T3" fmla="*/ 572 h 593"/>
                <a:gd name="T4" fmla="*/ 124 w 2573"/>
                <a:gd name="T5" fmla="*/ 558 h 593"/>
                <a:gd name="T6" fmla="*/ 179 w 2573"/>
                <a:gd name="T7" fmla="*/ 558 h 593"/>
                <a:gd name="T8" fmla="*/ 227 w 2573"/>
                <a:gd name="T9" fmla="*/ 586 h 593"/>
                <a:gd name="T10" fmla="*/ 282 w 2573"/>
                <a:gd name="T11" fmla="*/ 586 h 593"/>
                <a:gd name="T12" fmla="*/ 331 w 2573"/>
                <a:gd name="T13" fmla="*/ 558 h 593"/>
                <a:gd name="T14" fmla="*/ 379 w 2573"/>
                <a:gd name="T15" fmla="*/ 551 h 593"/>
                <a:gd name="T16" fmla="*/ 434 w 2573"/>
                <a:gd name="T17" fmla="*/ 544 h 593"/>
                <a:gd name="T18" fmla="*/ 483 w 2573"/>
                <a:gd name="T19" fmla="*/ 538 h 593"/>
                <a:gd name="T20" fmla="*/ 538 w 2573"/>
                <a:gd name="T21" fmla="*/ 531 h 593"/>
                <a:gd name="T22" fmla="*/ 586 w 2573"/>
                <a:gd name="T23" fmla="*/ 517 h 593"/>
                <a:gd name="T24" fmla="*/ 641 w 2573"/>
                <a:gd name="T25" fmla="*/ 510 h 593"/>
                <a:gd name="T26" fmla="*/ 690 w 2573"/>
                <a:gd name="T27" fmla="*/ 503 h 593"/>
                <a:gd name="T28" fmla="*/ 745 w 2573"/>
                <a:gd name="T29" fmla="*/ 496 h 593"/>
                <a:gd name="T30" fmla="*/ 793 w 2573"/>
                <a:gd name="T31" fmla="*/ 482 h 593"/>
                <a:gd name="T32" fmla="*/ 848 w 2573"/>
                <a:gd name="T33" fmla="*/ 476 h 593"/>
                <a:gd name="T34" fmla="*/ 897 w 2573"/>
                <a:gd name="T35" fmla="*/ 462 h 593"/>
                <a:gd name="T36" fmla="*/ 952 w 2573"/>
                <a:gd name="T37" fmla="*/ 448 h 593"/>
                <a:gd name="T38" fmla="*/ 1000 w 2573"/>
                <a:gd name="T39" fmla="*/ 441 h 593"/>
                <a:gd name="T40" fmla="*/ 1048 w 2573"/>
                <a:gd name="T41" fmla="*/ 427 h 593"/>
                <a:gd name="T42" fmla="*/ 1103 w 2573"/>
                <a:gd name="T43" fmla="*/ 413 h 593"/>
                <a:gd name="T44" fmla="*/ 1152 w 2573"/>
                <a:gd name="T45" fmla="*/ 407 h 593"/>
                <a:gd name="T46" fmla="*/ 1207 w 2573"/>
                <a:gd name="T47" fmla="*/ 393 h 593"/>
                <a:gd name="T48" fmla="*/ 1255 w 2573"/>
                <a:gd name="T49" fmla="*/ 379 h 593"/>
                <a:gd name="T50" fmla="*/ 1310 w 2573"/>
                <a:gd name="T51" fmla="*/ 365 h 593"/>
                <a:gd name="T52" fmla="*/ 1359 w 2573"/>
                <a:gd name="T53" fmla="*/ 358 h 593"/>
                <a:gd name="T54" fmla="*/ 1414 w 2573"/>
                <a:gd name="T55" fmla="*/ 344 h 593"/>
                <a:gd name="T56" fmla="*/ 1462 w 2573"/>
                <a:gd name="T57" fmla="*/ 331 h 593"/>
                <a:gd name="T58" fmla="*/ 1517 w 2573"/>
                <a:gd name="T59" fmla="*/ 317 h 593"/>
                <a:gd name="T60" fmla="*/ 1566 w 2573"/>
                <a:gd name="T61" fmla="*/ 303 h 593"/>
                <a:gd name="T62" fmla="*/ 1614 w 2573"/>
                <a:gd name="T63" fmla="*/ 289 h 593"/>
                <a:gd name="T64" fmla="*/ 1669 w 2573"/>
                <a:gd name="T65" fmla="*/ 275 h 593"/>
                <a:gd name="T66" fmla="*/ 1718 w 2573"/>
                <a:gd name="T67" fmla="*/ 262 h 593"/>
                <a:gd name="T68" fmla="*/ 1773 w 2573"/>
                <a:gd name="T69" fmla="*/ 241 h 593"/>
                <a:gd name="T70" fmla="*/ 1821 w 2573"/>
                <a:gd name="T71" fmla="*/ 227 h 593"/>
                <a:gd name="T72" fmla="*/ 1876 w 2573"/>
                <a:gd name="T73" fmla="*/ 213 h 593"/>
                <a:gd name="T74" fmla="*/ 1925 w 2573"/>
                <a:gd name="T75" fmla="*/ 200 h 593"/>
                <a:gd name="T76" fmla="*/ 1980 w 2573"/>
                <a:gd name="T77" fmla="*/ 186 h 593"/>
                <a:gd name="T78" fmla="*/ 2028 w 2573"/>
                <a:gd name="T79" fmla="*/ 172 h 593"/>
                <a:gd name="T80" fmla="*/ 2083 w 2573"/>
                <a:gd name="T81" fmla="*/ 151 h 593"/>
                <a:gd name="T82" fmla="*/ 2132 w 2573"/>
                <a:gd name="T83" fmla="*/ 138 h 593"/>
                <a:gd name="T84" fmla="*/ 2187 w 2573"/>
                <a:gd name="T85" fmla="*/ 124 h 593"/>
                <a:gd name="T86" fmla="*/ 2235 w 2573"/>
                <a:gd name="T87" fmla="*/ 110 h 593"/>
                <a:gd name="T88" fmla="*/ 2283 w 2573"/>
                <a:gd name="T89" fmla="*/ 89 h 593"/>
                <a:gd name="T90" fmla="*/ 2338 w 2573"/>
                <a:gd name="T91" fmla="*/ 75 h 593"/>
                <a:gd name="T92" fmla="*/ 2387 w 2573"/>
                <a:gd name="T93" fmla="*/ 62 h 593"/>
                <a:gd name="T94" fmla="*/ 2442 w 2573"/>
                <a:gd name="T95" fmla="*/ 41 h 593"/>
                <a:gd name="T96" fmla="*/ 2490 w 2573"/>
                <a:gd name="T97" fmla="*/ 27 h 593"/>
                <a:gd name="T98" fmla="*/ 2545 w 2573"/>
                <a:gd name="T99" fmla="*/ 6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593">
                  <a:moveTo>
                    <a:pt x="0" y="565"/>
                  </a:moveTo>
                  <a:lnTo>
                    <a:pt x="20" y="579"/>
                  </a:lnTo>
                  <a:lnTo>
                    <a:pt x="48" y="572"/>
                  </a:lnTo>
                  <a:lnTo>
                    <a:pt x="75" y="572"/>
                  </a:lnTo>
                  <a:lnTo>
                    <a:pt x="96" y="558"/>
                  </a:lnTo>
                  <a:lnTo>
                    <a:pt x="124" y="558"/>
                  </a:lnTo>
                  <a:lnTo>
                    <a:pt x="151" y="565"/>
                  </a:lnTo>
                  <a:lnTo>
                    <a:pt x="179" y="558"/>
                  </a:lnTo>
                  <a:lnTo>
                    <a:pt x="200" y="565"/>
                  </a:lnTo>
                  <a:lnTo>
                    <a:pt x="227" y="586"/>
                  </a:lnTo>
                  <a:lnTo>
                    <a:pt x="255" y="579"/>
                  </a:lnTo>
                  <a:lnTo>
                    <a:pt x="282" y="586"/>
                  </a:lnTo>
                  <a:lnTo>
                    <a:pt x="303" y="593"/>
                  </a:lnTo>
                  <a:lnTo>
                    <a:pt x="331" y="558"/>
                  </a:lnTo>
                  <a:lnTo>
                    <a:pt x="358" y="551"/>
                  </a:lnTo>
                  <a:lnTo>
                    <a:pt x="379" y="551"/>
                  </a:lnTo>
                  <a:lnTo>
                    <a:pt x="407" y="544"/>
                  </a:lnTo>
                  <a:lnTo>
                    <a:pt x="434" y="544"/>
                  </a:lnTo>
                  <a:lnTo>
                    <a:pt x="462" y="538"/>
                  </a:lnTo>
                  <a:lnTo>
                    <a:pt x="483" y="538"/>
                  </a:lnTo>
                  <a:lnTo>
                    <a:pt x="510" y="531"/>
                  </a:lnTo>
                  <a:lnTo>
                    <a:pt x="538" y="531"/>
                  </a:lnTo>
                  <a:lnTo>
                    <a:pt x="565" y="524"/>
                  </a:lnTo>
                  <a:lnTo>
                    <a:pt x="586" y="517"/>
                  </a:lnTo>
                  <a:lnTo>
                    <a:pt x="614" y="517"/>
                  </a:lnTo>
                  <a:lnTo>
                    <a:pt x="641" y="510"/>
                  </a:lnTo>
                  <a:lnTo>
                    <a:pt x="662" y="510"/>
                  </a:lnTo>
                  <a:lnTo>
                    <a:pt x="690" y="503"/>
                  </a:lnTo>
                  <a:lnTo>
                    <a:pt x="717" y="496"/>
                  </a:lnTo>
                  <a:lnTo>
                    <a:pt x="745" y="496"/>
                  </a:lnTo>
                  <a:lnTo>
                    <a:pt x="765" y="489"/>
                  </a:lnTo>
                  <a:lnTo>
                    <a:pt x="793" y="482"/>
                  </a:lnTo>
                  <a:lnTo>
                    <a:pt x="821" y="476"/>
                  </a:lnTo>
                  <a:lnTo>
                    <a:pt x="848" y="476"/>
                  </a:lnTo>
                  <a:lnTo>
                    <a:pt x="869" y="469"/>
                  </a:lnTo>
                  <a:lnTo>
                    <a:pt x="897" y="462"/>
                  </a:lnTo>
                  <a:lnTo>
                    <a:pt x="924" y="455"/>
                  </a:lnTo>
                  <a:lnTo>
                    <a:pt x="952" y="448"/>
                  </a:lnTo>
                  <a:lnTo>
                    <a:pt x="972" y="448"/>
                  </a:lnTo>
                  <a:lnTo>
                    <a:pt x="1000" y="441"/>
                  </a:lnTo>
                  <a:lnTo>
                    <a:pt x="1028" y="434"/>
                  </a:lnTo>
                  <a:lnTo>
                    <a:pt x="1048" y="427"/>
                  </a:lnTo>
                  <a:lnTo>
                    <a:pt x="1076" y="420"/>
                  </a:lnTo>
                  <a:lnTo>
                    <a:pt x="1103" y="413"/>
                  </a:lnTo>
                  <a:lnTo>
                    <a:pt x="1131" y="413"/>
                  </a:lnTo>
                  <a:lnTo>
                    <a:pt x="1152" y="407"/>
                  </a:lnTo>
                  <a:lnTo>
                    <a:pt x="1179" y="400"/>
                  </a:lnTo>
                  <a:lnTo>
                    <a:pt x="1207" y="393"/>
                  </a:lnTo>
                  <a:lnTo>
                    <a:pt x="1235" y="386"/>
                  </a:lnTo>
                  <a:lnTo>
                    <a:pt x="1255" y="379"/>
                  </a:lnTo>
                  <a:lnTo>
                    <a:pt x="1283" y="372"/>
                  </a:lnTo>
                  <a:lnTo>
                    <a:pt x="1310" y="365"/>
                  </a:lnTo>
                  <a:lnTo>
                    <a:pt x="1331" y="358"/>
                  </a:lnTo>
                  <a:lnTo>
                    <a:pt x="1359" y="358"/>
                  </a:lnTo>
                  <a:lnTo>
                    <a:pt x="1386" y="351"/>
                  </a:lnTo>
                  <a:lnTo>
                    <a:pt x="1414" y="344"/>
                  </a:lnTo>
                  <a:lnTo>
                    <a:pt x="1435" y="338"/>
                  </a:lnTo>
                  <a:lnTo>
                    <a:pt x="1462" y="331"/>
                  </a:lnTo>
                  <a:lnTo>
                    <a:pt x="1490" y="324"/>
                  </a:lnTo>
                  <a:lnTo>
                    <a:pt x="1517" y="317"/>
                  </a:lnTo>
                  <a:lnTo>
                    <a:pt x="1538" y="310"/>
                  </a:lnTo>
                  <a:lnTo>
                    <a:pt x="1566" y="303"/>
                  </a:lnTo>
                  <a:lnTo>
                    <a:pt x="1593" y="296"/>
                  </a:lnTo>
                  <a:lnTo>
                    <a:pt x="1614" y="289"/>
                  </a:lnTo>
                  <a:lnTo>
                    <a:pt x="1642" y="282"/>
                  </a:lnTo>
                  <a:lnTo>
                    <a:pt x="1669" y="275"/>
                  </a:lnTo>
                  <a:lnTo>
                    <a:pt x="1697" y="269"/>
                  </a:lnTo>
                  <a:lnTo>
                    <a:pt x="1718" y="262"/>
                  </a:lnTo>
                  <a:lnTo>
                    <a:pt x="1745" y="255"/>
                  </a:lnTo>
                  <a:lnTo>
                    <a:pt x="1773" y="241"/>
                  </a:lnTo>
                  <a:lnTo>
                    <a:pt x="1800" y="234"/>
                  </a:lnTo>
                  <a:lnTo>
                    <a:pt x="1821" y="227"/>
                  </a:lnTo>
                  <a:lnTo>
                    <a:pt x="1849" y="220"/>
                  </a:lnTo>
                  <a:lnTo>
                    <a:pt x="1876" y="213"/>
                  </a:lnTo>
                  <a:lnTo>
                    <a:pt x="1904" y="206"/>
                  </a:lnTo>
                  <a:lnTo>
                    <a:pt x="1925" y="200"/>
                  </a:lnTo>
                  <a:lnTo>
                    <a:pt x="1952" y="193"/>
                  </a:lnTo>
                  <a:lnTo>
                    <a:pt x="1980" y="186"/>
                  </a:lnTo>
                  <a:lnTo>
                    <a:pt x="2000" y="179"/>
                  </a:lnTo>
                  <a:lnTo>
                    <a:pt x="2028" y="172"/>
                  </a:lnTo>
                  <a:lnTo>
                    <a:pt x="2056" y="158"/>
                  </a:lnTo>
                  <a:lnTo>
                    <a:pt x="2083" y="151"/>
                  </a:lnTo>
                  <a:lnTo>
                    <a:pt x="2104" y="144"/>
                  </a:lnTo>
                  <a:lnTo>
                    <a:pt x="2132" y="138"/>
                  </a:lnTo>
                  <a:lnTo>
                    <a:pt x="2159" y="131"/>
                  </a:lnTo>
                  <a:lnTo>
                    <a:pt x="2187" y="124"/>
                  </a:lnTo>
                  <a:lnTo>
                    <a:pt x="2207" y="117"/>
                  </a:lnTo>
                  <a:lnTo>
                    <a:pt x="2235" y="110"/>
                  </a:lnTo>
                  <a:lnTo>
                    <a:pt x="2263" y="96"/>
                  </a:lnTo>
                  <a:lnTo>
                    <a:pt x="2283" y="89"/>
                  </a:lnTo>
                  <a:lnTo>
                    <a:pt x="2311" y="82"/>
                  </a:lnTo>
                  <a:lnTo>
                    <a:pt x="2338" y="75"/>
                  </a:lnTo>
                  <a:lnTo>
                    <a:pt x="2366" y="69"/>
                  </a:lnTo>
                  <a:lnTo>
                    <a:pt x="2387" y="62"/>
                  </a:lnTo>
                  <a:lnTo>
                    <a:pt x="2414" y="48"/>
                  </a:lnTo>
                  <a:lnTo>
                    <a:pt x="2442" y="41"/>
                  </a:lnTo>
                  <a:lnTo>
                    <a:pt x="2470" y="34"/>
                  </a:lnTo>
                  <a:lnTo>
                    <a:pt x="2490" y="27"/>
                  </a:lnTo>
                  <a:lnTo>
                    <a:pt x="2518" y="20"/>
                  </a:lnTo>
                  <a:lnTo>
                    <a:pt x="2545" y="6"/>
                  </a:lnTo>
                  <a:lnTo>
                    <a:pt x="2573" y="0"/>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129" name="Freeform 42"/>
            <p:cNvSpPr>
              <a:spLocks/>
            </p:cNvSpPr>
            <p:nvPr/>
          </p:nvSpPr>
          <p:spPr bwMode="auto">
            <a:xfrm>
              <a:off x="1680" y="2877"/>
              <a:ext cx="2573" cy="594"/>
            </a:xfrm>
            <a:custGeom>
              <a:avLst/>
              <a:gdLst>
                <a:gd name="T0" fmla="*/ 20 w 2573"/>
                <a:gd name="T1" fmla="*/ 580 h 594"/>
                <a:gd name="T2" fmla="*/ 75 w 2573"/>
                <a:gd name="T3" fmla="*/ 573 h 594"/>
                <a:gd name="T4" fmla="*/ 124 w 2573"/>
                <a:gd name="T5" fmla="*/ 559 h 594"/>
                <a:gd name="T6" fmla="*/ 179 w 2573"/>
                <a:gd name="T7" fmla="*/ 559 h 594"/>
                <a:gd name="T8" fmla="*/ 227 w 2573"/>
                <a:gd name="T9" fmla="*/ 587 h 594"/>
                <a:gd name="T10" fmla="*/ 282 w 2573"/>
                <a:gd name="T11" fmla="*/ 587 h 594"/>
                <a:gd name="T12" fmla="*/ 331 w 2573"/>
                <a:gd name="T13" fmla="*/ 559 h 594"/>
                <a:gd name="T14" fmla="*/ 379 w 2573"/>
                <a:gd name="T15" fmla="*/ 552 h 594"/>
                <a:gd name="T16" fmla="*/ 434 w 2573"/>
                <a:gd name="T17" fmla="*/ 545 h 594"/>
                <a:gd name="T18" fmla="*/ 483 w 2573"/>
                <a:gd name="T19" fmla="*/ 538 h 594"/>
                <a:gd name="T20" fmla="*/ 538 w 2573"/>
                <a:gd name="T21" fmla="*/ 532 h 594"/>
                <a:gd name="T22" fmla="*/ 586 w 2573"/>
                <a:gd name="T23" fmla="*/ 518 h 594"/>
                <a:gd name="T24" fmla="*/ 641 w 2573"/>
                <a:gd name="T25" fmla="*/ 511 h 594"/>
                <a:gd name="T26" fmla="*/ 690 w 2573"/>
                <a:gd name="T27" fmla="*/ 504 h 594"/>
                <a:gd name="T28" fmla="*/ 745 w 2573"/>
                <a:gd name="T29" fmla="*/ 497 h 594"/>
                <a:gd name="T30" fmla="*/ 793 w 2573"/>
                <a:gd name="T31" fmla="*/ 483 h 594"/>
                <a:gd name="T32" fmla="*/ 848 w 2573"/>
                <a:gd name="T33" fmla="*/ 476 h 594"/>
                <a:gd name="T34" fmla="*/ 897 w 2573"/>
                <a:gd name="T35" fmla="*/ 463 h 594"/>
                <a:gd name="T36" fmla="*/ 952 w 2573"/>
                <a:gd name="T37" fmla="*/ 449 h 594"/>
                <a:gd name="T38" fmla="*/ 1000 w 2573"/>
                <a:gd name="T39" fmla="*/ 442 h 594"/>
                <a:gd name="T40" fmla="*/ 1048 w 2573"/>
                <a:gd name="T41" fmla="*/ 428 h 594"/>
                <a:gd name="T42" fmla="*/ 1103 w 2573"/>
                <a:gd name="T43" fmla="*/ 414 h 594"/>
                <a:gd name="T44" fmla="*/ 1152 w 2573"/>
                <a:gd name="T45" fmla="*/ 407 h 594"/>
                <a:gd name="T46" fmla="*/ 1207 w 2573"/>
                <a:gd name="T47" fmla="*/ 394 h 594"/>
                <a:gd name="T48" fmla="*/ 1255 w 2573"/>
                <a:gd name="T49" fmla="*/ 380 h 594"/>
                <a:gd name="T50" fmla="*/ 1310 w 2573"/>
                <a:gd name="T51" fmla="*/ 366 h 594"/>
                <a:gd name="T52" fmla="*/ 1359 w 2573"/>
                <a:gd name="T53" fmla="*/ 359 h 594"/>
                <a:gd name="T54" fmla="*/ 1414 w 2573"/>
                <a:gd name="T55" fmla="*/ 345 h 594"/>
                <a:gd name="T56" fmla="*/ 1462 w 2573"/>
                <a:gd name="T57" fmla="*/ 332 h 594"/>
                <a:gd name="T58" fmla="*/ 1517 w 2573"/>
                <a:gd name="T59" fmla="*/ 318 h 594"/>
                <a:gd name="T60" fmla="*/ 1566 w 2573"/>
                <a:gd name="T61" fmla="*/ 304 h 594"/>
                <a:gd name="T62" fmla="*/ 1614 w 2573"/>
                <a:gd name="T63" fmla="*/ 290 h 594"/>
                <a:gd name="T64" fmla="*/ 1669 w 2573"/>
                <a:gd name="T65" fmla="*/ 276 h 594"/>
                <a:gd name="T66" fmla="*/ 1718 w 2573"/>
                <a:gd name="T67" fmla="*/ 263 h 594"/>
                <a:gd name="T68" fmla="*/ 1773 w 2573"/>
                <a:gd name="T69" fmla="*/ 242 h 594"/>
                <a:gd name="T70" fmla="*/ 1821 w 2573"/>
                <a:gd name="T71" fmla="*/ 228 h 594"/>
                <a:gd name="T72" fmla="*/ 1876 w 2573"/>
                <a:gd name="T73" fmla="*/ 214 h 594"/>
                <a:gd name="T74" fmla="*/ 1925 w 2573"/>
                <a:gd name="T75" fmla="*/ 200 h 594"/>
                <a:gd name="T76" fmla="*/ 1980 w 2573"/>
                <a:gd name="T77" fmla="*/ 187 h 594"/>
                <a:gd name="T78" fmla="*/ 2028 w 2573"/>
                <a:gd name="T79" fmla="*/ 173 h 594"/>
                <a:gd name="T80" fmla="*/ 2083 w 2573"/>
                <a:gd name="T81" fmla="*/ 152 h 594"/>
                <a:gd name="T82" fmla="*/ 2132 w 2573"/>
                <a:gd name="T83" fmla="*/ 138 h 594"/>
                <a:gd name="T84" fmla="*/ 2187 w 2573"/>
                <a:gd name="T85" fmla="*/ 125 h 594"/>
                <a:gd name="T86" fmla="*/ 2235 w 2573"/>
                <a:gd name="T87" fmla="*/ 111 h 594"/>
                <a:gd name="T88" fmla="*/ 2283 w 2573"/>
                <a:gd name="T89" fmla="*/ 90 h 594"/>
                <a:gd name="T90" fmla="*/ 2338 w 2573"/>
                <a:gd name="T91" fmla="*/ 76 h 594"/>
                <a:gd name="T92" fmla="*/ 2387 w 2573"/>
                <a:gd name="T93" fmla="*/ 63 h 594"/>
                <a:gd name="T94" fmla="*/ 2442 w 2573"/>
                <a:gd name="T95" fmla="*/ 42 h 594"/>
                <a:gd name="T96" fmla="*/ 2490 w 2573"/>
                <a:gd name="T97" fmla="*/ 28 h 594"/>
                <a:gd name="T98" fmla="*/ 2545 w 2573"/>
                <a:gd name="T99" fmla="*/ 7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594">
                  <a:moveTo>
                    <a:pt x="0" y="566"/>
                  </a:moveTo>
                  <a:lnTo>
                    <a:pt x="20" y="580"/>
                  </a:lnTo>
                  <a:lnTo>
                    <a:pt x="48" y="573"/>
                  </a:lnTo>
                  <a:lnTo>
                    <a:pt x="75" y="573"/>
                  </a:lnTo>
                  <a:lnTo>
                    <a:pt x="96" y="559"/>
                  </a:lnTo>
                  <a:lnTo>
                    <a:pt x="124" y="559"/>
                  </a:lnTo>
                  <a:lnTo>
                    <a:pt x="151" y="566"/>
                  </a:lnTo>
                  <a:lnTo>
                    <a:pt x="179" y="559"/>
                  </a:lnTo>
                  <a:lnTo>
                    <a:pt x="200" y="566"/>
                  </a:lnTo>
                  <a:lnTo>
                    <a:pt x="227" y="587"/>
                  </a:lnTo>
                  <a:lnTo>
                    <a:pt x="255" y="580"/>
                  </a:lnTo>
                  <a:lnTo>
                    <a:pt x="282" y="587"/>
                  </a:lnTo>
                  <a:lnTo>
                    <a:pt x="303" y="594"/>
                  </a:lnTo>
                  <a:lnTo>
                    <a:pt x="331" y="559"/>
                  </a:lnTo>
                  <a:lnTo>
                    <a:pt x="358" y="552"/>
                  </a:lnTo>
                  <a:lnTo>
                    <a:pt x="379" y="552"/>
                  </a:lnTo>
                  <a:lnTo>
                    <a:pt x="407" y="545"/>
                  </a:lnTo>
                  <a:lnTo>
                    <a:pt x="434" y="545"/>
                  </a:lnTo>
                  <a:lnTo>
                    <a:pt x="462" y="538"/>
                  </a:lnTo>
                  <a:lnTo>
                    <a:pt x="483" y="538"/>
                  </a:lnTo>
                  <a:lnTo>
                    <a:pt x="510" y="532"/>
                  </a:lnTo>
                  <a:lnTo>
                    <a:pt x="538" y="532"/>
                  </a:lnTo>
                  <a:lnTo>
                    <a:pt x="565" y="525"/>
                  </a:lnTo>
                  <a:lnTo>
                    <a:pt x="586" y="518"/>
                  </a:lnTo>
                  <a:lnTo>
                    <a:pt x="614" y="518"/>
                  </a:lnTo>
                  <a:lnTo>
                    <a:pt x="641" y="511"/>
                  </a:lnTo>
                  <a:lnTo>
                    <a:pt x="662" y="511"/>
                  </a:lnTo>
                  <a:lnTo>
                    <a:pt x="690" y="504"/>
                  </a:lnTo>
                  <a:lnTo>
                    <a:pt x="717" y="497"/>
                  </a:lnTo>
                  <a:lnTo>
                    <a:pt x="745" y="497"/>
                  </a:lnTo>
                  <a:lnTo>
                    <a:pt x="765" y="490"/>
                  </a:lnTo>
                  <a:lnTo>
                    <a:pt x="793" y="483"/>
                  </a:lnTo>
                  <a:lnTo>
                    <a:pt x="821" y="476"/>
                  </a:lnTo>
                  <a:lnTo>
                    <a:pt x="848" y="476"/>
                  </a:lnTo>
                  <a:lnTo>
                    <a:pt x="869" y="470"/>
                  </a:lnTo>
                  <a:lnTo>
                    <a:pt x="897" y="463"/>
                  </a:lnTo>
                  <a:lnTo>
                    <a:pt x="924" y="456"/>
                  </a:lnTo>
                  <a:lnTo>
                    <a:pt x="952" y="449"/>
                  </a:lnTo>
                  <a:lnTo>
                    <a:pt x="972" y="449"/>
                  </a:lnTo>
                  <a:lnTo>
                    <a:pt x="1000" y="442"/>
                  </a:lnTo>
                  <a:lnTo>
                    <a:pt x="1028" y="435"/>
                  </a:lnTo>
                  <a:lnTo>
                    <a:pt x="1048" y="428"/>
                  </a:lnTo>
                  <a:lnTo>
                    <a:pt x="1076" y="421"/>
                  </a:lnTo>
                  <a:lnTo>
                    <a:pt x="1103" y="414"/>
                  </a:lnTo>
                  <a:lnTo>
                    <a:pt x="1131" y="414"/>
                  </a:lnTo>
                  <a:lnTo>
                    <a:pt x="1152" y="407"/>
                  </a:lnTo>
                  <a:lnTo>
                    <a:pt x="1179" y="401"/>
                  </a:lnTo>
                  <a:lnTo>
                    <a:pt x="1207" y="394"/>
                  </a:lnTo>
                  <a:lnTo>
                    <a:pt x="1235" y="387"/>
                  </a:lnTo>
                  <a:lnTo>
                    <a:pt x="1255" y="380"/>
                  </a:lnTo>
                  <a:lnTo>
                    <a:pt x="1283" y="373"/>
                  </a:lnTo>
                  <a:lnTo>
                    <a:pt x="1310" y="366"/>
                  </a:lnTo>
                  <a:lnTo>
                    <a:pt x="1331" y="359"/>
                  </a:lnTo>
                  <a:lnTo>
                    <a:pt x="1359" y="359"/>
                  </a:lnTo>
                  <a:lnTo>
                    <a:pt x="1386" y="352"/>
                  </a:lnTo>
                  <a:lnTo>
                    <a:pt x="1414" y="345"/>
                  </a:lnTo>
                  <a:lnTo>
                    <a:pt x="1435" y="338"/>
                  </a:lnTo>
                  <a:lnTo>
                    <a:pt x="1462" y="332"/>
                  </a:lnTo>
                  <a:lnTo>
                    <a:pt x="1490" y="325"/>
                  </a:lnTo>
                  <a:lnTo>
                    <a:pt x="1517" y="318"/>
                  </a:lnTo>
                  <a:lnTo>
                    <a:pt x="1538" y="311"/>
                  </a:lnTo>
                  <a:lnTo>
                    <a:pt x="1566" y="304"/>
                  </a:lnTo>
                  <a:lnTo>
                    <a:pt x="1593" y="297"/>
                  </a:lnTo>
                  <a:lnTo>
                    <a:pt x="1614" y="290"/>
                  </a:lnTo>
                  <a:lnTo>
                    <a:pt x="1642" y="283"/>
                  </a:lnTo>
                  <a:lnTo>
                    <a:pt x="1669" y="276"/>
                  </a:lnTo>
                  <a:lnTo>
                    <a:pt x="1697" y="269"/>
                  </a:lnTo>
                  <a:lnTo>
                    <a:pt x="1718" y="263"/>
                  </a:lnTo>
                  <a:lnTo>
                    <a:pt x="1745" y="256"/>
                  </a:lnTo>
                  <a:lnTo>
                    <a:pt x="1773" y="242"/>
                  </a:lnTo>
                  <a:lnTo>
                    <a:pt x="1800" y="235"/>
                  </a:lnTo>
                  <a:lnTo>
                    <a:pt x="1821" y="228"/>
                  </a:lnTo>
                  <a:lnTo>
                    <a:pt x="1849" y="221"/>
                  </a:lnTo>
                  <a:lnTo>
                    <a:pt x="1876" y="214"/>
                  </a:lnTo>
                  <a:lnTo>
                    <a:pt x="1904" y="207"/>
                  </a:lnTo>
                  <a:lnTo>
                    <a:pt x="1925" y="200"/>
                  </a:lnTo>
                  <a:lnTo>
                    <a:pt x="1952" y="194"/>
                  </a:lnTo>
                  <a:lnTo>
                    <a:pt x="1980" y="187"/>
                  </a:lnTo>
                  <a:lnTo>
                    <a:pt x="2000" y="180"/>
                  </a:lnTo>
                  <a:lnTo>
                    <a:pt x="2028" y="173"/>
                  </a:lnTo>
                  <a:lnTo>
                    <a:pt x="2056" y="159"/>
                  </a:lnTo>
                  <a:lnTo>
                    <a:pt x="2083" y="152"/>
                  </a:lnTo>
                  <a:lnTo>
                    <a:pt x="2104" y="145"/>
                  </a:lnTo>
                  <a:lnTo>
                    <a:pt x="2132" y="138"/>
                  </a:lnTo>
                  <a:lnTo>
                    <a:pt x="2159" y="132"/>
                  </a:lnTo>
                  <a:lnTo>
                    <a:pt x="2187" y="125"/>
                  </a:lnTo>
                  <a:lnTo>
                    <a:pt x="2207" y="118"/>
                  </a:lnTo>
                  <a:lnTo>
                    <a:pt x="2235" y="111"/>
                  </a:lnTo>
                  <a:lnTo>
                    <a:pt x="2263" y="97"/>
                  </a:lnTo>
                  <a:lnTo>
                    <a:pt x="2283" y="90"/>
                  </a:lnTo>
                  <a:lnTo>
                    <a:pt x="2311" y="83"/>
                  </a:lnTo>
                  <a:lnTo>
                    <a:pt x="2338" y="76"/>
                  </a:lnTo>
                  <a:lnTo>
                    <a:pt x="2366" y="69"/>
                  </a:lnTo>
                  <a:lnTo>
                    <a:pt x="2387" y="63"/>
                  </a:lnTo>
                  <a:lnTo>
                    <a:pt x="2414" y="49"/>
                  </a:lnTo>
                  <a:lnTo>
                    <a:pt x="2442" y="42"/>
                  </a:lnTo>
                  <a:lnTo>
                    <a:pt x="2470" y="35"/>
                  </a:lnTo>
                  <a:lnTo>
                    <a:pt x="2490" y="28"/>
                  </a:lnTo>
                  <a:lnTo>
                    <a:pt x="2518" y="21"/>
                  </a:lnTo>
                  <a:lnTo>
                    <a:pt x="2545" y="7"/>
                  </a:lnTo>
                  <a:lnTo>
                    <a:pt x="2573" y="0"/>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130" name="Rectangle 43"/>
            <p:cNvSpPr>
              <a:spLocks noChangeArrowheads="1"/>
            </p:cNvSpPr>
            <p:nvPr/>
          </p:nvSpPr>
          <p:spPr bwMode="auto">
            <a:xfrm>
              <a:off x="1555" y="3809"/>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dirty="0">
                  <a:solidFill>
                    <a:srgbClr val="000000"/>
                  </a:solidFill>
                </a:rPr>
                <a:t>2000</a:t>
              </a:r>
              <a:endParaRPr lang="en-US" altLang="en-US" sz="1350" dirty="0"/>
            </a:p>
          </p:txBody>
        </p:sp>
        <p:sp>
          <p:nvSpPr>
            <p:cNvPr id="5131" name="Rectangle 44"/>
            <p:cNvSpPr>
              <a:spLocks noChangeArrowheads="1"/>
            </p:cNvSpPr>
            <p:nvPr/>
          </p:nvSpPr>
          <p:spPr bwMode="auto">
            <a:xfrm>
              <a:off x="2066" y="3809"/>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2020</a:t>
              </a:r>
              <a:endParaRPr lang="en-US" altLang="en-US" sz="1350"/>
            </a:p>
          </p:txBody>
        </p:sp>
        <p:sp>
          <p:nvSpPr>
            <p:cNvPr id="5132" name="Rectangle 45"/>
            <p:cNvSpPr>
              <a:spLocks noChangeArrowheads="1"/>
            </p:cNvSpPr>
            <p:nvPr/>
          </p:nvSpPr>
          <p:spPr bwMode="auto">
            <a:xfrm>
              <a:off x="2583" y="3809"/>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2040</a:t>
              </a:r>
              <a:endParaRPr lang="en-US" altLang="en-US" sz="1350"/>
            </a:p>
          </p:txBody>
        </p:sp>
        <p:sp>
          <p:nvSpPr>
            <p:cNvPr id="5133" name="Rectangle 46"/>
            <p:cNvSpPr>
              <a:spLocks noChangeArrowheads="1"/>
            </p:cNvSpPr>
            <p:nvPr/>
          </p:nvSpPr>
          <p:spPr bwMode="auto">
            <a:xfrm>
              <a:off x="3094" y="3809"/>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2060</a:t>
              </a:r>
              <a:endParaRPr lang="en-US" altLang="en-US" sz="1350"/>
            </a:p>
          </p:txBody>
        </p:sp>
        <p:sp>
          <p:nvSpPr>
            <p:cNvPr id="5134" name="Rectangle 47"/>
            <p:cNvSpPr>
              <a:spLocks noChangeArrowheads="1"/>
            </p:cNvSpPr>
            <p:nvPr/>
          </p:nvSpPr>
          <p:spPr bwMode="auto">
            <a:xfrm>
              <a:off x="3611" y="3809"/>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2080</a:t>
              </a:r>
              <a:endParaRPr lang="en-US" altLang="en-US" sz="1350"/>
            </a:p>
          </p:txBody>
        </p:sp>
        <p:sp>
          <p:nvSpPr>
            <p:cNvPr id="5135" name="Rectangle 48"/>
            <p:cNvSpPr>
              <a:spLocks noChangeArrowheads="1"/>
            </p:cNvSpPr>
            <p:nvPr/>
          </p:nvSpPr>
          <p:spPr bwMode="auto">
            <a:xfrm>
              <a:off x="4129" y="3809"/>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2100</a:t>
              </a:r>
              <a:endParaRPr lang="en-US" altLang="en-US" sz="1350"/>
            </a:p>
          </p:txBody>
        </p:sp>
        <p:sp>
          <p:nvSpPr>
            <p:cNvPr id="5136" name="Rectangle 49"/>
            <p:cNvSpPr>
              <a:spLocks noChangeArrowheads="1"/>
            </p:cNvSpPr>
            <p:nvPr/>
          </p:nvSpPr>
          <p:spPr bwMode="auto">
            <a:xfrm rot="16200000">
              <a:off x="667" y="2129"/>
              <a:ext cx="13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en-US" altLang="en-US" sz="1800" dirty="0" err="1" smtClean="0">
                  <a:solidFill>
                    <a:srgbClr val="000000"/>
                  </a:solidFill>
                </a:rPr>
                <a:t>Gton</a:t>
              </a:r>
              <a:r>
                <a:rPr lang="hu-HU" altLang="en-US" sz="1800" dirty="0" smtClean="0">
                  <a:solidFill>
                    <a:srgbClr val="000000"/>
                  </a:solidFill>
                </a:rPr>
                <a:t>na</a:t>
              </a:r>
              <a:r>
                <a:rPr lang="hu-HU" altLang="en-US" sz="1800" dirty="0">
                  <a:solidFill>
                    <a:srgbClr val="000000"/>
                  </a:solidFill>
                </a:rPr>
                <a:t> </a:t>
              </a:r>
              <a:r>
                <a:rPr lang="en-US" altLang="en-US" sz="1800" dirty="0" smtClean="0">
                  <a:solidFill>
                    <a:srgbClr val="000000"/>
                  </a:solidFill>
                </a:rPr>
                <a:t>CO</a:t>
              </a:r>
              <a:r>
                <a:rPr lang="en-US" altLang="en-US" sz="1800" baseline="-25000" dirty="0" smtClean="0">
                  <a:solidFill>
                    <a:srgbClr val="000000"/>
                  </a:solidFill>
                </a:rPr>
                <a:t>2</a:t>
              </a:r>
              <a:r>
                <a:rPr lang="en-US" altLang="en-US" sz="1800" dirty="0" smtClean="0">
                  <a:solidFill>
                    <a:srgbClr val="000000"/>
                  </a:solidFill>
                </a:rPr>
                <a:t>e </a:t>
              </a:r>
              <a:r>
                <a:rPr lang="en-US" altLang="en-US" sz="1800" dirty="0">
                  <a:solidFill>
                    <a:srgbClr val="000000"/>
                  </a:solidFill>
                </a:rPr>
                <a:t>/ </a:t>
              </a:r>
              <a:r>
                <a:rPr lang="hu-HU" altLang="en-US" sz="1800" dirty="0" smtClean="0">
                  <a:solidFill>
                    <a:srgbClr val="000000"/>
                  </a:solidFill>
                </a:rPr>
                <a:t>év</a:t>
              </a:r>
              <a:endParaRPr lang="en-US" altLang="en-US" sz="1800" dirty="0"/>
            </a:p>
          </p:txBody>
        </p:sp>
      </p:grpSp>
      <p:sp>
        <p:nvSpPr>
          <p:cNvPr id="50" name="TextBox 49"/>
          <p:cNvSpPr txBox="1"/>
          <p:nvPr/>
        </p:nvSpPr>
        <p:spPr>
          <a:xfrm>
            <a:off x="6819900" y="4070107"/>
            <a:ext cx="2095500" cy="1338828"/>
          </a:xfrm>
          <a:prstGeom prst="rect">
            <a:avLst/>
          </a:prstGeom>
          <a:noFill/>
        </p:spPr>
        <p:txBody>
          <a:bodyPr wrap="square" rtlCol="0">
            <a:spAutoFit/>
          </a:bodyPr>
          <a:lstStyle/>
          <a:p>
            <a:pPr marL="214313" indent="-214313">
              <a:buSzPct val="127000"/>
              <a:buFont typeface="Wingdings" charset="2"/>
              <a:buChar char="§"/>
            </a:pPr>
            <a:r>
              <a:rPr lang="hu-HU" sz="1350" b="1" dirty="0" smtClean="0">
                <a:solidFill>
                  <a:srgbClr val="800D00"/>
                </a:solidFill>
              </a:rPr>
              <a:t>Egyéb fejlődő államok</a:t>
            </a:r>
            <a:endParaRPr lang="en-US" sz="1350" b="1" dirty="0">
              <a:solidFill>
                <a:srgbClr val="800D00"/>
              </a:solidFill>
            </a:endParaRPr>
          </a:p>
          <a:p>
            <a:pPr marL="214313" indent="-214313">
              <a:buSzPct val="127000"/>
              <a:buFont typeface="Wingdings" charset="2"/>
              <a:buChar char="§"/>
            </a:pPr>
            <a:r>
              <a:rPr lang="hu-HU" sz="1350" b="1" dirty="0" smtClean="0">
                <a:solidFill>
                  <a:srgbClr val="808080"/>
                </a:solidFill>
              </a:rPr>
              <a:t>Kína</a:t>
            </a:r>
            <a:endParaRPr lang="en-US" sz="1350" b="1" dirty="0">
              <a:solidFill>
                <a:srgbClr val="808080"/>
              </a:solidFill>
            </a:endParaRPr>
          </a:p>
          <a:p>
            <a:pPr marL="214313" indent="-214313">
              <a:buSzPct val="127000"/>
              <a:buFont typeface="Wingdings" charset="2"/>
              <a:buChar char="§"/>
            </a:pPr>
            <a:r>
              <a:rPr lang="hu-HU" sz="1350" b="1" dirty="0" smtClean="0">
                <a:solidFill>
                  <a:srgbClr val="008000"/>
                </a:solidFill>
              </a:rPr>
              <a:t>Egyéb fejlett államok</a:t>
            </a:r>
            <a:endParaRPr lang="en-US" sz="1350" b="1" dirty="0">
              <a:solidFill>
                <a:srgbClr val="008000"/>
              </a:solidFill>
            </a:endParaRPr>
          </a:p>
          <a:p>
            <a:pPr marL="214313" indent="-214313">
              <a:buSzPct val="127000"/>
              <a:buFont typeface="Wingdings" charset="2"/>
              <a:buChar char="§"/>
            </a:pPr>
            <a:r>
              <a:rPr lang="en-US" sz="1350" b="1" dirty="0" smtClean="0">
                <a:solidFill>
                  <a:srgbClr val="0432FF"/>
                </a:solidFill>
              </a:rPr>
              <a:t>US</a:t>
            </a:r>
            <a:r>
              <a:rPr lang="hu-HU" sz="1350" b="1" dirty="0" smtClean="0">
                <a:solidFill>
                  <a:srgbClr val="0432FF"/>
                </a:solidFill>
              </a:rPr>
              <a:t>A</a:t>
            </a:r>
            <a:endParaRPr lang="en-US" sz="1350" b="1" dirty="0">
              <a:solidFill>
                <a:srgbClr val="0432FF"/>
              </a:solidFill>
            </a:endParaRPr>
          </a:p>
          <a:p>
            <a:pPr marL="214313" indent="-214313">
              <a:buSzPct val="127000"/>
              <a:buFont typeface="Wingdings" charset="2"/>
              <a:buChar char="§"/>
            </a:pPr>
            <a:r>
              <a:rPr lang="en-US" sz="1350" b="1" dirty="0">
                <a:solidFill>
                  <a:srgbClr val="FF2500"/>
                </a:solidFill>
              </a:rPr>
              <a:t>EU</a:t>
            </a:r>
          </a:p>
          <a:p>
            <a:pPr marL="214313" indent="-214313">
              <a:buSzPct val="127000"/>
              <a:buFont typeface="Wingdings" charset="2"/>
              <a:buChar char="§"/>
            </a:pPr>
            <a:r>
              <a:rPr lang="en-US" sz="1350" b="1" dirty="0"/>
              <a:t>India</a:t>
            </a:r>
          </a:p>
        </p:txBody>
      </p:sp>
      <p:sp>
        <p:nvSpPr>
          <p:cNvPr id="47" name="TextBox 9"/>
          <p:cNvSpPr txBox="1">
            <a:spLocks noChangeArrowheads="1"/>
          </p:cNvSpPr>
          <p:nvPr/>
        </p:nvSpPr>
        <p:spPr bwMode="auto">
          <a:xfrm>
            <a:off x="6873824" y="2810754"/>
            <a:ext cx="13260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685800" eaLnBrk="1" hangingPunct="1"/>
            <a:r>
              <a:rPr lang="en-US" sz="2800" b="1" dirty="0" smtClean="0">
                <a:solidFill>
                  <a:srgbClr val="C00000"/>
                </a:solidFill>
                <a:latin typeface="Century Gothic"/>
              </a:rPr>
              <a:t>4.5°C</a:t>
            </a:r>
            <a:endParaRPr lang="en-US" sz="2800" b="1" dirty="0">
              <a:solidFill>
                <a:srgbClr val="C00000"/>
              </a:solidFill>
              <a:latin typeface="Century Gothic"/>
            </a:endParaRPr>
          </a:p>
        </p:txBody>
      </p:sp>
      <p:sp>
        <p:nvSpPr>
          <p:cNvPr id="48" name="TextBox 8"/>
          <p:cNvSpPr txBox="1">
            <a:spLocks noChangeArrowheads="1"/>
          </p:cNvSpPr>
          <p:nvPr/>
        </p:nvSpPr>
        <p:spPr bwMode="auto">
          <a:xfrm>
            <a:off x="6965326" y="3255500"/>
            <a:ext cx="11430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685800" eaLnBrk="1" hangingPunct="1"/>
            <a:r>
              <a:rPr lang="hu-HU" sz="1500" dirty="0">
                <a:solidFill>
                  <a:srgbClr val="C00000"/>
                </a:solidFill>
                <a:latin typeface="Century Gothic"/>
              </a:rPr>
              <a:t>(</a:t>
            </a:r>
            <a:r>
              <a:rPr lang="en-US" sz="1500" dirty="0" smtClean="0">
                <a:solidFill>
                  <a:srgbClr val="C00000"/>
                </a:solidFill>
                <a:latin typeface="Century Gothic"/>
              </a:rPr>
              <a:t>2100</a:t>
            </a:r>
            <a:r>
              <a:rPr lang="hu-HU" sz="1500" dirty="0" smtClean="0">
                <a:solidFill>
                  <a:srgbClr val="C00000"/>
                </a:solidFill>
                <a:latin typeface="Century Gothic"/>
              </a:rPr>
              <a:t>)</a:t>
            </a:r>
            <a:endParaRPr lang="en-US" sz="1500" dirty="0">
              <a:solidFill>
                <a:srgbClr val="C00000"/>
              </a:solidFill>
              <a:latin typeface="Century Gothic"/>
            </a:endParaRPr>
          </a:p>
        </p:txBody>
      </p:sp>
    </p:spTree>
    <p:extLst>
      <p:ext uri="{BB962C8B-B14F-4D97-AF65-F5344CB8AC3E}">
        <p14:creationId xmlns:p14="http://schemas.microsoft.com/office/powerpoint/2010/main" val="352097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38" y="901887"/>
            <a:ext cx="9144000" cy="5199681"/>
          </a:xfrm>
          <a:prstGeom prst="rect">
            <a:avLst/>
          </a:prstGeom>
        </p:spPr>
      </p:pic>
      <p:sp>
        <p:nvSpPr>
          <p:cNvPr id="6" name="TextBox 5"/>
          <p:cNvSpPr txBox="1"/>
          <p:nvPr/>
        </p:nvSpPr>
        <p:spPr>
          <a:xfrm>
            <a:off x="2514600" y="6248400"/>
            <a:ext cx="4953000" cy="461665"/>
          </a:xfrm>
          <a:prstGeom prst="rect">
            <a:avLst/>
          </a:prstGeom>
          <a:noFill/>
        </p:spPr>
        <p:txBody>
          <a:bodyPr wrap="square" rtlCol="0">
            <a:spAutoFit/>
          </a:bodyPr>
          <a:lstStyle/>
          <a:p>
            <a:r>
              <a:rPr lang="hu-HU" dirty="0" smtClean="0">
                <a:latin typeface="Century Gothic" charset="0"/>
                <a:ea typeface="Century Gothic" charset="0"/>
                <a:cs typeface="Century Gothic" charset="0"/>
              </a:rPr>
              <a:t>Víztükör </a:t>
            </a:r>
            <a:r>
              <a:rPr lang="en-US" dirty="0" smtClean="0">
                <a:latin typeface="Century Gothic" charset="0"/>
                <a:ea typeface="Century Gothic" charset="0"/>
                <a:cs typeface="Century Gothic" charset="0"/>
              </a:rPr>
              <a:t>95%</a:t>
            </a:r>
            <a:r>
              <a:rPr lang="hu-HU" dirty="0" err="1" smtClean="0">
                <a:latin typeface="Century Gothic" charset="0"/>
                <a:ea typeface="Century Gothic" charset="0"/>
                <a:cs typeface="Century Gothic" charset="0"/>
              </a:rPr>
              <a:t>-os</a:t>
            </a:r>
            <a:r>
              <a:rPr lang="hu-HU" dirty="0" smtClean="0">
                <a:latin typeface="Century Gothic" charset="0"/>
                <a:ea typeface="Century Gothic" charset="0"/>
                <a:cs typeface="Century Gothic" charset="0"/>
              </a:rPr>
              <a:t> csökkenése</a:t>
            </a:r>
            <a:endParaRPr lang="en-US" dirty="0">
              <a:latin typeface="Century Gothic" charset="0"/>
              <a:ea typeface="Century Gothic" charset="0"/>
              <a:cs typeface="Century Gothic" charset="0"/>
            </a:endParaRPr>
          </a:p>
        </p:txBody>
      </p:sp>
      <p:sp>
        <p:nvSpPr>
          <p:cNvPr id="3" name="Title 2"/>
          <p:cNvSpPr>
            <a:spLocks noGrp="1"/>
          </p:cNvSpPr>
          <p:nvPr>
            <p:ph type="title"/>
          </p:nvPr>
        </p:nvSpPr>
        <p:spPr/>
        <p:txBody>
          <a:bodyPr/>
          <a:lstStyle/>
          <a:p>
            <a:r>
              <a:rPr lang="hu-HU" dirty="0" smtClean="0"/>
              <a:t>Csád-tó</a:t>
            </a:r>
            <a:endParaRPr lang="en-US" dirty="0"/>
          </a:p>
        </p:txBody>
      </p:sp>
    </p:spTree>
    <p:extLst>
      <p:ext uri="{BB962C8B-B14F-4D97-AF65-F5344CB8AC3E}">
        <p14:creationId xmlns:p14="http://schemas.microsoft.com/office/powerpoint/2010/main" val="170616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14C8A"/>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191000" y="1524000"/>
            <a:ext cx="4038600" cy="533400"/>
          </a:xfrm>
        </p:spPr>
        <p:txBody>
          <a:bodyPr anchor="ctr">
            <a:noAutofit/>
          </a:bodyPr>
          <a:lstStyle/>
          <a:p>
            <a:pPr algn="ctr"/>
            <a:r>
              <a:rPr lang="hu-HU" sz="2800" b="1" dirty="0"/>
              <a:t>G</a:t>
            </a:r>
            <a:r>
              <a:rPr lang="hu-HU" sz="2800" b="1" dirty="0" smtClean="0"/>
              <a:t>lobális klímacsúcs</a:t>
            </a:r>
            <a:br>
              <a:rPr lang="hu-HU" sz="2800" b="1" dirty="0" smtClean="0"/>
            </a:br>
            <a:r>
              <a:rPr lang="hu-HU" sz="2800" b="1" dirty="0" smtClean="0"/>
              <a:t>Budapest 2017</a:t>
            </a:r>
            <a:endParaRPr lang="en-US" sz="2800" b="1" dirty="0"/>
          </a:p>
        </p:txBody>
      </p:sp>
      <p:pic>
        <p:nvPicPr>
          <p:cNvPr id="16" name="Picture 1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21707" y="5668066"/>
            <a:ext cx="2315119" cy="926048"/>
          </a:xfrm>
          <a:prstGeom prst="rect">
            <a:avLst/>
          </a:prstGeom>
        </p:spPr>
      </p:pic>
      <p:graphicFrame>
        <p:nvGraphicFramePr>
          <p:cNvPr id="19" name="Object 18"/>
          <p:cNvGraphicFramePr>
            <a:graphicFrameLocks noChangeAspect="1"/>
          </p:cNvGraphicFramePr>
          <p:nvPr>
            <p:extLst>
              <p:ext uri="{D42A27DB-BD31-4B8C-83A1-F6EECF244321}">
                <p14:modId xmlns:p14="http://schemas.microsoft.com/office/powerpoint/2010/main" val="528284715"/>
              </p:ext>
            </p:extLst>
          </p:nvPr>
        </p:nvGraphicFramePr>
        <p:xfrm>
          <a:off x="3657600" y="5543763"/>
          <a:ext cx="1568450" cy="1122445"/>
        </p:xfrm>
        <a:graphic>
          <a:graphicData uri="http://schemas.openxmlformats.org/presentationml/2006/ole">
            <mc:AlternateContent xmlns:mc="http://schemas.openxmlformats.org/markup-compatibility/2006">
              <mc:Choice xmlns:v="urn:schemas-microsoft-com:vml" Requires="v">
                <p:oleObj spid="_x0000_s1526" name="Image" r:id="rId5" imgW="2679120" imgH="1917360" progId="Photoshop.Image.16">
                  <p:embed/>
                </p:oleObj>
              </mc:Choice>
              <mc:Fallback>
                <p:oleObj name="Image" r:id="rId5" imgW="2679120" imgH="1917360" progId="Photoshop.Image.16">
                  <p:embed/>
                  <p:pic>
                    <p:nvPicPr>
                      <p:cNvPr id="0" name=""/>
                      <p:cNvPicPr/>
                      <p:nvPr/>
                    </p:nvPicPr>
                    <p:blipFill>
                      <a:blip r:embed="rId6"/>
                      <a:stretch>
                        <a:fillRect/>
                      </a:stretch>
                    </p:blipFill>
                    <p:spPr>
                      <a:xfrm>
                        <a:off x="3657600" y="5543763"/>
                        <a:ext cx="1568450" cy="1122445"/>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183808307"/>
              </p:ext>
            </p:extLst>
          </p:nvPr>
        </p:nvGraphicFramePr>
        <p:xfrm>
          <a:off x="5638800" y="5543763"/>
          <a:ext cx="964308" cy="1150687"/>
        </p:xfrm>
        <a:graphic>
          <a:graphicData uri="http://schemas.openxmlformats.org/presentationml/2006/ole">
            <mc:AlternateContent xmlns:mc="http://schemas.openxmlformats.org/markup-compatibility/2006">
              <mc:Choice xmlns:v="urn:schemas-microsoft-com:vml" Requires="v">
                <p:oleObj spid="_x0000_s1527" name="Image" r:id="rId7" imgW="1510920" imgH="1802880" progId="Photoshop.Image.16">
                  <p:embed/>
                </p:oleObj>
              </mc:Choice>
              <mc:Fallback>
                <p:oleObj name="Image" r:id="rId7" imgW="1510920" imgH="1802880" progId="Photoshop.Image.16">
                  <p:embed/>
                  <p:pic>
                    <p:nvPicPr>
                      <p:cNvPr id="0" name=""/>
                      <p:cNvPicPr/>
                      <p:nvPr/>
                    </p:nvPicPr>
                    <p:blipFill>
                      <a:blip r:embed="rId8"/>
                      <a:stretch>
                        <a:fillRect/>
                      </a:stretch>
                    </p:blipFill>
                    <p:spPr>
                      <a:xfrm>
                        <a:off x="5638800" y="5543763"/>
                        <a:ext cx="964308" cy="1150687"/>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977709941"/>
              </p:ext>
            </p:extLst>
          </p:nvPr>
        </p:nvGraphicFramePr>
        <p:xfrm>
          <a:off x="6858000" y="5677781"/>
          <a:ext cx="1695450" cy="882650"/>
        </p:xfrm>
        <a:graphic>
          <a:graphicData uri="http://schemas.openxmlformats.org/presentationml/2006/ole">
            <mc:AlternateContent xmlns:mc="http://schemas.openxmlformats.org/markup-compatibility/2006">
              <mc:Choice xmlns:v="urn:schemas-microsoft-com:vml" Requires="v">
                <p:oleObj spid="_x0000_s1528" name="Image" r:id="rId9" imgW="3390120" imgH="1764720" progId="Photoshop.Image.16">
                  <p:embed/>
                </p:oleObj>
              </mc:Choice>
              <mc:Fallback>
                <p:oleObj name="Image" r:id="rId9" imgW="3390120" imgH="1764720" progId="Photoshop.Image.16">
                  <p:embed/>
                  <p:pic>
                    <p:nvPicPr>
                      <p:cNvPr id="0" name=""/>
                      <p:cNvPicPr/>
                      <p:nvPr/>
                    </p:nvPicPr>
                    <p:blipFill>
                      <a:blip r:embed="rId10"/>
                      <a:stretch>
                        <a:fillRect/>
                      </a:stretch>
                    </p:blipFill>
                    <p:spPr>
                      <a:xfrm>
                        <a:off x="6858000" y="5677781"/>
                        <a:ext cx="1695450" cy="882650"/>
                      </a:xfrm>
                      <a:prstGeom prst="rect">
                        <a:avLst/>
                      </a:prstGeom>
                    </p:spPr>
                  </p:pic>
                </p:oleObj>
              </mc:Fallback>
            </mc:AlternateContent>
          </a:graphicData>
        </a:graphic>
      </p:graphicFrame>
      <p:pic>
        <p:nvPicPr>
          <p:cNvPr id="22" name="Picture 21" descr="UN_General_Assembly_hall.jpg"/>
          <p:cNvPicPr>
            <a:picLocks noChangeAspect="1"/>
          </p:cNvPicPr>
          <p:nvPr/>
        </p:nvPicPr>
        <p:blipFill rotWithShape="1">
          <a:blip r:embed="rId11">
            <a:extLst>
              <a:ext uri="{28A0092B-C50C-407E-A947-70E740481C1C}">
                <a14:useLocalDpi xmlns:a14="http://schemas.microsoft.com/office/drawing/2010/main"/>
              </a:ext>
            </a:extLst>
          </a:blip>
          <a:srcRect/>
          <a:stretch/>
        </p:blipFill>
        <p:spPr>
          <a:xfrm>
            <a:off x="-1" y="2590800"/>
            <a:ext cx="9144001" cy="2890646"/>
          </a:xfrm>
          <a:prstGeom prst="rect">
            <a:avLst/>
          </a:prstGeom>
        </p:spPr>
      </p:pic>
    </p:spTree>
    <p:extLst>
      <p:ext uri="{BB962C8B-B14F-4D97-AF65-F5344CB8AC3E}">
        <p14:creationId xmlns:p14="http://schemas.microsoft.com/office/powerpoint/2010/main" val="2310928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re 1"/>
          <p:cNvSpPr>
            <a:spLocks noGrp="1"/>
          </p:cNvSpPr>
          <p:nvPr>
            <p:ph type="title"/>
          </p:nvPr>
        </p:nvSpPr>
        <p:spPr/>
        <p:txBody>
          <a:bodyPr/>
          <a:lstStyle/>
          <a:p>
            <a:r>
              <a:rPr lang="en-US" altLang="en-US" sz="3600" b="1" dirty="0" smtClean="0">
                <a:solidFill>
                  <a:schemeClr val="bg1"/>
                </a:solidFill>
              </a:rPr>
              <a:t>+4 ºC </a:t>
            </a:r>
            <a:r>
              <a:rPr lang="hu-HU" altLang="en-US" sz="3600" b="1" dirty="0" smtClean="0">
                <a:solidFill>
                  <a:schemeClr val="bg1"/>
                </a:solidFill>
              </a:rPr>
              <a:t>hőmérséklet emelkedés</a:t>
            </a:r>
            <a:endParaRPr lang="en-US" altLang="en-US" sz="3600" dirty="0" smtClean="0">
              <a:solidFill>
                <a:schemeClr val="bg1"/>
              </a:solidFill>
            </a:endParaRPr>
          </a:p>
        </p:txBody>
      </p:sp>
      <p:sp>
        <p:nvSpPr>
          <p:cNvPr id="5" name="Rectangle 4"/>
          <p:cNvSpPr/>
          <p:nvPr/>
        </p:nvSpPr>
        <p:spPr>
          <a:xfrm>
            <a:off x="381000" y="1143000"/>
            <a:ext cx="8458200" cy="5062924"/>
          </a:xfrm>
          <a:prstGeom prst="rect">
            <a:avLst/>
          </a:prstGeom>
        </p:spPr>
        <p:txBody>
          <a:bodyPr wrap="square">
            <a:spAutoFit/>
          </a:bodyPr>
          <a:lstStyle/>
          <a:p>
            <a:pPr marL="457200" indent="-457200">
              <a:spcAft>
                <a:spcPts val="600"/>
              </a:spcAft>
              <a:buFont typeface="Arial" panose="020B0604020202020204" pitchFamily="34" charset="0"/>
              <a:buChar char="•"/>
              <a:defRPr/>
            </a:pPr>
            <a:r>
              <a:rPr lang="hu-HU" b="1" dirty="0" smtClean="0">
                <a:solidFill>
                  <a:schemeClr val="accent2"/>
                </a:solidFill>
                <a:latin typeface="Century Gothic"/>
                <a:ea typeface="+mn-ea"/>
              </a:rPr>
              <a:t>Több méteres tengerszint emelkedés </a:t>
            </a:r>
            <a:r>
              <a:rPr lang="hu-HU" dirty="0" smtClean="0">
                <a:solidFill>
                  <a:srgbClr val="0C4E8B"/>
                </a:solidFill>
                <a:latin typeface="Century Gothic"/>
                <a:ea typeface="+mn-ea"/>
              </a:rPr>
              <a:t>a következő 50-150 évben</a:t>
            </a:r>
            <a:endParaRPr lang="en-US" dirty="0">
              <a:solidFill>
                <a:srgbClr val="0C4E8B"/>
              </a:solidFill>
              <a:latin typeface="Century Gothic"/>
              <a:ea typeface="+mn-ea"/>
            </a:endParaRPr>
          </a:p>
          <a:p>
            <a:pPr marL="457200" indent="-457200">
              <a:spcAft>
                <a:spcPts val="600"/>
              </a:spcAft>
              <a:buFont typeface="Arial" panose="020B0604020202020204" pitchFamily="34" charset="0"/>
              <a:buChar char="•"/>
              <a:defRPr/>
            </a:pPr>
            <a:r>
              <a:rPr lang="hu-HU" b="1" dirty="0" smtClean="0">
                <a:solidFill>
                  <a:schemeClr val="accent2"/>
                </a:solidFill>
                <a:latin typeface="Century Gothic"/>
                <a:ea typeface="+mn-ea"/>
              </a:rPr>
              <a:t>A szárazságok növekvő gyakorisága </a:t>
            </a:r>
            <a:r>
              <a:rPr lang="hu-HU" dirty="0" smtClean="0">
                <a:solidFill>
                  <a:srgbClr val="0C4E8B"/>
                </a:solidFill>
                <a:latin typeface="Century Gothic"/>
                <a:ea typeface="+mn-ea"/>
              </a:rPr>
              <a:t>széles körben a földön</a:t>
            </a:r>
            <a:r>
              <a:rPr lang="en-US" dirty="0" smtClean="0">
                <a:solidFill>
                  <a:srgbClr val="0C4E8B"/>
                </a:solidFill>
                <a:latin typeface="Century Gothic"/>
                <a:ea typeface="+mn-ea"/>
              </a:rPr>
              <a:t> </a:t>
            </a:r>
            <a:r>
              <a:rPr lang="en-US" dirty="0" smtClean="0">
                <a:solidFill>
                  <a:srgbClr val="114C8A"/>
                </a:solidFill>
                <a:latin typeface="Century Gothic"/>
                <a:ea typeface="+mn-ea"/>
              </a:rPr>
              <a:t>(~</a:t>
            </a:r>
            <a:r>
              <a:rPr lang="en-US" dirty="0">
                <a:solidFill>
                  <a:srgbClr val="114C8A"/>
                </a:solidFill>
                <a:latin typeface="Century Gothic"/>
                <a:ea typeface="+mn-ea"/>
              </a:rPr>
              <a:t>60% </a:t>
            </a:r>
            <a:r>
              <a:rPr lang="hu-HU" dirty="0" smtClean="0">
                <a:solidFill>
                  <a:srgbClr val="114C8A"/>
                </a:solidFill>
                <a:latin typeface="Century Gothic"/>
                <a:ea typeface="+mn-ea"/>
              </a:rPr>
              <a:t>növekedés</a:t>
            </a:r>
            <a:r>
              <a:rPr lang="en-US" dirty="0" smtClean="0">
                <a:solidFill>
                  <a:srgbClr val="114C8A"/>
                </a:solidFill>
                <a:latin typeface="Century Gothic"/>
                <a:ea typeface="+mn-ea"/>
              </a:rPr>
              <a:t>) </a:t>
            </a:r>
            <a:endParaRPr lang="hu-HU" dirty="0" smtClean="0">
              <a:solidFill>
                <a:srgbClr val="114C8A"/>
              </a:solidFill>
              <a:latin typeface="Century Gothic"/>
              <a:ea typeface="+mn-ea"/>
            </a:endParaRPr>
          </a:p>
          <a:p>
            <a:pPr marL="914400" lvl="1" indent="-457200">
              <a:spcAft>
                <a:spcPts val="600"/>
              </a:spcAft>
              <a:buFont typeface="Arial" panose="020B0604020202020204" pitchFamily="34" charset="0"/>
              <a:buChar char="•"/>
              <a:defRPr/>
            </a:pPr>
            <a:r>
              <a:rPr lang="hu-HU" dirty="0" smtClean="0">
                <a:solidFill>
                  <a:srgbClr val="114C8A"/>
                </a:solidFill>
                <a:latin typeface="Century Gothic"/>
                <a:ea typeface="+mn-ea"/>
              </a:rPr>
              <a:t>A mediterrán Európa </a:t>
            </a:r>
            <a:r>
              <a:rPr lang="hu-HU" b="1" dirty="0" err="1">
                <a:solidFill>
                  <a:schemeClr val="accent2"/>
                </a:solidFill>
                <a:latin typeface="Century Gothic"/>
                <a:ea typeface="+mn-ea"/>
              </a:rPr>
              <a:t>elsivatagosodása</a:t>
            </a:r>
            <a:endParaRPr lang="en-US" b="1" dirty="0">
              <a:solidFill>
                <a:schemeClr val="accent2"/>
              </a:solidFill>
              <a:latin typeface="Century Gothic"/>
              <a:ea typeface="+mn-ea"/>
            </a:endParaRPr>
          </a:p>
          <a:p>
            <a:pPr marL="457200" indent="-457200">
              <a:spcAft>
                <a:spcPts val="600"/>
              </a:spcAft>
              <a:buFont typeface="Arial" panose="020B0604020202020204" pitchFamily="34" charset="0"/>
              <a:buChar char="•"/>
              <a:defRPr/>
            </a:pPr>
            <a:r>
              <a:rPr lang="hu-HU" dirty="0" smtClean="0">
                <a:solidFill>
                  <a:srgbClr val="0C4E8B"/>
                </a:solidFill>
                <a:latin typeface="Century Gothic"/>
                <a:ea typeface="+mn-ea"/>
              </a:rPr>
              <a:t>Intenzív és </a:t>
            </a:r>
            <a:r>
              <a:rPr lang="hu-HU" b="1" dirty="0">
                <a:solidFill>
                  <a:schemeClr val="accent2"/>
                </a:solidFill>
                <a:latin typeface="Century Gothic"/>
                <a:ea typeface="+mn-ea"/>
              </a:rPr>
              <a:t>gyakori hőhullámok és áradások </a:t>
            </a:r>
            <a:r>
              <a:rPr lang="hu-HU" dirty="0" smtClean="0">
                <a:solidFill>
                  <a:srgbClr val="0C4E8B"/>
                </a:solidFill>
                <a:latin typeface="Century Gothic"/>
                <a:ea typeface="+mn-ea"/>
              </a:rPr>
              <a:t>bizonyos térségekben</a:t>
            </a:r>
          </a:p>
          <a:p>
            <a:pPr marL="457200" indent="-457200">
              <a:spcAft>
                <a:spcPts val="600"/>
              </a:spcAft>
              <a:buFont typeface="Arial" panose="020B0604020202020204" pitchFamily="34" charset="0"/>
              <a:buChar char="•"/>
              <a:defRPr/>
            </a:pPr>
            <a:r>
              <a:rPr lang="hu-HU" dirty="0" smtClean="0">
                <a:solidFill>
                  <a:srgbClr val="0C4E8B"/>
                </a:solidFill>
                <a:latin typeface="Century Gothic"/>
                <a:ea typeface="+mn-ea"/>
              </a:rPr>
              <a:t>Folytatódó felmelegedés</a:t>
            </a:r>
            <a:r>
              <a:rPr lang="hu-HU" dirty="0">
                <a:solidFill>
                  <a:srgbClr val="0C4E8B"/>
                </a:solidFill>
                <a:latin typeface="Century Gothic"/>
                <a:ea typeface="+mn-ea"/>
              </a:rPr>
              <a:t> </a:t>
            </a:r>
            <a:r>
              <a:rPr lang="hu-HU" dirty="0" smtClean="0">
                <a:solidFill>
                  <a:srgbClr val="0C4E8B"/>
                </a:solidFill>
                <a:latin typeface="Century Gothic"/>
                <a:ea typeface="+mn-ea"/>
              </a:rPr>
              <a:t>a jövőben</a:t>
            </a:r>
            <a:r>
              <a:rPr lang="en-US" dirty="0" smtClean="0">
                <a:solidFill>
                  <a:srgbClr val="0C4E8B"/>
                </a:solidFill>
                <a:latin typeface="Century Gothic"/>
                <a:ea typeface="+mn-ea"/>
              </a:rPr>
              <a:t>: </a:t>
            </a:r>
            <a:r>
              <a:rPr lang="en-US" b="1" dirty="0">
                <a:solidFill>
                  <a:schemeClr val="accent2"/>
                </a:solidFill>
                <a:latin typeface="Century Gothic"/>
                <a:ea typeface="+mn-ea"/>
              </a:rPr>
              <a:t>+ &gt;6 ˚C </a:t>
            </a:r>
          </a:p>
          <a:p>
            <a:pPr marL="457200" indent="-457200">
              <a:spcAft>
                <a:spcPts val="600"/>
              </a:spcAft>
              <a:buFont typeface="Arial" panose="020B0604020202020204" pitchFamily="34" charset="0"/>
              <a:buChar char="•"/>
              <a:defRPr/>
            </a:pPr>
            <a:r>
              <a:rPr lang="hu-HU" dirty="0">
                <a:solidFill>
                  <a:srgbClr val="0C4E8B"/>
                </a:solidFill>
                <a:latin typeface="Century Gothic"/>
              </a:rPr>
              <a:t>Folytatódó </a:t>
            </a:r>
            <a:r>
              <a:rPr lang="hu-HU" dirty="0" smtClean="0">
                <a:solidFill>
                  <a:srgbClr val="0C4E8B"/>
                </a:solidFill>
                <a:latin typeface="Century Gothic"/>
              </a:rPr>
              <a:t>tengerszint-emelkedés a jövőben</a:t>
            </a:r>
            <a:r>
              <a:rPr lang="en-US" dirty="0" smtClean="0">
                <a:solidFill>
                  <a:srgbClr val="0C4E8B"/>
                </a:solidFill>
                <a:latin typeface="Century Gothic"/>
                <a:ea typeface="+mn-ea"/>
              </a:rPr>
              <a:t>: </a:t>
            </a:r>
            <a:r>
              <a:rPr lang="en-US" b="1" dirty="0">
                <a:solidFill>
                  <a:schemeClr val="accent2"/>
                </a:solidFill>
                <a:latin typeface="Century Gothic"/>
                <a:ea typeface="+mn-ea"/>
              </a:rPr>
              <a:t>~13-15 </a:t>
            </a:r>
            <a:r>
              <a:rPr lang="en-US" b="1" dirty="0" smtClean="0">
                <a:solidFill>
                  <a:schemeClr val="accent2"/>
                </a:solidFill>
                <a:latin typeface="Century Gothic"/>
                <a:ea typeface="+mn-ea"/>
              </a:rPr>
              <a:t>m</a:t>
            </a:r>
          </a:p>
          <a:p>
            <a:pPr marL="457200" indent="-457200">
              <a:spcAft>
                <a:spcPts val="600"/>
              </a:spcAft>
              <a:buFont typeface="Arial" panose="020B0604020202020204" pitchFamily="34" charset="0"/>
              <a:buChar char="•"/>
              <a:defRPr/>
            </a:pPr>
            <a:r>
              <a:rPr lang="hu-HU" dirty="0" smtClean="0">
                <a:solidFill>
                  <a:srgbClr val="114C8A"/>
                </a:solidFill>
                <a:latin typeface="Century Gothic"/>
                <a:ea typeface="+mn-ea"/>
              </a:rPr>
              <a:t>Visszafordíthatatlan változások</a:t>
            </a:r>
            <a:endParaRPr lang="en-US" dirty="0">
              <a:solidFill>
                <a:srgbClr val="114C8A"/>
              </a:solidFill>
              <a:latin typeface="Century Gothic"/>
              <a:ea typeface="+mn-ea"/>
            </a:endParaRPr>
          </a:p>
          <a:p>
            <a:pPr marL="457200" indent="-457200">
              <a:spcAft>
                <a:spcPts val="600"/>
              </a:spcAft>
              <a:buFont typeface="Arial" panose="020B0604020202020204" pitchFamily="34" charset="0"/>
              <a:buChar char="•"/>
              <a:defRPr/>
            </a:pPr>
            <a:endParaRPr lang="en-US" b="1" dirty="0" smtClean="0">
              <a:solidFill>
                <a:schemeClr val="accent2"/>
              </a:solidFill>
              <a:latin typeface="Century Gothic"/>
              <a:ea typeface="+mn-ea"/>
            </a:endParaRPr>
          </a:p>
        </p:txBody>
      </p:sp>
    </p:spTree>
    <p:extLst>
      <p:ext uri="{BB962C8B-B14F-4D97-AF65-F5344CB8AC3E}">
        <p14:creationId xmlns:p14="http://schemas.microsoft.com/office/powerpoint/2010/main" val="8300252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ture d’écran 2015-11-24 à 11.24.31.png"/>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238" y="886414"/>
            <a:ext cx="9152238" cy="5971586"/>
          </a:xfrm>
          <a:prstGeom prst="rect">
            <a:avLst/>
          </a:prstGeom>
        </p:spPr>
      </p:pic>
      <p:sp>
        <p:nvSpPr>
          <p:cNvPr id="4" name="Rectangle 3"/>
          <p:cNvSpPr/>
          <p:nvPr/>
        </p:nvSpPr>
        <p:spPr>
          <a:xfrm>
            <a:off x="-8238" y="0"/>
            <a:ext cx="9152238" cy="886417"/>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800600" y="273930"/>
            <a:ext cx="4038600" cy="338554"/>
          </a:xfrm>
          <a:prstGeom prst="rect">
            <a:avLst/>
          </a:prstGeom>
          <a:noFill/>
        </p:spPr>
        <p:txBody>
          <a:bodyPr wrap="square" rtlCol="0">
            <a:spAutoFit/>
          </a:bodyPr>
          <a:lstStyle/>
          <a:p>
            <a:pPr algn="r"/>
            <a:r>
              <a:rPr lang="en-US" sz="1600" dirty="0" smtClean="0">
                <a:solidFill>
                  <a:schemeClr val="bg1"/>
                </a:solidFill>
                <a:latin typeface="Century Gothic" panose="020B0502020202020204" pitchFamily="34" charset="0"/>
                <a:ea typeface="Arial" charset="0"/>
                <a:cs typeface="Arial" charset="0"/>
              </a:rPr>
              <a:t>Source: Climate Central</a:t>
            </a:r>
            <a:endParaRPr lang="en-US" sz="1600" dirty="0">
              <a:solidFill>
                <a:schemeClr val="bg1"/>
              </a:solidFill>
              <a:latin typeface="Century Gothic" panose="020B0502020202020204" pitchFamily="34" charset="0"/>
              <a:ea typeface="Arial" charset="0"/>
              <a:cs typeface="Arial" charset="0"/>
            </a:endParaRPr>
          </a:p>
        </p:txBody>
      </p:sp>
      <p:sp>
        <p:nvSpPr>
          <p:cNvPr id="2" name="Title 1"/>
          <p:cNvSpPr>
            <a:spLocks noGrp="1"/>
          </p:cNvSpPr>
          <p:nvPr>
            <p:ph type="title"/>
          </p:nvPr>
        </p:nvSpPr>
        <p:spPr/>
        <p:txBody>
          <a:bodyPr/>
          <a:lstStyle/>
          <a:p>
            <a:r>
              <a:rPr lang="en-US" dirty="0" smtClean="0"/>
              <a:t>London</a:t>
            </a:r>
            <a:endParaRPr lang="en-US" dirty="0"/>
          </a:p>
        </p:txBody>
      </p:sp>
      <p:sp>
        <p:nvSpPr>
          <p:cNvPr id="5" name="Rectangle 4"/>
          <p:cNvSpPr/>
          <p:nvPr/>
        </p:nvSpPr>
        <p:spPr>
          <a:xfrm>
            <a:off x="-8238" y="5979142"/>
            <a:ext cx="4351638" cy="419100"/>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hu-HU" dirty="0" smtClean="0"/>
              <a:t>+4°C-os felmelegedést követően</a:t>
            </a:r>
            <a:endParaRPr lang="hu-HU" dirty="0"/>
          </a:p>
        </p:txBody>
      </p:sp>
    </p:spTree>
    <p:extLst>
      <p:ext uri="{BB962C8B-B14F-4D97-AF65-F5344CB8AC3E}">
        <p14:creationId xmlns:p14="http://schemas.microsoft.com/office/powerpoint/2010/main" val="18448257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ea typeface="Arial" charset="0"/>
                <a:cs typeface="Arial" charset="0"/>
              </a:rPr>
              <a:t>Shanghai</a:t>
            </a:r>
            <a:endParaRPr lang="en-US" dirty="0"/>
          </a:p>
        </p:txBody>
      </p:sp>
      <p:sp>
        <p:nvSpPr>
          <p:cNvPr id="2" name="Espace réservé du numéro de diapositive 1"/>
          <p:cNvSpPr>
            <a:spLocks noGrp="1"/>
          </p:cNvSpPr>
          <p:nvPr>
            <p:ph type="sldNum" sz="quarter" idx="4294967295"/>
          </p:nvPr>
        </p:nvSpPr>
        <p:spPr>
          <a:xfrm>
            <a:off x="6948488" y="5829300"/>
            <a:ext cx="2195512" cy="1397000"/>
          </a:xfrm>
          <a:prstGeom prst="rect">
            <a:avLst/>
          </a:prstGeom>
        </p:spPr>
        <p:txBody>
          <a:bodyPr/>
          <a:lstStyle/>
          <a:p>
            <a:fld id="{5CF065F0-A464-2F47-86F8-E57740D3E7FA}" type="slidenum">
              <a:rPr lang="en-US" altLang="en-US" smtClean="0"/>
              <a:pPr/>
              <a:t>22</a:t>
            </a:fld>
            <a:endParaRPr lang="en-US" altLang="en-US"/>
          </a:p>
        </p:txBody>
      </p:sp>
      <p:pic>
        <p:nvPicPr>
          <p:cNvPr id="3" name="Image 2" descr="Capture d’écran 2015-11-24 à 11.25.13.png"/>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 y="838200"/>
            <a:ext cx="9144000" cy="6019800"/>
          </a:xfrm>
          <a:prstGeom prst="rect">
            <a:avLst/>
          </a:prstGeom>
        </p:spPr>
      </p:pic>
      <p:sp>
        <p:nvSpPr>
          <p:cNvPr id="6" name="TextBox 5"/>
          <p:cNvSpPr txBox="1"/>
          <p:nvPr/>
        </p:nvSpPr>
        <p:spPr>
          <a:xfrm>
            <a:off x="4800600" y="273930"/>
            <a:ext cx="4038600" cy="338554"/>
          </a:xfrm>
          <a:prstGeom prst="rect">
            <a:avLst/>
          </a:prstGeom>
          <a:noFill/>
        </p:spPr>
        <p:txBody>
          <a:bodyPr wrap="square" rtlCol="0">
            <a:spAutoFit/>
          </a:bodyPr>
          <a:lstStyle/>
          <a:p>
            <a:pPr algn="r"/>
            <a:r>
              <a:rPr lang="en-US" sz="1600" dirty="0" smtClean="0">
                <a:solidFill>
                  <a:schemeClr val="bg1"/>
                </a:solidFill>
                <a:latin typeface="Century Gothic" panose="020B0502020202020204" pitchFamily="34" charset="0"/>
                <a:ea typeface="Arial" charset="0"/>
                <a:cs typeface="Arial" charset="0"/>
              </a:rPr>
              <a:t>Source: Climate Central</a:t>
            </a:r>
            <a:endParaRPr lang="en-US" sz="1600" dirty="0">
              <a:solidFill>
                <a:schemeClr val="bg1"/>
              </a:solidFill>
              <a:latin typeface="Century Gothic" panose="020B0502020202020204" pitchFamily="34" charset="0"/>
              <a:ea typeface="Arial" charset="0"/>
              <a:cs typeface="Arial" charset="0"/>
            </a:endParaRPr>
          </a:p>
        </p:txBody>
      </p:sp>
      <p:sp>
        <p:nvSpPr>
          <p:cNvPr id="8" name="Rectangle 7"/>
          <p:cNvSpPr/>
          <p:nvPr/>
        </p:nvSpPr>
        <p:spPr>
          <a:xfrm>
            <a:off x="-8238" y="5848350"/>
            <a:ext cx="4351638" cy="419100"/>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hu-HU" dirty="0" smtClean="0"/>
              <a:t>+4°C-os felmelegedést követően</a:t>
            </a:r>
            <a:endParaRPr lang="hu-HU" dirty="0"/>
          </a:p>
        </p:txBody>
      </p:sp>
    </p:spTree>
    <p:extLst>
      <p:ext uri="{BB962C8B-B14F-4D97-AF65-F5344CB8AC3E}">
        <p14:creationId xmlns:p14="http://schemas.microsoft.com/office/powerpoint/2010/main" val="6174176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14C8A"/>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0"/>
            <a:ext cx="4419600" cy="6867260"/>
          </a:xfrm>
          <a:prstGeom prst="rect">
            <a:avLst/>
          </a:prstGeom>
        </p:spPr>
      </p:pic>
      <p:sp>
        <p:nvSpPr>
          <p:cNvPr id="5" name="Text Placeholder 4"/>
          <p:cNvSpPr>
            <a:spLocks noGrp="1"/>
          </p:cNvSpPr>
          <p:nvPr>
            <p:ph type="body" sz="quarter" idx="4294967295"/>
          </p:nvPr>
        </p:nvSpPr>
        <p:spPr>
          <a:xfrm>
            <a:off x="4876800" y="152400"/>
            <a:ext cx="4038600" cy="6553200"/>
          </a:xfrm>
        </p:spPr>
        <p:txBody>
          <a:bodyPr>
            <a:normAutofit fontScale="40000" lnSpcReduction="20000"/>
          </a:bodyPr>
          <a:lstStyle/>
          <a:p>
            <a:pPr marL="0" lvl="0" indent="0">
              <a:lnSpc>
                <a:spcPct val="130000"/>
              </a:lnSpc>
              <a:spcBef>
                <a:spcPts val="0"/>
              </a:spcBef>
              <a:buNone/>
              <a:defRPr/>
            </a:pPr>
            <a:r>
              <a:rPr lang="hu-HU" altLang="fr-FR" sz="5000" dirty="0" smtClean="0">
                <a:solidFill>
                  <a:schemeClr val="bg1"/>
                </a:solidFill>
              </a:rPr>
              <a:t>2020-ra néhány államban </a:t>
            </a:r>
            <a:r>
              <a:rPr lang="hu-HU" altLang="fr-FR" sz="5000" b="1" dirty="0" smtClean="0">
                <a:solidFill>
                  <a:schemeClr val="bg1"/>
                </a:solidFill>
              </a:rPr>
              <a:t>az esővel öntözött mezőgazdasági területek hozamai akár 50%-kal csökkenhetnek</a:t>
            </a:r>
            <a:r>
              <a:rPr lang="hu-HU" altLang="fr-FR" sz="5000" dirty="0" smtClean="0">
                <a:solidFill>
                  <a:schemeClr val="bg1"/>
                </a:solidFill>
              </a:rPr>
              <a:t>. A mezőgazdasági termelés, ami magába foglalja az élelmiszerhez való hozzájutást, számos afrikai országban az előrejelzések szerint komoly veszélybe kerül. Ez hátrányosan befolyásolja az élelmiszer-biztonságot és súlyosbíthatja az alultápláltságot.</a:t>
            </a:r>
          </a:p>
          <a:p>
            <a:pPr marL="0" lvl="0" indent="0">
              <a:lnSpc>
                <a:spcPct val="130000"/>
              </a:lnSpc>
              <a:spcBef>
                <a:spcPts val="0"/>
              </a:spcBef>
              <a:buNone/>
              <a:defRPr/>
            </a:pPr>
            <a:endParaRPr lang="hu-HU" altLang="fr-FR" sz="5000" dirty="0" smtClean="0">
              <a:solidFill>
                <a:schemeClr val="bg1"/>
              </a:solidFill>
            </a:endParaRPr>
          </a:p>
          <a:p>
            <a:pPr marL="0" lvl="0" indent="0">
              <a:lnSpc>
                <a:spcPct val="130000"/>
              </a:lnSpc>
              <a:spcBef>
                <a:spcPts val="0"/>
              </a:spcBef>
              <a:buNone/>
              <a:defRPr/>
            </a:pPr>
            <a:endParaRPr lang="hu-HU" altLang="fr-FR" sz="5000" dirty="0" smtClean="0">
              <a:solidFill>
                <a:schemeClr val="bg1"/>
              </a:solidFill>
            </a:endParaRPr>
          </a:p>
          <a:p>
            <a:pPr marL="0" lvl="0" indent="0">
              <a:lnSpc>
                <a:spcPct val="130000"/>
              </a:lnSpc>
              <a:spcBef>
                <a:spcPts val="0"/>
              </a:spcBef>
              <a:buNone/>
              <a:defRPr/>
            </a:pPr>
            <a:endParaRPr lang="hu-HU" altLang="fr-FR" dirty="0">
              <a:solidFill>
                <a:schemeClr val="bg1"/>
              </a:solidFill>
            </a:endParaRPr>
          </a:p>
          <a:p>
            <a:pPr marL="0" lvl="0" indent="0">
              <a:lnSpc>
                <a:spcPct val="130000"/>
              </a:lnSpc>
              <a:spcBef>
                <a:spcPts val="0"/>
              </a:spcBef>
              <a:buNone/>
              <a:defRPr/>
            </a:pPr>
            <a:r>
              <a:rPr lang="en-US" altLang="fr-FR" sz="1900" dirty="0" smtClean="0">
                <a:solidFill>
                  <a:schemeClr val="bg1"/>
                </a:solidFill>
              </a:rPr>
              <a:t>By </a:t>
            </a:r>
            <a:r>
              <a:rPr lang="en-US" altLang="fr-FR" sz="1900" dirty="0">
                <a:solidFill>
                  <a:schemeClr val="bg1"/>
                </a:solidFill>
              </a:rPr>
              <a:t>2020, in some countries, </a:t>
            </a:r>
            <a:r>
              <a:rPr lang="en-US" altLang="fr-FR" sz="1900" b="1" dirty="0">
                <a:solidFill>
                  <a:schemeClr val="bg1"/>
                </a:solidFill>
              </a:rPr>
              <a:t>yields from rain-fed agriculture could be reduced by up to 50%</a:t>
            </a:r>
            <a:r>
              <a:rPr lang="en-US" altLang="fr-FR" sz="1900" dirty="0">
                <a:solidFill>
                  <a:schemeClr val="bg1"/>
                </a:solidFill>
              </a:rPr>
              <a:t>. Agricultural production, including access to food, in many African countries is projected to be severely compromised. This would further adversely affect food security and exacerbate malnutrition. </a:t>
            </a:r>
          </a:p>
          <a:p>
            <a:pPr marL="0" lvl="0" indent="0">
              <a:spcBef>
                <a:spcPts val="0"/>
              </a:spcBef>
              <a:buNone/>
              <a:defRPr/>
            </a:pPr>
            <a:endParaRPr lang="en-US" altLang="fr-FR" dirty="0">
              <a:latin typeface="Arial" panose="020B0604020202020204" pitchFamily="34" charset="0"/>
            </a:endParaRPr>
          </a:p>
          <a:p>
            <a:pPr marL="0" lvl="0" indent="0">
              <a:spcBef>
                <a:spcPts val="0"/>
              </a:spcBef>
              <a:buNone/>
              <a:defRPr/>
            </a:pPr>
            <a:r>
              <a:rPr lang="en-US" altLang="fr-FR" dirty="0">
                <a:solidFill>
                  <a:schemeClr val="bg1"/>
                </a:solidFill>
              </a:rPr>
              <a:t>-IPCC </a:t>
            </a:r>
            <a:r>
              <a:rPr lang="en-US" altLang="fr-FR" dirty="0" smtClean="0">
                <a:solidFill>
                  <a:schemeClr val="bg1"/>
                </a:solidFill>
              </a:rPr>
              <a:t>AR5</a:t>
            </a:r>
            <a:endParaRPr lang="en-US" altLang="fr-FR" dirty="0">
              <a:solidFill>
                <a:schemeClr val="bg1"/>
              </a:solidFill>
            </a:endParaRPr>
          </a:p>
        </p:txBody>
      </p:sp>
    </p:spTree>
    <p:extLst>
      <p:ext uri="{BB962C8B-B14F-4D97-AF65-F5344CB8AC3E}">
        <p14:creationId xmlns:p14="http://schemas.microsoft.com/office/powerpoint/2010/main" val="529609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28600"/>
            <a:ext cx="6705600" cy="3810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14736" y="228600"/>
            <a:ext cx="1429264" cy="3810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705600"/>
            <a:ext cx="9144000" cy="1524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 name="Title 1"/>
          <p:cNvSpPr>
            <a:spLocks noGrp="1"/>
          </p:cNvSpPr>
          <p:nvPr>
            <p:ph type="title"/>
          </p:nvPr>
        </p:nvSpPr>
        <p:spPr/>
        <p:txBody>
          <a:bodyPr/>
          <a:lstStyle/>
          <a:p>
            <a:r>
              <a:rPr lang="hu-HU" dirty="0" smtClean="0"/>
              <a:t>Az Önök céljai</a:t>
            </a:r>
            <a:endParaRPr lang="en-US" dirty="0"/>
          </a:p>
        </p:txBody>
      </p:sp>
      <p:sp>
        <p:nvSpPr>
          <p:cNvPr id="3" name="Text Placeholder 2"/>
          <p:cNvSpPr>
            <a:spLocks noGrp="1"/>
          </p:cNvSpPr>
          <p:nvPr>
            <p:ph type="body" sz="quarter" idx="10"/>
          </p:nvPr>
        </p:nvSpPr>
        <p:spPr/>
        <p:txBody>
          <a:bodyPr>
            <a:normAutofit/>
          </a:bodyPr>
          <a:lstStyle/>
          <a:p>
            <a:pPr>
              <a:lnSpc>
                <a:spcPct val="100000"/>
              </a:lnSpc>
              <a:spcAft>
                <a:spcPts val="600"/>
              </a:spcAft>
            </a:pPr>
            <a:r>
              <a:rPr lang="hu-HU" dirty="0" smtClean="0"/>
              <a:t>Üvegházhatású gázok csökkentése 2100-ig olyan mértékben, ami a globális felmelegedést </a:t>
            </a:r>
            <a:r>
              <a:rPr lang="hu-HU" b="1" dirty="0" smtClean="0"/>
              <a:t>jóval</a:t>
            </a:r>
            <a:r>
              <a:rPr lang="hu-HU" dirty="0" smtClean="0"/>
              <a:t> </a:t>
            </a:r>
            <a:r>
              <a:rPr lang="en-US" b="1" dirty="0" smtClean="0"/>
              <a:t>2°C </a:t>
            </a:r>
            <a:r>
              <a:rPr lang="hu-HU" b="1" dirty="0" smtClean="0"/>
              <a:t>alatt tartja </a:t>
            </a:r>
            <a:r>
              <a:rPr lang="hu-HU" dirty="0" smtClean="0"/>
              <a:t>az ipar előtti értékhez képest.</a:t>
            </a:r>
          </a:p>
          <a:p>
            <a:pPr>
              <a:lnSpc>
                <a:spcPct val="100000"/>
              </a:lnSpc>
              <a:spcAft>
                <a:spcPts val="600"/>
              </a:spcAft>
            </a:pPr>
            <a:endParaRPr lang="fr-FR" dirty="0"/>
          </a:p>
          <a:p>
            <a:pPr>
              <a:lnSpc>
                <a:spcPct val="100000"/>
              </a:lnSpc>
              <a:spcAft>
                <a:spcPts val="600"/>
              </a:spcAft>
            </a:pPr>
            <a:endParaRPr lang="en-US" dirty="0"/>
          </a:p>
          <a:p>
            <a:pPr>
              <a:lnSpc>
                <a:spcPct val="100000"/>
              </a:lnSpc>
              <a:spcAft>
                <a:spcPts val="600"/>
              </a:spcAft>
            </a:pPr>
            <a:r>
              <a:rPr lang="hu-HU" dirty="0" smtClean="0"/>
              <a:t>Megállapodni a csökkentés és az adaptáció </a:t>
            </a:r>
            <a:r>
              <a:rPr lang="hu-HU" b="1" dirty="0" smtClean="0"/>
              <a:t>költségeinek megosztásáról</a:t>
            </a:r>
            <a:r>
              <a:rPr lang="hu-HU" dirty="0" smtClean="0"/>
              <a:t>, ami a </a:t>
            </a:r>
            <a:r>
              <a:rPr lang="hu-HU" b="1" dirty="0" smtClean="0"/>
              <a:t>legsérülékenyebb államok </a:t>
            </a:r>
            <a:r>
              <a:rPr lang="hu-HU" dirty="0" smtClean="0"/>
              <a:t>támogatásához szükséges.</a:t>
            </a: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6661176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8238" y="0"/>
            <a:ext cx="9152238" cy="886417"/>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Rectangle 3"/>
          <p:cNvSpPr>
            <a:spLocks noChangeArrowheads="1"/>
          </p:cNvSpPr>
          <p:nvPr/>
        </p:nvSpPr>
        <p:spPr bwMode="auto">
          <a:xfrm>
            <a:off x="3036152" y="2031028"/>
            <a:ext cx="23740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hu-HU" altLang="en-US" sz="1200" b="1" dirty="0" smtClean="0">
                <a:solidFill>
                  <a:srgbClr val="000000"/>
                </a:solidFill>
                <a:latin typeface="Arial" charset="0"/>
              </a:rPr>
              <a:t>Fejlett államok éves kibocsátása</a:t>
            </a:r>
            <a:endParaRPr lang="en-US" altLang="en-US" sz="1200" b="1" dirty="0">
              <a:solidFill>
                <a:prstClr val="black"/>
              </a:solidFill>
              <a:latin typeface="Arial" charset="0"/>
            </a:endParaRPr>
          </a:p>
        </p:txBody>
      </p:sp>
      <p:sp>
        <p:nvSpPr>
          <p:cNvPr id="20485" name="Line 6"/>
          <p:cNvSpPr>
            <a:spLocks noChangeShapeType="1"/>
          </p:cNvSpPr>
          <p:nvPr/>
        </p:nvSpPr>
        <p:spPr bwMode="auto">
          <a:xfrm>
            <a:off x="1219203" y="3020735"/>
            <a:ext cx="6164263" cy="1588"/>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0486" name="Line 7"/>
          <p:cNvSpPr>
            <a:spLocks noChangeShapeType="1"/>
          </p:cNvSpPr>
          <p:nvPr/>
        </p:nvSpPr>
        <p:spPr bwMode="auto">
          <a:xfrm>
            <a:off x="1219203" y="4057375"/>
            <a:ext cx="6164263" cy="1587"/>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0487" name="Line 8"/>
          <p:cNvSpPr>
            <a:spLocks noChangeShapeType="1"/>
          </p:cNvSpPr>
          <p:nvPr/>
        </p:nvSpPr>
        <p:spPr bwMode="auto">
          <a:xfrm>
            <a:off x="1219203" y="5092425"/>
            <a:ext cx="6164263" cy="1587"/>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0489" name="Rectangle 10"/>
          <p:cNvSpPr>
            <a:spLocks noChangeArrowheads="1"/>
          </p:cNvSpPr>
          <p:nvPr/>
        </p:nvSpPr>
        <p:spPr bwMode="auto">
          <a:xfrm>
            <a:off x="682627" y="2957236"/>
            <a:ext cx="4215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1600">
                <a:solidFill>
                  <a:srgbClr val="000000"/>
                </a:solidFill>
                <a:latin typeface="Arial" charset="0"/>
              </a:rPr>
              <a:t>15 B</a:t>
            </a:r>
            <a:endParaRPr lang="en-US" altLang="en-US" sz="1800">
              <a:solidFill>
                <a:prstClr val="black"/>
              </a:solidFill>
              <a:latin typeface="Arial" charset="0"/>
            </a:endParaRPr>
          </a:p>
        </p:txBody>
      </p:sp>
      <p:sp>
        <p:nvSpPr>
          <p:cNvPr id="20490" name="Rectangle 11"/>
          <p:cNvSpPr>
            <a:spLocks noChangeArrowheads="1"/>
          </p:cNvSpPr>
          <p:nvPr/>
        </p:nvSpPr>
        <p:spPr bwMode="auto">
          <a:xfrm>
            <a:off x="682627" y="3941487"/>
            <a:ext cx="4215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1600">
                <a:solidFill>
                  <a:srgbClr val="000000"/>
                </a:solidFill>
                <a:latin typeface="Arial" charset="0"/>
              </a:rPr>
              <a:t>10 B</a:t>
            </a:r>
            <a:endParaRPr lang="en-US" altLang="en-US" sz="1800">
              <a:solidFill>
                <a:prstClr val="black"/>
              </a:solidFill>
              <a:latin typeface="Arial" charset="0"/>
            </a:endParaRPr>
          </a:p>
        </p:txBody>
      </p:sp>
      <p:sp>
        <p:nvSpPr>
          <p:cNvPr id="20491" name="Rectangle 12"/>
          <p:cNvSpPr>
            <a:spLocks noChangeArrowheads="1"/>
          </p:cNvSpPr>
          <p:nvPr/>
        </p:nvSpPr>
        <p:spPr bwMode="auto">
          <a:xfrm>
            <a:off x="784227" y="4914624"/>
            <a:ext cx="3077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1600">
                <a:solidFill>
                  <a:srgbClr val="000000"/>
                </a:solidFill>
                <a:latin typeface="Arial" charset="0"/>
              </a:rPr>
              <a:t>5 B</a:t>
            </a:r>
            <a:endParaRPr lang="en-US" altLang="en-US" sz="1800">
              <a:solidFill>
                <a:prstClr val="black"/>
              </a:solidFill>
              <a:latin typeface="Arial" charset="0"/>
            </a:endParaRPr>
          </a:p>
        </p:txBody>
      </p:sp>
      <p:sp>
        <p:nvSpPr>
          <p:cNvPr id="20492" name="Rectangle 13"/>
          <p:cNvSpPr>
            <a:spLocks noChangeArrowheads="1"/>
          </p:cNvSpPr>
          <p:nvPr/>
        </p:nvSpPr>
        <p:spPr bwMode="auto">
          <a:xfrm>
            <a:off x="963613" y="5898875"/>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1600">
                <a:solidFill>
                  <a:srgbClr val="000000"/>
                </a:solidFill>
                <a:latin typeface="Arial" charset="0"/>
              </a:rPr>
              <a:t>0</a:t>
            </a:r>
            <a:endParaRPr lang="en-US" altLang="en-US" sz="1800">
              <a:solidFill>
                <a:prstClr val="black"/>
              </a:solidFill>
              <a:latin typeface="Arial" charset="0"/>
            </a:endParaRPr>
          </a:p>
        </p:txBody>
      </p:sp>
      <p:sp>
        <p:nvSpPr>
          <p:cNvPr id="20493" name="Line 14"/>
          <p:cNvSpPr>
            <a:spLocks noChangeShapeType="1"/>
          </p:cNvSpPr>
          <p:nvPr/>
        </p:nvSpPr>
        <p:spPr bwMode="auto">
          <a:xfrm>
            <a:off x="2446341" y="1985687"/>
            <a:ext cx="1587" cy="4156075"/>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0494" name="Line 15"/>
          <p:cNvSpPr>
            <a:spLocks noChangeShapeType="1"/>
          </p:cNvSpPr>
          <p:nvPr/>
        </p:nvSpPr>
        <p:spPr bwMode="auto">
          <a:xfrm>
            <a:off x="3675066" y="1985687"/>
            <a:ext cx="1587" cy="4156075"/>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0495" name="Line 16"/>
          <p:cNvSpPr>
            <a:spLocks noChangeShapeType="1"/>
          </p:cNvSpPr>
          <p:nvPr/>
        </p:nvSpPr>
        <p:spPr bwMode="auto">
          <a:xfrm>
            <a:off x="4914901" y="1985687"/>
            <a:ext cx="1588" cy="4156075"/>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0496" name="Line 17"/>
          <p:cNvSpPr>
            <a:spLocks noChangeShapeType="1"/>
          </p:cNvSpPr>
          <p:nvPr/>
        </p:nvSpPr>
        <p:spPr bwMode="auto">
          <a:xfrm>
            <a:off x="6143626" y="1985687"/>
            <a:ext cx="1588" cy="4156075"/>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20274" name="Freeform 18"/>
          <p:cNvSpPr>
            <a:spLocks/>
          </p:cNvSpPr>
          <p:nvPr/>
        </p:nvSpPr>
        <p:spPr bwMode="auto">
          <a:xfrm>
            <a:off x="1219203" y="4684437"/>
            <a:ext cx="6164263" cy="1330325"/>
          </a:xfrm>
          <a:custGeom>
            <a:avLst/>
            <a:gdLst>
              <a:gd name="T0" fmla="*/ 2147483647 w 3883"/>
              <a:gd name="T1" fmla="*/ 2147483647 h 838"/>
              <a:gd name="T2" fmla="*/ 2147483647 w 3883"/>
              <a:gd name="T3" fmla="*/ 2147483647 h 838"/>
              <a:gd name="T4" fmla="*/ 2147483647 w 3883"/>
              <a:gd name="T5" fmla="*/ 2147483647 h 838"/>
              <a:gd name="T6" fmla="*/ 2147483647 w 3883"/>
              <a:gd name="T7" fmla="*/ 2147483647 h 838"/>
              <a:gd name="T8" fmla="*/ 2147483647 w 3883"/>
              <a:gd name="T9" fmla="*/ 2147483647 h 838"/>
              <a:gd name="T10" fmla="*/ 2147483647 w 3883"/>
              <a:gd name="T11" fmla="*/ 2147483647 h 838"/>
              <a:gd name="T12" fmla="*/ 2147483647 w 3883"/>
              <a:gd name="T13" fmla="*/ 2147483647 h 838"/>
              <a:gd name="T14" fmla="*/ 2147483647 w 3883"/>
              <a:gd name="T15" fmla="*/ 2147483647 h 838"/>
              <a:gd name="T16" fmla="*/ 2147483647 w 3883"/>
              <a:gd name="T17" fmla="*/ 2147483647 h 838"/>
              <a:gd name="T18" fmla="*/ 2147483647 w 3883"/>
              <a:gd name="T19" fmla="*/ 2147483647 h 838"/>
              <a:gd name="T20" fmla="*/ 2147483647 w 3883"/>
              <a:gd name="T21" fmla="*/ 2147483647 h 838"/>
              <a:gd name="T22" fmla="*/ 2147483647 w 3883"/>
              <a:gd name="T23" fmla="*/ 2147483647 h 838"/>
              <a:gd name="T24" fmla="*/ 2147483647 w 3883"/>
              <a:gd name="T25" fmla="*/ 2147483647 h 838"/>
              <a:gd name="T26" fmla="*/ 2147483647 w 3883"/>
              <a:gd name="T27" fmla="*/ 2147483647 h 838"/>
              <a:gd name="T28" fmla="*/ 2147483647 w 3883"/>
              <a:gd name="T29" fmla="*/ 2147483647 h 838"/>
              <a:gd name="T30" fmla="*/ 2147483647 w 3883"/>
              <a:gd name="T31" fmla="*/ 2147483647 h 838"/>
              <a:gd name="T32" fmla="*/ 2147483647 w 3883"/>
              <a:gd name="T33" fmla="*/ 2147483647 h 838"/>
              <a:gd name="T34" fmla="*/ 2147483647 w 3883"/>
              <a:gd name="T35" fmla="*/ 2147483647 h 838"/>
              <a:gd name="T36" fmla="*/ 2147483647 w 3883"/>
              <a:gd name="T37" fmla="*/ 2147483647 h 838"/>
              <a:gd name="T38" fmla="*/ 2147483647 w 3883"/>
              <a:gd name="T39" fmla="*/ 2147483647 h 838"/>
              <a:gd name="T40" fmla="*/ 2147483647 w 3883"/>
              <a:gd name="T41" fmla="*/ 2147483647 h 838"/>
              <a:gd name="T42" fmla="*/ 2147483647 w 3883"/>
              <a:gd name="T43" fmla="*/ 2147483647 h 838"/>
              <a:gd name="T44" fmla="*/ 2147483647 w 3883"/>
              <a:gd name="T45" fmla="*/ 0 h 838"/>
              <a:gd name="T46" fmla="*/ 2147483647 w 3883"/>
              <a:gd name="T47" fmla="*/ 0 h 838"/>
              <a:gd name="T48" fmla="*/ 2147483647 w 3883"/>
              <a:gd name="T49" fmla="*/ 0 h 838"/>
              <a:gd name="T50" fmla="*/ 2147483647 w 3883"/>
              <a:gd name="T51" fmla="*/ 0 h 838"/>
              <a:gd name="T52" fmla="*/ 2147483647 w 3883"/>
              <a:gd name="T53" fmla="*/ 0 h 838"/>
              <a:gd name="T54" fmla="*/ 2147483647 w 3883"/>
              <a:gd name="T55" fmla="*/ 0 h 838"/>
              <a:gd name="T56" fmla="*/ 2147483647 w 3883"/>
              <a:gd name="T57" fmla="*/ 2147483647 h 838"/>
              <a:gd name="T58" fmla="*/ 2147483647 w 3883"/>
              <a:gd name="T59" fmla="*/ 2147483647 h 838"/>
              <a:gd name="T60" fmla="*/ 2147483647 w 3883"/>
              <a:gd name="T61" fmla="*/ 2147483647 h 838"/>
              <a:gd name="T62" fmla="*/ 2147483647 w 3883"/>
              <a:gd name="T63" fmla="*/ 2147483647 h 838"/>
              <a:gd name="T64" fmla="*/ 2147483647 w 3883"/>
              <a:gd name="T65" fmla="*/ 2147483647 h 838"/>
              <a:gd name="T66" fmla="*/ 2147483647 w 3883"/>
              <a:gd name="T67" fmla="*/ 2147483647 h 838"/>
              <a:gd name="T68" fmla="*/ 2147483647 w 3883"/>
              <a:gd name="T69" fmla="*/ 2147483647 h 838"/>
              <a:gd name="T70" fmla="*/ 2147483647 w 3883"/>
              <a:gd name="T71" fmla="*/ 2147483647 h 838"/>
              <a:gd name="T72" fmla="*/ 2147483647 w 3883"/>
              <a:gd name="T73" fmla="*/ 2147483647 h 838"/>
              <a:gd name="T74" fmla="*/ 2147483647 w 3883"/>
              <a:gd name="T75" fmla="*/ 2147483647 h 838"/>
              <a:gd name="T76" fmla="*/ 2147483647 w 3883"/>
              <a:gd name="T77" fmla="*/ 2147483647 h 838"/>
              <a:gd name="T78" fmla="*/ 2147483647 w 3883"/>
              <a:gd name="T79" fmla="*/ 2147483647 h 838"/>
              <a:gd name="T80" fmla="*/ 2147483647 w 3883"/>
              <a:gd name="T81" fmla="*/ 2147483647 h 838"/>
              <a:gd name="T82" fmla="*/ 2147483647 w 3883"/>
              <a:gd name="T83" fmla="*/ 2147483647 h 838"/>
              <a:gd name="T84" fmla="*/ 2147483647 w 3883"/>
              <a:gd name="T85" fmla="*/ 2147483647 h 838"/>
              <a:gd name="T86" fmla="*/ 2147483647 w 3883"/>
              <a:gd name="T87" fmla="*/ 2147483647 h 838"/>
              <a:gd name="T88" fmla="*/ 2147483647 w 3883"/>
              <a:gd name="T89" fmla="*/ 2147483647 h 838"/>
              <a:gd name="T90" fmla="*/ 2147483647 w 3883"/>
              <a:gd name="T91" fmla="*/ 2147483647 h 838"/>
              <a:gd name="T92" fmla="*/ 2147483647 w 3883"/>
              <a:gd name="T93" fmla="*/ 2147483647 h 838"/>
              <a:gd name="T94" fmla="*/ 2147483647 w 3883"/>
              <a:gd name="T95" fmla="*/ 2147483647 h 838"/>
              <a:gd name="T96" fmla="*/ 2147483647 w 3883"/>
              <a:gd name="T97" fmla="*/ 2147483647 h 838"/>
              <a:gd name="T98" fmla="*/ 2147483647 w 3883"/>
              <a:gd name="T99" fmla="*/ 2147483647 h 838"/>
              <a:gd name="T100" fmla="*/ 2147483647 w 3883"/>
              <a:gd name="T101" fmla="*/ 2147483647 h 838"/>
              <a:gd name="T102" fmla="*/ 2147483647 w 3883"/>
              <a:gd name="T103" fmla="*/ 2147483647 h 838"/>
              <a:gd name="T104" fmla="*/ 2147483647 w 3883"/>
              <a:gd name="T105" fmla="*/ 2147483647 h 838"/>
              <a:gd name="T106" fmla="*/ 2147483647 w 3883"/>
              <a:gd name="T107" fmla="*/ 2147483647 h 838"/>
              <a:gd name="T108" fmla="*/ 2147483647 w 3883"/>
              <a:gd name="T109" fmla="*/ 2147483647 h 838"/>
              <a:gd name="T110" fmla="*/ 2147483647 w 3883"/>
              <a:gd name="T111" fmla="*/ 2147483647 h 838"/>
              <a:gd name="T112" fmla="*/ 2147483647 w 3883"/>
              <a:gd name="T113" fmla="*/ 2147483647 h 8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83"/>
              <a:gd name="T172" fmla="*/ 0 h 838"/>
              <a:gd name="T173" fmla="*/ 3883 w 3883"/>
              <a:gd name="T174" fmla="*/ 838 h 8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83" h="838">
                <a:moveTo>
                  <a:pt x="0" y="427"/>
                </a:moveTo>
                <a:lnTo>
                  <a:pt x="8" y="427"/>
                </a:lnTo>
                <a:lnTo>
                  <a:pt x="16" y="427"/>
                </a:lnTo>
                <a:lnTo>
                  <a:pt x="24" y="427"/>
                </a:lnTo>
                <a:lnTo>
                  <a:pt x="32" y="427"/>
                </a:lnTo>
                <a:lnTo>
                  <a:pt x="48" y="427"/>
                </a:lnTo>
                <a:lnTo>
                  <a:pt x="56" y="427"/>
                </a:lnTo>
                <a:lnTo>
                  <a:pt x="65" y="427"/>
                </a:lnTo>
                <a:lnTo>
                  <a:pt x="73" y="427"/>
                </a:lnTo>
                <a:lnTo>
                  <a:pt x="81" y="427"/>
                </a:lnTo>
                <a:lnTo>
                  <a:pt x="97" y="427"/>
                </a:lnTo>
                <a:lnTo>
                  <a:pt x="105" y="419"/>
                </a:lnTo>
                <a:lnTo>
                  <a:pt x="113" y="419"/>
                </a:lnTo>
                <a:lnTo>
                  <a:pt x="121" y="419"/>
                </a:lnTo>
                <a:lnTo>
                  <a:pt x="129" y="419"/>
                </a:lnTo>
                <a:lnTo>
                  <a:pt x="145" y="419"/>
                </a:lnTo>
                <a:lnTo>
                  <a:pt x="153" y="419"/>
                </a:lnTo>
                <a:lnTo>
                  <a:pt x="161" y="419"/>
                </a:lnTo>
                <a:lnTo>
                  <a:pt x="169" y="410"/>
                </a:lnTo>
                <a:lnTo>
                  <a:pt x="177" y="410"/>
                </a:lnTo>
                <a:lnTo>
                  <a:pt x="193" y="419"/>
                </a:lnTo>
                <a:lnTo>
                  <a:pt x="201" y="419"/>
                </a:lnTo>
                <a:lnTo>
                  <a:pt x="210" y="419"/>
                </a:lnTo>
                <a:lnTo>
                  <a:pt x="218" y="419"/>
                </a:lnTo>
                <a:lnTo>
                  <a:pt x="226" y="410"/>
                </a:lnTo>
                <a:lnTo>
                  <a:pt x="242" y="410"/>
                </a:lnTo>
                <a:lnTo>
                  <a:pt x="250" y="410"/>
                </a:lnTo>
                <a:lnTo>
                  <a:pt x="258" y="410"/>
                </a:lnTo>
                <a:lnTo>
                  <a:pt x="266" y="410"/>
                </a:lnTo>
                <a:lnTo>
                  <a:pt x="274" y="402"/>
                </a:lnTo>
                <a:lnTo>
                  <a:pt x="290" y="402"/>
                </a:lnTo>
                <a:lnTo>
                  <a:pt x="298" y="402"/>
                </a:lnTo>
                <a:lnTo>
                  <a:pt x="306" y="402"/>
                </a:lnTo>
                <a:lnTo>
                  <a:pt x="314" y="402"/>
                </a:lnTo>
                <a:lnTo>
                  <a:pt x="322" y="394"/>
                </a:lnTo>
                <a:lnTo>
                  <a:pt x="338" y="394"/>
                </a:lnTo>
                <a:lnTo>
                  <a:pt x="346" y="394"/>
                </a:lnTo>
                <a:lnTo>
                  <a:pt x="355" y="394"/>
                </a:lnTo>
                <a:lnTo>
                  <a:pt x="363" y="394"/>
                </a:lnTo>
                <a:lnTo>
                  <a:pt x="371" y="394"/>
                </a:lnTo>
                <a:lnTo>
                  <a:pt x="387" y="386"/>
                </a:lnTo>
                <a:lnTo>
                  <a:pt x="395" y="386"/>
                </a:lnTo>
                <a:lnTo>
                  <a:pt x="403" y="386"/>
                </a:lnTo>
                <a:lnTo>
                  <a:pt x="411" y="378"/>
                </a:lnTo>
                <a:lnTo>
                  <a:pt x="427" y="378"/>
                </a:lnTo>
                <a:lnTo>
                  <a:pt x="435" y="378"/>
                </a:lnTo>
                <a:lnTo>
                  <a:pt x="443" y="370"/>
                </a:lnTo>
                <a:lnTo>
                  <a:pt x="451" y="370"/>
                </a:lnTo>
                <a:lnTo>
                  <a:pt x="459" y="370"/>
                </a:lnTo>
                <a:lnTo>
                  <a:pt x="475" y="370"/>
                </a:lnTo>
                <a:lnTo>
                  <a:pt x="483" y="362"/>
                </a:lnTo>
                <a:lnTo>
                  <a:pt x="492" y="362"/>
                </a:lnTo>
                <a:lnTo>
                  <a:pt x="500" y="362"/>
                </a:lnTo>
                <a:lnTo>
                  <a:pt x="508" y="354"/>
                </a:lnTo>
                <a:lnTo>
                  <a:pt x="524" y="354"/>
                </a:lnTo>
                <a:lnTo>
                  <a:pt x="532" y="354"/>
                </a:lnTo>
                <a:lnTo>
                  <a:pt x="540" y="346"/>
                </a:lnTo>
                <a:lnTo>
                  <a:pt x="548" y="346"/>
                </a:lnTo>
                <a:lnTo>
                  <a:pt x="556" y="346"/>
                </a:lnTo>
                <a:lnTo>
                  <a:pt x="572" y="346"/>
                </a:lnTo>
                <a:lnTo>
                  <a:pt x="580" y="338"/>
                </a:lnTo>
                <a:lnTo>
                  <a:pt x="588" y="338"/>
                </a:lnTo>
                <a:lnTo>
                  <a:pt x="596" y="338"/>
                </a:lnTo>
                <a:lnTo>
                  <a:pt x="604" y="338"/>
                </a:lnTo>
                <a:lnTo>
                  <a:pt x="620" y="330"/>
                </a:lnTo>
                <a:lnTo>
                  <a:pt x="628" y="330"/>
                </a:lnTo>
                <a:lnTo>
                  <a:pt x="637" y="330"/>
                </a:lnTo>
                <a:lnTo>
                  <a:pt x="645" y="330"/>
                </a:lnTo>
                <a:lnTo>
                  <a:pt x="653" y="322"/>
                </a:lnTo>
                <a:lnTo>
                  <a:pt x="669" y="322"/>
                </a:lnTo>
                <a:lnTo>
                  <a:pt x="677" y="322"/>
                </a:lnTo>
                <a:lnTo>
                  <a:pt x="685" y="314"/>
                </a:lnTo>
                <a:lnTo>
                  <a:pt x="693" y="314"/>
                </a:lnTo>
                <a:lnTo>
                  <a:pt x="701" y="314"/>
                </a:lnTo>
                <a:lnTo>
                  <a:pt x="717" y="314"/>
                </a:lnTo>
                <a:lnTo>
                  <a:pt x="725" y="314"/>
                </a:lnTo>
                <a:lnTo>
                  <a:pt x="733" y="306"/>
                </a:lnTo>
                <a:lnTo>
                  <a:pt x="741" y="306"/>
                </a:lnTo>
                <a:lnTo>
                  <a:pt x="749" y="306"/>
                </a:lnTo>
                <a:lnTo>
                  <a:pt x="765" y="306"/>
                </a:lnTo>
                <a:lnTo>
                  <a:pt x="773" y="298"/>
                </a:lnTo>
                <a:lnTo>
                  <a:pt x="782" y="298"/>
                </a:lnTo>
                <a:lnTo>
                  <a:pt x="790" y="298"/>
                </a:lnTo>
                <a:lnTo>
                  <a:pt x="806" y="290"/>
                </a:lnTo>
                <a:lnTo>
                  <a:pt x="814" y="290"/>
                </a:lnTo>
                <a:lnTo>
                  <a:pt x="822" y="282"/>
                </a:lnTo>
                <a:lnTo>
                  <a:pt x="830" y="282"/>
                </a:lnTo>
                <a:lnTo>
                  <a:pt x="838" y="282"/>
                </a:lnTo>
                <a:lnTo>
                  <a:pt x="854" y="274"/>
                </a:lnTo>
                <a:lnTo>
                  <a:pt x="862" y="274"/>
                </a:lnTo>
                <a:lnTo>
                  <a:pt x="870" y="274"/>
                </a:lnTo>
                <a:lnTo>
                  <a:pt x="878" y="265"/>
                </a:lnTo>
                <a:lnTo>
                  <a:pt x="886" y="265"/>
                </a:lnTo>
                <a:lnTo>
                  <a:pt x="902" y="265"/>
                </a:lnTo>
                <a:lnTo>
                  <a:pt x="910" y="257"/>
                </a:lnTo>
                <a:lnTo>
                  <a:pt x="918" y="257"/>
                </a:lnTo>
                <a:lnTo>
                  <a:pt x="927" y="257"/>
                </a:lnTo>
                <a:lnTo>
                  <a:pt x="935" y="249"/>
                </a:lnTo>
                <a:lnTo>
                  <a:pt x="951" y="249"/>
                </a:lnTo>
                <a:lnTo>
                  <a:pt x="959" y="249"/>
                </a:lnTo>
                <a:lnTo>
                  <a:pt x="967" y="241"/>
                </a:lnTo>
                <a:lnTo>
                  <a:pt x="975" y="241"/>
                </a:lnTo>
                <a:lnTo>
                  <a:pt x="983" y="241"/>
                </a:lnTo>
                <a:lnTo>
                  <a:pt x="999" y="233"/>
                </a:lnTo>
                <a:lnTo>
                  <a:pt x="1007" y="233"/>
                </a:lnTo>
                <a:lnTo>
                  <a:pt x="1015" y="233"/>
                </a:lnTo>
                <a:lnTo>
                  <a:pt x="1023" y="225"/>
                </a:lnTo>
                <a:lnTo>
                  <a:pt x="1031" y="225"/>
                </a:lnTo>
                <a:lnTo>
                  <a:pt x="1047" y="225"/>
                </a:lnTo>
                <a:lnTo>
                  <a:pt x="1055" y="217"/>
                </a:lnTo>
                <a:lnTo>
                  <a:pt x="1063" y="217"/>
                </a:lnTo>
                <a:lnTo>
                  <a:pt x="1072" y="217"/>
                </a:lnTo>
                <a:lnTo>
                  <a:pt x="1080" y="217"/>
                </a:lnTo>
                <a:lnTo>
                  <a:pt x="1096" y="209"/>
                </a:lnTo>
                <a:lnTo>
                  <a:pt x="1104" y="209"/>
                </a:lnTo>
                <a:lnTo>
                  <a:pt x="1112" y="209"/>
                </a:lnTo>
                <a:lnTo>
                  <a:pt x="1120" y="209"/>
                </a:lnTo>
                <a:lnTo>
                  <a:pt x="1128" y="201"/>
                </a:lnTo>
                <a:lnTo>
                  <a:pt x="1144" y="201"/>
                </a:lnTo>
                <a:lnTo>
                  <a:pt x="1152" y="201"/>
                </a:lnTo>
                <a:lnTo>
                  <a:pt x="1160" y="193"/>
                </a:lnTo>
                <a:lnTo>
                  <a:pt x="1168" y="193"/>
                </a:lnTo>
                <a:lnTo>
                  <a:pt x="1184" y="193"/>
                </a:lnTo>
                <a:lnTo>
                  <a:pt x="1192" y="185"/>
                </a:lnTo>
                <a:lnTo>
                  <a:pt x="1200" y="177"/>
                </a:lnTo>
                <a:lnTo>
                  <a:pt x="1208" y="177"/>
                </a:lnTo>
                <a:lnTo>
                  <a:pt x="1217" y="169"/>
                </a:lnTo>
                <a:lnTo>
                  <a:pt x="1233" y="161"/>
                </a:lnTo>
                <a:lnTo>
                  <a:pt x="1241" y="161"/>
                </a:lnTo>
                <a:lnTo>
                  <a:pt x="1249" y="153"/>
                </a:lnTo>
                <a:lnTo>
                  <a:pt x="1257" y="153"/>
                </a:lnTo>
                <a:lnTo>
                  <a:pt x="1265" y="145"/>
                </a:lnTo>
                <a:lnTo>
                  <a:pt x="1281" y="137"/>
                </a:lnTo>
                <a:lnTo>
                  <a:pt x="1289" y="137"/>
                </a:lnTo>
                <a:lnTo>
                  <a:pt x="1297" y="129"/>
                </a:lnTo>
                <a:lnTo>
                  <a:pt x="1305" y="129"/>
                </a:lnTo>
                <a:lnTo>
                  <a:pt x="1313" y="120"/>
                </a:lnTo>
                <a:lnTo>
                  <a:pt x="1329" y="112"/>
                </a:lnTo>
                <a:lnTo>
                  <a:pt x="1337" y="112"/>
                </a:lnTo>
                <a:lnTo>
                  <a:pt x="1345" y="104"/>
                </a:lnTo>
                <a:lnTo>
                  <a:pt x="1354" y="96"/>
                </a:lnTo>
                <a:lnTo>
                  <a:pt x="1362" y="96"/>
                </a:lnTo>
                <a:lnTo>
                  <a:pt x="1378" y="88"/>
                </a:lnTo>
                <a:lnTo>
                  <a:pt x="1386" y="88"/>
                </a:lnTo>
                <a:lnTo>
                  <a:pt x="1394" y="80"/>
                </a:lnTo>
                <a:lnTo>
                  <a:pt x="1402" y="72"/>
                </a:lnTo>
                <a:lnTo>
                  <a:pt x="1410" y="72"/>
                </a:lnTo>
                <a:lnTo>
                  <a:pt x="1426" y="64"/>
                </a:lnTo>
                <a:lnTo>
                  <a:pt x="1434" y="64"/>
                </a:lnTo>
                <a:lnTo>
                  <a:pt x="1442" y="56"/>
                </a:lnTo>
                <a:lnTo>
                  <a:pt x="1450" y="48"/>
                </a:lnTo>
                <a:lnTo>
                  <a:pt x="1458" y="48"/>
                </a:lnTo>
                <a:lnTo>
                  <a:pt x="1474" y="40"/>
                </a:lnTo>
                <a:lnTo>
                  <a:pt x="1482" y="32"/>
                </a:lnTo>
                <a:lnTo>
                  <a:pt x="1490" y="32"/>
                </a:lnTo>
                <a:lnTo>
                  <a:pt x="1499" y="24"/>
                </a:lnTo>
                <a:lnTo>
                  <a:pt x="1507" y="24"/>
                </a:lnTo>
                <a:lnTo>
                  <a:pt x="1523" y="16"/>
                </a:lnTo>
                <a:lnTo>
                  <a:pt x="1531" y="8"/>
                </a:lnTo>
                <a:lnTo>
                  <a:pt x="1539" y="8"/>
                </a:lnTo>
                <a:lnTo>
                  <a:pt x="1547" y="0"/>
                </a:lnTo>
                <a:lnTo>
                  <a:pt x="1563" y="0"/>
                </a:lnTo>
                <a:lnTo>
                  <a:pt x="1571" y="0"/>
                </a:lnTo>
                <a:lnTo>
                  <a:pt x="1579" y="0"/>
                </a:lnTo>
                <a:lnTo>
                  <a:pt x="1587" y="0"/>
                </a:lnTo>
                <a:lnTo>
                  <a:pt x="1595" y="0"/>
                </a:lnTo>
                <a:lnTo>
                  <a:pt x="1611" y="0"/>
                </a:lnTo>
                <a:lnTo>
                  <a:pt x="1619" y="0"/>
                </a:lnTo>
                <a:lnTo>
                  <a:pt x="1627" y="0"/>
                </a:lnTo>
                <a:lnTo>
                  <a:pt x="1635" y="0"/>
                </a:lnTo>
                <a:lnTo>
                  <a:pt x="1644" y="0"/>
                </a:lnTo>
                <a:lnTo>
                  <a:pt x="1660" y="0"/>
                </a:lnTo>
                <a:lnTo>
                  <a:pt x="1668" y="0"/>
                </a:lnTo>
                <a:lnTo>
                  <a:pt x="1676" y="0"/>
                </a:lnTo>
                <a:lnTo>
                  <a:pt x="1684" y="0"/>
                </a:lnTo>
                <a:lnTo>
                  <a:pt x="1692" y="0"/>
                </a:lnTo>
                <a:lnTo>
                  <a:pt x="1708" y="0"/>
                </a:lnTo>
                <a:lnTo>
                  <a:pt x="1716" y="0"/>
                </a:lnTo>
                <a:lnTo>
                  <a:pt x="1724" y="0"/>
                </a:lnTo>
                <a:lnTo>
                  <a:pt x="1732" y="0"/>
                </a:lnTo>
                <a:lnTo>
                  <a:pt x="1740" y="0"/>
                </a:lnTo>
                <a:lnTo>
                  <a:pt x="1756" y="0"/>
                </a:lnTo>
                <a:lnTo>
                  <a:pt x="1764" y="0"/>
                </a:lnTo>
                <a:lnTo>
                  <a:pt x="1772" y="0"/>
                </a:lnTo>
                <a:lnTo>
                  <a:pt x="1780" y="0"/>
                </a:lnTo>
                <a:lnTo>
                  <a:pt x="1789" y="0"/>
                </a:lnTo>
                <a:lnTo>
                  <a:pt x="1805" y="0"/>
                </a:lnTo>
                <a:lnTo>
                  <a:pt x="1813" y="0"/>
                </a:lnTo>
                <a:lnTo>
                  <a:pt x="1821" y="0"/>
                </a:lnTo>
                <a:lnTo>
                  <a:pt x="1829" y="0"/>
                </a:lnTo>
                <a:lnTo>
                  <a:pt x="1837" y="0"/>
                </a:lnTo>
                <a:lnTo>
                  <a:pt x="1853" y="0"/>
                </a:lnTo>
                <a:lnTo>
                  <a:pt x="1861" y="0"/>
                </a:lnTo>
                <a:lnTo>
                  <a:pt x="1869" y="0"/>
                </a:lnTo>
                <a:lnTo>
                  <a:pt x="1877" y="0"/>
                </a:lnTo>
                <a:lnTo>
                  <a:pt x="1885" y="0"/>
                </a:lnTo>
                <a:lnTo>
                  <a:pt x="1901" y="0"/>
                </a:lnTo>
                <a:lnTo>
                  <a:pt x="1909" y="0"/>
                </a:lnTo>
                <a:lnTo>
                  <a:pt x="1917" y="0"/>
                </a:lnTo>
                <a:lnTo>
                  <a:pt x="1925" y="0"/>
                </a:lnTo>
                <a:lnTo>
                  <a:pt x="1942" y="0"/>
                </a:lnTo>
                <a:lnTo>
                  <a:pt x="1950" y="16"/>
                </a:lnTo>
                <a:lnTo>
                  <a:pt x="1958" y="24"/>
                </a:lnTo>
                <a:lnTo>
                  <a:pt x="1966" y="32"/>
                </a:lnTo>
                <a:lnTo>
                  <a:pt x="1974" y="48"/>
                </a:lnTo>
                <a:lnTo>
                  <a:pt x="1990" y="56"/>
                </a:lnTo>
                <a:lnTo>
                  <a:pt x="1998" y="64"/>
                </a:lnTo>
                <a:lnTo>
                  <a:pt x="2006" y="80"/>
                </a:lnTo>
                <a:lnTo>
                  <a:pt x="2014" y="88"/>
                </a:lnTo>
                <a:lnTo>
                  <a:pt x="2022" y="96"/>
                </a:lnTo>
                <a:lnTo>
                  <a:pt x="2038" y="112"/>
                </a:lnTo>
                <a:lnTo>
                  <a:pt x="2046" y="120"/>
                </a:lnTo>
                <a:lnTo>
                  <a:pt x="2054" y="129"/>
                </a:lnTo>
                <a:lnTo>
                  <a:pt x="2062" y="137"/>
                </a:lnTo>
                <a:lnTo>
                  <a:pt x="2070" y="153"/>
                </a:lnTo>
                <a:lnTo>
                  <a:pt x="2087" y="161"/>
                </a:lnTo>
                <a:lnTo>
                  <a:pt x="2095" y="169"/>
                </a:lnTo>
                <a:lnTo>
                  <a:pt x="2103" y="177"/>
                </a:lnTo>
                <a:lnTo>
                  <a:pt x="2111" y="185"/>
                </a:lnTo>
                <a:lnTo>
                  <a:pt x="2119" y="193"/>
                </a:lnTo>
                <a:lnTo>
                  <a:pt x="2135" y="201"/>
                </a:lnTo>
                <a:lnTo>
                  <a:pt x="2143" y="209"/>
                </a:lnTo>
                <a:lnTo>
                  <a:pt x="2151" y="225"/>
                </a:lnTo>
                <a:lnTo>
                  <a:pt x="2159" y="233"/>
                </a:lnTo>
                <a:lnTo>
                  <a:pt x="2167" y="241"/>
                </a:lnTo>
                <a:lnTo>
                  <a:pt x="2183" y="249"/>
                </a:lnTo>
                <a:lnTo>
                  <a:pt x="2191" y="257"/>
                </a:lnTo>
                <a:lnTo>
                  <a:pt x="2199" y="265"/>
                </a:lnTo>
                <a:lnTo>
                  <a:pt x="2207" y="274"/>
                </a:lnTo>
                <a:lnTo>
                  <a:pt x="2215" y="282"/>
                </a:lnTo>
                <a:lnTo>
                  <a:pt x="2232" y="290"/>
                </a:lnTo>
                <a:lnTo>
                  <a:pt x="2240" y="298"/>
                </a:lnTo>
                <a:lnTo>
                  <a:pt x="2248" y="306"/>
                </a:lnTo>
                <a:lnTo>
                  <a:pt x="2256" y="314"/>
                </a:lnTo>
                <a:lnTo>
                  <a:pt x="2264" y="322"/>
                </a:lnTo>
                <a:lnTo>
                  <a:pt x="2280" y="330"/>
                </a:lnTo>
                <a:lnTo>
                  <a:pt x="2288" y="330"/>
                </a:lnTo>
                <a:lnTo>
                  <a:pt x="2296" y="338"/>
                </a:lnTo>
                <a:lnTo>
                  <a:pt x="2304" y="346"/>
                </a:lnTo>
                <a:lnTo>
                  <a:pt x="2312" y="354"/>
                </a:lnTo>
                <a:lnTo>
                  <a:pt x="2328" y="362"/>
                </a:lnTo>
                <a:lnTo>
                  <a:pt x="2336" y="370"/>
                </a:lnTo>
                <a:lnTo>
                  <a:pt x="2344" y="378"/>
                </a:lnTo>
                <a:lnTo>
                  <a:pt x="2352" y="386"/>
                </a:lnTo>
                <a:lnTo>
                  <a:pt x="2369" y="386"/>
                </a:lnTo>
                <a:lnTo>
                  <a:pt x="2377" y="394"/>
                </a:lnTo>
                <a:lnTo>
                  <a:pt x="2385" y="402"/>
                </a:lnTo>
                <a:lnTo>
                  <a:pt x="2393" y="410"/>
                </a:lnTo>
                <a:lnTo>
                  <a:pt x="2401" y="419"/>
                </a:lnTo>
                <a:lnTo>
                  <a:pt x="2417" y="419"/>
                </a:lnTo>
                <a:lnTo>
                  <a:pt x="2425" y="427"/>
                </a:lnTo>
                <a:lnTo>
                  <a:pt x="2433" y="435"/>
                </a:lnTo>
                <a:lnTo>
                  <a:pt x="2441" y="443"/>
                </a:lnTo>
                <a:lnTo>
                  <a:pt x="2449" y="443"/>
                </a:lnTo>
                <a:lnTo>
                  <a:pt x="2465" y="451"/>
                </a:lnTo>
                <a:lnTo>
                  <a:pt x="2473" y="459"/>
                </a:lnTo>
                <a:lnTo>
                  <a:pt x="2481" y="459"/>
                </a:lnTo>
                <a:lnTo>
                  <a:pt x="2489" y="467"/>
                </a:lnTo>
                <a:lnTo>
                  <a:pt x="2497" y="475"/>
                </a:lnTo>
                <a:lnTo>
                  <a:pt x="2514" y="483"/>
                </a:lnTo>
                <a:lnTo>
                  <a:pt x="2522" y="483"/>
                </a:lnTo>
                <a:lnTo>
                  <a:pt x="2530" y="491"/>
                </a:lnTo>
                <a:lnTo>
                  <a:pt x="2538" y="499"/>
                </a:lnTo>
                <a:lnTo>
                  <a:pt x="2546" y="499"/>
                </a:lnTo>
                <a:lnTo>
                  <a:pt x="2562" y="507"/>
                </a:lnTo>
                <a:lnTo>
                  <a:pt x="2570" y="507"/>
                </a:lnTo>
                <a:lnTo>
                  <a:pt x="2578" y="515"/>
                </a:lnTo>
                <a:lnTo>
                  <a:pt x="2586" y="523"/>
                </a:lnTo>
                <a:lnTo>
                  <a:pt x="2594" y="523"/>
                </a:lnTo>
                <a:lnTo>
                  <a:pt x="2610" y="531"/>
                </a:lnTo>
                <a:lnTo>
                  <a:pt x="2618" y="539"/>
                </a:lnTo>
                <a:lnTo>
                  <a:pt x="2626" y="539"/>
                </a:lnTo>
                <a:lnTo>
                  <a:pt x="2634" y="547"/>
                </a:lnTo>
                <a:lnTo>
                  <a:pt x="2642" y="547"/>
                </a:lnTo>
                <a:lnTo>
                  <a:pt x="2659" y="556"/>
                </a:lnTo>
                <a:lnTo>
                  <a:pt x="2667" y="556"/>
                </a:lnTo>
                <a:lnTo>
                  <a:pt x="2675" y="564"/>
                </a:lnTo>
                <a:lnTo>
                  <a:pt x="2683" y="564"/>
                </a:lnTo>
                <a:lnTo>
                  <a:pt x="2691" y="572"/>
                </a:lnTo>
                <a:lnTo>
                  <a:pt x="2707" y="580"/>
                </a:lnTo>
                <a:lnTo>
                  <a:pt x="2715" y="580"/>
                </a:lnTo>
                <a:lnTo>
                  <a:pt x="2723" y="588"/>
                </a:lnTo>
                <a:lnTo>
                  <a:pt x="2731" y="588"/>
                </a:lnTo>
                <a:lnTo>
                  <a:pt x="2747" y="596"/>
                </a:lnTo>
                <a:lnTo>
                  <a:pt x="2755" y="596"/>
                </a:lnTo>
                <a:lnTo>
                  <a:pt x="2763" y="604"/>
                </a:lnTo>
                <a:lnTo>
                  <a:pt x="2771" y="604"/>
                </a:lnTo>
                <a:lnTo>
                  <a:pt x="2779" y="612"/>
                </a:lnTo>
                <a:lnTo>
                  <a:pt x="2796" y="612"/>
                </a:lnTo>
                <a:lnTo>
                  <a:pt x="2804" y="620"/>
                </a:lnTo>
                <a:lnTo>
                  <a:pt x="2812" y="620"/>
                </a:lnTo>
                <a:lnTo>
                  <a:pt x="2820" y="620"/>
                </a:lnTo>
                <a:lnTo>
                  <a:pt x="2828" y="628"/>
                </a:lnTo>
                <a:lnTo>
                  <a:pt x="2844" y="628"/>
                </a:lnTo>
                <a:lnTo>
                  <a:pt x="2852" y="636"/>
                </a:lnTo>
                <a:lnTo>
                  <a:pt x="2860" y="636"/>
                </a:lnTo>
                <a:lnTo>
                  <a:pt x="2868" y="644"/>
                </a:lnTo>
                <a:lnTo>
                  <a:pt x="2876" y="644"/>
                </a:lnTo>
                <a:lnTo>
                  <a:pt x="2892" y="644"/>
                </a:lnTo>
                <a:lnTo>
                  <a:pt x="2900" y="652"/>
                </a:lnTo>
                <a:lnTo>
                  <a:pt x="2908" y="652"/>
                </a:lnTo>
                <a:lnTo>
                  <a:pt x="2916" y="660"/>
                </a:lnTo>
                <a:lnTo>
                  <a:pt x="2924" y="660"/>
                </a:lnTo>
                <a:lnTo>
                  <a:pt x="2941" y="660"/>
                </a:lnTo>
                <a:lnTo>
                  <a:pt x="2949" y="668"/>
                </a:lnTo>
                <a:lnTo>
                  <a:pt x="2957" y="668"/>
                </a:lnTo>
                <a:lnTo>
                  <a:pt x="2965" y="676"/>
                </a:lnTo>
                <a:lnTo>
                  <a:pt x="2973" y="676"/>
                </a:lnTo>
                <a:lnTo>
                  <a:pt x="2989" y="676"/>
                </a:lnTo>
                <a:lnTo>
                  <a:pt x="2997" y="684"/>
                </a:lnTo>
                <a:lnTo>
                  <a:pt x="3005" y="684"/>
                </a:lnTo>
                <a:lnTo>
                  <a:pt x="3013" y="684"/>
                </a:lnTo>
                <a:lnTo>
                  <a:pt x="3021" y="692"/>
                </a:lnTo>
                <a:lnTo>
                  <a:pt x="3037" y="692"/>
                </a:lnTo>
                <a:lnTo>
                  <a:pt x="3045" y="692"/>
                </a:lnTo>
                <a:lnTo>
                  <a:pt x="3053" y="701"/>
                </a:lnTo>
                <a:lnTo>
                  <a:pt x="3061" y="701"/>
                </a:lnTo>
                <a:lnTo>
                  <a:pt x="3069" y="701"/>
                </a:lnTo>
                <a:lnTo>
                  <a:pt x="3086" y="709"/>
                </a:lnTo>
                <a:lnTo>
                  <a:pt x="3094" y="709"/>
                </a:lnTo>
                <a:lnTo>
                  <a:pt x="3102" y="709"/>
                </a:lnTo>
                <a:lnTo>
                  <a:pt x="3110" y="717"/>
                </a:lnTo>
                <a:lnTo>
                  <a:pt x="3126" y="717"/>
                </a:lnTo>
                <a:lnTo>
                  <a:pt x="3134" y="717"/>
                </a:lnTo>
                <a:lnTo>
                  <a:pt x="3142" y="725"/>
                </a:lnTo>
                <a:lnTo>
                  <a:pt x="3150" y="725"/>
                </a:lnTo>
                <a:lnTo>
                  <a:pt x="3158" y="725"/>
                </a:lnTo>
                <a:lnTo>
                  <a:pt x="3174" y="733"/>
                </a:lnTo>
                <a:lnTo>
                  <a:pt x="3182" y="733"/>
                </a:lnTo>
                <a:lnTo>
                  <a:pt x="3190" y="733"/>
                </a:lnTo>
                <a:lnTo>
                  <a:pt x="3198" y="733"/>
                </a:lnTo>
                <a:lnTo>
                  <a:pt x="3206" y="741"/>
                </a:lnTo>
                <a:lnTo>
                  <a:pt x="3223" y="741"/>
                </a:lnTo>
                <a:lnTo>
                  <a:pt x="3231" y="741"/>
                </a:lnTo>
                <a:lnTo>
                  <a:pt x="3239" y="741"/>
                </a:lnTo>
                <a:lnTo>
                  <a:pt x="3247" y="749"/>
                </a:lnTo>
                <a:lnTo>
                  <a:pt x="3255" y="749"/>
                </a:lnTo>
                <a:lnTo>
                  <a:pt x="3271" y="749"/>
                </a:lnTo>
                <a:lnTo>
                  <a:pt x="3279" y="757"/>
                </a:lnTo>
                <a:lnTo>
                  <a:pt x="3287" y="757"/>
                </a:lnTo>
                <a:lnTo>
                  <a:pt x="3295" y="757"/>
                </a:lnTo>
                <a:lnTo>
                  <a:pt x="3303" y="757"/>
                </a:lnTo>
                <a:lnTo>
                  <a:pt x="3319" y="757"/>
                </a:lnTo>
                <a:lnTo>
                  <a:pt x="3327" y="765"/>
                </a:lnTo>
                <a:lnTo>
                  <a:pt x="3335" y="765"/>
                </a:lnTo>
                <a:lnTo>
                  <a:pt x="3343" y="765"/>
                </a:lnTo>
                <a:lnTo>
                  <a:pt x="3351" y="765"/>
                </a:lnTo>
                <a:lnTo>
                  <a:pt x="3368" y="773"/>
                </a:lnTo>
                <a:lnTo>
                  <a:pt x="3376" y="773"/>
                </a:lnTo>
                <a:lnTo>
                  <a:pt x="3384" y="773"/>
                </a:lnTo>
                <a:lnTo>
                  <a:pt x="3392" y="773"/>
                </a:lnTo>
                <a:lnTo>
                  <a:pt x="3400" y="781"/>
                </a:lnTo>
                <a:lnTo>
                  <a:pt x="3416" y="781"/>
                </a:lnTo>
                <a:lnTo>
                  <a:pt x="3424" y="781"/>
                </a:lnTo>
                <a:lnTo>
                  <a:pt x="3432" y="781"/>
                </a:lnTo>
                <a:lnTo>
                  <a:pt x="3440" y="781"/>
                </a:lnTo>
                <a:lnTo>
                  <a:pt x="3448" y="789"/>
                </a:lnTo>
                <a:lnTo>
                  <a:pt x="3464" y="789"/>
                </a:lnTo>
                <a:lnTo>
                  <a:pt x="3472" y="789"/>
                </a:lnTo>
                <a:lnTo>
                  <a:pt x="3480" y="789"/>
                </a:lnTo>
                <a:lnTo>
                  <a:pt x="3488" y="789"/>
                </a:lnTo>
                <a:lnTo>
                  <a:pt x="3504" y="797"/>
                </a:lnTo>
                <a:lnTo>
                  <a:pt x="3513" y="797"/>
                </a:lnTo>
                <a:lnTo>
                  <a:pt x="3521" y="797"/>
                </a:lnTo>
                <a:lnTo>
                  <a:pt x="3529" y="797"/>
                </a:lnTo>
                <a:lnTo>
                  <a:pt x="3537" y="797"/>
                </a:lnTo>
                <a:lnTo>
                  <a:pt x="3553" y="797"/>
                </a:lnTo>
                <a:lnTo>
                  <a:pt x="3561" y="805"/>
                </a:lnTo>
                <a:lnTo>
                  <a:pt x="3569" y="805"/>
                </a:lnTo>
                <a:lnTo>
                  <a:pt x="3577" y="805"/>
                </a:lnTo>
                <a:lnTo>
                  <a:pt x="3585" y="805"/>
                </a:lnTo>
                <a:lnTo>
                  <a:pt x="3601" y="805"/>
                </a:lnTo>
                <a:lnTo>
                  <a:pt x="3609" y="805"/>
                </a:lnTo>
                <a:lnTo>
                  <a:pt x="3617" y="813"/>
                </a:lnTo>
                <a:lnTo>
                  <a:pt x="3625" y="813"/>
                </a:lnTo>
                <a:lnTo>
                  <a:pt x="3633" y="813"/>
                </a:lnTo>
                <a:lnTo>
                  <a:pt x="3649" y="813"/>
                </a:lnTo>
                <a:lnTo>
                  <a:pt x="3658" y="813"/>
                </a:lnTo>
                <a:lnTo>
                  <a:pt x="3666" y="813"/>
                </a:lnTo>
                <a:lnTo>
                  <a:pt x="3674" y="821"/>
                </a:lnTo>
                <a:lnTo>
                  <a:pt x="3682" y="821"/>
                </a:lnTo>
                <a:lnTo>
                  <a:pt x="3698" y="821"/>
                </a:lnTo>
                <a:lnTo>
                  <a:pt x="3706" y="821"/>
                </a:lnTo>
                <a:lnTo>
                  <a:pt x="3714" y="821"/>
                </a:lnTo>
                <a:lnTo>
                  <a:pt x="3722" y="821"/>
                </a:lnTo>
                <a:lnTo>
                  <a:pt x="3730" y="821"/>
                </a:lnTo>
                <a:lnTo>
                  <a:pt x="3746" y="829"/>
                </a:lnTo>
                <a:lnTo>
                  <a:pt x="3754" y="829"/>
                </a:lnTo>
                <a:lnTo>
                  <a:pt x="3762" y="829"/>
                </a:lnTo>
                <a:lnTo>
                  <a:pt x="3770" y="829"/>
                </a:lnTo>
                <a:lnTo>
                  <a:pt x="3778" y="829"/>
                </a:lnTo>
                <a:lnTo>
                  <a:pt x="3794" y="829"/>
                </a:lnTo>
                <a:lnTo>
                  <a:pt x="3803" y="829"/>
                </a:lnTo>
                <a:lnTo>
                  <a:pt x="3811" y="829"/>
                </a:lnTo>
                <a:lnTo>
                  <a:pt x="3819" y="838"/>
                </a:lnTo>
                <a:lnTo>
                  <a:pt x="3827" y="838"/>
                </a:lnTo>
                <a:lnTo>
                  <a:pt x="3843" y="838"/>
                </a:lnTo>
                <a:lnTo>
                  <a:pt x="3851" y="838"/>
                </a:lnTo>
                <a:lnTo>
                  <a:pt x="3859" y="838"/>
                </a:lnTo>
                <a:lnTo>
                  <a:pt x="3867" y="838"/>
                </a:lnTo>
                <a:lnTo>
                  <a:pt x="3883" y="838"/>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1120275" name="Freeform 19"/>
          <p:cNvSpPr>
            <a:spLocks/>
          </p:cNvSpPr>
          <p:nvPr/>
        </p:nvSpPr>
        <p:spPr bwMode="auto">
          <a:xfrm>
            <a:off x="1219203" y="4684435"/>
            <a:ext cx="6164263" cy="1125539"/>
          </a:xfrm>
          <a:custGeom>
            <a:avLst/>
            <a:gdLst>
              <a:gd name="T0" fmla="*/ 2147483647 w 3883"/>
              <a:gd name="T1" fmla="*/ 2147483647 h 709"/>
              <a:gd name="T2" fmla="*/ 2147483647 w 3883"/>
              <a:gd name="T3" fmla="*/ 2147483647 h 709"/>
              <a:gd name="T4" fmla="*/ 2147483647 w 3883"/>
              <a:gd name="T5" fmla="*/ 2147483647 h 709"/>
              <a:gd name="T6" fmla="*/ 2147483647 w 3883"/>
              <a:gd name="T7" fmla="*/ 2147483647 h 709"/>
              <a:gd name="T8" fmla="*/ 2147483647 w 3883"/>
              <a:gd name="T9" fmla="*/ 2147483647 h 709"/>
              <a:gd name="T10" fmla="*/ 2147483647 w 3883"/>
              <a:gd name="T11" fmla="*/ 2147483647 h 709"/>
              <a:gd name="T12" fmla="*/ 2147483647 w 3883"/>
              <a:gd name="T13" fmla="*/ 2147483647 h 709"/>
              <a:gd name="T14" fmla="*/ 2147483647 w 3883"/>
              <a:gd name="T15" fmla="*/ 2147483647 h 709"/>
              <a:gd name="T16" fmla="*/ 2147483647 w 3883"/>
              <a:gd name="T17" fmla="*/ 2147483647 h 709"/>
              <a:gd name="T18" fmla="*/ 2147483647 w 3883"/>
              <a:gd name="T19" fmla="*/ 2147483647 h 709"/>
              <a:gd name="T20" fmla="*/ 2147483647 w 3883"/>
              <a:gd name="T21" fmla="*/ 2147483647 h 709"/>
              <a:gd name="T22" fmla="*/ 2147483647 w 3883"/>
              <a:gd name="T23" fmla="*/ 2147483647 h 709"/>
              <a:gd name="T24" fmla="*/ 2147483647 w 3883"/>
              <a:gd name="T25" fmla="*/ 2147483647 h 709"/>
              <a:gd name="T26" fmla="*/ 2147483647 w 3883"/>
              <a:gd name="T27" fmla="*/ 2147483647 h 709"/>
              <a:gd name="T28" fmla="*/ 2147483647 w 3883"/>
              <a:gd name="T29" fmla="*/ 2147483647 h 709"/>
              <a:gd name="T30" fmla="*/ 2147483647 w 3883"/>
              <a:gd name="T31" fmla="*/ 2147483647 h 709"/>
              <a:gd name="T32" fmla="*/ 2147483647 w 3883"/>
              <a:gd name="T33" fmla="*/ 2147483647 h 709"/>
              <a:gd name="T34" fmla="*/ 2147483647 w 3883"/>
              <a:gd name="T35" fmla="*/ 2147483647 h 709"/>
              <a:gd name="T36" fmla="*/ 2147483647 w 3883"/>
              <a:gd name="T37" fmla="*/ 2147483647 h 709"/>
              <a:gd name="T38" fmla="*/ 2147483647 w 3883"/>
              <a:gd name="T39" fmla="*/ 2147483647 h 709"/>
              <a:gd name="T40" fmla="*/ 2147483647 w 3883"/>
              <a:gd name="T41" fmla="*/ 2147483647 h 709"/>
              <a:gd name="T42" fmla="*/ 2147483647 w 3883"/>
              <a:gd name="T43" fmla="*/ 2147483647 h 709"/>
              <a:gd name="T44" fmla="*/ 2147483647 w 3883"/>
              <a:gd name="T45" fmla="*/ 0 h 709"/>
              <a:gd name="T46" fmla="*/ 2147483647 w 3883"/>
              <a:gd name="T47" fmla="*/ 0 h 709"/>
              <a:gd name="T48" fmla="*/ 2147483647 w 3883"/>
              <a:gd name="T49" fmla="*/ 0 h 709"/>
              <a:gd name="T50" fmla="*/ 2147483647 w 3883"/>
              <a:gd name="T51" fmla="*/ 0 h 709"/>
              <a:gd name="T52" fmla="*/ 2147483647 w 3883"/>
              <a:gd name="T53" fmla="*/ 0 h 709"/>
              <a:gd name="T54" fmla="*/ 2147483647 w 3883"/>
              <a:gd name="T55" fmla="*/ 0 h 709"/>
              <a:gd name="T56" fmla="*/ 2147483647 w 3883"/>
              <a:gd name="T57" fmla="*/ 2147483647 h 709"/>
              <a:gd name="T58" fmla="*/ 2147483647 w 3883"/>
              <a:gd name="T59" fmla="*/ 2147483647 h 709"/>
              <a:gd name="T60" fmla="*/ 2147483647 w 3883"/>
              <a:gd name="T61" fmla="*/ 2147483647 h 709"/>
              <a:gd name="T62" fmla="*/ 2147483647 w 3883"/>
              <a:gd name="T63" fmla="*/ 2147483647 h 709"/>
              <a:gd name="T64" fmla="*/ 2147483647 w 3883"/>
              <a:gd name="T65" fmla="*/ 2147483647 h 709"/>
              <a:gd name="T66" fmla="*/ 2147483647 w 3883"/>
              <a:gd name="T67" fmla="*/ 2147483647 h 709"/>
              <a:gd name="T68" fmla="*/ 2147483647 w 3883"/>
              <a:gd name="T69" fmla="*/ 2147483647 h 709"/>
              <a:gd name="T70" fmla="*/ 2147483647 w 3883"/>
              <a:gd name="T71" fmla="*/ 2147483647 h 709"/>
              <a:gd name="T72" fmla="*/ 2147483647 w 3883"/>
              <a:gd name="T73" fmla="*/ 2147483647 h 709"/>
              <a:gd name="T74" fmla="*/ 2147483647 w 3883"/>
              <a:gd name="T75" fmla="*/ 2147483647 h 709"/>
              <a:gd name="T76" fmla="*/ 2147483647 w 3883"/>
              <a:gd name="T77" fmla="*/ 2147483647 h 709"/>
              <a:gd name="T78" fmla="*/ 2147483647 w 3883"/>
              <a:gd name="T79" fmla="*/ 2147483647 h 709"/>
              <a:gd name="T80" fmla="*/ 2147483647 w 3883"/>
              <a:gd name="T81" fmla="*/ 2147483647 h 709"/>
              <a:gd name="T82" fmla="*/ 2147483647 w 3883"/>
              <a:gd name="T83" fmla="*/ 2147483647 h 709"/>
              <a:gd name="T84" fmla="*/ 2147483647 w 3883"/>
              <a:gd name="T85" fmla="*/ 2147483647 h 709"/>
              <a:gd name="T86" fmla="*/ 2147483647 w 3883"/>
              <a:gd name="T87" fmla="*/ 2147483647 h 709"/>
              <a:gd name="T88" fmla="*/ 2147483647 w 3883"/>
              <a:gd name="T89" fmla="*/ 2147483647 h 709"/>
              <a:gd name="T90" fmla="*/ 2147483647 w 3883"/>
              <a:gd name="T91" fmla="*/ 2147483647 h 709"/>
              <a:gd name="T92" fmla="*/ 2147483647 w 3883"/>
              <a:gd name="T93" fmla="*/ 2147483647 h 709"/>
              <a:gd name="T94" fmla="*/ 2147483647 w 3883"/>
              <a:gd name="T95" fmla="*/ 2147483647 h 709"/>
              <a:gd name="T96" fmla="*/ 2147483647 w 3883"/>
              <a:gd name="T97" fmla="*/ 2147483647 h 709"/>
              <a:gd name="T98" fmla="*/ 2147483647 w 3883"/>
              <a:gd name="T99" fmla="*/ 2147483647 h 709"/>
              <a:gd name="T100" fmla="*/ 2147483647 w 3883"/>
              <a:gd name="T101" fmla="*/ 2147483647 h 709"/>
              <a:gd name="T102" fmla="*/ 2147483647 w 3883"/>
              <a:gd name="T103" fmla="*/ 2147483647 h 709"/>
              <a:gd name="T104" fmla="*/ 2147483647 w 3883"/>
              <a:gd name="T105" fmla="*/ 2147483647 h 709"/>
              <a:gd name="T106" fmla="*/ 2147483647 w 3883"/>
              <a:gd name="T107" fmla="*/ 2147483647 h 709"/>
              <a:gd name="T108" fmla="*/ 2147483647 w 3883"/>
              <a:gd name="T109" fmla="*/ 2147483647 h 709"/>
              <a:gd name="T110" fmla="*/ 2147483647 w 3883"/>
              <a:gd name="T111" fmla="*/ 2147483647 h 709"/>
              <a:gd name="T112" fmla="*/ 2147483647 w 3883"/>
              <a:gd name="T113" fmla="*/ 2147483647 h 70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83"/>
              <a:gd name="T172" fmla="*/ 0 h 709"/>
              <a:gd name="T173" fmla="*/ 3883 w 3883"/>
              <a:gd name="T174" fmla="*/ 709 h 70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83" h="709">
                <a:moveTo>
                  <a:pt x="0" y="427"/>
                </a:moveTo>
                <a:lnTo>
                  <a:pt x="8" y="427"/>
                </a:lnTo>
                <a:lnTo>
                  <a:pt x="16" y="427"/>
                </a:lnTo>
                <a:lnTo>
                  <a:pt x="24" y="427"/>
                </a:lnTo>
                <a:lnTo>
                  <a:pt x="32" y="427"/>
                </a:lnTo>
                <a:lnTo>
                  <a:pt x="48" y="427"/>
                </a:lnTo>
                <a:lnTo>
                  <a:pt x="56" y="427"/>
                </a:lnTo>
                <a:lnTo>
                  <a:pt x="65" y="427"/>
                </a:lnTo>
                <a:lnTo>
                  <a:pt x="73" y="427"/>
                </a:lnTo>
                <a:lnTo>
                  <a:pt x="81" y="427"/>
                </a:lnTo>
                <a:lnTo>
                  <a:pt x="97" y="427"/>
                </a:lnTo>
                <a:lnTo>
                  <a:pt x="105" y="419"/>
                </a:lnTo>
                <a:lnTo>
                  <a:pt x="113" y="419"/>
                </a:lnTo>
                <a:lnTo>
                  <a:pt x="121" y="419"/>
                </a:lnTo>
                <a:lnTo>
                  <a:pt x="129" y="419"/>
                </a:lnTo>
                <a:lnTo>
                  <a:pt x="145" y="419"/>
                </a:lnTo>
                <a:lnTo>
                  <a:pt x="153" y="419"/>
                </a:lnTo>
                <a:lnTo>
                  <a:pt x="161" y="419"/>
                </a:lnTo>
                <a:lnTo>
                  <a:pt x="169" y="410"/>
                </a:lnTo>
                <a:lnTo>
                  <a:pt x="177" y="410"/>
                </a:lnTo>
                <a:lnTo>
                  <a:pt x="193" y="419"/>
                </a:lnTo>
                <a:lnTo>
                  <a:pt x="201" y="419"/>
                </a:lnTo>
                <a:lnTo>
                  <a:pt x="210" y="419"/>
                </a:lnTo>
                <a:lnTo>
                  <a:pt x="218" y="419"/>
                </a:lnTo>
                <a:lnTo>
                  <a:pt x="226" y="410"/>
                </a:lnTo>
                <a:lnTo>
                  <a:pt x="242" y="410"/>
                </a:lnTo>
                <a:lnTo>
                  <a:pt x="250" y="410"/>
                </a:lnTo>
                <a:lnTo>
                  <a:pt x="258" y="410"/>
                </a:lnTo>
                <a:lnTo>
                  <a:pt x="266" y="410"/>
                </a:lnTo>
                <a:lnTo>
                  <a:pt x="274" y="402"/>
                </a:lnTo>
                <a:lnTo>
                  <a:pt x="290" y="402"/>
                </a:lnTo>
                <a:lnTo>
                  <a:pt x="298" y="402"/>
                </a:lnTo>
                <a:lnTo>
                  <a:pt x="306" y="402"/>
                </a:lnTo>
                <a:lnTo>
                  <a:pt x="314" y="402"/>
                </a:lnTo>
                <a:lnTo>
                  <a:pt x="322" y="394"/>
                </a:lnTo>
                <a:lnTo>
                  <a:pt x="338" y="394"/>
                </a:lnTo>
                <a:lnTo>
                  <a:pt x="346" y="394"/>
                </a:lnTo>
                <a:lnTo>
                  <a:pt x="355" y="394"/>
                </a:lnTo>
                <a:lnTo>
                  <a:pt x="363" y="394"/>
                </a:lnTo>
                <a:lnTo>
                  <a:pt x="371" y="394"/>
                </a:lnTo>
                <a:lnTo>
                  <a:pt x="387" y="386"/>
                </a:lnTo>
                <a:lnTo>
                  <a:pt x="395" y="386"/>
                </a:lnTo>
                <a:lnTo>
                  <a:pt x="403" y="386"/>
                </a:lnTo>
                <a:lnTo>
                  <a:pt x="411" y="378"/>
                </a:lnTo>
                <a:lnTo>
                  <a:pt x="427" y="378"/>
                </a:lnTo>
                <a:lnTo>
                  <a:pt x="435" y="378"/>
                </a:lnTo>
                <a:lnTo>
                  <a:pt x="443" y="370"/>
                </a:lnTo>
                <a:lnTo>
                  <a:pt x="451" y="370"/>
                </a:lnTo>
                <a:lnTo>
                  <a:pt x="459" y="370"/>
                </a:lnTo>
                <a:lnTo>
                  <a:pt x="475" y="370"/>
                </a:lnTo>
                <a:lnTo>
                  <a:pt x="483" y="362"/>
                </a:lnTo>
                <a:lnTo>
                  <a:pt x="492" y="362"/>
                </a:lnTo>
                <a:lnTo>
                  <a:pt x="500" y="362"/>
                </a:lnTo>
                <a:lnTo>
                  <a:pt x="508" y="354"/>
                </a:lnTo>
                <a:lnTo>
                  <a:pt x="524" y="354"/>
                </a:lnTo>
                <a:lnTo>
                  <a:pt x="532" y="354"/>
                </a:lnTo>
                <a:lnTo>
                  <a:pt x="540" y="346"/>
                </a:lnTo>
                <a:lnTo>
                  <a:pt x="548" y="346"/>
                </a:lnTo>
                <a:lnTo>
                  <a:pt x="556" y="346"/>
                </a:lnTo>
                <a:lnTo>
                  <a:pt x="572" y="346"/>
                </a:lnTo>
                <a:lnTo>
                  <a:pt x="580" y="338"/>
                </a:lnTo>
                <a:lnTo>
                  <a:pt x="588" y="338"/>
                </a:lnTo>
                <a:lnTo>
                  <a:pt x="596" y="338"/>
                </a:lnTo>
                <a:lnTo>
                  <a:pt x="604" y="338"/>
                </a:lnTo>
                <a:lnTo>
                  <a:pt x="620" y="330"/>
                </a:lnTo>
                <a:lnTo>
                  <a:pt x="628" y="330"/>
                </a:lnTo>
                <a:lnTo>
                  <a:pt x="637" y="330"/>
                </a:lnTo>
                <a:lnTo>
                  <a:pt x="645" y="330"/>
                </a:lnTo>
                <a:lnTo>
                  <a:pt x="653" y="322"/>
                </a:lnTo>
                <a:lnTo>
                  <a:pt x="669" y="322"/>
                </a:lnTo>
                <a:lnTo>
                  <a:pt x="677" y="322"/>
                </a:lnTo>
                <a:lnTo>
                  <a:pt x="685" y="314"/>
                </a:lnTo>
                <a:lnTo>
                  <a:pt x="693" y="314"/>
                </a:lnTo>
                <a:lnTo>
                  <a:pt x="701" y="314"/>
                </a:lnTo>
                <a:lnTo>
                  <a:pt x="717" y="314"/>
                </a:lnTo>
                <a:lnTo>
                  <a:pt x="725" y="314"/>
                </a:lnTo>
                <a:lnTo>
                  <a:pt x="733" y="306"/>
                </a:lnTo>
                <a:lnTo>
                  <a:pt x="741" y="306"/>
                </a:lnTo>
                <a:lnTo>
                  <a:pt x="749" y="306"/>
                </a:lnTo>
                <a:lnTo>
                  <a:pt x="765" y="306"/>
                </a:lnTo>
                <a:lnTo>
                  <a:pt x="773" y="298"/>
                </a:lnTo>
                <a:lnTo>
                  <a:pt x="782" y="298"/>
                </a:lnTo>
                <a:lnTo>
                  <a:pt x="790" y="298"/>
                </a:lnTo>
                <a:lnTo>
                  <a:pt x="806" y="290"/>
                </a:lnTo>
                <a:lnTo>
                  <a:pt x="814" y="290"/>
                </a:lnTo>
                <a:lnTo>
                  <a:pt x="822" y="282"/>
                </a:lnTo>
                <a:lnTo>
                  <a:pt x="830" y="282"/>
                </a:lnTo>
                <a:lnTo>
                  <a:pt x="838" y="282"/>
                </a:lnTo>
                <a:lnTo>
                  <a:pt x="854" y="274"/>
                </a:lnTo>
                <a:lnTo>
                  <a:pt x="862" y="274"/>
                </a:lnTo>
                <a:lnTo>
                  <a:pt x="870" y="274"/>
                </a:lnTo>
                <a:lnTo>
                  <a:pt x="878" y="265"/>
                </a:lnTo>
                <a:lnTo>
                  <a:pt x="886" y="265"/>
                </a:lnTo>
                <a:lnTo>
                  <a:pt x="902" y="265"/>
                </a:lnTo>
                <a:lnTo>
                  <a:pt x="910" y="257"/>
                </a:lnTo>
                <a:lnTo>
                  <a:pt x="918" y="257"/>
                </a:lnTo>
                <a:lnTo>
                  <a:pt x="927" y="257"/>
                </a:lnTo>
                <a:lnTo>
                  <a:pt x="935" y="249"/>
                </a:lnTo>
                <a:lnTo>
                  <a:pt x="951" y="249"/>
                </a:lnTo>
                <a:lnTo>
                  <a:pt x="959" y="249"/>
                </a:lnTo>
                <a:lnTo>
                  <a:pt x="967" y="241"/>
                </a:lnTo>
                <a:lnTo>
                  <a:pt x="975" y="241"/>
                </a:lnTo>
                <a:lnTo>
                  <a:pt x="983" y="241"/>
                </a:lnTo>
                <a:lnTo>
                  <a:pt x="999" y="233"/>
                </a:lnTo>
                <a:lnTo>
                  <a:pt x="1007" y="233"/>
                </a:lnTo>
                <a:lnTo>
                  <a:pt x="1015" y="233"/>
                </a:lnTo>
                <a:lnTo>
                  <a:pt x="1023" y="225"/>
                </a:lnTo>
                <a:lnTo>
                  <a:pt x="1031" y="225"/>
                </a:lnTo>
                <a:lnTo>
                  <a:pt x="1047" y="225"/>
                </a:lnTo>
                <a:lnTo>
                  <a:pt x="1055" y="217"/>
                </a:lnTo>
                <a:lnTo>
                  <a:pt x="1063" y="217"/>
                </a:lnTo>
                <a:lnTo>
                  <a:pt x="1072" y="217"/>
                </a:lnTo>
                <a:lnTo>
                  <a:pt x="1080" y="217"/>
                </a:lnTo>
                <a:lnTo>
                  <a:pt x="1096" y="209"/>
                </a:lnTo>
                <a:lnTo>
                  <a:pt x="1104" y="209"/>
                </a:lnTo>
                <a:lnTo>
                  <a:pt x="1112" y="209"/>
                </a:lnTo>
                <a:lnTo>
                  <a:pt x="1120" y="209"/>
                </a:lnTo>
                <a:lnTo>
                  <a:pt x="1128" y="201"/>
                </a:lnTo>
                <a:lnTo>
                  <a:pt x="1144" y="201"/>
                </a:lnTo>
                <a:lnTo>
                  <a:pt x="1152" y="201"/>
                </a:lnTo>
                <a:lnTo>
                  <a:pt x="1160" y="193"/>
                </a:lnTo>
                <a:lnTo>
                  <a:pt x="1168" y="193"/>
                </a:lnTo>
                <a:lnTo>
                  <a:pt x="1184" y="193"/>
                </a:lnTo>
                <a:lnTo>
                  <a:pt x="1192" y="185"/>
                </a:lnTo>
                <a:lnTo>
                  <a:pt x="1200" y="177"/>
                </a:lnTo>
                <a:lnTo>
                  <a:pt x="1208" y="177"/>
                </a:lnTo>
                <a:lnTo>
                  <a:pt x="1217" y="169"/>
                </a:lnTo>
                <a:lnTo>
                  <a:pt x="1233" y="161"/>
                </a:lnTo>
                <a:lnTo>
                  <a:pt x="1241" y="161"/>
                </a:lnTo>
                <a:lnTo>
                  <a:pt x="1249" y="153"/>
                </a:lnTo>
                <a:lnTo>
                  <a:pt x="1257" y="153"/>
                </a:lnTo>
                <a:lnTo>
                  <a:pt x="1265" y="145"/>
                </a:lnTo>
                <a:lnTo>
                  <a:pt x="1281" y="137"/>
                </a:lnTo>
                <a:lnTo>
                  <a:pt x="1289" y="137"/>
                </a:lnTo>
                <a:lnTo>
                  <a:pt x="1297" y="129"/>
                </a:lnTo>
                <a:lnTo>
                  <a:pt x="1305" y="129"/>
                </a:lnTo>
                <a:lnTo>
                  <a:pt x="1313" y="120"/>
                </a:lnTo>
                <a:lnTo>
                  <a:pt x="1329" y="112"/>
                </a:lnTo>
                <a:lnTo>
                  <a:pt x="1337" y="112"/>
                </a:lnTo>
                <a:lnTo>
                  <a:pt x="1345" y="104"/>
                </a:lnTo>
                <a:lnTo>
                  <a:pt x="1354" y="96"/>
                </a:lnTo>
                <a:lnTo>
                  <a:pt x="1362" y="96"/>
                </a:lnTo>
                <a:lnTo>
                  <a:pt x="1378" y="88"/>
                </a:lnTo>
                <a:lnTo>
                  <a:pt x="1386" y="88"/>
                </a:lnTo>
                <a:lnTo>
                  <a:pt x="1394" y="80"/>
                </a:lnTo>
                <a:lnTo>
                  <a:pt x="1402" y="72"/>
                </a:lnTo>
                <a:lnTo>
                  <a:pt x="1410" y="72"/>
                </a:lnTo>
                <a:lnTo>
                  <a:pt x="1426" y="64"/>
                </a:lnTo>
                <a:lnTo>
                  <a:pt x="1434" y="64"/>
                </a:lnTo>
                <a:lnTo>
                  <a:pt x="1442" y="56"/>
                </a:lnTo>
                <a:lnTo>
                  <a:pt x="1450" y="48"/>
                </a:lnTo>
                <a:lnTo>
                  <a:pt x="1458" y="48"/>
                </a:lnTo>
                <a:lnTo>
                  <a:pt x="1474" y="40"/>
                </a:lnTo>
                <a:lnTo>
                  <a:pt x="1482" y="32"/>
                </a:lnTo>
                <a:lnTo>
                  <a:pt x="1490" y="32"/>
                </a:lnTo>
                <a:lnTo>
                  <a:pt x="1499" y="24"/>
                </a:lnTo>
                <a:lnTo>
                  <a:pt x="1507" y="24"/>
                </a:lnTo>
                <a:lnTo>
                  <a:pt x="1523" y="16"/>
                </a:lnTo>
                <a:lnTo>
                  <a:pt x="1531" y="8"/>
                </a:lnTo>
                <a:lnTo>
                  <a:pt x="1539" y="8"/>
                </a:lnTo>
                <a:lnTo>
                  <a:pt x="1547" y="0"/>
                </a:lnTo>
                <a:lnTo>
                  <a:pt x="1563" y="0"/>
                </a:lnTo>
                <a:lnTo>
                  <a:pt x="1571" y="0"/>
                </a:lnTo>
                <a:lnTo>
                  <a:pt x="1579" y="0"/>
                </a:lnTo>
                <a:lnTo>
                  <a:pt x="1587" y="0"/>
                </a:lnTo>
                <a:lnTo>
                  <a:pt x="1595" y="0"/>
                </a:lnTo>
                <a:lnTo>
                  <a:pt x="1611" y="0"/>
                </a:lnTo>
                <a:lnTo>
                  <a:pt x="1619" y="0"/>
                </a:lnTo>
                <a:lnTo>
                  <a:pt x="1627" y="0"/>
                </a:lnTo>
                <a:lnTo>
                  <a:pt x="1635" y="0"/>
                </a:lnTo>
                <a:lnTo>
                  <a:pt x="1644" y="0"/>
                </a:lnTo>
                <a:lnTo>
                  <a:pt x="1660" y="0"/>
                </a:lnTo>
                <a:lnTo>
                  <a:pt x="1668" y="0"/>
                </a:lnTo>
                <a:lnTo>
                  <a:pt x="1676" y="0"/>
                </a:lnTo>
                <a:lnTo>
                  <a:pt x="1684" y="0"/>
                </a:lnTo>
                <a:lnTo>
                  <a:pt x="1692" y="0"/>
                </a:lnTo>
                <a:lnTo>
                  <a:pt x="1708" y="0"/>
                </a:lnTo>
                <a:lnTo>
                  <a:pt x="1716" y="0"/>
                </a:lnTo>
                <a:lnTo>
                  <a:pt x="1724" y="0"/>
                </a:lnTo>
                <a:lnTo>
                  <a:pt x="1732" y="0"/>
                </a:lnTo>
                <a:lnTo>
                  <a:pt x="1740" y="0"/>
                </a:lnTo>
                <a:lnTo>
                  <a:pt x="1756" y="0"/>
                </a:lnTo>
                <a:lnTo>
                  <a:pt x="1764" y="0"/>
                </a:lnTo>
                <a:lnTo>
                  <a:pt x="1772" y="0"/>
                </a:lnTo>
                <a:lnTo>
                  <a:pt x="1780" y="0"/>
                </a:lnTo>
                <a:lnTo>
                  <a:pt x="1789" y="0"/>
                </a:lnTo>
                <a:lnTo>
                  <a:pt x="1805" y="0"/>
                </a:lnTo>
                <a:lnTo>
                  <a:pt x="1813" y="0"/>
                </a:lnTo>
                <a:lnTo>
                  <a:pt x="1821" y="0"/>
                </a:lnTo>
                <a:lnTo>
                  <a:pt x="1829" y="0"/>
                </a:lnTo>
                <a:lnTo>
                  <a:pt x="1837" y="0"/>
                </a:lnTo>
                <a:lnTo>
                  <a:pt x="1853" y="0"/>
                </a:lnTo>
                <a:lnTo>
                  <a:pt x="1861" y="0"/>
                </a:lnTo>
                <a:lnTo>
                  <a:pt x="1869" y="0"/>
                </a:lnTo>
                <a:lnTo>
                  <a:pt x="1877" y="0"/>
                </a:lnTo>
                <a:lnTo>
                  <a:pt x="1885" y="0"/>
                </a:lnTo>
                <a:lnTo>
                  <a:pt x="1901" y="0"/>
                </a:lnTo>
                <a:lnTo>
                  <a:pt x="1909" y="0"/>
                </a:lnTo>
                <a:lnTo>
                  <a:pt x="1917" y="0"/>
                </a:lnTo>
                <a:lnTo>
                  <a:pt x="1925" y="0"/>
                </a:lnTo>
                <a:lnTo>
                  <a:pt x="1942" y="0"/>
                </a:lnTo>
                <a:lnTo>
                  <a:pt x="1950" y="8"/>
                </a:lnTo>
                <a:lnTo>
                  <a:pt x="1958" y="16"/>
                </a:lnTo>
                <a:lnTo>
                  <a:pt x="1966" y="24"/>
                </a:lnTo>
                <a:lnTo>
                  <a:pt x="1974" y="32"/>
                </a:lnTo>
                <a:lnTo>
                  <a:pt x="1990" y="32"/>
                </a:lnTo>
                <a:lnTo>
                  <a:pt x="1998" y="40"/>
                </a:lnTo>
                <a:lnTo>
                  <a:pt x="2006" y="48"/>
                </a:lnTo>
                <a:lnTo>
                  <a:pt x="2014" y="56"/>
                </a:lnTo>
                <a:lnTo>
                  <a:pt x="2022" y="64"/>
                </a:lnTo>
                <a:lnTo>
                  <a:pt x="2038" y="64"/>
                </a:lnTo>
                <a:lnTo>
                  <a:pt x="2046" y="72"/>
                </a:lnTo>
                <a:lnTo>
                  <a:pt x="2054" y="80"/>
                </a:lnTo>
                <a:lnTo>
                  <a:pt x="2062" y="88"/>
                </a:lnTo>
                <a:lnTo>
                  <a:pt x="2070" y="96"/>
                </a:lnTo>
                <a:lnTo>
                  <a:pt x="2087" y="96"/>
                </a:lnTo>
                <a:lnTo>
                  <a:pt x="2095" y="104"/>
                </a:lnTo>
                <a:lnTo>
                  <a:pt x="2103" y="112"/>
                </a:lnTo>
                <a:lnTo>
                  <a:pt x="2111" y="120"/>
                </a:lnTo>
                <a:lnTo>
                  <a:pt x="2119" y="120"/>
                </a:lnTo>
                <a:lnTo>
                  <a:pt x="2135" y="129"/>
                </a:lnTo>
                <a:lnTo>
                  <a:pt x="2143" y="137"/>
                </a:lnTo>
                <a:lnTo>
                  <a:pt x="2151" y="137"/>
                </a:lnTo>
                <a:lnTo>
                  <a:pt x="2159" y="145"/>
                </a:lnTo>
                <a:lnTo>
                  <a:pt x="2167" y="153"/>
                </a:lnTo>
                <a:lnTo>
                  <a:pt x="2183" y="161"/>
                </a:lnTo>
                <a:lnTo>
                  <a:pt x="2191" y="161"/>
                </a:lnTo>
                <a:lnTo>
                  <a:pt x="2199" y="169"/>
                </a:lnTo>
                <a:lnTo>
                  <a:pt x="2207" y="177"/>
                </a:lnTo>
                <a:lnTo>
                  <a:pt x="2215" y="177"/>
                </a:lnTo>
                <a:lnTo>
                  <a:pt x="2232" y="185"/>
                </a:lnTo>
                <a:lnTo>
                  <a:pt x="2240" y="193"/>
                </a:lnTo>
                <a:lnTo>
                  <a:pt x="2248" y="193"/>
                </a:lnTo>
                <a:lnTo>
                  <a:pt x="2256" y="201"/>
                </a:lnTo>
                <a:lnTo>
                  <a:pt x="2264" y="209"/>
                </a:lnTo>
                <a:lnTo>
                  <a:pt x="2280" y="209"/>
                </a:lnTo>
                <a:lnTo>
                  <a:pt x="2288" y="217"/>
                </a:lnTo>
                <a:lnTo>
                  <a:pt x="2296" y="225"/>
                </a:lnTo>
                <a:lnTo>
                  <a:pt x="2304" y="225"/>
                </a:lnTo>
                <a:lnTo>
                  <a:pt x="2312" y="233"/>
                </a:lnTo>
                <a:lnTo>
                  <a:pt x="2328" y="241"/>
                </a:lnTo>
                <a:lnTo>
                  <a:pt x="2336" y="241"/>
                </a:lnTo>
                <a:lnTo>
                  <a:pt x="2344" y="249"/>
                </a:lnTo>
                <a:lnTo>
                  <a:pt x="2352" y="257"/>
                </a:lnTo>
                <a:lnTo>
                  <a:pt x="2369" y="257"/>
                </a:lnTo>
                <a:lnTo>
                  <a:pt x="2377" y="265"/>
                </a:lnTo>
                <a:lnTo>
                  <a:pt x="2385" y="265"/>
                </a:lnTo>
                <a:lnTo>
                  <a:pt x="2393" y="274"/>
                </a:lnTo>
                <a:lnTo>
                  <a:pt x="2401" y="282"/>
                </a:lnTo>
                <a:lnTo>
                  <a:pt x="2417" y="282"/>
                </a:lnTo>
                <a:lnTo>
                  <a:pt x="2425" y="290"/>
                </a:lnTo>
                <a:lnTo>
                  <a:pt x="2433" y="290"/>
                </a:lnTo>
                <a:lnTo>
                  <a:pt x="2441" y="298"/>
                </a:lnTo>
                <a:lnTo>
                  <a:pt x="2449" y="298"/>
                </a:lnTo>
                <a:lnTo>
                  <a:pt x="2465" y="306"/>
                </a:lnTo>
                <a:lnTo>
                  <a:pt x="2473" y="314"/>
                </a:lnTo>
                <a:lnTo>
                  <a:pt x="2481" y="314"/>
                </a:lnTo>
                <a:lnTo>
                  <a:pt x="2489" y="322"/>
                </a:lnTo>
                <a:lnTo>
                  <a:pt x="2497" y="322"/>
                </a:lnTo>
                <a:lnTo>
                  <a:pt x="2514" y="330"/>
                </a:lnTo>
                <a:lnTo>
                  <a:pt x="2522" y="330"/>
                </a:lnTo>
                <a:lnTo>
                  <a:pt x="2530" y="338"/>
                </a:lnTo>
                <a:lnTo>
                  <a:pt x="2538" y="338"/>
                </a:lnTo>
                <a:lnTo>
                  <a:pt x="2546" y="346"/>
                </a:lnTo>
                <a:lnTo>
                  <a:pt x="2562" y="354"/>
                </a:lnTo>
                <a:lnTo>
                  <a:pt x="2570" y="354"/>
                </a:lnTo>
                <a:lnTo>
                  <a:pt x="2578" y="362"/>
                </a:lnTo>
                <a:lnTo>
                  <a:pt x="2586" y="362"/>
                </a:lnTo>
                <a:lnTo>
                  <a:pt x="2594" y="370"/>
                </a:lnTo>
                <a:lnTo>
                  <a:pt x="2610" y="370"/>
                </a:lnTo>
                <a:lnTo>
                  <a:pt x="2618" y="378"/>
                </a:lnTo>
                <a:lnTo>
                  <a:pt x="2626" y="378"/>
                </a:lnTo>
                <a:lnTo>
                  <a:pt x="2634" y="386"/>
                </a:lnTo>
                <a:lnTo>
                  <a:pt x="2642" y="386"/>
                </a:lnTo>
                <a:lnTo>
                  <a:pt x="2659" y="394"/>
                </a:lnTo>
                <a:lnTo>
                  <a:pt x="2667" y="394"/>
                </a:lnTo>
                <a:lnTo>
                  <a:pt x="2675" y="402"/>
                </a:lnTo>
                <a:lnTo>
                  <a:pt x="2683" y="402"/>
                </a:lnTo>
                <a:lnTo>
                  <a:pt x="2691" y="410"/>
                </a:lnTo>
                <a:lnTo>
                  <a:pt x="2707" y="410"/>
                </a:lnTo>
                <a:lnTo>
                  <a:pt x="2715" y="410"/>
                </a:lnTo>
                <a:lnTo>
                  <a:pt x="2723" y="419"/>
                </a:lnTo>
                <a:lnTo>
                  <a:pt x="2731" y="419"/>
                </a:lnTo>
                <a:lnTo>
                  <a:pt x="2747" y="427"/>
                </a:lnTo>
                <a:lnTo>
                  <a:pt x="2755" y="427"/>
                </a:lnTo>
                <a:lnTo>
                  <a:pt x="2763" y="435"/>
                </a:lnTo>
                <a:lnTo>
                  <a:pt x="2771" y="435"/>
                </a:lnTo>
                <a:lnTo>
                  <a:pt x="2779" y="443"/>
                </a:lnTo>
                <a:lnTo>
                  <a:pt x="2796" y="443"/>
                </a:lnTo>
                <a:lnTo>
                  <a:pt x="2804" y="451"/>
                </a:lnTo>
                <a:lnTo>
                  <a:pt x="2812" y="451"/>
                </a:lnTo>
                <a:lnTo>
                  <a:pt x="2820" y="451"/>
                </a:lnTo>
                <a:lnTo>
                  <a:pt x="2828" y="459"/>
                </a:lnTo>
                <a:lnTo>
                  <a:pt x="2844" y="459"/>
                </a:lnTo>
                <a:lnTo>
                  <a:pt x="2852" y="467"/>
                </a:lnTo>
                <a:lnTo>
                  <a:pt x="2860" y="467"/>
                </a:lnTo>
                <a:lnTo>
                  <a:pt x="2868" y="467"/>
                </a:lnTo>
                <a:lnTo>
                  <a:pt x="2876" y="475"/>
                </a:lnTo>
                <a:lnTo>
                  <a:pt x="2892" y="475"/>
                </a:lnTo>
                <a:lnTo>
                  <a:pt x="2900" y="483"/>
                </a:lnTo>
                <a:lnTo>
                  <a:pt x="2908" y="483"/>
                </a:lnTo>
                <a:lnTo>
                  <a:pt x="2916" y="491"/>
                </a:lnTo>
                <a:lnTo>
                  <a:pt x="2924" y="491"/>
                </a:lnTo>
                <a:lnTo>
                  <a:pt x="2941" y="491"/>
                </a:lnTo>
                <a:lnTo>
                  <a:pt x="2949" y="499"/>
                </a:lnTo>
                <a:lnTo>
                  <a:pt x="2957" y="499"/>
                </a:lnTo>
                <a:lnTo>
                  <a:pt x="2965" y="499"/>
                </a:lnTo>
                <a:lnTo>
                  <a:pt x="2973" y="507"/>
                </a:lnTo>
                <a:lnTo>
                  <a:pt x="2989" y="507"/>
                </a:lnTo>
                <a:lnTo>
                  <a:pt x="2997" y="515"/>
                </a:lnTo>
                <a:lnTo>
                  <a:pt x="3005" y="515"/>
                </a:lnTo>
                <a:lnTo>
                  <a:pt x="3013" y="515"/>
                </a:lnTo>
                <a:lnTo>
                  <a:pt x="3021" y="523"/>
                </a:lnTo>
                <a:lnTo>
                  <a:pt x="3037" y="523"/>
                </a:lnTo>
                <a:lnTo>
                  <a:pt x="3045" y="523"/>
                </a:lnTo>
                <a:lnTo>
                  <a:pt x="3053" y="531"/>
                </a:lnTo>
                <a:lnTo>
                  <a:pt x="3061" y="531"/>
                </a:lnTo>
                <a:lnTo>
                  <a:pt x="3069" y="539"/>
                </a:lnTo>
                <a:lnTo>
                  <a:pt x="3086" y="539"/>
                </a:lnTo>
                <a:lnTo>
                  <a:pt x="3094" y="539"/>
                </a:lnTo>
                <a:lnTo>
                  <a:pt x="3102" y="547"/>
                </a:lnTo>
                <a:lnTo>
                  <a:pt x="3110" y="547"/>
                </a:lnTo>
                <a:lnTo>
                  <a:pt x="3126" y="547"/>
                </a:lnTo>
                <a:lnTo>
                  <a:pt x="3134" y="556"/>
                </a:lnTo>
                <a:lnTo>
                  <a:pt x="3142" y="556"/>
                </a:lnTo>
                <a:lnTo>
                  <a:pt x="3150" y="556"/>
                </a:lnTo>
                <a:lnTo>
                  <a:pt x="3158" y="564"/>
                </a:lnTo>
                <a:lnTo>
                  <a:pt x="3174" y="564"/>
                </a:lnTo>
                <a:lnTo>
                  <a:pt x="3182" y="564"/>
                </a:lnTo>
                <a:lnTo>
                  <a:pt x="3190" y="572"/>
                </a:lnTo>
                <a:lnTo>
                  <a:pt x="3198" y="572"/>
                </a:lnTo>
                <a:lnTo>
                  <a:pt x="3206" y="572"/>
                </a:lnTo>
                <a:lnTo>
                  <a:pt x="3223" y="580"/>
                </a:lnTo>
                <a:lnTo>
                  <a:pt x="3231" y="580"/>
                </a:lnTo>
                <a:lnTo>
                  <a:pt x="3239" y="580"/>
                </a:lnTo>
                <a:lnTo>
                  <a:pt x="3247" y="580"/>
                </a:lnTo>
                <a:lnTo>
                  <a:pt x="3255" y="588"/>
                </a:lnTo>
                <a:lnTo>
                  <a:pt x="3271" y="588"/>
                </a:lnTo>
                <a:lnTo>
                  <a:pt x="3279" y="588"/>
                </a:lnTo>
                <a:lnTo>
                  <a:pt x="3287" y="596"/>
                </a:lnTo>
                <a:lnTo>
                  <a:pt x="3295" y="596"/>
                </a:lnTo>
                <a:lnTo>
                  <a:pt x="3303" y="596"/>
                </a:lnTo>
                <a:lnTo>
                  <a:pt x="3319" y="604"/>
                </a:lnTo>
                <a:lnTo>
                  <a:pt x="3327" y="604"/>
                </a:lnTo>
                <a:lnTo>
                  <a:pt x="3335" y="604"/>
                </a:lnTo>
                <a:lnTo>
                  <a:pt x="3343" y="604"/>
                </a:lnTo>
                <a:lnTo>
                  <a:pt x="3351" y="612"/>
                </a:lnTo>
                <a:lnTo>
                  <a:pt x="3368" y="612"/>
                </a:lnTo>
                <a:lnTo>
                  <a:pt x="3376" y="612"/>
                </a:lnTo>
                <a:lnTo>
                  <a:pt x="3384" y="620"/>
                </a:lnTo>
                <a:lnTo>
                  <a:pt x="3392" y="620"/>
                </a:lnTo>
                <a:lnTo>
                  <a:pt x="3400" y="620"/>
                </a:lnTo>
                <a:lnTo>
                  <a:pt x="3416" y="620"/>
                </a:lnTo>
                <a:lnTo>
                  <a:pt x="3424" y="628"/>
                </a:lnTo>
                <a:lnTo>
                  <a:pt x="3432" y="628"/>
                </a:lnTo>
                <a:lnTo>
                  <a:pt x="3440" y="628"/>
                </a:lnTo>
                <a:lnTo>
                  <a:pt x="3448" y="628"/>
                </a:lnTo>
                <a:lnTo>
                  <a:pt x="3464" y="636"/>
                </a:lnTo>
                <a:lnTo>
                  <a:pt x="3472" y="636"/>
                </a:lnTo>
                <a:lnTo>
                  <a:pt x="3480" y="636"/>
                </a:lnTo>
                <a:lnTo>
                  <a:pt x="3488" y="644"/>
                </a:lnTo>
                <a:lnTo>
                  <a:pt x="3504" y="644"/>
                </a:lnTo>
                <a:lnTo>
                  <a:pt x="3513" y="644"/>
                </a:lnTo>
                <a:lnTo>
                  <a:pt x="3521" y="644"/>
                </a:lnTo>
                <a:lnTo>
                  <a:pt x="3529" y="652"/>
                </a:lnTo>
                <a:lnTo>
                  <a:pt x="3537" y="652"/>
                </a:lnTo>
                <a:lnTo>
                  <a:pt x="3553" y="652"/>
                </a:lnTo>
                <a:lnTo>
                  <a:pt x="3561" y="652"/>
                </a:lnTo>
                <a:lnTo>
                  <a:pt x="3569" y="652"/>
                </a:lnTo>
                <a:lnTo>
                  <a:pt x="3577" y="660"/>
                </a:lnTo>
                <a:lnTo>
                  <a:pt x="3585" y="660"/>
                </a:lnTo>
                <a:lnTo>
                  <a:pt x="3601" y="660"/>
                </a:lnTo>
                <a:lnTo>
                  <a:pt x="3609" y="660"/>
                </a:lnTo>
                <a:lnTo>
                  <a:pt x="3617" y="668"/>
                </a:lnTo>
                <a:lnTo>
                  <a:pt x="3625" y="668"/>
                </a:lnTo>
                <a:lnTo>
                  <a:pt x="3633" y="668"/>
                </a:lnTo>
                <a:lnTo>
                  <a:pt x="3649" y="668"/>
                </a:lnTo>
                <a:lnTo>
                  <a:pt x="3658" y="676"/>
                </a:lnTo>
                <a:lnTo>
                  <a:pt x="3666" y="676"/>
                </a:lnTo>
                <a:lnTo>
                  <a:pt x="3674" y="676"/>
                </a:lnTo>
                <a:lnTo>
                  <a:pt x="3682" y="676"/>
                </a:lnTo>
                <a:lnTo>
                  <a:pt x="3698" y="676"/>
                </a:lnTo>
                <a:lnTo>
                  <a:pt x="3706" y="684"/>
                </a:lnTo>
                <a:lnTo>
                  <a:pt x="3714" y="684"/>
                </a:lnTo>
                <a:lnTo>
                  <a:pt x="3722" y="684"/>
                </a:lnTo>
                <a:lnTo>
                  <a:pt x="3730" y="684"/>
                </a:lnTo>
                <a:lnTo>
                  <a:pt x="3746" y="692"/>
                </a:lnTo>
                <a:lnTo>
                  <a:pt x="3754" y="692"/>
                </a:lnTo>
                <a:lnTo>
                  <a:pt x="3762" y="692"/>
                </a:lnTo>
                <a:lnTo>
                  <a:pt x="3770" y="692"/>
                </a:lnTo>
                <a:lnTo>
                  <a:pt x="3778" y="692"/>
                </a:lnTo>
                <a:lnTo>
                  <a:pt x="3794" y="701"/>
                </a:lnTo>
                <a:lnTo>
                  <a:pt x="3803" y="701"/>
                </a:lnTo>
                <a:lnTo>
                  <a:pt x="3811" y="701"/>
                </a:lnTo>
                <a:lnTo>
                  <a:pt x="3819" y="701"/>
                </a:lnTo>
                <a:lnTo>
                  <a:pt x="3827" y="701"/>
                </a:lnTo>
                <a:lnTo>
                  <a:pt x="3843" y="709"/>
                </a:lnTo>
                <a:lnTo>
                  <a:pt x="3851" y="709"/>
                </a:lnTo>
                <a:lnTo>
                  <a:pt x="3859" y="709"/>
                </a:lnTo>
                <a:lnTo>
                  <a:pt x="3867" y="709"/>
                </a:lnTo>
                <a:lnTo>
                  <a:pt x="3883" y="709"/>
                </a:lnTo>
              </a:path>
            </a:pathLst>
          </a:custGeom>
          <a:noFill/>
          <a:ln w="381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1120276" name="Freeform 20"/>
          <p:cNvSpPr>
            <a:spLocks/>
          </p:cNvSpPr>
          <p:nvPr/>
        </p:nvSpPr>
        <p:spPr bwMode="auto">
          <a:xfrm>
            <a:off x="1219203" y="4684437"/>
            <a:ext cx="6164263" cy="677863"/>
          </a:xfrm>
          <a:custGeom>
            <a:avLst/>
            <a:gdLst>
              <a:gd name="T0" fmla="*/ 2147483647 w 3883"/>
              <a:gd name="T1" fmla="*/ 2147483647 h 427"/>
              <a:gd name="T2" fmla="*/ 2147483647 w 3883"/>
              <a:gd name="T3" fmla="*/ 2147483647 h 427"/>
              <a:gd name="T4" fmla="*/ 2147483647 w 3883"/>
              <a:gd name="T5" fmla="*/ 2147483647 h 427"/>
              <a:gd name="T6" fmla="*/ 2147483647 w 3883"/>
              <a:gd name="T7" fmla="*/ 2147483647 h 427"/>
              <a:gd name="T8" fmla="*/ 2147483647 w 3883"/>
              <a:gd name="T9" fmla="*/ 2147483647 h 427"/>
              <a:gd name="T10" fmla="*/ 2147483647 w 3883"/>
              <a:gd name="T11" fmla="*/ 2147483647 h 427"/>
              <a:gd name="T12" fmla="*/ 2147483647 w 3883"/>
              <a:gd name="T13" fmla="*/ 2147483647 h 427"/>
              <a:gd name="T14" fmla="*/ 2147483647 w 3883"/>
              <a:gd name="T15" fmla="*/ 2147483647 h 427"/>
              <a:gd name="T16" fmla="*/ 2147483647 w 3883"/>
              <a:gd name="T17" fmla="*/ 2147483647 h 427"/>
              <a:gd name="T18" fmla="*/ 2147483647 w 3883"/>
              <a:gd name="T19" fmla="*/ 2147483647 h 427"/>
              <a:gd name="T20" fmla="*/ 2147483647 w 3883"/>
              <a:gd name="T21" fmla="*/ 2147483647 h 427"/>
              <a:gd name="T22" fmla="*/ 2147483647 w 3883"/>
              <a:gd name="T23" fmla="*/ 2147483647 h 427"/>
              <a:gd name="T24" fmla="*/ 2147483647 w 3883"/>
              <a:gd name="T25" fmla="*/ 2147483647 h 427"/>
              <a:gd name="T26" fmla="*/ 2147483647 w 3883"/>
              <a:gd name="T27" fmla="*/ 2147483647 h 427"/>
              <a:gd name="T28" fmla="*/ 2147483647 w 3883"/>
              <a:gd name="T29" fmla="*/ 2147483647 h 427"/>
              <a:gd name="T30" fmla="*/ 2147483647 w 3883"/>
              <a:gd name="T31" fmla="*/ 2147483647 h 427"/>
              <a:gd name="T32" fmla="*/ 2147483647 w 3883"/>
              <a:gd name="T33" fmla="*/ 2147483647 h 427"/>
              <a:gd name="T34" fmla="*/ 2147483647 w 3883"/>
              <a:gd name="T35" fmla="*/ 2147483647 h 427"/>
              <a:gd name="T36" fmla="*/ 2147483647 w 3883"/>
              <a:gd name="T37" fmla="*/ 2147483647 h 427"/>
              <a:gd name="T38" fmla="*/ 2147483647 w 3883"/>
              <a:gd name="T39" fmla="*/ 2147483647 h 427"/>
              <a:gd name="T40" fmla="*/ 2147483647 w 3883"/>
              <a:gd name="T41" fmla="*/ 2147483647 h 427"/>
              <a:gd name="T42" fmla="*/ 2147483647 w 3883"/>
              <a:gd name="T43" fmla="*/ 2147483647 h 427"/>
              <a:gd name="T44" fmla="*/ 2147483647 w 3883"/>
              <a:gd name="T45" fmla="*/ 0 h 427"/>
              <a:gd name="T46" fmla="*/ 2147483647 w 3883"/>
              <a:gd name="T47" fmla="*/ 0 h 427"/>
              <a:gd name="T48" fmla="*/ 2147483647 w 3883"/>
              <a:gd name="T49" fmla="*/ 0 h 427"/>
              <a:gd name="T50" fmla="*/ 2147483647 w 3883"/>
              <a:gd name="T51" fmla="*/ 0 h 427"/>
              <a:gd name="T52" fmla="*/ 2147483647 w 3883"/>
              <a:gd name="T53" fmla="*/ 0 h 427"/>
              <a:gd name="T54" fmla="*/ 2147483647 w 3883"/>
              <a:gd name="T55" fmla="*/ 0 h 427"/>
              <a:gd name="T56" fmla="*/ 2147483647 w 3883"/>
              <a:gd name="T57" fmla="*/ 2147483647 h 427"/>
              <a:gd name="T58" fmla="*/ 2147483647 w 3883"/>
              <a:gd name="T59" fmla="*/ 2147483647 h 427"/>
              <a:gd name="T60" fmla="*/ 2147483647 w 3883"/>
              <a:gd name="T61" fmla="*/ 2147483647 h 427"/>
              <a:gd name="T62" fmla="*/ 2147483647 w 3883"/>
              <a:gd name="T63" fmla="*/ 2147483647 h 427"/>
              <a:gd name="T64" fmla="*/ 2147483647 w 3883"/>
              <a:gd name="T65" fmla="*/ 2147483647 h 427"/>
              <a:gd name="T66" fmla="*/ 2147483647 w 3883"/>
              <a:gd name="T67" fmla="*/ 2147483647 h 427"/>
              <a:gd name="T68" fmla="*/ 2147483647 w 3883"/>
              <a:gd name="T69" fmla="*/ 2147483647 h 427"/>
              <a:gd name="T70" fmla="*/ 2147483647 w 3883"/>
              <a:gd name="T71" fmla="*/ 2147483647 h 427"/>
              <a:gd name="T72" fmla="*/ 2147483647 w 3883"/>
              <a:gd name="T73" fmla="*/ 2147483647 h 427"/>
              <a:gd name="T74" fmla="*/ 2147483647 w 3883"/>
              <a:gd name="T75" fmla="*/ 2147483647 h 427"/>
              <a:gd name="T76" fmla="*/ 2147483647 w 3883"/>
              <a:gd name="T77" fmla="*/ 2147483647 h 427"/>
              <a:gd name="T78" fmla="*/ 2147483647 w 3883"/>
              <a:gd name="T79" fmla="*/ 2147483647 h 427"/>
              <a:gd name="T80" fmla="*/ 2147483647 w 3883"/>
              <a:gd name="T81" fmla="*/ 2147483647 h 427"/>
              <a:gd name="T82" fmla="*/ 2147483647 w 3883"/>
              <a:gd name="T83" fmla="*/ 2147483647 h 427"/>
              <a:gd name="T84" fmla="*/ 2147483647 w 3883"/>
              <a:gd name="T85" fmla="*/ 2147483647 h 427"/>
              <a:gd name="T86" fmla="*/ 2147483647 w 3883"/>
              <a:gd name="T87" fmla="*/ 2147483647 h 427"/>
              <a:gd name="T88" fmla="*/ 2147483647 w 3883"/>
              <a:gd name="T89" fmla="*/ 2147483647 h 427"/>
              <a:gd name="T90" fmla="*/ 2147483647 w 3883"/>
              <a:gd name="T91" fmla="*/ 2147483647 h 427"/>
              <a:gd name="T92" fmla="*/ 2147483647 w 3883"/>
              <a:gd name="T93" fmla="*/ 2147483647 h 427"/>
              <a:gd name="T94" fmla="*/ 2147483647 w 3883"/>
              <a:gd name="T95" fmla="*/ 2147483647 h 427"/>
              <a:gd name="T96" fmla="*/ 2147483647 w 3883"/>
              <a:gd name="T97" fmla="*/ 2147483647 h 427"/>
              <a:gd name="T98" fmla="*/ 2147483647 w 3883"/>
              <a:gd name="T99" fmla="*/ 2147483647 h 427"/>
              <a:gd name="T100" fmla="*/ 2147483647 w 3883"/>
              <a:gd name="T101" fmla="*/ 2147483647 h 427"/>
              <a:gd name="T102" fmla="*/ 2147483647 w 3883"/>
              <a:gd name="T103" fmla="*/ 2147483647 h 427"/>
              <a:gd name="T104" fmla="*/ 2147483647 w 3883"/>
              <a:gd name="T105" fmla="*/ 2147483647 h 427"/>
              <a:gd name="T106" fmla="*/ 2147483647 w 3883"/>
              <a:gd name="T107" fmla="*/ 2147483647 h 427"/>
              <a:gd name="T108" fmla="*/ 2147483647 w 3883"/>
              <a:gd name="T109" fmla="*/ 2147483647 h 427"/>
              <a:gd name="T110" fmla="*/ 2147483647 w 3883"/>
              <a:gd name="T111" fmla="*/ 2147483647 h 427"/>
              <a:gd name="T112" fmla="*/ 2147483647 w 3883"/>
              <a:gd name="T113" fmla="*/ 2147483647 h 4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83"/>
              <a:gd name="T172" fmla="*/ 0 h 427"/>
              <a:gd name="T173" fmla="*/ 3883 w 3883"/>
              <a:gd name="T174" fmla="*/ 427 h 4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83" h="427">
                <a:moveTo>
                  <a:pt x="0" y="427"/>
                </a:moveTo>
                <a:lnTo>
                  <a:pt x="8" y="427"/>
                </a:lnTo>
                <a:lnTo>
                  <a:pt x="16" y="427"/>
                </a:lnTo>
                <a:lnTo>
                  <a:pt x="24" y="427"/>
                </a:lnTo>
                <a:lnTo>
                  <a:pt x="32" y="427"/>
                </a:lnTo>
                <a:lnTo>
                  <a:pt x="48" y="427"/>
                </a:lnTo>
                <a:lnTo>
                  <a:pt x="56" y="427"/>
                </a:lnTo>
                <a:lnTo>
                  <a:pt x="65" y="427"/>
                </a:lnTo>
                <a:lnTo>
                  <a:pt x="73" y="427"/>
                </a:lnTo>
                <a:lnTo>
                  <a:pt x="81" y="427"/>
                </a:lnTo>
                <a:lnTo>
                  <a:pt x="97" y="427"/>
                </a:lnTo>
                <a:lnTo>
                  <a:pt x="105" y="419"/>
                </a:lnTo>
                <a:lnTo>
                  <a:pt x="113" y="419"/>
                </a:lnTo>
                <a:lnTo>
                  <a:pt x="121" y="419"/>
                </a:lnTo>
                <a:lnTo>
                  <a:pt x="129" y="419"/>
                </a:lnTo>
                <a:lnTo>
                  <a:pt x="145" y="419"/>
                </a:lnTo>
                <a:lnTo>
                  <a:pt x="153" y="419"/>
                </a:lnTo>
                <a:lnTo>
                  <a:pt x="161" y="419"/>
                </a:lnTo>
                <a:lnTo>
                  <a:pt x="169" y="410"/>
                </a:lnTo>
                <a:lnTo>
                  <a:pt x="177" y="410"/>
                </a:lnTo>
                <a:lnTo>
                  <a:pt x="193" y="419"/>
                </a:lnTo>
                <a:lnTo>
                  <a:pt x="201" y="419"/>
                </a:lnTo>
                <a:lnTo>
                  <a:pt x="210" y="419"/>
                </a:lnTo>
                <a:lnTo>
                  <a:pt x="218" y="419"/>
                </a:lnTo>
                <a:lnTo>
                  <a:pt x="226" y="410"/>
                </a:lnTo>
                <a:lnTo>
                  <a:pt x="242" y="410"/>
                </a:lnTo>
                <a:lnTo>
                  <a:pt x="250" y="410"/>
                </a:lnTo>
                <a:lnTo>
                  <a:pt x="258" y="410"/>
                </a:lnTo>
                <a:lnTo>
                  <a:pt x="266" y="410"/>
                </a:lnTo>
                <a:lnTo>
                  <a:pt x="274" y="402"/>
                </a:lnTo>
                <a:lnTo>
                  <a:pt x="290" y="402"/>
                </a:lnTo>
                <a:lnTo>
                  <a:pt x="298" y="402"/>
                </a:lnTo>
                <a:lnTo>
                  <a:pt x="306" y="402"/>
                </a:lnTo>
                <a:lnTo>
                  <a:pt x="314" y="402"/>
                </a:lnTo>
                <a:lnTo>
                  <a:pt x="322" y="394"/>
                </a:lnTo>
                <a:lnTo>
                  <a:pt x="338" y="394"/>
                </a:lnTo>
                <a:lnTo>
                  <a:pt x="346" y="394"/>
                </a:lnTo>
                <a:lnTo>
                  <a:pt x="355" y="394"/>
                </a:lnTo>
                <a:lnTo>
                  <a:pt x="363" y="394"/>
                </a:lnTo>
                <a:lnTo>
                  <a:pt x="371" y="394"/>
                </a:lnTo>
                <a:lnTo>
                  <a:pt x="387" y="386"/>
                </a:lnTo>
                <a:lnTo>
                  <a:pt x="395" y="386"/>
                </a:lnTo>
                <a:lnTo>
                  <a:pt x="403" y="386"/>
                </a:lnTo>
                <a:lnTo>
                  <a:pt x="411" y="378"/>
                </a:lnTo>
                <a:lnTo>
                  <a:pt x="427" y="378"/>
                </a:lnTo>
                <a:lnTo>
                  <a:pt x="435" y="378"/>
                </a:lnTo>
                <a:lnTo>
                  <a:pt x="443" y="370"/>
                </a:lnTo>
                <a:lnTo>
                  <a:pt x="451" y="370"/>
                </a:lnTo>
                <a:lnTo>
                  <a:pt x="459" y="370"/>
                </a:lnTo>
                <a:lnTo>
                  <a:pt x="475" y="370"/>
                </a:lnTo>
                <a:lnTo>
                  <a:pt x="483" y="362"/>
                </a:lnTo>
                <a:lnTo>
                  <a:pt x="492" y="362"/>
                </a:lnTo>
                <a:lnTo>
                  <a:pt x="500" y="362"/>
                </a:lnTo>
                <a:lnTo>
                  <a:pt x="508" y="354"/>
                </a:lnTo>
                <a:lnTo>
                  <a:pt x="524" y="354"/>
                </a:lnTo>
                <a:lnTo>
                  <a:pt x="532" y="354"/>
                </a:lnTo>
                <a:lnTo>
                  <a:pt x="540" y="346"/>
                </a:lnTo>
                <a:lnTo>
                  <a:pt x="548" y="346"/>
                </a:lnTo>
                <a:lnTo>
                  <a:pt x="556" y="346"/>
                </a:lnTo>
                <a:lnTo>
                  <a:pt x="572" y="346"/>
                </a:lnTo>
                <a:lnTo>
                  <a:pt x="580" y="338"/>
                </a:lnTo>
                <a:lnTo>
                  <a:pt x="588" y="338"/>
                </a:lnTo>
                <a:lnTo>
                  <a:pt x="596" y="338"/>
                </a:lnTo>
                <a:lnTo>
                  <a:pt x="604" y="338"/>
                </a:lnTo>
                <a:lnTo>
                  <a:pt x="620" y="330"/>
                </a:lnTo>
                <a:lnTo>
                  <a:pt x="628" y="330"/>
                </a:lnTo>
                <a:lnTo>
                  <a:pt x="637" y="330"/>
                </a:lnTo>
                <a:lnTo>
                  <a:pt x="645" y="330"/>
                </a:lnTo>
                <a:lnTo>
                  <a:pt x="653" y="322"/>
                </a:lnTo>
                <a:lnTo>
                  <a:pt x="669" y="322"/>
                </a:lnTo>
                <a:lnTo>
                  <a:pt x="677" y="322"/>
                </a:lnTo>
                <a:lnTo>
                  <a:pt x="685" y="314"/>
                </a:lnTo>
                <a:lnTo>
                  <a:pt x="693" y="314"/>
                </a:lnTo>
                <a:lnTo>
                  <a:pt x="701" y="314"/>
                </a:lnTo>
                <a:lnTo>
                  <a:pt x="717" y="314"/>
                </a:lnTo>
                <a:lnTo>
                  <a:pt x="725" y="314"/>
                </a:lnTo>
                <a:lnTo>
                  <a:pt x="733" y="306"/>
                </a:lnTo>
                <a:lnTo>
                  <a:pt x="741" y="306"/>
                </a:lnTo>
                <a:lnTo>
                  <a:pt x="749" y="306"/>
                </a:lnTo>
                <a:lnTo>
                  <a:pt x="765" y="306"/>
                </a:lnTo>
                <a:lnTo>
                  <a:pt x="773" y="298"/>
                </a:lnTo>
                <a:lnTo>
                  <a:pt x="782" y="298"/>
                </a:lnTo>
                <a:lnTo>
                  <a:pt x="790" y="298"/>
                </a:lnTo>
                <a:lnTo>
                  <a:pt x="806" y="290"/>
                </a:lnTo>
                <a:lnTo>
                  <a:pt x="814" y="290"/>
                </a:lnTo>
                <a:lnTo>
                  <a:pt x="822" y="282"/>
                </a:lnTo>
                <a:lnTo>
                  <a:pt x="830" y="282"/>
                </a:lnTo>
                <a:lnTo>
                  <a:pt x="838" y="282"/>
                </a:lnTo>
                <a:lnTo>
                  <a:pt x="854" y="274"/>
                </a:lnTo>
                <a:lnTo>
                  <a:pt x="862" y="274"/>
                </a:lnTo>
                <a:lnTo>
                  <a:pt x="870" y="274"/>
                </a:lnTo>
                <a:lnTo>
                  <a:pt x="878" y="265"/>
                </a:lnTo>
                <a:lnTo>
                  <a:pt x="886" y="265"/>
                </a:lnTo>
                <a:lnTo>
                  <a:pt x="902" y="265"/>
                </a:lnTo>
                <a:lnTo>
                  <a:pt x="910" y="257"/>
                </a:lnTo>
                <a:lnTo>
                  <a:pt x="918" y="257"/>
                </a:lnTo>
                <a:lnTo>
                  <a:pt x="927" y="257"/>
                </a:lnTo>
                <a:lnTo>
                  <a:pt x="935" y="249"/>
                </a:lnTo>
                <a:lnTo>
                  <a:pt x="951" y="249"/>
                </a:lnTo>
                <a:lnTo>
                  <a:pt x="959" y="249"/>
                </a:lnTo>
                <a:lnTo>
                  <a:pt x="967" y="241"/>
                </a:lnTo>
                <a:lnTo>
                  <a:pt x="975" y="241"/>
                </a:lnTo>
                <a:lnTo>
                  <a:pt x="983" y="241"/>
                </a:lnTo>
                <a:lnTo>
                  <a:pt x="999" y="233"/>
                </a:lnTo>
                <a:lnTo>
                  <a:pt x="1007" y="233"/>
                </a:lnTo>
                <a:lnTo>
                  <a:pt x="1015" y="233"/>
                </a:lnTo>
                <a:lnTo>
                  <a:pt x="1023" y="225"/>
                </a:lnTo>
                <a:lnTo>
                  <a:pt x="1031" y="225"/>
                </a:lnTo>
                <a:lnTo>
                  <a:pt x="1047" y="225"/>
                </a:lnTo>
                <a:lnTo>
                  <a:pt x="1055" y="217"/>
                </a:lnTo>
                <a:lnTo>
                  <a:pt x="1063" y="217"/>
                </a:lnTo>
                <a:lnTo>
                  <a:pt x="1072" y="217"/>
                </a:lnTo>
                <a:lnTo>
                  <a:pt x="1080" y="217"/>
                </a:lnTo>
                <a:lnTo>
                  <a:pt x="1096" y="209"/>
                </a:lnTo>
                <a:lnTo>
                  <a:pt x="1104" y="209"/>
                </a:lnTo>
                <a:lnTo>
                  <a:pt x="1112" y="209"/>
                </a:lnTo>
                <a:lnTo>
                  <a:pt x="1120" y="209"/>
                </a:lnTo>
                <a:lnTo>
                  <a:pt x="1128" y="201"/>
                </a:lnTo>
                <a:lnTo>
                  <a:pt x="1144" y="201"/>
                </a:lnTo>
                <a:lnTo>
                  <a:pt x="1152" y="201"/>
                </a:lnTo>
                <a:lnTo>
                  <a:pt x="1160" y="193"/>
                </a:lnTo>
                <a:lnTo>
                  <a:pt x="1168" y="193"/>
                </a:lnTo>
                <a:lnTo>
                  <a:pt x="1184" y="193"/>
                </a:lnTo>
                <a:lnTo>
                  <a:pt x="1192" y="185"/>
                </a:lnTo>
                <a:lnTo>
                  <a:pt x="1200" y="177"/>
                </a:lnTo>
                <a:lnTo>
                  <a:pt x="1208" y="177"/>
                </a:lnTo>
                <a:lnTo>
                  <a:pt x="1217" y="169"/>
                </a:lnTo>
                <a:lnTo>
                  <a:pt x="1233" y="161"/>
                </a:lnTo>
                <a:lnTo>
                  <a:pt x="1241" y="161"/>
                </a:lnTo>
                <a:lnTo>
                  <a:pt x="1249" y="153"/>
                </a:lnTo>
                <a:lnTo>
                  <a:pt x="1257" y="153"/>
                </a:lnTo>
                <a:lnTo>
                  <a:pt x="1265" y="145"/>
                </a:lnTo>
                <a:lnTo>
                  <a:pt x="1281" y="137"/>
                </a:lnTo>
                <a:lnTo>
                  <a:pt x="1289" y="137"/>
                </a:lnTo>
                <a:lnTo>
                  <a:pt x="1297" y="129"/>
                </a:lnTo>
                <a:lnTo>
                  <a:pt x="1305" y="129"/>
                </a:lnTo>
                <a:lnTo>
                  <a:pt x="1313" y="120"/>
                </a:lnTo>
                <a:lnTo>
                  <a:pt x="1329" y="112"/>
                </a:lnTo>
                <a:lnTo>
                  <a:pt x="1337" y="112"/>
                </a:lnTo>
                <a:lnTo>
                  <a:pt x="1345" y="104"/>
                </a:lnTo>
                <a:lnTo>
                  <a:pt x="1354" y="96"/>
                </a:lnTo>
                <a:lnTo>
                  <a:pt x="1362" y="96"/>
                </a:lnTo>
                <a:lnTo>
                  <a:pt x="1378" y="88"/>
                </a:lnTo>
                <a:lnTo>
                  <a:pt x="1386" y="88"/>
                </a:lnTo>
                <a:lnTo>
                  <a:pt x="1394" y="80"/>
                </a:lnTo>
                <a:lnTo>
                  <a:pt x="1402" y="72"/>
                </a:lnTo>
                <a:lnTo>
                  <a:pt x="1410" y="72"/>
                </a:lnTo>
                <a:lnTo>
                  <a:pt x="1426" y="64"/>
                </a:lnTo>
                <a:lnTo>
                  <a:pt x="1434" y="64"/>
                </a:lnTo>
                <a:lnTo>
                  <a:pt x="1442" y="56"/>
                </a:lnTo>
                <a:lnTo>
                  <a:pt x="1450" y="48"/>
                </a:lnTo>
                <a:lnTo>
                  <a:pt x="1458" y="48"/>
                </a:lnTo>
                <a:lnTo>
                  <a:pt x="1474" y="40"/>
                </a:lnTo>
                <a:lnTo>
                  <a:pt x="1482" y="32"/>
                </a:lnTo>
                <a:lnTo>
                  <a:pt x="1490" y="32"/>
                </a:lnTo>
                <a:lnTo>
                  <a:pt x="1499" y="24"/>
                </a:lnTo>
                <a:lnTo>
                  <a:pt x="1507" y="24"/>
                </a:lnTo>
                <a:lnTo>
                  <a:pt x="1523" y="16"/>
                </a:lnTo>
                <a:lnTo>
                  <a:pt x="1531" y="8"/>
                </a:lnTo>
                <a:lnTo>
                  <a:pt x="1539" y="8"/>
                </a:lnTo>
                <a:lnTo>
                  <a:pt x="1547" y="0"/>
                </a:lnTo>
                <a:lnTo>
                  <a:pt x="1563" y="0"/>
                </a:lnTo>
                <a:lnTo>
                  <a:pt x="1571" y="0"/>
                </a:lnTo>
                <a:lnTo>
                  <a:pt x="1579" y="0"/>
                </a:lnTo>
                <a:lnTo>
                  <a:pt x="1587" y="0"/>
                </a:lnTo>
                <a:lnTo>
                  <a:pt x="1595" y="0"/>
                </a:lnTo>
                <a:lnTo>
                  <a:pt x="1611" y="0"/>
                </a:lnTo>
                <a:lnTo>
                  <a:pt x="1619" y="0"/>
                </a:lnTo>
                <a:lnTo>
                  <a:pt x="1627" y="0"/>
                </a:lnTo>
                <a:lnTo>
                  <a:pt x="1635" y="0"/>
                </a:lnTo>
                <a:lnTo>
                  <a:pt x="1644" y="0"/>
                </a:lnTo>
                <a:lnTo>
                  <a:pt x="1660" y="0"/>
                </a:lnTo>
                <a:lnTo>
                  <a:pt x="1668" y="0"/>
                </a:lnTo>
                <a:lnTo>
                  <a:pt x="1676" y="0"/>
                </a:lnTo>
                <a:lnTo>
                  <a:pt x="1684" y="0"/>
                </a:lnTo>
                <a:lnTo>
                  <a:pt x="1692" y="0"/>
                </a:lnTo>
                <a:lnTo>
                  <a:pt x="1708" y="0"/>
                </a:lnTo>
                <a:lnTo>
                  <a:pt x="1716" y="0"/>
                </a:lnTo>
                <a:lnTo>
                  <a:pt x="1724" y="0"/>
                </a:lnTo>
                <a:lnTo>
                  <a:pt x="1732" y="0"/>
                </a:lnTo>
                <a:lnTo>
                  <a:pt x="1740" y="0"/>
                </a:lnTo>
                <a:lnTo>
                  <a:pt x="1756" y="0"/>
                </a:lnTo>
                <a:lnTo>
                  <a:pt x="1764" y="0"/>
                </a:lnTo>
                <a:lnTo>
                  <a:pt x="1772" y="0"/>
                </a:lnTo>
                <a:lnTo>
                  <a:pt x="1780" y="0"/>
                </a:lnTo>
                <a:lnTo>
                  <a:pt x="1789" y="0"/>
                </a:lnTo>
                <a:lnTo>
                  <a:pt x="1805" y="0"/>
                </a:lnTo>
                <a:lnTo>
                  <a:pt x="1813" y="0"/>
                </a:lnTo>
                <a:lnTo>
                  <a:pt x="1821" y="0"/>
                </a:lnTo>
                <a:lnTo>
                  <a:pt x="1829" y="0"/>
                </a:lnTo>
                <a:lnTo>
                  <a:pt x="1837" y="0"/>
                </a:lnTo>
                <a:lnTo>
                  <a:pt x="1853" y="0"/>
                </a:lnTo>
                <a:lnTo>
                  <a:pt x="1861" y="0"/>
                </a:lnTo>
                <a:lnTo>
                  <a:pt x="1869" y="0"/>
                </a:lnTo>
                <a:lnTo>
                  <a:pt x="1877" y="0"/>
                </a:lnTo>
                <a:lnTo>
                  <a:pt x="1885" y="0"/>
                </a:lnTo>
                <a:lnTo>
                  <a:pt x="1901" y="0"/>
                </a:lnTo>
                <a:lnTo>
                  <a:pt x="1909" y="0"/>
                </a:lnTo>
                <a:lnTo>
                  <a:pt x="1917" y="0"/>
                </a:lnTo>
                <a:lnTo>
                  <a:pt x="1925" y="0"/>
                </a:lnTo>
                <a:lnTo>
                  <a:pt x="1942" y="0"/>
                </a:lnTo>
                <a:lnTo>
                  <a:pt x="1950" y="0"/>
                </a:lnTo>
                <a:lnTo>
                  <a:pt x="1958" y="8"/>
                </a:lnTo>
                <a:lnTo>
                  <a:pt x="1966" y="8"/>
                </a:lnTo>
                <a:lnTo>
                  <a:pt x="1974" y="8"/>
                </a:lnTo>
                <a:lnTo>
                  <a:pt x="1990" y="16"/>
                </a:lnTo>
                <a:lnTo>
                  <a:pt x="1998" y="16"/>
                </a:lnTo>
                <a:lnTo>
                  <a:pt x="2006" y="16"/>
                </a:lnTo>
                <a:lnTo>
                  <a:pt x="2014" y="16"/>
                </a:lnTo>
                <a:lnTo>
                  <a:pt x="2022" y="24"/>
                </a:lnTo>
                <a:lnTo>
                  <a:pt x="2038" y="24"/>
                </a:lnTo>
                <a:lnTo>
                  <a:pt x="2046" y="24"/>
                </a:lnTo>
                <a:lnTo>
                  <a:pt x="2054" y="32"/>
                </a:lnTo>
                <a:lnTo>
                  <a:pt x="2062" y="32"/>
                </a:lnTo>
                <a:lnTo>
                  <a:pt x="2070" y="32"/>
                </a:lnTo>
                <a:lnTo>
                  <a:pt x="2087" y="32"/>
                </a:lnTo>
                <a:lnTo>
                  <a:pt x="2095" y="40"/>
                </a:lnTo>
                <a:lnTo>
                  <a:pt x="2103" y="40"/>
                </a:lnTo>
                <a:lnTo>
                  <a:pt x="2111" y="40"/>
                </a:lnTo>
                <a:lnTo>
                  <a:pt x="2119" y="40"/>
                </a:lnTo>
                <a:lnTo>
                  <a:pt x="2135" y="48"/>
                </a:lnTo>
                <a:lnTo>
                  <a:pt x="2143" y="48"/>
                </a:lnTo>
                <a:lnTo>
                  <a:pt x="2151" y="48"/>
                </a:lnTo>
                <a:lnTo>
                  <a:pt x="2159" y="56"/>
                </a:lnTo>
                <a:lnTo>
                  <a:pt x="2167" y="56"/>
                </a:lnTo>
                <a:lnTo>
                  <a:pt x="2183" y="56"/>
                </a:lnTo>
                <a:lnTo>
                  <a:pt x="2191" y="56"/>
                </a:lnTo>
                <a:lnTo>
                  <a:pt x="2199" y="64"/>
                </a:lnTo>
                <a:lnTo>
                  <a:pt x="2207" y="64"/>
                </a:lnTo>
                <a:lnTo>
                  <a:pt x="2215" y="64"/>
                </a:lnTo>
                <a:lnTo>
                  <a:pt x="2232" y="64"/>
                </a:lnTo>
                <a:lnTo>
                  <a:pt x="2240" y="72"/>
                </a:lnTo>
                <a:lnTo>
                  <a:pt x="2248" y="72"/>
                </a:lnTo>
                <a:lnTo>
                  <a:pt x="2256" y="72"/>
                </a:lnTo>
                <a:lnTo>
                  <a:pt x="2264" y="72"/>
                </a:lnTo>
                <a:lnTo>
                  <a:pt x="2280" y="80"/>
                </a:lnTo>
                <a:lnTo>
                  <a:pt x="2288" y="80"/>
                </a:lnTo>
                <a:lnTo>
                  <a:pt x="2296" y="80"/>
                </a:lnTo>
                <a:lnTo>
                  <a:pt x="2304" y="80"/>
                </a:lnTo>
                <a:lnTo>
                  <a:pt x="2312" y="88"/>
                </a:lnTo>
                <a:lnTo>
                  <a:pt x="2328" y="88"/>
                </a:lnTo>
                <a:lnTo>
                  <a:pt x="2336" y="88"/>
                </a:lnTo>
                <a:lnTo>
                  <a:pt x="2344" y="96"/>
                </a:lnTo>
                <a:lnTo>
                  <a:pt x="2352" y="96"/>
                </a:lnTo>
                <a:lnTo>
                  <a:pt x="2369" y="96"/>
                </a:lnTo>
                <a:lnTo>
                  <a:pt x="2377" y="96"/>
                </a:lnTo>
                <a:lnTo>
                  <a:pt x="2385" y="104"/>
                </a:lnTo>
                <a:lnTo>
                  <a:pt x="2393" y="104"/>
                </a:lnTo>
                <a:lnTo>
                  <a:pt x="2401" y="104"/>
                </a:lnTo>
                <a:lnTo>
                  <a:pt x="2417" y="104"/>
                </a:lnTo>
                <a:lnTo>
                  <a:pt x="2425" y="112"/>
                </a:lnTo>
                <a:lnTo>
                  <a:pt x="2433" y="112"/>
                </a:lnTo>
                <a:lnTo>
                  <a:pt x="2441" y="112"/>
                </a:lnTo>
                <a:lnTo>
                  <a:pt x="2449" y="112"/>
                </a:lnTo>
                <a:lnTo>
                  <a:pt x="2465" y="120"/>
                </a:lnTo>
                <a:lnTo>
                  <a:pt x="2473" y="120"/>
                </a:lnTo>
                <a:lnTo>
                  <a:pt x="2481" y="120"/>
                </a:lnTo>
                <a:lnTo>
                  <a:pt x="2489" y="120"/>
                </a:lnTo>
                <a:lnTo>
                  <a:pt x="2497" y="129"/>
                </a:lnTo>
                <a:lnTo>
                  <a:pt x="2514" y="129"/>
                </a:lnTo>
                <a:lnTo>
                  <a:pt x="2522" y="129"/>
                </a:lnTo>
                <a:lnTo>
                  <a:pt x="2530" y="129"/>
                </a:lnTo>
                <a:lnTo>
                  <a:pt x="2538" y="129"/>
                </a:lnTo>
                <a:lnTo>
                  <a:pt x="2546" y="137"/>
                </a:lnTo>
                <a:lnTo>
                  <a:pt x="2562" y="137"/>
                </a:lnTo>
                <a:lnTo>
                  <a:pt x="2570" y="137"/>
                </a:lnTo>
                <a:lnTo>
                  <a:pt x="2578" y="137"/>
                </a:lnTo>
                <a:lnTo>
                  <a:pt x="2586" y="145"/>
                </a:lnTo>
                <a:lnTo>
                  <a:pt x="2594" y="145"/>
                </a:lnTo>
                <a:lnTo>
                  <a:pt x="2610" y="145"/>
                </a:lnTo>
                <a:lnTo>
                  <a:pt x="2618" y="145"/>
                </a:lnTo>
                <a:lnTo>
                  <a:pt x="2626" y="153"/>
                </a:lnTo>
                <a:lnTo>
                  <a:pt x="2634" y="153"/>
                </a:lnTo>
                <a:lnTo>
                  <a:pt x="2642" y="153"/>
                </a:lnTo>
                <a:lnTo>
                  <a:pt x="2659" y="153"/>
                </a:lnTo>
                <a:lnTo>
                  <a:pt x="2667" y="161"/>
                </a:lnTo>
                <a:lnTo>
                  <a:pt x="2675" y="161"/>
                </a:lnTo>
                <a:lnTo>
                  <a:pt x="2683" y="161"/>
                </a:lnTo>
                <a:lnTo>
                  <a:pt x="2691" y="161"/>
                </a:lnTo>
                <a:lnTo>
                  <a:pt x="2707" y="169"/>
                </a:lnTo>
                <a:lnTo>
                  <a:pt x="2715" y="169"/>
                </a:lnTo>
                <a:lnTo>
                  <a:pt x="2723" y="169"/>
                </a:lnTo>
                <a:lnTo>
                  <a:pt x="2731" y="169"/>
                </a:lnTo>
                <a:lnTo>
                  <a:pt x="2747" y="169"/>
                </a:lnTo>
                <a:lnTo>
                  <a:pt x="2755" y="177"/>
                </a:lnTo>
                <a:lnTo>
                  <a:pt x="2763" y="177"/>
                </a:lnTo>
                <a:lnTo>
                  <a:pt x="2771" y="177"/>
                </a:lnTo>
                <a:lnTo>
                  <a:pt x="2779" y="177"/>
                </a:lnTo>
                <a:lnTo>
                  <a:pt x="2796" y="185"/>
                </a:lnTo>
                <a:lnTo>
                  <a:pt x="2804" y="185"/>
                </a:lnTo>
                <a:lnTo>
                  <a:pt x="2812" y="185"/>
                </a:lnTo>
                <a:lnTo>
                  <a:pt x="2820" y="185"/>
                </a:lnTo>
                <a:lnTo>
                  <a:pt x="2828" y="193"/>
                </a:lnTo>
                <a:lnTo>
                  <a:pt x="2844" y="193"/>
                </a:lnTo>
                <a:lnTo>
                  <a:pt x="2852" y="193"/>
                </a:lnTo>
                <a:lnTo>
                  <a:pt x="2860" y="193"/>
                </a:lnTo>
                <a:lnTo>
                  <a:pt x="2868" y="193"/>
                </a:lnTo>
                <a:lnTo>
                  <a:pt x="2876" y="201"/>
                </a:lnTo>
                <a:lnTo>
                  <a:pt x="2892" y="201"/>
                </a:lnTo>
                <a:lnTo>
                  <a:pt x="2900" y="201"/>
                </a:lnTo>
                <a:lnTo>
                  <a:pt x="2908" y="201"/>
                </a:lnTo>
                <a:lnTo>
                  <a:pt x="2916" y="209"/>
                </a:lnTo>
                <a:lnTo>
                  <a:pt x="2924" y="209"/>
                </a:lnTo>
                <a:lnTo>
                  <a:pt x="2941" y="209"/>
                </a:lnTo>
                <a:lnTo>
                  <a:pt x="2949" y="209"/>
                </a:lnTo>
                <a:lnTo>
                  <a:pt x="2957" y="209"/>
                </a:lnTo>
                <a:lnTo>
                  <a:pt x="2965" y="217"/>
                </a:lnTo>
                <a:lnTo>
                  <a:pt x="2973" y="217"/>
                </a:lnTo>
                <a:lnTo>
                  <a:pt x="2989" y="217"/>
                </a:lnTo>
                <a:lnTo>
                  <a:pt x="2997" y="217"/>
                </a:lnTo>
                <a:lnTo>
                  <a:pt x="3005" y="217"/>
                </a:lnTo>
                <a:lnTo>
                  <a:pt x="3013" y="225"/>
                </a:lnTo>
                <a:lnTo>
                  <a:pt x="3021" y="225"/>
                </a:lnTo>
                <a:lnTo>
                  <a:pt x="3037" y="225"/>
                </a:lnTo>
                <a:lnTo>
                  <a:pt x="3045" y="225"/>
                </a:lnTo>
                <a:lnTo>
                  <a:pt x="3053" y="233"/>
                </a:lnTo>
                <a:lnTo>
                  <a:pt x="3061" y="233"/>
                </a:lnTo>
                <a:lnTo>
                  <a:pt x="3069" y="233"/>
                </a:lnTo>
                <a:lnTo>
                  <a:pt x="3086" y="233"/>
                </a:lnTo>
                <a:lnTo>
                  <a:pt x="3094" y="233"/>
                </a:lnTo>
                <a:lnTo>
                  <a:pt x="3102" y="241"/>
                </a:lnTo>
                <a:lnTo>
                  <a:pt x="3110" y="241"/>
                </a:lnTo>
                <a:lnTo>
                  <a:pt x="3126" y="241"/>
                </a:lnTo>
                <a:lnTo>
                  <a:pt x="3134" y="241"/>
                </a:lnTo>
                <a:lnTo>
                  <a:pt x="3142" y="241"/>
                </a:lnTo>
                <a:lnTo>
                  <a:pt x="3150" y="249"/>
                </a:lnTo>
                <a:lnTo>
                  <a:pt x="3158" y="249"/>
                </a:lnTo>
                <a:lnTo>
                  <a:pt x="3174" y="249"/>
                </a:lnTo>
                <a:lnTo>
                  <a:pt x="3182" y="249"/>
                </a:lnTo>
                <a:lnTo>
                  <a:pt x="3190" y="249"/>
                </a:lnTo>
                <a:lnTo>
                  <a:pt x="3198" y="257"/>
                </a:lnTo>
                <a:lnTo>
                  <a:pt x="3206" y="257"/>
                </a:lnTo>
                <a:lnTo>
                  <a:pt x="3223" y="257"/>
                </a:lnTo>
                <a:lnTo>
                  <a:pt x="3231" y="257"/>
                </a:lnTo>
                <a:lnTo>
                  <a:pt x="3239" y="257"/>
                </a:lnTo>
                <a:lnTo>
                  <a:pt x="3247" y="265"/>
                </a:lnTo>
                <a:lnTo>
                  <a:pt x="3255" y="265"/>
                </a:lnTo>
                <a:lnTo>
                  <a:pt x="3271" y="265"/>
                </a:lnTo>
                <a:lnTo>
                  <a:pt x="3279" y="265"/>
                </a:lnTo>
                <a:lnTo>
                  <a:pt x="3287" y="265"/>
                </a:lnTo>
                <a:lnTo>
                  <a:pt x="3295" y="274"/>
                </a:lnTo>
                <a:lnTo>
                  <a:pt x="3303" y="274"/>
                </a:lnTo>
                <a:lnTo>
                  <a:pt x="3319" y="274"/>
                </a:lnTo>
                <a:lnTo>
                  <a:pt x="3327" y="274"/>
                </a:lnTo>
                <a:lnTo>
                  <a:pt x="3335" y="274"/>
                </a:lnTo>
                <a:lnTo>
                  <a:pt x="3343" y="282"/>
                </a:lnTo>
                <a:lnTo>
                  <a:pt x="3351" y="282"/>
                </a:lnTo>
                <a:lnTo>
                  <a:pt x="3368" y="282"/>
                </a:lnTo>
                <a:lnTo>
                  <a:pt x="3376" y="282"/>
                </a:lnTo>
                <a:lnTo>
                  <a:pt x="3384" y="282"/>
                </a:lnTo>
                <a:lnTo>
                  <a:pt x="3392" y="290"/>
                </a:lnTo>
                <a:lnTo>
                  <a:pt x="3400" y="290"/>
                </a:lnTo>
                <a:lnTo>
                  <a:pt x="3416" y="290"/>
                </a:lnTo>
                <a:lnTo>
                  <a:pt x="3424" y="290"/>
                </a:lnTo>
                <a:lnTo>
                  <a:pt x="3432" y="290"/>
                </a:lnTo>
                <a:lnTo>
                  <a:pt x="3440" y="298"/>
                </a:lnTo>
                <a:lnTo>
                  <a:pt x="3448" y="298"/>
                </a:lnTo>
                <a:lnTo>
                  <a:pt x="3464" y="298"/>
                </a:lnTo>
                <a:lnTo>
                  <a:pt x="3472" y="298"/>
                </a:lnTo>
                <a:lnTo>
                  <a:pt x="3480" y="298"/>
                </a:lnTo>
                <a:lnTo>
                  <a:pt x="3488" y="306"/>
                </a:lnTo>
                <a:lnTo>
                  <a:pt x="3504" y="306"/>
                </a:lnTo>
                <a:lnTo>
                  <a:pt x="3513" y="306"/>
                </a:lnTo>
                <a:lnTo>
                  <a:pt x="3521" y="306"/>
                </a:lnTo>
                <a:lnTo>
                  <a:pt x="3529" y="306"/>
                </a:lnTo>
                <a:lnTo>
                  <a:pt x="3537" y="314"/>
                </a:lnTo>
                <a:lnTo>
                  <a:pt x="3553" y="314"/>
                </a:lnTo>
                <a:lnTo>
                  <a:pt x="3561" y="314"/>
                </a:lnTo>
                <a:lnTo>
                  <a:pt x="3569" y="314"/>
                </a:lnTo>
                <a:lnTo>
                  <a:pt x="3577" y="314"/>
                </a:lnTo>
                <a:lnTo>
                  <a:pt x="3585" y="314"/>
                </a:lnTo>
                <a:lnTo>
                  <a:pt x="3601" y="322"/>
                </a:lnTo>
                <a:lnTo>
                  <a:pt x="3609" y="322"/>
                </a:lnTo>
                <a:lnTo>
                  <a:pt x="3617" y="322"/>
                </a:lnTo>
                <a:lnTo>
                  <a:pt x="3625" y="322"/>
                </a:lnTo>
                <a:lnTo>
                  <a:pt x="3633" y="322"/>
                </a:lnTo>
                <a:lnTo>
                  <a:pt x="3649" y="330"/>
                </a:lnTo>
                <a:lnTo>
                  <a:pt x="3658" y="330"/>
                </a:lnTo>
                <a:lnTo>
                  <a:pt x="3666" y="330"/>
                </a:lnTo>
                <a:lnTo>
                  <a:pt x="3674" y="330"/>
                </a:lnTo>
                <a:lnTo>
                  <a:pt x="3682" y="330"/>
                </a:lnTo>
                <a:lnTo>
                  <a:pt x="3698" y="330"/>
                </a:lnTo>
                <a:lnTo>
                  <a:pt x="3706" y="338"/>
                </a:lnTo>
                <a:lnTo>
                  <a:pt x="3714" y="338"/>
                </a:lnTo>
                <a:lnTo>
                  <a:pt x="3722" y="338"/>
                </a:lnTo>
                <a:lnTo>
                  <a:pt x="3730" y="338"/>
                </a:lnTo>
                <a:lnTo>
                  <a:pt x="3746" y="338"/>
                </a:lnTo>
                <a:lnTo>
                  <a:pt x="3754" y="346"/>
                </a:lnTo>
                <a:lnTo>
                  <a:pt x="3762" y="346"/>
                </a:lnTo>
                <a:lnTo>
                  <a:pt x="3770" y="346"/>
                </a:lnTo>
                <a:lnTo>
                  <a:pt x="3778" y="346"/>
                </a:lnTo>
                <a:lnTo>
                  <a:pt x="3794" y="346"/>
                </a:lnTo>
                <a:lnTo>
                  <a:pt x="3803" y="346"/>
                </a:lnTo>
                <a:lnTo>
                  <a:pt x="3811" y="354"/>
                </a:lnTo>
                <a:lnTo>
                  <a:pt x="3819" y="354"/>
                </a:lnTo>
                <a:lnTo>
                  <a:pt x="3827" y="354"/>
                </a:lnTo>
                <a:lnTo>
                  <a:pt x="3843" y="354"/>
                </a:lnTo>
                <a:lnTo>
                  <a:pt x="3851" y="354"/>
                </a:lnTo>
                <a:lnTo>
                  <a:pt x="3859" y="354"/>
                </a:lnTo>
                <a:lnTo>
                  <a:pt x="3867" y="362"/>
                </a:lnTo>
                <a:lnTo>
                  <a:pt x="3883" y="362"/>
                </a:lnTo>
              </a:path>
            </a:pathLst>
          </a:cu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1120278" name="Freeform 22"/>
          <p:cNvSpPr>
            <a:spLocks/>
          </p:cNvSpPr>
          <p:nvPr/>
        </p:nvSpPr>
        <p:spPr bwMode="auto">
          <a:xfrm>
            <a:off x="1219203" y="3776387"/>
            <a:ext cx="6164263" cy="1585913"/>
          </a:xfrm>
          <a:custGeom>
            <a:avLst/>
            <a:gdLst>
              <a:gd name="T0" fmla="*/ 2147483647 w 3883"/>
              <a:gd name="T1" fmla="*/ 2147483647 h 999"/>
              <a:gd name="T2" fmla="*/ 2147483647 w 3883"/>
              <a:gd name="T3" fmla="*/ 2147483647 h 999"/>
              <a:gd name="T4" fmla="*/ 2147483647 w 3883"/>
              <a:gd name="T5" fmla="*/ 2147483647 h 999"/>
              <a:gd name="T6" fmla="*/ 2147483647 w 3883"/>
              <a:gd name="T7" fmla="*/ 2147483647 h 999"/>
              <a:gd name="T8" fmla="*/ 2147483647 w 3883"/>
              <a:gd name="T9" fmla="*/ 2147483647 h 999"/>
              <a:gd name="T10" fmla="*/ 2147483647 w 3883"/>
              <a:gd name="T11" fmla="*/ 2147483647 h 999"/>
              <a:gd name="T12" fmla="*/ 2147483647 w 3883"/>
              <a:gd name="T13" fmla="*/ 2147483647 h 999"/>
              <a:gd name="T14" fmla="*/ 2147483647 w 3883"/>
              <a:gd name="T15" fmla="*/ 2147483647 h 999"/>
              <a:gd name="T16" fmla="*/ 2147483647 w 3883"/>
              <a:gd name="T17" fmla="*/ 2147483647 h 999"/>
              <a:gd name="T18" fmla="*/ 2147483647 w 3883"/>
              <a:gd name="T19" fmla="*/ 2147483647 h 999"/>
              <a:gd name="T20" fmla="*/ 2147483647 w 3883"/>
              <a:gd name="T21" fmla="*/ 2147483647 h 999"/>
              <a:gd name="T22" fmla="*/ 2147483647 w 3883"/>
              <a:gd name="T23" fmla="*/ 2147483647 h 999"/>
              <a:gd name="T24" fmla="*/ 2147483647 w 3883"/>
              <a:gd name="T25" fmla="*/ 2147483647 h 999"/>
              <a:gd name="T26" fmla="*/ 2147483647 w 3883"/>
              <a:gd name="T27" fmla="*/ 2147483647 h 999"/>
              <a:gd name="T28" fmla="*/ 2147483647 w 3883"/>
              <a:gd name="T29" fmla="*/ 2147483647 h 999"/>
              <a:gd name="T30" fmla="*/ 2147483647 w 3883"/>
              <a:gd name="T31" fmla="*/ 2147483647 h 999"/>
              <a:gd name="T32" fmla="*/ 2147483647 w 3883"/>
              <a:gd name="T33" fmla="*/ 2147483647 h 999"/>
              <a:gd name="T34" fmla="*/ 2147483647 w 3883"/>
              <a:gd name="T35" fmla="*/ 2147483647 h 999"/>
              <a:gd name="T36" fmla="*/ 2147483647 w 3883"/>
              <a:gd name="T37" fmla="*/ 2147483647 h 999"/>
              <a:gd name="T38" fmla="*/ 2147483647 w 3883"/>
              <a:gd name="T39" fmla="*/ 2147483647 h 999"/>
              <a:gd name="T40" fmla="*/ 2147483647 w 3883"/>
              <a:gd name="T41" fmla="*/ 2147483647 h 999"/>
              <a:gd name="T42" fmla="*/ 2147483647 w 3883"/>
              <a:gd name="T43" fmla="*/ 2147483647 h 999"/>
              <a:gd name="T44" fmla="*/ 2147483647 w 3883"/>
              <a:gd name="T45" fmla="*/ 2147483647 h 999"/>
              <a:gd name="T46" fmla="*/ 2147483647 w 3883"/>
              <a:gd name="T47" fmla="*/ 2147483647 h 999"/>
              <a:gd name="T48" fmla="*/ 2147483647 w 3883"/>
              <a:gd name="T49" fmla="*/ 2147483647 h 999"/>
              <a:gd name="T50" fmla="*/ 2147483647 w 3883"/>
              <a:gd name="T51" fmla="*/ 2147483647 h 999"/>
              <a:gd name="T52" fmla="*/ 2147483647 w 3883"/>
              <a:gd name="T53" fmla="*/ 2147483647 h 999"/>
              <a:gd name="T54" fmla="*/ 2147483647 w 3883"/>
              <a:gd name="T55" fmla="*/ 2147483647 h 999"/>
              <a:gd name="T56" fmla="*/ 2147483647 w 3883"/>
              <a:gd name="T57" fmla="*/ 2147483647 h 999"/>
              <a:gd name="T58" fmla="*/ 2147483647 w 3883"/>
              <a:gd name="T59" fmla="*/ 2147483647 h 999"/>
              <a:gd name="T60" fmla="*/ 2147483647 w 3883"/>
              <a:gd name="T61" fmla="*/ 2147483647 h 999"/>
              <a:gd name="T62" fmla="*/ 2147483647 w 3883"/>
              <a:gd name="T63" fmla="*/ 2147483647 h 999"/>
              <a:gd name="T64" fmla="*/ 2147483647 w 3883"/>
              <a:gd name="T65" fmla="*/ 2147483647 h 999"/>
              <a:gd name="T66" fmla="*/ 2147483647 w 3883"/>
              <a:gd name="T67" fmla="*/ 2147483647 h 999"/>
              <a:gd name="T68" fmla="*/ 2147483647 w 3883"/>
              <a:gd name="T69" fmla="*/ 2147483647 h 999"/>
              <a:gd name="T70" fmla="*/ 2147483647 w 3883"/>
              <a:gd name="T71" fmla="*/ 2147483647 h 999"/>
              <a:gd name="T72" fmla="*/ 2147483647 w 3883"/>
              <a:gd name="T73" fmla="*/ 2147483647 h 999"/>
              <a:gd name="T74" fmla="*/ 2147483647 w 3883"/>
              <a:gd name="T75" fmla="*/ 2147483647 h 999"/>
              <a:gd name="T76" fmla="*/ 2147483647 w 3883"/>
              <a:gd name="T77" fmla="*/ 2147483647 h 999"/>
              <a:gd name="T78" fmla="*/ 2147483647 w 3883"/>
              <a:gd name="T79" fmla="*/ 2147483647 h 999"/>
              <a:gd name="T80" fmla="*/ 2147483647 w 3883"/>
              <a:gd name="T81" fmla="*/ 2147483647 h 999"/>
              <a:gd name="T82" fmla="*/ 2147483647 w 3883"/>
              <a:gd name="T83" fmla="*/ 2147483647 h 999"/>
              <a:gd name="T84" fmla="*/ 2147483647 w 3883"/>
              <a:gd name="T85" fmla="*/ 2147483647 h 999"/>
              <a:gd name="T86" fmla="*/ 2147483647 w 3883"/>
              <a:gd name="T87" fmla="*/ 2147483647 h 999"/>
              <a:gd name="T88" fmla="*/ 2147483647 w 3883"/>
              <a:gd name="T89" fmla="*/ 2147483647 h 999"/>
              <a:gd name="T90" fmla="*/ 2147483647 w 3883"/>
              <a:gd name="T91" fmla="*/ 2147483647 h 999"/>
              <a:gd name="T92" fmla="*/ 2147483647 w 3883"/>
              <a:gd name="T93" fmla="*/ 2147483647 h 999"/>
              <a:gd name="T94" fmla="*/ 2147483647 w 3883"/>
              <a:gd name="T95" fmla="*/ 2147483647 h 999"/>
              <a:gd name="T96" fmla="*/ 2147483647 w 3883"/>
              <a:gd name="T97" fmla="*/ 2147483647 h 999"/>
              <a:gd name="T98" fmla="*/ 2147483647 w 3883"/>
              <a:gd name="T99" fmla="*/ 2147483647 h 999"/>
              <a:gd name="T100" fmla="*/ 2147483647 w 3883"/>
              <a:gd name="T101" fmla="*/ 2147483647 h 999"/>
              <a:gd name="T102" fmla="*/ 2147483647 w 3883"/>
              <a:gd name="T103" fmla="*/ 2147483647 h 999"/>
              <a:gd name="T104" fmla="*/ 2147483647 w 3883"/>
              <a:gd name="T105" fmla="*/ 2147483647 h 999"/>
              <a:gd name="T106" fmla="*/ 2147483647 w 3883"/>
              <a:gd name="T107" fmla="*/ 2147483647 h 999"/>
              <a:gd name="T108" fmla="*/ 2147483647 w 3883"/>
              <a:gd name="T109" fmla="*/ 2147483647 h 999"/>
              <a:gd name="T110" fmla="*/ 2147483647 w 3883"/>
              <a:gd name="T111" fmla="*/ 0 h 999"/>
              <a:gd name="T112" fmla="*/ 2147483647 w 3883"/>
              <a:gd name="T113" fmla="*/ 0 h 99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83"/>
              <a:gd name="T172" fmla="*/ 0 h 999"/>
              <a:gd name="T173" fmla="*/ 3883 w 3883"/>
              <a:gd name="T174" fmla="*/ 999 h 99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83" h="999">
                <a:moveTo>
                  <a:pt x="0" y="999"/>
                </a:moveTo>
                <a:lnTo>
                  <a:pt x="8" y="999"/>
                </a:lnTo>
                <a:lnTo>
                  <a:pt x="16" y="999"/>
                </a:lnTo>
                <a:lnTo>
                  <a:pt x="24" y="999"/>
                </a:lnTo>
                <a:lnTo>
                  <a:pt x="32" y="999"/>
                </a:lnTo>
                <a:lnTo>
                  <a:pt x="48" y="999"/>
                </a:lnTo>
                <a:lnTo>
                  <a:pt x="56" y="999"/>
                </a:lnTo>
                <a:lnTo>
                  <a:pt x="65" y="999"/>
                </a:lnTo>
                <a:lnTo>
                  <a:pt x="73" y="999"/>
                </a:lnTo>
                <a:lnTo>
                  <a:pt x="81" y="999"/>
                </a:lnTo>
                <a:lnTo>
                  <a:pt x="97" y="999"/>
                </a:lnTo>
                <a:lnTo>
                  <a:pt x="105" y="991"/>
                </a:lnTo>
                <a:lnTo>
                  <a:pt x="113" y="991"/>
                </a:lnTo>
                <a:lnTo>
                  <a:pt x="121" y="991"/>
                </a:lnTo>
                <a:lnTo>
                  <a:pt x="129" y="991"/>
                </a:lnTo>
                <a:lnTo>
                  <a:pt x="145" y="991"/>
                </a:lnTo>
                <a:lnTo>
                  <a:pt x="153" y="991"/>
                </a:lnTo>
                <a:lnTo>
                  <a:pt x="161" y="991"/>
                </a:lnTo>
                <a:lnTo>
                  <a:pt x="169" y="982"/>
                </a:lnTo>
                <a:lnTo>
                  <a:pt x="177" y="982"/>
                </a:lnTo>
                <a:lnTo>
                  <a:pt x="193" y="991"/>
                </a:lnTo>
                <a:lnTo>
                  <a:pt x="201" y="991"/>
                </a:lnTo>
                <a:lnTo>
                  <a:pt x="210" y="991"/>
                </a:lnTo>
                <a:lnTo>
                  <a:pt x="218" y="991"/>
                </a:lnTo>
                <a:lnTo>
                  <a:pt x="226" y="982"/>
                </a:lnTo>
                <a:lnTo>
                  <a:pt x="242" y="982"/>
                </a:lnTo>
                <a:lnTo>
                  <a:pt x="250" y="982"/>
                </a:lnTo>
                <a:lnTo>
                  <a:pt x="258" y="982"/>
                </a:lnTo>
                <a:lnTo>
                  <a:pt x="266" y="982"/>
                </a:lnTo>
                <a:lnTo>
                  <a:pt x="274" y="974"/>
                </a:lnTo>
                <a:lnTo>
                  <a:pt x="290" y="974"/>
                </a:lnTo>
                <a:lnTo>
                  <a:pt x="298" y="974"/>
                </a:lnTo>
                <a:lnTo>
                  <a:pt x="306" y="974"/>
                </a:lnTo>
                <a:lnTo>
                  <a:pt x="314" y="974"/>
                </a:lnTo>
                <a:lnTo>
                  <a:pt x="322" y="966"/>
                </a:lnTo>
                <a:lnTo>
                  <a:pt x="338" y="966"/>
                </a:lnTo>
                <a:lnTo>
                  <a:pt x="346" y="966"/>
                </a:lnTo>
                <a:lnTo>
                  <a:pt x="355" y="966"/>
                </a:lnTo>
                <a:lnTo>
                  <a:pt x="363" y="966"/>
                </a:lnTo>
                <a:lnTo>
                  <a:pt x="371" y="966"/>
                </a:lnTo>
                <a:lnTo>
                  <a:pt x="387" y="958"/>
                </a:lnTo>
                <a:lnTo>
                  <a:pt x="395" y="958"/>
                </a:lnTo>
                <a:lnTo>
                  <a:pt x="403" y="958"/>
                </a:lnTo>
                <a:lnTo>
                  <a:pt x="411" y="950"/>
                </a:lnTo>
                <a:lnTo>
                  <a:pt x="427" y="950"/>
                </a:lnTo>
                <a:lnTo>
                  <a:pt x="435" y="950"/>
                </a:lnTo>
                <a:lnTo>
                  <a:pt x="443" y="942"/>
                </a:lnTo>
                <a:lnTo>
                  <a:pt x="451" y="942"/>
                </a:lnTo>
                <a:lnTo>
                  <a:pt x="459" y="942"/>
                </a:lnTo>
                <a:lnTo>
                  <a:pt x="475" y="942"/>
                </a:lnTo>
                <a:lnTo>
                  <a:pt x="483" y="934"/>
                </a:lnTo>
                <a:lnTo>
                  <a:pt x="492" y="934"/>
                </a:lnTo>
                <a:lnTo>
                  <a:pt x="500" y="934"/>
                </a:lnTo>
                <a:lnTo>
                  <a:pt x="508" y="926"/>
                </a:lnTo>
                <a:lnTo>
                  <a:pt x="524" y="926"/>
                </a:lnTo>
                <a:lnTo>
                  <a:pt x="532" y="926"/>
                </a:lnTo>
                <a:lnTo>
                  <a:pt x="540" y="918"/>
                </a:lnTo>
                <a:lnTo>
                  <a:pt x="548" y="918"/>
                </a:lnTo>
                <a:lnTo>
                  <a:pt x="556" y="918"/>
                </a:lnTo>
                <a:lnTo>
                  <a:pt x="572" y="918"/>
                </a:lnTo>
                <a:lnTo>
                  <a:pt x="580" y="910"/>
                </a:lnTo>
                <a:lnTo>
                  <a:pt x="588" y="910"/>
                </a:lnTo>
                <a:lnTo>
                  <a:pt x="596" y="910"/>
                </a:lnTo>
                <a:lnTo>
                  <a:pt x="604" y="910"/>
                </a:lnTo>
                <a:lnTo>
                  <a:pt x="620" y="902"/>
                </a:lnTo>
                <a:lnTo>
                  <a:pt x="628" y="902"/>
                </a:lnTo>
                <a:lnTo>
                  <a:pt x="637" y="902"/>
                </a:lnTo>
                <a:lnTo>
                  <a:pt x="645" y="902"/>
                </a:lnTo>
                <a:lnTo>
                  <a:pt x="653" y="894"/>
                </a:lnTo>
                <a:lnTo>
                  <a:pt x="669" y="894"/>
                </a:lnTo>
                <a:lnTo>
                  <a:pt x="677" y="894"/>
                </a:lnTo>
                <a:lnTo>
                  <a:pt x="685" y="886"/>
                </a:lnTo>
                <a:lnTo>
                  <a:pt x="693" y="886"/>
                </a:lnTo>
                <a:lnTo>
                  <a:pt x="701" y="886"/>
                </a:lnTo>
                <a:lnTo>
                  <a:pt x="717" y="886"/>
                </a:lnTo>
                <a:lnTo>
                  <a:pt x="725" y="886"/>
                </a:lnTo>
                <a:lnTo>
                  <a:pt x="733" y="878"/>
                </a:lnTo>
                <a:lnTo>
                  <a:pt x="741" y="878"/>
                </a:lnTo>
                <a:lnTo>
                  <a:pt x="749" y="878"/>
                </a:lnTo>
                <a:lnTo>
                  <a:pt x="765" y="878"/>
                </a:lnTo>
                <a:lnTo>
                  <a:pt x="773" y="870"/>
                </a:lnTo>
                <a:lnTo>
                  <a:pt x="782" y="870"/>
                </a:lnTo>
                <a:lnTo>
                  <a:pt x="790" y="870"/>
                </a:lnTo>
                <a:lnTo>
                  <a:pt x="806" y="862"/>
                </a:lnTo>
                <a:lnTo>
                  <a:pt x="814" y="862"/>
                </a:lnTo>
                <a:lnTo>
                  <a:pt x="822" y="854"/>
                </a:lnTo>
                <a:lnTo>
                  <a:pt x="830" y="854"/>
                </a:lnTo>
                <a:lnTo>
                  <a:pt x="838" y="854"/>
                </a:lnTo>
                <a:lnTo>
                  <a:pt x="854" y="846"/>
                </a:lnTo>
                <a:lnTo>
                  <a:pt x="862" y="846"/>
                </a:lnTo>
                <a:lnTo>
                  <a:pt x="870" y="846"/>
                </a:lnTo>
                <a:lnTo>
                  <a:pt x="878" y="837"/>
                </a:lnTo>
                <a:lnTo>
                  <a:pt x="886" y="837"/>
                </a:lnTo>
                <a:lnTo>
                  <a:pt x="902" y="837"/>
                </a:lnTo>
                <a:lnTo>
                  <a:pt x="910" y="829"/>
                </a:lnTo>
                <a:lnTo>
                  <a:pt x="918" y="829"/>
                </a:lnTo>
                <a:lnTo>
                  <a:pt x="927" y="829"/>
                </a:lnTo>
                <a:lnTo>
                  <a:pt x="935" y="821"/>
                </a:lnTo>
                <a:lnTo>
                  <a:pt x="951" y="821"/>
                </a:lnTo>
                <a:lnTo>
                  <a:pt x="959" y="821"/>
                </a:lnTo>
                <a:lnTo>
                  <a:pt x="967" y="813"/>
                </a:lnTo>
                <a:lnTo>
                  <a:pt x="975" y="813"/>
                </a:lnTo>
                <a:lnTo>
                  <a:pt x="983" y="813"/>
                </a:lnTo>
                <a:lnTo>
                  <a:pt x="999" y="805"/>
                </a:lnTo>
                <a:lnTo>
                  <a:pt x="1007" y="805"/>
                </a:lnTo>
                <a:lnTo>
                  <a:pt x="1015" y="805"/>
                </a:lnTo>
                <a:lnTo>
                  <a:pt x="1023" y="797"/>
                </a:lnTo>
                <a:lnTo>
                  <a:pt x="1031" y="797"/>
                </a:lnTo>
                <a:lnTo>
                  <a:pt x="1047" y="797"/>
                </a:lnTo>
                <a:lnTo>
                  <a:pt x="1055" y="789"/>
                </a:lnTo>
                <a:lnTo>
                  <a:pt x="1063" y="789"/>
                </a:lnTo>
                <a:lnTo>
                  <a:pt x="1072" y="789"/>
                </a:lnTo>
                <a:lnTo>
                  <a:pt x="1080" y="789"/>
                </a:lnTo>
                <a:lnTo>
                  <a:pt x="1096" y="781"/>
                </a:lnTo>
                <a:lnTo>
                  <a:pt x="1104" y="781"/>
                </a:lnTo>
                <a:lnTo>
                  <a:pt x="1112" y="781"/>
                </a:lnTo>
                <a:lnTo>
                  <a:pt x="1120" y="781"/>
                </a:lnTo>
                <a:lnTo>
                  <a:pt x="1128" y="773"/>
                </a:lnTo>
                <a:lnTo>
                  <a:pt x="1144" y="773"/>
                </a:lnTo>
                <a:lnTo>
                  <a:pt x="1152" y="773"/>
                </a:lnTo>
                <a:lnTo>
                  <a:pt x="1160" y="765"/>
                </a:lnTo>
                <a:lnTo>
                  <a:pt x="1168" y="765"/>
                </a:lnTo>
                <a:lnTo>
                  <a:pt x="1184" y="765"/>
                </a:lnTo>
                <a:lnTo>
                  <a:pt x="1192" y="757"/>
                </a:lnTo>
                <a:lnTo>
                  <a:pt x="1200" y="749"/>
                </a:lnTo>
                <a:lnTo>
                  <a:pt x="1208" y="749"/>
                </a:lnTo>
                <a:lnTo>
                  <a:pt x="1217" y="741"/>
                </a:lnTo>
                <a:lnTo>
                  <a:pt x="1233" y="733"/>
                </a:lnTo>
                <a:lnTo>
                  <a:pt x="1241" y="733"/>
                </a:lnTo>
                <a:lnTo>
                  <a:pt x="1249" y="725"/>
                </a:lnTo>
                <a:lnTo>
                  <a:pt x="1257" y="725"/>
                </a:lnTo>
                <a:lnTo>
                  <a:pt x="1265" y="717"/>
                </a:lnTo>
                <a:lnTo>
                  <a:pt x="1281" y="709"/>
                </a:lnTo>
                <a:lnTo>
                  <a:pt x="1289" y="709"/>
                </a:lnTo>
                <a:lnTo>
                  <a:pt x="1297" y="701"/>
                </a:lnTo>
                <a:lnTo>
                  <a:pt x="1305" y="701"/>
                </a:lnTo>
                <a:lnTo>
                  <a:pt x="1313" y="692"/>
                </a:lnTo>
                <a:lnTo>
                  <a:pt x="1329" y="684"/>
                </a:lnTo>
                <a:lnTo>
                  <a:pt x="1337" y="684"/>
                </a:lnTo>
                <a:lnTo>
                  <a:pt x="1345" y="676"/>
                </a:lnTo>
                <a:lnTo>
                  <a:pt x="1354" y="668"/>
                </a:lnTo>
                <a:lnTo>
                  <a:pt x="1362" y="668"/>
                </a:lnTo>
                <a:lnTo>
                  <a:pt x="1378" y="660"/>
                </a:lnTo>
                <a:lnTo>
                  <a:pt x="1386" y="660"/>
                </a:lnTo>
                <a:lnTo>
                  <a:pt x="1394" y="652"/>
                </a:lnTo>
                <a:lnTo>
                  <a:pt x="1402" y="644"/>
                </a:lnTo>
                <a:lnTo>
                  <a:pt x="1410" y="644"/>
                </a:lnTo>
                <a:lnTo>
                  <a:pt x="1426" y="636"/>
                </a:lnTo>
                <a:lnTo>
                  <a:pt x="1434" y="636"/>
                </a:lnTo>
                <a:lnTo>
                  <a:pt x="1442" y="628"/>
                </a:lnTo>
                <a:lnTo>
                  <a:pt x="1450" y="620"/>
                </a:lnTo>
                <a:lnTo>
                  <a:pt x="1458" y="620"/>
                </a:lnTo>
                <a:lnTo>
                  <a:pt x="1474" y="612"/>
                </a:lnTo>
                <a:lnTo>
                  <a:pt x="1482" y="604"/>
                </a:lnTo>
                <a:lnTo>
                  <a:pt x="1490" y="604"/>
                </a:lnTo>
                <a:lnTo>
                  <a:pt x="1499" y="596"/>
                </a:lnTo>
                <a:lnTo>
                  <a:pt x="1507" y="596"/>
                </a:lnTo>
                <a:lnTo>
                  <a:pt x="1523" y="588"/>
                </a:lnTo>
                <a:lnTo>
                  <a:pt x="1531" y="580"/>
                </a:lnTo>
                <a:lnTo>
                  <a:pt x="1539" y="580"/>
                </a:lnTo>
                <a:lnTo>
                  <a:pt x="1547" y="572"/>
                </a:lnTo>
                <a:lnTo>
                  <a:pt x="1563" y="572"/>
                </a:lnTo>
                <a:lnTo>
                  <a:pt x="1571" y="564"/>
                </a:lnTo>
                <a:lnTo>
                  <a:pt x="1579" y="555"/>
                </a:lnTo>
                <a:lnTo>
                  <a:pt x="1587" y="547"/>
                </a:lnTo>
                <a:lnTo>
                  <a:pt x="1595" y="547"/>
                </a:lnTo>
                <a:lnTo>
                  <a:pt x="1611" y="539"/>
                </a:lnTo>
                <a:lnTo>
                  <a:pt x="1619" y="531"/>
                </a:lnTo>
                <a:lnTo>
                  <a:pt x="1627" y="531"/>
                </a:lnTo>
                <a:lnTo>
                  <a:pt x="1635" y="523"/>
                </a:lnTo>
                <a:lnTo>
                  <a:pt x="1644" y="515"/>
                </a:lnTo>
                <a:lnTo>
                  <a:pt x="1660" y="515"/>
                </a:lnTo>
                <a:lnTo>
                  <a:pt x="1668" y="507"/>
                </a:lnTo>
                <a:lnTo>
                  <a:pt x="1676" y="499"/>
                </a:lnTo>
                <a:lnTo>
                  <a:pt x="1684" y="499"/>
                </a:lnTo>
                <a:lnTo>
                  <a:pt x="1692" y="491"/>
                </a:lnTo>
                <a:lnTo>
                  <a:pt x="1708" y="483"/>
                </a:lnTo>
                <a:lnTo>
                  <a:pt x="1716" y="483"/>
                </a:lnTo>
                <a:lnTo>
                  <a:pt x="1724" y="475"/>
                </a:lnTo>
                <a:lnTo>
                  <a:pt x="1732" y="467"/>
                </a:lnTo>
                <a:lnTo>
                  <a:pt x="1740" y="459"/>
                </a:lnTo>
                <a:lnTo>
                  <a:pt x="1756" y="459"/>
                </a:lnTo>
                <a:lnTo>
                  <a:pt x="1764" y="451"/>
                </a:lnTo>
                <a:lnTo>
                  <a:pt x="1772" y="443"/>
                </a:lnTo>
                <a:lnTo>
                  <a:pt x="1780" y="443"/>
                </a:lnTo>
                <a:lnTo>
                  <a:pt x="1789" y="435"/>
                </a:lnTo>
                <a:lnTo>
                  <a:pt x="1805" y="427"/>
                </a:lnTo>
                <a:lnTo>
                  <a:pt x="1813" y="427"/>
                </a:lnTo>
                <a:lnTo>
                  <a:pt x="1821" y="419"/>
                </a:lnTo>
                <a:lnTo>
                  <a:pt x="1829" y="410"/>
                </a:lnTo>
                <a:lnTo>
                  <a:pt x="1837" y="410"/>
                </a:lnTo>
                <a:lnTo>
                  <a:pt x="1853" y="402"/>
                </a:lnTo>
                <a:lnTo>
                  <a:pt x="1861" y="394"/>
                </a:lnTo>
                <a:lnTo>
                  <a:pt x="1869" y="394"/>
                </a:lnTo>
                <a:lnTo>
                  <a:pt x="1877" y="386"/>
                </a:lnTo>
                <a:lnTo>
                  <a:pt x="1885" y="378"/>
                </a:lnTo>
                <a:lnTo>
                  <a:pt x="1901" y="378"/>
                </a:lnTo>
                <a:lnTo>
                  <a:pt x="1909" y="370"/>
                </a:lnTo>
                <a:lnTo>
                  <a:pt x="1917" y="362"/>
                </a:lnTo>
                <a:lnTo>
                  <a:pt x="1925" y="354"/>
                </a:lnTo>
                <a:lnTo>
                  <a:pt x="1942" y="354"/>
                </a:lnTo>
                <a:lnTo>
                  <a:pt x="1950" y="346"/>
                </a:lnTo>
                <a:lnTo>
                  <a:pt x="1958" y="346"/>
                </a:lnTo>
                <a:lnTo>
                  <a:pt x="1966" y="346"/>
                </a:lnTo>
                <a:lnTo>
                  <a:pt x="1974" y="346"/>
                </a:lnTo>
                <a:lnTo>
                  <a:pt x="1990" y="338"/>
                </a:lnTo>
                <a:lnTo>
                  <a:pt x="1998" y="338"/>
                </a:lnTo>
                <a:lnTo>
                  <a:pt x="2006" y="338"/>
                </a:lnTo>
                <a:lnTo>
                  <a:pt x="2014" y="330"/>
                </a:lnTo>
                <a:lnTo>
                  <a:pt x="2022" y="330"/>
                </a:lnTo>
                <a:lnTo>
                  <a:pt x="2038" y="330"/>
                </a:lnTo>
                <a:lnTo>
                  <a:pt x="2046" y="322"/>
                </a:lnTo>
                <a:lnTo>
                  <a:pt x="2054" y="322"/>
                </a:lnTo>
                <a:lnTo>
                  <a:pt x="2062" y="322"/>
                </a:lnTo>
                <a:lnTo>
                  <a:pt x="2070" y="314"/>
                </a:lnTo>
                <a:lnTo>
                  <a:pt x="2087" y="314"/>
                </a:lnTo>
                <a:lnTo>
                  <a:pt x="2095" y="314"/>
                </a:lnTo>
                <a:lnTo>
                  <a:pt x="2103" y="306"/>
                </a:lnTo>
                <a:lnTo>
                  <a:pt x="2111" y="306"/>
                </a:lnTo>
                <a:lnTo>
                  <a:pt x="2119" y="306"/>
                </a:lnTo>
                <a:lnTo>
                  <a:pt x="2135" y="298"/>
                </a:lnTo>
                <a:lnTo>
                  <a:pt x="2143" y="298"/>
                </a:lnTo>
                <a:lnTo>
                  <a:pt x="2151" y="298"/>
                </a:lnTo>
                <a:lnTo>
                  <a:pt x="2159" y="298"/>
                </a:lnTo>
                <a:lnTo>
                  <a:pt x="2167" y="290"/>
                </a:lnTo>
                <a:lnTo>
                  <a:pt x="2183" y="290"/>
                </a:lnTo>
                <a:lnTo>
                  <a:pt x="2191" y="290"/>
                </a:lnTo>
                <a:lnTo>
                  <a:pt x="2199" y="282"/>
                </a:lnTo>
                <a:lnTo>
                  <a:pt x="2207" y="282"/>
                </a:lnTo>
                <a:lnTo>
                  <a:pt x="2215" y="282"/>
                </a:lnTo>
                <a:lnTo>
                  <a:pt x="2232" y="273"/>
                </a:lnTo>
                <a:lnTo>
                  <a:pt x="2240" y="273"/>
                </a:lnTo>
                <a:lnTo>
                  <a:pt x="2248" y="273"/>
                </a:lnTo>
                <a:lnTo>
                  <a:pt x="2256" y="265"/>
                </a:lnTo>
                <a:lnTo>
                  <a:pt x="2264" y="265"/>
                </a:lnTo>
                <a:lnTo>
                  <a:pt x="2280" y="265"/>
                </a:lnTo>
                <a:lnTo>
                  <a:pt x="2288" y="257"/>
                </a:lnTo>
                <a:lnTo>
                  <a:pt x="2296" y="257"/>
                </a:lnTo>
                <a:lnTo>
                  <a:pt x="2304" y="257"/>
                </a:lnTo>
                <a:lnTo>
                  <a:pt x="2312" y="249"/>
                </a:lnTo>
                <a:lnTo>
                  <a:pt x="2328" y="249"/>
                </a:lnTo>
                <a:lnTo>
                  <a:pt x="2336" y="249"/>
                </a:lnTo>
                <a:lnTo>
                  <a:pt x="2344" y="249"/>
                </a:lnTo>
                <a:lnTo>
                  <a:pt x="2352" y="241"/>
                </a:lnTo>
                <a:lnTo>
                  <a:pt x="2369" y="241"/>
                </a:lnTo>
                <a:lnTo>
                  <a:pt x="2377" y="241"/>
                </a:lnTo>
                <a:lnTo>
                  <a:pt x="2385" y="233"/>
                </a:lnTo>
                <a:lnTo>
                  <a:pt x="2393" y="233"/>
                </a:lnTo>
                <a:lnTo>
                  <a:pt x="2401" y="233"/>
                </a:lnTo>
                <a:lnTo>
                  <a:pt x="2417" y="225"/>
                </a:lnTo>
                <a:lnTo>
                  <a:pt x="2425" y="225"/>
                </a:lnTo>
                <a:lnTo>
                  <a:pt x="2433" y="225"/>
                </a:lnTo>
                <a:lnTo>
                  <a:pt x="2441" y="217"/>
                </a:lnTo>
                <a:lnTo>
                  <a:pt x="2449" y="217"/>
                </a:lnTo>
                <a:lnTo>
                  <a:pt x="2465" y="217"/>
                </a:lnTo>
                <a:lnTo>
                  <a:pt x="2473" y="217"/>
                </a:lnTo>
                <a:lnTo>
                  <a:pt x="2481" y="209"/>
                </a:lnTo>
                <a:lnTo>
                  <a:pt x="2489" y="209"/>
                </a:lnTo>
                <a:lnTo>
                  <a:pt x="2497" y="209"/>
                </a:lnTo>
                <a:lnTo>
                  <a:pt x="2514" y="201"/>
                </a:lnTo>
                <a:lnTo>
                  <a:pt x="2522" y="201"/>
                </a:lnTo>
                <a:lnTo>
                  <a:pt x="2530" y="201"/>
                </a:lnTo>
                <a:lnTo>
                  <a:pt x="2538" y="193"/>
                </a:lnTo>
                <a:lnTo>
                  <a:pt x="2546" y="193"/>
                </a:lnTo>
                <a:lnTo>
                  <a:pt x="2562" y="193"/>
                </a:lnTo>
                <a:lnTo>
                  <a:pt x="2570" y="193"/>
                </a:lnTo>
                <a:lnTo>
                  <a:pt x="2578" y="185"/>
                </a:lnTo>
                <a:lnTo>
                  <a:pt x="2586" y="185"/>
                </a:lnTo>
                <a:lnTo>
                  <a:pt x="2594" y="185"/>
                </a:lnTo>
                <a:lnTo>
                  <a:pt x="2610" y="177"/>
                </a:lnTo>
                <a:lnTo>
                  <a:pt x="2618" y="177"/>
                </a:lnTo>
                <a:lnTo>
                  <a:pt x="2626" y="177"/>
                </a:lnTo>
                <a:lnTo>
                  <a:pt x="2634" y="169"/>
                </a:lnTo>
                <a:lnTo>
                  <a:pt x="2642" y="169"/>
                </a:lnTo>
                <a:lnTo>
                  <a:pt x="2659" y="169"/>
                </a:lnTo>
                <a:lnTo>
                  <a:pt x="2667" y="161"/>
                </a:lnTo>
                <a:lnTo>
                  <a:pt x="2675" y="161"/>
                </a:lnTo>
                <a:lnTo>
                  <a:pt x="2683" y="161"/>
                </a:lnTo>
                <a:lnTo>
                  <a:pt x="2691" y="161"/>
                </a:lnTo>
                <a:lnTo>
                  <a:pt x="2707" y="153"/>
                </a:lnTo>
                <a:lnTo>
                  <a:pt x="2715" y="153"/>
                </a:lnTo>
                <a:lnTo>
                  <a:pt x="2723" y="153"/>
                </a:lnTo>
                <a:lnTo>
                  <a:pt x="2731" y="145"/>
                </a:lnTo>
                <a:lnTo>
                  <a:pt x="2747" y="145"/>
                </a:lnTo>
                <a:lnTo>
                  <a:pt x="2755" y="145"/>
                </a:lnTo>
                <a:lnTo>
                  <a:pt x="2763" y="137"/>
                </a:lnTo>
                <a:lnTo>
                  <a:pt x="2771" y="137"/>
                </a:lnTo>
                <a:lnTo>
                  <a:pt x="2779" y="137"/>
                </a:lnTo>
                <a:lnTo>
                  <a:pt x="2796" y="137"/>
                </a:lnTo>
                <a:lnTo>
                  <a:pt x="2804" y="128"/>
                </a:lnTo>
                <a:lnTo>
                  <a:pt x="2812" y="128"/>
                </a:lnTo>
                <a:lnTo>
                  <a:pt x="2820" y="128"/>
                </a:lnTo>
                <a:lnTo>
                  <a:pt x="2828" y="120"/>
                </a:lnTo>
                <a:lnTo>
                  <a:pt x="2844" y="120"/>
                </a:lnTo>
                <a:lnTo>
                  <a:pt x="2852" y="120"/>
                </a:lnTo>
                <a:lnTo>
                  <a:pt x="2860" y="112"/>
                </a:lnTo>
                <a:lnTo>
                  <a:pt x="2868" y="112"/>
                </a:lnTo>
                <a:lnTo>
                  <a:pt x="2876" y="112"/>
                </a:lnTo>
                <a:lnTo>
                  <a:pt x="2892" y="112"/>
                </a:lnTo>
                <a:lnTo>
                  <a:pt x="2900" y="104"/>
                </a:lnTo>
                <a:lnTo>
                  <a:pt x="2908" y="104"/>
                </a:lnTo>
                <a:lnTo>
                  <a:pt x="2916" y="104"/>
                </a:lnTo>
                <a:lnTo>
                  <a:pt x="2924" y="96"/>
                </a:lnTo>
                <a:lnTo>
                  <a:pt x="2941" y="96"/>
                </a:lnTo>
                <a:lnTo>
                  <a:pt x="2949" y="96"/>
                </a:lnTo>
                <a:lnTo>
                  <a:pt x="2957" y="96"/>
                </a:lnTo>
                <a:lnTo>
                  <a:pt x="2965" y="88"/>
                </a:lnTo>
                <a:lnTo>
                  <a:pt x="2973" y="88"/>
                </a:lnTo>
                <a:lnTo>
                  <a:pt x="2989" y="88"/>
                </a:lnTo>
                <a:lnTo>
                  <a:pt x="2997" y="80"/>
                </a:lnTo>
                <a:lnTo>
                  <a:pt x="3005" y="80"/>
                </a:lnTo>
                <a:lnTo>
                  <a:pt x="3013" y="80"/>
                </a:lnTo>
                <a:lnTo>
                  <a:pt x="3021" y="72"/>
                </a:lnTo>
                <a:lnTo>
                  <a:pt x="3037" y="72"/>
                </a:lnTo>
                <a:lnTo>
                  <a:pt x="3045" y="72"/>
                </a:lnTo>
                <a:lnTo>
                  <a:pt x="3053" y="72"/>
                </a:lnTo>
                <a:lnTo>
                  <a:pt x="3061" y="64"/>
                </a:lnTo>
                <a:lnTo>
                  <a:pt x="3069" y="64"/>
                </a:lnTo>
                <a:lnTo>
                  <a:pt x="3086" y="64"/>
                </a:lnTo>
                <a:lnTo>
                  <a:pt x="3094" y="56"/>
                </a:lnTo>
                <a:lnTo>
                  <a:pt x="3102" y="56"/>
                </a:lnTo>
                <a:lnTo>
                  <a:pt x="3110" y="56"/>
                </a:lnTo>
                <a:lnTo>
                  <a:pt x="3126" y="56"/>
                </a:lnTo>
                <a:lnTo>
                  <a:pt x="3134" y="56"/>
                </a:lnTo>
                <a:lnTo>
                  <a:pt x="3142" y="56"/>
                </a:lnTo>
                <a:lnTo>
                  <a:pt x="3150" y="56"/>
                </a:lnTo>
                <a:lnTo>
                  <a:pt x="3158" y="56"/>
                </a:lnTo>
                <a:lnTo>
                  <a:pt x="3174" y="48"/>
                </a:lnTo>
                <a:lnTo>
                  <a:pt x="3182" y="48"/>
                </a:lnTo>
                <a:lnTo>
                  <a:pt x="3190" y="48"/>
                </a:lnTo>
                <a:lnTo>
                  <a:pt x="3198" y="48"/>
                </a:lnTo>
                <a:lnTo>
                  <a:pt x="3206" y="48"/>
                </a:lnTo>
                <a:lnTo>
                  <a:pt x="3223" y="48"/>
                </a:lnTo>
                <a:lnTo>
                  <a:pt x="3231" y="48"/>
                </a:lnTo>
                <a:lnTo>
                  <a:pt x="3239" y="48"/>
                </a:lnTo>
                <a:lnTo>
                  <a:pt x="3247" y="48"/>
                </a:lnTo>
                <a:lnTo>
                  <a:pt x="3255" y="48"/>
                </a:lnTo>
                <a:lnTo>
                  <a:pt x="3271" y="48"/>
                </a:lnTo>
                <a:lnTo>
                  <a:pt x="3279" y="40"/>
                </a:lnTo>
                <a:lnTo>
                  <a:pt x="3287" y="40"/>
                </a:lnTo>
                <a:lnTo>
                  <a:pt x="3295" y="40"/>
                </a:lnTo>
                <a:lnTo>
                  <a:pt x="3303" y="40"/>
                </a:lnTo>
                <a:lnTo>
                  <a:pt x="3319" y="40"/>
                </a:lnTo>
                <a:lnTo>
                  <a:pt x="3327" y="40"/>
                </a:lnTo>
                <a:lnTo>
                  <a:pt x="3335" y="40"/>
                </a:lnTo>
                <a:lnTo>
                  <a:pt x="3343" y="40"/>
                </a:lnTo>
                <a:lnTo>
                  <a:pt x="3351" y="40"/>
                </a:lnTo>
                <a:lnTo>
                  <a:pt x="3368" y="40"/>
                </a:lnTo>
                <a:lnTo>
                  <a:pt x="3376" y="32"/>
                </a:lnTo>
                <a:lnTo>
                  <a:pt x="3384" y="32"/>
                </a:lnTo>
                <a:lnTo>
                  <a:pt x="3392" y="32"/>
                </a:lnTo>
                <a:lnTo>
                  <a:pt x="3400" y="32"/>
                </a:lnTo>
                <a:lnTo>
                  <a:pt x="3416" y="32"/>
                </a:lnTo>
                <a:lnTo>
                  <a:pt x="3424" y="32"/>
                </a:lnTo>
                <a:lnTo>
                  <a:pt x="3432" y="32"/>
                </a:lnTo>
                <a:lnTo>
                  <a:pt x="3440" y="32"/>
                </a:lnTo>
                <a:lnTo>
                  <a:pt x="3448" y="32"/>
                </a:lnTo>
                <a:lnTo>
                  <a:pt x="3464" y="32"/>
                </a:lnTo>
                <a:lnTo>
                  <a:pt x="3472" y="32"/>
                </a:lnTo>
                <a:lnTo>
                  <a:pt x="3480" y="24"/>
                </a:lnTo>
                <a:lnTo>
                  <a:pt x="3488" y="24"/>
                </a:lnTo>
                <a:lnTo>
                  <a:pt x="3504" y="24"/>
                </a:lnTo>
                <a:lnTo>
                  <a:pt x="3513" y="24"/>
                </a:lnTo>
                <a:lnTo>
                  <a:pt x="3521" y="24"/>
                </a:lnTo>
                <a:lnTo>
                  <a:pt x="3529" y="24"/>
                </a:lnTo>
                <a:lnTo>
                  <a:pt x="3537" y="24"/>
                </a:lnTo>
                <a:lnTo>
                  <a:pt x="3553" y="24"/>
                </a:lnTo>
                <a:lnTo>
                  <a:pt x="3561" y="24"/>
                </a:lnTo>
                <a:lnTo>
                  <a:pt x="3569" y="24"/>
                </a:lnTo>
                <a:lnTo>
                  <a:pt x="3577" y="24"/>
                </a:lnTo>
                <a:lnTo>
                  <a:pt x="3585" y="16"/>
                </a:lnTo>
                <a:lnTo>
                  <a:pt x="3601" y="16"/>
                </a:lnTo>
                <a:lnTo>
                  <a:pt x="3609" y="16"/>
                </a:lnTo>
                <a:lnTo>
                  <a:pt x="3617" y="16"/>
                </a:lnTo>
                <a:lnTo>
                  <a:pt x="3625" y="16"/>
                </a:lnTo>
                <a:lnTo>
                  <a:pt x="3633" y="16"/>
                </a:lnTo>
                <a:lnTo>
                  <a:pt x="3649" y="16"/>
                </a:lnTo>
                <a:lnTo>
                  <a:pt x="3658" y="16"/>
                </a:lnTo>
                <a:lnTo>
                  <a:pt x="3666" y="16"/>
                </a:lnTo>
                <a:lnTo>
                  <a:pt x="3674" y="16"/>
                </a:lnTo>
                <a:lnTo>
                  <a:pt x="3682" y="8"/>
                </a:lnTo>
                <a:lnTo>
                  <a:pt x="3698" y="8"/>
                </a:lnTo>
                <a:lnTo>
                  <a:pt x="3706" y="8"/>
                </a:lnTo>
                <a:lnTo>
                  <a:pt x="3714" y="8"/>
                </a:lnTo>
                <a:lnTo>
                  <a:pt x="3722" y="8"/>
                </a:lnTo>
                <a:lnTo>
                  <a:pt x="3730" y="8"/>
                </a:lnTo>
                <a:lnTo>
                  <a:pt x="3746" y="8"/>
                </a:lnTo>
                <a:lnTo>
                  <a:pt x="3754" y="8"/>
                </a:lnTo>
                <a:lnTo>
                  <a:pt x="3762" y="8"/>
                </a:lnTo>
                <a:lnTo>
                  <a:pt x="3770" y="8"/>
                </a:lnTo>
                <a:lnTo>
                  <a:pt x="3778" y="8"/>
                </a:lnTo>
                <a:lnTo>
                  <a:pt x="3794" y="0"/>
                </a:lnTo>
                <a:lnTo>
                  <a:pt x="3803" y="0"/>
                </a:lnTo>
                <a:lnTo>
                  <a:pt x="3811" y="0"/>
                </a:lnTo>
                <a:lnTo>
                  <a:pt x="3819" y="0"/>
                </a:lnTo>
                <a:lnTo>
                  <a:pt x="3827" y="0"/>
                </a:lnTo>
                <a:lnTo>
                  <a:pt x="3843" y="0"/>
                </a:lnTo>
                <a:lnTo>
                  <a:pt x="3851" y="0"/>
                </a:lnTo>
                <a:lnTo>
                  <a:pt x="3859" y="0"/>
                </a:lnTo>
                <a:lnTo>
                  <a:pt x="3867" y="0"/>
                </a:lnTo>
                <a:lnTo>
                  <a:pt x="3883" y="0"/>
                </a:lnTo>
              </a:path>
            </a:pathLst>
          </a:cu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502" name="Rectangle 23"/>
          <p:cNvSpPr>
            <a:spLocks noChangeArrowheads="1"/>
          </p:cNvSpPr>
          <p:nvPr/>
        </p:nvSpPr>
        <p:spPr bwMode="auto">
          <a:xfrm>
            <a:off x="1014414" y="6158659"/>
            <a:ext cx="4552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1600" dirty="0">
                <a:solidFill>
                  <a:srgbClr val="000000"/>
                </a:solidFill>
                <a:latin typeface="Arial" charset="0"/>
              </a:rPr>
              <a:t>2000</a:t>
            </a:r>
            <a:endParaRPr lang="en-US" altLang="en-US" sz="1800" dirty="0">
              <a:solidFill>
                <a:prstClr val="black"/>
              </a:solidFill>
              <a:latin typeface="Arial" charset="0"/>
            </a:endParaRPr>
          </a:p>
        </p:txBody>
      </p:sp>
      <p:sp>
        <p:nvSpPr>
          <p:cNvPr id="20503" name="Rectangle 24"/>
          <p:cNvSpPr>
            <a:spLocks noChangeArrowheads="1"/>
          </p:cNvSpPr>
          <p:nvPr/>
        </p:nvSpPr>
        <p:spPr bwMode="auto">
          <a:xfrm>
            <a:off x="2254252" y="6158686"/>
            <a:ext cx="4552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1600" dirty="0">
                <a:solidFill>
                  <a:srgbClr val="000000"/>
                </a:solidFill>
                <a:latin typeface="Arial" charset="0"/>
              </a:rPr>
              <a:t>2020</a:t>
            </a:r>
            <a:endParaRPr lang="en-US" altLang="en-US" sz="1800" dirty="0">
              <a:solidFill>
                <a:prstClr val="black"/>
              </a:solidFill>
              <a:latin typeface="Arial" charset="0"/>
            </a:endParaRPr>
          </a:p>
        </p:txBody>
      </p:sp>
      <p:sp>
        <p:nvSpPr>
          <p:cNvPr id="20504" name="Rectangle 25"/>
          <p:cNvSpPr>
            <a:spLocks noChangeArrowheads="1"/>
          </p:cNvSpPr>
          <p:nvPr/>
        </p:nvSpPr>
        <p:spPr bwMode="auto">
          <a:xfrm>
            <a:off x="3470278" y="6158659"/>
            <a:ext cx="4552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1600" dirty="0">
                <a:solidFill>
                  <a:srgbClr val="000000"/>
                </a:solidFill>
                <a:latin typeface="Arial" charset="0"/>
              </a:rPr>
              <a:t>2040</a:t>
            </a:r>
            <a:endParaRPr lang="en-US" altLang="en-US" sz="1800" dirty="0">
              <a:solidFill>
                <a:prstClr val="black"/>
              </a:solidFill>
              <a:latin typeface="Arial" charset="0"/>
            </a:endParaRPr>
          </a:p>
        </p:txBody>
      </p:sp>
      <p:sp>
        <p:nvSpPr>
          <p:cNvPr id="20505" name="Rectangle 26"/>
          <p:cNvSpPr>
            <a:spLocks noChangeArrowheads="1"/>
          </p:cNvSpPr>
          <p:nvPr/>
        </p:nvSpPr>
        <p:spPr bwMode="auto">
          <a:xfrm>
            <a:off x="4710114" y="6158659"/>
            <a:ext cx="4552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1600" dirty="0">
                <a:solidFill>
                  <a:srgbClr val="000000"/>
                </a:solidFill>
                <a:latin typeface="Arial" charset="0"/>
              </a:rPr>
              <a:t>2060</a:t>
            </a:r>
            <a:endParaRPr lang="en-US" altLang="en-US" sz="1800" dirty="0">
              <a:solidFill>
                <a:prstClr val="black"/>
              </a:solidFill>
              <a:latin typeface="Arial" charset="0"/>
            </a:endParaRPr>
          </a:p>
        </p:txBody>
      </p:sp>
      <p:sp>
        <p:nvSpPr>
          <p:cNvPr id="20506" name="Rectangle 27"/>
          <p:cNvSpPr>
            <a:spLocks noChangeArrowheads="1"/>
          </p:cNvSpPr>
          <p:nvPr/>
        </p:nvSpPr>
        <p:spPr bwMode="auto">
          <a:xfrm>
            <a:off x="5938840" y="6158659"/>
            <a:ext cx="4552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1600" dirty="0">
                <a:solidFill>
                  <a:srgbClr val="000000"/>
                </a:solidFill>
                <a:latin typeface="Arial" charset="0"/>
              </a:rPr>
              <a:t>2080</a:t>
            </a:r>
            <a:endParaRPr lang="en-US" altLang="en-US" sz="1800" dirty="0">
              <a:solidFill>
                <a:prstClr val="black"/>
              </a:solidFill>
              <a:latin typeface="Arial" charset="0"/>
            </a:endParaRPr>
          </a:p>
        </p:txBody>
      </p:sp>
      <p:sp>
        <p:nvSpPr>
          <p:cNvPr id="20507" name="Rectangle 28"/>
          <p:cNvSpPr>
            <a:spLocks noChangeArrowheads="1"/>
          </p:cNvSpPr>
          <p:nvPr/>
        </p:nvSpPr>
        <p:spPr bwMode="auto">
          <a:xfrm>
            <a:off x="7183798" y="6157044"/>
            <a:ext cx="4552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1600" dirty="0">
                <a:solidFill>
                  <a:srgbClr val="000000"/>
                </a:solidFill>
                <a:latin typeface="Arial" charset="0"/>
              </a:rPr>
              <a:t>2100</a:t>
            </a:r>
            <a:endParaRPr lang="en-US" altLang="en-US" sz="1800" dirty="0">
              <a:solidFill>
                <a:prstClr val="black"/>
              </a:solidFill>
              <a:latin typeface="Arial" charset="0"/>
            </a:endParaRPr>
          </a:p>
        </p:txBody>
      </p:sp>
      <p:sp>
        <p:nvSpPr>
          <p:cNvPr id="20509" name="Rectangle 30"/>
          <p:cNvSpPr>
            <a:spLocks noChangeArrowheads="1"/>
          </p:cNvSpPr>
          <p:nvPr/>
        </p:nvSpPr>
        <p:spPr bwMode="auto">
          <a:xfrm rot="-5400000">
            <a:off x="-316295" y="3669374"/>
            <a:ext cx="154350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eaLnBrk="1" hangingPunct="1"/>
            <a:r>
              <a:rPr lang="en-US" altLang="en-US" sz="1600" dirty="0" smtClean="0">
                <a:solidFill>
                  <a:srgbClr val="000000"/>
                </a:solidFill>
                <a:latin typeface="Arial" charset="0"/>
              </a:rPr>
              <a:t>Ton</a:t>
            </a:r>
            <a:r>
              <a:rPr lang="hu-HU" altLang="en-US" sz="1600" dirty="0" smtClean="0">
                <a:solidFill>
                  <a:srgbClr val="000000"/>
                </a:solidFill>
                <a:latin typeface="Arial" charset="0"/>
              </a:rPr>
              <a:t>na </a:t>
            </a:r>
            <a:r>
              <a:rPr lang="en-US" altLang="en-US" sz="1600" dirty="0" smtClean="0">
                <a:solidFill>
                  <a:srgbClr val="000000"/>
                </a:solidFill>
                <a:latin typeface="Arial" charset="0"/>
              </a:rPr>
              <a:t>C</a:t>
            </a:r>
            <a:r>
              <a:rPr lang="hu-HU" altLang="en-US" sz="1600" dirty="0" smtClean="0">
                <a:solidFill>
                  <a:srgbClr val="000000"/>
                </a:solidFill>
                <a:latin typeface="Arial" charset="0"/>
              </a:rPr>
              <a:t>O</a:t>
            </a:r>
            <a:r>
              <a:rPr lang="en-US" altLang="en-US" sz="1600" baseline="-25000" dirty="0" smtClean="0">
                <a:solidFill>
                  <a:srgbClr val="000000"/>
                </a:solidFill>
                <a:latin typeface="Arial" charset="0"/>
              </a:rPr>
              <a:t>2</a:t>
            </a:r>
            <a:r>
              <a:rPr lang="en-US" altLang="en-US" sz="1600" dirty="0" smtClean="0">
                <a:solidFill>
                  <a:srgbClr val="000000"/>
                </a:solidFill>
                <a:latin typeface="Arial" charset="0"/>
              </a:rPr>
              <a:t>/</a:t>
            </a:r>
            <a:r>
              <a:rPr lang="hu-HU" altLang="en-US" sz="1600" dirty="0" smtClean="0">
                <a:solidFill>
                  <a:srgbClr val="000000"/>
                </a:solidFill>
                <a:latin typeface="Arial" charset="0"/>
              </a:rPr>
              <a:t>év</a:t>
            </a:r>
            <a:endParaRPr lang="en-US" altLang="en-US" sz="3600" dirty="0">
              <a:solidFill>
                <a:prstClr val="black"/>
              </a:solidFill>
              <a:latin typeface="Arial" charset="0"/>
            </a:endParaRPr>
          </a:p>
        </p:txBody>
      </p:sp>
      <p:sp>
        <p:nvSpPr>
          <p:cNvPr id="1120287" name="Rectangle 31"/>
          <p:cNvSpPr>
            <a:spLocks noChangeArrowheads="1"/>
          </p:cNvSpPr>
          <p:nvPr/>
        </p:nvSpPr>
        <p:spPr bwMode="auto">
          <a:xfrm rot="20896238">
            <a:off x="1278232" y="5105875"/>
            <a:ext cx="25904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1800" dirty="0">
                <a:solidFill>
                  <a:srgbClr val="0000FF"/>
                </a:solidFill>
                <a:latin typeface="Arial" charset="0"/>
              </a:rPr>
              <a:t>Business as Usual (BAU)</a:t>
            </a:r>
          </a:p>
        </p:txBody>
      </p:sp>
      <p:sp>
        <p:nvSpPr>
          <p:cNvPr id="1120291" name="Line 35"/>
          <p:cNvSpPr>
            <a:spLocks noChangeShapeType="1"/>
          </p:cNvSpPr>
          <p:nvPr/>
        </p:nvSpPr>
        <p:spPr bwMode="auto">
          <a:xfrm flipH="1">
            <a:off x="7448551" y="4901922"/>
            <a:ext cx="457200" cy="30480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20292" name="Rectangle 36"/>
          <p:cNvSpPr>
            <a:spLocks noChangeArrowheads="1"/>
          </p:cNvSpPr>
          <p:nvPr/>
        </p:nvSpPr>
        <p:spPr bwMode="auto">
          <a:xfrm>
            <a:off x="1320801" y="3505200"/>
            <a:ext cx="246622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1800" dirty="0">
                <a:solidFill>
                  <a:srgbClr val="008000"/>
                </a:solidFill>
                <a:latin typeface="Arial" charset="0"/>
              </a:rPr>
              <a:t>1. </a:t>
            </a:r>
            <a:r>
              <a:rPr lang="hu-HU" altLang="en-US" sz="1800" dirty="0" smtClean="0">
                <a:solidFill>
                  <a:srgbClr val="008000"/>
                </a:solidFill>
                <a:latin typeface="Arial" charset="0"/>
              </a:rPr>
              <a:t>Növekedés megállítása </a:t>
            </a:r>
            <a:r>
              <a:rPr lang="en-US" altLang="en-US" sz="1800" dirty="0" smtClean="0">
                <a:solidFill>
                  <a:srgbClr val="008000"/>
                </a:solidFill>
                <a:latin typeface="Arial" charset="0"/>
              </a:rPr>
              <a:t>2040</a:t>
            </a:r>
            <a:r>
              <a:rPr lang="hu-HU" altLang="en-US" sz="1800" dirty="0" err="1" smtClean="0">
                <a:solidFill>
                  <a:srgbClr val="008000"/>
                </a:solidFill>
                <a:latin typeface="Arial" charset="0"/>
              </a:rPr>
              <a:t>-ben</a:t>
            </a:r>
            <a:endParaRPr lang="en-US" altLang="en-US" sz="1800" dirty="0">
              <a:solidFill>
                <a:srgbClr val="008000"/>
              </a:solidFill>
              <a:latin typeface="Arial" charset="0"/>
            </a:endParaRPr>
          </a:p>
        </p:txBody>
      </p:sp>
      <p:sp>
        <p:nvSpPr>
          <p:cNvPr id="1120293" name="Line 37"/>
          <p:cNvSpPr>
            <a:spLocks noChangeShapeType="1"/>
          </p:cNvSpPr>
          <p:nvPr/>
        </p:nvSpPr>
        <p:spPr bwMode="auto">
          <a:xfrm flipH="1">
            <a:off x="7448551" y="5435322"/>
            <a:ext cx="3810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20294" name="Rectangle 38"/>
          <p:cNvSpPr>
            <a:spLocks noChangeArrowheads="1"/>
          </p:cNvSpPr>
          <p:nvPr/>
        </p:nvSpPr>
        <p:spPr bwMode="auto">
          <a:xfrm>
            <a:off x="7162800" y="4215825"/>
            <a:ext cx="19236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eaLnBrk="1" hangingPunct="1"/>
            <a:r>
              <a:rPr lang="en-US" altLang="en-US" sz="1800" dirty="0">
                <a:solidFill>
                  <a:srgbClr val="008000"/>
                </a:solidFill>
                <a:latin typeface="Arial" charset="0"/>
              </a:rPr>
              <a:t>3. </a:t>
            </a:r>
            <a:r>
              <a:rPr lang="hu-HU" altLang="en-US" sz="1800" dirty="0" smtClean="0">
                <a:solidFill>
                  <a:srgbClr val="008000"/>
                </a:solidFill>
                <a:latin typeface="Arial" charset="0"/>
              </a:rPr>
              <a:t>Éves csökkenés</a:t>
            </a:r>
            <a:endParaRPr lang="en-US" altLang="en-US" sz="1800" dirty="0">
              <a:solidFill>
                <a:srgbClr val="008000"/>
              </a:solidFill>
              <a:latin typeface="Arial" charset="0"/>
            </a:endParaRPr>
          </a:p>
          <a:p>
            <a:pPr algn="ctr" eaLnBrk="1" hangingPunct="1"/>
            <a:r>
              <a:rPr lang="en-US" altLang="en-US" sz="2000" dirty="0">
                <a:solidFill>
                  <a:srgbClr val="008000"/>
                </a:solidFill>
                <a:latin typeface="Arial" charset="0"/>
              </a:rPr>
              <a:t>1%</a:t>
            </a:r>
          </a:p>
        </p:txBody>
      </p:sp>
      <p:sp>
        <p:nvSpPr>
          <p:cNvPr id="1120295" name="Rectangle 39"/>
          <p:cNvSpPr>
            <a:spLocks noChangeArrowheads="1"/>
          </p:cNvSpPr>
          <p:nvPr/>
        </p:nvSpPr>
        <p:spPr bwMode="auto">
          <a:xfrm>
            <a:off x="8001000" y="5206723"/>
            <a:ext cx="37029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eaLnBrk="1" hangingPunct="1"/>
            <a:r>
              <a:rPr lang="en-US" altLang="en-US" sz="2000" dirty="0">
                <a:solidFill>
                  <a:prstClr val="white">
                    <a:lumMod val="65000"/>
                  </a:prstClr>
                </a:solidFill>
                <a:latin typeface="Arial" charset="0"/>
              </a:rPr>
              <a:t>3%</a:t>
            </a:r>
          </a:p>
          <a:p>
            <a:pPr algn="ctr" eaLnBrk="1" hangingPunct="1"/>
            <a:r>
              <a:rPr lang="en-US" altLang="en-US" sz="2000" dirty="0">
                <a:solidFill>
                  <a:prstClr val="black"/>
                </a:solidFill>
                <a:latin typeface="Arial" charset="0"/>
              </a:rPr>
              <a:t>5%</a:t>
            </a:r>
            <a:endParaRPr lang="en-US" altLang="en-US" sz="2000" dirty="0">
              <a:solidFill>
                <a:srgbClr val="800D1B"/>
              </a:solidFill>
              <a:latin typeface="Arial" charset="0"/>
            </a:endParaRPr>
          </a:p>
        </p:txBody>
      </p:sp>
      <p:sp>
        <p:nvSpPr>
          <p:cNvPr id="1120296" name="Line 40"/>
          <p:cNvSpPr>
            <a:spLocks noChangeShapeType="1"/>
          </p:cNvSpPr>
          <p:nvPr/>
        </p:nvSpPr>
        <p:spPr bwMode="auto">
          <a:xfrm flipH="1">
            <a:off x="7448551" y="5740122"/>
            <a:ext cx="4572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20297" name="Line 41"/>
          <p:cNvSpPr>
            <a:spLocks noChangeShapeType="1"/>
          </p:cNvSpPr>
          <p:nvPr/>
        </p:nvSpPr>
        <p:spPr bwMode="auto">
          <a:xfrm>
            <a:off x="3360740" y="4128810"/>
            <a:ext cx="277813" cy="468312"/>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20298" name="Line 42"/>
          <p:cNvSpPr>
            <a:spLocks noChangeShapeType="1"/>
          </p:cNvSpPr>
          <p:nvPr/>
        </p:nvSpPr>
        <p:spPr bwMode="auto">
          <a:xfrm flipH="1">
            <a:off x="4385244" y="3654900"/>
            <a:ext cx="215333" cy="973336"/>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6" name="Rectangle 36"/>
          <p:cNvSpPr>
            <a:spLocks noChangeArrowheads="1"/>
          </p:cNvSpPr>
          <p:nvPr/>
        </p:nvSpPr>
        <p:spPr bwMode="auto">
          <a:xfrm>
            <a:off x="3952441" y="3048000"/>
            <a:ext cx="168635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1800" dirty="0">
                <a:solidFill>
                  <a:srgbClr val="008000"/>
                </a:solidFill>
                <a:latin typeface="Arial" charset="0"/>
              </a:rPr>
              <a:t>2. </a:t>
            </a:r>
            <a:r>
              <a:rPr lang="hu-HU" altLang="en-US" sz="1800" dirty="0" smtClean="0">
                <a:solidFill>
                  <a:srgbClr val="008000"/>
                </a:solidFill>
                <a:latin typeface="Arial" charset="0"/>
              </a:rPr>
              <a:t>Csökkentés kezdete </a:t>
            </a:r>
            <a:r>
              <a:rPr lang="en-US" altLang="en-US" sz="1800" dirty="0" smtClean="0">
                <a:solidFill>
                  <a:srgbClr val="008000"/>
                </a:solidFill>
                <a:latin typeface="Arial" charset="0"/>
              </a:rPr>
              <a:t>2050</a:t>
            </a:r>
            <a:r>
              <a:rPr lang="hu-HU" altLang="en-US" sz="1800" dirty="0" err="1" smtClean="0">
                <a:solidFill>
                  <a:srgbClr val="008000"/>
                </a:solidFill>
                <a:latin typeface="Arial" charset="0"/>
              </a:rPr>
              <a:t>-ben</a:t>
            </a:r>
            <a:endParaRPr lang="en-US" altLang="en-US" sz="1800" dirty="0">
              <a:solidFill>
                <a:srgbClr val="008000"/>
              </a:solidFill>
              <a:latin typeface="Arial" charset="0"/>
            </a:endParaRPr>
          </a:p>
        </p:txBody>
      </p:sp>
      <p:sp>
        <p:nvSpPr>
          <p:cNvPr id="37" name="Rectangle 36"/>
          <p:cNvSpPr/>
          <p:nvPr/>
        </p:nvSpPr>
        <p:spPr>
          <a:xfrm>
            <a:off x="0" y="228600"/>
            <a:ext cx="6705600" cy="3810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0" y="6705600"/>
            <a:ext cx="9144000" cy="1524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41" name="Rectangle 3"/>
          <p:cNvSpPr txBox="1">
            <a:spLocks noChangeArrowheads="1"/>
          </p:cNvSpPr>
          <p:nvPr/>
        </p:nvSpPr>
        <p:spPr>
          <a:xfrm>
            <a:off x="1858398" y="914400"/>
            <a:ext cx="7016321" cy="1016526"/>
          </a:xfrm>
          <a:prstGeom prst="rect">
            <a:avLst/>
          </a:prstGeom>
        </p:spPr>
        <p:txBody>
          <a:bodyPr rtlCol="0">
            <a:normAutofit fontScale="85000" lnSpcReduction="20000"/>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342900" eaLnBrk="1" fontAlgn="auto" hangingPunct="1">
              <a:lnSpc>
                <a:spcPct val="110000"/>
              </a:lnSpc>
              <a:spcAft>
                <a:spcPts val="0"/>
              </a:spcAft>
              <a:buFont typeface="+mj-lt"/>
              <a:buAutoNum type="arabicPeriod"/>
              <a:defRPr/>
            </a:pPr>
            <a:r>
              <a:rPr lang="hu-HU" sz="1800" dirty="0" smtClean="0">
                <a:solidFill>
                  <a:prstClr val="black"/>
                </a:solidFill>
                <a:latin typeface="Century Gothic" panose="020B0502020202020204" pitchFamily="34" charset="0"/>
                <a:ea typeface=""/>
              </a:rPr>
              <a:t>Az év, amikor az üvegházhatású gázok kibocsátását megállítják a csoportjukban (ha ez törekvés</a:t>
            </a:r>
            <a:r>
              <a:rPr lang="en-US" sz="1800" dirty="0" smtClean="0">
                <a:solidFill>
                  <a:prstClr val="black"/>
                </a:solidFill>
                <a:latin typeface="Century Gothic" panose="020B0502020202020204" pitchFamily="34" charset="0"/>
                <a:ea typeface=""/>
              </a:rPr>
              <a:t>)</a:t>
            </a:r>
          </a:p>
          <a:p>
            <a:pPr marL="914400" lvl="2" indent="-342900" eaLnBrk="1" fontAlgn="auto" hangingPunct="1">
              <a:lnSpc>
                <a:spcPct val="110000"/>
              </a:lnSpc>
              <a:spcAft>
                <a:spcPts val="0"/>
              </a:spcAft>
              <a:buFont typeface="+mj-lt"/>
              <a:buAutoNum type="arabicPeriod"/>
              <a:defRPr/>
            </a:pPr>
            <a:r>
              <a:rPr lang="hu-HU" sz="1800" dirty="0" smtClean="0">
                <a:solidFill>
                  <a:prstClr val="black"/>
                </a:solidFill>
                <a:latin typeface="Century Gothic" panose="020B0502020202020204" pitchFamily="34" charset="0"/>
                <a:ea typeface=""/>
              </a:rPr>
              <a:t>Az év, amikor a csökkentést megkezdik (ha ez törekvés)</a:t>
            </a:r>
            <a:endParaRPr lang="en-US" sz="1800" dirty="0" smtClean="0">
              <a:solidFill>
                <a:prstClr val="black"/>
              </a:solidFill>
              <a:latin typeface="Century Gothic" panose="020B0502020202020204" pitchFamily="34" charset="0"/>
              <a:ea typeface=""/>
            </a:endParaRPr>
          </a:p>
          <a:p>
            <a:pPr marL="914400" lvl="2" indent="-342900" eaLnBrk="1" fontAlgn="auto" hangingPunct="1">
              <a:lnSpc>
                <a:spcPct val="110000"/>
              </a:lnSpc>
              <a:spcAft>
                <a:spcPts val="0"/>
              </a:spcAft>
              <a:buFont typeface="+mj-lt"/>
              <a:buAutoNum type="arabicPeriod"/>
              <a:defRPr/>
            </a:pPr>
            <a:r>
              <a:rPr lang="hu-HU" sz="1800" dirty="0" smtClean="0">
                <a:solidFill>
                  <a:prstClr val="black"/>
                </a:solidFill>
                <a:latin typeface="Century Gothic" panose="020B0502020202020204" pitchFamily="34" charset="0"/>
                <a:ea typeface=""/>
              </a:rPr>
              <a:t>Ha csökken az emisszió, akkor mekkora éves ráta alapján (%/év)</a:t>
            </a:r>
            <a:endParaRPr lang="en-US" sz="1800" dirty="0" smtClean="0">
              <a:solidFill>
                <a:prstClr val="black"/>
              </a:solidFill>
              <a:latin typeface="Century Gothic" panose="020B0502020202020204" pitchFamily="34" charset="0"/>
              <a:ea typeface=""/>
            </a:endParaRPr>
          </a:p>
          <a:p>
            <a:pPr marL="0" indent="0" eaLnBrk="1" fontAlgn="auto" hangingPunct="1">
              <a:lnSpc>
                <a:spcPct val="110000"/>
              </a:lnSpc>
              <a:spcAft>
                <a:spcPts val="0"/>
              </a:spcAft>
              <a:buFont typeface="Arial" charset="0"/>
              <a:buNone/>
              <a:defRPr/>
            </a:pPr>
            <a:endParaRPr lang="en-US" sz="1800" dirty="0" smtClean="0">
              <a:solidFill>
                <a:prstClr val="black"/>
              </a:solidFill>
              <a:latin typeface="Arial" charset="0"/>
              <a:ea typeface=""/>
            </a:endParaRPr>
          </a:p>
        </p:txBody>
      </p:sp>
      <p:sp>
        <p:nvSpPr>
          <p:cNvPr id="2" name="Title 1"/>
          <p:cNvSpPr>
            <a:spLocks noGrp="1"/>
          </p:cNvSpPr>
          <p:nvPr>
            <p:ph type="title"/>
          </p:nvPr>
        </p:nvSpPr>
        <p:spPr/>
        <p:txBody>
          <a:bodyPr/>
          <a:lstStyle/>
          <a:p>
            <a:r>
              <a:rPr lang="hu-HU" altLang="en-US" dirty="0" smtClean="0"/>
              <a:t>1. Döntés</a:t>
            </a:r>
            <a:r>
              <a:rPr lang="en-US" altLang="en-US" dirty="0" smtClean="0"/>
              <a:t>: </a:t>
            </a:r>
            <a:r>
              <a:rPr lang="hu-HU" altLang="en-US" dirty="0" smtClean="0"/>
              <a:t>fosszilis anyagok kibocsátása</a:t>
            </a:r>
            <a:endParaRPr lang="en-US" dirty="0"/>
          </a:p>
        </p:txBody>
      </p:sp>
    </p:spTree>
    <p:extLst>
      <p:ext uri="{BB962C8B-B14F-4D97-AF65-F5344CB8AC3E}">
        <p14:creationId xmlns:p14="http://schemas.microsoft.com/office/powerpoint/2010/main" val="9777716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0278"/>
                                        </p:tgtEl>
                                        <p:attrNameLst>
                                          <p:attrName>style.visibility</p:attrName>
                                        </p:attrNameLst>
                                      </p:cBhvr>
                                      <p:to>
                                        <p:strVal val="visible"/>
                                      </p:to>
                                    </p:set>
                                    <p:animEffect transition="in" filter="wipe(left)">
                                      <p:cBhvr>
                                        <p:cTn id="7" dur="500"/>
                                        <p:tgtEl>
                                          <p:spTgt spid="1120278"/>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20287"/>
                                        </p:tgtEl>
                                        <p:attrNameLst>
                                          <p:attrName>style.visibility</p:attrName>
                                        </p:attrNameLst>
                                      </p:cBhvr>
                                      <p:to>
                                        <p:strVal val="visible"/>
                                      </p:to>
                                    </p:set>
                                    <p:animEffect transition="in" filter="wipe(down)">
                                      <p:cBhvr>
                                        <p:cTn id="11" dur="500"/>
                                        <p:tgtEl>
                                          <p:spTgt spid="112028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120276"/>
                                        </p:tgtEl>
                                        <p:attrNameLst>
                                          <p:attrName>style.visibility</p:attrName>
                                        </p:attrNameLst>
                                      </p:cBhvr>
                                      <p:to>
                                        <p:strVal val="visible"/>
                                      </p:to>
                                    </p:set>
                                    <p:animEffect transition="in" filter="wipe(up)">
                                      <p:cBhvr>
                                        <p:cTn id="16" dur="500"/>
                                        <p:tgtEl>
                                          <p:spTgt spid="1120276"/>
                                        </p:tgtEl>
                                      </p:cBhvr>
                                    </p:animEffect>
                                  </p:childTnLst>
                                </p:cTn>
                              </p:par>
                            </p:childTnLst>
                          </p:cTn>
                        </p:par>
                        <p:par>
                          <p:cTn id="17" fill="hold" nodeType="afterGroup">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120297"/>
                                        </p:tgtEl>
                                        <p:attrNameLst>
                                          <p:attrName>style.visibility</p:attrName>
                                        </p:attrNameLst>
                                      </p:cBhvr>
                                      <p:to>
                                        <p:strVal val="visible"/>
                                      </p:to>
                                    </p:set>
                                    <p:animEffect transition="in" filter="wipe(down)">
                                      <p:cBhvr>
                                        <p:cTn id="20" dur="500"/>
                                        <p:tgtEl>
                                          <p:spTgt spid="112029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20292"/>
                                        </p:tgtEl>
                                        <p:attrNameLst>
                                          <p:attrName>style.visibility</p:attrName>
                                        </p:attrNameLst>
                                      </p:cBhvr>
                                      <p:to>
                                        <p:strVal val="visible"/>
                                      </p:to>
                                    </p:set>
                                    <p:animEffect transition="in" filter="wipe(down)">
                                      <p:cBhvr>
                                        <p:cTn id="23" dur="500"/>
                                        <p:tgtEl>
                                          <p:spTgt spid="112029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down)">
                                      <p:cBhvr>
                                        <p:cTn id="28" dur="500"/>
                                        <p:tgtEl>
                                          <p:spTgt spid="4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120298"/>
                                        </p:tgtEl>
                                        <p:attrNameLst>
                                          <p:attrName>style.visibility</p:attrName>
                                        </p:attrNameLst>
                                      </p:cBhvr>
                                      <p:to>
                                        <p:strVal val="visible"/>
                                      </p:to>
                                    </p:set>
                                    <p:animEffect transition="in" filter="wipe(down)">
                                      <p:cBhvr>
                                        <p:cTn id="31" dur="500"/>
                                        <p:tgtEl>
                                          <p:spTgt spid="112029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20294"/>
                                        </p:tgtEl>
                                        <p:attrNameLst>
                                          <p:attrName>style.visibility</p:attrName>
                                        </p:attrNameLst>
                                      </p:cBhvr>
                                      <p:to>
                                        <p:strVal val="visible"/>
                                      </p:to>
                                    </p:set>
                                    <p:animEffect transition="in" filter="wipe(down)">
                                      <p:cBhvr>
                                        <p:cTn id="36" dur="500"/>
                                        <p:tgtEl>
                                          <p:spTgt spid="112029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120291"/>
                                        </p:tgtEl>
                                        <p:attrNameLst>
                                          <p:attrName>style.visibility</p:attrName>
                                        </p:attrNameLst>
                                      </p:cBhvr>
                                      <p:to>
                                        <p:strVal val="visible"/>
                                      </p:to>
                                    </p:set>
                                    <p:animEffect transition="in" filter="wipe(down)">
                                      <p:cBhvr>
                                        <p:cTn id="39" dur="500"/>
                                        <p:tgtEl>
                                          <p:spTgt spid="112029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120275"/>
                                        </p:tgtEl>
                                        <p:attrNameLst>
                                          <p:attrName>style.visibility</p:attrName>
                                        </p:attrNameLst>
                                      </p:cBhvr>
                                      <p:to>
                                        <p:strVal val="visible"/>
                                      </p:to>
                                    </p:set>
                                    <p:animEffect transition="in" filter="wipe(up)">
                                      <p:cBhvr>
                                        <p:cTn id="44" dur="500"/>
                                        <p:tgtEl>
                                          <p:spTgt spid="1120275"/>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120274"/>
                                        </p:tgtEl>
                                        <p:attrNameLst>
                                          <p:attrName>style.visibility</p:attrName>
                                        </p:attrNameLst>
                                      </p:cBhvr>
                                      <p:to>
                                        <p:strVal val="visible"/>
                                      </p:to>
                                    </p:set>
                                    <p:animEffect transition="in" filter="wipe(up)">
                                      <p:cBhvr>
                                        <p:cTn id="47" dur="500"/>
                                        <p:tgtEl>
                                          <p:spTgt spid="1120274"/>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120293"/>
                                        </p:tgtEl>
                                        <p:attrNameLst>
                                          <p:attrName>style.visibility</p:attrName>
                                        </p:attrNameLst>
                                      </p:cBhvr>
                                      <p:to>
                                        <p:strVal val="visible"/>
                                      </p:to>
                                    </p:set>
                                    <p:animEffect transition="in" filter="wipe(down)">
                                      <p:cBhvr>
                                        <p:cTn id="50" dur="500"/>
                                        <p:tgtEl>
                                          <p:spTgt spid="1120293"/>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120296"/>
                                        </p:tgtEl>
                                        <p:attrNameLst>
                                          <p:attrName>style.visibility</p:attrName>
                                        </p:attrNameLst>
                                      </p:cBhvr>
                                      <p:to>
                                        <p:strVal val="visible"/>
                                      </p:to>
                                    </p:set>
                                    <p:animEffect transition="in" filter="wipe(down)">
                                      <p:cBhvr>
                                        <p:cTn id="53" dur="500"/>
                                        <p:tgtEl>
                                          <p:spTgt spid="1120296"/>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120295"/>
                                        </p:tgtEl>
                                        <p:attrNameLst>
                                          <p:attrName>style.visibility</p:attrName>
                                        </p:attrNameLst>
                                      </p:cBhvr>
                                      <p:to>
                                        <p:strVal val="visible"/>
                                      </p:to>
                                    </p:set>
                                    <p:animEffect transition="in" filter="wipe(up)">
                                      <p:cBhvr>
                                        <p:cTn id="56" dur="500"/>
                                        <p:tgtEl>
                                          <p:spTgt spid="1120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0274" grpId="0" animBg="1"/>
      <p:bldP spid="1120275" grpId="0" animBg="1"/>
      <p:bldP spid="1120276" grpId="0" animBg="1"/>
      <p:bldP spid="1120278" grpId="0" animBg="1"/>
      <p:bldP spid="1120287" grpId="0"/>
      <p:bldP spid="1120291" grpId="0" animBg="1"/>
      <p:bldP spid="1120292" grpId="0"/>
      <p:bldP spid="1120293" grpId="0" animBg="1"/>
      <p:bldP spid="1120294" grpId="0"/>
      <p:bldP spid="1120295" grpId="0"/>
      <p:bldP spid="1120296" grpId="0" animBg="1"/>
      <p:bldP spid="1120297" grpId="0" animBg="1"/>
      <p:bldP spid="1120298" grpId="0" animBg="1"/>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7A9E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28650" y="3276600"/>
            <a:ext cx="7886700" cy="3276600"/>
          </a:xfrm>
        </p:spPr>
        <p:txBody>
          <a:bodyPr>
            <a:normAutofit lnSpcReduction="10000"/>
          </a:bodyPr>
          <a:lstStyle/>
          <a:p>
            <a:pPr marL="0" indent="0" eaLnBrk="0" fontAlgn="base" hangingPunct="0">
              <a:lnSpc>
                <a:spcPct val="100000"/>
              </a:lnSpc>
              <a:spcBef>
                <a:spcPct val="30000"/>
              </a:spcBef>
              <a:spcAft>
                <a:spcPct val="0"/>
              </a:spcAft>
              <a:buNone/>
              <a:defRPr/>
            </a:pPr>
            <a:r>
              <a:rPr lang="hu-HU" b="1" dirty="0" smtClean="0"/>
              <a:t>Erdőirtás megelőzése</a:t>
            </a:r>
            <a:r>
              <a:rPr lang="en-US" dirty="0" smtClean="0"/>
              <a:t>( </a:t>
            </a:r>
            <a:r>
              <a:rPr lang="en-US" dirty="0"/>
              <a:t>0 – 100%)</a:t>
            </a:r>
          </a:p>
          <a:p>
            <a:pPr lvl="1"/>
            <a:r>
              <a:rPr lang="en-US" dirty="0"/>
              <a:t>0 </a:t>
            </a:r>
            <a:r>
              <a:rPr lang="en-US" dirty="0" smtClean="0"/>
              <a:t>%= BAU</a:t>
            </a:r>
          </a:p>
          <a:p>
            <a:pPr lvl="1"/>
            <a:r>
              <a:rPr lang="en-US" dirty="0" smtClean="0"/>
              <a:t>100% = </a:t>
            </a:r>
            <a:r>
              <a:rPr lang="hu-HU" dirty="0" smtClean="0"/>
              <a:t>erdőirtás fokozatos megelőzése a századon keresztül</a:t>
            </a:r>
            <a:endParaRPr lang="en-US" dirty="0" smtClean="0"/>
          </a:p>
          <a:p>
            <a:pPr marL="0" indent="0" eaLnBrk="0" fontAlgn="base" hangingPunct="0">
              <a:lnSpc>
                <a:spcPct val="100000"/>
              </a:lnSpc>
              <a:spcBef>
                <a:spcPct val="30000"/>
              </a:spcBef>
              <a:spcAft>
                <a:spcPct val="0"/>
              </a:spcAft>
              <a:buNone/>
              <a:defRPr/>
            </a:pPr>
            <a:r>
              <a:rPr lang="hu-HU" b="1" dirty="0" smtClean="0"/>
              <a:t>Erdőtelepítések támogatása</a:t>
            </a:r>
            <a:r>
              <a:rPr lang="en-US" dirty="0" smtClean="0"/>
              <a:t>( </a:t>
            </a:r>
            <a:r>
              <a:rPr lang="en-US" dirty="0"/>
              <a:t>0 – 100%)</a:t>
            </a:r>
          </a:p>
          <a:p>
            <a:pPr lvl="1"/>
            <a:r>
              <a:rPr lang="en-US" dirty="0"/>
              <a:t>0 </a:t>
            </a:r>
            <a:r>
              <a:rPr lang="en-US" dirty="0" smtClean="0"/>
              <a:t>%= </a:t>
            </a:r>
            <a:r>
              <a:rPr lang="hu-HU" dirty="0" smtClean="0"/>
              <a:t>BAU</a:t>
            </a:r>
            <a:endParaRPr lang="en-US" dirty="0"/>
          </a:p>
          <a:p>
            <a:pPr lvl="1"/>
            <a:r>
              <a:rPr lang="en-US" dirty="0"/>
              <a:t>100% = </a:t>
            </a:r>
            <a:r>
              <a:rPr lang="hu-HU" dirty="0" smtClean="0"/>
              <a:t>erdőtelepítés </a:t>
            </a:r>
            <a:r>
              <a:rPr lang="hu-HU" dirty="0"/>
              <a:t>fokozatos </a:t>
            </a:r>
            <a:r>
              <a:rPr lang="hu-HU" dirty="0" smtClean="0"/>
              <a:t>támogatása a </a:t>
            </a:r>
            <a:r>
              <a:rPr lang="hu-HU" dirty="0"/>
              <a:t>századon keresztül</a:t>
            </a:r>
            <a:endParaRPr lang="en-US" dirty="0"/>
          </a:p>
        </p:txBody>
      </p:sp>
      <p:pic>
        <p:nvPicPr>
          <p:cNvPr id="8" name="Picture 7" descr="iStock_000019847055Large.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1092265"/>
            <a:ext cx="9144000" cy="1912678"/>
          </a:xfrm>
          <a:prstGeom prst="rect">
            <a:avLst/>
          </a:prstGeom>
        </p:spPr>
      </p:pic>
      <p:sp>
        <p:nvSpPr>
          <p:cNvPr id="3" name="Title 2"/>
          <p:cNvSpPr>
            <a:spLocks noGrp="1"/>
          </p:cNvSpPr>
          <p:nvPr>
            <p:ph type="title"/>
          </p:nvPr>
        </p:nvSpPr>
        <p:spPr>
          <a:xfrm>
            <a:off x="628649" y="257681"/>
            <a:ext cx="7886700" cy="623888"/>
          </a:xfrm>
        </p:spPr>
        <p:txBody>
          <a:bodyPr>
            <a:normAutofit/>
          </a:bodyPr>
          <a:lstStyle/>
          <a:p>
            <a:r>
              <a:rPr lang="en-US" altLang="en-US" dirty="0" smtClean="0"/>
              <a:t>2</a:t>
            </a:r>
            <a:r>
              <a:rPr lang="hu-HU" altLang="en-US" dirty="0" smtClean="0"/>
              <a:t>. döntés</a:t>
            </a:r>
            <a:r>
              <a:rPr lang="en-US" altLang="en-US" dirty="0" smtClean="0"/>
              <a:t>: </a:t>
            </a:r>
            <a:r>
              <a:rPr lang="hu-HU" altLang="en-US" dirty="0" smtClean="0"/>
              <a:t>Erdők és földhasználat</a:t>
            </a:r>
            <a:endParaRPr lang="en-US" dirty="0"/>
          </a:p>
        </p:txBody>
      </p:sp>
    </p:spTree>
    <p:extLst>
      <p:ext uri="{BB962C8B-B14F-4D97-AF65-F5344CB8AC3E}">
        <p14:creationId xmlns:p14="http://schemas.microsoft.com/office/powerpoint/2010/main" val="37389383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7A9E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hu-HU" altLang="en-US" dirty="0" smtClean="0"/>
              <a:t>3. döntés</a:t>
            </a:r>
            <a:r>
              <a:rPr lang="en-US" altLang="en-US" dirty="0" smtClean="0"/>
              <a:t>: </a:t>
            </a:r>
            <a:r>
              <a:rPr lang="hu-HU" altLang="en-US" dirty="0" smtClean="0"/>
              <a:t>Pénzügy</a:t>
            </a:r>
            <a:endParaRPr lang="en-US" dirty="0"/>
          </a:p>
        </p:txBody>
      </p:sp>
      <p:pic>
        <p:nvPicPr>
          <p:cNvPr id="12" name="Picture 11" descr="buy-cash-coins-2116-830x550.jpg"/>
          <p:cNvPicPr>
            <a:picLocks noChangeAspect="1"/>
          </p:cNvPicPr>
          <p:nvPr/>
        </p:nvPicPr>
        <p:blipFill rotWithShape="1">
          <a:blip r:embed="rId3">
            <a:extLst>
              <a:ext uri="{28A0092B-C50C-407E-A947-70E740481C1C}">
                <a14:useLocalDpi xmlns:a14="http://schemas.microsoft.com/office/drawing/2010/main"/>
              </a:ext>
            </a:extLst>
          </a:blip>
          <a:srcRect l="-201" r="-1"/>
          <a:stretch/>
        </p:blipFill>
        <p:spPr>
          <a:xfrm>
            <a:off x="-1" y="984162"/>
            <a:ext cx="9158288" cy="1987638"/>
          </a:xfrm>
          <a:prstGeom prst="rect">
            <a:avLst/>
          </a:prstGeom>
        </p:spPr>
      </p:pic>
      <p:sp>
        <p:nvSpPr>
          <p:cNvPr id="6" name="Text Placeholder 5"/>
          <p:cNvSpPr>
            <a:spLocks noGrp="1"/>
          </p:cNvSpPr>
          <p:nvPr>
            <p:ph type="body" sz="quarter" idx="10"/>
          </p:nvPr>
        </p:nvSpPr>
        <p:spPr>
          <a:xfrm>
            <a:off x="476250" y="3276600"/>
            <a:ext cx="4857750" cy="3352800"/>
          </a:xfrm>
        </p:spPr>
        <p:txBody>
          <a:bodyPr>
            <a:normAutofit fontScale="77500" lnSpcReduction="20000"/>
          </a:bodyPr>
          <a:lstStyle/>
          <a:p>
            <a:pPr marL="0" indent="0">
              <a:lnSpc>
                <a:spcPct val="110000"/>
              </a:lnSpc>
              <a:buNone/>
            </a:pPr>
            <a:r>
              <a:rPr lang="hu-HU" dirty="0" smtClean="0"/>
              <a:t>Cél</a:t>
            </a:r>
            <a:r>
              <a:rPr lang="en-US" dirty="0" smtClean="0"/>
              <a:t>: </a:t>
            </a:r>
            <a:r>
              <a:rPr lang="en-US" b="1" dirty="0" smtClean="0"/>
              <a:t>100 </a:t>
            </a:r>
            <a:r>
              <a:rPr lang="hu-HU" b="1" dirty="0" smtClean="0"/>
              <a:t>Mrd $ /év</a:t>
            </a:r>
            <a:endParaRPr lang="en-US" dirty="0" smtClean="0"/>
          </a:p>
          <a:p>
            <a:pPr marL="0" indent="0">
              <a:lnSpc>
                <a:spcPct val="110000"/>
              </a:lnSpc>
              <a:buNone/>
            </a:pPr>
            <a:endParaRPr lang="en-US" dirty="0"/>
          </a:p>
          <a:p>
            <a:pPr marL="0" indent="0">
              <a:lnSpc>
                <a:spcPct val="110000"/>
              </a:lnSpc>
              <a:buNone/>
            </a:pPr>
            <a:r>
              <a:rPr lang="hu-HU" dirty="0" smtClean="0"/>
              <a:t>A Zöld Klíma Alap segítséget kínál a sérülékeny országok számára</a:t>
            </a:r>
            <a:r>
              <a:rPr lang="en-US" altLang="ja-JP" dirty="0" smtClean="0"/>
              <a:t>:</a:t>
            </a:r>
            <a:endParaRPr lang="en-US" altLang="ja-JP" dirty="0"/>
          </a:p>
          <a:p>
            <a:pPr marL="342900" indent="-342900">
              <a:lnSpc>
                <a:spcPct val="110000"/>
              </a:lnSpc>
            </a:pPr>
            <a:r>
              <a:rPr lang="hu-HU" sz="2400" dirty="0" smtClean="0"/>
              <a:t>Katasztrófa elhárítás</a:t>
            </a:r>
            <a:endParaRPr lang="en-US" sz="2400" dirty="0"/>
          </a:p>
          <a:p>
            <a:pPr marL="342900" indent="-342900">
              <a:lnSpc>
                <a:spcPct val="110000"/>
              </a:lnSpc>
            </a:pPr>
            <a:r>
              <a:rPr lang="hu-HU" sz="2400" dirty="0" smtClean="0"/>
              <a:t>Élelmiszer és ivóvíz</a:t>
            </a:r>
            <a:endParaRPr lang="en-US" sz="2400" dirty="0"/>
          </a:p>
          <a:p>
            <a:pPr marL="342900" indent="-342900">
              <a:lnSpc>
                <a:spcPct val="110000"/>
              </a:lnSpc>
            </a:pPr>
            <a:r>
              <a:rPr lang="hu-HU" sz="2400" dirty="0" smtClean="0"/>
              <a:t>Vándorlás és menekült kérdés</a:t>
            </a:r>
            <a:endParaRPr lang="en-US" sz="2400" dirty="0"/>
          </a:p>
          <a:p>
            <a:pPr marL="342900" indent="-342900">
              <a:lnSpc>
                <a:spcPct val="110000"/>
              </a:lnSpc>
            </a:pPr>
            <a:r>
              <a:rPr lang="hu-HU" sz="2400" dirty="0" smtClean="0"/>
              <a:t>Emisszió csökkentése</a:t>
            </a:r>
            <a:endParaRPr lang="en-US" sz="2400" dirty="0"/>
          </a:p>
        </p:txBody>
      </p:sp>
      <p:sp>
        <p:nvSpPr>
          <p:cNvPr id="4" name="Rectangle 3"/>
          <p:cNvSpPr/>
          <p:nvPr/>
        </p:nvSpPr>
        <p:spPr>
          <a:xfrm>
            <a:off x="5715000" y="3307830"/>
            <a:ext cx="3124202" cy="2677656"/>
          </a:xfrm>
          <a:prstGeom prst="rect">
            <a:avLst/>
          </a:prstGeom>
          <a:solidFill>
            <a:srgbClr val="0070C0"/>
          </a:solidFill>
        </p:spPr>
        <p:txBody>
          <a:bodyPr wrap="square">
            <a:spAutoFit/>
          </a:bodyPr>
          <a:lstStyle/>
          <a:p>
            <a:r>
              <a:rPr lang="hu-HU" b="1" dirty="0" smtClean="0">
                <a:solidFill>
                  <a:schemeClr val="bg1"/>
                </a:solidFill>
                <a:latin typeface="Century Gothic" charset="0"/>
                <a:ea typeface="Century Gothic" charset="0"/>
                <a:cs typeface="Century Gothic" charset="0"/>
              </a:rPr>
              <a:t>Döntések</a:t>
            </a:r>
            <a:r>
              <a:rPr lang="en-US" dirty="0" smtClean="0">
                <a:solidFill>
                  <a:schemeClr val="bg1"/>
                </a:solidFill>
                <a:latin typeface="Century Gothic" charset="0"/>
                <a:ea typeface="Century Gothic" charset="0"/>
                <a:cs typeface="Century Gothic" charset="0"/>
              </a:rPr>
              <a:t>:</a:t>
            </a:r>
          </a:p>
          <a:p>
            <a:pPr marL="347663" indent="-347663">
              <a:buFont typeface="Arial" charset="0"/>
              <a:buChar char="•"/>
            </a:pPr>
            <a:r>
              <a:rPr lang="hu-HU" dirty="0" smtClean="0">
                <a:solidFill>
                  <a:schemeClr val="bg1"/>
                </a:solidFill>
                <a:latin typeface="Century Gothic" charset="0"/>
                <a:ea typeface="Century Gothic" charset="0"/>
                <a:cs typeface="Century Gothic" charset="0"/>
              </a:rPr>
              <a:t>Mennyivel járulnak hozzá?</a:t>
            </a:r>
            <a:endParaRPr lang="en-US" dirty="0">
              <a:solidFill>
                <a:schemeClr val="bg1"/>
              </a:solidFill>
              <a:latin typeface="Century Gothic" charset="0"/>
              <a:ea typeface="Century Gothic" charset="0"/>
              <a:cs typeface="Century Gothic" charset="0"/>
            </a:endParaRPr>
          </a:p>
          <a:p>
            <a:pPr marL="347663" indent="-347663">
              <a:buFont typeface="Arial" charset="0"/>
              <a:buChar char="•"/>
            </a:pPr>
            <a:r>
              <a:rPr lang="hu-HU" dirty="0" smtClean="0">
                <a:solidFill>
                  <a:schemeClr val="bg1"/>
                </a:solidFill>
                <a:latin typeface="Century Gothic" charset="0"/>
                <a:ea typeface="Century Gothic" charset="0"/>
                <a:cs typeface="Century Gothic" charset="0"/>
              </a:rPr>
              <a:t>Vagy mennyire van szükségük</a:t>
            </a:r>
            <a:r>
              <a:rPr lang="en-US" dirty="0" smtClean="0">
                <a:solidFill>
                  <a:schemeClr val="bg1"/>
                </a:solidFill>
                <a:latin typeface="Century Gothic" charset="0"/>
                <a:ea typeface="Century Gothic" charset="0"/>
                <a:cs typeface="Century Gothic" charset="0"/>
              </a:rPr>
              <a:t>?</a:t>
            </a:r>
            <a:endParaRPr lang="en-US" dirty="0">
              <a:solidFill>
                <a:schemeClr val="bg1"/>
              </a:solidFill>
              <a:latin typeface="Century Gothic" charset="0"/>
              <a:ea typeface="Century Gothic" charset="0"/>
              <a:cs typeface="Century Gothic" charset="0"/>
            </a:endParaRPr>
          </a:p>
          <a:p>
            <a:pPr marL="347663" indent="-347663">
              <a:buFont typeface="Arial" charset="0"/>
              <a:buChar char="•"/>
            </a:pPr>
            <a:r>
              <a:rPr lang="hu-HU" dirty="0" smtClean="0">
                <a:solidFill>
                  <a:schemeClr val="bg1"/>
                </a:solidFill>
                <a:latin typeface="Century Gothic" charset="0"/>
                <a:ea typeface="Century Gothic" charset="0"/>
                <a:cs typeface="Century Gothic" charset="0"/>
              </a:rPr>
              <a:t>Felhasználási feltételek?</a:t>
            </a:r>
            <a:endParaRPr lang="en-US"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8803900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57" y="1254919"/>
            <a:ext cx="8655687" cy="4348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27682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747" y="1241374"/>
            <a:ext cx="8750506" cy="4375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1683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hu-HU" altLang="en-US" dirty="0" smtClean="0">
                <a:solidFill>
                  <a:srgbClr val="114C8A"/>
                </a:solidFill>
              </a:rPr>
              <a:t>Napirendi pontok</a:t>
            </a:r>
            <a:endParaRPr lang="en-US" dirty="0"/>
          </a:p>
        </p:txBody>
      </p:sp>
      <p:sp>
        <p:nvSpPr>
          <p:cNvPr id="7" name="Text Placeholder 6"/>
          <p:cNvSpPr>
            <a:spLocks noGrp="1"/>
          </p:cNvSpPr>
          <p:nvPr>
            <p:ph type="body" sz="quarter" idx="10"/>
          </p:nvPr>
        </p:nvSpPr>
        <p:spPr>
          <a:xfrm>
            <a:off x="990600" y="1752600"/>
            <a:ext cx="7162800" cy="4495800"/>
          </a:xfrm>
        </p:spPr>
        <p:txBody>
          <a:bodyPr>
            <a:normAutofit fontScale="92500" lnSpcReduction="10000"/>
          </a:bodyPr>
          <a:lstStyle/>
          <a:p>
            <a:pPr marL="457200" indent="-457200">
              <a:lnSpc>
                <a:spcPct val="200000"/>
              </a:lnSpc>
              <a:buAutoNum type="arabicPeriod"/>
            </a:pPr>
            <a:r>
              <a:rPr lang="hu-HU" dirty="0" smtClean="0"/>
              <a:t>Bevezetés</a:t>
            </a:r>
            <a:endParaRPr lang="en-US" dirty="0"/>
          </a:p>
          <a:p>
            <a:pPr marL="457200" indent="-457200">
              <a:lnSpc>
                <a:spcPct val="200000"/>
              </a:lnSpc>
              <a:buAutoNum type="arabicPeriod"/>
            </a:pPr>
            <a:r>
              <a:rPr lang="hu-HU" dirty="0" smtClean="0"/>
              <a:t>Szerepek</a:t>
            </a:r>
            <a:endParaRPr lang="en-US" dirty="0"/>
          </a:p>
          <a:p>
            <a:pPr marL="457200" indent="-457200">
              <a:lnSpc>
                <a:spcPct val="200000"/>
              </a:lnSpc>
              <a:buAutoNum type="arabicPeriod"/>
            </a:pPr>
            <a:r>
              <a:rPr lang="hu-HU" dirty="0" smtClean="0"/>
              <a:t>Első tárgyalási kör</a:t>
            </a:r>
            <a:endParaRPr lang="en-US" dirty="0"/>
          </a:p>
          <a:p>
            <a:pPr marL="457200" indent="-457200">
              <a:lnSpc>
                <a:spcPct val="200000"/>
              </a:lnSpc>
              <a:buAutoNum type="arabicPeriod"/>
            </a:pPr>
            <a:r>
              <a:rPr lang="hu-HU" dirty="0" smtClean="0"/>
              <a:t>Második tárgyalási kör</a:t>
            </a:r>
          </a:p>
          <a:p>
            <a:pPr marL="457200" indent="-457200">
              <a:lnSpc>
                <a:spcPct val="200000"/>
              </a:lnSpc>
              <a:buAutoNum type="arabicPeriod"/>
            </a:pPr>
            <a:r>
              <a:rPr lang="hu-HU" sz="1500" dirty="0" smtClean="0"/>
              <a:t>(Harmadik tárgyalási kör)</a:t>
            </a:r>
            <a:endParaRPr lang="en-US" sz="1500" dirty="0"/>
          </a:p>
          <a:p>
            <a:pPr marL="457200" indent="-457200">
              <a:lnSpc>
                <a:spcPct val="200000"/>
              </a:lnSpc>
              <a:buAutoNum type="arabicPeriod"/>
            </a:pPr>
            <a:r>
              <a:rPr lang="hu-HU" dirty="0" smtClean="0"/>
              <a:t>Kiértékelés</a:t>
            </a:r>
            <a:endParaRPr lang="en-US" dirty="0"/>
          </a:p>
        </p:txBody>
      </p:sp>
    </p:spTree>
    <p:extLst>
      <p:ext uri="{BB962C8B-B14F-4D97-AF65-F5344CB8AC3E}">
        <p14:creationId xmlns:p14="http://schemas.microsoft.com/office/powerpoint/2010/main" val="20134136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14300" y="990600"/>
            <a:ext cx="7886700" cy="4495800"/>
          </a:xfrm>
        </p:spPr>
        <p:txBody>
          <a:bodyPr>
            <a:normAutofit lnSpcReduction="10000"/>
          </a:bodyPr>
          <a:lstStyle/>
          <a:p>
            <a:pPr marL="0" indent="0">
              <a:buNone/>
            </a:pPr>
            <a:r>
              <a:rPr lang="hu-HU" dirty="0" smtClean="0"/>
              <a:t>Miután előkészítették a javaslatukat</a:t>
            </a:r>
            <a:r>
              <a:rPr lang="en-US" dirty="0" smtClean="0"/>
              <a:t>…</a:t>
            </a:r>
            <a:endParaRPr lang="en-US" dirty="0"/>
          </a:p>
          <a:p>
            <a:pPr marL="0" indent="0">
              <a:buNone/>
            </a:pPr>
            <a:endParaRPr lang="hu-HU" dirty="0" smtClean="0"/>
          </a:p>
          <a:p>
            <a:pPr marL="0" indent="0">
              <a:buNone/>
            </a:pPr>
            <a:endParaRPr lang="hu-HU" dirty="0"/>
          </a:p>
          <a:p>
            <a:pPr marL="0" indent="0">
              <a:buNone/>
            </a:pPr>
            <a:endParaRPr lang="hu-HU" dirty="0" smtClean="0"/>
          </a:p>
          <a:p>
            <a:pPr marL="0" indent="0">
              <a:buNone/>
            </a:pPr>
            <a:endParaRPr lang="en-US" dirty="0"/>
          </a:p>
          <a:p>
            <a:pPr marL="0" indent="0">
              <a:buNone/>
            </a:pPr>
            <a:r>
              <a:rPr lang="hu-HU" dirty="0" smtClean="0"/>
              <a:t>Minden delegáció egy képviselője mutassa be egy </a:t>
            </a:r>
            <a:r>
              <a:rPr lang="hu-HU" sz="3200" b="1" dirty="0" smtClean="0"/>
              <a:t>2 perces </a:t>
            </a:r>
            <a:r>
              <a:rPr lang="hu-HU" dirty="0" smtClean="0"/>
              <a:t>plenáris előadás keretében a kibocsátást érintő javaslatukat és az Alaphoz való hozzájárulásuk mértékét, valamint ennek okát.</a:t>
            </a:r>
          </a:p>
          <a:p>
            <a:pPr marL="0" indent="0">
              <a:buNone/>
            </a:pPr>
            <a:endParaRPr lang="hu-HU" dirty="0"/>
          </a:p>
          <a:p>
            <a:pPr marL="0" indent="0">
              <a:buNone/>
            </a:pPr>
            <a:r>
              <a:rPr lang="hu-HU" dirty="0" smtClean="0"/>
              <a:t>Jelöljék ki a képviselőt, aki a blokk beszédét tartja.</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5025" y="685800"/>
            <a:ext cx="3228975" cy="2286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76615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326738874"/>
              </p:ext>
            </p:extLst>
          </p:nvPr>
        </p:nvGraphicFramePr>
        <p:xfrm>
          <a:off x="152399" y="1496253"/>
          <a:ext cx="8839201" cy="4066347"/>
        </p:xfrm>
        <a:graphic>
          <a:graphicData uri="http://schemas.openxmlformats.org/drawingml/2006/table">
            <a:tbl>
              <a:tblPr/>
              <a:tblGrid>
                <a:gridCol w="1297730"/>
                <a:gridCol w="1140671"/>
                <a:gridCol w="1143000"/>
                <a:gridCol w="1143000"/>
                <a:gridCol w="1371600"/>
                <a:gridCol w="1308699"/>
                <a:gridCol w="1434501"/>
              </a:tblGrid>
              <a:tr h="1529026">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0000"/>
                          </a:solidFill>
                          <a:effectLst/>
                          <a:latin typeface="Helvetica" charset="0"/>
                          <a:ea typeface="ＭＳ Ｐゴシック" charset="0"/>
                          <a:cs typeface="ＭＳ Ｐゴシック" charset="0"/>
                        </a:rPr>
                        <a:t>Emissions </a:t>
                      </a:r>
                      <a:r>
                        <a:rPr kumimoji="0" lang="en-US" sz="1400" b="1" i="0" u="none" strike="noStrike" cap="none" normalizeH="0" baseline="0" dirty="0" smtClean="0">
                          <a:ln>
                            <a:noFill/>
                          </a:ln>
                          <a:solidFill>
                            <a:srgbClr val="000000"/>
                          </a:solidFill>
                          <a:effectLst/>
                          <a:latin typeface="Helvetica" charset="0"/>
                          <a:ea typeface="ＭＳ Ｐゴシック" charset="0"/>
                          <a:cs typeface="ＭＳ Ｐゴシック" charset="0"/>
                        </a:rPr>
                        <a:t>Peak</a:t>
                      </a:r>
                      <a:br>
                        <a:rPr kumimoji="0" lang="en-US" sz="1400" b="1" i="0" u="none" strike="noStrike" cap="none" normalizeH="0" baseline="0" dirty="0" smtClean="0">
                          <a:ln>
                            <a:noFill/>
                          </a:ln>
                          <a:solidFill>
                            <a:srgbClr val="000000"/>
                          </a:solidFill>
                          <a:effectLst/>
                          <a:latin typeface="Helvetica" charset="0"/>
                          <a:ea typeface="ＭＳ Ｐゴシック" charset="0"/>
                          <a:cs typeface="ＭＳ Ｐゴシック" charset="0"/>
                        </a:rPr>
                      </a:br>
                      <a:r>
                        <a:rPr kumimoji="0" lang="en-US" sz="1400" b="1" i="0" u="none" strike="noStrike" cap="none" normalizeH="0" baseline="0" dirty="0" smtClean="0">
                          <a:ln>
                            <a:noFill/>
                          </a:ln>
                          <a:solidFill>
                            <a:srgbClr val="000000"/>
                          </a:solidFill>
                          <a:effectLst/>
                          <a:latin typeface="Helvetica" charset="0"/>
                          <a:ea typeface="ＭＳ Ｐゴシック" charset="0"/>
                          <a:cs typeface="ＭＳ Ｐゴシック" charset="0"/>
                        </a:rPr>
                        <a:t>Year</a:t>
                      </a:r>
                      <a:endParaRPr kumimoji="0" lang="en-US" sz="1400" b="0" i="0" u="none" strike="noStrike" cap="none" normalizeH="0" baseline="0" dirty="0">
                        <a:ln>
                          <a:noFill/>
                        </a:ln>
                        <a:solidFill>
                          <a:srgbClr val="0000FF"/>
                        </a:solidFill>
                        <a:effectLst/>
                        <a:latin typeface="Arial"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 charset="0"/>
                          <a:ea typeface="ＭＳ Ｐゴシック" charset="0"/>
                          <a:cs typeface="ＭＳ Ｐゴシック" charset="0"/>
                        </a:rPr>
                        <a:t>Reductions Begin </a:t>
                      </a:r>
                      <a:r>
                        <a:rPr kumimoji="0" lang="en-US" sz="1400" b="1" i="0" u="none" strike="noStrike" cap="none" normalizeH="0" baseline="0" dirty="0">
                          <a:ln>
                            <a:noFill/>
                          </a:ln>
                          <a:solidFill>
                            <a:srgbClr val="000000"/>
                          </a:solidFill>
                          <a:effectLst/>
                          <a:latin typeface="Helvetica" charset="0"/>
                          <a:ea typeface="ＭＳ Ｐゴシック" charset="0"/>
                          <a:cs typeface="ＭＳ Ｐゴシック" charset="0"/>
                        </a:rPr>
                        <a:t>Year</a:t>
                      </a:r>
                      <a:endParaRPr kumimoji="0" lang="en-US" sz="1400" b="0" i="0" u="none" strike="noStrike" cap="none" normalizeH="0" baseline="0" dirty="0">
                        <a:ln>
                          <a:noFill/>
                        </a:ln>
                        <a:solidFill>
                          <a:srgbClr val="0000FF"/>
                        </a:solidFill>
                        <a:effectLst/>
                        <a:latin typeface="Arial"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0000"/>
                          </a:solidFill>
                          <a:effectLst/>
                          <a:latin typeface="Helvetica" charset="0"/>
                          <a:ea typeface="ＭＳ Ｐゴシック" charset="0"/>
                          <a:cs typeface="ＭＳ Ｐゴシック" charset="0"/>
                        </a:rPr>
                        <a:t>Annual </a:t>
                      </a:r>
                      <a:r>
                        <a:rPr kumimoji="0" lang="en-US" sz="1400" b="1" i="0" u="none" strike="noStrike" cap="none" normalizeH="0" baseline="0" dirty="0" smtClean="0">
                          <a:ln>
                            <a:noFill/>
                          </a:ln>
                          <a:solidFill>
                            <a:srgbClr val="000000"/>
                          </a:solidFill>
                          <a:effectLst/>
                          <a:latin typeface="Helvetica" charset="0"/>
                          <a:ea typeface="ＭＳ Ｐゴシック" charset="0"/>
                          <a:cs typeface="ＭＳ Ｐゴシック" charset="0"/>
                        </a:rPr>
                        <a:t>Reduction Rate</a:t>
                      </a:r>
                      <a:r>
                        <a:rPr kumimoji="0" lang="en-US" sz="1400" b="1" i="0" u="none" strike="noStrike" cap="none" normalizeH="0" baseline="0" dirty="0">
                          <a:ln>
                            <a:noFill/>
                          </a:ln>
                          <a:solidFill>
                            <a:srgbClr val="000000"/>
                          </a:solidFill>
                          <a:effectLst/>
                          <a:latin typeface="Helvetica" charset="0"/>
                          <a:ea typeface="ＭＳ Ｐゴシック" charset="0"/>
                          <a:cs typeface="ＭＳ Ｐゴシック" charset="0"/>
                        </a:rPr>
                        <a:t/>
                      </a:r>
                      <a:br>
                        <a:rPr kumimoji="0" lang="en-US" sz="1400" b="1" i="0" u="none" strike="noStrike" cap="none" normalizeH="0" baseline="0" dirty="0">
                          <a:ln>
                            <a:noFill/>
                          </a:ln>
                          <a:solidFill>
                            <a:srgbClr val="000000"/>
                          </a:solidFill>
                          <a:effectLst/>
                          <a:latin typeface="Helvetica" charset="0"/>
                          <a:ea typeface="ＭＳ Ｐゴシック" charset="0"/>
                          <a:cs typeface="ＭＳ Ｐゴシック" charset="0"/>
                        </a:rPr>
                      </a:br>
                      <a:r>
                        <a:rPr kumimoji="0" lang="en-US" sz="1400" b="1" i="0" u="none" strike="noStrike" cap="none" normalizeH="0" baseline="0" dirty="0">
                          <a:ln>
                            <a:noFill/>
                          </a:ln>
                          <a:solidFill>
                            <a:srgbClr val="000000"/>
                          </a:solidFill>
                          <a:effectLst/>
                          <a:latin typeface="Helvetica" charset="0"/>
                          <a:ea typeface="ＭＳ Ｐゴシック" charset="0"/>
                          <a:cs typeface="ＭＳ Ｐゴシック" charset="0"/>
                        </a:rPr>
                        <a:t>(</a:t>
                      </a:r>
                      <a:r>
                        <a:rPr kumimoji="0" lang="en-US" sz="1400" b="1" i="0" u="none" strike="noStrike" cap="none" normalizeH="0" baseline="0" dirty="0" smtClean="0">
                          <a:ln>
                            <a:noFill/>
                          </a:ln>
                          <a:solidFill>
                            <a:srgbClr val="000000"/>
                          </a:solidFill>
                          <a:effectLst/>
                          <a:latin typeface="Helvetica" charset="0"/>
                          <a:ea typeface="ＭＳ Ｐゴシック" charset="0"/>
                          <a:cs typeface="ＭＳ Ｐゴシック" charset="0"/>
                        </a:rPr>
                        <a:t>% / year</a:t>
                      </a:r>
                      <a:r>
                        <a:rPr kumimoji="0" lang="en-US" sz="1400" b="1" i="0" u="none" strike="noStrike" cap="none" normalizeH="0" baseline="0" dirty="0">
                          <a:ln>
                            <a:noFill/>
                          </a:ln>
                          <a:solidFill>
                            <a:srgbClr val="000000"/>
                          </a:solidFill>
                          <a:effectLst/>
                          <a:latin typeface="Helvetica" charset="0"/>
                          <a:ea typeface="ＭＳ Ｐゴシック" charset="0"/>
                          <a:cs typeface="ＭＳ Ｐゴシック" charset="0"/>
                        </a:rPr>
                        <a:t>)</a:t>
                      </a:r>
                      <a:endParaRPr kumimoji="0" lang="en-US" sz="1400" b="0" i="0" u="none" strike="noStrike" cap="none" normalizeH="0" baseline="0" dirty="0">
                        <a:ln>
                          <a:noFill/>
                        </a:ln>
                        <a:solidFill>
                          <a:srgbClr val="0000FF"/>
                        </a:solidFill>
                        <a:effectLst/>
                        <a:latin typeface="Arial"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Helvetica" charset="0"/>
                          <a:ea typeface="ＭＳ Ｐゴシック" charset="-128"/>
                        </a:rPr>
                        <a:t>Prevent Deforestation</a:t>
                      </a:r>
                      <a:endParaRPr kumimoji="0" lang="en-US" altLang="en-US" sz="1400" b="1" i="0" u="none" strike="noStrike" cap="none" normalizeH="0" baseline="0" dirty="0">
                        <a:ln>
                          <a:noFill/>
                        </a:ln>
                        <a:solidFill>
                          <a:srgbClr val="000000"/>
                        </a:solidFill>
                        <a:effectLst/>
                        <a:latin typeface="Helvetica"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Helvetica" charset="0"/>
                          <a:ea typeface="ＭＳ Ｐゴシック" charset="-128"/>
                        </a:rPr>
                        <a:t>(0-100% </a:t>
                      </a:r>
                      <a:r>
                        <a:rPr kumimoji="0" lang="en-US" altLang="en-US" sz="1400" b="0" i="0" u="none" strike="noStrike" cap="none" normalizeH="0" baseline="0" dirty="0">
                          <a:ln>
                            <a:noFill/>
                          </a:ln>
                          <a:solidFill>
                            <a:srgbClr val="000000"/>
                          </a:solidFill>
                          <a:effectLst/>
                          <a:latin typeface="Helvetica" charset="0"/>
                          <a:ea typeface="ＭＳ Ｐゴシック" charset="-128"/>
                        </a:rPr>
                        <a:t>= </a:t>
                      </a:r>
                      <a:r>
                        <a:rPr kumimoji="0" lang="en-US" altLang="en-US" sz="1400" b="0" i="0" u="none" strike="noStrike" cap="none" normalizeH="0" baseline="0" dirty="0" smtClean="0">
                          <a:ln>
                            <a:noFill/>
                          </a:ln>
                          <a:solidFill>
                            <a:srgbClr val="000000"/>
                          </a:solidFill>
                          <a:effectLst/>
                          <a:latin typeface="Helvetica" charset="0"/>
                          <a:ea typeface="ＭＳ Ｐゴシック" charset="-128"/>
                        </a:rPr>
                        <a:t>max effort, zero emissions)</a:t>
                      </a:r>
                      <a:endParaRPr kumimoji="0" lang="en-US" altLang="en-US" sz="1400" b="0" i="0" u="none" strike="noStrike" cap="none" normalizeH="0" baseline="0" dirty="0">
                        <a:ln>
                          <a:noFill/>
                        </a:ln>
                        <a:solidFill>
                          <a:srgbClr val="0000FF"/>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Helvetica" charset="0"/>
                          <a:ea typeface="ＭＳ Ｐゴシック" charset="-128"/>
                        </a:rPr>
                        <a:t>Promote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Helvetica" charset="0"/>
                          <a:ea typeface="ＭＳ Ｐゴシック" charset="-128"/>
                        </a:rPr>
                        <a:t>Afforestation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Helvetica" charset="0"/>
                          <a:ea typeface="ＭＳ Ｐゴシック" charset="-128"/>
                        </a:rPr>
                        <a:t>(0-100% = max effort, zero emissions)</a:t>
                      </a:r>
                      <a:endParaRPr kumimoji="0" lang="en-US" altLang="en-US" sz="1400" b="0" i="0" u="none" strike="noStrike" cap="none" normalizeH="0" baseline="0" dirty="0" smtClean="0">
                        <a:ln>
                          <a:noFill/>
                        </a:ln>
                        <a:solidFill>
                          <a:srgbClr val="0000FF"/>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rgbClr val="000000"/>
                          </a:solidFill>
                          <a:effectLst/>
                          <a:latin typeface="Helvetica" charset="0"/>
                          <a:ea typeface="ＭＳ Ｐゴシック" charset="0"/>
                          <a:cs typeface="ＭＳ Ｐゴシック" charset="0"/>
                        </a:rPr>
                        <a:t>Contribution to, or request from Green Climate Fund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Helvetica" charset="0"/>
                          <a:ea typeface="ＭＳ Ｐゴシック" charset="0"/>
                          <a:cs typeface="ＭＳ Ｐゴシック" charset="0"/>
                        </a:rPr>
                        <a:t>($ </a:t>
                      </a:r>
                      <a:r>
                        <a:rPr kumimoji="0" lang="en-US" sz="1400" b="0" i="0" u="none" strike="noStrike" cap="none" normalizeH="0" baseline="0" dirty="0">
                          <a:ln>
                            <a:noFill/>
                          </a:ln>
                          <a:solidFill>
                            <a:srgbClr val="000000"/>
                          </a:solidFill>
                          <a:effectLst/>
                          <a:latin typeface="Helvetica" charset="0"/>
                          <a:ea typeface="ＭＳ Ｐゴシック" charset="0"/>
                          <a:cs typeface="ＭＳ Ｐゴシック" charset="0"/>
                        </a:rPr>
                        <a:t>Billion/</a:t>
                      </a:r>
                      <a:r>
                        <a:rPr kumimoji="0" lang="en-US" sz="1400" b="0" i="0" u="none" strike="noStrike" cap="none" normalizeH="0" baseline="0" dirty="0" err="1">
                          <a:ln>
                            <a:noFill/>
                          </a:ln>
                          <a:solidFill>
                            <a:srgbClr val="000000"/>
                          </a:solidFill>
                          <a:effectLst/>
                          <a:latin typeface="Helvetica" charset="0"/>
                          <a:ea typeface="ＭＳ Ｐゴシック" charset="0"/>
                          <a:cs typeface="ＭＳ Ｐゴシック" charset="0"/>
                        </a:rPr>
                        <a:t>yr</a:t>
                      </a:r>
                      <a:r>
                        <a:rPr kumimoji="0" lang="en-US" sz="1400" b="0" i="0" u="none" strike="noStrike" cap="none" normalizeH="0" baseline="0" dirty="0" smtClean="0">
                          <a:ln>
                            <a:noFill/>
                          </a:ln>
                          <a:solidFill>
                            <a:srgbClr val="000000"/>
                          </a:solidFill>
                          <a:effectLst/>
                          <a:latin typeface="Helvetica" charset="0"/>
                          <a:ea typeface="ＭＳ Ｐゴシック" charset="0"/>
                          <a:cs typeface="ＭＳ Ｐゴシック" charset="0"/>
                        </a:rPr>
                        <a:t>)</a:t>
                      </a:r>
                      <a:endParaRPr kumimoji="0" lang="en-US" sz="14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033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 charset="0"/>
                          <a:ea typeface="ＭＳ Ｐゴシック" charset="0"/>
                          <a:cs typeface="ＭＳ Ｐゴシック" charset="0"/>
                        </a:rPr>
                        <a:t>Developed</a:t>
                      </a:r>
                      <a:endParaRPr kumimoji="0" lang="en-US" sz="14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Helvetica" charset="0"/>
                          <a:ea typeface="ＭＳ Ｐゴシック" charset="0"/>
                          <a:cs typeface="ＭＳ Ｐゴシック" charset="0"/>
                        </a:rPr>
                        <a:t>2100</a:t>
                      </a: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Helvetica" charset="0"/>
                          <a:ea typeface="ＭＳ Ｐゴシック" charset="0"/>
                          <a:cs typeface="ＭＳ Ｐゴシック" charset="0"/>
                        </a:rPr>
                        <a:t>2100</a:t>
                      </a: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2500" b="0" i="0" u="none" strike="noStrike" cap="none" normalizeH="0" baseline="0" dirty="0" smtClean="0">
                          <a:ln>
                            <a:noFill/>
                          </a:ln>
                          <a:solidFill>
                            <a:srgbClr val="000000"/>
                          </a:solidFill>
                          <a:effectLst/>
                          <a:latin typeface="Helvetica" charset="0"/>
                          <a:ea typeface="ＭＳ Ｐゴシック" charset="0"/>
                          <a:cs typeface="ＭＳ Ｐゴシック" charset="0"/>
                        </a:rPr>
                        <a:t>0%</a:t>
                      </a: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Helvetica" charset="0"/>
                          <a:ea typeface="ＭＳ Ｐゴシック" charset="0"/>
                          <a:cs typeface="ＭＳ Ｐゴシック" charset="0"/>
                        </a:rPr>
                        <a:t>0%</a:t>
                      </a: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Helvetica" charset="0"/>
                          <a:ea typeface="ＭＳ Ｐゴシック" charset="0"/>
                          <a:cs typeface="ＭＳ Ｐゴシック" charset="0"/>
                        </a:rPr>
                        <a:t>0%</a:t>
                      </a: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Helvetica" charset="0"/>
                          <a:ea typeface="ＭＳ Ｐゴシック" charset="0"/>
                          <a:cs typeface="ＭＳ Ｐゴシック" charset="0"/>
                        </a:rPr>
                        <a:t>$0</a:t>
                      </a: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466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 charset="0"/>
                          <a:ea typeface="ＭＳ Ｐゴシック" charset="0"/>
                          <a:cs typeface="ＭＳ Ｐゴシック" charset="0"/>
                        </a:rPr>
                        <a:t>Developing A</a:t>
                      </a:r>
                      <a:endParaRPr kumimoji="0" lang="en-US" sz="1400" b="1"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Helvetica" charset="0"/>
                          <a:ea typeface="ＭＳ Ｐゴシック" charset="0"/>
                          <a:cs typeface="ＭＳ Ｐゴシック" charset="0"/>
                        </a:rPr>
                        <a:t>2100</a:t>
                      </a: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Helvetica" charset="0"/>
                          <a:ea typeface="ＭＳ Ｐゴシック" charset="0"/>
                          <a:cs typeface="ＭＳ Ｐゴシック" charset="0"/>
                        </a:rPr>
                        <a:t>2100</a:t>
                      </a: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Helvetica" charset="0"/>
                          <a:ea typeface="ＭＳ Ｐゴシック" charset="0"/>
                          <a:cs typeface="ＭＳ Ｐゴシック" charset="0"/>
                        </a:rPr>
                        <a:t>0%</a:t>
                      </a: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Helvetica" charset="0"/>
                          <a:ea typeface="ＭＳ Ｐゴシック" charset="0"/>
                          <a:cs typeface="ＭＳ Ｐゴシック" charset="0"/>
                        </a:rPr>
                        <a:t>0%</a:t>
                      </a: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Helvetica" charset="0"/>
                          <a:ea typeface="ＭＳ Ｐゴシック" charset="0"/>
                          <a:cs typeface="ＭＳ Ｐゴシック" charset="0"/>
                        </a:rPr>
                        <a:t>0%</a:t>
                      </a: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Helvetica" charset="0"/>
                          <a:ea typeface="ＭＳ Ｐゴシック" charset="0"/>
                          <a:cs typeface="ＭＳ Ｐゴシック" charset="0"/>
                        </a:rPr>
                        <a:t>$0</a:t>
                      </a: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936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 charset="0"/>
                          <a:ea typeface="ＭＳ Ｐゴシック" charset="0"/>
                          <a:cs typeface="ＭＳ Ｐゴシック" charset="0"/>
                        </a:rPr>
                        <a:t>Developing B</a:t>
                      </a:r>
                      <a:endParaRPr kumimoji="0" lang="en-US" sz="1400" b="1"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Helvetica" charset="0"/>
                          <a:ea typeface="ＭＳ Ｐゴシック" charset="0"/>
                          <a:cs typeface="ＭＳ Ｐゴシック" charset="0"/>
                        </a:rPr>
                        <a:t>2100</a:t>
                      </a: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Helvetica" charset="0"/>
                          <a:ea typeface="ＭＳ Ｐゴシック" charset="0"/>
                          <a:cs typeface="ＭＳ Ｐゴシック" charset="0"/>
                        </a:rPr>
                        <a:t>2100</a:t>
                      </a: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Helvetica" charset="0"/>
                          <a:ea typeface="ＭＳ Ｐゴシック" charset="0"/>
                          <a:cs typeface="ＭＳ Ｐゴシック" charset="0"/>
                        </a:rPr>
                        <a:t>0%</a:t>
                      </a: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Helvetica" charset="0"/>
                          <a:ea typeface="ＭＳ Ｐゴシック" charset="0"/>
                          <a:cs typeface="ＭＳ Ｐゴシック" charset="0"/>
                        </a:rPr>
                        <a:t>0%</a:t>
                      </a: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Helvetica" charset="0"/>
                          <a:ea typeface="ＭＳ Ｐゴシック" charset="0"/>
                          <a:cs typeface="ＭＳ Ｐゴシック" charset="0"/>
                        </a:rPr>
                        <a:t>0%</a:t>
                      </a: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Helvetica" charset="0"/>
                          <a:ea typeface="ＭＳ Ｐゴシック" charset="0"/>
                          <a:cs typeface="ＭＳ Ｐゴシック" charset="0"/>
                        </a:rPr>
                        <a:t>$0</a:t>
                      </a: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936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a:ln>
                            <a:noFill/>
                          </a:ln>
                          <a:solidFill>
                            <a:srgbClr val="000000"/>
                          </a:solidFill>
                          <a:effectLst/>
                          <a:latin typeface="Helvetica" charset="0"/>
                          <a:ea typeface="ＭＳ Ｐゴシック" charset="0"/>
                          <a:cs typeface="ＭＳ Ｐゴシック" charset="0"/>
                        </a:rPr>
                        <a:t>Example</a:t>
                      </a:r>
                      <a:endParaRPr kumimoji="0" lang="en-US" sz="1400" b="0" i="1" u="none" strike="noStrike" cap="none" normalizeH="0" baseline="0">
                        <a:ln>
                          <a:noFill/>
                        </a:ln>
                        <a:solidFill>
                          <a:srgbClr val="000000"/>
                        </a:solidFill>
                        <a:effectLst/>
                        <a:latin typeface="Arial"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a:ln>
                            <a:noFill/>
                          </a:ln>
                          <a:solidFill>
                            <a:srgbClr val="000000"/>
                          </a:solidFill>
                          <a:effectLst/>
                          <a:latin typeface="Helvetica" charset="0"/>
                          <a:ea typeface="ＭＳ Ｐゴシック" charset="0"/>
                          <a:cs typeface="ＭＳ Ｐゴシック" charset="0"/>
                        </a:rPr>
                        <a:t>2075</a:t>
                      </a:r>
                      <a:endParaRPr kumimoji="0" lang="en-US" sz="1400" b="0" i="1" u="none" strike="noStrike" cap="none" normalizeH="0" baseline="0">
                        <a:ln>
                          <a:noFill/>
                        </a:ln>
                        <a:solidFill>
                          <a:schemeClr val="tx1"/>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a:ln>
                            <a:noFill/>
                          </a:ln>
                          <a:solidFill>
                            <a:srgbClr val="000000"/>
                          </a:solidFill>
                          <a:effectLst/>
                          <a:latin typeface="Helvetica" charset="0"/>
                          <a:ea typeface="ＭＳ Ｐゴシック" charset="0"/>
                          <a:cs typeface="ＭＳ Ｐゴシック" charset="0"/>
                        </a:rPr>
                        <a:t>2085</a:t>
                      </a:r>
                      <a:endParaRPr kumimoji="0" lang="en-US" sz="1400" b="0" i="1" u="none" strike="noStrike" cap="none" normalizeH="0" baseline="0">
                        <a:ln>
                          <a:noFill/>
                        </a:ln>
                        <a:solidFill>
                          <a:schemeClr val="tx1"/>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a:ln>
                            <a:noFill/>
                          </a:ln>
                          <a:solidFill>
                            <a:srgbClr val="000000"/>
                          </a:solidFill>
                          <a:effectLst/>
                          <a:latin typeface="Helvetica" charset="0"/>
                          <a:ea typeface="ＭＳ Ｐゴシック" charset="0"/>
                          <a:cs typeface="ＭＳ Ｐゴシック" charset="0"/>
                        </a:rPr>
                        <a:t>1.0%/year</a:t>
                      </a:r>
                      <a:endParaRPr kumimoji="0" lang="en-US" sz="1400" b="0" i="1" u="none" strike="noStrike" cap="none" normalizeH="0" baseline="0">
                        <a:ln>
                          <a:noFill/>
                        </a:ln>
                        <a:solidFill>
                          <a:schemeClr val="tx1"/>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Helvetica" charset="0"/>
                          <a:ea typeface="ＭＳ Ｐゴシック" charset="0"/>
                          <a:cs typeface="ＭＳ Ｐゴシック" charset="0"/>
                        </a:rPr>
                        <a:t>80%</a:t>
                      </a:r>
                      <a:endParaRPr kumimoji="0" lang="en-US" sz="1400" b="0" i="1" u="none" strike="noStrike" cap="none" normalizeH="0" baseline="0" dirty="0">
                        <a:ln>
                          <a:noFill/>
                        </a:ln>
                        <a:solidFill>
                          <a:schemeClr val="tx1"/>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Helvetica" charset="0"/>
                          <a:ea typeface="ＭＳ Ｐゴシック" charset="0"/>
                          <a:cs typeface="ＭＳ Ｐゴシック" charset="0"/>
                        </a:rPr>
                        <a:t>10%</a:t>
                      </a:r>
                      <a:endParaRPr kumimoji="0" lang="en-US" sz="1400" b="0" i="1" u="none" strike="noStrike" cap="none" normalizeH="0" baseline="0" dirty="0">
                        <a:ln>
                          <a:noFill/>
                        </a:ln>
                        <a:solidFill>
                          <a:schemeClr val="tx1"/>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Helvetica" charset="0"/>
                          <a:ea typeface="ＭＳ Ｐゴシック" charset="0"/>
                          <a:cs typeface="ＭＳ Ｐゴシック" charset="0"/>
                        </a:rPr>
                        <a:t>$10 B/</a:t>
                      </a:r>
                      <a:r>
                        <a:rPr kumimoji="0" lang="en-US" sz="1400" b="0" i="1" u="none" strike="noStrike" cap="none" normalizeH="0" baseline="0" dirty="0" err="1">
                          <a:ln>
                            <a:noFill/>
                          </a:ln>
                          <a:solidFill>
                            <a:srgbClr val="000000"/>
                          </a:solidFill>
                          <a:effectLst/>
                          <a:latin typeface="Helvetica" charset="0"/>
                          <a:ea typeface="ＭＳ Ｐゴシック" charset="0"/>
                          <a:cs typeface="ＭＳ Ｐゴシック" charset="0"/>
                        </a:rPr>
                        <a:t>yr</a:t>
                      </a:r>
                      <a:endParaRPr kumimoji="0" lang="en-US" sz="1400" b="0" i="1" u="none" strike="noStrike" cap="none" normalizeH="0" baseline="0" dirty="0">
                        <a:ln>
                          <a:noFill/>
                        </a:ln>
                        <a:solidFill>
                          <a:schemeClr val="tx1"/>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2" name="Title 1"/>
          <p:cNvSpPr>
            <a:spLocks noGrp="1"/>
          </p:cNvSpPr>
          <p:nvPr>
            <p:ph type="title"/>
          </p:nvPr>
        </p:nvSpPr>
        <p:spPr/>
        <p:txBody>
          <a:bodyPr>
            <a:normAutofit/>
          </a:bodyPr>
          <a:lstStyle/>
          <a:p>
            <a:r>
              <a:rPr lang="en-US" altLang="en-US" dirty="0"/>
              <a:t>Proposal </a:t>
            </a:r>
            <a:r>
              <a:rPr lang="en-US" altLang="en-US" dirty="0" smtClean="0"/>
              <a:t>Summary</a:t>
            </a:r>
            <a:endParaRPr lang="en-US" dirty="0"/>
          </a:p>
        </p:txBody>
      </p:sp>
    </p:spTree>
    <p:extLst>
      <p:ext uri="{BB962C8B-B14F-4D97-AF65-F5344CB8AC3E}">
        <p14:creationId xmlns:p14="http://schemas.microsoft.com/office/powerpoint/2010/main" val="3455891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767608564"/>
              </p:ext>
            </p:extLst>
          </p:nvPr>
        </p:nvGraphicFramePr>
        <p:xfrm>
          <a:off x="152399" y="1496253"/>
          <a:ext cx="8839201" cy="4066347"/>
        </p:xfrm>
        <a:graphic>
          <a:graphicData uri="http://schemas.openxmlformats.org/drawingml/2006/table">
            <a:tbl>
              <a:tblPr/>
              <a:tblGrid>
                <a:gridCol w="1297730"/>
                <a:gridCol w="1140671"/>
                <a:gridCol w="1143000"/>
                <a:gridCol w="1143000"/>
                <a:gridCol w="1371600"/>
                <a:gridCol w="1308699"/>
                <a:gridCol w="1434501"/>
              </a:tblGrid>
              <a:tr h="1529026">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0000"/>
                          </a:solidFill>
                          <a:effectLst/>
                          <a:latin typeface="Helvetica" charset="0"/>
                          <a:ea typeface="ＭＳ Ｐゴシック" charset="0"/>
                          <a:cs typeface="ＭＳ Ｐゴシック" charset="0"/>
                        </a:rPr>
                        <a:t>Emissions </a:t>
                      </a:r>
                      <a:r>
                        <a:rPr kumimoji="0" lang="en-US" sz="1400" b="1" i="0" u="none" strike="noStrike" cap="none" normalizeH="0" baseline="0" dirty="0" smtClean="0">
                          <a:ln>
                            <a:noFill/>
                          </a:ln>
                          <a:solidFill>
                            <a:srgbClr val="000000"/>
                          </a:solidFill>
                          <a:effectLst/>
                          <a:latin typeface="Helvetica" charset="0"/>
                          <a:ea typeface="ＭＳ Ｐゴシック" charset="0"/>
                          <a:cs typeface="ＭＳ Ｐゴシック" charset="0"/>
                        </a:rPr>
                        <a:t>Peak</a:t>
                      </a:r>
                      <a:br>
                        <a:rPr kumimoji="0" lang="en-US" sz="1400" b="1" i="0" u="none" strike="noStrike" cap="none" normalizeH="0" baseline="0" dirty="0" smtClean="0">
                          <a:ln>
                            <a:noFill/>
                          </a:ln>
                          <a:solidFill>
                            <a:srgbClr val="000000"/>
                          </a:solidFill>
                          <a:effectLst/>
                          <a:latin typeface="Helvetica" charset="0"/>
                          <a:ea typeface="ＭＳ Ｐゴシック" charset="0"/>
                          <a:cs typeface="ＭＳ Ｐゴシック" charset="0"/>
                        </a:rPr>
                      </a:br>
                      <a:r>
                        <a:rPr kumimoji="0" lang="en-US" sz="1400" b="1" i="0" u="none" strike="noStrike" cap="none" normalizeH="0" baseline="0" dirty="0" smtClean="0">
                          <a:ln>
                            <a:noFill/>
                          </a:ln>
                          <a:solidFill>
                            <a:srgbClr val="000000"/>
                          </a:solidFill>
                          <a:effectLst/>
                          <a:latin typeface="Helvetica" charset="0"/>
                          <a:ea typeface="ＭＳ Ｐゴシック" charset="0"/>
                          <a:cs typeface="ＭＳ Ｐゴシック" charset="0"/>
                        </a:rPr>
                        <a:t>Year</a:t>
                      </a:r>
                      <a:endParaRPr kumimoji="0" lang="en-US" sz="1400" b="0" i="0" u="none" strike="noStrike" cap="none" normalizeH="0" baseline="0" dirty="0">
                        <a:ln>
                          <a:noFill/>
                        </a:ln>
                        <a:solidFill>
                          <a:srgbClr val="0000FF"/>
                        </a:solidFill>
                        <a:effectLst/>
                        <a:latin typeface="Arial"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 charset="0"/>
                          <a:ea typeface="ＭＳ Ｐゴシック" charset="0"/>
                          <a:cs typeface="ＭＳ Ｐゴシック" charset="0"/>
                        </a:rPr>
                        <a:t>Reductions Begin </a:t>
                      </a:r>
                      <a:r>
                        <a:rPr kumimoji="0" lang="en-US" sz="1400" b="1" i="0" u="none" strike="noStrike" cap="none" normalizeH="0" baseline="0" dirty="0">
                          <a:ln>
                            <a:noFill/>
                          </a:ln>
                          <a:solidFill>
                            <a:srgbClr val="000000"/>
                          </a:solidFill>
                          <a:effectLst/>
                          <a:latin typeface="Helvetica" charset="0"/>
                          <a:ea typeface="ＭＳ Ｐゴシック" charset="0"/>
                          <a:cs typeface="ＭＳ Ｐゴシック" charset="0"/>
                        </a:rPr>
                        <a:t>Year</a:t>
                      </a:r>
                      <a:endParaRPr kumimoji="0" lang="en-US" sz="1400" b="0" i="0" u="none" strike="noStrike" cap="none" normalizeH="0" baseline="0" dirty="0">
                        <a:ln>
                          <a:noFill/>
                        </a:ln>
                        <a:solidFill>
                          <a:srgbClr val="0000FF"/>
                        </a:solidFill>
                        <a:effectLst/>
                        <a:latin typeface="Arial"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0000"/>
                          </a:solidFill>
                          <a:effectLst/>
                          <a:latin typeface="Helvetica" charset="0"/>
                          <a:ea typeface="ＭＳ Ｐゴシック" charset="0"/>
                          <a:cs typeface="ＭＳ Ｐゴシック" charset="0"/>
                        </a:rPr>
                        <a:t>Annual </a:t>
                      </a:r>
                      <a:r>
                        <a:rPr kumimoji="0" lang="en-US" sz="1400" b="1" i="0" u="none" strike="noStrike" cap="none" normalizeH="0" baseline="0" dirty="0" smtClean="0">
                          <a:ln>
                            <a:noFill/>
                          </a:ln>
                          <a:solidFill>
                            <a:srgbClr val="000000"/>
                          </a:solidFill>
                          <a:effectLst/>
                          <a:latin typeface="Helvetica" charset="0"/>
                          <a:ea typeface="ＭＳ Ｐゴシック" charset="0"/>
                          <a:cs typeface="ＭＳ Ｐゴシック" charset="0"/>
                        </a:rPr>
                        <a:t>Reduction Rate</a:t>
                      </a:r>
                      <a:r>
                        <a:rPr kumimoji="0" lang="en-US" sz="1400" b="1" i="0" u="none" strike="noStrike" cap="none" normalizeH="0" baseline="0" dirty="0">
                          <a:ln>
                            <a:noFill/>
                          </a:ln>
                          <a:solidFill>
                            <a:srgbClr val="000000"/>
                          </a:solidFill>
                          <a:effectLst/>
                          <a:latin typeface="Helvetica" charset="0"/>
                          <a:ea typeface="ＭＳ Ｐゴシック" charset="0"/>
                          <a:cs typeface="ＭＳ Ｐゴシック" charset="0"/>
                        </a:rPr>
                        <a:t/>
                      </a:r>
                      <a:br>
                        <a:rPr kumimoji="0" lang="en-US" sz="1400" b="1" i="0" u="none" strike="noStrike" cap="none" normalizeH="0" baseline="0" dirty="0">
                          <a:ln>
                            <a:noFill/>
                          </a:ln>
                          <a:solidFill>
                            <a:srgbClr val="000000"/>
                          </a:solidFill>
                          <a:effectLst/>
                          <a:latin typeface="Helvetica" charset="0"/>
                          <a:ea typeface="ＭＳ Ｐゴシック" charset="0"/>
                          <a:cs typeface="ＭＳ Ｐゴシック" charset="0"/>
                        </a:rPr>
                      </a:br>
                      <a:r>
                        <a:rPr kumimoji="0" lang="en-US" sz="1400" b="1" i="0" u="none" strike="noStrike" cap="none" normalizeH="0" baseline="0" dirty="0">
                          <a:ln>
                            <a:noFill/>
                          </a:ln>
                          <a:solidFill>
                            <a:srgbClr val="000000"/>
                          </a:solidFill>
                          <a:effectLst/>
                          <a:latin typeface="Helvetica" charset="0"/>
                          <a:ea typeface="ＭＳ Ｐゴシック" charset="0"/>
                          <a:cs typeface="ＭＳ Ｐゴシック" charset="0"/>
                        </a:rPr>
                        <a:t>(</a:t>
                      </a:r>
                      <a:r>
                        <a:rPr kumimoji="0" lang="en-US" sz="1400" b="1" i="0" u="none" strike="noStrike" cap="none" normalizeH="0" baseline="0" dirty="0" smtClean="0">
                          <a:ln>
                            <a:noFill/>
                          </a:ln>
                          <a:solidFill>
                            <a:srgbClr val="000000"/>
                          </a:solidFill>
                          <a:effectLst/>
                          <a:latin typeface="Helvetica" charset="0"/>
                          <a:ea typeface="ＭＳ Ｐゴシック" charset="0"/>
                          <a:cs typeface="ＭＳ Ｐゴシック" charset="0"/>
                        </a:rPr>
                        <a:t>% / year</a:t>
                      </a:r>
                      <a:r>
                        <a:rPr kumimoji="0" lang="en-US" sz="1400" b="1" i="0" u="none" strike="noStrike" cap="none" normalizeH="0" baseline="0" dirty="0">
                          <a:ln>
                            <a:noFill/>
                          </a:ln>
                          <a:solidFill>
                            <a:srgbClr val="000000"/>
                          </a:solidFill>
                          <a:effectLst/>
                          <a:latin typeface="Helvetica" charset="0"/>
                          <a:ea typeface="ＭＳ Ｐゴシック" charset="0"/>
                          <a:cs typeface="ＭＳ Ｐゴシック" charset="0"/>
                        </a:rPr>
                        <a:t>)</a:t>
                      </a:r>
                      <a:endParaRPr kumimoji="0" lang="en-US" sz="1400" b="0" i="0" u="none" strike="noStrike" cap="none" normalizeH="0" baseline="0" dirty="0">
                        <a:ln>
                          <a:noFill/>
                        </a:ln>
                        <a:solidFill>
                          <a:srgbClr val="0000FF"/>
                        </a:solidFill>
                        <a:effectLst/>
                        <a:latin typeface="Arial"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Helvetica" charset="0"/>
                          <a:ea typeface="ＭＳ Ｐゴシック" charset="-128"/>
                        </a:rPr>
                        <a:t>Prevent Deforestation</a:t>
                      </a:r>
                      <a:endParaRPr kumimoji="0" lang="en-US" altLang="en-US" sz="1400" b="1" i="0" u="none" strike="noStrike" cap="none" normalizeH="0" baseline="0" dirty="0">
                        <a:ln>
                          <a:noFill/>
                        </a:ln>
                        <a:solidFill>
                          <a:srgbClr val="000000"/>
                        </a:solidFill>
                        <a:effectLst/>
                        <a:latin typeface="Helvetica"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Helvetica" charset="0"/>
                          <a:ea typeface="ＭＳ Ｐゴシック" charset="-128"/>
                        </a:rPr>
                        <a:t>(0-100% </a:t>
                      </a:r>
                      <a:r>
                        <a:rPr kumimoji="0" lang="en-US" altLang="en-US" sz="1400" b="0" i="0" u="none" strike="noStrike" cap="none" normalizeH="0" baseline="0" dirty="0">
                          <a:ln>
                            <a:noFill/>
                          </a:ln>
                          <a:solidFill>
                            <a:srgbClr val="000000"/>
                          </a:solidFill>
                          <a:effectLst/>
                          <a:latin typeface="Helvetica" charset="0"/>
                          <a:ea typeface="ＭＳ Ｐゴシック" charset="-128"/>
                        </a:rPr>
                        <a:t>= </a:t>
                      </a:r>
                      <a:r>
                        <a:rPr kumimoji="0" lang="en-US" altLang="en-US" sz="1400" b="0" i="0" u="none" strike="noStrike" cap="none" normalizeH="0" baseline="0" dirty="0" smtClean="0">
                          <a:ln>
                            <a:noFill/>
                          </a:ln>
                          <a:solidFill>
                            <a:srgbClr val="000000"/>
                          </a:solidFill>
                          <a:effectLst/>
                          <a:latin typeface="Helvetica" charset="0"/>
                          <a:ea typeface="ＭＳ Ｐゴシック" charset="-128"/>
                        </a:rPr>
                        <a:t>max effort, zero emissions)</a:t>
                      </a:r>
                      <a:endParaRPr kumimoji="0" lang="en-US" altLang="en-US" sz="1400" b="0" i="0" u="none" strike="noStrike" cap="none" normalizeH="0" baseline="0" dirty="0">
                        <a:ln>
                          <a:noFill/>
                        </a:ln>
                        <a:solidFill>
                          <a:srgbClr val="0000FF"/>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Helvetica" charset="0"/>
                          <a:ea typeface="ＭＳ Ｐゴシック" charset="-128"/>
                        </a:rPr>
                        <a:t>Promote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Helvetica" charset="0"/>
                          <a:ea typeface="ＭＳ Ｐゴシック" charset="-128"/>
                        </a:rPr>
                        <a:t>Afforestation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Helvetica" charset="0"/>
                          <a:ea typeface="ＭＳ Ｐゴシック" charset="-128"/>
                        </a:rPr>
                        <a:t>(0-100% = max effort, zero emissions)</a:t>
                      </a:r>
                      <a:endParaRPr kumimoji="0" lang="en-US" altLang="en-US" sz="1400" b="0" i="0" u="none" strike="noStrike" cap="none" normalizeH="0" baseline="0" dirty="0" smtClean="0">
                        <a:ln>
                          <a:noFill/>
                        </a:ln>
                        <a:solidFill>
                          <a:srgbClr val="0000FF"/>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rgbClr val="000000"/>
                          </a:solidFill>
                          <a:effectLst/>
                          <a:latin typeface="Helvetica" charset="0"/>
                          <a:ea typeface="ＭＳ Ｐゴシック" charset="0"/>
                          <a:cs typeface="ＭＳ Ｐゴシック" charset="0"/>
                        </a:rPr>
                        <a:t>Contribution to, or request from Green Climate Fund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Helvetica" charset="0"/>
                          <a:ea typeface="ＭＳ Ｐゴシック" charset="0"/>
                          <a:cs typeface="ＭＳ Ｐゴシック" charset="0"/>
                        </a:rPr>
                        <a:t>($ </a:t>
                      </a:r>
                      <a:r>
                        <a:rPr kumimoji="0" lang="en-US" sz="1400" b="0" i="0" u="none" strike="noStrike" cap="none" normalizeH="0" baseline="0">
                          <a:ln>
                            <a:noFill/>
                          </a:ln>
                          <a:solidFill>
                            <a:srgbClr val="000000"/>
                          </a:solidFill>
                          <a:effectLst/>
                          <a:latin typeface="Helvetica" charset="0"/>
                          <a:ea typeface="ＭＳ Ｐゴシック" charset="0"/>
                          <a:cs typeface="ＭＳ Ｐゴシック" charset="0"/>
                        </a:rPr>
                        <a:t>Billion/</a:t>
                      </a:r>
                      <a:r>
                        <a:rPr kumimoji="0" lang="en-US" sz="1400" b="0" i="0" u="none" strike="noStrike" cap="none" normalizeH="0" baseline="0" err="1">
                          <a:ln>
                            <a:noFill/>
                          </a:ln>
                          <a:solidFill>
                            <a:srgbClr val="000000"/>
                          </a:solidFill>
                          <a:effectLst/>
                          <a:latin typeface="Helvetica" charset="0"/>
                          <a:ea typeface="ＭＳ Ｐゴシック" charset="0"/>
                          <a:cs typeface="ＭＳ Ｐゴシック" charset="0"/>
                        </a:rPr>
                        <a:t>yr</a:t>
                      </a:r>
                      <a:r>
                        <a:rPr kumimoji="0" lang="en-US" sz="1400" b="0" i="0" u="none" strike="noStrike" cap="none" normalizeH="0" baseline="0" smtClean="0">
                          <a:ln>
                            <a:noFill/>
                          </a:ln>
                          <a:solidFill>
                            <a:srgbClr val="000000"/>
                          </a:solidFill>
                          <a:effectLst/>
                          <a:latin typeface="Helvetica" charset="0"/>
                          <a:ea typeface="ＭＳ Ｐゴシック" charset="0"/>
                          <a:cs typeface="ＭＳ Ｐゴシック" charset="0"/>
                        </a:rPr>
                        <a:t>)</a:t>
                      </a:r>
                      <a:endParaRPr kumimoji="0" lang="en-US" sz="14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033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 charset="0"/>
                          <a:ea typeface="ＭＳ Ｐゴシック" charset="0"/>
                          <a:cs typeface="ＭＳ Ｐゴシック" charset="0"/>
                        </a:rPr>
                        <a:t>Developed</a:t>
                      </a:r>
                      <a:endParaRPr kumimoji="0" lang="en-US" sz="14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466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 charset="0"/>
                          <a:ea typeface="ＭＳ Ｐゴシック" charset="0"/>
                          <a:cs typeface="ＭＳ Ｐゴシック" charset="0"/>
                        </a:rPr>
                        <a:t>Developing A</a:t>
                      </a:r>
                      <a:endParaRPr kumimoji="0" lang="en-US" sz="1400" b="1"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936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 charset="0"/>
                          <a:ea typeface="ＭＳ Ｐゴシック" charset="0"/>
                          <a:cs typeface="ＭＳ Ｐゴシック" charset="0"/>
                        </a:rPr>
                        <a:t>Developing B</a:t>
                      </a:r>
                      <a:endParaRPr kumimoji="0" lang="en-US" sz="1400" b="1"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936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dirty="0">
                          <a:ln>
                            <a:noFill/>
                          </a:ln>
                          <a:solidFill>
                            <a:srgbClr val="000000"/>
                          </a:solidFill>
                          <a:effectLst/>
                          <a:latin typeface="Helvetica" charset="0"/>
                          <a:ea typeface="ＭＳ Ｐゴシック" charset="0"/>
                          <a:cs typeface="ＭＳ Ｐゴシック" charset="0"/>
                        </a:rPr>
                        <a:t>Example</a:t>
                      </a:r>
                      <a:endParaRPr kumimoji="0" lang="en-US" sz="14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a:ln>
                            <a:noFill/>
                          </a:ln>
                          <a:solidFill>
                            <a:srgbClr val="000000"/>
                          </a:solidFill>
                          <a:effectLst/>
                          <a:latin typeface="Helvetica" charset="0"/>
                          <a:ea typeface="ＭＳ Ｐゴシック" charset="0"/>
                          <a:cs typeface="ＭＳ Ｐゴシック" charset="0"/>
                        </a:rPr>
                        <a:t>2075</a:t>
                      </a:r>
                      <a:endParaRPr kumimoji="0" lang="en-US" sz="1400" b="0" i="1" u="none" strike="noStrike" cap="none" normalizeH="0" baseline="0">
                        <a:ln>
                          <a:noFill/>
                        </a:ln>
                        <a:solidFill>
                          <a:schemeClr val="tx1"/>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a:ln>
                            <a:noFill/>
                          </a:ln>
                          <a:solidFill>
                            <a:srgbClr val="000000"/>
                          </a:solidFill>
                          <a:effectLst/>
                          <a:latin typeface="Helvetica" charset="0"/>
                          <a:ea typeface="ＭＳ Ｐゴシック" charset="0"/>
                          <a:cs typeface="ＭＳ Ｐゴシック" charset="0"/>
                        </a:rPr>
                        <a:t>2085</a:t>
                      </a:r>
                      <a:endParaRPr kumimoji="0" lang="en-US" sz="1400" b="0" i="1" u="none" strike="noStrike" cap="none" normalizeH="0" baseline="0">
                        <a:ln>
                          <a:noFill/>
                        </a:ln>
                        <a:solidFill>
                          <a:schemeClr val="tx1"/>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a:ln>
                            <a:noFill/>
                          </a:ln>
                          <a:solidFill>
                            <a:srgbClr val="000000"/>
                          </a:solidFill>
                          <a:effectLst/>
                          <a:latin typeface="Helvetica" charset="0"/>
                          <a:ea typeface="ＭＳ Ｐゴシック" charset="0"/>
                          <a:cs typeface="ＭＳ Ｐゴシック" charset="0"/>
                        </a:rPr>
                        <a:t>1.0%/year</a:t>
                      </a:r>
                      <a:endParaRPr kumimoji="0" lang="en-US" sz="1400" b="0" i="1" u="none" strike="noStrike" cap="none" normalizeH="0" baseline="0">
                        <a:ln>
                          <a:noFill/>
                        </a:ln>
                        <a:solidFill>
                          <a:schemeClr val="tx1"/>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Helvetica" charset="0"/>
                          <a:ea typeface="ＭＳ Ｐゴシック" charset="0"/>
                          <a:cs typeface="ＭＳ Ｐゴシック" charset="0"/>
                        </a:rPr>
                        <a:t>80%</a:t>
                      </a:r>
                      <a:endParaRPr kumimoji="0" lang="en-US" sz="1400" b="0" i="1" u="none" strike="noStrike" cap="none" normalizeH="0" baseline="0" dirty="0">
                        <a:ln>
                          <a:noFill/>
                        </a:ln>
                        <a:solidFill>
                          <a:schemeClr val="tx1"/>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Helvetica" charset="0"/>
                          <a:ea typeface="ＭＳ Ｐゴシック" charset="0"/>
                          <a:cs typeface="ＭＳ Ｐゴシック" charset="0"/>
                        </a:rPr>
                        <a:t>10%</a:t>
                      </a:r>
                      <a:endParaRPr kumimoji="0" lang="en-US" sz="1400" b="0" i="1" u="none" strike="noStrike" cap="none" normalizeH="0" baseline="0" dirty="0">
                        <a:ln>
                          <a:noFill/>
                        </a:ln>
                        <a:solidFill>
                          <a:schemeClr val="tx1"/>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Helvetica" charset="0"/>
                          <a:ea typeface="ＭＳ Ｐゴシック" charset="0"/>
                          <a:cs typeface="ＭＳ Ｐゴシック" charset="0"/>
                        </a:rPr>
                        <a:t>$10 B/</a:t>
                      </a:r>
                      <a:r>
                        <a:rPr kumimoji="0" lang="en-US" sz="1400" b="0" i="1" u="none" strike="noStrike" cap="none" normalizeH="0" baseline="0" dirty="0" err="1">
                          <a:ln>
                            <a:noFill/>
                          </a:ln>
                          <a:solidFill>
                            <a:srgbClr val="000000"/>
                          </a:solidFill>
                          <a:effectLst/>
                          <a:latin typeface="Helvetica" charset="0"/>
                          <a:ea typeface="ＭＳ Ｐゴシック" charset="0"/>
                          <a:cs typeface="ＭＳ Ｐゴシック" charset="0"/>
                        </a:rPr>
                        <a:t>yr</a:t>
                      </a:r>
                      <a:endParaRPr kumimoji="0" lang="en-US" sz="1400" b="0" i="1" u="none" strike="noStrike" cap="none" normalizeH="0" baseline="0" dirty="0">
                        <a:ln>
                          <a:noFill/>
                        </a:ln>
                        <a:solidFill>
                          <a:schemeClr val="tx1"/>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2" name="Title 1"/>
          <p:cNvSpPr>
            <a:spLocks noGrp="1"/>
          </p:cNvSpPr>
          <p:nvPr>
            <p:ph type="title"/>
          </p:nvPr>
        </p:nvSpPr>
        <p:spPr/>
        <p:txBody>
          <a:bodyPr>
            <a:normAutofit/>
          </a:bodyPr>
          <a:lstStyle/>
          <a:p>
            <a:r>
              <a:rPr lang="en-US" altLang="en-US" dirty="0"/>
              <a:t>Proposal </a:t>
            </a:r>
            <a:r>
              <a:rPr lang="en-US" altLang="en-US" dirty="0" smtClean="0"/>
              <a:t>Summary</a:t>
            </a:r>
            <a:endParaRPr lang="en-US" dirty="0"/>
          </a:p>
        </p:txBody>
      </p:sp>
    </p:spTree>
    <p:extLst>
      <p:ext uri="{BB962C8B-B14F-4D97-AF65-F5344CB8AC3E}">
        <p14:creationId xmlns:p14="http://schemas.microsoft.com/office/powerpoint/2010/main" val="1724237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342000307"/>
              </p:ext>
            </p:extLst>
          </p:nvPr>
        </p:nvGraphicFramePr>
        <p:xfrm>
          <a:off x="380999" y="1604952"/>
          <a:ext cx="8382001" cy="4791096"/>
        </p:xfrm>
        <a:graphic>
          <a:graphicData uri="http://schemas.openxmlformats.org/drawingml/2006/table">
            <a:tbl>
              <a:tblPr/>
              <a:tblGrid>
                <a:gridCol w="1197430"/>
                <a:gridCol w="1126992"/>
                <a:gridCol w="1126992"/>
                <a:gridCol w="1103512"/>
                <a:gridCol w="1267866"/>
                <a:gridCol w="1235582"/>
                <a:gridCol w="1323627"/>
              </a:tblGrid>
              <a:tr h="1281124">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500" b="1" i="0" u="none" strike="noStrike" cap="none" normalizeH="0" baseline="0" dirty="0">
                        <a:ln>
                          <a:noFill/>
                        </a:ln>
                        <a:solidFill>
                          <a:srgbClr val="000000"/>
                        </a:solidFill>
                        <a:effectLst/>
                        <a:latin typeface="Helvetica" charset="0"/>
                        <a:ea typeface="ＭＳ Ｐゴシック" charset="-128"/>
                      </a:endParaRP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Helvetica" charset="0"/>
                          <a:ea typeface="ＭＳ Ｐゴシック" charset="-128"/>
                        </a:rPr>
                        <a:t>Emissions </a:t>
                      </a:r>
                      <a:r>
                        <a:rPr kumimoji="0" lang="en-US" altLang="en-US" sz="1100" b="1" i="0" u="none" strike="noStrike" cap="none" normalizeH="0" baseline="0" dirty="0" smtClean="0">
                          <a:ln>
                            <a:noFill/>
                          </a:ln>
                          <a:solidFill>
                            <a:srgbClr val="000000"/>
                          </a:solidFill>
                          <a:effectLst/>
                          <a:latin typeface="Helvetica" charset="0"/>
                          <a:ea typeface="ＭＳ Ｐゴシック" charset="-128"/>
                        </a:rPr>
                        <a:t>Peak Year</a:t>
                      </a:r>
                      <a:endParaRPr kumimoji="0" lang="en-US" altLang="en-US" sz="1100" b="0" i="0" u="none" strike="noStrike" cap="none" normalizeH="0" baseline="0" dirty="0">
                        <a:ln>
                          <a:noFill/>
                        </a:ln>
                        <a:solidFill>
                          <a:srgbClr val="0000FF"/>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Helvetica" charset="0"/>
                          <a:ea typeface="ＭＳ Ｐゴシック" charset="-128"/>
                        </a:rPr>
                        <a:t>Reductions Begin Year</a:t>
                      </a:r>
                      <a:endParaRPr kumimoji="0" lang="en-US" altLang="en-US" sz="1100" b="0" i="0" u="none" strike="noStrike" cap="none" normalizeH="0" baseline="0" dirty="0">
                        <a:ln>
                          <a:noFill/>
                        </a:ln>
                        <a:solidFill>
                          <a:srgbClr val="0000FF"/>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Helvetica" charset="0"/>
                          <a:ea typeface="ＭＳ Ｐゴシック" charset="-128"/>
                        </a:rPr>
                        <a:t>Annual </a:t>
                      </a:r>
                      <a:r>
                        <a:rPr kumimoji="0" lang="en-US" altLang="en-US" sz="1100" b="1" i="0" u="none" strike="noStrike" cap="none" normalizeH="0" baseline="0" dirty="0" smtClean="0">
                          <a:ln>
                            <a:noFill/>
                          </a:ln>
                          <a:solidFill>
                            <a:srgbClr val="000000"/>
                          </a:solidFill>
                          <a:effectLst/>
                          <a:latin typeface="Helvetica" charset="0"/>
                          <a:ea typeface="ＭＳ Ｐゴシック" charset="-128"/>
                        </a:rPr>
                        <a:t>Reduction Rate</a:t>
                      </a:r>
                      <a:r>
                        <a:rPr kumimoji="0" lang="en-US" altLang="en-US" sz="1300" b="1" i="0" u="none" strike="noStrike" cap="none" normalizeH="0" baseline="0" dirty="0">
                          <a:ln>
                            <a:noFill/>
                          </a:ln>
                          <a:solidFill>
                            <a:srgbClr val="000000"/>
                          </a:solidFill>
                          <a:effectLst/>
                          <a:latin typeface="Helvetica" charset="0"/>
                          <a:ea typeface="ＭＳ Ｐゴシック" charset="-128"/>
                        </a:rPr>
                        <a:t/>
                      </a:r>
                      <a:br>
                        <a:rPr kumimoji="0" lang="en-US" altLang="en-US" sz="1300" b="1" i="0" u="none" strike="noStrike" cap="none" normalizeH="0" baseline="0" dirty="0">
                          <a:ln>
                            <a:noFill/>
                          </a:ln>
                          <a:solidFill>
                            <a:srgbClr val="000000"/>
                          </a:solidFill>
                          <a:effectLst/>
                          <a:latin typeface="Helvetica" charset="0"/>
                          <a:ea typeface="ＭＳ Ｐゴシック" charset="-128"/>
                        </a:rPr>
                      </a:br>
                      <a:r>
                        <a:rPr kumimoji="0" lang="en-US" altLang="en-US" sz="1100" b="0" i="0" u="none" strike="noStrike" cap="none" normalizeH="0" baseline="0" dirty="0">
                          <a:ln>
                            <a:noFill/>
                          </a:ln>
                          <a:solidFill>
                            <a:srgbClr val="000000"/>
                          </a:solidFill>
                          <a:effectLst/>
                          <a:latin typeface="Helvetica" charset="0"/>
                          <a:ea typeface="ＭＳ Ｐゴシック" charset="-128"/>
                        </a:rPr>
                        <a:t>(%/year)</a:t>
                      </a:r>
                      <a:endParaRPr kumimoji="0" lang="en-US" altLang="en-US" sz="1300" b="0" i="0" u="none" strike="noStrike" cap="none" normalizeH="0" baseline="0" dirty="0">
                        <a:ln>
                          <a:noFill/>
                        </a:ln>
                        <a:solidFill>
                          <a:srgbClr val="0000FF"/>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Helvetica" charset="0"/>
                          <a:ea typeface="ＭＳ Ｐゴシック" charset="-128"/>
                        </a:rPr>
                        <a:t>Prevent Deforestation</a:t>
                      </a:r>
                      <a:endParaRPr kumimoji="0" lang="en-US" altLang="en-US" sz="1100" b="1" i="0" u="none" strike="noStrike" cap="none" normalizeH="0" baseline="0" dirty="0">
                        <a:ln>
                          <a:noFill/>
                        </a:ln>
                        <a:solidFill>
                          <a:srgbClr val="000000"/>
                        </a:solidFill>
                        <a:effectLst/>
                        <a:latin typeface="Helvetica"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Helvetica" charset="0"/>
                          <a:ea typeface="ＭＳ Ｐゴシック" charset="-128"/>
                        </a:rPr>
                        <a:t>(0-100% </a:t>
                      </a:r>
                      <a:r>
                        <a:rPr kumimoji="0" lang="en-US" altLang="en-US" sz="1100" b="0" i="0" u="none" strike="noStrike" cap="none" normalizeH="0" baseline="0" dirty="0">
                          <a:ln>
                            <a:noFill/>
                          </a:ln>
                          <a:solidFill>
                            <a:srgbClr val="000000"/>
                          </a:solidFill>
                          <a:effectLst/>
                          <a:latin typeface="Helvetica" charset="0"/>
                          <a:ea typeface="ＭＳ Ｐゴシック" charset="-128"/>
                        </a:rPr>
                        <a:t>= </a:t>
                      </a:r>
                      <a:r>
                        <a:rPr kumimoji="0" lang="en-US" altLang="en-US" sz="1100" b="0" i="0" u="none" strike="noStrike" cap="none" normalizeH="0" baseline="0" dirty="0" smtClean="0">
                          <a:ln>
                            <a:noFill/>
                          </a:ln>
                          <a:solidFill>
                            <a:srgbClr val="000000"/>
                          </a:solidFill>
                          <a:effectLst/>
                          <a:latin typeface="Helvetica" charset="0"/>
                          <a:ea typeface="ＭＳ Ｐゴシック" charset="-128"/>
                        </a:rPr>
                        <a:t>max effort, zero emissions)</a:t>
                      </a:r>
                      <a:endParaRPr kumimoji="0" lang="en-US" altLang="en-US" sz="1100" b="0" i="0" u="none" strike="noStrike" cap="none" normalizeH="0" baseline="0" dirty="0">
                        <a:ln>
                          <a:noFill/>
                        </a:ln>
                        <a:solidFill>
                          <a:srgbClr val="0000FF"/>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Helvetica" charset="0"/>
                          <a:ea typeface="ＭＳ Ｐゴシック" charset="-128"/>
                        </a:rPr>
                        <a:t>Promote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Helvetica" charset="0"/>
                          <a:ea typeface="ＭＳ Ｐゴシック" charset="-128"/>
                        </a:rPr>
                        <a:t>Afforestation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Helvetica" charset="0"/>
                          <a:ea typeface="ＭＳ Ｐゴシック" charset="-128"/>
                        </a:rPr>
                        <a:t>(0-100% = max effort, zero emissions)</a:t>
                      </a:r>
                      <a:endParaRPr kumimoji="0" lang="en-US" altLang="en-US" sz="1100" b="0" i="0" u="none" strike="noStrike" cap="none" normalizeH="0" baseline="0" dirty="0" smtClean="0">
                        <a:ln>
                          <a:noFill/>
                        </a:ln>
                        <a:solidFill>
                          <a:srgbClr val="0000FF"/>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Helvetica" charset="0"/>
                          <a:ea typeface="ＭＳ Ｐゴシック" charset="-128"/>
                        </a:rPr>
                        <a:t>Contribution </a:t>
                      </a:r>
                      <a:r>
                        <a:rPr kumimoji="0" lang="en-US" altLang="en-US" sz="1100" b="1" i="0" u="none" strike="noStrike" cap="none" normalizeH="0" baseline="0" dirty="0" smtClean="0">
                          <a:ln>
                            <a:noFill/>
                          </a:ln>
                          <a:solidFill>
                            <a:srgbClr val="000000"/>
                          </a:solidFill>
                          <a:effectLst/>
                          <a:latin typeface="Helvetica" charset="0"/>
                          <a:ea typeface="ＭＳ Ｐゴシック" charset="-128"/>
                        </a:rPr>
                        <a:t>to, or request from Green Climate Fund</a:t>
                      </a:r>
                      <a:endParaRPr kumimoji="0" lang="en-US" altLang="en-US" sz="1100" b="1" i="0" u="none" strike="noStrike" cap="none" normalizeH="0" baseline="0" dirty="0">
                        <a:ln>
                          <a:noFill/>
                        </a:ln>
                        <a:solidFill>
                          <a:srgbClr val="000000"/>
                        </a:solidFill>
                        <a:effectLst/>
                        <a:latin typeface="Helvetica"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Helvetica" charset="0"/>
                          <a:ea typeface="ＭＳ Ｐゴシック" charset="-128"/>
                        </a:rPr>
                        <a:t>($ Billion/</a:t>
                      </a:r>
                      <a:r>
                        <a:rPr kumimoji="0" lang="en-US" altLang="en-US" sz="1100" b="0" i="0" u="none" strike="noStrike" cap="none" normalizeH="0" baseline="0" dirty="0" err="1">
                          <a:ln>
                            <a:noFill/>
                          </a:ln>
                          <a:solidFill>
                            <a:srgbClr val="000000"/>
                          </a:solidFill>
                          <a:effectLst/>
                          <a:latin typeface="Helvetica" charset="0"/>
                          <a:ea typeface="ＭＳ Ｐゴシック" charset="-128"/>
                        </a:rPr>
                        <a:t>yr</a:t>
                      </a:r>
                      <a:r>
                        <a:rPr kumimoji="0" lang="en-US" altLang="en-US" sz="1100" b="0" i="0" u="none" strike="noStrike" cap="none" normalizeH="0" baseline="0" dirty="0" smtClean="0">
                          <a:ln>
                            <a:noFill/>
                          </a:ln>
                          <a:solidFill>
                            <a:srgbClr val="000000"/>
                          </a:solidFill>
                          <a:effectLst/>
                          <a:latin typeface="Helvetica" charset="0"/>
                          <a:ea typeface="ＭＳ Ｐゴシック" charset="-128"/>
                        </a:rPr>
                        <a:t>)</a:t>
                      </a:r>
                      <a:endParaRPr kumimoji="0" lang="en-US" altLang="en-US" sz="11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92320">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Helvetica" charset="0"/>
                          <a:ea typeface="ＭＳ Ｐゴシック" charset="-128"/>
                        </a:rPr>
                        <a:t>United States</a:t>
                      </a:r>
                      <a:endParaRPr kumimoji="0" lang="en-US" altLang="en-US" sz="1300" b="1" i="0" u="none" strike="noStrike" cap="none" normalizeH="0" baseline="0" dirty="0">
                        <a:ln>
                          <a:noFill/>
                        </a:ln>
                        <a:solidFill>
                          <a:schemeClr val="tx1"/>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Helvetica" charset="0"/>
                          <a:ea typeface="ＭＳ Ｐゴシック" charset="-128"/>
                        </a:rPr>
                        <a:t>2100</a:t>
                      </a: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Helvetica" charset="0"/>
                          <a:ea typeface="ＭＳ Ｐゴシック" charset="-128"/>
                        </a:rPr>
                        <a:t>2100</a:t>
                      </a: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dirty="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dirty="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26058">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Helvetica" charset="0"/>
                          <a:ea typeface="ＭＳ Ｐゴシック" charset="-128"/>
                        </a:rPr>
                        <a:t>European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Helvetica" charset="0"/>
                          <a:ea typeface="ＭＳ Ｐゴシック" charset="-128"/>
                        </a:rPr>
                        <a:t>Union</a:t>
                      </a:r>
                      <a:endParaRPr kumimoji="0" lang="en-US" altLang="en-US" sz="1300" b="1" i="0" u="none" strike="noStrike" cap="none" normalizeH="0" baseline="0" dirty="0">
                        <a:ln>
                          <a:noFill/>
                        </a:ln>
                        <a:solidFill>
                          <a:schemeClr val="tx1"/>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Helvetica" charset="0"/>
                          <a:ea typeface="ＭＳ Ｐゴシック" charset="-128"/>
                        </a:rPr>
                        <a:t>2100</a:t>
                      </a: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Helvetica" charset="0"/>
                          <a:ea typeface="ＭＳ Ｐゴシック" charset="-128"/>
                        </a:rPr>
                        <a:t>2100</a:t>
                      </a: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dirty="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dirty="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99818">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Helvetica" charset="0"/>
                          <a:ea typeface="ＭＳ Ｐゴシック" charset="-128"/>
                        </a:rPr>
                        <a:t>Other Developed</a:t>
                      </a:r>
                      <a:endParaRPr kumimoji="0" lang="en-US" altLang="en-US" sz="1300" b="1" i="0" u="none" strike="noStrike" cap="none" normalizeH="0" baseline="0" dirty="0">
                        <a:ln>
                          <a:noFill/>
                        </a:ln>
                        <a:solidFill>
                          <a:srgbClr val="000000"/>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Helvetica" charset="0"/>
                          <a:ea typeface="ＭＳ Ｐゴシック" charset="-128"/>
                        </a:rPr>
                        <a:t>2100</a:t>
                      </a: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Helvetica" charset="0"/>
                          <a:ea typeface="ＭＳ Ｐゴシック" charset="-128"/>
                        </a:rPr>
                        <a:t>2100</a:t>
                      </a: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en-US" sz="2200" b="0" i="0" u="none" strike="noStrike" cap="none" normalizeH="0" baseline="0" dirty="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smtClean="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dirty="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13600">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Helvetica" charset="0"/>
                          <a:ea typeface="ＭＳ Ｐゴシック" charset="-128"/>
                        </a:rPr>
                        <a:t>China</a:t>
                      </a:r>
                      <a:endParaRPr kumimoji="0" lang="en-US" altLang="en-US" sz="1300" b="1" i="0" u="none" strike="noStrike" cap="none" normalizeH="0" baseline="0" dirty="0">
                        <a:ln>
                          <a:noFill/>
                        </a:ln>
                        <a:solidFill>
                          <a:srgbClr val="000000"/>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Helvetica" charset="0"/>
                          <a:ea typeface="ＭＳ Ｐゴシック" charset="-128"/>
                        </a:rPr>
                        <a:t>2100</a:t>
                      </a: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Helvetica" charset="0"/>
                          <a:ea typeface="ＭＳ Ｐゴシック" charset="-128"/>
                        </a:rPr>
                        <a:t>2100</a:t>
                      </a: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dirty="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dirty="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dirty="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46088">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Helvetica" charset="0"/>
                          <a:ea typeface="ＭＳ Ｐゴシック" charset="-128"/>
                        </a:rPr>
                        <a:t>India</a:t>
                      </a:r>
                      <a:endParaRPr kumimoji="0" lang="en-US" altLang="en-US" sz="1300" b="1" i="0" u="none" strike="noStrike" cap="none" normalizeH="0" baseline="0" dirty="0">
                        <a:ln>
                          <a:noFill/>
                        </a:ln>
                        <a:solidFill>
                          <a:srgbClr val="000000"/>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Helvetica" charset="0"/>
                          <a:ea typeface="ＭＳ Ｐゴシック" charset="-128"/>
                        </a:rPr>
                        <a:t>2100</a:t>
                      </a: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Helvetica" charset="0"/>
                          <a:ea typeface="ＭＳ Ｐゴシック" charset="-128"/>
                        </a:rPr>
                        <a:t>2100</a:t>
                      </a: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dirty="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dirty="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66044">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Helvetica" charset="0"/>
                          <a:ea typeface="ＭＳ Ｐゴシック" charset="-128"/>
                        </a:rPr>
                        <a:t>Other Developing</a:t>
                      </a:r>
                      <a:endParaRPr kumimoji="0" lang="en-US" altLang="en-US" sz="1300" b="1" i="0" u="none" strike="noStrike" cap="none" normalizeH="0" baseline="0" dirty="0">
                        <a:ln>
                          <a:noFill/>
                        </a:ln>
                        <a:solidFill>
                          <a:srgbClr val="000000"/>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Helvetica" charset="0"/>
                          <a:ea typeface="ＭＳ Ｐゴシック" charset="-128"/>
                        </a:rPr>
                        <a:t>2100</a:t>
                      </a: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Helvetica" charset="0"/>
                          <a:ea typeface="ＭＳ Ｐゴシック" charset="-128"/>
                        </a:rPr>
                        <a:t>2100</a:t>
                      </a: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dirty="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dirty="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66044">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0" i="1" u="none" strike="noStrike" cap="none" normalizeH="0" baseline="0" dirty="0">
                          <a:ln>
                            <a:noFill/>
                          </a:ln>
                          <a:solidFill>
                            <a:srgbClr val="000000"/>
                          </a:solidFill>
                          <a:effectLst/>
                          <a:latin typeface="Helvetica" charset="0"/>
                          <a:ea typeface="ＭＳ Ｐゴシック" charset="-128"/>
                        </a:rPr>
                        <a:t>Example</a:t>
                      </a:r>
                      <a:endParaRPr kumimoji="0" lang="en-US" altLang="en-US" sz="1300" b="0" i="1" u="none" strike="noStrike" cap="none" normalizeH="0" baseline="0" dirty="0">
                        <a:ln>
                          <a:noFill/>
                        </a:ln>
                        <a:solidFill>
                          <a:srgbClr val="000000"/>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300" b="0" i="1" u="none" strike="noStrike" cap="none" normalizeH="0" baseline="0" dirty="0">
                          <a:ln>
                            <a:noFill/>
                          </a:ln>
                          <a:solidFill>
                            <a:srgbClr val="000000"/>
                          </a:solidFill>
                          <a:effectLst/>
                          <a:latin typeface="Helvetica" charset="0"/>
                          <a:ea typeface="ＭＳ Ｐゴシック" charset="-128"/>
                        </a:rPr>
                        <a:t>2075</a:t>
                      </a:r>
                      <a:endParaRPr kumimoji="0" lang="en-US" altLang="en-US" sz="1300" b="0" i="1" u="none" strike="noStrike" cap="none" normalizeH="0" baseline="0" dirty="0">
                        <a:ln>
                          <a:noFill/>
                        </a:ln>
                        <a:solidFill>
                          <a:schemeClr val="tx1"/>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300" b="0" i="1" u="none" strike="noStrike" cap="none" normalizeH="0" baseline="0">
                          <a:ln>
                            <a:noFill/>
                          </a:ln>
                          <a:solidFill>
                            <a:srgbClr val="000000"/>
                          </a:solidFill>
                          <a:effectLst/>
                          <a:latin typeface="Helvetica" charset="0"/>
                          <a:ea typeface="ＭＳ Ｐゴシック" charset="-128"/>
                        </a:rPr>
                        <a:t>2085</a:t>
                      </a:r>
                      <a:endParaRPr kumimoji="0" lang="en-US" altLang="en-US" sz="1300" b="0" i="1" u="none" strike="noStrike" cap="none" normalizeH="0" baseline="0">
                        <a:ln>
                          <a:noFill/>
                        </a:ln>
                        <a:solidFill>
                          <a:schemeClr val="tx1"/>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300" b="0" i="1" u="none" strike="noStrike" cap="none" normalizeH="0" baseline="0">
                          <a:ln>
                            <a:noFill/>
                          </a:ln>
                          <a:solidFill>
                            <a:srgbClr val="000000"/>
                          </a:solidFill>
                          <a:effectLst/>
                          <a:latin typeface="Helvetica" charset="0"/>
                          <a:ea typeface="ＭＳ Ｐゴシック" charset="-128"/>
                        </a:rPr>
                        <a:t>1.0%/year</a:t>
                      </a:r>
                      <a:endParaRPr kumimoji="0" lang="en-US" altLang="en-US" sz="1300" b="0" i="1" u="none" strike="noStrike" cap="none" normalizeH="0" baseline="0">
                        <a:ln>
                          <a:noFill/>
                        </a:ln>
                        <a:solidFill>
                          <a:schemeClr val="tx1"/>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300" b="0" i="1" u="none" strike="noStrike" cap="none" normalizeH="0" baseline="0" dirty="0" smtClean="0">
                          <a:ln>
                            <a:noFill/>
                          </a:ln>
                          <a:solidFill>
                            <a:srgbClr val="000000"/>
                          </a:solidFill>
                          <a:effectLst/>
                          <a:latin typeface="Helvetica" charset="0"/>
                          <a:ea typeface="ＭＳ Ｐゴシック" charset="-128"/>
                        </a:rPr>
                        <a:t>80%</a:t>
                      </a:r>
                      <a:endParaRPr kumimoji="0" lang="en-US" altLang="en-US" sz="1300" b="0" i="1" u="none" strike="noStrike" cap="none" normalizeH="0" baseline="0" dirty="0">
                        <a:ln>
                          <a:noFill/>
                        </a:ln>
                        <a:solidFill>
                          <a:schemeClr val="tx1"/>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300" b="0" i="1" u="none" strike="noStrike" cap="none" normalizeH="0" baseline="0" dirty="0" smtClean="0">
                          <a:ln>
                            <a:noFill/>
                          </a:ln>
                          <a:solidFill>
                            <a:srgbClr val="000000"/>
                          </a:solidFill>
                          <a:effectLst/>
                          <a:latin typeface="Helvetica" charset="0"/>
                          <a:ea typeface="ＭＳ Ｐゴシック" charset="-128"/>
                        </a:rPr>
                        <a:t>10%</a:t>
                      </a:r>
                      <a:endParaRPr kumimoji="0" lang="en-US" altLang="en-US" sz="1300" b="0" i="1" u="none" strike="noStrike" cap="none" normalizeH="0" baseline="0" dirty="0">
                        <a:ln>
                          <a:noFill/>
                        </a:ln>
                        <a:solidFill>
                          <a:schemeClr val="tx1"/>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300" b="0" i="1" u="none" strike="noStrike" cap="none" normalizeH="0" baseline="0" dirty="0">
                          <a:ln>
                            <a:noFill/>
                          </a:ln>
                          <a:solidFill>
                            <a:srgbClr val="000000"/>
                          </a:solidFill>
                          <a:effectLst/>
                          <a:latin typeface="Helvetica" charset="0"/>
                          <a:ea typeface="ＭＳ Ｐゴシック" charset="-128"/>
                        </a:rPr>
                        <a:t>$10 B/</a:t>
                      </a:r>
                      <a:r>
                        <a:rPr kumimoji="0" lang="en-US" altLang="en-US" sz="1300" b="0" i="1" u="none" strike="noStrike" cap="none" normalizeH="0" baseline="0" dirty="0" err="1">
                          <a:ln>
                            <a:noFill/>
                          </a:ln>
                          <a:solidFill>
                            <a:srgbClr val="000000"/>
                          </a:solidFill>
                          <a:effectLst/>
                          <a:latin typeface="Helvetica" charset="0"/>
                          <a:ea typeface="ＭＳ Ｐゴシック" charset="-128"/>
                        </a:rPr>
                        <a:t>yr</a:t>
                      </a:r>
                      <a:endParaRPr kumimoji="0" lang="en-US" altLang="en-US" sz="1300" b="0" i="1" u="none" strike="noStrike" cap="none" normalizeH="0" baseline="0" dirty="0">
                        <a:ln>
                          <a:noFill/>
                        </a:ln>
                        <a:solidFill>
                          <a:schemeClr val="tx1"/>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2" name="Title 1"/>
          <p:cNvSpPr>
            <a:spLocks noGrp="1"/>
          </p:cNvSpPr>
          <p:nvPr>
            <p:ph type="title"/>
          </p:nvPr>
        </p:nvSpPr>
        <p:spPr/>
        <p:txBody>
          <a:bodyPr>
            <a:normAutofit/>
          </a:bodyPr>
          <a:lstStyle/>
          <a:p>
            <a:r>
              <a:rPr lang="en-US" altLang="en-US" dirty="0"/>
              <a:t>Proposal </a:t>
            </a:r>
            <a:r>
              <a:rPr lang="en-US" altLang="en-US" dirty="0" smtClean="0"/>
              <a:t>Summary</a:t>
            </a:r>
            <a:endParaRPr lang="en-US" dirty="0"/>
          </a:p>
        </p:txBody>
      </p:sp>
    </p:spTree>
    <p:extLst>
      <p:ext uri="{BB962C8B-B14F-4D97-AF65-F5344CB8AC3E}">
        <p14:creationId xmlns:p14="http://schemas.microsoft.com/office/powerpoint/2010/main" val="2924706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a:t>Proposal </a:t>
            </a:r>
            <a:r>
              <a:rPr lang="en-US" altLang="en-US" smtClean="0"/>
              <a:t>Summary</a:t>
            </a:r>
            <a:endParaRPr lang="en-US"/>
          </a:p>
        </p:txBody>
      </p:sp>
      <p:graphicFrame>
        <p:nvGraphicFramePr>
          <p:cNvPr id="4" name="Table 10"/>
          <p:cNvGraphicFramePr>
            <a:graphicFrameLocks noGrp="1"/>
          </p:cNvGraphicFramePr>
          <p:nvPr>
            <p:extLst>
              <p:ext uri="{D42A27DB-BD31-4B8C-83A1-F6EECF244321}">
                <p14:modId xmlns:p14="http://schemas.microsoft.com/office/powerpoint/2010/main" val="1848937867"/>
              </p:ext>
            </p:extLst>
          </p:nvPr>
        </p:nvGraphicFramePr>
        <p:xfrm>
          <a:off x="380999" y="1604952"/>
          <a:ext cx="8382001" cy="4791096"/>
        </p:xfrm>
        <a:graphic>
          <a:graphicData uri="http://schemas.openxmlformats.org/drawingml/2006/table">
            <a:tbl>
              <a:tblPr/>
              <a:tblGrid>
                <a:gridCol w="1197430"/>
                <a:gridCol w="1126992"/>
                <a:gridCol w="1126992"/>
                <a:gridCol w="1103512"/>
                <a:gridCol w="1267866"/>
                <a:gridCol w="1235582"/>
                <a:gridCol w="1323627"/>
              </a:tblGrid>
              <a:tr h="1281124">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500" b="1" i="0" u="none" strike="noStrike" cap="none" normalizeH="0" baseline="0" dirty="0">
                        <a:ln>
                          <a:noFill/>
                        </a:ln>
                        <a:solidFill>
                          <a:srgbClr val="000000"/>
                        </a:solidFill>
                        <a:effectLst/>
                        <a:latin typeface="Helvetica" charset="0"/>
                        <a:ea typeface="ＭＳ Ｐゴシック" charset="-128"/>
                      </a:endParaRPr>
                    </a:p>
                  </a:txBody>
                  <a:tcPr marL="71973" marR="71973" marT="35983" marB="359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Helvetica" charset="0"/>
                          <a:ea typeface="ＭＳ Ｐゴシック" charset="-128"/>
                        </a:rPr>
                        <a:t>Emissions </a:t>
                      </a:r>
                      <a:r>
                        <a:rPr kumimoji="0" lang="en-US" altLang="en-US" sz="1100" b="1" i="0" u="none" strike="noStrike" cap="none" normalizeH="0" baseline="0" dirty="0" smtClean="0">
                          <a:ln>
                            <a:noFill/>
                          </a:ln>
                          <a:solidFill>
                            <a:srgbClr val="000000"/>
                          </a:solidFill>
                          <a:effectLst/>
                          <a:latin typeface="Helvetica" charset="0"/>
                          <a:ea typeface="ＭＳ Ｐゴシック" charset="-128"/>
                        </a:rPr>
                        <a:t>Peak Year</a:t>
                      </a:r>
                      <a:endParaRPr kumimoji="0" lang="en-US" altLang="en-US" sz="1100" b="0" i="0" u="none" strike="noStrike" cap="none" normalizeH="0" baseline="0" dirty="0">
                        <a:ln>
                          <a:noFill/>
                        </a:ln>
                        <a:solidFill>
                          <a:srgbClr val="0000FF"/>
                        </a:solidFill>
                        <a:effectLst/>
                        <a:latin typeface="Arial" charset="0"/>
                        <a:ea typeface="ＭＳ Ｐゴシック" charset="-128"/>
                      </a:endParaRPr>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Helvetica" charset="0"/>
                          <a:ea typeface="ＭＳ Ｐゴシック" charset="-128"/>
                        </a:rPr>
                        <a:t>Reductions Begin Year</a:t>
                      </a:r>
                      <a:endParaRPr kumimoji="0" lang="en-US" altLang="en-US" sz="1100" b="0" i="0" u="none" strike="noStrike" cap="none" normalizeH="0" baseline="0" dirty="0">
                        <a:ln>
                          <a:noFill/>
                        </a:ln>
                        <a:solidFill>
                          <a:srgbClr val="0000FF"/>
                        </a:solidFill>
                        <a:effectLst/>
                        <a:latin typeface="Arial" charset="0"/>
                        <a:ea typeface="ＭＳ Ｐゴシック" charset="-128"/>
                      </a:endParaRPr>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Helvetica" charset="0"/>
                          <a:ea typeface="ＭＳ Ｐゴシック" charset="-128"/>
                        </a:rPr>
                        <a:t>Annual </a:t>
                      </a:r>
                      <a:r>
                        <a:rPr kumimoji="0" lang="en-US" altLang="en-US" sz="1100" b="1" i="0" u="none" strike="noStrike" cap="none" normalizeH="0" baseline="0" dirty="0" smtClean="0">
                          <a:ln>
                            <a:noFill/>
                          </a:ln>
                          <a:solidFill>
                            <a:srgbClr val="000000"/>
                          </a:solidFill>
                          <a:effectLst/>
                          <a:latin typeface="Helvetica" charset="0"/>
                          <a:ea typeface="ＭＳ Ｐゴシック" charset="-128"/>
                        </a:rPr>
                        <a:t>Reduction Rate</a:t>
                      </a:r>
                      <a:r>
                        <a:rPr kumimoji="0" lang="en-US" altLang="en-US" sz="1300" b="1" i="0" u="none" strike="noStrike" cap="none" normalizeH="0" baseline="0" dirty="0">
                          <a:ln>
                            <a:noFill/>
                          </a:ln>
                          <a:solidFill>
                            <a:srgbClr val="000000"/>
                          </a:solidFill>
                          <a:effectLst/>
                          <a:latin typeface="Helvetica" charset="0"/>
                          <a:ea typeface="ＭＳ Ｐゴシック" charset="-128"/>
                        </a:rPr>
                        <a:t/>
                      </a:r>
                      <a:br>
                        <a:rPr kumimoji="0" lang="en-US" altLang="en-US" sz="1300" b="1" i="0" u="none" strike="noStrike" cap="none" normalizeH="0" baseline="0" dirty="0">
                          <a:ln>
                            <a:noFill/>
                          </a:ln>
                          <a:solidFill>
                            <a:srgbClr val="000000"/>
                          </a:solidFill>
                          <a:effectLst/>
                          <a:latin typeface="Helvetica" charset="0"/>
                          <a:ea typeface="ＭＳ Ｐゴシック" charset="-128"/>
                        </a:rPr>
                      </a:br>
                      <a:r>
                        <a:rPr kumimoji="0" lang="en-US" altLang="en-US" sz="1100" b="0" i="0" u="none" strike="noStrike" cap="none" normalizeH="0" baseline="0" dirty="0">
                          <a:ln>
                            <a:noFill/>
                          </a:ln>
                          <a:solidFill>
                            <a:srgbClr val="000000"/>
                          </a:solidFill>
                          <a:effectLst/>
                          <a:latin typeface="Helvetica" charset="0"/>
                          <a:ea typeface="ＭＳ Ｐゴシック" charset="-128"/>
                        </a:rPr>
                        <a:t>(%/year)</a:t>
                      </a:r>
                      <a:endParaRPr kumimoji="0" lang="en-US" altLang="en-US" sz="1300" b="0" i="0" u="none" strike="noStrike" cap="none" normalizeH="0" baseline="0" dirty="0">
                        <a:ln>
                          <a:noFill/>
                        </a:ln>
                        <a:solidFill>
                          <a:srgbClr val="0000FF"/>
                        </a:solidFill>
                        <a:effectLst/>
                        <a:latin typeface="Arial" charset="0"/>
                        <a:ea typeface="ＭＳ Ｐゴシック" charset="-128"/>
                      </a:endParaRPr>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Helvetica" charset="0"/>
                          <a:ea typeface="ＭＳ Ｐゴシック" charset="-128"/>
                        </a:rPr>
                        <a:t>Prevent Deforestation</a:t>
                      </a:r>
                      <a:endParaRPr kumimoji="0" lang="en-US" altLang="en-US" sz="1100" b="1" i="0" u="none" strike="noStrike" cap="none" normalizeH="0" baseline="0" dirty="0">
                        <a:ln>
                          <a:noFill/>
                        </a:ln>
                        <a:solidFill>
                          <a:srgbClr val="000000"/>
                        </a:solidFill>
                        <a:effectLst/>
                        <a:latin typeface="Helvetica"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Helvetica" charset="0"/>
                          <a:ea typeface="ＭＳ Ｐゴシック" charset="-128"/>
                        </a:rPr>
                        <a:t>(0-100% </a:t>
                      </a:r>
                      <a:r>
                        <a:rPr kumimoji="0" lang="en-US" altLang="en-US" sz="1100" b="0" i="0" u="none" strike="noStrike" cap="none" normalizeH="0" baseline="0" dirty="0">
                          <a:ln>
                            <a:noFill/>
                          </a:ln>
                          <a:solidFill>
                            <a:srgbClr val="000000"/>
                          </a:solidFill>
                          <a:effectLst/>
                          <a:latin typeface="Helvetica" charset="0"/>
                          <a:ea typeface="ＭＳ Ｐゴシック" charset="-128"/>
                        </a:rPr>
                        <a:t>= </a:t>
                      </a:r>
                      <a:r>
                        <a:rPr kumimoji="0" lang="en-US" altLang="en-US" sz="1100" b="0" i="0" u="none" strike="noStrike" cap="none" normalizeH="0" baseline="0" dirty="0" smtClean="0">
                          <a:ln>
                            <a:noFill/>
                          </a:ln>
                          <a:solidFill>
                            <a:srgbClr val="000000"/>
                          </a:solidFill>
                          <a:effectLst/>
                          <a:latin typeface="Helvetica" charset="0"/>
                          <a:ea typeface="ＭＳ Ｐゴシック" charset="-128"/>
                        </a:rPr>
                        <a:t>max effort, zero emissions)</a:t>
                      </a:r>
                      <a:endParaRPr kumimoji="0" lang="en-US" altLang="en-US" sz="1100" b="0" i="0" u="none" strike="noStrike" cap="none" normalizeH="0" baseline="0" dirty="0">
                        <a:ln>
                          <a:noFill/>
                        </a:ln>
                        <a:solidFill>
                          <a:srgbClr val="0000FF"/>
                        </a:solidFill>
                        <a:effectLst/>
                        <a:latin typeface="Arial" charset="0"/>
                        <a:ea typeface="ＭＳ Ｐゴシック" charset="-128"/>
                      </a:endParaRPr>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Helvetica" charset="0"/>
                          <a:ea typeface="ＭＳ Ｐゴシック" charset="-128"/>
                        </a:rPr>
                        <a:t>Promote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Helvetica" charset="0"/>
                          <a:ea typeface="ＭＳ Ｐゴシック" charset="-128"/>
                        </a:rPr>
                        <a:t>Afforestation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Helvetica" charset="0"/>
                          <a:ea typeface="ＭＳ Ｐゴシック" charset="-128"/>
                        </a:rPr>
                        <a:t>(0-100% = max effort, zero emissions)</a:t>
                      </a:r>
                      <a:endParaRPr kumimoji="0" lang="en-US" altLang="en-US" sz="1100" b="0" i="0" u="none" strike="noStrike" cap="none" normalizeH="0" baseline="0" dirty="0" smtClean="0">
                        <a:ln>
                          <a:noFill/>
                        </a:ln>
                        <a:solidFill>
                          <a:srgbClr val="0000FF"/>
                        </a:solidFill>
                        <a:effectLst/>
                        <a:latin typeface="Arial" charset="0"/>
                        <a:ea typeface="ＭＳ Ｐゴシック" charset="-128"/>
                      </a:endParaRPr>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Helvetica" charset="0"/>
                          <a:ea typeface="ＭＳ Ｐゴシック" charset="-128"/>
                        </a:rPr>
                        <a:t>Contribution </a:t>
                      </a:r>
                      <a:r>
                        <a:rPr kumimoji="0" lang="en-US" altLang="en-US" sz="1100" b="1" i="0" u="none" strike="noStrike" cap="none" normalizeH="0" baseline="0" dirty="0" smtClean="0">
                          <a:ln>
                            <a:noFill/>
                          </a:ln>
                          <a:solidFill>
                            <a:srgbClr val="000000"/>
                          </a:solidFill>
                          <a:effectLst/>
                          <a:latin typeface="Helvetica" charset="0"/>
                          <a:ea typeface="ＭＳ Ｐゴシック" charset="-128"/>
                        </a:rPr>
                        <a:t>to, or request from Green Climate Fund</a:t>
                      </a:r>
                      <a:endParaRPr kumimoji="0" lang="en-US" altLang="en-US" sz="1100" b="1" i="0" u="none" strike="noStrike" cap="none" normalizeH="0" baseline="0" dirty="0">
                        <a:ln>
                          <a:noFill/>
                        </a:ln>
                        <a:solidFill>
                          <a:srgbClr val="000000"/>
                        </a:solidFill>
                        <a:effectLst/>
                        <a:latin typeface="Helvetica"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Helvetica" charset="0"/>
                          <a:ea typeface="ＭＳ Ｐゴシック" charset="-128"/>
                        </a:rPr>
                        <a:t>($ Billion/</a:t>
                      </a:r>
                      <a:r>
                        <a:rPr kumimoji="0" lang="en-US" altLang="en-US" sz="1100" b="0" i="0" u="none" strike="noStrike" cap="none" normalizeH="0" baseline="0" dirty="0" err="1">
                          <a:ln>
                            <a:noFill/>
                          </a:ln>
                          <a:solidFill>
                            <a:srgbClr val="000000"/>
                          </a:solidFill>
                          <a:effectLst/>
                          <a:latin typeface="Helvetica" charset="0"/>
                          <a:ea typeface="ＭＳ Ｐゴシック" charset="-128"/>
                        </a:rPr>
                        <a:t>yr</a:t>
                      </a:r>
                      <a:r>
                        <a:rPr kumimoji="0" lang="en-US" altLang="en-US" sz="1100" b="0" i="0" u="none" strike="noStrike" cap="none" normalizeH="0" baseline="0" dirty="0" smtClean="0">
                          <a:ln>
                            <a:noFill/>
                          </a:ln>
                          <a:solidFill>
                            <a:srgbClr val="000000"/>
                          </a:solidFill>
                          <a:effectLst/>
                          <a:latin typeface="Helvetica" charset="0"/>
                          <a:ea typeface="ＭＳ Ｐゴシック" charset="-128"/>
                        </a:rPr>
                        <a:t>)</a:t>
                      </a:r>
                      <a:endParaRPr kumimoji="0" lang="en-US" altLang="en-US" sz="11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92320">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Helvetica" charset="0"/>
                          <a:ea typeface="ＭＳ Ｐゴシック" charset="-128"/>
                        </a:rPr>
                        <a:t>United States</a:t>
                      </a:r>
                      <a:endParaRPr kumimoji="0" lang="en-US" altLang="en-US" sz="1300" b="1" i="0" u="none" strike="noStrike" cap="none" normalizeH="0" baseline="0" dirty="0">
                        <a:ln>
                          <a:noFill/>
                        </a:ln>
                        <a:solidFill>
                          <a:schemeClr val="tx1"/>
                        </a:solidFill>
                        <a:effectLst/>
                        <a:latin typeface="Arial" charset="0"/>
                        <a:ea typeface="ＭＳ Ｐゴシック" charset="-128"/>
                      </a:endParaRPr>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26058">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Helvetica" charset="0"/>
                          <a:ea typeface="ＭＳ Ｐゴシック" charset="-128"/>
                        </a:rPr>
                        <a:t>European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Helvetica" charset="0"/>
                          <a:ea typeface="ＭＳ Ｐゴシック" charset="-128"/>
                        </a:rPr>
                        <a:t>Union</a:t>
                      </a:r>
                      <a:endParaRPr kumimoji="0" lang="en-US" altLang="en-US" sz="1300" b="1" i="0" u="none" strike="noStrike" cap="none" normalizeH="0" baseline="0" dirty="0">
                        <a:ln>
                          <a:noFill/>
                        </a:ln>
                        <a:solidFill>
                          <a:schemeClr val="tx1"/>
                        </a:solidFill>
                        <a:effectLst/>
                        <a:latin typeface="Arial" charset="0"/>
                        <a:ea typeface="ＭＳ Ｐゴシック" charset="-128"/>
                      </a:endParaRPr>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99818">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Helvetica" charset="0"/>
                          <a:ea typeface="ＭＳ Ｐゴシック" charset="-128"/>
                        </a:rPr>
                        <a:t>Other Developed</a:t>
                      </a:r>
                      <a:endParaRPr kumimoji="0" lang="en-US" altLang="en-US" sz="1300" b="1" i="0" u="none" strike="noStrike" cap="none" normalizeH="0" baseline="0" dirty="0">
                        <a:ln>
                          <a:noFill/>
                        </a:ln>
                        <a:solidFill>
                          <a:srgbClr val="000000"/>
                        </a:solidFill>
                        <a:effectLst/>
                        <a:latin typeface="Arial" charset="0"/>
                        <a:ea typeface="ＭＳ Ｐゴシック" charset="-128"/>
                      </a:endParaRPr>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13600">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Helvetica" charset="0"/>
                          <a:ea typeface="ＭＳ Ｐゴシック" charset="-128"/>
                        </a:rPr>
                        <a:t>China</a:t>
                      </a:r>
                      <a:endParaRPr kumimoji="0" lang="en-US" altLang="en-US" sz="1300" b="1" i="0" u="none" strike="noStrike" cap="none" normalizeH="0" baseline="0" dirty="0">
                        <a:ln>
                          <a:noFill/>
                        </a:ln>
                        <a:solidFill>
                          <a:srgbClr val="000000"/>
                        </a:solidFill>
                        <a:effectLst/>
                        <a:latin typeface="Arial" charset="0"/>
                        <a:ea typeface="ＭＳ Ｐゴシック" charset="-128"/>
                      </a:endParaRPr>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46088">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Helvetica" charset="0"/>
                          <a:ea typeface="ＭＳ Ｐゴシック" charset="-128"/>
                        </a:rPr>
                        <a:t>India</a:t>
                      </a:r>
                      <a:endParaRPr kumimoji="0" lang="en-US" altLang="en-US" sz="1300" b="1" i="0" u="none" strike="noStrike" cap="none" normalizeH="0" baseline="0" dirty="0">
                        <a:ln>
                          <a:noFill/>
                        </a:ln>
                        <a:solidFill>
                          <a:srgbClr val="000000"/>
                        </a:solidFill>
                        <a:effectLst/>
                        <a:latin typeface="Arial" charset="0"/>
                        <a:ea typeface="ＭＳ Ｐゴシック" charset="-128"/>
                      </a:endParaRPr>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66044">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Helvetica" charset="0"/>
                          <a:ea typeface="ＭＳ Ｐゴシック" charset="-128"/>
                        </a:rPr>
                        <a:t>Other Developing</a:t>
                      </a:r>
                      <a:endParaRPr kumimoji="0" lang="en-US" altLang="en-US" sz="1300" b="1" i="0" u="none" strike="noStrike" cap="none" normalizeH="0" baseline="0" dirty="0">
                        <a:ln>
                          <a:noFill/>
                        </a:ln>
                        <a:solidFill>
                          <a:srgbClr val="000000"/>
                        </a:solidFill>
                        <a:effectLst/>
                        <a:latin typeface="Arial" charset="0"/>
                        <a:ea typeface="ＭＳ Ｐゴシック" charset="-128"/>
                      </a:endParaRPr>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66044">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0" i="1" u="none" strike="noStrike" cap="none" normalizeH="0" baseline="0" dirty="0">
                          <a:ln>
                            <a:noFill/>
                          </a:ln>
                          <a:solidFill>
                            <a:srgbClr val="000000"/>
                          </a:solidFill>
                          <a:effectLst/>
                          <a:latin typeface="Helvetica" charset="0"/>
                          <a:ea typeface="ＭＳ Ｐゴシック" charset="-128"/>
                        </a:rPr>
                        <a:t>Example</a:t>
                      </a:r>
                      <a:endParaRPr kumimoji="0" lang="en-US" altLang="en-US" sz="1300" b="0" i="1" u="none" strike="noStrike" cap="none" normalizeH="0" baseline="0" dirty="0">
                        <a:ln>
                          <a:noFill/>
                        </a:ln>
                        <a:solidFill>
                          <a:srgbClr val="000000"/>
                        </a:solidFill>
                        <a:effectLst/>
                        <a:latin typeface="Arial" charset="0"/>
                        <a:ea typeface="ＭＳ Ｐゴシック" charset="-128"/>
                      </a:endParaRPr>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300" b="0" i="1" u="none" strike="noStrike" cap="none" normalizeH="0" baseline="0" dirty="0">
                          <a:ln>
                            <a:noFill/>
                          </a:ln>
                          <a:solidFill>
                            <a:srgbClr val="000000"/>
                          </a:solidFill>
                          <a:effectLst/>
                          <a:latin typeface="Helvetica" charset="0"/>
                          <a:ea typeface="ＭＳ Ｐゴシック" charset="-128"/>
                        </a:rPr>
                        <a:t>2075</a:t>
                      </a:r>
                      <a:endParaRPr kumimoji="0" lang="en-US" altLang="en-US" sz="1300" b="0" i="1" u="none" strike="noStrike" cap="none" normalizeH="0" baseline="0" dirty="0">
                        <a:ln>
                          <a:noFill/>
                        </a:ln>
                        <a:solidFill>
                          <a:schemeClr val="tx1"/>
                        </a:solidFill>
                        <a:effectLst/>
                        <a:latin typeface="Helvetica" charset="0"/>
                        <a:ea typeface="ＭＳ Ｐゴシック" charset="-128"/>
                      </a:endParaRPr>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300" b="0" i="1" u="none" strike="noStrike" cap="none" normalizeH="0" baseline="0">
                          <a:ln>
                            <a:noFill/>
                          </a:ln>
                          <a:solidFill>
                            <a:srgbClr val="000000"/>
                          </a:solidFill>
                          <a:effectLst/>
                          <a:latin typeface="Helvetica" charset="0"/>
                          <a:ea typeface="ＭＳ Ｐゴシック" charset="-128"/>
                        </a:rPr>
                        <a:t>2085</a:t>
                      </a:r>
                      <a:endParaRPr kumimoji="0" lang="en-US" altLang="en-US" sz="1300" b="0" i="1" u="none" strike="noStrike" cap="none" normalizeH="0" baseline="0">
                        <a:ln>
                          <a:noFill/>
                        </a:ln>
                        <a:solidFill>
                          <a:schemeClr val="tx1"/>
                        </a:solidFill>
                        <a:effectLst/>
                        <a:latin typeface="Helvetica" charset="0"/>
                        <a:ea typeface="ＭＳ Ｐゴシック" charset="-128"/>
                      </a:endParaRPr>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300" b="0" i="1" u="none" strike="noStrike" cap="none" normalizeH="0" baseline="0">
                          <a:ln>
                            <a:noFill/>
                          </a:ln>
                          <a:solidFill>
                            <a:srgbClr val="000000"/>
                          </a:solidFill>
                          <a:effectLst/>
                          <a:latin typeface="Helvetica" charset="0"/>
                          <a:ea typeface="ＭＳ Ｐゴシック" charset="-128"/>
                        </a:rPr>
                        <a:t>1.0%/year</a:t>
                      </a:r>
                      <a:endParaRPr kumimoji="0" lang="en-US" altLang="en-US" sz="1300" b="0" i="1" u="none" strike="noStrike" cap="none" normalizeH="0" baseline="0">
                        <a:ln>
                          <a:noFill/>
                        </a:ln>
                        <a:solidFill>
                          <a:schemeClr val="tx1"/>
                        </a:solidFill>
                        <a:effectLst/>
                        <a:latin typeface="Helvetica" charset="0"/>
                        <a:ea typeface="ＭＳ Ｐゴシック" charset="-128"/>
                      </a:endParaRPr>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300" b="0" i="1" u="none" strike="noStrike" cap="none" normalizeH="0" baseline="0" dirty="0" smtClean="0">
                          <a:ln>
                            <a:noFill/>
                          </a:ln>
                          <a:solidFill>
                            <a:srgbClr val="000000"/>
                          </a:solidFill>
                          <a:effectLst/>
                          <a:latin typeface="Helvetica" charset="0"/>
                          <a:ea typeface="ＭＳ Ｐゴシック" charset="-128"/>
                        </a:rPr>
                        <a:t>80%</a:t>
                      </a:r>
                      <a:endParaRPr kumimoji="0" lang="en-US" altLang="en-US" sz="1300" b="0" i="1" u="none" strike="noStrike" cap="none" normalizeH="0" baseline="0" dirty="0">
                        <a:ln>
                          <a:noFill/>
                        </a:ln>
                        <a:solidFill>
                          <a:schemeClr val="tx1"/>
                        </a:solidFill>
                        <a:effectLst/>
                        <a:latin typeface="Helvetica" charset="0"/>
                        <a:ea typeface="ＭＳ Ｐゴシック" charset="-128"/>
                      </a:endParaRPr>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300" b="0" i="1" u="none" strike="noStrike" cap="none" normalizeH="0" baseline="0" dirty="0" smtClean="0">
                          <a:ln>
                            <a:noFill/>
                          </a:ln>
                          <a:solidFill>
                            <a:srgbClr val="000000"/>
                          </a:solidFill>
                          <a:effectLst/>
                          <a:latin typeface="Helvetica" charset="0"/>
                          <a:ea typeface="ＭＳ Ｐゴシック" charset="-128"/>
                        </a:rPr>
                        <a:t>10%</a:t>
                      </a:r>
                      <a:endParaRPr kumimoji="0" lang="en-US" altLang="en-US" sz="1300" b="0" i="1" u="none" strike="noStrike" cap="none" normalizeH="0" baseline="0" dirty="0">
                        <a:ln>
                          <a:noFill/>
                        </a:ln>
                        <a:solidFill>
                          <a:schemeClr val="tx1"/>
                        </a:solidFill>
                        <a:effectLst/>
                        <a:latin typeface="Helvetica" charset="0"/>
                        <a:ea typeface="ＭＳ Ｐゴシック" charset="-128"/>
                      </a:endParaRPr>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300" b="0" i="1" u="none" strike="noStrike" cap="none" normalizeH="0" baseline="0" dirty="0">
                          <a:ln>
                            <a:noFill/>
                          </a:ln>
                          <a:solidFill>
                            <a:srgbClr val="000000"/>
                          </a:solidFill>
                          <a:effectLst/>
                          <a:latin typeface="Helvetica" charset="0"/>
                          <a:ea typeface="ＭＳ Ｐゴシック" charset="-128"/>
                        </a:rPr>
                        <a:t>$10 B/</a:t>
                      </a:r>
                      <a:r>
                        <a:rPr kumimoji="0" lang="en-US" altLang="en-US" sz="1300" b="0" i="1" u="none" strike="noStrike" cap="none" normalizeH="0" baseline="0" dirty="0" err="1">
                          <a:ln>
                            <a:noFill/>
                          </a:ln>
                          <a:solidFill>
                            <a:srgbClr val="000000"/>
                          </a:solidFill>
                          <a:effectLst/>
                          <a:latin typeface="Helvetica" charset="0"/>
                          <a:ea typeface="ＭＳ Ｐゴシック" charset="-128"/>
                        </a:rPr>
                        <a:t>yr</a:t>
                      </a:r>
                      <a:endParaRPr kumimoji="0" lang="en-US" altLang="en-US" sz="1300" b="0" i="1" u="none" strike="noStrike" cap="none" normalizeH="0" baseline="0" dirty="0">
                        <a:ln>
                          <a:noFill/>
                        </a:ln>
                        <a:solidFill>
                          <a:schemeClr val="tx1"/>
                        </a:solidFill>
                        <a:effectLst/>
                        <a:latin typeface="Helvetica" charset="0"/>
                        <a:ea typeface="ＭＳ Ｐゴシック" charset="-128"/>
                      </a:endParaRPr>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2791704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838200" y="2514600"/>
            <a:ext cx="7772400" cy="1500188"/>
          </a:xfrm>
        </p:spPr>
        <p:txBody>
          <a:bodyPr>
            <a:normAutofit/>
          </a:bodyPr>
          <a:lstStyle/>
          <a:p>
            <a:pPr marL="0" indent="0" algn="ctr">
              <a:buNone/>
            </a:pPr>
            <a:r>
              <a:rPr lang="hu-HU" sz="6600" b="1" dirty="0" smtClean="0">
                <a:solidFill>
                  <a:schemeClr val="bg1"/>
                </a:solidFill>
                <a:latin typeface="Century Gothic" panose="020B0502020202020204" pitchFamily="34" charset="0"/>
              </a:rPr>
              <a:t>DÖNTÉSI KÖRÖK</a:t>
            </a:r>
            <a:endParaRPr lang="en-GB" sz="66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991550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6852520"/>
          </a:xfrm>
          <a:prstGeom prst="rect">
            <a:avLst/>
          </a:prstGeom>
        </p:spPr>
      </p:pic>
      <p:sp>
        <p:nvSpPr>
          <p:cNvPr id="6" name="TextBox 5"/>
          <p:cNvSpPr txBox="1"/>
          <p:nvPr/>
        </p:nvSpPr>
        <p:spPr>
          <a:xfrm>
            <a:off x="7705257" y="1268459"/>
            <a:ext cx="864599" cy="55399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500" b="1" dirty="0"/>
              <a:t>Business as Usual</a:t>
            </a:r>
          </a:p>
        </p:txBody>
      </p:sp>
      <p:sp>
        <p:nvSpPr>
          <p:cNvPr id="7" name="TextBox 6"/>
          <p:cNvSpPr txBox="1">
            <a:spLocks noChangeArrowheads="1"/>
          </p:cNvSpPr>
          <p:nvPr/>
        </p:nvSpPr>
        <p:spPr bwMode="auto">
          <a:xfrm>
            <a:off x="7610008" y="2229783"/>
            <a:ext cx="1055099" cy="195259"/>
          </a:xfrm>
          <a:prstGeom prst="rect">
            <a:avLst/>
          </a:prstGeom>
          <a:noFill/>
          <a:ln w="9525">
            <a:noFill/>
            <a:miter lim="800000"/>
            <a:headEnd/>
            <a:tailEnd/>
          </a:ln>
        </p:spPr>
        <p:txBody>
          <a:bodyPr wrap="square" lIns="68580" tIns="34291" rIns="68580" bIns="34291"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051" b="1" dirty="0">
                <a:solidFill>
                  <a:srgbClr val="000000"/>
                </a:solidFill>
                <a:ea typeface="Calibri"/>
                <a:cs typeface="Calibri"/>
              </a:rPr>
              <a:t>   </a:t>
            </a:r>
            <a:r>
              <a:rPr lang="en-US" sz="1800" b="1" dirty="0">
                <a:solidFill>
                  <a:srgbClr val="000000"/>
                </a:solidFill>
                <a:ea typeface="Calibri"/>
                <a:cs typeface="Calibri"/>
              </a:rPr>
              <a:t>A </a:t>
            </a:r>
            <a:r>
              <a:rPr lang="en-US" sz="1051" b="1" dirty="0">
                <a:solidFill>
                  <a:srgbClr val="000000"/>
                </a:solidFill>
                <a:ea typeface="Calibri"/>
                <a:cs typeface="Calibri"/>
              </a:rPr>
              <a:t> </a:t>
            </a:r>
            <a:r>
              <a:rPr lang="en-US" sz="1500" b="1" dirty="0">
                <a:solidFill>
                  <a:srgbClr val="000000"/>
                </a:solidFill>
                <a:ea typeface="Calibri"/>
                <a:cs typeface="Calibri"/>
              </a:rPr>
              <a:t>- </a:t>
            </a:r>
            <a:r>
              <a:rPr lang="en-US" sz="1051" b="1" dirty="0">
                <a:solidFill>
                  <a:srgbClr val="000000"/>
                </a:solidFill>
                <a:ea typeface="Calibri"/>
                <a:cs typeface="Calibri"/>
              </a:rPr>
              <a:t> </a:t>
            </a:r>
            <a:r>
              <a:rPr lang="en-US" sz="1500" b="1" dirty="0">
                <a:solidFill>
                  <a:srgbClr val="000000"/>
                </a:solidFill>
                <a:ea typeface="Calibri"/>
                <a:cs typeface="Calibri"/>
              </a:rPr>
              <a:t>3.5</a:t>
            </a:r>
            <a:r>
              <a:rPr lang="it-IT" sz="1500" b="1" dirty="0">
                <a:solidFill>
                  <a:srgbClr val="000000"/>
                </a:solidFill>
                <a:ea typeface="Calibri"/>
                <a:cs typeface="Calibri"/>
              </a:rPr>
              <a:t>°C</a:t>
            </a:r>
            <a:endParaRPr lang="en-US" sz="1500" b="1" dirty="0">
              <a:solidFill>
                <a:srgbClr val="000000"/>
              </a:solidFill>
              <a:ea typeface="Calibri"/>
              <a:cs typeface="Calibri"/>
            </a:endParaRPr>
          </a:p>
        </p:txBody>
      </p:sp>
      <p:sp>
        <p:nvSpPr>
          <p:cNvPr id="8" name="TextBox 7"/>
          <p:cNvSpPr txBox="1">
            <a:spLocks noChangeArrowheads="1"/>
          </p:cNvSpPr>
          <p:nvPr/>
        </p:nvSpPr>
        <p:spPr bwMode="auto">
          <a:xfrm>
            <a:off x="7570529" y="3044436"/>
            <a:ext cx="1088716" cy="272445"/>
          </a:xfrm>
          <a:prstGeom prst="rect">
            <a:avLst/>
          </a:prstGeom>
          <a:noFill/>
          <a:ln w="9525">
            <a:noFill/>
            <a:miter lim="800000"/>
            <a:headEnd/>
            <a:tailEnd/>
          </a:ln>
        </p:spPr>
        <p:txBody>
          <a:bodyPr wrap="square" lIns="68580" tIns="34291" rIns="68580" bIns="34291"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200"/>
              </a:lnSpc>
              <a:defRPr sz="1000"/>
            </a:pPr>
            <a:r>
              <a:rPr lang="en-US" sz="1051" b="1" dirty="0">
                <a:solidFill>
                  <a:srgbClr val="000000"/>
                </a:solidFill>
                <a:ea typeface="Calibri"/>
                <a:cs typeface="Calibri"/>
              </a:rPr>
              <a:t>    </a:t>
            </a:r>
            <a:r>
              <a:rPr lang="en-US" sz="1800" b="1" dirty="0">
                <a:solidFill>
                  <a:srgbClr val="000000"/>
                </a:solidFill>
                <a:ea typeface="Calibri"/>
                <a:cs typeface="Calibri"/>
              </a:rPr>
              <a:t>B</a:t>
            </a:r>
            <a:r>
              <a:rPr lang="en-US" sz="1051" b="1" dirty="0">
                <a:solidFill>
                  <a:srgbClr val="000000"/>
                </a:solidFill>
                <a:ea typeface="Calibri"/>
                <a:cs typeface="Calibri"/>
              </a:rPr>
              <a:t>  </a:t>
            </a:r>
            <a:r>
              <a:rPr lang="en-US" sz="1500" b="1" dirty="0">
                <a:solidFill>
                  <a:srgbClr val="000000"/>
                </a:solidFill>
                <a:ea typeface="Calibri"/>
                <a:cs typeface="Calibri"/>
              </a:rPr>
              <a:t>-</a:t>
            </a:r>
            <a:r>
              <a:rPr lang="en-US" sz="1051" b="1" dirty="0">
                <a:solidFill>
                  <a:srgbClr val="000000"/>
                </a:solidFill>
                <a:ea typeface="Calibri"/>
                <a:cs typeface="Calibri"/>
              </a:rPr>
              <a:t>  </a:t>
            </a:r>
            <a:r>
              <a:rPr lang="en-US" sz="1500" b="1" dirty="0">
                <a:solidFill>
                  <a:srgbClr val="000000"/>
                </a:solidFill>
                <a:ea typeface="Calibri"/>
                <a:cs typeface="Calibri"/>
              </a:rPr>
              <a:t>2.6</a:t>
            </a:r>
            <a:r>
              <a:rPr lang="it-IT" sz="1500" b="1" dirty="0">
                <a:solidFill>
                  <a:srgbClr val="000000"/>
                </a:solidFill>
                <a:ea typeface="Calibri"/>
                <a:cs typeface="Calibri"/>
              </a:rPr>
              <a:t>°C</a:t>
            </a:r>
            <a:endParaRPr lang="en-US" sz="1500" b="1" dirty="0">
              <a:solidFill>
                <a:srgbClr val="000000"/>
              </a:solidFill>
              <a:ea typeface="Calibri"/>
              <a:cs typeface="Calibri"/>
            </a:endParaRPr>
          </a:p>
        </p:txBody>
      </p:sp>
      <p:sp>
        <p:nvSpPr>
          <p:cNvPr id="9" name="TextBox 8"/>
          <p:cNvSpPr txBox="1">
            <a:spLocks noChangeArrowheads="1"/>
          </p:cNvSpPr>
          <p:nvPr/>
        </p:nvSpPr>
        <p:spPr bwMode="auto">
          <a:xfrm>
            <a:off x="7665440" y="3665920"/>
            <a:ext cx="898893" cy="255209"/>
          </a:xfrm>
          <a:prstGeom prst="rect">
            <a:avLst/>
          </a:prstGeom>
          <a:noFill/>
          <a:ln w="9525">
            <a:noFill/>
            <a:miter lim="800000"/>
            <a:headEnd/>
            <a:tailEnd/>
          </a:ln>
        </p:spPr>
        <p:txBody>
          <a:bodyPr wrap="square" lIns="68580" tIns="34291" rIns="68580" bIns="34291"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200"/>
              </a:lnSpc>
              <a:defRPr sz="1000"/>
            </a:pPr>
            <a:r>
              <a:rPr lang="en-US" sz="1800" b="1" dirty="0">
                <a:solidFill>
                  <a:srgbClr val="000000"/>
                </a:solidFill>
                <a:ea typeface="Calibri"/>
                <a:cs typeface="Calibri"/>
              </a:rPr>
              <a:t>C</a:t>
            </a:r>
            <a:r>
              <a:rPr lang="en-US" sz="1051" b="1" dirty="0">
                <a:solidFill>
                  <a:srgbClr val="000000"/>
                </a:solidFill>
                <a:ea typeface="Calibri"/>
                <a:cs typeface="Calibri"/>
              </a:rPr>
              <a:t>  </a:t>
            </a:r>
            <a:r>
              <a:rPr lang="en-US" sz="1500" b="1" dirty="0">
                <a:solidFill>
                  <a:srgbClr val="000000"/>
                </a:solidFill>
                <a:ea typeface="Calibri"/>
                <a:cs typeface="Calibri"/>
              </a:rPr>
              <a:t>-  2</a:t>
            </a:r>
            <a:r>
              <a:rPr lang="it-IT" sz="1500" b="1" dirty="0">
                <a:solidFill>
                  <a:srgbClr val="000000"/>
                </a:solidFill>
                <a:ea typeface="Calibri"/>
                <a:cs typeface="Calibri"/>
              </a:rPr>
              <a:t>°C</a:t>
            </a:r>
            <a:endParaRPr lang="en-US" sz="1500" b="1" dirty="0">
              <a:solidFill>
                <a:srgbClr val="000000"/>
              </a:solidFill>
              <a:ea typeface="Calibri"/>
              <a:cs typeface="Calibri"/>
            </a:endParaRPr>
          </a:p>
        </p:txBody>
      </p:sp>
      <p:sp>
        <p:nvSpPr>
          <p:cNvPr id="10" name="TextBox 9"/>
          <p:cNvSpPr txBox="1"/>
          <p:nvPr/>
        </p:nvSpPr>
        <p:spPr>
          <a:xfrm>
            <a:off x="7665440" y="4131534"/>
            <a:ext cx="1130991" cy="27510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800" b="1" dirty="0"/>
              <a:t>D</a:t>
            </a:r>
            <a:r>
              <a:rPr lang="en-US" sz="1051" b="1" dirty="0"/>
              <a:t>  </a:t>
            </a:r>
            <a:r>
              <a:rPr lang="en-US" sz="1500" b="1" dirty="0"/>
              <a:t>- </a:t>
            </a:r>
            <a:r>
              <a:rPr lang="en-US" sz="1051" b="1" dirty="0"/>
              <a:t> </a:t>
            </a:r>
            <a:r>
              <a:rPr lang="en-US" sz="1500" b="1" dirty="0"/>
              <a:t>1.5</a:t>
            </a:r>
            <a:r>
              <a:rPr lang="it-IT" sz="1500" b="1" dirty="0"/>
              <a:t>°C</a:t>
            </a:r>
            <a:endParaRPr lang="en-US" sz="1500" b="1" dirty="0"/>
          </a:p>
          <a:p>
            <a:endParaRPr lang="en-US" sz="1051" b="1" dirty="0"/>
          </a:p>
        </p:txBody>
      </p:sp>
      <p:sp>
        <p:nvSpPr>
          <p:cNvPr id="11" name="TextBox 10"/>
          <p:cNvSpPr txBox="1">
            <a:spLocks noChangeArrowheads="1"/>
          </p:cNvSpPr>
          <p:nvPr/>
        </p:nvSpPr>
        <p:spPr bwMode="auto">
          <a:xfrm>
            <a:off x="8452795" y="1366789"/>
            <a:ext cx="808267" cy="487199"/>
          </a:xfrm>
          <a:prstGeom prst="rect">
            <a:avLst/>
          </a:prstGeom>
          <a:noFill/>
          <a:ln w="9525">
            <a:noFill/>
            <a:miter lim="800000"/>
            <a:headEnd/>
            <a:tailEnd/>
          </a:ln>
        </p:spPr>
        <p:txBody>
          <a:bodyPr wrap="square" lIns="68580" tIns="34291" rIns="68580" bIns="34291"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500" b="1" dirty="0">
                <a:solidFill>
                  <a:srgbClr val="000000"/>
                </a:solidFill>
                <a:ea typeface="Calibri"/>
                <a:cs typeface="Calibri"/>
              </a:rPr>
              <a:t>- </a:t>
            </a:r>
            <a:r>
              <a:rPr lang="en-US" sz="1051" b="1" dirty="0">
                <a:solidFill>
                  <a:srgbClr val="000000"/>
                </a:solidFill>
                <a:ea typeface="Calibri"/>
                <a:cs typeface="Calibri"/>
              </a:rPr>
              <a:t> </a:t>
            </a:r>
            <a:r>
              <a:rPr lang="en-US" sz="1500" b="1" dirty="0">
                <a:solidFill>
                  <a:srgbClr val="000000"/>
                </a:solidFill>
                <a:ea typeface="Calibri"/>
                <a:cs typeface="Calibri"/>
              </a:rPr>
              <a:t>4.5</a:t>
            </a:r>
            <a:r>
              <a:rPr lang="it-IT" sz="1500" b="1" dirty="0">
                <a:solidFill>
                  <a:srgbClr val="000000"/>
                </a:solidFill>
                <a:ea typeface="Calibri"/>
                <a:cs typeface="Calibri"/>
              </a:rPr>
              <a:t>°C</a:t>
            </a:r>
            <a:endParaRPr lang="en-US" sz="1500" b="1" dirty="0">
              <a:solidFill>
                <a:srgbClr val="000000"/>
              </a:solidFill>
              <a:ea typeface="Calibri"/>
              <a:cs typeface="Calibri"/>
            </a:endParaRPr>
          </a:p>
        </p:txBody>
      </p:sp>
      <p:sp>
        <p:nvSpPr>
          <p:cNvPr id="12" name="Rectangle 11"/>
          <p:cNvSpPr/>
          <p:nvPr/>
        </p:nvSpPr>
        <p:spPr>
          <a:xfrm>
            <a:off x="609600" y="228600"/>
            <a:ext cx="6019800" cy="584775"/>
          </a:xfrm>
          <a:prstGeom prst="rect">
            <a:avLst/>
          </a:prstGeom>
          <a:solidFill>
            <a:schemeClr val="bg1"/>
          </a:solidFill>
        </p:spPr>
        <p:txBody>
          <a:bodyPr wrap="square">
            <a:spAutoFit/>
          </a:bodyPr>
          <a:lstStyle/>
          <a:p>
            <a:r>
              <a:rPr lang="hu-HU" altLang="en-US" sz="3200" dirty="0" smtClean="0">
                <a:solidFill>
                  <a:srgbClr val="114C8A"/>
                </a:solidFill>
                <a:latin typeface="Century Gothic" panose="020B0502020202020204" pitchFamily="34" charset="0"/>
              </a:rPr>
              <a:t>Hőmérséklet változás</a:t>
            </a:r>
            <a:endParaRPr lang="en-US" sz="3200" dirty="0">
              <a:solidFill>
                <a:srgbClr val="114C8A"/>
              </a:solidFill>
              <a:latin typeface="Century Gothic" panose="020B0502020202020204" pitchFamily="34" charset="0"/>
            </a:endParaRPr>
          </a:p>
        </p:txBody>
      </p:sp>
      <p:sp>
        <p:nvSpPr>
          <p:cNvPr id="3" name="TextBox 2"/>
          <p:cNvSpPr txBox="1"/>
          <p:nvPr/>
        </p:nvSpPr>
        <p:spPr>
          <a:xfrm rot="16200000">
            <a:off x="-338978" y="3269879"/>
            <a:ext cx="2734223" cy="461665"/>
          </a:xfrm>
          <a:prstGeom prst="rect">
            <a:avLst/>
          </a:prstGeom>
          <a:solidFill>
            <a:schemeClr val="bg1"/>
          </a:solidFill>
        </p:spPr>
        <p:txBody>
          <a:bodyPr wrap="square" rtlCol="0">
            <a:spAutoFit/>
          </a:bodyPr>
          <a:lstStyle/>
          <a:p>
            <a:r>
              <a:rPr lang="hu-HU" b="1" dirty="0" smtClean="0"/>
              <a:t>Hőmérséklet, °C</a:t>
            </a:r>
            <a:endParaRPr lang="hu-HU" b="1" dirty="0"/>
          </a:p>
        </p:txBody>
      </p:sp>
    </p:spTree>
    <p:extLst>
      <p:ext uri="{BB962C8B-B14F-4D97-AF65-F5344CB8AC3E}">
        <p14:creationId xmlns:p14="http://schemas.microsoft.com/office/powerpoint/2010/main" val="20520238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79" y="5992508"/>
            <a:ext cx="4292221" cy="623888"/>
          </a:xfrm>
        </p:spPr>
        <p:txBody>
          <a:bodyPr>
            <a:noAutofit/>
          </a:bodyPr>
          <a:lstStyle/>
          <a:p>
            <a:r>
              <a:rPr lang="hu-HU" sz="2000" dirty="0" err="1" smtClean="0"/>
              <a:t>Source</a:t>
            </a:r>
            <a:r>
              <a:rPr lang="hu-HU" sz="2000" dirty="0" smtClean="0"/>
              <a:t>: http</a:t>
            </a:r>
            <a:r>
              <a:rPr lang="hu-HU" sz="2000" dirty="0"/>
              <a:t>://flood.firetree.net</a:t>
            </a:r>
            <a:r>
              <a:rPr lang="hu-HU" sz="2000" dirty="0" smtClean="0"/>
              <a:t>/</a:t>
            </a:r>
            <a:endParaRPr lang="hu-HU"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895599"/>
            <a:ext cx="4381499" cy="3720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79" y="1371599"/>
            <a:ext cx="4648200" cy="3585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146713" y="747217"/>
            <a:ext cx="4292221" cy="6238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rgbClr val="114C8A"/>
                </a:solidFill>
                <a:latin typeface="Century Gothic" panose="020B0502020202020204" pitchFamily="34" charset="0"/>
                <a:ea typeface="+mj-ea"/>
                <a:cs typeface="+mj-cs"/>
              </a:defRPr>
            </a:lvl1pPr>
          </a:lstStyle>
          <a:p>
            <a:pPr fontAlgn="auto">
              <a:spcAft>
                <a:spcPts val="0"/>
              </a:spcAft>
            </a:pPr>
            <a:r>
              <a:rPr lang="hu-HU" sz="2000" dirty="0" smtClean="0"/>
              <a:t>Jelenlegi tengerszint</a:t>
            </a:r>
            <a:endParaRPr lang="hu-HU" sz="2000" dirty="0"/>
          </a:p>
        </p:txBody>
      </p:sp>
      <p:sp>
        <p:nvSpPr>
          <p:cNvPr id="7" name="Title 1"/>
          <p:cNvSpPr txBox="1">
            <a:spLocks/>
          </p:cNvSpPr>
          <p:nvPr/>
        </p:nvSpPr>
        <p:spPr>
          <a:xfrm>
            <a:off x="4821072" y="2271711"/>
            <a:ext cx="4292221" cy="6238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rgbClr val="114C8A"/>
                </a:solidFill>
                <a:latin typeface="Century Gothic" panose="020B0502020202020204" pitchFamily="34" charset="0"/>
                <a:ea typeface="+mj-ea"/>
                <a:cs typeface="+mj-cs"/>
              </a:defRPr>
            </a:lvl1pPr>
          </a:lstStyle>
          <a:p>
            <a:pPr fontAlgn="auto">
              <a:spcAft>
                <a:spcPts val="0"/>
              </a:spcAft>
            </a:pPr>
            <a:r>
              <a:rPr lang="hu-HU" sz="2000" dirty="0" smtClean="0"/>
              <a:t>+1m tengerszint emelkedés</a:t>
            </a:r>
            <a:endParaRPr lang="hu-HU" sz="2000" dirty="0"/>
          </a:p>
        </p:txBody>
      </p:sp>
    </p:spTree>
    <p:extLst>
      <p:ext uri="{BB962C8B-B14F-4D97-AF65-F5344CB8AC3E}">
        <p14:creationId xmlns:p14="http://schemas.microsoft.com/office/powerpoint/2010/main" val="3107006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3" descr="bathtub_CO2.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04800" y="740013"/>
            <a:ext cx="8382000" cy="596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14C8A"/>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838200" y="2514600"/>
            <a:ext cx="7772400" cy="1500188"/>
          </a:xfrm>
        </p:spPr>
        <p:txBody>
          <a:bodyPr>
            <a:normAutofit/>
          </a:bodyPr>
          <a:lstStyle/>
          <a:p>
            <a:pPr marL="0" indent="0" algn="ctr">
              <a:buNone/>
            </a:pPr>
            <a:r>
              <a:rPr lang="hu-HU" sz="6600" b="1" dirty="0" smtClean="0">
                <a:solidFill>
                  <a:schemeClr val="bg1"/>
                </a:solidFill>
                <a:latin typeface="Century Gothic" panose="020B0502020202020204" pitchFamily="34" charset="0"/>
              </a:rPr>
              <a:t>KIÉRTÉKELÉS</a:t>
            </a:r>
            <a:endParaRPr lang="en-GB" sz="66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241326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hu-HU" dirty="0" smtClean="0"/>
              <a:t>Tárgyalás 3 régió résztvevőivel</a:t>
            </a:r>
            <a:endParaRPr lang="en-US" dirty="0"/>
          </a:p>
        </p:txBody>
      </p:sp>
      <p:sp>
        <p:nvSpPr>
          <p:cNvPr id="7" name="Text Placeholder 6"/>
          <p:cNvSpPr>
            <a:spLocks noGrp="1"/>
          </p:cNvSpPr>
          <p:nvPr>
            <p:ph type="body" sz="quarter" idx="10"/>
          </p:nvPr>
        </p:nvSpPr>
        <p:spPr/>
        <p:txBody>
          <a:bodyPr/>
          <a:lstStyle/>
          <a:p>
            <a:pPr marL="457200" indent="-457200">
              <a:lnSpc>
                <a:spcPct val="100000"/>
              </a:lnSpc>
              <a:buFont typeface="+mj-lt"/>
              <a:buAutoNum type="arabicPeriod"/>
            </a:pPr>
            <a:r>
              <a:rPr lang="hu-HU" altLang="en-US" sz="2400" dirty="0" smtClean="0">
                <a:solidFill>
                  <a:srgbClr val="114C8A"/>
                </a:solidFill>
              </a:rPr>
              <a:t>Fejlett államok</a:t>
            </a:r>
            <a:endParaRPr lang="en-US" altLang="en-US" sz="2400" dirty="0" smtClean="0">
              <a:solidFill>
                <a:srgbClr val="114C8A"/>
              </a:solidFill>
            </a:endParaRPr>
          </a:p>
          <a:p>
            <a:pPr marL="457200" lvl="2" indent="0">
              <a:lnSpc>
                <a:spcPct val="100000"/>
              </a:lnSpc>
              <a:buNone/>
            </a:pPr>
            <a:r>
              <a:rPr lang="en-US" dirty="0">
                <a:solidFill>
                  <a:schemeClr val="tx1"/>
                </a:solidFill>
              </a:rPr>
              <a:t>USA, </a:t>
            </a:r>
            <a:r>
              <a:rPr lang="en-US" dirty="0" err="1">
                <a:solidFill>
                  <a:schemeClr val="tx1"/>
                </a:solidFill>
              </a:rPr>
              <a:t>Kanada</a:t>
            </a:r>
            <a:r>
              <a:rPr lang="en-US" dirty="0">
                <a:solidFill>
                  <a:schemeClr val="tx1"/>
                </a:solidFill>
              </a:rPr>
              <a:t>, </a:t>
            </a:r>
            <a:r>
              <a:rPr lang="en-US" dirty="0" err="1">
                <a:solidFill>
                  <a:schemeClr val="tx1"/>
                </a:solidFill>
              </a:rPr>
              <a:t>Európai</a:t>
            </a:r>
            <a:r>
              <a:rPr lang="en-US" dirty="0">
                <a:solidFill>
                  <a:schemeClr val="tx1"/>
                </a:solidFill>
              </a:rPr>
              <a:t> </a:t>
            </a:r>
            <a:r>
              <a:rPr lang="en-US" dirty="0" err="1">
                <a:solidFill>
                  <a:schemeClr val="tx1"/>
                </a:solidFill>
              </a:rPr>
              <a:t>Unió</a:t>
            </a:r>
            <a:r>
              <a:rPr lang="en-US" dirty="0">
                <a:solidFill>
                  <a:schemeClr val="tx1"/>
                </a:solidFill>
              </a:rPr>
              <a:t>, </a:t>
            </a:r>
            <a:r>
              <a:rPr lang="en-US" dirty="0" err="1">
                <a:solidFill>
                  <a:schemeClr val="tx1"/>
                </a:solidFill>
              </a:rPr>
              <a:t>Japán</a:t>
            </a:r>
            <a:r>
              <a:rPr lang="en-US" dirty="0">
                <a:solidFill>
                  <a:schemeClr val="tx1"/>
                </a:solidFill>
              </a:rPr>
              <a:t>, </a:t>
            </a:r>
            <a:r>
              <a:rPr lang="en-US" dirty="0" err="1">
                <a:solidFill>
                  <a:schemeClr val="tx1"/>
                </a:solidFill>
              </a:rPr>
              <a:t>Oroszország</a:t>
            </a:r>
            <a:r>
              <a:rPr lang="en-US" dirty="0">
                <a:solidFill>
                  <a:schemeClr val="tx1"/>
                </a:solidFill>
              </a:rPr>
              <a:t> </a:t>
            </a:r>
            <a:r>
              <a:rPr lang="en-US" dirty="0" err="1">
                <a:solidFill>
                  <a:schemeClr val="tx1"/>
                </a:solidFill>
              </a:rPr>
              <a:t>és</a:t>
            </a:r>
            <a:r>
              <a:rPr lang="en-US" dirty="0">
                <a:solidFill>
                  <a:schemeClr val="tx1"/>
                </a:solidFill>
              </a:rPr>
              <a:t> </a:t>
            </a:r>
            <a:r>
              <a:rPr lang="en-US" dirty="0" err="1">
                <a:solidFill>
                  <a:schemeClr val="tx1"/>
                </a:solidFill>
              </a:rPr>
              <a:t>más</a:t>
            </a:r>
            <a:r>
              <a:rPr lang="en-US" dirty="0">
                <a:solidFill>
                  <a:schemeClr val="tx1"/>
                </a:solidFill>
              </a:rPr>
              <a:t>, </a:t>
            </a:r>
            <a:r>
              <a:rPr lang="en-US" dirty="0" err="1">
                <a:solidFill>
                  <a:schemeClr val="tx1"/>
                </a:solidFill>
              </a:rPr>
              <a:t>egykori</a:t>
            </a:r>
            <a:r>
              <a:rPr lang="en-US" dirty="0">
                <a:solidFill>
                  <a:schemeClr val="tx1"/>
                </a:solidFill>
              </a:rPr>
              <a:t> </a:t>
            </a:r>
            <a:r>
              <a:rPr lang="en-US" dirty="0" err="1">
                <a:solidFill>
                  <a:schemeClr val="tx1"/>
                </a:solidFill>
              </a:rPr>
              <a:t>szovjet</a:t>
            </a:r>
            <a:r>
              <a:rPr lang="en-US" dirty="0">
                <a:solidFill>
                  <a:schemeClr val="tx1"/>
                </a:solidFill>
              </a:rPr>
              <a:t> </a:t>
            </a:r>
            <a:r>
              <a:rPr lang="en-US" dirty="0" err="1">
                <a:solidFill>
                  <a:schemeClr val="tx1"/>
                </a:solidFill>
              </a:rPr>
              <a:t>államok</a:t>
            </a:r>
            <a:r>
              <a:rPr lang="en-US" dirty="0">
                <a:solidFill>
                  <a:schemeClr val="tx1"/>
                </a:solidFill>
              </a:rPr>
              <a:t>, </a:t>
            </a:r>
            <a:r>
              <a:rPr lang="en-US" dirty="0" err="1">
                <a:solidFill>
                  <a:schemeClr val="tx1"/>
                </a:solidFill>
              </a:rPr>
              <a:t>Dél</a:t>
            </a:r>
            <a:r>
              <a:rPr lang="en-US" dirty="0">
                <a:solidFill>
                  <a:schemeClr val="tx1"/>
                </a:solidFill>
              </a:rPr>
              <a:t>-Korea, </a:t>
            </a:r>
            <a:r>
              <a:rPr lang="en-US" dirty="0" err="1">
                <a:solidFill>
                  <a:schemeClr val="tx1"/>
                </a:solidFill>
              </a:rPr>
              <a:t>Ausztrália</a:t>
            </a:r>
            <a:r>
              <a:rPr lang="en-US" dirty="0">
                <a:solidFill>
                  <a:schemeClr val="tx1"/>
                </a:solidFill>
              </a:rPr>
              <a:t> </a:t>
            </a:r>
            <a:r>
              <a:rPr lang="en-US" dirty="0" err="1">
                <a:solidFill>
                  <a:schemeClr val="tx1"/>
                </a:solidFill>
              </a:rPr>
              <a:t>és</a:t>
            </a:r>
            <a:r>
              <a:rPr lang="en-US" dirty="0">
                <a:solidFill>
                  <a:schemeClr val="tx1"/>
                </a:solidFill>
              </a:rPr>
              <a:t> </a:t>
            </a:r>
            <a:r>
              <a:rPr lang="en-US" dirty="0" err="1" smtClean="0">
                <a:solidFill>
                  <a:schemeClr val="tx1"/>
                </a:solidFill>
              </a:rPr>
              <a:t>Új-Zéland</a:t>
            </a:r>
            <a:r>
              <a:rPr lang="hu-HU" dirty="0" smtClean="0">
                <a:solidFill>
                  <a:schemeClr val="tx1"/>
                </a:solidFill>
              </a:rPr>
              <a:t>.</a:t>
            </a:r>
            <a:endParaRPr lang="en-US" dirty="0" smtClean="0">
              <a:solidFill>
                <a:schemeClr val="tx1"/>
              </a:solidFill>
            </a:endParaRPr>
          </a:p>
          <a:p>
            <a:pPr marL="514350" indent="-514350">
              <a:lnSpc>
                <a:spcPct val="100000"/>
              </a:lnSpc>
              <a:buFont typeface="+mj-lt"/>
              <a:buAutoNum type="arabicPeriod"/>
            </a:pPr>
            <a:r>
              <a:rPr lang="hu-HU" altLang="en-US" sz="2400" dirty="0" smtClean="0">
                <a:solidFill>
                  <a:srgbClr val="114C8A"/>
                </a:solidFill>
              </a:rPr>
              <a:t>Fejlődő A államok</a:t>
            </a:r>
            <a:endParaRPr lang="en-US" altLang="en-US" sz="2400" dirty="0" smtClean="0">
              <a:solidFill>
                <a:srgbClr val="114C8A"/>
              </a:solidFill>
            </a:endParaRPr>
          </a:p>
          <a:p>
            <a:pPr marL="520700" lvl="3" indent="0">
              <a:lnSpc>
                <a:spcPct val="100000"/>
              </a:lnSpc>
              <a:buNone/>
            </a:pPr>
            <a:r>
              <a:rPr lang="en-US" dirty="0" err="1">
                <a:solidFill>
                  <a:schemeClr val="tx1"/>
                </a:solidFill>
              </a:rPr>
              <a:t>Kína</a:t>
            </a:r>
            <a:r>
              <a:rPr lang="en-US" dirty="0">
                <a:solidFill>
                  <a:schemeClr val="tx1"/>
                </a:solidFill>
              </a:rPr>
              <a:t>, India, </a:t>
            </a:r>
            <a:r>
              <a:rPr lang="en-US" dirty="0" err="1">
                <a:solidFill>
                  <a:schemeClr val="tx1"/>
                </a:solidFill>
              </a:rPr>
              <a:t>Dél-Afrika</a:t>
            </a:r>
            <a:r>
              <a:rPr lang="en-US" dirty="0">
                <a:solidFill>
                  <a:schemeClr val="tx1"/>
                </a:solidFill>
              </a:rPr>
              <a:t>, </a:t>
            </a:r>
            <a:r>
              <a:rPr lang="en-US" dirty="0" err="1">
                <a:solidFill>
                  <a:schemeClr val="tx1"/>
                </a:solidFill>
              </a:rPr>
              <a:t>Mexikó</a:t>
            </a:r>
            <a:r>
              <a:rPr lang="en-US" dirty="0">
                <a:solidFill>
                  <a:schemeClr val="tx1"/>
                </a:solidFill>
              </a:rPr>
              <a:t>, </a:t>
            </a:r>
            <a:r>
              <a:rPr lang="en-US" dirty="0" err="1">
                <a:solidFill>
                  <a:schemeClr val="tx1"/>
                </a:solidFill>
              </a:rPr>
              <a:t>Brazília</a:t>
            </a:r>
            <a:r>
              <a:rPr lang="en-US" dirty="0">
                <a:solidFill>
                  <a:schemeClr val="tx1"/>
                </a:solidFill>
              </a:rPr>
              <a:t> </a:t>
            </a:r>
            <a:r>
              <a:rPr lang="en-US" dirty="0" err="1">
                <a:solidFill>
                  <a:schemeClr val="tx1"/>
                </a:solidFill>
              </a:rPr>
              <a:t>és</a:t>
            </a:r>
            <a:r>
              <a:rPr lang="en-US" dirty="0">
                <a:solidFill>
                  <a:schemeClr val="tx1"/>
                </a:solidFill>
              </a:rPr>
              <a:t> </a:t>
            </a:r>
            <a:r>
              <a:rPr lang="en-US" dirty="0" err="1" smtClean="0">
                <a:solidFill>
                  <a:schemeClr val="tx1"/>
                </a:solidFill>
              </a:rPr>
              <a:t>Indonézia</a:t>
            </a:r>
            <a:r>
              <a:rPr lang="hu-HU" dirty="0">
                <a:solidFill>
                  <a:schemeClr val="tx1"/>
                </a:solidFill>
              </a:rPr>
              <a:t> </a:t>
            </a:r>
            <a:r>
              <a:rPr lang="en-US" dirty="0" smtClean="0">
                <a:solidFill>
                  <a:schemeClr val="tx1"/>
                </a:solidFill>
              </a:rPr>
              <a:t>– </a:t>
            </a:r>
            <a:r>
              <a:rPr lang="hu-HU" dirty="0" smtClean="0">
                <a:solidFill>
                  <a:schemeClr val="tx1"/>
                </a:solidFill>
              </a:rPr>
              <a:t>nagy és gyorsan feltörekvő gazdaságok.</a:t>
            </a:r>
            <a:endParaRPr lang="en-US" dirty="0">
              <a:solidFill>
                <a:schemeClr val="tx1"/>
              </a:solidFill>
            </a:endParaRPr>
          </a:p>
          <a:p>
            <a:pPr>
              <a:lnSpc>
                <a:spcPct val="100000"/>
              </a:lnSpc>
            </a:pPr>
            <a:r>
              <a:rPr lang="hu-HU" altLang="en-US" dirty="0"/>
              <a:t>Fejlődő </a:t>
            </a:r>
            <a:r>
              <a:rPr lang="hu-HU" altLang="en-US" dirty="0" smtClean="0"/>
              <a:t>B államok</a:t>
            </a:r>
            <a:endParaRPr lang="en-US" altLang="en-US" sz="2400" dirty="0" smtClean="0">
              <a:solidFill>
                <a:srgbClr val="114C8A"/>
              </a:solidFill>
            </a:endParaRPr>
          </a:p>
          <a:p>
            <a:pPr marL="520700" lvl="1">
              <a:lnSpc>
                <a:spcPct val="100000"/>
              </a:lnSpc>
            </a:pPr>
            <a:r>
              <a:rPr lang="en-US" altLang="en-US" dirty="0" err="1" smtClean="0"/>
              <a:t>Több</a:t>
            </a:r>
            <a:r>
              <a:rPr lang="hu-HU" altLang="en-US" dirty="0" smtClean="0"/>
              <a:t>,</a:t>
            </a:r>
            <a:r>
              <a:rPr lang="en-US" altLang="en-US" dirty="0" smtClean="0"/>
              <a:t> </a:t>
            </a:r>
            <a:r>
              <a:rPr lang="en-US" altLang="en-US" dirty="0"/>
              <a:t>mint 100 </a:t>
            </a:r>
            <a:r>
              <a:rPr lang="en-US" altLang="en-US" dirty="0" err="1"/>
              <a:t>állam</a:t>
            </a:r>
            <a:r>
              <a:rPr lang="en-US" altLang="en-US" dirty="0"/>
              <a:t>: </a:t>
            </a:r>
            <a:r>
              <a:rPr lang="en-US" altLang="en-US" dirty="0" err="1"/>
              <a:t>Délkelet-Ázsia</a:t>
            </a:r>
            <a:r>
              <a:rPr lang="en-US" altLang="en-US" dirty="0"/>
              <a:t>, a </a:t>
            </a:r>
            <a:r>
              <a:rPr lang="en-US" altLang="en-US" dirty="0" err="1"/>
              <a:t>legtöbb</a:t>
            </a:r>
            <a:r>
              <a:rPr lang="en-US" altLang="en-US" dirty="0"/>
              <a:t> </a:t>
            </a:r>
            <a:r>
              <a:rPr lang="en-US" altLang="en-US" dirty="0" err="1"/>
              <a:t>közép</a:t>
            </a:r>
            <a:r>
              <a:rPr lang="en-US" altLang="en-US" dirty="0"/>
              <a:t>- </a:t>
            </a:r>
            <a:r>
              <a:rPr lang="en-US" altLang="en-US" dirty="0" err="1"/>
              <a:t>és</a:t>
            </a:r>
            <a:r>
              <a:rPr lang="en-US" altLang="en-US" dirty="0"/>
              <a:t> </a:t>
            </a:r>
            <a:r>
              <a:rPr lang="en-US" altLang="en-US" dirty="0" err="1"/>
              <a:t>dél-amerikai</a:t>
            </a:r>
            <a:r>
              <a:rPr lang="en-US" altLang="en-US" dirty="0"/>
              <a:t> </a:t>
            </a:r>
            <a:r>
              <a:rPr lang="en-US" altLang="en-US" dirty="0" err="1"/>
              <a:t>állam</a:t>
            </a:r>
            <a:r>
              <a:rPr lang="en-US" altLang="en-US" dirty="0"/>
              <a:t>, </a:t>
            </a:r>
            <a:r>
              <a:rPr lang="en-US" altLang="en-US" dirty="0" err="1"/>
              <a:t>az</a:t>
            </a:r>
            <a:r>
              <a:rPr lang="en-US" altLang="en-US" dirty="0"/>
              <a:t> </a:t>
            </a:r>
            <a:r>
              <a:rPr lang="en-US" altLang="en-US" dirty="0" err="1"/>
              <a:t>afrikai</a:t>
            </a:r>
            <a:r>
              <a:rPr lang="en-US" altLang="en-US" dirty="0"/>
              <a:t> </a:t>
            </a:r>
            <a:r>
              <a:rPr lang="en-US" altLang="en-US" dirty="0" err="1"/>
              <a:t>államok</a:t>
            </a:r>
            <a:r>
              <a:rPr lang="en-US" altLang="en-US" dirty="0"/>
              <a:t>, </a:t>
            </a:r>
            <a:r>
              <a:rPr lang="en-US" altLang="en-US" dirty="0" err="1"/>
              <a:t>kis</a:t>
            </a:r>
            <a:r>
              <a:rPr lang="en-US" altLang="en-US" dirty="0"/>
              <a:t> </a:t>
            </a:r>
            <a:r>
              <a:rPr lang="en-US" altLang="en-US" dirty="0" err="1"/>
              <a:t>szigetek</a:t>
            </a:r>
            <a:r>
              <a:rPr lang="en-US" altLang="en-US" dirty="0"/>
              <a:t> </a:t>
            </a:r>
            <a:r>
              <a:rPr lang="en-US" altLang="en-US" dirty="0" err="1"/>
              <a:t>államai</a:t>
            </a:r>
            <a:r>
              <a:rPr lang="en-US" altLang="en-US" dirty="0"/>
              <a:t> </a:t>
            </a:r>
            <a:r>
              <a:rPr lang="en-US" altLang="en-US" dirty="0" err="1"/>
              <a:t>és</a:t>
            </a:r>
            <a:r>
              <a:rPr lang="en-US" altLang="en-US" dirty="0"/>
              <a:t> a </a:t>
            </a:r>
            <a:r>
              <a:rPr lang="en-US" altLang="en-US" dirty="0" err="1"/>
              <a:t>Közel-Kelet</a:t>
            </a:r>
            <a:r>
              <a:rPr lang="en-US" altLang="en-US" dirty="0"/>
              <a:t> </a:t>
            </a:r>
            <a:r>
              <a:rPr lang="en-US" altLang="en-US" dirty="0" err="1"/>
              <a:t>túlnyomó</a:t>
            </a:r>
            <a:r>
              <a:rPr lang="en-US" altLang="en-US" dirty="0"/>
              <a:t> </a:t>
            </a:r>
            <a:r>
              <a:rPr lang="en-US" altLang="en-US" dirty="0" err="1" smtClean="0"/>
              <a:t>része</a:t>
            </a:r>
            <a:r>
              <a:rPr lang="hu-HU" altLang="en-US" dirty="0" smtClean="0"/>
              <a:t>. Fejlődő gazdaságok a leggyorsabban növekvő államok kivételével.</a:t>
            </a:r>
            <a:endParaRPr lang="en-US" altLang="en-US" dirty="0"/>
          </a:p>
        </p:txBody>
      </p:sp>
    </p:spTree>
    <p:extLst>
      <p:ext uri="{BB962C8B-B14F-4D97-AF65-F5344CB8AC3E}">
        <p14:creationId xmlns:p14="http://schemas.microsoft.com/office/powerpoint/2010/main" val="1646578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chor="ctr"/>
          <a:lstStyle/>
          <a:p>
            <a:pPr>
              <a:lnSpc>
                <a:spcPct val="200000"/>
              </a:lnSpc>
              <a:buFont typeface="Wingdings" panose="05000000000000000000" pitchFamily="2" charset="2"/>
              <a:buChar char="v"/>
            </a:pPr>
            <a:r>
              <a:rPr lang="hu-HU" b="1" dirty="0" smtClean="0">
                <a:solidFill>
                  <a:schemeClr val="tx1"/>
                </a:solidFill>
                <a:latin typeface="Century Gothic" charset="0"/>
                <a:ea typeface="Century Gothic" charset="0"/>
                <a:cs typeface="Century Gothic" charset="0"/>
              </a:rPr>
              <a:t>Hogy érzed magadat</a:t>
            </a:r>
            <a:r>
              <a:rPr lang="en-GB" b="1" dirty="0" smtClean="0">
                <a:solidFill>
                  <a:schemeClr val="tx1"/>
                </a:solidFill>
                <a:latin typeface="Century Gothic" charset="0"/>
                <a:ea typeface="Century Gothic" charset="0"/>
                <a:cs typeface="Century Gothic" charset="0"/>
              </a:rPr>
              <a:t>? </a:t>
            </a:r>
            <a:endParaRPr lang="en-GB" b="1" dirty="0">
              <a:solidFill>
                <a:schemeClr val="tx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5300948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chor="ctr"/>
          <a:lstStyle/>
          <a:p>
            <a:pPr>
              <a:buFont typeface="Wingdings" panose="05000000000000000000" pitchFamily="2" charset="2"/>
              <a:buChar char="v"/>
            </a:pPr>
            <a:r>
              <a:rPr lang="hu-HU" b="1" dirty="0" smtClean="0">
                <a:solidFill>
                  <a:schemeClr val="tx1"/>
                </a:solidFill>
              </a:rPr>
              <a:t>Mit tanultál</a:t>
            </a:r>
            <a:r>
              <a:rPr lang="en-GB" b="1" dirty="0" smtClean="0">
                <a:solidFill>
                  <a:schemeClr val="tx1"/>
                </a:solidFill>
              </a:rPr>
              <a:t>? </a:t>
            </a:r>
            <a:endParaRPr lang="en-GB" b="1" dirty="0">
              <a:solidFill>
                <a:schemeClr val="tx1"/>
              </a:solidFill>
            </a:endParaRPr>
          </a:p>
        </p:txBody>
      </p:sp>
    </p:spTree>
    <p:extLst>
      <p:ext uri="{BB962C8B-B14F-4D97-AF65-F5344CB8AC3E}">
        <p14:creationId xmlns:p14="http://schemas.microsoft.com/office/powerpoint/2010/main" val="1870341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0"/>
          </p:nvPr>
        </p:nvSpPr>
        <p:spPr/>
        <p:txBody>
          <a:bodyPr anchor="ctr"/>
          <a:lstStyle/>
          <a:p>
            <a:pPr algn="just">
              <a:lnSpc>
                <a:spcPct val="150000"/>
              </a:lnSpc>
              <a:buFont typeface="Wingdings" panose="05000000000000000000" pitchFamily="2" charset="2"/>
              <a:buChar char="v"/>
            </a:pPr>
            <a:r>
              <a:rPr lang="hu-HU" b="1" dirty="0" smtClean="0">
                <a:solidFill>
                  <a:schemeClr val="tx1"/>
                </a:solidFill>
              </a:rPr>
              <a:t>Az alapján, hogy hogyan érzed magadat és mit tanultál, mit fogsz konkrétan tenni?</a:t>
            </a:r>
            <a:endParaRPr lang="en-GB" b="1" dirty="0" smtClean="0">
              <a:solidFill>
                <a:schemeClr val="tx1"/>
              </a:solidFill>
            </a:endParaRPr>
          </a:p>
          <a:p>
            <a:pPr marL="0" indent="0" algn="just">
              <a:buNone/>
            </a:pPr>
            <a:endParaRPr lang="en-GB" dirty="0">
              <a:solidFill>
                <a:schemeClr val="tx1"/>
              </a:solidFill>
            </a:endParaRPr>
          </a:p>
        </p:txBody>
      </p:sp>
    </p:spTree>
    <p:extLst>
      <p:ext uri="{BB962C8B-B14F-4D97-AF65-F5344CB8AC3E}">
        <p14:creationId xmlns:p14="http://schemas.microsoft.com/office/powerpoint/2010/main" val="17142658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628650" y="1752600"/>
            <a:ext cx="8362950" cy="4495800"/>
          </a:xfrm>
        </p:spPr>
        <p:txBody>
          <a:bodyPr anchor="ctr"/>
          <a:lstStyle/>
          <a:p>
            <a:pPr algn="just">
              <a:lnSpc>
                <a:spcPct val="200000"/>
              </a:lnSpc>
              <a:buFont typeface="Wingdings" panose="05000000000000000000" pitchFamily="2" charset="2"/>
              <a:buChar char="v"/>
            </a:pPr>
            <a:r>
              <a:rPr lang="en-GB" b="1" dirty="0" err="1">
                <a:solidFill>
                  <a:schemeClr val="tx1"/>
                </a:solidFill>
              </a:rPr>
              <a:t>Vannak</a:t>
            </a:r>
            <a:r>
              <a:rPr lang="en-GB" b="1" dirty="0">
                <a:solidFill>
                  <a:schemeClr val="tx1"/>
                </a:solidFill>
              </a:rPr>
              <a:t> </a:t>
            </a:r>
            <a:r>
              <a:rPr lang="en-GB" b="1" dirty="0" err="1">
                <a:solidFill>
                  <a:schemeClr val="tx1"/>
                </a:solidFill>
              </a:rPr>
              <a:t>olyan</a:t>
            </a:r>
            <a:r>
              <a:rPr lang="en-GB" b="1" dirty="0">
                <a:solidFill>
                  <a:schemeClr val="tx1"/>
                </a:solidFill>
              </a:rPr>
              <a:t> </a:t>
            </a:r>
            <a:r>
              <a:rPr lang="hu-HU" b="1" dirty="0" smtClean="0">
                <a:solidFill>
                  <a:schemeClr val="tx1"/>
                </a:solidFill>
              </a:rPr>
              <a:t>szituációk</a:t>
            </a:r>
            <a:r>
              <a:rPr lang="en-GB" b="1" dirty="0" smtClean="0">
                <a:solidFill>
                  <a:schemeClr val="tx1"/>
                </a:solidFill>
              </a:rPr>
              <a:t>, </a:t>
            </a:r>
            <a:r>
              <a:rPr lang="en-GB" b="1" dirty="0" err="1">
                <a:solidFill>
                  <a:schemeClr val="tx1"/>
                </a:solidFill>
              </a:rPr>
              <a:t>amelyek</a:t>
            </a:r>
            <a:r>
              <a:rPr lang="en-GB" b="1" dirty="0">
                <a:solidFill>
                  <a:schemeClr val="tx1"/>
                </a:solidFill>
              </a:rPr>
              <a:t> </a:t>
            </a:r>
            <a:r>
              <a:rPr lang="en-GB" b="1" dirty="0" err="1" smtClean="0">
                <a:solidFill>
                  <a:schemeClr val="tx1"/>
                </a:solidFill>
              </a:rPr>
              <a:t>akadályoz</a:t>
            </a:r>
            <a:r>
              <a:rPr lang="hu-HU" b="1" dirty="0" err="1" smtClean="0">
                <a:solidFill>
                  <a:schemeClr val="tx1"/>
                </a:solidFill>
              </a:rPr>
              <a:t>nak</a:t>
            </a:r>
            <a:r>
              <a:rPr lang="en-GB" b="1" dirty="0" smtClean="0">
                <a:solidFill>
                  <a:schemeClr val="tx1"/>
                </a:solidFill>
              </a:rPr>
              <a:t> </a:t>
            </a:r>
            <a:r>
              <a:rPr lang="en-GB" b="1" dirty="0" err="1" smtClean="0">
                <a:solidFill>
                  <a:schemeClr val="tx1"/>
                </a:solidFill>
              </a:rPr>
              <a:t>abban</a:t>
            </a:r>
            <a:r>
              <a:rPr lang="en-GB" b="1" dirty="0">
                <a:solidFill>
                  <a:schemeClr val="tx1"/>
                </a:solidFill>
              </a:rPr>
              <a:t>, </a:t>
            </a:r>
            <a:r>
              <a:rPr lang="en-GB" b="1" dirty="0" err="1">
                <a:solidFill>
                  <a:schemeClr val="tx1"/>
                </a:solidFill>
              </a:rPr>
              <a:t>hogy</a:t>
            </a:r>
            <a:r>
              <a:rPr lang="en-GB" b="1" dirty="0">
                <a:solidFill>
                  <a:schemeClr val="tx1"/>
                </a:solidFill>
              </a:rPr>
              <a:t> </a:t>
            </a:r>
            <a:r>
              <a:rPr lang="en-GB" b="1" dirty="0" err="1">
                <a:solidFill>
                  <a:schemeClr val="tx1"/>
                </a:solidFill>
              </a:rPr>
              <a:t>az</a:t>
            </a:r>
            <a:r>
              <a:rPr lang="en-GB" b="1" dirty="0">
                <a:solidFill>
                  <a:schemeClr val="tx1"/>
                </a:solidFill>
              </a:rPr>
              <a:t> </a:t>
            </a:r>
            <a:r>
              <a:rPr lang="en-GB" b="1" dirty="0" err="1">
                <a:solidFill>
                  <a:schemeClr val="tx1"/>
                </a:solidFill>
              </a:rPr>
              <a:t>éghajlatváltozás</a:t>
            </a:r>
            <a:r>
              <a:rPr lang="en-GB" b="1" dirty="0">
                <a:solidFill>
                  <a:schemeClr val="tx1"/>
                </a:solidFill>
              </a:rPr>
              <a:t> </a:t>
            </a:r>
            <a:r>
              <a:rPr lang="en-GB" b="1" dirty="0" err="1">
                <a:solidFill>
                  <a:schemeClr val="tx1"/>
                </a:solidFill>
              </a:rPr>
              <a:t>elleni</a:t>
            </a:r>
            <a:r>
              <a:rPr lang="en-GB" b="1" dirty="0">
                <a:solidFill>
                  <a:schemeClr val="tx1"/>
                </a:solidFill>
              </a:rPr>
              <a:t> </a:t>
            </a:r>
            <a:r>
              <a:rPr lang="hu-HU" b="1" dirty="0" smtClean="0">
                <a:solidFill>
                  <a:schemeClr val="tx1"/>
                </a:solidFill>
              </a:rPr>
              <a:t>tegyél?</a:t>
            </a:r>
            <a:endParaRPr lang="en-GB" b="1" dirty="0">
              <a:solidFill>
                <a:schemeClr val="tx1"/>
              </a:solidFill>
            </a:endParaRPr>
          </a:p>
        </p:txBody>
      </p:sp>
    </p:spTree>
    <p:extLst>
      <p:ext uri="{BB962C8B-B14F-4D97-AF65-F5344CB8AC3E}">
        <p14:creationId xmlns:p14="http://schemas.microsoft.com/office/powerpoint/2010/main" val="18961999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0202.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44396" y="1301093"/>
            <a:ext cx="4147414" cy="4274307"/>
          </a:xfrm>
          <a:prstGeom prst="rect">
            <a:avLst/>
          </a:prstGeom>
        </p:spPr>
      </p:pic>
    </p:spTree>
    <p:extLst>
      <p:ext uri="{BB962C8B-B14F-4D97-AF65-F5344CB8AC3E}">
        <p14:creationId xmlns:p14="http://schemas.microsoft.com/office/powerpoint/2010/main" val="41390323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re 1"/>
          <p:cNvSpPr>
            <a:spLocks noGrp="1"/>
          </p:cNvSpPr>
          <p:nvPr>
            <p:ph type="title"/>
          </p:nvPr>
        </p:nvSpPr>
        <p:spPr>
          <a:xfrm>
            <a:off x="457200" y="228294"/>
            <a:ext cx="8458200" cy="396875"/>
          </a:xfrm>
        </p:spPr>
        <p:txBody>
          <a:bodyPr/>
          <a:lstStyle/>
          <a:p>
            <a:r>
              <a:rPr lang="hu-HU" altLang="en-US" dirty="0" smtClean="0"/>
              <a:t>A klímával kapcsolatos lépések haszna (egészségügy)</a:t>
            </a:r>
            <a:endParaRPr lang="en-US" altLang="en-US" dirty="0" smtClean="0"/>
          </a:p>
        </p:txBody>
      </p:sp>
      <p:sp>
        <p:nvSpPr>
          <p:cNvPr id="5" name="Rectangle 4"/>
          <p:cNvSpPr/>
          <p:nvPr/>
        </p:nvSpPr>
        <p:spPr>
          <a:xfrm>
            <a:off x="228600" y="1219200"/>
            <a:ext cx="8915400" cy="3785652"/>
          </a:xfrm>
          <a:prstGeom prst="rect">
            <a:avLst/>
          </a:prstGeom>
        </p:spPr>
        <p:txBody>
          <a:bodyPr>
            <a:spAutoFit/>
          </a:bodyPr>
          <a:lstStyle/>
          <a:p>
            <a:pPr marL="457200" indent="-457200">
              <a:buFont typeface="Arial" panose="020B0604020202020204" pitchFamily="34" charset="0"/>
              <a:buChar char="•"/>
              <a:defRPr/>
            </a:pPr>
            <a:r>
              <a:rPr lang="hu-HU" sz="2000" dirty="0" smtClean="0">
                <a:solidFill>
                  <a:srgbClr val="0C4E8B"/>
                </a:solidFill>
                <a:latin typeface="Century Gothic"/>
                <a:ea typeface="+mn-ea"/>
              </a:rPr>
              <a:t>Az USA 2030-ig milliárdokat spórol meg az egészségügyben</a:t>
            </a:r>
            <a:r>
              <a:rPr lang="en-US" sz="2000" dirty="0" smtClean="0">
                <a:solidFill>
                  <a:srgbClr val="0C4E8B"/>
                </a:solidFill>
                <a:latin typeface="Century Gothic"/>
                <a:ea typeface="+mn-ea"/>
              </a:rPr>
              <a:t>:</a:t>
            </a:r>
            <a:endParaRPr lang="en-US" sz="2000" dirty="0">
              <a:solidFill>
                <a:srgbClr val="0C4E8B"/>
              </a:solidFill>
              <a:latin typeface="Century Gothic"/>
              <a:ea typeface="+mn-ea"/>
            </a:endParaRPr>
          </a:p>
          <a:p>
            <a:pPr marL="914400" lvl="1" indent="-457200">
              <a:buFont typeface="Arial" panose="020B0604020202020204" pitchFamily="34" charset="0"/>
              <a:buChar char="•"/>
              <a:defRPr/>
            </a:pPr>
            <a:r>
              <a:rPr lang="en-US" sz="2000" b="1" dirty="0">
                <a:solidFill>
                  <a:schemeClr val="accent2"/>
                </a:solidFill>
                <a:latin typeface="Century Gothic"/>
              </a:rPr>
              <a:t>~</a:t>
            </a:r>
            <a:r>
              <a:rPr lang="en-US" sz="2000" b="1" dirty="0" smtClean="0">
                <a:solidFill>
                  <a:schemeClr val="accent2"/>
                </a:solidFill>
                <a:latin typeface="Century Gothic"/>
              </a:rPr>
              <a:t>295</a:t>
            </a:r>
            <a:r>
              <a:rPr lang="hu-HU" sz="2000" b="1" dirty="0" smtClean="0">
                <a:solidFill>
                  <a:schemeClr val="accent2"/>
                </a:solidFill>
                <a:latin typeface="Century Gothic"/>
              </a:rPr>
              <a:t>.</a:t>
            </a:r>
            <a:r>
              <a:rPr lang="en-US" sz="2000" b="1" dirty="0" smtClean="0">
                <a:solidFill>
                  <a:schemeClr val="accent2"/>
                </a:solidFill>
                <a:latin typeface="Century Gothic"/>
              </a:rPr>
              <a:t>000 </a:t>
            </a:r>
            <a:r>
              <a:rPr lang="hu-HU" sz="2000" dirty="0" smtClean="0">
                <a:solidFill>
                  <a:srgbClr val="0C4E8B"/>
                </a:solidFill>
                <a:latin typeface="Century Gothic"/>
                <a:ea typeface="+mn-ea"/>
              </a:rPr>
              <a:t>korai halálozás megelőzése, melynek oka a fosszilis energiahordozókból származó légszennyezés </a:t>
            </a:r>
          </a:p>
          <a:p>
            <a:pPr marL="914400" lvl="1" indent="-457200">
              <a:buFont typeface="Arial" panose="020B0604020202020204" pitchFamily="34" charset="0"/>
              <a:buChar char="•"/>
              <a:defRPr/>
            </a:pPr>
            <a:r>
              <a:rPr lang="hu-HU" sz="2000" dirty="0" smtClean="0">
                <a:solidFill>
                  <a:srgbClr val="0C4E8B"/>
                </a:solidFill>
                <a:latin typeface="Century Gothic"/>
                <a:ea typeface="+mn-ea"/>
              </a:rPr>
              <a:t>Évi </a:t>
            </a:r>
            <a:r>
              <a:rPr lang="en-US" sz="2000" b="1" dirty="0">
                <a:solidFill>
                  <a:schemeClr val="accent2"/>
                </a:solidFill>
                <a:latin typeface="Century Gothic"/>
              </a:rPr>
              <a:t>~</a:t>
            </a:r>
            <a:r>
              <a:rPr lang="en-US" sz="2000" b="1" dirty="0" smtClean="0">
                <a:solidFill>
                  <a:schemeClr val="accent2"/>
                </a:solidFill>
                <a:latin typeface="Century Gothic"/>
              </a:rPr>
              <a:t>29</a:t>
            </a:r>
            <a:r>
              <a:rPr lang="hu-HU" sz="2000" b="1" dirty="0" smtClean="0">
                <a:solidFill>
                  <a:schemeClr val="accent2"/>
                </a:solidFill>
                <a:latin typeface="Century Gothic"/>
              </a:rPr>
              <a:t>.</a:t>
            </a:r>
            <a:r>
              <a:rPr lang="en-US" sz="2000" b="1" dirty="0" smtClean="0">
                <a:solidFill>
                  <a:schemeClr val="accent2"/>
                </a:solidFill>
                <a:latin typeface="Century Gothic"/>
              </a:rPr>
              <a:t>000 </a:t>
            </a:r>
            <a:r>
              <a:rPr lang="hu-HU" sz="2000" dirty="0" smtClean="0">
                <a:solidFill>
                  <a:srgbClr val="0C4E8B"/>
                </a:solidFill>
                <a:latin typeface="Century Gothic"/>
                <a:ea typeface="+mn-ea"/>
              </a:rPr>
              <a:t>gyerekkori asztmával kapcsolatos kórházi látogatást, illetve </a:t>
            </a:r>
            <a:r>
              <a:rPr lang="en-US" sz="2000" b="1" dirty="0" smtClean="0">
                <a:solidFill>
                  <a:schemeClr val="accent2"/>
                </a:solidFill>
                <a:latin typeface="Century Gothic"/>
              </a:rPr>
              <a:t>~</a:t>
            </a:r>
            <a:r>
              <a:rPr lang="hu-HU" sz="2000" b="1" dirty="0" smtClean="0">
                <a:solidFill>
                  <a:schemeClr val="accent2"/>
                </a:solidFill>
                <a:latin typeface="Century Gothic"/>
              </a:rPr>
              <a:t>15 </a:t>
            </a:r>
            <a:r>
              <a:rPr lang="hu-HU" sz="2000" b="1" dirty="0">
                <a:solidFill>
                  <a:schemeClr val="accent2"/>
                </a:solidFill>
                <a:latin typeface="Century Gothic"/>
              </a:rPr>
              <a:t>millió </a:t>
            </a:r>
            <a:r>
              <a:rPr lang="hu-HU" sz="2000" dirty="0" smtClean="0">
                <a:solidFill>
                  <a:srgbClr val="0C4E8B"/>
                </a:solidFill>
                <a:latin typeface="Century Gothic"/>
                <a:ea typeface="+mn-ea"/>
              </a:rPr>
              <a:t>munkaóra spórolható meg </a:t>
            </a:r>
            <a:endParaRPr lang="en-US" sz="2000" dirty="0">
              <a:solidFill>
                <a:srgbClr val="0C4E8B"/>
              </a:solidFill>
              <a:latin typeface="Century Gothic"/>
              <a:ea typeface="+mn-ea"/>
            </a:endParaRPr>
          </a:p>
          <a:p>
            <a:pPr marL="457200" indent="-457200">
              <a:buFont typeface="Arial" panose="020B0604020202020204" pitchFamily="34" charset="0"/>
              <a:buChar char="•"/>
              <a:defRPr/>
            </a:pPr>
            <a:r>
              <a:rPr lang="hu-HU" sz="2000" dirty="0" smtClean="0">
                <a:solidFill>
                  <a:srgbClr val="0C4E8B"/>
                </a:solidFill>
                <a:latin typeface="Century Gothic"/>
                <a:ea typeface="+mn-ea"/>
              </a:rPr>
              <a:t>Betegségek lassabban terjednek a hidegebb klímában</a:t>
            </a:r>
          </a:p>
          <a:p>
            <a:pPr marL="457200" indent="-457200">
              <a:buFont typeface="Arial" panose="020B0604020202020204" pitchFamily="34" charset="0"/>
              <a:buChar char="•"/>
              <a:defRPr/>
            </a:pPr>
            <a:r>
              <a:rPr lang="hu-HU" sz="2000" dirty="0" smtClean="0">
                <a:solidFill>
                  <a:srgbClr val="0C4E8B"/>
                </a:solidFill>
                <a:latin typeface="Century Gothic"/>
                <a:ea typeface="+mn-ea"/>
              </a:rPr>
              <a:t>Új technológiák fejlesztése a megújuló energiaforrások és közlekedés érdekében </a:t>
            </a:r>
          </a:p>
          <a:p>
            <a:pPr marL="914400" lvl="1" indent="-457200">
              <a:buFont typeface="Arial" panose="020B0604020202020204" pitchFamily="34" charset="0"/>
              <a:buChar char="•"/>
              <a:defRPr/>
            </a:pPr>
            <a:r>
              <a:rPr lang="hu-HU" sz="2000" dirty="0" smtClean="0">
                <a:solidFill>
                  <a:srgbClr val="0C4E8B"/>
                </a:solidFill>
                <a:latin typeface="Century Gothic"/>
                <a:ea typeface="+mn-ea"/>
              </a:rPr>
              <a:t>Egészségügyi előnyökből származó megtakarítás: </a:t>
            </a:r>
            <a:r>
              <a:rPr lang="en-US" sz="2000" dirty="0" smtClean="0">
                <a:solidFill>
                  <a:srgbClr val="0C4E8B"/>
                </a:solidFill>
                <a:latin typeface="Century Gothic"/>
                <a:ea typeface="+mn-ea"/>
              </a:rPr>
              <a:t> </a:t>
            </a:r>
            <a:r>
              <a:rPr lang="en-US" sz="2000" b="1" dirty="0">
                <a:solidFill>
                  <a:schemeClr val="accent2"/>
                </a:solidFill>
                <a:latin typeface="Century Gothic"/>
              </a:rPr>
              <a:t>~800</a:t>
            </a:r>
            <a:r>
              <a:rPr lang="hu-HU" sz="2000" b="1" dirty="0">
                <a:solidFill>
                  <a:schemeClr val="accent2"/>
                </a:solidFill>
                <a:latin typeface="Century Gothic"/>
              </a:rPr>
              <a:t> </a:t>
            </a:r>
            <a:r>
              <a:rPr lang="hu-HU" sz="2000" b="1" dirty="0" err="1">
                <a:solidFill>
                  <a:schemeClr val="accent2"/>
                </a:solidFill>
                <a:latin typeface="Century Gothic"/>
              </a:rPr>
              <a:t>mrd</a:t>
            </a:r>
            <a:r>
              <a:rPr lang="hu-HU" sz="2000" b="1" dirty="0">
                <a:solidFill>
                  <a:schemeClr val="accent2"/>
                </a:solidFill>
                <a:latin typeface="Century Gothic"/>
              </a:rPr>
              <a:t> $</a:t>
            </a:r>
            <a:r>
              <a:rPr lang="en-US" sz="2000" b="1" dirty="0">
                <a:solidFill>
                  <a:schemeClr val="accent2"/>
                </a:solidFill>
                <a:latin typeface="Century Gothic"/>
              </a:rPr>
              <a:t>/</a:t>
            </a:r>
            <a:r>
              <a:rPr lang="hu-HU" sz="2000" b="1" dirty="0">
                <a:solidFill>
                  <a:schemeClr val="accent2"/>
                </a:solidFill>
                <a:latin typeface="Century Gothic"/>
              </a:rPr>
              <a:t>év</a:t>
            </a:r>
            <a:r>
              <a:rPr lang="en-US" sz="2000" b="1" dirty="0">
                <a:solidFill>
                  <a:schemeClr val="accent2"/>
                </a:solidFill>
                <a:latin typeface="Century Gothic"/>
              </a:rPr>
              <a:t> </a:t>
            </a:r>
            <a:r>
              <a:rPr lang="hu-HU" sz="2000" dirty="0" smtClean="0">
                <a:solidFill>
                  <a:srgbClr val="0C4E8B"/>
                </a:solidFill>
                <a:latin typeface="Century Gothic"/>
                <a:ea typeface="+mn-ea"/>
              </a:rPr>
              <a:t>(tiszta energia)és</a:t>
            </a:r>
            <a:r>
              <a:rPr lang="en-US" sz="2000" dirty="0" smtClean="0">
                <a:solidFill>
                  <a:srgbClr val="0C4E8B"/>
                </a:solidFill>
                <a:latin typeface="Century Gothic"/>
                <a:ea typeface="+mn-ea"/>
              </a:rPr>
              <a:t> </a:t>
            </a:r>
            <a:r>
              <a:rPr lang="en-US" sz="2000" b="1" dirty="0" smtClean="0">
                <a:solidFill>
                  <a:schemeClr val="accent2"/>
                </a:solidFill>
                <a:latin typeface="Century Gothic"/>
              </a:rPr>
              <a:t>~400</a:t>
            </a:r>
            <a:r>
              <a:rPr lang="hu-HU" sz="2000" b="1" dirty="0" smtClean="0">
                <a:solidFill>
                  <a:schemeClr val="accent2"/>
                </a:solidFill>
                <a:latin typeface="Century Gothic"/>
              </a:rPr>
              <a:t> </a:t>
            </a:r>
            <a:r>
              <a:rPr lang="hu-HU" sz="2000" b="1" dirty="0" err="1">
                <a:solidFill>
                  <a:schemeClr val="accent2"/>
                </a:solidFill>
                <a:latin typeface="Century Gothic"/>
              </a:rPr>
              <a:t>mrd</a:t>
            </a:r>
            <a:r>
              <a:rPr lang="hu-HU" sz="2000" b="1" dirty="0">
                <a:solidFill>
                  <a:schemeClr val="accent2"/>
                </a:solidFill>
                <a:latin typeface="Century Gothic"/>
              </a:rPr>
              <a:t> $</a:t>
            </a:r>
            <a:r>
              <a:rPr lang="en-US" sz="2000" b="1" dirty="0">
                <a:solidFill>
                  <a:schemeClr val="accent2"/>
                </a:solidFill>
                <a:latin typeface="Century Gothic"/>
              </a:rPr>
              <a:t>/</a:t>
            </a:r>
            <a:r>
              <a:rPr lang="hu-HU" sz="2000" b="1" dirty="0">
                <a:solidFill>
                  <a:schemeClr val="accent2"/>
                </a:solidFill>
                <a:latin typeface="Century Gothic"/>
              </a:rPr>
              <a:t>év</a:t>
            </a:r>
            <a:r>
              <a:rPr lang="en-US" sz="2000" b="1" dirty="0">
                <a:solidFill>
                  <a:schemeClr val="accent2"/>
                </a:solidFill>
                <a:latin typeface="Century Gothic"/>
              </a:rPr>
              <a:t> </a:t>
            </a:r>
            <a:r>
              <a:rPr lang="hu-HU" sz="2000" dirty="0" smtClean="0">
                <a:solidFill>
                  <a:srgbClr val="0C4E8B"/>
                </a:solidFill>
                <a:latin typeface="Century Gothic"/>
                <a:ea typeface="+mn-ea"/>
              </a:rPr>
              <a:t>(tiszta közlekedés)</a:t>
            </a:r>
            <a:endParaRPr lang="en-US" sz="2000" dirty="0">
              <a:solidFill>
                <a:srgbClr val="0C4E8B"/>
              </a:solidFill>
              <a:latin typeface="Century Gothic"/>
              <a:ea typeface="+mn-ea"/>
            </a:endParaRPr>
          </a:p>
          <a:p>
            <a:pPr marL="457200" indent="-457200">
              <a:buFont typeface="Arial" panose="020B0604020202020204" pitchFamily="34" charset="0"/>
              <a:buChar char="•"/>
              <a:defRPr/>
            </a:pPr>
            <a:r>
              <a:rPr lang="hu-HU" sz="2000" dirty="0" smtClean="0">
                <a:solidFill>
                  <a:srgbClr val="0C4E8B"/>
                </a:solidFill>
                <a:latin typeface="Century Gothic"/>
                <a:ea typeface="+mn-ea"/>
              </a:rPr>
              <a:t>Kevesebb a hőhullám okozta stroke és halálozás</a:t>
            </a:r>
            <a:endParaRPr lang="en-US" sz="2000" dirty="0">
              <a:solidFill>
                <a:srgbClr val="0C4E8B"/>
              </a:solidFill>
              <a:latin typeface="Century Gothic"/>
              <a:ea typeface="+mn-ea"/>
            </a:endParaRPr>
          </a:p>
          <a:p>
            <a:pPr marL="457200" indent="-457200">
              <a:buFont typeface="Arial" panose="020B0604020202020204" pitchFamily="34" charset="0"/>
              <a:buChar char="•"/>
              <a:defRPr/>
            </a:pPr>
            <a:r>
              <a:rPr lang="hu-HU" sz="2000" dirty="0" smtClean="0">
                <a:solidFill>
                  <a:srgbClr val="0C4E8B"/>
                </a:solidFill>
                <a:latin typeface="Century Gothic"/>
                <a:ea typeface="+mn-ea"/>
              </a:rPr>
              <a:t>A veszélyeztetett ökoszisztéma védelme</a:t>
            </a:r>
            <a:endParaRPr lang="en-US" sz="2000" dirty="0">
              <a:solidFill>
                <a:srgbClr val="0C4E8B"/>
              </a:solidFill>
              <a:latin typeface="Century Gothic"/>
              <a:ea typeface="+mn-ea"/>
            </a:endParaRPr>
          </a:p>
        </p:txBody>
      </p:sp>
    </p:spTree>
    <p:extLst>
      <p:ext uri="{BB962C8B-B14F-4D97-AF65-F5344CB8AC3E}">
        <p14:creationId xmlns:p14="http://schemas.microsoft.com/office/powerpoint/2010/main" val="15026523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defRPr/>
            </a:pPr>
            <a:r>
              <a:rPr lang="en-US" altLang="en-US" sz="3600" b="1" dirty="0" smtClean="0"/>
              <a:t>~</a:t>
            </a:r>
            <a:r>
              <a:rPr lang="hu-HU" sz="3600" b="1" dirty="0" smtClean="0">
                <a:latin typeface="Century Gothic"/>
                <a:ea typeface="+mn-ea"/>
                <a:cs typeface="+mn-cs"/>
              </a:rPr>
              <a:t>+</a:t>
            </a:r>
            <a:r>
              <a:rPr lang="en-US" sz="3600" b="1" dirty="0" smtClean="0">
                <a:latin typeface="Century Gothic"/>
                <a:ea typeface="+mn-ea"/>
                <a:cs typeface="+mn-cs"/>
              </a:rPr>
              <a:t>1.5 ºC</a:t>
            </a:r>
            <a:r>
              <a:rPr lang="hu-HU" sz="3600" b="1" dirty="0" smtClean="0">
                <a:latin typeface="Century Gothic"/>
                <a:ea typeface="+mn-ea"/>
                <a:cs typeface="+mn-cs"/>
              </a:rPr>
              <a:t> hőmérséklet emelkedés</a:t>
            </a:r>
            <a:endParaRPr lang="en-US" sz="3600" b="1" dirty="0">
              <a:latin typeface="Century Gothic"/>
              <a:ea typeface="+mn-ea"/>
              <a:cs typeface="+mn-cs"/>
            </a:endParaRPr>
          </a:p>
        </p:txBody>
      </p:sp>
      <p:sp>
        <p:nvSpPr>
          <p:cNvPr id="5" name="Rectangle 4"/>
          <p:cNvSpPr/>
          <p:nvPr/>
        </p:nvSpPr>
        <p:spPr>
          <a:xfrm>
            <a:off x="398585" y="1295400"/>
            <a:ext cx="8763000" cy="3477875"/>
          </a:xfrm>
          <a:prstGeom prst="rect">
            <a:avLst/>
          </a:prstGeom>
        </p:spPr>
        <p:txBody>
          <a:bodyPr>
            <a:spAutoFit/>
          </a:bodyPr>
          <a:lstStyle/>
          <a:p>
            <a:pPr marL="285750" indent="-285750">
              <a:buFont typeface="Arial" panose="020B0604020202020204" pitchFamily="34" charset="0"/>
              <a:buChar char="•"/>
              <a:defRPr/>
            </a:pPr>
            <a:r>
              <a:rPr lang="hu-HU" dirty="0" smtClean="0">
                <a:solidFill>
                  <a:srgbClr val="0C4E8B"/>
                </a:solidFill>
                <a:latin typeface="Century Gothic"/>
                <a:ea typeface="+mn-ea"/>
              </a:rPr>
              <a:t>A század végére </a:t>
            </a:r>
            <a:r>
              <a:rPr lang="en-US" b="1" dirty="0" smtClean="0">
                <a:solidFill>
                  <a:schemeClr val="accent2"/>
                </a:solidFill>
                <a:latin typeface="Century Gothic"/>
                <a:ea typeface="+mn-ea"/>
              </a:rPr>
              <a:t>~0</a:t>
            </a:r>
            <a:r>
              <a:rPr lang="hu-HU" b="1" dirty="0" smtClean="0">
                <a:solidFill>
                  <a:schemeClr val="accent2"/>
                </a:solidFill>
                <a:latin typeface="Century Gothic"/>
                <a:ea typeface="+mn-ea"/>
              </a:rPr>
              <a:t>,</a:t>
            </a:r>
            <a:r>
              <a:rPr lang="en-US" b="1" dirty="0" smtClean="0">
                <a:solidFill>
                  <a:schemeClr val="accent2"/>
                </a:solidFill>
                <a:latin typeface="Century Gothic"/>
                <a:ea typeface="+mn-ea"/>
              </a:rPr>
              <a:t>40m </a:t>
            </a:r>
            <a:r>
              <a:rPr lang="hu-HU" dirty="0">
                <a:solidFill>
                  <a:srgbClr val="0C4E8B"/>
                </a:solidFill>
                <a:latin typeface="Century Gothic"/>
                <a:ea typeface="+mn-ea"/>
              </a:rPr>
              <a:t>tengerszint emelkedés</a:t>
            </a:r>
            <a:endParaRPr lang="en-US" dirty="0">
              <a:solidFill>
                <a:srgbClr val="0C4E8B"/>
              </a:solidFill>
              <a:latin typeface="Century Gothic"/>
              <a:ea typeface="+mn-ea"/>
            </a:endParaRPr>
          </a:p>
          <a:p>
            <a:pPr marL="285750" indent="-285750">
              <a:buFont typeface="Arial" panose="020B0604020202020204" pitchFamily="34" charset="0"/>
              <a:buChar char="•"/>
              <a:defRPr/>
            </a:pPr>
            <a:r>
              <a:rPr lang="hu-HU" dirty="0" smtClean="0">
                <a:solidFill>
                  <a:srgbClr val="0C4E8B"/>
                </a:solidFill>
                <a:latin typeface="Century Gothic"/>
                <a:ea typeface="+mn-ea"/>
              </a:rPr>
              <a:t>A legfontosabb termények globális termelésének csökkenése:</a:t>
            </a:r>
            <a:endParaRPr lang="en-US" dirty="0">
              <a:solidFill>
                <a:srgbClr val="0C4E8B"/>
              </a:solidFill>
              <a:latin typeface="Century Gothic"/>
              <a:ea typeface="+mn-ea"/>
            </a:endParaRPr>
          </a:p>
          <a:p>
            <a:pPr marL="742950" lvl="1" indent="-285750">
              <a:buFont typeface="Arial" panose="020B0604020202020204" pitchFamily="34" charset="0"/>
              <a:buChar char="•"/>
              <a:defRPr/>
            </a:pPr>
            <a:r>
              <a:rPr lang="hu-HU" dirty="0" smtClean="0">
                <a:solidFill>
                  <a:srgbClr val="0C4E8B"/>
                </a:solidFill>
                <a:latin typeface="Century Gothic"/>
                <a:ea typeface="+mn-ea"/>
              </a:rPr>
              <a:t>Búza </a:t>
            </a:r>
            <a:r>
              <a:rPr lang="en-US" dirty="0" smtClean="0">
                <a:solidFill>
                  <a:srgbClr val="0C4E8B"/>
                </a:solidFill>
                <a:latin typeface="Century Gothic"/>
                <a:ea typeface="+mn-ea"/>
              </a:rPr>
              <a:t>-6-20</a:t>
            </a:r>
            <a:r>
              <a:rPr lang="en-US" dirty="0">
                <a:solidFill>
                  <a:srgbClr val="0C4E8B"/>
                </a:solidFill>
                <a:latin typeface="Century Gothic"/>
                <a:ea typeface="+mn-ea"/>
              </a:rPr>
              <a:t>% </a:t>
            </a:r>
          </a:p>
          <a:p>
            <a:pPr marL="742950" lvl="1" indent="-285750">
              <a:buFont typeface="Arial" panose="020B0604020202020204" pitchFamily="34" charset="0"/>
              <a:buChar char="•"/>
              <a:defRPr/>
            </a:pPr>
            <a:r>
              <a:rPr lang="hu-HU" dirty="0" smtClean="0">
                <a:solidFill>
                  <a:srgbClr val="0C4E8B"/>
                </a:solidFill>
                <a:latin typeface="Century Gothic"/>
                <a:ea typeface="+mn-ea"/>
              </a:rPr>
              <a:t>Kukorica </a:t>
            </a:r>
            <a:r>
              <a:rPr lang="en-US" dirty="0" smtClean="0">
                <a:solidFill>
                  <a:srgbClr val="0C4E8B"/>
                </a:solidFill>
                <a:latin typeface="Century Gothic"/>
                <a:ea typeface="+mn-ea"/>
              </a:rPr>
              <a:t>-6-26</a:t>
            </a:r>
            <a:r>
              <a:rPr lang="en-US" dirty="0">
                <a:solidFill>
                  <a:srgbClr val="0C4E8B"/>
                </a:solidFill>
                <a:latin typeface="Century Gothic"/>
                <a:ea typeface="+mn-ea"/>
              </a:rPr>
              <a:t>% </a:t>
            </a:r>
          </a:p>
          <a:p>
            <a:pPr marL="285750" indent="-285750">
              <a:buFont typeface="Arial" panose="020B0604020202020204" pitchFamily="34" charset="0"/>
              <a:buChar char="•"/>
              <a:defRPr/>
            </a:pPr>
            <a:r>
              <a:rPr lang="hu-HU" dirty="0" smtClean="0">
                <a:solidFill>
                  <a:srgbClr val="0C4E8B"/>
                </a:solidFill>
                <a:latin typeface="Century Gothic"/>
                <a:ea typeface="+mn-ea"/>
              </a:rPr>
              <a:t>Jégtakaró mérsékelt csökkenése</a:t>
            </a:r>
            <a:endParaRPr lang="en-US" dirty="0">
              <a:solidFill>
                <a:srgbClr val="0C4E8B"/>
              </a:solidFill>
              <a:latin typeface="Century Gothic"/>
              <a:ea typeface="+mn-ea"/>
            </a:endParaRPr>
          </a:p>
          <a:p>
            <a:pPr marL="285750" indent="-285750">
              <a:buFont typeface="Arial" panose="020B0604020202020204" pitchFamily="34" charset="0"/>
              <a:buChar char="•"/>
              <a:defRPr/>
            </a:pPr>
            <a:r>
              <a:rPr lang="hu-HU" dirty="0" smtClean="0">
                <a:solidFill>
                  <a:srgbClr val="0C4E8B"/>
                </a:solidFill>
                <a:latin typeface="Century Gothic"/>
                <a:ea typeface="+mn-ea"/>
              </a:rPr>
              <a:t>a korallzátonyok </a:t>
            </a:r>
            <a:r>
              <a:rPr lang="en-US" b="1" dirty="0" smtClean="0">
                <a:solidFill>
                  <a:schemeClr val="accent2"/>
                </a:solidFill>
                <a:latin typeface="Century Gothic"/>
                <a:ea typeface="+mn-ea"/>
              </a:rPr>
              <a:t>~</a:t>
            </a:r>
            <a:r>
              <a:rPr lang="en-US" b="1" dirty="0">
                <a:solidFill>
                  <a:schemeClr val="accent2"/>
                </a:solidFill>
                <a:latin typeface="Century Gothic"/>
                <a:ea typeface="+mn-ea"/>
              </a:rPr>
              <a:t>70% </a:t>
            </a:r>
            <a:r>
              <a:rPr lang="hu-HU" dirty="0" smtClean="0">
                <a:solidFill>
                  <a:srgbClr val="0C4E8B"/>
                </a:solidFill>
                <a:latin typeface="Century Gothic"/>
                <a:ea typeface="+mn-ea"/>
              </a:rPr>
              <a:t>–a kifehéredik</a:t>
            </a:r>
            <a:endParaRPr lang="en-US" dirty="0">
              <a:solidFill>
                <a:srgbClr val="0C4E8B"/>
              </a:solidFill>
              <a:latin typeface="Century Gothic"/>
              <a:ea typeface="+mn-ea"/>
            </a:endParaRPr>
          </a:p>
          <a:p>
            <a:pPr marL="285750" indent="-285750">
              <a:buFont typeface="Arial" panose="020B0604020202020204" pitchFamily="34" charset="0"/>
              <a:buChar char="•"/>
              <a:defRPr/>
            </a:pPr>
            <a:r>
              <a:rPr lang="hu-HU" dirty="0" smtClean="0">
                <a:solidFill>
                  <a:srgbClr val="0C4E8B"/>
                </a:solidFill>
                <a:latin typeface="Century Gothic"/>
                <a:ea typeface="+mn-ea"/>
              </a:rPr>
              <a:t>A mezőgazdasági tevékenység növekedése magasabb tengerszint feletti magasságban</a:t>
            </a:r>
            <a:endParaRPr lang="en-US" dirty="0">
              <a:solidFill>
                <a:srgbClr val="0C4E8B"/>
              </a:solidFill>
              <a:latin typeface="Century Gothic"/>
              <a:ea typeface="+mn-ea"/>
            </a:endParaRPr>
          </a:p>
        </p:txBody>
      </p:sp>
    </p:spTree>
    <p:extLst>
      <p:ext uri="{BB962C8B-B14F-4D97-AF65-F5344CB8AC3E}">
        <p14:creationId xmlns:p14="http://schemas.microsoft.com/office/powerpoint/2010/main" val="25997280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re 1"/>
          <p:cNvSpPr>
            <a:spLocks noGrp="1"/>
          </p:cNvSpPr>
          <p:nvPr>
            <p:ph type="title"/>
          </p:nvPr>
        </p:nvSpPr>
        <p:spPr/>
        <p:txBody>
          <a:bodyPr/>
          <a:lstStyle/>
          <a:p>
            <a:r>
              <a:rPr lang="en-US" altLang="en-US" sz="3600" b="1" dirty="0" smtClean="0">
                <a:solidFill>
                  <a:schemeClr val="bg1"/>
                </a:solidFill>
              </a:rPr>
              <a:t>~</a:t>
            </a:r>
            <a:r>
              <a:rPr lang="hu-HU" altLang="en-US" sz="3600" b="1" dirty="0" smtClean="0">
                <a:solidFill>
                  <a:schemeClr val="bg1"/>
                </a:solidFill>
              </a:rPr>
              <a:t>+</a:t>
            </a:r>
            <a:r>
              <a:rPr lang="en-US" altLang="en-US" sz="3600" b="1" dirty="0" smtClean="0">
                <a:solidFill>
                  <a:schemeClr val="bg1"/>
                </a:solidFill>
              </a:rPr>
              <a:t>2 ºC </a:t>
            </a:r>
            <a:r>
              <a:rPr lang="hu-HU" sz="3600" b="1" dirty="0">
                <a:latin typeface="Century Gothic"/>
              </a:rPr>
              <a:t>hőmérséklet emelkedés</a:t>
            </a:r>
            <a:endParaRPr lang="en-US" altLang="en-US" sz="3600" dirty="0" smtClean="0">
              <a:solidFill>
                <a:schemeClr val="bg1"/>
              </a:solidFill>
            </a:endParaRPr>
          </a:p>
        </p:txBody>
      </p:sp>
      <p:sp>
        <p:nvSpPr>
          <p:cNvPr id="5" name="Rectangle 4"/>
          <p:cNvSpPr/>
          <p:nvPr/>
        </p:nvSpPr>
        <p:spPr>
          <a:xfrm>
            <a:off x="233363" y="914400"/>
            <a:ext cx="8885237" cy="5170646"/>
          </a:xfrm>
          <a:prstGeom prst="rect">
            <a:avLst/>
          </a:prstGeom>
        </p:spPr>
        <p:txBody>
          <a:bodyPr>
            <a:spAutoFit/>
          </a:bodyPr>
          <a:lstStyle/>
          <a:p>
            <a:pPr marL="457200" indent="-457200">
              <a:buFont typeface="Arial" panose="020B0604020202020204" pitchFamily="34" charset="0"/>
              <a:buChar char="•"/>
              <a:defRPr/>
            </a:pPr>
            <a:r>
              <a:rPr lang="hu-HU" sz="2200" dirty="0">
                <a:solidFill>
                  <a:srgbClr val="0C4E8B"/>
                </a:solidFill>
                <a:latin typeface="Century Gothic"/>
              </a:rPr>
              <a:t>A század végére </a:t>
            </a:r>
            <a:r>
              <a:rPr lang="en-US" sz="2200" b="1" dirty="0">
                <a:solidFill>
                  <a:schemeClr val="accent2"/>
                </a:solidFill>
                <a:latin typeface="Century Gothic"/>
                <a:ea typeface="+mn-ea"/>
              </a:rPr>
              <a:t>~</a:t>
            </a:r>
            <a:r>
              <a:rPr lang="en-US" sz="2200" b="1" dirty="0" smtClean="0">
                <a:solidFill>
                  <a:schemeClr val="accent2"/>
                </a:solidFill>
                <a:latin typeface="Century Gothic"/>
                <a:ea typeface="+mn-ea"/>
              </a:rPr>
              <a:t>0</a:t>
            </a:r>
            <a:r>
              <a:rPr lang="hu-HU" sz="2200" b="1" dirty="0" smtClean="0">
                <a:solidFill>
                  <a:schemeClr val="accent2"/>
                </a:solidFill>
                <a:latin typeface="Century Gothic"/>
                <a:ea typeface="+mn-ea"/>
              </a:rPr>
              <a:t>,</a:t>
            </a:r>
            <a:r>
              <a:rPr lang="en-US" sz="2200" b="1" dirty="0" smtClean="0">
                <a:solidFill>
                  <a:schemeClr val="accent2"/>
                </a:solidFill>
                <a:latin typeface="Century Gothic"/>
                <a:ea typeface="+mn-ea"/>
              </a:rPr>
              <a:t>50m </a:t>
            </a:r>
            <a:r>
              <a:rPr lang="hu-HU" sz="2200" dirty="0" smtClean="0">
                <a:solidFill>
                  <a:srgbClr val="0C4E8B"/>
                </a:solidFill>
                <a:latin typeface="Century Gothic"/>
              </a:rPr>
              <a:t>tengerszint </a:t>
            </a:r>
            <a:r>
              <a:rPr lang="hu-HU" sz="2200" dirty="0">
                <a:solidFill>
                  <a:srgbClr val="0C4E8B"/>
                </a:solidFill>
                <a:latin typeface="Century Gothic"/>
              </a:rPr>
              <a:t>emelkedés</a:t>
            </a:r>
            <a:endParaRPr lang="en-US" sz="2200" dirty="0">
              <a:solidFill>
                <a:srgbClr val="0C4E8B"/>
              </a:solidFill>
              <a:latin typeface="Century Gothic"/>
            </a:endParaRPr>
          </a:p>
          <a:p>
            <a:pPr marL="457200" indent="-457200">
              <a:buFont typeface="Arial" panose="020B0604020202020204" pitchFamily="34" charset="0"/>
              <a:buChar char="•"/>
              <a:defRPr/>
            </a:pPr>
            <a:r>
              <a:rPr lang="en-US" sz="2200" dirty="0">
                <a:solidFill>
                  <a:srgbClr val="0C4E8B"/>
                </a:solidFill>
                <a:latin typeface="Century Gothic"/>
                <a:ea typeface="+mn-ea"/>
              </a:rPr>
              <a:t>A </a:t>
            </a:r>
            <a:r>
              <a:rPr lang="en-US" sz="2200" dirty="0" err="1">
                <a:solidFill>
                  <a:srgbClr val="0C4E8B"/>
                </a:solidFill>
                <a:latin typeface="Century Gothic"/>
                <a:ea typeface="+mn-ea"/>
              </a:rPr>
              <a:t>legfontosabb</a:t>
            </a:r>
            <a:r>
              <a:rPr lang="en-US" sz="2200" dirty="0">
                <a:solidFill>
                  <a:srgbClr val="0C4E8B"/>
                </a:solidFill>
                <a:latin typeface="Century Gothic"/>
                <a:ea typeface="+mn-ea"/>
              </a:rPr>
              <a:t> </a:t>
            </a:r>
            <a:r>
              <a:rPr lang="en-US" sz="2200" dirty="0" err="1">
                <a:solidFill>
                  <a:srgbClr val="0C4E8B"/>
                </a:solidFill>
                <a:latin typeface="Century Gothic"/>
                <a:ea typeface="+mn-ea"/>
              </a:rPr>
              <a:t>termények</a:t>
            </a:r>
            <a:r>
              <a:rPr lang="en-US" sz="2200" dirty="0">
                <a:solidFill>
                  <a:srgbClr val="0C4E8B"/>
                </a:solidFill>
                <a:latin typeface="Century Gothic"/>
                <a:ea typeface="+mn-ea"/>
              </a:rPr>
              <a:t> </a:t>
            </a:r>
            <a:r>
              <a:rPr lang="en-US" sz="2200" dirty="0" err="1">
                <a:solidFill>
                  <a:srgbClr val="0C4E8B"/>
                </a:solidFill>
                <a:latin typeface="Century Gothic"/>
                <a:ea typeface="+mn-ea"/>
              </a:rPr>
              <a:t>globális</a:t>
            </a:r>
            <a:r>
              <a:rPr lang="en-US" sz="2200" dirty="0">
                <a:solidFill>
                  <a:srgbClr val="0C4E8B"/>
                </a:solidFill>
                <a:latin typeface="Century Gothic"/>
                <a:ea typeface="+mn-ea"/>
              </a:rPr>
              <a:t> </a:t>
            </a:r>
            <a:r>
              <a:rPr lang="en-US" sz="2200" dirty="0" err="1">
                <a:solidFill>
                  <a:srgbClr val="0C4E8B"/>
                </a:solidFill>
                <a:latin typeface="Century Gothic"/>
                <a:ea typeface="+mn-ea"/>
              </a:rPr>
              <a:t>termelésének</a:t>
            </a:r>
            <a:r>
              <a:rPr lang="en-US" sz="2200" dirty="0">
                <a:solidFill>
                  <a:srgbClr val="0C4E8B"/>
                </a:solidFill>
                <a:latin typeface="Century Gothic"/>
                <a:ea typeface="+mn-ea"/>
              </a:rPr>
              <a:t> </a:t>
            </a:r>
            <a:r>
              <a:rPr lang="en-US" sz="2200" dirty="0" err="1">
                <a:solidFill>
                  <a:srgbClr val="0C4E8B"/>
                </a:solidFill>
                <a:latin typeface="Century Gothic"/>
                <a:ea typeface="+mn-ea"/>
              </a:rPr>
              <a:t>csökkenése</a:t>
            </a:r>
            <a:r>
              <a:rPr lang="en-US" sz="2200" dirty="0">
                <a:solidFill>
                  <a:srgbClr val="0C4E8B"/>
                </a:solidFill>
                <a:latin typeface="Century Gothic"/>
                <a:ea typeface="+mn-ea"/>
              </a:rPr>
              <a:t>:</a:t>
            </a:r>
          </a:p>
          <a:p>
            <a:pPr marL="914400" lvl="1" indent="-457200">
              <a:buFont typeface="Arial" panose="020B0604020202020204" pitchFamily="34" charset="0"/>
              <a:buChar char="•"/>
              <a:defRPr/>
            </a:pPr>
            <a:r>
              <a:rPr lang="hu-HU" sz="2200" dirty="0" smtClean="0">
                <a:solidFill>
                  <a:srgbClr val="0C4E8B"/>
                </a:solidFill>
                <a:latin typeface="Century Gothic"/>
                <a:ea typeface="+mn-ea"/>
              </a:rPr>
              <a:t>Búza </a:t>
            </a:r>
            <a:r>
              <a:rPr lang="en-US" sz="2200" dirty="0" smtClean="0">
                <a:solidFill>
                  <a:srgbClr val="0C4E8B"/>
                </a:solidFill>
                <a:latin typeface="Century Gothic"/>
                <a:ea typeface="+mn-ea"/>
              </a:rPr>
              <a:t>-8-37</a:t>
            </a:r>
            <a:r>
              <a:rPr lang="en-US" sz="2200" dirty="0">
                <a:solidFill>
                  <a:srgbClr val="0C4E8B"/>
                </a:solidFill>
                <a:latin typeface="Century Gothic"/>
                <a:ea typeface="+mn-ea"/>
              </a:rPr>
              <a:t>% </a:t>
            </a:r>
          </a:p>
          <a:p>
            <a:pPr marL="914400" lvl="1" indent="-457200">
              <a:buFont typeface="Arial" panose="020B0604020202020204" pitchFamily="34" charset="0"/>
              <a:buChar char="•"/>
              <a:defRPr/>
            </a:pPr>
            <a:r>
              <a:rPr lang="hu-HU" sz="2200" dirty="0" smtClean="0">
                <a:solidFill>
                  <a:srgbClr val="0C4E8B"/>
                </a:solidFill>
                <a:latin typeface="Century Gothic"/>
                <a:ea typeface="+mn-ea"/>
              </a:rPr>
              <a:t>Kukorica</a:t>
            </a:r>
            <a:r>
              <a:rPr lang="en-US" sz="2200" dirty="0" smtClean="0">
                <a:solidFill>
                  <a:srgbClr val="0C4E8B"/>
                </a:solidFill>
                <a:latin typeface="Century Gothic"/>
                <a:ea typeface="+mn-ea"/>
              </a:rPr>
              <a:t> </a:t>
            </a:r>
            <a:r>
              <a:rPr lang="en-US" sz="2200" dirty="0">
                <a:solidFill>
                  <a:srgbClr val="0C4E8B"/>
                </a:solidFill>
                <a:latin typeface="Century Gothic"/>
                <a:ea typeface="+mn-ea"/>
              </a:rPr>
              <a:t>-6-38% </a:t>
            </a:r>
          </a:p>
          <a:p>
            <a:pPr marL="457200" indent="-457200">
              <a:buFont typeface="Arial" panose="020B0604020202020204" pitchFamily="34" charset="0"/>
              <a:buChar char="•"/>
              <a:defRPr/>
            </a:pPr>
            <a:r>
              <a:rPr lang="en-US" sz="2200" dirty="0" err="1">
                <a:solidFill>
                  <a:srgbClr val="0C4E8B"/>
                </a:solidFill>
                <a:latin typeface="Century Gothic"/>
                <a:ea typeface="+mn-ea"/>
              </a:rPr>
              <a:t>Jégtakaró</a:t>
            </a:r>
            <a:r>
              <a:rPr lang="en-US" sz="2200" dirty="0">
                <a:solidFill>
                  <a:srgbClr val="0C4E8B"/>
                </a:solidFill>
                <a:latin typeface="Century Gothic"/>
                <a:ea typeface="+mn-ea"/>
              </a:rPr>
              <a:t> </a:t>
            </a:r>
            <a:r>
              <a:rPr lang="hu-HU" sz="2200" dirty="0" smtClean="0">
                <a:solidFill>
                  <a:srgbClr val="0C4E8B"/>
                </a:solidFill>
                <a:latin typeface="Century Gothic"/>
                <a:ea typeface="+mn-ea"/>
              </a:rPr>
              <a:t>komoly </a:t>
            </a:r>
            <a:r>
              <a:rPr lang="en-US" sz="2200" dirty="0" err="1" smtClean="0">
                <a:solidFill>
                  <a:srgbClr val="0C4E8B"/>
                </a:solidFill>
                <a:latin typeface="Century Gothic"/>
                <a:ea typeface="+mn-ea"/>
              </a:rPr>
              <a:t>csökkenése</a:t>
            </a:r>
            <a:endParaRPr lang="en-US" sz="2200" dirty="0">
              <a:solidFill>
                <a:srgbClr val="0C4E8B"/>
              </a:solidFill>
              <a:latin typeface="Century Gothic"/>
              <a:ea typeface="+mn-ea"/>
            </a:endParaRPr>
          </a:p>
          <a:p>
            <a:pPr marL="457200" indent="-457200">
              <a:buFont typeface="Arial" panose="020B0604020202020204" pitchFamily="34" charset="0"/>
              <a:buChar char="•"/>
              <a:defRPr/>
            </a:pPr>
            <a:r>
              <a:rPr lang="hu-HU" sz="2200" dirty="0">
                <a:solidFill>
                  <a:srgbClr val="0C4E8B"/>
                </a:solidFill>
                <a:latin typeface="Century Gothic"/>
                <a:ea typeface="+mn-ea"/>
              </a:rPr>
              <a:t>I</a:t>
            </a:r>
            <a:r>
              <a:rPr lang="hu-HU" sz="2200" dirty="0" smtClean="0">
                <a:solidFill>
                  <a:srgbClr val="0C4E8B"/>
                </a:solidFill>
                <a:latin typeface="Century Gothic"/>
                <a:ea typeface="+mn-ea"/>
              </a:rPr>
              <a:t>vóvízhez való </a:t>
            </a:r>
            <a:r>
              <a:rPr lang="hu-HU" sz="2200" dirty="0">
                <a:solidFill>
                  <a:srgbClr val="0C4E8B"/>
                </a:solidFill>
                <a:latin typeface="Century Gothic"/>
                <a:ea typeface="+mn-ea"/>
              </a:rPr>
              <a:t>hozzájutás </a:t>
            </a:r>
            <a:r>
              <a:rPr lang="hu-HU" sz="2200" dirty="0" smtClean="0">
                <a:solidFill>
                  <a:srgbClr val="0C4E8B"/>
                </a:solidFill>
                <a:latin typeface="Century Gothic"/>
                <a:ea typeface="+mn-ea"/>
              </a:rPr>
              <a:t>csökkenése </a:t>
            </a:r>
            <a:r>
              <a:rPr lang="hu-HU" sz="2200" b="1" dirty="0">
                <a:solidFill>
                  <a:schemeClr val="accent2"/>
                </a:solidFill>
                <a:latin typeface="Century Gothic"/>
                <a:ea typeface="+mn-ea"/>
              </a:rPr>
              <a:t>~8%</a:t>
            </a:r>
            <a:r>
              <a:rPr lang="hu-HU" sz="2200" dirty="0">
                <a:solidFill>
                  <a:srgbClr val="0C4E8B"/>
                </a:solidFill>
                <a:latin typeface="Century Gothic"/>
                <a:ea typeface="+mn-ea"/>
              </a:rPr>
              <a:t> </a:t>
            </a:r>
            <a:r>
              <a:rPr lang="en-US" sz="2200" dirty="0" smtClean="0">
                <a:solidFill>
                  <a:srgbClr val="0C4E8B"/>
                </a:solidFill>
                <a:latin typeface="Century Gothic"/>
                <a:ea typeface="+mn-ea"/>
              </a:rPr>
              <a:t> (</a:t>
            </a:r>
            <a:r>
              <a:rPr lang="hu-HU" sz="2200" dirty="0" smtClean="0">
                <a:solidFill>
                  <a:srgbClr val="0C4E8B"/>
                </a:solidFill>
                <a:latin typeface="Century Gothic"/>
                <a:ea typeface="+mn-ea"/>
              </a:rPr>
              <a:t>jelenlegi helyzethez viszonyítva</a:t>
            </a:r>
            <a:r>
              <a:rPr lang="en-US" sz="2200" dirty="0" smtClean="0">
                <a:solidFill>
                  <a:srgbClr val="0C4E8B"/>
                </a:solidFill>
                <a:latin typeface="Century Gothic"/>
                <a:ea typeface="+mn-ea"/>
              </a:rPr>
              <a:t>) </a:t>
            </a:r>
            <a:endParaRPr lang="en-US" sz="2200" dirty="0">
              <a:solidFill>
                <a:srgbClr val="0C4E8B"/>
              </a:solidFill>
              <a:latin typeface="Century Gothic"/>
              <a:ea typeface="+mn-ea"/>
            </a:endParaRPr>
          </a:p>
          <a:p>
            <a:pPr marL="457200" indent="-457200">
              <a:buFont typeface="Arial" panose="020B0604020202020204" pitchFamily="34" charset="0"/>
              <a:buChar char="•"/>
              <a:defRPr/>
            </a:pPr>
            <a:r>
              <a:rPr lang="hu-HU" sz="2200" dirty="0" smtClean="0">
                <a:solidFill>
                  <a:srgbClr val="0C4E8B"/>
                </a:solidFill>
                <a:latin typeface="Century Gothic"/>
                <a:ea typeface="+mn-ea"/>
              </a:rPr>
              <a:t>szárazsággal sújtott területek globális arányának növekedése </a:t>
            </a:r>
            <a:r>
              <a:rPr lang="en-US" sz="2200" b="1" dirty="0">
                <a:solidFill>
                  <a:schemeClr val="accent2"/>
                </a:solidFill>
                <a:latin typeface="Century Gothic"/>
                <a:ea typeface="+mn-ea"/>
              </a:rPr>
              <a:t>~4%</a:t>
            </a:r>
            <a:r>
              <a:rPr lang="hu-HU" sz="2200" dirty="0" smtClean="0">
                <a:solidFill>
                  <a:srgbClr val="0C4E8B"/>
                </a:solidFill>
                <a:latin typeface="Century Gothic"/>
                <a:ea typeface="+mn-ea"/>
              </a:rPr>
              <a:t> </a:t>
            </a:r>
            <a:r>
              <a:rPr lang="en-US" sz="2200" dirty="0" smtClean="0">
                <a:solidFill>
                  <a:srgbClr val="0C4E8B"/>
                </a:solidFill>
                <a:latin typeface="Century Gothic"/>
                <a:ea typeface="+mn-ea"/>
              </a:rPr>
              <a:t>(</a:t>
            </a:r>
            <a:r>
              <a:rPr lang="hu-HU" sz="2200" dirty="0">
                <a:solidFill>
                  <a:srgbClr val="0C4E8B"/>
                </a:solidFill>
                <a:latin typeface="Century Gothic"/>
              </a:rPr>
              <a:t>jelenlegi helyzethez viszonyítva</a:t>
            </a:r>
            <a:r>
              <a:rPr lang="en-US" sz="2200" dirty="0" smtClean="0">
                <a:solidFill>
                  <a:srgbClr val="0C4E8B"/>
                </a:solidFill>
                <a:latin typeface="Century Gothic"/>
                <a:ea typeface="+mn-ea"/>
              </a:rPr>
              <a:t>) </a:t>
            </a:r>
            <a:endParaRPr lang="en-US" sz="2200" dirty="0">
              <a:solidFill>
                <a:srgbClr val="0C4E8B"/>
              </a:solidFill>
              <a:latin typeface="Century Gothic"/>
              <a:ea typeface="+mn-ea"/>
            </a:endParaRPr>
          </a:p>
          <a:p>
            <a:pPr marL="457200" indent="-457200">
              <a:buFont typeface="Arial" panose="020B0604020202020204" pitchFamily="34" charset="0"/>
              <a:buChar char="•"/>
              <a:defRPr/>
            </a:pPr>
            <a:r>
              <a:rPr lang="hu-HU" sz="2200" dirty="0">
                <a:solidFill>
                  <a:srgbClr val="0C4E8B"/>
                </a:solidFill>
                <a:latin typeface="Century Gothic"/>
                <a:ea typeface="+mn-ea"/>
              </a:rPr>
              <a:t>Az állat és növényfajok </a:t>
            </a:r>
            <a:r>
              <a:rPr lang="en-US" sz="2200" b="1" dirty="0" smtClean="0">
                <a:solidFill>
                  <a:schemeClr val="accent2"/>
                </a:solidFill>
                <a:latin typeface="Century Gothic"/>
                <a:ea typeface="+mn-ea"/>
              </a:rPr>
              <a:t>9-31%</a:t>
            </a:r>
            <a:r>
              <a:rPr lang="hu-HU" sz="2200" dirty="0" err="1">
                <a:solidFill>
                  <a:srgbClr val="0C4E8B"/>
                </a:solidFill>
                <a:latin typeface="Century Gothic"/>
                <a:ea typeface="+mn-ea"/>
              </a:rPr>
              <a:t>-át</a:t>
            </a:r>
            <a:r>
              <a:rPr lang="hu-HU" sz="2200" dirty="0">
                <a:solidFill>
                  <a:srgbClr val="0C4E8B"/>
                </a:solidFill>
                <a:latin typeface="Century Gothic"/>
                <a:ea typeface="+mn-ea"/>
              </a:rPr>
              <a:t> a kihalás fenyegeti</a:t>
            </a:r>
            <a:endParaRPr lang="en-US" sz="2200" dirty="0">
              <a:solidFill>
                <a:srgbClr val="0C4E8B"/>
              </a:solidFill>
              <a:latin typeface="Century Gothic"/>
              <a:ea typeface="+mn-ea"/>
            </a:endParaRPr>
          </a:p>
          <a:p>
            <a:pPr marL="457200" indent="-457200">
              <a:buFont typeface="Arial" panose="020B0604020202020204" pitchFamily="34" charset="0"/>
              <a:buChar char="•"/>
              <a:defRPr/>
            </a:pPr>
            <a:r>
              <a:rPr lang="hu-HU" sz="2200" dirty="0" smtClean="0">
                <a:solidFill>
                  <a:srgbClr val="0C4E8B"/>
                </a:solidFill>
                <a:latin typeface="Century Gothic"/>
                <a:ea typeface="+mn-ea"/>
              </a:rPr>
              <a:t>Felmelegedés folytatódása </a:t>
            </a:r>
            <a:r>
              <a:rPr lang="en-US" sz="2200" b="1" dirty="0" smtClean="0">
                <a:solidFill>
                  <a:schemeClr val="accent2"/>
                </a:solidFill>
                <a:latin typeface="Century Gothic"/>
                <a:ea typeface="+mn-ea"/>
              </a:rPr>
              <a:t>+2-3</a:t>
            </a:r>
            <a:r>
              <a:rPr lang="hu-HU" sz="2200" b="1" dirty="0" smtClean="0">
                <a:solidFill>
                  <a:schemeClr val="accent2"/>
                </a:solidFill>
                <a:latin typeface="Century Gothic"/>
                <a:ea typeface="+mn-ea"/>
              </a:rPr>
              <a:t>,</a:t>
            </a:r>
            <a:r>
              <a:rPr lang="en-US" sz="2200" b="1" dirty="0" smtClean="0">
                <a:solidFill>
                  <a:schemeClr val="accent2"/>
                </a:solidFill>
                <a:latin typeface="Century Gothic"/>
                <a:ea typeface="+mn-ea"/>
              </a:rPr>
              <a:t>8 </a:t>
            </a:r>
            <a:r>
              <a:rPr lang="en-US" sz="2200" b="1" dirty="0">
                <a:solidFill>
                  <a:schemeClr val="accent2"/>
                </a:solidFill>
                <a:latin typeface="Century Gothic"/>
                <a:ea typeface="+mn-ea"/>
              </a:rPr>
              <a:t>̊C </a:t>
            </a:r>
            <a:endParaRPr lang="en-US" sz="2200" dirty="0">
              <a:solidFill>
                <a:srgbClr val="0C4E8B"/>
              </a:solidFill>
              <a:latin typeface="Century Gothic"/>
              <a:ea typeface="+mn-ea"/>
            </a:endParaRPr>
          </a:p>
          <a:p>
            <a:pPr marL="457200" indent="-457200">
              <a:buFont typeface="Arial" panose="020B0604020202020204" pitchFamily="34" charset="0"/>
              <a:buChar char="•"/>
              <a:defRPr/>
            </a:pPr>
            <a:r>
              <a:rPr lang="hu-HU" sz="2200" dirty="0" smtClean="0">
                <a:solidFill>
                  <a:srgbClr val="0C4E8B"/>
                </a:solidFill>
                <a:latin typeface="Century Gothic"/>
                <a:ea typeface="+mn-ea"/>
              </a:rPr>
              <a:t>A tengerszint növekedése, ami hosszú távon egyensúlyt jelent </a:t>
            </a:r>
            <a:r>
              <a:rPr lang="en-US" sz="2200" b="1" dirty="0" smtClean="0">
                <a:solidFill>
                  <a:schemeClr val="accent2"/>
                </a:solidFill>
                <a:latin typeface="Century Gothic"/>
                <a:ea typeface="+mn-ea"/>
              </a:rPr>
              <a:t>~</a:t>
            </a:r>
            <a:r>
              <a:rPr lang="en-US" sz="2200" b="1" dirty="0">
                <a:solidFill>
                  <a:schemeClr val="accent2"/>
                </a:solidFill>
                <a:latin typeface="Century Gothic"/>
                <a:ea typeface="+mn-ea"/>
              </a:rPr>
              <a:t>2-10 m </a:t>
            </a:r>
            <a:endParaRPr lang="en-US" sz="2200" dirty="0">
              <a:solidFill>
                <a:srgbClr val="0C4E8B"/>
              </a:solidFill>
              <a:latin typeface="Century Gothic"/>
              <a:ea typeface="+mn-ea"/>
            </a:endParaRPr>
          </a:p>
          <a:p>
            <a:pPr marL="457200" indent="-457200">
              <a:buFont typeface="Arial" panose="020B0604020202020204" pitchFamily="34" charset="0"/>
              <a:buChar char="•"/>
              <a:defRPr/>
            </a:pPr>
            <a:r>
              <a:rPr lang="hu-HU" sz="2200" dirty="0">
                <a:solidFill>
                  <a:srgbClr val="0C4E8B"/>
                </a:solidFill>
                <a:latin typeface="Century Gothic"/>
                <a:ea typeface="+mn-ea"/>
              </a:rPr>
              <a:t>a korallzátonyok </a:t>
            </a:r>
            <a:r>
              <a:rPr lang="en-US" sz="2200" b="1" dirty="0" smtClean="0">
                <a:solidFill>
                  <a:schemeClr val="accent2"/>
                </a:solidFill>
                <a:latin typeface="Century Gothic"/>
              </a:rPr>
              <a:t>~</a:t>
            </a:r>
            <a:r>
              <a:rPr lang="hu-HU" sz="2200" b="1" dirty="0" smtClean="0">
                <a:solidFill>
                  <a:schemeClr val="accent2"/>
                </a:solidFill>
                <a:latin typeface="Century Gothic"/>
              </a:rPr>
              <a:t>9</a:t>
            </a:r>
            <a:r>
              <a:rPr lang="en-US" sz="2200" b="1" dirty="0" smtClean="0">
                <a:solidFill>
                  <a:schemeClr val="accent2"/>
                </a:solidFill>
                <a:latin typeface="Century Gothic"/>
              </a:rPr>
              <a:t>0</a:t>
            </a:r>
            <a:r>
              <a:rPr lang="en-US" sz="2200" b="1" dirty="0">
                <a:solidFill>
                  <a:schemeClr val="accent2"/>
                </a:solidFill>
                <a:latin typeface="Century Gothic"/>
              </a:rPr>
              <a:t>% </a:t>
            </a:r>
            <a:r>
              <a:rPr lang="hu-HU" sz="2200" dirty="0">
                <a:solidFill>
                  <a:srgbClr val="0C4E8B"/>
                </a:solidFill>
                <a:latin typeface="Century Gothic"/>
                <a:ea typeface="+mn-ea"/>
              </a:rPr>
              <a:t>–a kifehéredik</a:t>
            </a:r>
            <a:endParaRPr lang="en-US" sz="2200" dirty="0">
              <a:solidFill>
                <a:srgbClr val="0C4E8B"/>
              </a:solidFill>
              <a:latin typeface="Century Gothic"/>
              <a:ea typeface="+mn-ea"/>
            </a:endParaRPr>
          </a:p>
        </p:txBody>
      </p:sp>
    </p:spTree>
    <p:extLst>
      <p:ext uri="{BB962C8B-B14F-4D97-AF65-F5344CB8AC3E}">
        <p14:creationId xmlns:p14="http://schemas.microsoft.com/office/powerpoint/2010/main" val="13982051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re 1"/>
          <p:cNvSpPr>
            <a:spLocks noGrp="1"/>
          </p:cNvSpPr>
          <p:nvPr>
            <p:ph type="title"/>
          </p:nvPr>
        </p:nvSpPr>
        <p:spPr/>
        <p:txBody>
          <a:bodyPr/>
          <a:lstStyle/>
          <a:p>
            <a:r>
              <a:rPr lang="en-US" altLang="en-US" sz="3600" b="1" dirty="0"/>
              <a:t>~</a:t>
            </a:r>
            <a:r>
              <a:rPr lang="hu-HU" altLang="en-US" sz="3600" b="1" dirty="0" smtClean="0"/>
              <a:t>+</a:t>
            </a:r>
            <a:r>
              <a:rPr lang="en-US" altLang="en-US" sz="3600" b="1" dirty="0" smtClean="0">
                <a:solidFill>
                  <a:schemeClr val="bg1"/>
                </a:solidFill>
                <a:latin typeface="Century Gothic" panose="020B0502020202020204" pitchFamily="34" charset="0"/>
              </a:rPr>
              <a:t>2-3 ºC </a:t>
            </a:r>
            <a:r>
              <a:rPr lang="hu-HU" sz="3600" b="1" dirty="0">
                <a:latin typeface="Century Gothic"/>
              </a:rPr>
              <a:t>hőmérséklet emelkedés</a:t>
            </a:r>
            <a:endParaRPr lang="en-US" altLang="en-US" sz="3600" dirty="0" smtClean="0">
              <a:solidFill>
                <a:schemeClr val="bg1"/>
              </a:solidFill>
            </a:endParaRPr>
          </a:p>
        </p:txBody>
      </p:sp>
      <p:sp>
        <p:nvSpPr>
          <p:cNvPr id="5" name="Rectangle 4"/>
          <p:cNvSpPr/>
          <p:nvPr/>
        </p:nvSpPr>
        <p:spPr>
          <a:xfrm>
            <a:off x="0" y="950912"/>
            <a:ext cx="9144000" cy="5632311"/>
          </a:xfrm>
          <a:prstGeom prst="rect">
            <a:avLst/>
          </a:prstGeom>
        </p:spPr>
        <p:txBody>
          <a:bodyPr>
            <a:spAutoFit/>
          </a:bodyPr>
          <a:lstStyle/>
          <a:p>
            <a:pPr marL="457200" indent="-457200">
              <a:buFont typeface="Arial" panose="020B0604020202020204" pitchFamily="34" charset="0"/>
              <a:buChar char="•"/>
              <a:defRPr/>
            </a:pPr>
            <a:r>
              <a:rPr lang="hu-HU" dirty="0">
                <a:solidFill>
                  <a:srgbClr val="0C4E8B"/>
                </a:solidFill>
                <a:latin typeface="Century Gothic"/>
              </a:rPr>
              <a:t>A század végére </a:t>
            </a:r>
            <a:r>
              <a:rPr lang="en-US" b="1" dirty="0">
                <a:solidFill>
                  <a:schemeClr val="accent2"/>
                </a:solidFill>
                <a:latin typeface="Century Gothic"/>
              </a:rPr>
              <a:t>~</a:t>
            </a:r>
            <a:r>
              <a:rPr lang="en-US" b="1" dirty="0" smtClean="0">
                <a:solidFill>
                  <a:schemeClr val="accent2"/>
                </a:solidFill>
                <a:latin typeface="Century Gothic"/>
              </a:rPr>
              <a:t>0</a:t>
            </a:r>
            <a:r>
              <a:rPr lang="hu-HU" b="1" dirty="0" smtClean="0">
                <a:solidFill>
                  <a:schemeClr val="accent2"/>
                </a:solidFill>
                <a:latin typeface="Century Gothic"/>
              </a:rPr>
              <a:t>,9</a:t>
            </a:r>
            <a:r>
              <a:rPr lang="en-US" b="1" dirty="0" smtClean="0">
                <a:solidFill>
                  <a:schemeClr val="accent2"/>
                </a:solidFill>
                <a:latin typeface="Century Gothic"/>
              </a:rPr>
              <a:t>0m </a:t>
            </a:r>
            <a:r>
              <a:rPr lang="hu-HU" dirty="0">
                <a:solidFill>
                  <a:srgbClr val="0C4E8B"/>
                </a:solidFill>
                <a:latin typeface="Century Gothic"/>
              </a:rPr>
              <a:t>tengerszint </a:t>
            </a:r>
            <a:r>
              <a:rPr lang="hu-HU" dirty="0" smtClean="0">
                <a:solidFill>
                  <a:srgbClr val="0C4E8B"/>
                </a:solidFill>
                <a:latin typeface="Century Gothic"/>
              </a:rPr>
              <a:t>emelkedés</a:t>
            </a:r>
          </a:p>
          <a:p>
            <a:pPr marL="457200" indent="-457200">
              <a:buFont typeface="Arial" panose="020B0604020202020204" pitchFamily="34" charset="0"/>
              <a:buChar char="•"/>
              <a:defRPr/>
            </a:pPr>
            <a:r>
              <a:rPr lang="hu-HU" dirty="0">
                <a:solidFill>
                  <a:srgbClr val="0C4E8B"/>
                </a:solidFill>
                <a:latin typeface="Century Gothic"/>
              </a:rPr>
              <a:t>Ivóvízhez való hozzájutás csökkenése </a:t>
            </a:r>
            <a:r>
              <a:rPr lang="hu-HU" b="1" dirty="0" smtClean="0">
                <a:solidFill>
                  <a:schemeClr val="accent2"/>
                </a:solidFill>
                <a:latin typeface="Century Gothic"/>
              </a:rPr>
              <a:t>~14%</a:t>
            </a:r>
            <a:r>
              <a:rPr lang="hu-HU" dirty="0" smtClean="0">
                <a:solidFill>
                  <a:srgbClr val="0C4E8B"/>
                </a:solidFill>
                <a:latin typeface="Century Gothic"/>
              </a:rPr>
              <a:t> </a:t>
            </a:r>
            <a:r>
              <a:rPr lang="en-US" dirty="0" smtClean="0">
                <a:solidFill>
                  <a:srgbClr val="0C4E8B"/>
                </a:solidFill>
                <a:latin typeface="Century Gothic"/>
              </a:rPr>
              <a:t> </a:t>
            </a:r>
            <a:r>
              <a:rPr lang="en-US" dirty="0">
                <a:solidFill>
                  <a:srgbClr val="0C4E8B"/>
                </a:solidFill>
                <a:latin typeface="Century Gothic"/>
              </a:rPr>
              <a:t>(</a:t>
            </a:r>
            <a:r>
              <a:rPr lang="hu-HU" dirty="0">
                <a:solidFill>
                  <a:srgbClr val="0C4E8B"/>
                </a:solidFill>
                <a:latin typeface="Century Gothic"/>
              </a:rPr>
              <a:t>jelenlegi helyzethez viszonyítva</a:t>
            </a:r>
            <a:r>
              <a:rPr lang="en-US" dirty="0">
                <a:solidFill>
                  <a:srgbClr val="0C4E8B"/>
                </a:solidFill>
                <a:latin typeface="Century Gothic"/>
              </a:rPr>
              <a:t>) </a:t>
            </a:r>
          </a:p>
          <a:p>
            <a:pPr marL="457200" indent="-457200">
              <a:buFont typeface="Arial" panose="020B0604020202020204" pitchFamily="34" charset="0"/>
              <a:buChar char="•"/>
              <a:defRPr/>
            </a:pPr>
            <a:r>
              <a:rPr lang="hu-HU" dirty="0">
                <a:solidFill>
                  <a:srgbClr val="0C4E8B"/>
                </a:solidFill>
                <a:latin typeface="Century Gothic"/>
              </a:rPr>
              <a:t>szárazsággal sújtott területek globális arányának növekedése </a:t>
            </a:r>
            <a:r>
              <a:rPr lang="en-US" b="1" dirty="0" smtClean="0">
                <a:solidFill>
                  <a:schemeClr val="accent2"/>
                </a:solidFill>
                <a:latin typeface="Century Gothic"/>
              </a:rPr>
              <a:t>~</a:t>
            </a:r>
            <a:r>
              <a:rPr lang="hu-HU" b="1" dirty="0" smtClean="0">
                <a:solidFill>
                  <a:schemeClr val="accent2"/>
                </a:solidFill>
                <a:latin typeface="Century Gothic"/>
              </a:rPr>
              <a:t>6</a:t>
            </a:r>
            <a:r>
              <a:rPr lang="en-US" b="1" dirty="0" smtClean="0">
                <a:solidFill>
                  <a:schemeClr val="accent2"/>
                </a:solidFill>
                <a:latin typeface="Century Gothic"/>
              </a:rPr>
              <a:t>%</a:t>
            </a:r>
            <a:r>
              <a:rPr lang="hu-HU" dirty="0" smtClean="0">
                <a:solidFill>
                  <a:srgbClr val="0C4E8B"/>
                </a:solidFill>
                <a:latin typeface="Century Gothic"/>
              </a:rPr>
              <a:t> </a:t>
            </a:r>
            <a:r>
              <a:rPr lang="en-US" dirty="0">
                <a:solidFill>
                  <a:srgbClr val="0C4E8B"/>
                </a:solidFill>
                <a:latin typeface="Century Gothic"/>
              </a:rPr>
              <a:t>(</a:t>
            </a:r>
            <a:r>
              <a:rPr lang="hu-HU" dirty="0">
                <a:solidFill>
                  <a:srgbClr val="0C4E8B"/>
                </a:solidFill>
                <a:latin typeface="Century Gothic"/>
              </a:rPr>
              <a:t>jelenlegi helyzethez viszonyítva</a:t>
            </a:r>
            <a:r>
              <a:rPr lang="en-US" dirty="0">
                <a:solidFill>
                  <a:srgbClr val="0C4E8B"/>
                </a:solidFill>
                <a:latin typeface="Century Gothic"/>
              </a:rPr>
              <a:t>) </a:t>
            </a:r>
            <a:endParaRPr lang="hu-HU" dirty="0" smtClean="0">
              <a:solidFill>
                <a:srgbClr val="0C4E8B"/>
              </a:solidFill>
              <a:latin typeface="Century Gothic"/>
              <a:ea typeface="+mn-ea"/>
            </a:endParaRPr>
          </a:p>
          <a:p>
            <a:pPr marL="914400" lvl="1" indent="-457200">
              <a:buFont typeface="Arial" panose="020B0604020202020204" pitchFamily="34" charset="0"/>
              <a:buChar char="•"/>
              <a:defRPr/>
            </a:pPr>
            <a:r>
              <a:rPr lang="hu-HU" dirty="0" smtClean="0">
                <a:solidFill>
                  <a:srgbClr val="0C4E8B"/>
                </a:solidFill>
                <a:latin typeface="Century Gothic"/>
                <a:ea typeface="+mn-ea"/>
              </a:rPr>
              <a:t>Különösen Dél-Amerika érintett</a:t>
            </a:r>
            <a:endParaRPr lang="en-US" dirty="0">
              <a:solidFill>
                <a:srgbClr val="0C4E8B"/>
              </a:solidFill>
              <a:latin typeface="Century Gothic"/>
              <a:ea typeface="+mn-ea"/>
            </a:endParaRPr>
          </a:p>
          <a:p>
            <a:pPr marL="457200" indent="-457200">
              <a:buFont typeface="Arial" panose="020B0604020202020204" pitchFamily="34" charset="0"/>
              <a:buChar char="•"/>
              <a:defRPr/>
            </a:pPr>
            <a:r>
              <a:rPr lang="hu-HU" dirty="0" smtClean="0">
                <a:solidFill>
                  <a:srgbClr val="0C4E8B"/>
                </a:solidFill>
                <a:latin typeface="Century Gothic"/>
                <a:ea typeface="+mn-ea"/>
              </a:rPr>
              <a:t>Erdőtüzekből származó károk megkétszereződése a </a:t>
            </a:r>
            <a:r>
              <a:rPr lang="en-US" b="1" dirty="0" smtClean="0">
                <a:solidFill>
                  <a:schemeClr val="accent2"/>
                </a:solidFill>
                <a:latin typeface="Century Gothic"/>
                <a:ea typeface="+mn-ea"/>
              </a:rPr>
              <a:t>+</a:t>
            </a:r>
            <a:r>
              <a:rPr lang="en-US" b="1" dirty="0">
                <a:solidFill>
                  <a:schemeClr val="accent2"/>
                </a:solidFill>
                <a:latin typeface="Century Gothic"/>
                <a:ea typeface="+mn-ea"/>
              </a:rPr>
              <a:t>1-2 </a:t>
            </a:r>
            <a:r>
              <a:rPr lang="en-US" b="1" dirty="0" smtClean="0">
                <a:solidFill>
                  <a:schemeClr val="accent2"/>
                </a:solidFill>
                <a:latin typeface="Century Gothic"/>
                <a:ea typeface="+mn-ea"/>
              </a:rPr>
              <a:t>ºC</a:t>
            </a:r>
            <a:r>
              <a:rPr lang="hu-HU" dirty="0" err="1">
                <a:solidFill>
                  <a:srgbClr val="0C4E8B"/>
                </a:solidFill>
                <a:latin typeface="Century Gothic"/>
                <a:ea typeface="+mn-ea"/>
              </a:rPr>
              <a:t>-hoz</a:t>
            </a:r>
            <a:r>
              <a:rPr lang="hu-HU" dirty="0">
                <a:solidFill>
                  <a:srgbClr val="0C4E8B"/>
                </a:solidFill>
                <a:latin typeface="Century Gothic"/>
                <a:ea typeface="+mn-ea"/>
              </a:rPr>
              <a:t> képest</a:t>
            </a:r>
            <a:r>
              <a:rPr lang="en-US" dirty="0">
                <a:solidFill>
                  <a:srgbClr val="0C4E8B"/>
                </a:solidFill>
                <a:latin typeface="Century Gothic"/>
                <a:ea typeface="+mn-ea"/>
              </a:rPr>
              <a:t> </a:t>
            </a:r>
          </a:p>
          <a:p>
            <a:pPr marL="457200" indent="-457200">
              <a:buFont typeface="Arial" panose="020B0604020202020204" pitchFamily="34" charset="0"/>
              <a:buChar char="•"/>
              <a:defRPr/>
            </a:pPr>
            <a:r>
              <a:rPr lang="hu-HU" dirty="0" smtClean="0">
                <a:solidFill>
                  <a:srgbClr val="0C4E8B"/>
                </a:solidFill>
                <a:latin typeface="Century Gothic"/>
              </a:rPr>
              <a:t>Az </a:t>
            </a:r>
            <a:r>
              <a:rPr lang="hu-HU" dirty="0">
                <a:solidFill>
                  <a:srgbClr val="0C4E8B"/>
                </a:solidFill>
                <a:latin typeface="Century Gothic"/>
              </a:rPr>
              <a:t>állat és növényfajok </a:t>
            </a:r>
            <a:r>
              <a:rPr lang="hu-HU" b="1" dirty="0" smtClean="0">
                <a:solidFill>
                  <a:schemeClr val="accent2"/>
                </a:solidFill>
                <a:latin typeface="Century Gothic"/>
              </a:rPr>
              <a:t>21</a:t>
            </a:r>
            <a:r>
              <a:rPr lang="en-US" b="1" dirty="0" smtClean="0">
                <a:solidFill>
                  <a:schemeClr val="accent2"/>
                </a:solidFill>
                <a:latin typeface="Century Gothic"/>
              </a:rPr>
              <a:t>-</a:t>
            </a:r>
            <a:r>
              <a:rPr lang="hu-HU" b="1" dirty="0" smtClean="0">
                <a:solidFill>
                  <a:schemeClr val="accent2"/>
                </a:solidFill>
                <a:latin typeface="Century Gothic"/>
              </a:rPr>
              <a:t>52</a:t>
            </a:r>
            <a:r>
              <a:rPr lang="en-US" b="1" dirty="0" smtClean="0">
                <a:solidFill>
                  <a:schemeClr val="accent2"/>
                </a:solidFill>
                <a:latin typeface="Century Gothic"/>
              </a:rPr>
              <a:t>%</a:t>
            </a:r>
            <a:r>
              <a:rPr lang="hu-HU" dirty="0" err="1">
                <a:solidFill>
                  <a:srgbClr val="0C4E8B"/>
                </a:solidFill>
                <a:latin typeface="Century Gothic"/>
              </a:rPr>
              <a:t>-át</a:t>
            </a:r>
            <a:r>
              <a:rPr lang="hu-HU" dirty="0">
                <a:solidFill>
                  <a:srgbClr val="0C4E8B"/>
                </a:solidFill>
                <a:latin typeface="Century Gothic"/>
              </a:rPr>
              <a:t> a kihalás </a:t>
            </a:r>
            <a:r>
              <a:rPr lang="hu-HU" dirty="0" smtClean="0">
                <a:solidFill>
                  <a:srgbClr val="0C4E8B"/>
                </a:solidFill>
                <a:latin typeface="Century Gothic"/>
              </a:rPr>
              <a:t>fenyegeti</a:t>
            </a:r>
            <a:endParaRPr lang="en-US" dirty="0">
              <a:solidFill>
                <a:srgbClr val="0C4E8B"/>
              </a:solidFill>
              <a:latin typeface="Century Gothic"/>
              <a:ea typeface="+mn-ea"/>
            </a:endParaRPr>
          </a:p>
          <a:p>
            <a:pPr marL="457200" indent="-457200">
              <a:buFont typeface="Arial" panose="020B0604020202020204" pitchFamily="34" charset="0"/>
              <a:buChar char="•"/>
              <a:defRPr/>
            </a:pPr>
            <a:r>
              <a:rPr lang="hu-HU" dirty="0">
                <a:solidFill>
                  <a:srgbClr val="0C4E8B"/>
                </a:solidFill>
                <a:latin typeface="Century Gothic"/>
              </a:rPr>
              <a:t>Felmelegedés folytatódása </a:t>
            </a:r>
            <a:r>
              <a:rPr lang="en-US" b="1" dirty="0" smtClean="0">
                <a:solidFill>
                  <a:schemeClr val="accent2"/>
                </a:solidFill>
                <a:latin typeface="Century Gothic"/>
                <a:ea typeface="+mn-ea"/>
              </a:rPr>
              <a:t>+3</a:t>
            </a:r>
            <a:r>
              <a:rPr lang="hu-HU" b="1" dirty="0" smtClean="0">
                <a:solidFill>
                  <a:schemeClr val="accent2"/>
                </a:solidFill>
                <a:latin typeface="Century Gothic"/>
                <a:ea typeface="+mn-ea"/>
              </a:rPr>
              <a:t>,</a:t>
            </a:r>
            <a:r>
              <a:rPr lang="en-US" b="1" dirty="0" smtClean="0">
                <a:solidFill>
                  <a:schemeClr val="accent2"/>
                </a:solidFill>
                <a:latin typeface="Century Gothic"/>
                <a:ea typeface="+mn-ea"/>
              </a:rPr>
              <a:t>5–5</a:t>
            </a:r>
            <a:r>
              <a:rPr lang="hu-HU" b="1" dirty="0" smtClean="0">
                <a:solidFill>
                  <a:schemeClr val="accent2"/>
                </a:solidFill>
                <a:latin typeface="Century Gothic"/>
                <a:ea typeface="+mn-ea"/>
              </a:rPr>
              <a:t>,</a:t>
            </a:r>
            <a:r>
              <a:rPr lang="en-US" b="1" dirty="0" smtClean="0">
                <a:solidFill>
                  <a:schemeClr val="accent2"/>
                </a:solidFill>
                <a:latin typeface="Century Gothic"/>
                <a:ea typeface="+mn-ea"/>
              </a:rPr>
              <a:t>8 </a:t>
            </a:r>
            <a:r>
              <a:rPr lang="en-US" b="1" dirty="0">
                <a:solidFill>
                  <a:schemeClr val="accent2"/>
                </a:solidFill>
                <a:latin typeface="Century Gothic"/>
                <a:ea typeface="+mn-ea"/>
              </a:rPr>
              <a:t>ºC </a:t>
            </a:r>
            <a:endParaRPr lang="en-US" dirty="0">
              <a:solidFill>
                <a:srgbClr val="0C4E8B"/>
              </a:solidFill>
              <a:latin typeface="Century Gothic"/>
              <a:ea typeface="+mn-ea"/>
            </a:endParaRPr>
          </a:p>
          <a:p>
            <a:pPr marL="457200" indent="-457200">
              <a:buFont typeface="Arial" panose="020B0604020202020204" pitchFamily="34" charset="0"/>
              <a:buChar char="•"/>
              <a:defRPr/>
            </a:pPr>
            <a:r>
              <a:rPr lang="hu-HU" dirty="0">
                <a:solidFill>
                  <a:srgbClr val="0C4E8B"/>
                </a:solidFill>
                <a:latin typeface="Century Gothic"/>
              </a:rPr>
              <a:t>A tengerszint növekedése, ami hosszú távon egyensúlyt jelent </a:t>
            </a:r>
            <a:r>
              <a:rPr lang="en-US" b="1" dirty="0" smtClean="0">
                <a:solidFill>
                  <a:schemeClr val="accent2"/>
                </a:solidFill>
                <a:latin typeface="Century Gothic"/>
                <a:ea typeface="+mn-ea"/>
              </a:rPr>
              <a:t>~</a:t>
            </a:r>
            <a:r>
              <a:rPr lang="en-US" b="1" dirty="0">
                <a:solidFill>
                  <a:schemeClr val="accent2"/>
                </a:solidFill>
                <a:latin typeface="Century Gothic"/>
                <a:ea typeface="+mn-ea"/>
              </a:rPr>
              <a:t>10-15 m </a:t>
            </a:r>
            <a:endParaRPr lang="en-US" dirty="0">
              <a:solidFill>
                <a:srgbClr val="0C4E8B"/>
              </a:solidFill>
              <a:latin typeface="Century Gothic"/>
              <a:ea typeface="+mn-ea"/>
            </a:endParaRPr>
          </a:p>
          <a:p>
            <a:pPr marL="914400" lvl="1" indent="-457200">
              <a:buFont typeface="Arial" panose="020B0604020202020204" pitchFamily="34" charset="0"/>
              <a:buChar char="•"/>
              <a:defRPr/>
            </a:pPr>
            <a:r>
              <a:rPr lang="hu-HU" b="1" dirty="0" smtClean="0">
                <a:solidFill>
                  <a:schemeClr val="accent2"/>
                </a:solidFill>
                <a:latin typeface="Century Gothic"/>
                <a:ea typeface="+mn-ea"/>
              </a:rPr>
              <a:t>Az</a:t>
            </a:r>
            <a:r>
              <a:rPr lang="en-US" b="1" dirty="0" smtClean="0">
                <a:solidFill>
                  <a:schemeClr val="accent2"/>
                </a:solidFill>
                <a:latin typeface="Century Gothic"/>
                <a:ea typeface="+mn-ea"/>
              </a:rPr>
              <a:t> </a:t>
            </a:r>
            <a:r>
              <a:rPr lang="en-US" b="1" dirty="0">
                <a:solidFill>
                  <a:schemeClr val="accent2"/>
                </a:solidFill>
                <a:latin typeface="Century Gothic"/>
                <a:ea typeface="+mn-ea"/>
              </a:rPr>
              <a:t>5 </a:t>
            </a:r>
            <a:r>
              <a:rPr lang="en-US" b="1" dirty="0" smtClean="0">
                <a:solidFill>
                  <a:schemeClr val="accent2"/>
                </a:solidFill>
                <a:latin typeface="Century Gothic"/>
                <a:ea typeface="+mn-ea"/>
              </a:rPr>
              <a:t>m</a:t>
            </a:r>
            <a:r>
              <a:rPr lang="hu-HU" b="1" dirty="0" smtClean="0">
                <a:solidFill>
                  <a:schemeClr val="accent2"/>
                </a:solidFill>
                <a:latin typeface="Century Gothic"/>
                <a:ea typeface="+mn-ea"/>
              </a:rPr>
              <a:t>éteres</a:t>
            </a:r>
            <a:r>
              <a:rPr lang="en-US" b="1" dirty="0" smtClean="0">
                <a:solidFill>
                  <a:schemeClr val="accent2"/>
                </a:solidFill>
                <a:latin typeface="Century Gothic"/>
                <a:ea typeface="+mn-ea"/>
              </a:rPr>
              <a:t> </a:t>
            </a:r>
            <a:r>
              <a:rPr lang="hu-HU" b="1" dirty="0" smtClean="0">
                <a:solidFill>
                  <a:schemeClr val="accent2"/>
                </a:solidFill>
                <a:latin typeface="Century Gothic"/>
                <a:ea typeface="+mn-ea"/>
              </a:rPr>
              <a:t>tengerszint emelkedéssel </a:t>
            </a:r>
            <a:r>
              <a:rPr lang="en-US" dirty="0" smtClean="0">
                <a:solidFill>
                  <a:srgbClr val="0C4E8B"/>
                </a:solidFill>
                <a:latin typeface="Century Gothic"/>
                <a:ea typeface="+mn-ea"/>
              </a:rPr>
              <a:t>Miami</a:t>
            </a:r>
            <a:r>
              <a:rPr lang="en-US" dirty="0">
                <a:solidFill>
                  <a:srgbClr val="0C4E8B"/>
                </a:solidFill>
                <a:latin typeface="Century Gothic"/>
                <a:ea typeface="+mn-ea"/>
              </a:rPr>
              <a:t>, </a:t>
            </a:r>
            <a:r>
              <a:rPr lang="en-US" dirty="0" smtClean="0">
                <a:solidFill>
                  <a:srgbClr val="0C4E8B"/>
                </a:solidFill>
                <a:latin typeface="Century Gothic"/>
                <a:ea typeface="+mn-ea"/>
              </a:rPr>
              <a:t>Manhattan</a:t>
            </a:r>
            <a:r>
              <a:rPr lang="en-US" dirty="0">
                <a:solidFill>
                  <a:srgbClr val="0C4E8B"/>
                </a:solidFill>
                <a:latin typeface="Century Gothic"/>
                <a:ea typeface="+mn-ea"/>
              </a:rPr>
              <a:t>, </a:t>
            </a:r>
            <a:r>
              <a:rPr lang="hu-HU" dirty="0" smtClean="0">
                <a:solidFill>
                  <a:srgbClr val="0C4E8B"/>
                </a:solidFill>
                <a:latin typeface="Century Gothic"/>
                <a:ea typeface="+mn-ea"/>
              </a:rPr>
              <a:t>Közép-</a:t>
            </a:r>
            <a:r>
              <a:rPr lang="en-US" dirty="0" smtClean="0">
                <a:solidFill>
                  <a:srgbClr val="0C4E8B"/>
                </a:solidFill>
                <a:latin typeface="Century Gothic"/>
                <a:ea typeface="+mn-ea"/>
              </a:rPr>
              <a:t>London</a:t>
            </a:r>
            <a:r>
              <a:rPr lang="en-US" dirty="0">
                <a:solidFill>
                  <a:srgbClr val="0C4E8B"/>
                </a:solidFill>
                <a:latin typeface="Century Gothic"/>
                <a:ea typeface="+mn-ea"/>
              </a:rPr>
              <a:t>, Bangkok, Bombay </a:t>
            </a:r>
            <a:r>
              <a:rPr lang="hu-HU" dirty="0" smtClean="0">
                <a:solidFill>
                  <a:srgbClr val="0C4E8B"/>
                </a:solidFill>
                <a:latin typeface="Century Gothic"/>
                <a:ea typeface="+mn-ea"/>
              </a:rPr>
              <a:t>és </a:t>
            </a:r>
            <a:r>
              <a:rPr lang="en-US" dirty="0" smtClean="0">
                <a:solidFill>
                  <a:srgbClr val="0C4E8B"/>
                </a:solidFill>
                <a:latin typeface="Century Gothic"/>
                <a:ea typeface="+mn-ea"/>
              </a:rPr>
              <a:t>Shanghai </a:t>
            </a:r>
            <a:r>
              <a:rPr lang="hu-HU" dirty="0" smtClean="0">
                <a:solidFill>
                  <a:srgbClr val="0C4E8B"/>
                </a:solidFill>
                <a:latin typeface="Century Gothic"/>
                <a:ea typeface="+mn-ea"/>
              </a:rPr>
              <a:t>víz alá kerül</a:t>
            </a:r>
            <a:r>
              <a:rPr lang="en-US" dirty="0" smtClean="0">
                <a:solidFill>
                  <a:srgbClr val="0C4E8B"/>
                </a:solidFill>
                <a:latin typeface="Century Gothic"/>
                <a:ea typeface="+mn-ea"/>
              </a:rPr>
              <a:t>. </a:t>
            </a:r>
            <a:endParaRPr lang="en-US" dirty="0">
              <a:solidFill>
                <a:srgbClr val="0C4E8B"/>
              </a:solidFill>
              <a:latin typeface="Century Gothic"/>
              <a:ea typeface="+mn-ea"/>
            </a:endParaRPr>
          </a:p>
        </p:txBody>
      </p:sp>
    </p:spTree>
    <p:extLst>
      <p:ext uri="{BB962C8B-B14F-4D97-AF65-F5344CB8AC3E}">
        <p14:creationId xmlns:p14="http://schemas.microsoft.com/office/powerpoint/2010/main" val="35176933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re 1"/>
          <p:cNvSpPr>
            <a:spLocks noGrp="1"/>
          </p:cNvSpPr>
          <p:nvPr>
            <p:ph type="title"/>
          </p:nvPr>
        </p:nvSpPr>
        <p:spPr/>
        <p:txBody>
          <a:bodyPr/>
          <a:lstStyle/>
          <a:p>
            <a:r>
              <a:rPr lang="en-US" altLang="en-US" sz="3600" b="1" dirty="0"/>
              <a:t>~</a:t>
            </a:r>
            <a:r>
              <a:rPr lang="hu-HU" altLang="en-US" sz="3600" b="1" dirty="0" smtClean="0"/>
              <a:t>+</a:t>
            </a:r>
            <a:r>
              <a:rPr lang="en-US" altLang="en-US" sz="3600" b="1" dirty="0" smtClean="0">
                <a:solidFill>
                  <a:schemeClr val="bg1"/>
                </a:solidFill>
                <a:latin typeface="Century Gothic" panose="020B0502020202020204" pitchFamily="34" charset="0"/>
              </a:rPr>
              <a:t>3-4 ºC </a:t>
            </a:r>
            <a:r>
              <a:rPr lang="hu-HU" sz="3600" b="1" dirty="0">
                <a:latin typeface="Century Gothic"/>
              </a:rPr>
              <a:t>hőmérséklet emelkedés</a:t>
            </a:r>
            <a:endParaRPr lang="en-US" altLang="en-US" sz="3600" dirty="0" smtClean="0">
              <a:solidFill>
                <a:schemeClr val="bg1"/>
              </a:solidFill>
            </a:endParaRPr>
          </a:p>
        </p:txBody>
      </p:sp>
      <p:sp>
        <p:nvSpPr>
          <p:cNvPr id="5" name="Rectangle 4"/>
          <p:cNvSpPr/>
          <p:nvPr/>
        </p:nvSpPr>
        <p:spPr>
          <a:xfrm>
            <a:off x="19050" y="856357"/>
            <a:ext cx="9124950" cy="5324535"/>
          </a:xfrm>
          <a:prstGeom prst="rect">
            <a:avLst/>
          </a:prstGeom>
        </p:spPr>
        <p:txBody>
          <a:bodyPr>
            <a:spAutoFit/>
          </a:bodyPr>
          <a:lstStyle/>
          <a:p>
            <a:pPr marL="457200" indent="-457200">
              <a:buFont typeface="Arial" panose="020B0604020202020204" pitchFamily="34" charset="0"/>
              <a:buChar char="•"/>
              <a:defRPr/>
            </a:pPr>
            <a:r>
              <a:rPr lang="hu-HU" sz="2000" dirty="0">
                <a:solidFill>
                  <a:srgbClr val="0C4E8B"/>
                </a:solidFill>
                <a:latin typeface="Century Gothic"/>
              </a:rPr>
              <a:t>A század végére </a:t>
            </a:r>
            <a:r>
              <a:rPr lang="en-US" sz="2000" b="1" dirty="0" smtClean="0">
                <a:solidFill>
                  <a:schemeClr val="accent2"/>
                </a:solidFill>
                <a:latin typeface="Century Gothic"/>
              </a:rPr>
              <a:t>~</a:t>
            </a:r>
            <a:r>
              <a:rPr lang="hu-HU" sz="2000" b="1" dirty="0" smtClean="0">
                <a:solidFill>
                  <a:schemeClr val="accent2"/>
                </a:solidFill>
                <a:latin typeface="Century Gothic"/>
              </a:rPr>
              <a:t>1</a:t>
            </a:r>
            <a:r>
              <a:rPr lang="hu-HU" sz="2000" b="1" dirty="0">
                <a:solidFill>
                  <a:schemeClr val="accent2"/>
                </a:solidFill>
                <a:latin typeface="Century Gothic"/>
              </a:rPr>
              <a:t>,</a:t>
            </a:r>
            <a:r>
              <a:rPr lang="en-US" sz="2000" b="1" dirty="0" smtClean="0">
                <a:solidFill>
                  <a:schemeClr val="accent2"/>
                </a:solidFill>
                <a:latin typeface="Century Gothic"/>
              </a:rPr>
              <a:t>0m </a:t>
            </a:r>
            <a:r>
              <a:rPr lang="hu-HU" sz="2000" dirty="0">
                <a:solidFill>
                  <a:srgbClr val="0C4E8B"/>
                </a:solidFill>
                <a:latin typeface="Century Gothic"/>
              </a:rPr>
              <a:t>tengerszint emelkedés</a:t>
            </a:r>
          </a:p>
          <a:p>
            <a:pPr marL="457200" indent="-457200">
              <a:buFont typeface="Arial" panose="020B0604020202020204" pitchFamily="34" charset="0"/>
              <a:buChar char="•"/>
              <a:defRPr/>
            </a:pPr>
            <a:r>
              <a:rPr lang="hu-HU" sz="2000" dirty="0">
                <a:solidFill>
                  <a:srgbClr val="0C4E8B"/>
                </a:solidFill>
                <a:latin typeface="Century Gothic"/>
              </a:rPr>
              <a:t>szárazsággal sújtott területek globális arányának növekedése </a:t>
            </a:r>
            <a:r>
              <a:rPr lang="en-US" sz="2000" b="1" dirty="0" smtClean="0">
                <a:solidFill>
                  <a:schemeClr val="accent2"/>
                </a:solidFill>
                <a:latin typeface="Century Gothic"/>
              </a:rPr>
              <a:t>~</a:t>
            </a:r>
            <a:r>
              <a:rPr lang="hu-HU" sz="2000" b="1" dirty="0" smtClean="0">
                <a:solidFill>
                  <a:schemeClr val="accent2"/>
                </a:solidFill>
                <a:latin typeface="Century Gothic"/>
              </a:rPr>
              <a:t>7,4</a:t>
            </a:r>
            <a:r>
              <a:rPr lang="en-US" sz="2000" b="1" dirty="0" smtClean="0">
                <a:solidFill>
                  <a:schemeClr val="accent2"/>
                </a:solidFill>
                <a:latin typeface="Century Gothic"/>
              </a:rPr>
              <a:t>%</a:t>
            </a:r>
            <a:r>
              <a:rPr lang="hu-HU" sz="2000" dirty="0" smtClean="0">
                <a:solidFill>
                  <a:srgbClr val="0C4E8B"/>
                </a:solidFill>
                <a:latin typeface="Century Gothic"/>
              </a:rPr>
              <a:t> </a:t>
            </a:r>
            <a:r>
              <a:rPr lang="en-US" sz="2000" dirty="0">
                <a:solidFill>
                  <a:srgbClr val="0C4E8B"/>
                </a:solidFill>
                <a:latin typeface="Century Gothic"/>
              </a:rPr>
              <a:t>(</a:t>
            </a:r>
            <a:r>
              <a:rPr lang="hu-HU" sz="2000" dirty="0">
                <a:solidFill>
                  <a:srgbClr val="0C4E8B"/>
                </a:solidFill>
                <a:latin typeface="Century Gothic"/>
              </a:rPr>
              <a:t>jelenlegi helyzethez viszonyítva</a:t>
            </a:r>
            <a:r>
              <a:rPr lang="en-US" sz="2000" dirty="0">
                <a:solidFill>
                  <a:srgbClr val="0C4E8B"/>
                </a:solidFill>
                <a:latin typeface="Century Gothic"/>
              </a:rPr>
              <a:t>) </a:t>
            </a:r>
            <a:r>
              <a:rPr lang="en-US" sz="2000" dirty="0" smtClean="0">
                <a:solidFill>
                  <a:srgbClr val="0C4E8B"/>
                </a:solidFill>
                <a:latin typeface="Century Gothic"/>
                <a:ea typeface="+mn-ea"/>
              </a:rPr>
              <a:t> </a:t>
            </a:r>
            <a:endParaRPr lang="en-US" sz="2000" dirty="0">
              <a:solidFill>
                <a:srgbClr val="0C4E8B"/>
              </a:solidFill>
              <a:latin typeface="Century Gothic"/>
              <a:ea typeface="+mn-ea"/>
            </a:endParaRPr>
          </a:p>
          <a:p>
            <a:pPr marL="914400" lvl="1" indent="-457200">
              <a:buFont typeface="Arial" panose="020B0604020202020204" pitchFamily="34" charset="0"/>
              <a:buChar char="•"/>
              <a:defRPr/>
            </a:pPr>
            <a:r>
              <a:rPr lang="hu-HU" sz="2000" dirty="0" smtClean="0">
                <a:solidFill>
                  <a:srgbClr val="0C4E8B"/>
                </a:solidFill>
                <a:latin typeface="Century Gothic"/>
                <a:ea typeface="+mn-ea"/>
              </a:rPr>
              <a:t>Az Amazonas medencében a szárazsággal sújtott területek arányának növekedése a mostani 5%-ról </a:t>
            </a:r>
            <a:r>
              <a:rPr lang="en-US" sz="2000" b="1" dirty="0">
                <a:solidFill>
                  <a:schemeClr val="accent2"/>
                </a:solidFill>
                <a:latin typeface="Century Gothic"/>
                <a:ea typeface="+mn-ea"/>
              </a:rPr>
              <a:t>50</a:t>
            </a:r>
            <a:r>
              <a:rPr lang="en-US" sz="2000" b="1" dirty="0" smtClean="0">
                <a:solidFill>
                  <a:schemeClr val="accent2"/>
                </a:solidFill>
                <a:latin typeface="Century Gothic"/>
                <a:ea typeface="+mn-ea"/>
              </a:rPr>
              <a:t>%</a:t>
            </a:r>
            <a:r>
              <a:rPr lang="hu-HU" sz="2000" b="1" dirty="0" err="1" smtClean="0">
                <a:solidFill>
                  <a:schemeClr val="accent2"/>
                </a:solidFill>
                <a:latin typeface="Century Gothic"/>
                <a:ea typeface="+mn-ea"/>
              </a:rPr>
              <a:t>-ra</a:t>
            </a:r>
            <a:r>
              <a:rPr lang="en-US" sz="2000" b="1" dirty="0" smtClean="0">
                <a:solidFill>
                  <a:schemeClr val="accent2"/>
                </a:solidFill>
                <a:latin typeface="Century Gothic"/>
                <a:ea typeface="+mn-ea"/>
              </a:rPr>
              <a:t> 2030</a:t>
            </a:r>
            <a:r>
              <a:rPr lang="hu-HU" sz="2000" b="1" dirty="0" err="1" smtClean="0">
                <a:solidFill>
                  <a:schemeClr val="accent2"/>
                </a:solidFill>
                <a:latin typeface="Century Gothic"/>
                <a:ea typeface="+mn-ea"/>
              </a:rPr>
              <a:t>-ig</a:t>
            </a:r>
            <a:r>
              <a:rPr lang="en-US" sz="2000" b="1" dirty="0" smtClean="0">
                <a:solidFill>
                  <a:schemeClr val="accent2"/>
                </a:solidFill>
                <a:latin typeface="Century Gothic"/>
                <a:ea typeface="+mn-ea"/>
              </a:rPr>
              <a:t>, </a:t>
            </a:r>
            <a:r>
              <a:rPr lang="hu-HU" sz="2000" b="1" dirty="0" smtClean="0">
                <a:solidFill>
                  <a:schemeClr val="accent2"/>
                </a:solidFill>
                <a:latin typeface="Century Gothic"/>
                <a:ea typeface="+mn-ea"/>
              </a:rPr>
              <a:t>és </a:t>
            </a:r>
            <a:r>
              <a:rPr lang="en-US" sz="2000" b="1" dirty="0" smtClean="0">
                <a:solidFill>
                  <a:schemeClr val="accent2"/>
                </a:solidFill>
                <a:latin typeface="Century Gothic"/>
                <a:ea typeface="+mn-ea"/>
              </a:rPr>
              <a:t>90%</a:t>
            </a:r>
            <a:r>
              <a:rPr lang="hu-HU" sz="2000" b="1" dirty="0" err="1" smtClean="0">
                <a:solidFill>
                  <a:schemeClr val="accent2"/>
                </a:solidFill>
                <a:latin typeface="Century Gothic"/>
                <a:ea typeface="+mn-ea"/>
              </a:rPr>
              <a:t>-ra</a:t>
            </a:r>
            <a:r>
              <a:rPr lang="en-US" sz="2000" b="1" dirty="0" smtClean="0">
                <a:solidFill>
                  <a:schemeClr val="accent2"/>
                </a:solidFill>
                <a:latin typeface="Century Gothic"/>
                <a:ea typeface="+mn-ea"/>
              </a:rPr>
              <a:t> 2100</a:t>
            </a:r>
            <a:r>
              <a:rPr lang="hu-HU" sz="2000" b="1" dirty="0" err="1" smtClean="0">
                <a:solidFill>
                  <a:schemeClr val="accent2"/>
                </a:solidFill>
                <a:latin typeface="Century Gothic"/>
                <a:ea typeface="+mn-ea"/>
              </a:rPr>
              <a:t>-ig</a:t>
            </a:r>
            <a:r>
              <a:rPr lang="en-US" sz="2000" b="1" dirty="0" smtClean="0">
                <a:solidFill>
                  <a:schemeClr val="accent2"/>
                </a:solidFill>
                <a:latin typeface="Century Gothic"/>
              </a:rPr>
              <a:t> </a:t>
            </a:r>
            <a:r>
              <a:rPr lang="hu-HU" sz="2000" dirty="0" smtClean="0">
                <a:solidFill>
                  <a:srgbClr val="0C4E8B"/>
                </a:solidFill>
                <a:latin typeface="Century Gothic"/>
                <a:ea typeface="+mn-ea"/>
              </a:rPr>
              <a:t>Közép-Amerika, és Dél-Amerika északi részének </a:t>
            </a:r>
            <a:r>
              <a:rPr lang="hu-HU" sz="2000" dirty="0" err="1" smtClean="0">
                <a:solidFill>
                  <a:srgbClr val="0C4E8B"/>
                </a:solidFill>
                <a:latin typeface="Century Gothic"/>
                <a:ea typeface="+mn-ea"/>
              </a:rPr>
              <a:t>elsivatagosodása</a:t>
            </a:r>
            <a:r>
              <a:rPr lang="hu-HU" sz="2000" dirty="0" smtClean="0">
                <a:solidFill>
                  <a:srgbClr val="0C4E8B"/>
                </a:solidFill>
                <a:latin typeface="Century Gothic"/>
                <a:ea typeface="+mn-ea"/>
              </a:rPr>
              <a:t>, ami magába foglalja az Amazonas esőerdőt is</a:t>
            </a:r>
          </a:p>
          <a:p>
            <a:pPr marL="457200" indent="-457200">
              <a:buFont typeface="Arial" panose="020B0604020202020204" pitchFamily="34" charset="0"/>
              <a:buChar char="•"/>
              <a:defRPr/>
            </a:pPr>
            <a:r>
              <a:rPr lang="hu-HU" sz="2000" dirty="0">
                <a:solidFill>
                  <a:srgbClr val="0C4E8B"/>
                </a:solidFill>
                <a:latin typeface="Century Gothic"/>
                <a:ea typeface="+mn-ea"/>
              </a:rPr>
              <a:t>Ivóvízhez való hozzájutás csökkenése </a:t>
            </a:r>
            <a:r>
              <a:rPr lang="hu-HU" sz="2000" b="1" dirty="0">
                <a:solidFill>
                  <a:schemeClr val="accent2"/>
                </a:solidFill>
                <a:latin typeface="Century Gothic"/>
                <a:ea typeface="+mn-ea"/>
              </a:rPr>
              <a:t>~</a:t>
            </a:r>
            <a:r>
              <a:rPr lang="hu-HU" sz="2000" b="1" dirty="0" smtClean="0">
                <a:solidFill>
                  <a:schemeClr val="accent2"/>
                </a:solidFill>
                <a:latin typeface="Century Gothic"/>
                <a:ea typeface="+mn-ea"/>
              </a:rPr>
              <a:t>17%  </a:t>
            </a:r>
            <a:r>
              <a:rPr lang="hu-HU" sz="2000" dirty="0">
                <a:solidFill>
                  <a:srgbClr val="0C4E8B"/>
                </a:solidFill>
                <a:latin typeface="Century Gothic"/>
                <a:ea typeface="+mn-ea"/>
              </a:rPr>
              <a:t>(jelenlegi helyzethez viszonyítva) </a:t>
            </a:r>
          </a:p>
          <a:p>
            <a:pPr marL="457200" indent="-457200">
              <a:buFont typeface="Arial" panose="020B0604020202020204" pitchFamily="34" charset="0"/>
              <a:buChar char="•"/>
              <a:defRPr/>
            </a:pPr>
            <a:r>
              <a:rPr lang="hu-HU" sz="2000" dirty="0" smtClean="0">
                <a:solidFill>
                  <a:srgbClr val="0C4E8B"/>
                </a:solidFill>
                <a:latin typeface="Century Gothic"/>
                <a:ea typeface="+mn-ea"/>
              </a:rPr>
              <a:t>Erdőtüzekből származó károk </a:t>
            </a:r>
            <a:r>
              <a:rPr lang="hu-HU" sz="2000" dirty="0">
                <a:solidFill>
                  <a:srgbClr val="0C4E8B"/>
                </a:solidFill>
                <a:latin typeface="Century Gothic"/>
                <a:ea typeface="+mn-ea"/>
              </a:rPr>
              <a:t>megkétszereződése a </a:t>
            </a:r>
            <a:r>
              <a:rPr lang="hu-HU" sz="2000" b="1" dirty="0" smtClean="0">
                <a:solidFill>
                  <a:schemeClr val="accent2"/>
                </a:solidFill>
                <a:latin typeface="Century Gothic"/>
                <a:ea typeface="+mn-ea"/>
              </a:rPr>
              <a:t>+2-3 </a:t>
            </a:r>
            <a:r>
              <a:rPr lang="hu-HU" sz="2000" b="1" dirty="0" err="1">
                <a:solidFill>
                  <a:schemeClr val="accent2"/>
                </a:solidFill>
                <a:latin typeface="Century Gothic"/>
                <a:ea typeface="+mn-ea"/>
              </a:rPr>
              <a:t>ºC</a:t>
            </a:r>
            <a:r>
              <a:rPr lang="hu-HU" sz="2000" dirty="0" err="1">
                <a:solidFill>
                  <a:srgbClr val="0C4E8B"/>
                </a:solidFill>
                <a:latin typeface="Century Gothic"/>
                <a:ea typeface="+mn-ea"/>
              </a:rPr>
              <a:t>-hoz</a:t>
            </a:r>
            <a:r>
              <a:rPr lang="hu-HU" sz="2000" dirty="0">
                <a:solidFill>
                  <a:srgbClr val="0C4E8B"/>
                </a:solidFill>
                <a:latin typeface="Century Gothic"/>
                <a:ea typeface="+mn-ea"/>
              </a:rPr>
              <a:t> képest </a:t>
            </a:r>
          </a:p>
          <a:p>
            <a:pPr marL="457200" indent="-457200">
              <a:buFont typeface="Arial" panose="020B0604020202020204" pitchFamily="34" charset="0"/>
              <a:buChar char="•"/>
              <a:defRPr/>
            </a:pPr>
            <a:r>
              <a:rPr lang="en-US" sz="2000" dirty="0" err="1" smtClean="0">
                <a:solidFill>
                  <a:srgbClr val="0C4E8B"/>
                </a:solidFill>
                <a:latin typeface="Century Gothic"/>
                <a:ea typeface="+mn-ea"/>
              </a:rPr>
              <a:t>Az</a:t>
            </a:r>
            <a:r>
              <a:rPr lang="en-US" sz="2000" dirty="0" smtClean="0">
                <a:solidFill>
                  <a:srgbClr val="0C4E8B"/>
                </a:solidFill>
                <a:latin typeface="Century Gothic"/>
                <a:ea typeface="+mn-ea"/>
              </a:rPr>
              <a:t> </a:t>
            </a:r>
            <a:r>
              <a:rPr lang="en-US" sz="2000" dirty="0" err="1">
                <a:solidFill>
                  <a:srgbClr val="0C4E8B"/>
                </a:solidFill>
                <a:latin typeface="Century Gothic"/>
                <a:ea typeface="+mn-ea"/>
              </a:rPr>
              <a:t>állat</a:t>
            </a:r>
            <a:r>
              <a:rPr lang="en-US" sz="2000" dirty="0">
                <a:solidFill>
                  <a:srgbClr val="0C4E8B"/>
                </a:solidFill>
                <a:latin typeface="Century Gothic"/>
                <a:ea typeface="+mn-ea"/>
              </a:rPr>
              <a:t> </a:t>
            </a:r>
            <a:r>
              <a:rPr lang="en-US" sz="2000" dirty="0" err="1">
                <a:solidFill>
                  <a:srgbClr val="0C4E8B"/>
                </a:solidFill>
                <a:latin typeface="Century Gothic"/>
                <a:ea typeface="+mn-ea"/>
              </a:rPr>
              <a:t>és</a:t>
            </a:r>
            <a:r>
              <a:rPr lang="en-US" sz="2000" dirty="0">
                <a:solidFill>
                  <a:srgbClr val="0C4E8B"/>
                </a:solidFill>
                <a:latin typeface="Century Gothic"/>
                <a:ea typeface="+mn-ea"/>
              </a:rPr>
              <a:t> </a:t>
            </a:r>
            <a:r>
              <a:rPr lang="en-US" sz="2000" dirty="0" err="1">
                <a:solidFill>
                  <a:srgbClr val="0C4E8B"/>
                </a:solidFill>
                <a:latin typeface="Century Gothic"/>
                <a:ea typeface="+mn-ea"/>
              </a:rPr>
              <a:t>növényfajok</a:t>
            </a:r>
            <a:r>
              <a:rPr lang="en-US" sz="2000" dirty="0">
                <a:solidFill>
                  <a:srgbClr val="0C4E8B"/>
                </a:solidFill>
                <a:latin typeface="Century Gothic"/>
                <a:ea typeface="+mn-ea"/>
              </a:rPr>
              <a:t> </a:t>
            </a:r>
            <a:r>
              <a:rPr lang="en-US" sz="2000" b="1" dirty="0">
                <a:solidFill>
                  <a:srgbClr val="ED7D31"/>
                </a:solidFill>
                <a:latin typeface="Century Gothic"/>
              </a:rPr>
              <a:t>~21-52% </a:t>
            </a:r>
            <a:r>
              <a:rPr lang="en-US" sz="2000" dirty="0" smtClean="0">
                <a:solidFill>
                  <a:srgbClr val="0C4E8B"/>
                </a:solidFill>
                <a:latin typeface="Century Gothic"/>
                <a:ea typeface="+mn-ea"/>
              </a:rPr>
              <a:t>-</a:t>
            </a:r>
            <a:r>
              <a:rPr lang="en-US" sz="2000" dirty="0" err="1">
                <a:solidFill>
                  <a:srgbClr val="0C4E8B"/>
                </a:solidFill>
                <a:latin typeface="Century Gothic"/>
                <a:ea typeface="+mn-ea"/>
              </a:rPr>
              <a:t>át</a:t>
            </a:r>
            <a:r>
              <a:rPr lang="en-US" sz="2000" dirty="0">
                <a:solidFill>
                  <a:srgbClr val="0C4E8B"/>
                </a:solidFill>
                <a:latin typeface="Century Gothic"/>
                <a:ea typeface="+mn-ea"/>
              </a:rPr>
              <a:t> a </a:t>
            </a:r>
            <a:r>
              <a:rPr lang="en-US" sz="2000" dirty="0" err="1">
                <a:solidFill>
                  <a:srgbClr val="0C4E8B"/>
                </a:solidFill>
                <a:latin typeface="Century Gothic"/>
                <a:ea typeface="+mn-ea"/>
              </a:rPr>
              <a:t>kihalás</a:t>
            </a:r>
            <a:r>
              <a:rPr lang="en-US" sz="2000" dirty="0">
                <a:solidFill>
                  <a:srgbClr val="0C4E8B"/>
                </a:solidFill>
                <a:latin typeface="Century Gothic"/>
                <a:ea typeface="+mn-ea"/>
              </a:rPr>
              <a:t> </a:t>
            </a:r>
            <a:r>
              <a:rPr lang="en-US" sz="2000" dirty="0" err="1" smtClean="0">
                <a:solidFill>
                  <a:srgbClr val="0C4E8B"/>
                </a:solidFill>
                <a:latin typeface="Century Gothic"/>
                <a:ea typeface="+mn-ea"/>
              </a:rPr>
              <a:t>fenyegeti</a:t>
            </a:r>
            <a:endParaRPr lang="en-US" sz="2000" dirty="0">
              <a:solidFill>
                <a:srgbClr val="0C4E8B"/>
              </a:solidFill>
              <a:latin typeface="Century Gothic"/>
              <a:ea typeface="+mn-ea"/>
            </a:endParaRPr>
          </a:p>
          <a:p>
            <a:pPr marL="457200" indent="-457200">
              <a:buFont typeface="Arial" panose="020B0604020202020204" pitchFamily="34" charset="0"/>
              <a:buChar char="•"/>
              <a:defRPr/>
            </a:pPr>
            <a:r>
              <a:rPr lang="hu-HU" sz="2000" dirty="0" smtClean="0">
                <a:solidFill>
                  <a:srgbClr val="0C4E8B"/>
                </a:solidFill>
                <a:latin typeface="Century Gothic"/>
                <a:ea typeface="+mn-ea"/>
              </a:rPr>
              <a:t>Hurrikános gyakoriságának növekedése </a:t>
            </a:r>
            <a:r>
              <a:rPr lang="en-US" sz="2000" dirty="0" smtClean="0">
                <a:solidFill>
                  <a:srgbClr val="0C4E8B"/>
                </a:solidFill>
                <a:latin typeface="Century Gothic"/>
                <a:ea typeface="+mn-ea"/>
              </a:rPr>
              <a:t>(</a:t>
            </a:r>
            <a:r>
              <a:rPr lang="hu-HU" sz="2000" dirty="0" smtClean="0">
                <a:solidFill>
                  <a:srgbClr val="0C4E8B"/>
                </a:solidFill>
                <a:latin typeface="Century Gothic"/>
                <a:ea typeface="+mn-ea"/>
              </a:rPr>
              <a:t>normalizált 5-ről </a:t>
            </a:r>
            <a:r>
              <a:rPr lang="en-US" sz="2000" dirty="0" smtClean="0">
                <a:solidFill>
                  <a:srgbClr val="0C4E8B"/>
                </a:solidFill>
                <a:latin typeface="Century Gothic"/>
                <a:ea typeface="+mn-ea"/>
              </a:rPr>
              <a:t>5.5</a:t>
            </a:r>
            <a:r>
              <a:rPr lang="hu-HU" sz="2000" dirty="0" err="1" smtClean="0">
                <a:solidFill>
                  <a:srgbClr val="0C4E8B"/>
                </a:solidFill>
                <a:latin typeface="Century Gothic"/>
                <a:ea typeface="+mn-ea"/>
              </a:rPr>
              <a:t>-re</a:t>
            </a:r>
            <a:r>
              <a:rPr lang="en-US" sz="2000" dirty="0" smtClean="0">
                <a:solidFill>
                  <a:srgbClr val="0C4E8B"/>
                </a:solidFill>
                <a:latin typeface="Century Gothic"/>
                <a:ea typeface="+mn-ea"/>
              </a:rPr>
              <a:t>)</a:t>
            </a:r>
            <a:endParaRPr lang="hu-HU" sz="2000" dirty="0" smtClean="0">
              <a:solidFill>
                <a:srgbClr val="0C4E8B"/>
              </a:solidFill>
              <a:latin typeface="Century Gothic"/>
              <a:ea typeface="+mn-ea"/>
            </a:endParaRPr>
          </a:p>
          <a:p>
            <a:pPr marL="457200" lvl="0" indent="-457200">
              <a:buFont typeface="Arial" panose="020B0604020202020204" pitchFamily="34" charset="0"/>
              <a:buChar char="•"/>
              <a:defRPr/>
            </a:pPr>
            <a:r>
              <a:rPr lang="en-US" sz="2000" dirty="0">
                <a:solidFill>
                  <a:srgbClr val="0C4E8B"/>
                </a:solidFill>
                <a:latin typeface="Century Gothic"/>
                <a:ea typeface="+mn-ea"/>
              </a:rPr>
              <a:t> </a:t>
            </a:r>
            <a:r>
              <a:rPr lang="en-US" sz="2000" dirty="0" err="1">
                <a:solidFill>
                  <a:srgbClr val="0C4E8B"/>
                </a:solidFill>
                <a:latin typeface="Century Gothic"/>
                <a:ea typeface="+mn-ea"/>
              </a:rPr>
              <a:t>Felmelegedés</a:t>
            </a:r>
            <a:r>
              <a:rPr lang="en-US" sz="2000" dirty="0">
                <a:solidFill>
                  <a:srgbClr val="0C4E8B"/>
                </a:solidFill>
                <a:latin typeface="Century Gothic"/>
                <a:ea typeface="+mn-ea"/>
              </a:rPr>
              <a:t> </a:t>
            </a:r>
            <a:r>
              <a:rPr lang="en-US" sz="2000" dirty="0" err="1">
                <a:solidFill>
                  <a:srgbClr val="0C4E8B"/>
                </a:solidFill>
                <a:latin typeface="Century Gothic"/>
                <a:ea typeface="+mn-ea"/>
              </a:rPr>
              <a:t>folytatódása</a:t>
            </a:r>
            <a:r>
              <a:rPr lang="en-US" sz="2000" dirty="0">
                <a:solidFill>
                  <a:srgbClr val="0C4E8B"/>
                </a:solidFill>
                <a:latin typeface="Century Gothic"/>
                <a:ea typeface="+mn-ea"/>
              </a:rPr>
              <a:t> </a:t>
            </a:r>
            <a:r>
              <a:rPr lang="en-US" sz="2000" b="1" dirty="0">
                <a:solidFill>
                  <a:srgbClr val="ED7D31"/>
                </a:solidFill>
                <a:latin typeface="Century Gothic"/>
              </a:rPr>
              <a:t>+</a:t>
            </a:r>
            <a:r>
              <a:rPr lang="en-US" sz="2000" b="1" dirty="0" smtClean="0">
                <a:solidFill>
                  <a:srgbClr val="ED7D31"/>
                </a:solidFill>
                <a:latin typeface="Century Gothic"/>
              </a:rPr>
              <a:t>5</a:t>
            </a:r>
            <a:r>
              <a:rPr lang="hu-HU" sz="2000" b="1" dirty="0" smtClean="0">
                <a:solidFill>
                  <a:srgbClr val="ED7D31"/>
                </a:solidFill>
                <a:latin typeface="Century Gothic"/>
              </a:rPr>
              <a:t>,</a:t>
            </a:r>
            <a:r>
              <a:rPr lang="en-US" sz="2000" b="1" dirty="0" smtClean="0">
                <a:solidFill>
                  <a:srgbClr val="ED7D31"/>
                </a:solidFill>
                <a:latin typeface="Century Gothic"/>
              </a:rPr>
              <a:t>8–7</a:t>
            </a:r>
            <a:r>
              <a:rPr lang="hu-HU" sz="2000" b="1" dirty="0" smtClean="0">
                <a:solidFill>
                  <a:srgbClr val="ED7D31"/>
                </a:solidFill>
                <a:latin typeface="Century Gothic"/>
              </a:rPr>
              <a:t>,</a:t>
            </a:r>
            <a:r>
              <a:rPr lang="en-US" sz="2000" b="1" dirty="0" smtClean="0">
                <a:solidFill>
                  <a:srgbClr val="ED7D31"/>
                </a:solidFill>
                <a:latin typeface="Century Gothic"/>
              </a:rPr>
              <a:t>8 </a:t>
            </a:r>
            <a:r>
              <a:rPr lang="en-US" sz="2000" b="1" dirty="0">
                <a:solidFill>
                  <a:srgbClr val="ED7D31"/>
                </a:solidFill>
                <a:latin typeface="Century Gothic"/>
              </a:rPr>
              <a:t>̊</a:t>
            </a:r>
            <a:r>
              <a:rPr lang="en-US" sz="2000" b="1" dirty="0" smtClean="0">
                <a:solidFill>
                  <a:srgbClr val="ED7D31"/>
                </a:solidFill>
                <a:latin typeface="Century Gothic"/>
              </a:rPr>
              <a:t>C</a:t>
            </a:r>
            <a:endParaRPr lang="en-US" sz="2000" dirty="0">
              <a:solidFill>
                <a:srgbClr val="0C4E8B"/>
              </a:solidFill>
              <a:latin typeface="Century Gothic"/>
              <a:ea typeface="+mn-ea"/>
            </a:endParaRPr>
          </a:p>
          <a:p>
            <a:pPr marL="457200" lvl="0" indent="-457200">
              <a:buFont typeface="Arial" panose="020B0604020202020204" pitchFamily="34" charset="0"/>
              <a:buChar char="•"/>
              <a:defRPr/>
            </a:pPr>
            <a:r>
              <a:rPr lang="en-US" sz="2000" dirty="0">
                <a:solidFill>
                  <a:srgbClr val="0C4E8B"/>
                </a:solidFill>
                <a:latin typeface="Century Gothic"/>
                <a:ea typeface="+mn-ea"/>
              </a:rPr>
              <a:t>A </a:t>
            </a:r>
            <a:r>
              <a:rPr lang="en-US" sz="2000" dirty="0" err="1">
                <a:solidFill>
                  <a:srgbClr val="0C4E8B"/>
                </a:solidFill>
                <a:latin typeface="Century Gothic"/>
                <a:ea typeface="+mn-ea"/>
              </a:rPr>
              <a:t>tengerszint</a:t>
            </a:r>
            <a:r>
              <a:rPr lang="en-US" sz="2000" dirty="0">
                <a:solidFill>
                  <a:srgbClr val="0C4E8B"/>
                </a:solidFill>
                <a:latin typeface="Century Gothic"/>
                <a:ea typeface="+mn-ea"/>
              </a:rPr>
              <a:t> </a:t>
            </a:r>
            <a:r>
              <a:rPr lang="en-US" sz="2000" dirty="0" err="1">
                <a:solidFill>
                  <a:srgbClr val="0C4E8B"/>
                </a:solidFill>
                <a:latin typeface="Century Gothic"/>
                <a:ea typeface="+mn-ea"/>
              </a:rPr>
              <a:t>növekedése</a:t>
            </a:r>
            <a:r>
              <a:rPr lang="en-US" sz="2000" dirty="0">
                <a:solidFill>
                  <a:srgbClr val="0C4E8B"/>
                </a:solidFill>
                <a:latin typeface="Century Gothic"/>
                <a:ea typeface="+mn-ea"/>
              </a:rPr>
              <a:t>, </a:t>
            </a:r>
            <a:r>
              <a:rPr lang="en-US" sz="2000" dirty="0" err="1">
                <a:solidFill>
                  <a:srgbClr val="0C4E8B"/>
                </a:solidFill>
                <a:latin typeface="Century Gothic"/>
                <a:ea typeface="+mn-ea"/>
              </a:rPr>
              <a:t>ami</a:t>
            </a:r>
            <a:r>
              <a:rPr lang="en-US" sz="2000" dirty="0">
                <a:solidFill>
                  <a:srgbClr val="0C4E8B"/>
                </a:solidFill>
                <a:latin typeface="Century Gothic"/>
                <a:ea typeface="+mn-ea"/>
              </a:rPr>
              <a:t> </a:t>
            </a:r>
            <a:r>
              <a:rPr lang="en-US" sz="2000" dirty="0" err="1">
                <a:solidFill>
                  <a:srgbClr val="0C4E8B"/>
                </a:solidFill>
                <a:latin typeface="Century Gothic"/>
                <a:ea typeface="+mn-ea"/>
              </a:rPr>
              <a:t>hosszú</a:t>
            </a:r>
            <a:r>
              <a:rPr lang="en-US" sz="2000" dirty="0">
                <a:solidFill>
                  <a:srgbClr val="0C4E8B"/>
                </a:solidFill>
                <a:latin typeface="Century Gothic"/>
                <a:ea typeface="+mn-ea"/>
              </a:rPr>
              <a:t> </a:t>
            </a:r>
            <a:r>
              <a:rPr lang="en-US" sz="2000" dirty="0" err="1">
                <a:solidFill>
                  <a:srgbClr val="0C4E8B"/>
                </a:solidFill>
                <a:latin typeface="Century Gothic"/>
                <a:ea typeface="+mn-ea"/>
              </a:rPr>
              <a:t>távon</a:t>
            </a:r>
            <a:r>
              <a:rPr lang="en-US" sz="2000" dirty="0">
                <a:solidFill>
                  <a:srgbClr val="0C4E8B"/>
                </a:solidFill>
                <a:latin typeface="Century Gothic"/>
                <a:ea typeface="+mn-ea"/>
              </a:rPr>
              <a:t> </a:t>
            </a:r>
            <a:r>
              <a:rPr lang="en-US" sz="2000" dirty="0" err="1">
                <a:solidFill>
                  <a:srgbClr val="0C4E8B"/>
                </a:solidFill>
                <a:latin typeface="Century Gothic"/>
                <a:ea typeface="+mn-ea"/>
              </a:rPr>
              <a:t>egyensúlyt</a:t>
            </a:r>
            <a:r>
              <a:rPr lang="en-US" sz="2000" dirty="0">
                <a:solidFill>
                  <a:srgbClr val="0C4E8B"/>
                </a:solidFill>
                <a:latin typeface="Century Gothic"/>
                <a:ea typeface="+mn-ea"/>
              </a:rPr>
              <a:t> </a:t>
            </a:r>
            <a:r>
              <a:rPr lang="en-US" sz="2000" dirty="0" err="1">
                <a:solidFill>
                  <a:srgbClr val="0C4E8B"/>
                </a:solidFill>
                <a:latin typeface="Century Gothic"/>
                <a:ea typeface="+mn-ea"/>
              </a:rPr>
              <a:t>jelent</a:t>
            </a:r>
            <a:r>
              <a:rPr lang="en-US" sz="2000" dirty="0">
                <a:solidFill>
                  <a:srgbClr val="0C4E8B"/>
                </a:solidFill>
                <a:latin typeface="Century Gothic"/>
                <a:ea typeface="+mn-ea"/>
              </a:rPr>
              <a:t> </a:t>
            </a:r>
            <a:r>
              <a:rPr lang="en-US" sz="2000" b="1" dirty="0">
                <a:solidFill>
                  <a:srgbClr val="ED7D31"/>
                </a:solidFill>
                <a:latin typeface="Century Gothic"/>
              </a:rPr>
              <a:t>~13-15 </a:t>
            </a:r>
            <a:r>
              <a:rPr lang="en-US" sz="2000" b="1" dirty="0" smtClean="0">
                <a:solidFill>
                  <a:srgbClr val="ED7D31"/>
                </a:solidFill>
                <a:latin typeface="Century Gothic"/>
              </a:rPr>
              <a:t>m</a:t>
            </a:r>
            <a:endParaRPr lang="en-US" sz="2000" dirty="0">
              <a:solidFill>
                <a:srgbClr val="0C4E8B"/>
              </a:solidFill>
              <a:latin typeface="Century Gothic"/>
            </a:endParaRPr>
          </a:p>
        </p:txBody>
      </p:sp>
    </p:spTree>
    <p:extLst>
      <p:ext uri="{BB962C8B-B14F-4D97-AF65-F5344CB8AC3E}">
        <p14:creationId xmlns:p14="http://schemas.microsoft.com/office/powerpoint/2010/main" val="772546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681831" y="838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9pPr>
          </a:lstStyle>
          <a:p>
            <a:pPr eaLnBrk="1" hangingPunct="1"/>
            <a:r>
              <a:rPr lang="hu-HU" altLang="hu-HU" dirty="0" err="1" smtClean="0"/>
              <a:t>Országcsoportok</a:t>
            </a:r>
            <a:r>
              <a:rPr lang="hu-HU" altLang="hu-HU" dirty="0" smtClean="0"/>
              <a:t> adatai</a:t>
            </a:r>
            <a:endParaRPr lang="en-US" altLang="hu-HU" dirty="0" smtClean="0"/>
          </a:p>
        </p:txBody>
      </p:sp>
      <p:pic>
        <p:nvPicPr>
          <p:cNvPr id="5" name="Picture 4" descr="3-region summary temp.pdf"/>
          <p:cNvPicPr>
            <a:picLocks noChangeAspect="1"/>
          </p:cNvPicPr>
          <p:nvPr/>
        </p:nvPicPr>
        <p:blipFill>
          <a:blip r:embed="rId2">
            <a:extLst>
              <a:ext uri="{28A0092B-C50C-407E-A947-70E740481C1C}">
                <a14:useLocalDpi xmlns:a14="http://schemas.microsoft.com/office/drawing/2010/main" val="0"/>
              </a:ext>
            </a:extLst>
          </a:blip>
          <a:srcRect t="8888" b="36667"/>
          <a:stretch>
            <a:fillRect/>
          </a:stretch>
        </p:blipFill>
        <p:spPr bwMode="auto">
          <a:xfrm>
            <a:off x="-318294" y="1905000"/>
            <a:ext cx="97805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781800" y="2710190"/>
            <a:ext cx="1066800" cy="246221"/>
          </a:xfrm>
          <a:prstGeom prst="rect">
            <a:avLst/>
          </a:prstGeom>
          <a:noFill/>
        </p:spPr>
        <p:txBody>
          <a:bodyPr wrap="square" rtlCol="0">
            <a:spAutoFit/>
          </a:bodyPr>
          <a:lstStyle/>
          <a:p>
            <a:r>
              <a:rPr lang="hu-HU" sz="1000" b="1" dirty="0" err="1" smtClean="0">
                <a:solidFill>
                  <a:schemeClr val="tx1">
                    <a:lumMod val="65000"/>
                    <a:lumOff val="35000"/>
                  </a:schemeClr>
                </a:solidFill>
                <a:latin typeface="Arial" panose="020B0604020202020204" pitchFamily="34" charset="0"/>
                <a:cs typeface="Arial" panose="020B0604020202020204" pitchFamily="34" charset="0"/>
              </a:rPr>
              <a:t>thousand</a:t>
            </a:r>
            <a:endParaRPr lang="hu-HU" sz="11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74530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re 1"/>
          <p:cNvSpPr>
            <a:spLocks noGrp="1"/>
          </p:cNvSpPr>
          <p:nvPr>
            <p:ph type="title"/>
          </p:nvPr>
        </p:nvSpPr>
        <p:spPr/>
        <p:txBody>
          <a:bodyPr/>
          <a:lstStyle/>
          <a:p>
            <a:r>
              <a:rPr lang="en-US" altLang="en-US" sz="3600" b="1" dirty="0" smtClean="0">
                <a:solidFill>
                  <a:schemeClr val="bg1"/>
                </a:solidFill>
              </a:rPr>
              <a:t>+4 ºC </a:t>
            </a:r>
            <a:r>
              <a:rPr lang="hu-HU" altLang="en-US" sz="3600" b="1" dirty="0" smtClean="0">
                <a:solidFill>
                  <a:schemeClr val="bg1"/>
                </a:solidFill>
              </a:rPr>
              <a:t>hőmérséklet emelkedés</a:t>
            </a:r>
            <a:endParaRPr lang="en-US" altLang="en-US" sz="3600" dirty="0" smtClean="0">
              <a:solidFill>
                <a:schemeClr val="bg1"/>
              </a:solidFill>
            </a:endParaRPr>
          </a:p>
        </p:txBody>
      </p:sp>
      <p:sp>
        <p:nvSpPr>
          <p:cNvPr id="5" name="Rectangle 4"/>
          <p:cNvSpPr/>
          <p:nvPr/>
        </p:nvSpPr>
        <p:spPr>
          <a:xfrm>
            <a:off x="381000" y="1143000"/>
            <a:ext cx="8458200" cy="5062924"/>
          </a:xfrm>
          <a:prstGeom prst="rect">
            <a:avLst/>
          </a:prstGeom>
        </p:spPr>
        <p:txBody>
          <a:bodyPr wrap="square">
            <a:spAutoFit/>
          </a:bodyPr>
          <a:lstStyle/>
          <a:p>
            <a:pPr marL="457200" indent="-457200">
              <a:spcAft>
                <a:spcPts val="600"/>
              </a:spcAft>
              <a:buFont typeface="Arial" panose="020B0604020202020204" pitchFamily="34" charset="0"/>
              <a:buChar char="•"/>
              <a:defRPr/>
            </a:pPr>
            <a:r>
              <a:rPr lang="hu-HU" b="1" dirty="0" smtClean="0">
                <a:solidFill>
                  <a:schemeClr val="accent2"/>
                </a:solidFill>
                <a:latin typeface="Century Gothic"/>
                <a:ea typeface="+mn-ea"/>
              </a:rPr>
              <a:t>Több méteres tengerszint emelkedés </a:t>
            </a:r>
            <a:r>
              <a:rPr lang="hu-HU" dirty="0" smtClean="0">
                <a:solidFill>
                  <a:srgbClr val="0C4E8B"/>
                </a:solidFill>
                <a:latin typeface="Century Gothic"/>
                <a:ea typeface="+mn-ea"/>
              </a:rPr>
              <a:t>a következő 50-150 évben</a:t>
            </a:r>
            <a:endParaRPr lang="en-US" dirty="0">
              <a:solidFill>
                <a:srgbClr val="0C4E8B"/>
              </a:solidFill>
              <a:latin typeface="Century Gothic"/>
              <a:ea typeface="+mn-ea"/>
            </a:endParaRPr>
          </a:p>
          <a:p>
            <a:pPr marL="457200" indent="-457200">
              <a:spcAft>
                <a:spcPts val="600"/>
              </a:spcAft>
              <a:buFont typeface="Arial" panose="020B0604020202020204" pitchFamily="34" charset="0"/>
              <a:buChar char="•"/>
              <a:defRPr/>
            </a:pPr>
            <a:r>
              <a:rPr lang="hu-HU" b="1" dirty="0" smtClean="0">
                <a:solidFill>
                  <a:schemeClr val="accent2"/>
                </a:solidFill>
                <a:latin typeface="Century Gothic"/>
                <a:ea typeface="+mn-ea"/>
              </a:rPr>
              <a:t>A szárazságok növekvő gyakorisága </a:t>
            </a:r>
            <a:r>
              <a:rPr lang="hu-HU" dirty="0" smtClean="0">
                <a:solidFill>
                  <a:srgbClr val="0C4E8B"/>
                </a:solidFill>
                <a:latin typeface="Century Gothic"/>
                <a:ea typeface="+mn-ea"/>
              </a:rPr>
              <a:t>széles körben a földön</a:t>
            </a:r>
            <a:r>
              <a:rPr lang="en-US" dirty="0" smtClean="0">
                <a:solidFill>
                  <a:srgbClr val="0C4E8B"/>
                </a:solidFill>
                <a:latin typeface="Century Gothic"/>
                <a:ea typeface="+mn-ea"/>
              </a:rPr>
              <a:t> </a:t>
            </a:r>
            <a:r>
              <a:rPr lang="en-US" dirty="0" smtClean="0">
                <a:solidFill>
                  <a:srgbClr val="114C8A"/>
                </a:solidFill>
                <a:latin typeface="Century Gothic"/>
                <a:ea typeface="+mn-ea"/>
              </a:rPr>
              <a:t>(~</a:t>
            </a:r>
            <a:r>
              <a:rPr lang="en-US" dirty="0">
                <a:solidFill>
                  <a:srgbClr val="114C8A"/>
                </a:solidFill>
                <a:latin typeface="Century Gothic"/>
                <a:ea typeface="+mn-ea"/>
              </a:rPr>
              <a:t>60% </a:t>
            </a:r>
            <a:r>
              <a:rPr lang="hu-HU" dirty="0" smtClean="0">
                <a:solidFill>
                  <a:srgbClr val="114C8A"/>
                </a:solidFill>
                <a:latin typeface="Century Gothic"/>
                <a:ea typeface="+mn-ea"/>
              </a:rPr>
              <a:t>növekedés</a:t>
            </a:r>
            <a:r>
              <a:rPr lang="en-US" dirty="0" smtClean="0">
                <a:solidFill>
                  <a:srgbClr val="114C8A"/>
                </a:solidFill>
                <a:latin typeface="Century Gothic"/>
                <a:ea typeface="+mn-ea"/>
              </a:rPr>
              <a:t>) </a:t>
            </a:r>
            <a:endParaRPr lang="hu-HU" dirty="0" smtClean="0">
              <a:solidFill>
                <a:srgbClr val="114C8A"/>
              </a:solidFill>
              <a:latin typeface="Century Gothic"/>
              <a:ea typeface="+mn-ea"/>
            </a:endParaRPr>
          </a:p>
          <a:p>
            <a:pPr marL="914400" lvl="1" indent="-457200">
              <a:spcAft>
                <a:spcPts val="600"/>
              </a:spcAft>
              <a:buFont typeface="Arial" panose="020B0604020202020204" pitchFamily="34" charset="0"/>
              <a:buChar char="•"/>
              <a:defRPr/>
            </a:pPr>
            <a:r>
              <a:rPr lang="hu-HU" dirty="0" smtClean="0">
                <a:solidFill>
                  <a:srgbClr val="114C8A"/>
                </a:solidFill>
                <a:latin typeface="Century Gothic"/>
                <a:ea typeface="+mn-ea"/>
              </a:rPr>
              <a:t>A mediterrán Európa </a:t>
            </a:r>
            <a:r>
              <a:rPr lang="hu-HU" b="1" dirty="0" err="1">
                <a:solidFill>
                  <a:schemeClr val="accent2"/>
                </a:solidFill>
                <a:latin typeface="Century Gothic"/>
                <a:ea typeface="+mn-ea"/>
              </a:rPr>
              <a:t>elsivatagosodása</a:t>
            </a:r>
            <a:endParaRPr lang="en-US" b="1" dirty="0">
              <a:solidFill>
                <a:schemeClr val="accent2"/>
              </a:solidFill>
              <a:latin typeface="Century Gothic"/>
              <a:ea typeface="+mn-ea"/>
            </a:endParaRPr>
          </a:p>
          <a:p>
            <a:pPr marL="457200" indent="-457200">
              <a:spcAft>
                <a:spcPts val="600"/>
              </a:spcAft>
              <a:buFont typeface="Arial" panose="020B0604020202020204" pitchFamily="34" charset="0"/>
              <a:buChar char="•"/>
              <a:defRPr/>
            </a:pPr>
            <a:r>
              <a:rPr lang="hu-HU" dirty="0" smtClean="0">
                <a:solidFill>
                  <a:srgbClr val="0C4E8B"/>
                </a:solidFill>
                <a:latin typeface="Century Gothic"/>
                <a:ea typeface="+mn-ea"/>
              </a:rPr>
              <a:t>Intenzív és </a:t>
            </a:r>
            <a:r>
              <a:rPr lang="hu-HU" b="1" dirty="0">
                <a:solidFill>
                  <a:schemeClr val="accent2"/>
                </a:solidFill>
                <a:latin typeface="Century Gothic"/>
                <a:ea typeface="+mn-ea"/>
              </a:rPr>
              <a:t>gyakori hőhullámok és áradások </a:t>
            </a:r>
            <a:r>
              <a:rPr lang="hu-HU" dirty="0" smtClean="0">
                <a:solidFill>
                  <a:srgbClr val="0C4E8B"/>
                </a:solidFill>
                <a:latin typeface="Century Gothic"/>
                <a:ea typeface="+mn-ea"/>
              </a:rPr>
              <a:t>bizonyos térségekben</a:t>
            </a:r>
          </a:p>
          <a:p>
            <a:pPr marL="457200" indent="-457200">
              <a:spcAft>
                <a:spcPts val="600"/>
              </a:spcAft>
              <a:buFont typeface="Arial" panose="020B0604020202020204" pitchFamily="34" charset="0"/>
              <a:buChar char="•"/>
              <a:defRPr/>
            </a:pPr>
            <a:r>
              <a:rPr lang="hu-HU" dirty="0" smtClean="0">
                <a:solidFill>
                  <a:srgbClr val="0C4E8B"/>
                </a:solidFill>
                <a:latin typeface="Century Gothic"/>
                <a:ea typeface="+mn-ea"/>
              </a:rPr>
              <a:t>Folytatódó felmelegedés</a:t>
            </a:r>
            <a:r>
              <a:rPr lang="hu-HU" dirty="0">
                <a:solidFill>
                  <a:srgbClr val="0C4E8B"/>
                </a:solidFill>
                <a:latin typeface="Century Gothic"/>
                <a:ea typeface="+mn-ea"/>
              </a:rPr>
              <a:t> </a:t>
            </a:r>
            <a:r>
              <a:rPr lang="hu-HU" dirty="0" smtClean="0">
                <a:solidFill>
                  <a:srgbClr val="0C4E8B"/>
                </a:solidFill>
                <a:latin typeface="Century Gothic"/>
                <a:ea typeface="+mn-ea"/>
              </a:rPr>
              <a:t>a jövőben</a:t>
            </a:r>
            <a:r>
              <a:rPr lang="en-US" dirty="0" smtClean="0">
                <a:solidFill>
                  <a:srgbClr val="0C4E8B"/>
                </a:solidFill>
                <a:latin typeface="Century Gothic"/>
                <a:ea typeface="+mn-ea"/>
              </a:rPr>
              <a:t>: </a:t>
            </a:r>
            <a:r>
              <a:rPr lang="en-US" b="1" dirty="0">
                <a:solidFill>
                  <a:schemeClr val="accent2"/>
                </a:solidFill>
                <a:latin typeface="Century Gothic"/>
                <a:ea typeface="+mn-ea"/>
              </a:rPr>
              <a:t>+ &gt;6 ˚C </a:t>
            </a:r>
          </a:p>
          <a:p>
            <a:pPr marL="457200" indent="-457200">
              <a:spcAft>
                <a:spcPts val="600"/>
              </a:spcAft>
              <a:buFont typeface="Arial" panose="020B0604020202020204" pitchFamily="34" charset="0"/>
              <a:buChar char="•"/>
              <a:defRPr/>
            </a:pPr>
            <a:r>
              <a:rPr lang="hu-HU" dirty="0">
                <a:solidFill>
                  <a:srgbClr val="0C4E8B"/>
                </a:solidFill>
                <a:latin typeface="Century Gothic"/>
              </a:rPr>
              <a:t>Folytatódó </a:t>
            </a:r>
            <a:r>
              <a:rPr lang="hu-HU" dirty="0" smtClean="0">
                <a:solidFill>
                  <a:srgbClr val="0C4E8B"/>
                </a:solidFill>
                <a:latin typeface="Century Gothic"/>
              </a:rPr>
              <a:t>tengerszint-emelkedés a jövőben</a:t>
            </a:r>
            <a:r>
              <a:rPr lang="en-US" dirty="0" smtClean="0">
                <a:solidFill>
                  <a:srgbClr val="0C4E8B"/>
                </a:solidFill>
                <a:latin typeface="Century Gothic"/>
                <a:ea typeface="+mn-ea"/>
              </a:rPr>
              <a:t>: </a:t>
            </a:r>
            <a:r>
              <a:rPr lang="en-US" b="1" dirty="0">
                <a:solidFill>
                  <a:schemeClr val="accent2"/>
                </a:solidFill>
                <a:latin typeface="Century Gothic"/>
                <a:ea typeface="+mn-ea"/>
              </a:rPr>
              <a:t>~13-15 </a:t>
            </a:r>
            <a:r>
              <a:rPr lang="en-US" b="1" dirty="0" smtClean="0">
                <a:solidFill>
                  <a:schemeClr val="accent2"/>
                </a:solidFill>
                <a:latin typeface="Century Gothic"/>
                <a:ea typeface="+mn-ea"/>
              </a:rPr>
              <a:t>m</a:t>
            </a:r>
          </a:p>
          <a:p>
            <a:pPr marL="457200" indent="-457200">
              <a:spcAft>
                <a:spcPts val="600"/>
              </a:spcAft>
              <a:buFont typeface="Arial" panose="020B0604020202020204" pitchFamily="34" charset="0"/>
              <a:buChar char="•"/>
              <a:defRPr/>
            </a:pPr>
            <a:r>
              <a:rPr lang="hu-HU" dirty="0" smtClean="0">
                <a:solidFill>
                  <a:srgbClr val="114C8A"/>
                </a:solidFill>
                <a:latin typeface="Century Gothic"/>
                <a:ea typeface="+mn-ea"/>
              </a:rPr>
              <a:t>Visszafordíthatatlan változások</a:t>
            </a:r>
            <a:endParaRPr lang="en-US" dirty="0">
              <a:solidFill>
                <a:srgbClr val="114C8A"/>
              </a:solidFill>
              <a:latin typeface="Century Gothic"/>
              <a:ea typeface="+mn-ea"/>
            </a:endParaRPr>
          </a:p>
          <a:p>
            <a:pPr marL="457200" indent="-457200">
              <a:spcAft>
                <a:spcPts val="600"/>
              </a:spcAft>
              <a:buFont typeface="Arial" panose="020B0604020202020204" pitchFamily="34" charset="0"/>
              <a:buChar char="•"/>
              <a:defRPr/>
            </a:pPr>
            <a:endParaRPr lang="en-US" b="1" dirty="0" smtClean="0">
              <a:solidFill>
                <a:schemeClr val="accent2"/>
              </a:solidFill>
              <a:latin typeface="Century Gothic"/>
              <a:ea typeface="+mn-ea"/>
            </a:endParaRPr>
          </a:p>
        </p:txBody>
      </p:sp>
    </p:spTree>
    <p:extLst>
      <p:ext uri="{BB962C8B-B14F-4D97-AF65-F5344CB8AC3E}">
        <p14:creationId xmlns:p14="http://schemas.microsoft.com/office/powerpoint/2010/main" val="18860887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228294"/>
            <a:ext cx="7886700" cy="396875"/>
          </a:xfrm>
        </p:spPr>
        <p:txBody>
          <a:bodyPr/>
          <a:lstStyle/>
          <a:p>
            <a:r>
              <a:rPr lang="hu-HU" dirty="0" smtClean="0"/>
              <a:t>Befizetések – Zöld Klíma Alap</a:t>
            </a:r>
            <a:endParaRPr lang="hu-H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575" y="-94817"/>
            <a:ext cx="4543425" cy="6952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 y="2438400"/>
            <a:ext cx="4343400" cy="3416320"/>
          </a:xfrm>
          <a:prstGeom prst="rect">
            <a:avLst/>
          </a:prstGeom>
          <a:noFill/>
        </p:spPr>
        <p:txBody>
          <a:bodyPr wrap="square" rtlCol="0">
            <a:spAutoFit/>
          </a:bodyPr>
          <a:lstStyle/>
          <a:p>
            <a:r>
              <a:rPr lang="hu-HU" dirty="0" smtClean="0">
                <a:latin typeface="Century" panose="02040604050505020304" pitchFamily="18" charset="0"/>
              </a:rPr>
              <a:t>2015 októberig a Zöld Klíma Alapba </a:t>
            </a:r>
            <a:r>
              <a:rPr lang="hu-HU" b="1" u="sng" dirty="0" smtClean="0">
                <a:latin typeface="Century" panose="02040604050505020304" pitchFamily="18" charset="0"/>
              </a:rPr>
              <a:t>10,2 </a:t>
            </a:r>
            <a:r>
              <a:rPr lang="hu-HU" b="1" u="sng" dirty="0" err="1" smtClean="0">
                <a:latin typeface="Century" panose="02040604050505020304" pitchFamily="18" charset="0"/>
              </a:rPr>
              <a:t>mrd</a:t>
            </a:r>
            <a:r>
              <a:rPr lang="hu-HU" b="1" u="sng" dirty="0" smtClean="0">
                <a:latin typeface="Century" panose="02040604050505020304" pitchFamily="18" charset="0"/>
              </a:rPr>
              <a:t> $ </a:t>
            </a:r>
            <a:r>
              <a:rPr lang="hu-HU" dirty="0" smtClean="0">
                <a:latin typeface="Century" panose="02040604050505020304" pitchFamily="18" charset="0"/>
              </a:rPr>
              <a:t>befizetés vagy ígért befizetés történt, a remélt </a:t>
            </a:r>
            <a:r>
              <a:rPr lang="hu-HU" b="1" u="sng" dirty="0" smtClean="0">
                <a:latin typeface="Century" panose="02040604050505020304" pitchFamily="18" charset="0"/>
              </a:rPr>
              <a:t>100 </a:t>
            </a:r>
            <a:r>
              <a:rPr lang="hu-HU" b="1" u="sng" dirty="0" err="1" smtClean="0">
                <a:latin typeface="Century" panose="02040604050505020304" pitchFamily="18" charset="0"/>
              </a:rPr>
              <a:t>mrd</a:t>
            </a:r>
            <a:r>
              <a:rPr lang="hu-HU" b="1" u="sng" dirty="0" smtClean="0">
                <a:latin typeface="Century" panose="02040604050505020304" pitchFamily="18" charset="0"/>
              </a:rPr>
              <a:t> $ </a:t>
            </a:r>
            <a:r>
              <a:rPr lang="hu-HU" dirty="0" smtClean="0">
                <a:latin typeface="Century" panose="02040604050505020304" pitchFamily="18" charset="0"/>
              </a:rPr>
              <a:t>helyett</a:t>
            </a:r>
          </a:p>
          <a:p>
            <a:endParaRPr lang="hu-HU" dirty="0">
              <a:latin typeface="Century" panose="02040604050505020304" pitchFamily="18" charset="0"/>
            </a:endParaRPr>
          </a:p>
          <a:p>
            <a:r>
              <a:rPr lang="hu-HU" dirty="0" smtClean="0">
                <a:latin typeface="Century" panose="02040604050505020304" pitchFamily="18" charset="0"/>
              </a:rPr>
              <a:t>2016 tavasz: 100 </a:t>
            </a:r>
            <a:r>
              <a:rPr lang="hu-HU" dirty="0" err="1" smtClean="0">
                <a:latin typeface="Century" panose="02040604050505020304" pitchFamily="18" charset="0"/>
              </a:rPr>
              <a:t>mrd</a:t>
            </a:r>
            <a:r>
              <a:rPr lang="hu-HU" dirty="0" smtClean="0">
                <a:latin typeface="Century" panose="02040604050505020304" pitchFamily="18" charset="0"/>
              </a:rPr>
              <a:t> $, főleg fejlett államoktól, de pl. Mexikó, Vietnám vagy Indonézia is befizetett</a:t>
            </a:r>
            <a:endParaRPr lang="hu-HU" dirty="0">
              <a:latin typeface="Century" panose="02040604050505020304" pitchFamily="18" charset="0"/>
            </a:endParaRPr>
          </a:p>
        </p:txBody>
      </p:sp>
    </p:spTree>
    <p:extLst>
      <p:ext uri="{BB962C8B-B14F-4D97-AF65-F5344CB8AC3E}">
        <p14:creationId xmlns:p14="http://schemas.microsoft.com/office/powerpoint/2010/main" val="602202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228294"/>
            <a:ext cx="7886700" cy="396875"/>
          </a:xfrm>
        </p:spPr>
        <p:txBody>
          <a:bodyPr/>
          <a:lstStyle/>
          <a:p>
            <a:r>
              <a:rPr lang="hu-HU" dirty="0" smtClean="0"/>
              <a:t>Igények – Zöld Klíma Alap</a:t>
            </a:r>
            <a:endParaRPr lang="hu-HU"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a:ext>
            </a:extLst>
          </a:blip>
          <a:srcRect b="2803"/>
          <a:stretch/>
        </p:blipFill>
        <p:spPr>
          <a:xfrm>
            <a:off x="895350" y="1676400"/>
            <a:ext cx="7353300" cy="5088718"/>
          </a:xfrm>
          <a:prstGeom prst="rect">
            <a:avLst/>
          </a:prstGeom>
        </p:spPr>
      </p:pic>
      <p:sp>
        <p:nvSpPr>
          <p:cNvPr id="5" name="TextBox 4"/>
          <p:cNvSpPr txBox="1"/>
          <p:nvPr/>
        </p:nvSpPr>
        <p:spPr>
          <a:xfrm>
            <a:off x="164910" y="1066800"/>
            <a:ext cx="8369490" cy="461665"/>
          </a:xfrm>
          <a:prstGeom prst="rect">
            <a:avLst/>
          </a:prstGeom>
          <a:noFill/>
        </p:spPr>
        <p:txBody>
          <a:bodyPr wrap="square" rtlCol="0">
            <a:spAutoFit/>
          </a:bodyPr>
          <a:lstStyle/>
          <a:p>
            <a:r>
              <a:rPr lang="hu-HU" dirty="0" smtClean="0">
                <a:latin typeface="Century" panose="02040604050505020304" pitchFamily="18" charset="0"/>
              </a:rPr>
              <a:t>90 fejlődő állam </a:t>
            </a:r>
            <a:r>
              <a:rPr lang="hu-HU" b="1" u="sng" dirty="0" smtClean="0">
                <a:latin typeface="Century" panose="02040604050505020304" pitchFamily="18" charset="0"/>
              </a:rPr>
              <a:t>53,4 billió $ </a:t>
            </a:r>
            <a:r>
              <a:rPr lang="hu-HU" dirty="0" smtClean="0">
                <a:latin typeface="Century" panose="02040604050505020304" pitchFamily="18" charset="0"/>
              </a:rPr>
              <a:t>igényt fejezett ki</a:t>
            </a:r>
            <a:endParaRPr lang="hu-HU" dirty="0">
              <a:latin typeface="Century" panose="02040604050505020304" pitchFamily="18" charset="0"/>
            </a:endParaRPr>
          </a:p>
        </p:txBody>
      </p:sp>
    </p:spTree>
    <p:extLst>
      <p:ext uri="{BB962C8B-B14F-4D97-AF65-F5344CB8AC3E}">
        <p14:creationId xmlns:p14="http://schemas.microsoft.com/office/powerpoint/2010/main" val="37925592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3845215"/>
              </p:ext>
            </p:extLst>
          </p:nvPr>
        </p:nvGraphicFramePr>
        <p:xfrm>
          <a:off x="914401" y="2000251"/>
          <a:ext cx="7029449" cy="3967642"/>
        </p:xfrm>
        <a:graphic>
          <a:graphicData uri="http://schemas.openxmlformats.org/drawingml/2006/table">
            <a:tbl>
              <a:tblPr firstRow="1" bandRow="1">
                <a:tableStyleId>{5940675A-B579-460E-94D1-54222C63F5DA}</a:tableStyleId>
              </a:tblPr>
              <a:tblGrid>
                <a:gridCol w="1081454"/>
                <a:gridCol w="1982665"/>
                <a:gridCol w="1982665"/>
                <a:gridCol w="1982665"/>
              </a:tblGrid>
              <a:tr h="345742">
                <a:tc>
                  <a:txBody>
                    <a:bodyPr/>
                    <a:lstStyle/>
                    <a:p>
                      <a:endParaRPr lang="en-US" sz="1400" dirty="0"/>
                    </a:p>
                  </a:txBody>
                  <a:tcPr marL="68580" marR="68580" marT="34290" marB="34290">
                    <a:lnL w="12700" cmpd="sng">
                      <a:noFill/>
                    </a:lnL>
                    <a:lnT w="12700" cmpd="sng">
                      <a:noFill/>
                    </a:lnT>
                  </a:tcPr>
                </a:tc>
                <a:tc>
                  <a:txBody>
                    <a:bodyPr/>
                    <a:lstStyle/>
                    <a:p>
                      <a:r>
                        <a:rPr lang="en-US" sz="1400" dirty="0" smtClean="0">
                          <a:solidFill>
                            <a:schemeClr val="bg1"/>
                          </a:solidFill>
                        </a:rPr>
                        <a:t>(</a:t>
                      </a:r>
                      <a:r>
                        <a:rPr lang="hu-HU" sz="1400" dirty="0" smtClean="0">
                          <a:solidFill>
                            <a:schemeClr val="bg1"/>
                          </a:solidFill>
                        </a:rPr>
                        <a:t>Jelenlegi </a:t>
                      </a:r>
                      <a:r>
                        <a:rPr lang="en-US" sz="1400" dirty="0" smtClean="0">
                          <a:solidFill>
                            <a:schemeClr val="bg1"/>
                          </a:solidFill>
                        </a:rPr>
                        <a:t>NDC)</a:t>
                      </a:r>
                      <a:endParaRPr lang="en-US" sz="1400" dirty="0">
                        <a:solidFill>
                          <a:schemeClr val="bg1"/>
                        </a:solidFill>
                      </a:endParaRPr>
                    </a:p>
                  </a:txBody>
                  <a:tcPr marL="68580" marR="68580" marT="34290" marB="34290">
                    <a:solidFill>
                      <a:schemeClr val="bg1">
                        <a:lumMod val="50000"/>
                      </a:schemeClr>
                    </a:solidFill>
                  </a:tcPr>
                </a:tc>
                <a:tc>
                  <a:txBody>
                    <a:bodyPr/>
                    <a:lstStyle/>
                    <a:p>
                      <a:r>
                        <a:rPr lang="hu-HU" sz="1400" dirty="0" smtClean="0">
                          <a:solidFill>
                            <a:schemeClr val="bg1"/>
                          </a:solidFill>
                        </a:rPr>
                        <a:t>Fejlesztés</a:t>
                      </a:r>
                      <a:r>
                        <a:rPr lang="en-US" sz="1400" dirty="0" smtClean="0">
                          <a:solidFill>
                            <a:schemeClr val="bg1"/>
                          </a:solidFill>
                        </a:rPr>
                        <a:t> 2030</a:t>
                      </a:r>
                      <a:r>
                        <a:rPr lang="hu-HU" sz="1400" dirty="0" err="1" smtClean="0">
                          <a:solidFill>
                            <a:schemeClr val="bg1"/>
                          </a:solidFill>
                        </a:rPr>
                        <a:t>-ig</a:t>
                      </a:r>
                      <a:endParaRPr lang="en-US" sz="1400" dirty="0">
                        <a:solidFill>
                          <a:schemeClr val="bg1"/>
                        </a:solidFill>
                      </a:endParaRPr>
                    </a:p>
                  </a:txBody>
                  <a:tcPr marL="68580" marR="68580" marT="34290" marB="34290">
                    <a:solidFill>
                      <a:schemeClr val="bg1">
                        <a:lumMod val="50000"/>
                      </a:schemeClr>
                    </a:solidFill>
                  </a:tcPr>
                </a:tc>
                <a:tc>
                  <a:txBody>
                    <a:bodyPr/>
                    <a:lstStyle/>
                    <a:p>
                      <a:r>
                        <a:rPr lang="en-US" sz="1400" dirty="0" smtClean="0">
                          <a:solidFill>
                            <a:schemeClr val="bg1"/>
                          </a:solidFill>
                        </a:rPr>
                        <a:t>2030-2050</a:t>
                      </a:r>
                      <a:endParaRPr lang="en-US" sz="1400" dirty="0">
                        <a:solidFill>
                          <a:schemeClr val="bg1"/>
                        </a:solidFill>
                      </a:endParaRPr>
                    </a:p>
                  </a:txBody>
                  <a:tcPr marL="68580" marR="68580" marT="34290" marB="34290">
                    <a:solidFill>
                      <a:schemeClr val="bg1">
                        <a:lumMod val="50000"/>
                      </a:schemeClr>
                    </a:solidFill>
                  </a:tcPr>
                </a:tc>
              </a:tr>
              <a:tr h="685800">
                <a:tc>
                  <a:txBody>
                    <a:bodyPr/>
                    <a:lstStyle/>
                    <a:p>
                      <a:r>
                        <a:rPr lang="en-US" sz="1400" dirty="0" smtClean="0">
                          <a:solidFill>
                            <a:schemeClr val="bg1"/>
                          </a:solidFill>
                        </a:rPr>
                        <a:t>EU</a:t>
                      </a:r>
                    </a:p>
                  </a:txBody>
                  <a:tcPr marL="68580" marR="68580" marT="34290" marB="34290">
                    <a:solidFill>
                      <a:schemeClr val="bg1">
                        <a:lumMod val="50000"/>
                      </a:schemeClr>
                    </a:solidFill>
                  </a:tcPr>
                </a:tc>
                <a:tc>
                  <a:txBody>
                    <a:bodyPr/>
                    <a:lstStyle/>
                    <a:p>
                      <a:r>
                        <a:rPr lang="en-US" sz="1400" dirty="0" smtClean="0"/>
                        <a:t>40% </a:t>
                      </a:r>
                      <a:r>
                        <a:rPr lang="hu-HU" sz="1400" dirty="0" smtClean="0"/>
                        <a:t>csökkentés az </a:t>
                      </a:r>
                      <a:r>
                        <a:rPr lang="en-US" sz="1400" dirty="0" smtClean="0"/>
                        <a:t>1990</a:t>
                      </a:r>
                      <a:r>
                        <a:rPr lang="hu-HU" sz="1400" dirty="0" err="1" smtClean="0"/>
                        <a:t>-es</a:t>
                      </a:r>
                      <a:r>
                        <a:rPr lang="en-US" sz="1400" dirty="0" smtClean="0"/>
                        <a:t> </a:t>
                      </a:r>
                      <a:r>
                        <a:rPr lang="hu-HU" sz="1400" dirty="0" smtClean="0"/>
                        <a:t>szinthez képest </a:t>
                      </a:r>
                      <a:r>
                        <a:rPr lang="en-US" sz="1400" baseline="0" dirty="0" smtClean="0"/>
                        <a:t>2030</a:t>
                      </a:r>
                      <a:r>
                        <a:rPr lang="hu-HU" sz="1400" baseline="0" dirty="0" err="1" smtClean="0"/>
                        <a:t>-ra</a:t>
                      </a:r>
                      <a:endParaRPr lang="en-US" sz="1400" baseline="0" dirty="0" smtClean="0"/>
                    </a:p>
                  </a:txBody>
                  <a:tcPr marL="68580" marR="68580" marT="34290" marB="34290"/>
                </a:tc>
                <a:tc>
                  <a:txBody>
                    <a:bodyPr/>
                    <a:lstStyle/>
                    <a:p>
                      <a:r>
                        <a:rPr lang="en-US" sz="1400" dirty="0" smtClean="0"/>
                        <a:t>62% </a:t>
                      </a:r>
                      <a:r>
                        <a:rPr lang="hu-HU" sz="1400" dirty="0" smtClean="0"/>
                        <a:t>csökkentés </a:t>
                      </a:r>
                      <a:r>
                        <a:rPr lang="en-US" sz="1400" dirty="0" smtClean="0"/>
                        <a:t>1990</a:t>
                      </a:r>
                      <a:r>
                        <a:rPr lang="hu-HU" sz="1400" dirty="0" err="1" smtClean="0"/>
                        <a:t>-es</a:t>
                      </a:r>
                      <a:r>
                        <a:rPr lang="en-US" sz="1400" dirty="0" smtClean="0"/>
                        <a:t> </a:t>
                      </a:r>
                      <a:r>
                        <a:rPr lang="hu-HU" sz="1400" dirty="0" smtClean="0"/>
                        <a:t>szinthez képest </a:t>
                      </a:r>
                      <a:r>
                        <a:rPr lang="en-US" sz="1400" baseline="0" dirty="0" smtClean="0"/>
                        <a:t>2030</a:t>
                      </a:r>
                      <a:r>
                        <a:rPr lang="hu-HU" sz="1400" baseline="0" dirty="0" err="1" smtClean="0"/>
                        <a:t>-ra</a:t>
                      </a:r>
                      <a:endParaRPr lang="en-US" sz="1400" baseline="0" dirty="0" smtClean="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400" dirty="0" smtClean="0"/>
                        <a:t>95</a:t>
                      </a:r>
                      <a:r>
                        <a:rPr lang="en-US" sz="1400" dirty="0" smtClean="0"/>
                        <a:t>% </a:t>
                      </a:r>
                      <a:r>
                        <a:rPr lang="hu-HU" sz="1400" dirty="0" smtClean="0"/>
                        <a:t>csökkentés 2005-ös</a:t>
                      </a:r>
                      <a:r>
                        <a:rPr lang="en-US" sz="1400" dirty="0" smtClean="0"/>
                        <a:t> </a:t>
                      </a:r>
                      <a:r>
                        <a:rPr lang="hu-HU" sz="1400" dirty="0" smtClean="0"/>
                        <a:t>szinthez képest </a:t>
                      </a:r>
                      <a:r>
                        <a:rPr lang="en-US" sz="1400" baseline="0" dirty="0" smtClean="0"/>
                        <a:t>20</a:t>
                      </a:r>
                      <a:r>
                        <a:rPr lang="hu-HU" sz="1400" baseline="0" dirty="0" smtClean="0"/>
                        <a:t>5</a:t>
                      </a:r>
                      <a:r>
                        <a:rPr lang="en-US" sz="1400" baseline="0" dirty="0" smtClean="0"/>
                        <a:t>0</a:t>
                      </a:r>
                      <a:r>
                        <a:rPr lang="hu-HU" sz="1400" baseline="0" dirty="0" err="1" smtClean="0"/>
                        <a:t>-re</a:t>
                      </a: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marL="68580" marR="68580" marT="34290" marB="34290"/>
                </a:tc>
              </a:tr>
              <a:tr h="628650">
                <a:tc>
                  <a:txBody>
                    <a:bodyPr/>
                    <a:lstStyle/>
                    <a:p>
                      <a:r>
                        <a:rPr lang="hu-HU" sz="1400" dirty="0" smtClean="0">
                          <a:solidFill>
                            <a:schemeClr val="bg1"/>
                          </a:solidFill>
                        </a:rPr>
                        <a:t>USA</a:t>
                      </a:r>
                      <a:endParaRPr lang="en-US" sz="1400" dirty="0" smtClean="0">
                        <a:solidFill>
                          <a:schemeClr val="bg1"/>
                        </a:solidFill>
                      </a:endParaRPr>
                    </a:p>
                  </a:txBody>
                  <a:tcPr marL="68580" marR="68580" marT="34290" marB="34290">
                    <a:solidFill>
                      <a:schemeClr val="bg1">
                        <a:lumMod val="50000"/>
                      </a:schemeClr>
                    </a:solidFill>
                  </a:tcPr>
                </a:tc>
                <a:tc>
                  <a:txBody>
                    <a:bodyPr/>
                    <a:lstStyle/>
                    <a:p>
                      <a:r>
                        <a:rPr lang="en-US" sz="1400" dirty="0" smtClean="0"/>
                        <a:t>26% </a:t>
                      </a:r>
                      <a:r>
                        <a:rPr lang="hu-HU" sz="1400" dirty="0" smtClean="0"/>
                        <a:t>csökkentés a </a:t>
                      </a:r>
                      <a:r>
                        <a:rPr lang="en-US" sz="1400" dirty="0" smtClean="0"/>
                        <a:t>2005</a:t>
                      </a:r>
                      <a:r>
                        <a:rPr lang="hu-HU" sz="1400" dirty="0" err="1" smtClean="0"/>
                        <a:t>-ös</a:t>
                      </a:r>
                      <a:r>
                        <a:rPr lang="en-US" sz="1400" dirty="0" smtClean="0"/>
                        <a:t> </a:t>
                      </a:r>
                      <a:r>
                        <a:rPr lang="hu-HU" sz="1400" dirty="0" smtClean="0"/>
                        <a:t>szinthez</a:t>
                      </a:r>
                      <a:r>
                        <a:rPr lang="hu-HU" sz="1400" baseline="0" dirty="0" smtClean="0"/>
                        <a:t> képest </a:t>
                      </a:r>
                      <a:r>
                        <a:rPr lang="en-US" sz="1400" baseline="0" dirty="0" smtClean="0"/>
                        <a:t>2025</a:t>
                      </a:r>
                      <a:r>
                        <a:rPr lang="hu-HU" sz="1400" baseline="0" dirty="0" err="1" smtClean="0"/>
                        <a:t>-re</a:t>
                      </a:r>
                      <a:endParaRPr lang="en-US"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6</a:t>
                      </a:r>
                      <a:r>
                        <a:rPr lang="hu-HU" sz="1400" dirty="0" smtClean="0"/>
                        <a:t>0</a:t>
                      </a:r>
                      <a:r>
                        <a:rPr lang="en-US" sz="1400" dirty="0" smtClean="0"/>
                        <a:t>% </a:t>
                      </a:r>
                      <a:r>
                        <a:rPr lang="hu-HU" sz="1400" dirty="0" smtClean="0"/>
                        <a:t>csökkentés a </a:t>
                      </a:r>
                      <a:r>
                        <a:rPr lang="en-US" sz="1400" dirty="0" smtClean="0"/>
                        <a:t>2005</a:t>
                      </a:r>
                      <a:r>
                        <a:rPr lang="hu-HU" sz="1400" dirty="0" err="1" smtClean="0"/>
                        <a:t>-ös</a:t>
                      </a:r>
                      <a:r>
                        <a:rPr lang="en-US" sz="1400" dirty="0" smtClean="0"/>
                        <a:t> </a:t>
                      </a:r>
                      <a:r>
                        <a:rPr lang="hu-HU" sz="1400" dirty="0" smtClean="0"/>
                        <a:t>szinthez</a:t>
                      </a:r>
                      <a:r>
                        <a:rPr lang="hu-HU" sz="1400" baseline="0" dirty="0" smtClean="0"/>
                        <a:t> képest </a:t>
                      </a:r>
                      <a:r>
                        <a:rPr lang="en-US" sz="1400" baseline="0" dirty="0" smtClean="0"/>
                        <a:t>20</a:t>
                      </a:r>
                      <a:r>
                        <a:rPr lang="hu-HU" sz="1400" baseline="0" dirty="0" smtClean="0"/>
                        <a:t>30-re</a:t>
                      </a:r>
                      <a:endParaRPr lang="en-US" sz="1400" dirty="0" smtClean="0"/>
                    </a:p>
                    <a:p>
                      <a:endParaRPr lang="en-US"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400" dirty="0" smtClean="0"/>
                        <a:t>95</a:t>
                      </a:r>
                      <a:r>
                        <a:rPr lang="en-US" sz="1400" dirty="0" smtClean="0"/>
                        <a:t>% </a:t>
                      </a:r>
                      <a:r>
                        <a:rPr lang="hu-HU" sz="1400" dirty="0" smtClean="0"/>
                        <a:t>csökkentés 2005-ös</a:t>
                      </a:r>
                      <a:r>
                        <a:rPr lang="en-US" sz="1400" dirty="0" smtClean="0"/>
                        <a:t> </a:t>
                      </a:r>
                      <a:r>
                        <a:rPr lang="hu-HU" sz="1400" dirty="0" smtClean="0"/>
                        <a:t>szinthez képest </a:t>
                      </a:r>
                      <a:r>
                        <a:rPr lang="en-US" sz="1400" baseline="0" dirty="0" smtClean="0"/>
                        <a:t>20</a:t>
                      </a:r>
                      <a:r>
                        <a:rPr lang="hu-HU" sz="1400" baseline="0" dirty="0" smtClean="0"/>
                        <a:t>5</a:t>
                      </a:r>
                      <a:r>
                        <a:rPr lang="en-US" sz="1400" baseline="0" dirty="0" smtClean="0"/>
                        <a:t>0</a:t>
                      </a:r>
                      <a:r>
                        <a:rPr lang="hu-HU" sz="1400" baseline="0" dirty="0" err="1" smtClean="0"/>
                        <a:t>-re</a:t>
                      </a:r>
                      <a:endParaRPr lang="en-US" sz="1400" baseline="0" dirty="0" smtClean="0"/>
                    </a:p>
                  </a:txBody>
                  <a:tcPr marL="68580" marR="68580" marT="34290" marB="34290"/>
                </a:tc>
              </a:tr>
              <a:tr h="685800">
                <a:tc>
                  <a:txBody>
                    <a:bodyPr/>
                    <a:lstStyle/>
                    <a:p>
                      <a:r>
                        <a:rPr lang="hu-HU" sz="1400" dirty="0" smtClean="0">
                          <a:solidFill>
                            <a:schemeClr val="bg1"/>
                          </a:solidFill>
                        </a:rPr>
                        <a:t>Egyéb fejlett</a:t>
                      </a:r>
                      <a:r>
                        <a:rPr lang="hu-HU" sz="1400" baseline="0" dirty="0" smtClean="0">
                          <a:solidFill>
                            <a:schemeClr val="bg1"/>
                          </a:solidFill>
                        </a:rPr>
                        <a:t> állam</a:t>
                      </a:r>
                      <a:endParaRPr lang="en-US" sz="1400" dirty="0">
                        <a:solidFill>
                          <a:schemeClr val="bg1"/>
                        </a:solidFill>
                      </a:endParaRPr>
                    </a:p>
                  </a:txBody>
                  <a:tcPr marL="68580" marR="68580" marT="34290" marB="34290">
                    <a:solidFill>
                      <a:schemeClr val="bg1">
                        <a:lumMod val="50000"/>
                      </a:schemeClr>
                    </a:solidFill>
                  </a:tcPr>
                </a:tc>
                <a:tc>
                  <a:txBody>
                    <a:bodyPr/>
                    <a:lstStyle/>
                    <a:p>
                      <a:r>
                        <a:rPr lang="en-US" sz="1400" kern="1200" dirty="0" smtClean="0">
                          <a:solidFill>
                            <a:schemeClr val="tx1"/>
                          </a:solidFill>
                          <a:latin typeface="+mn-lt"/>
                          <a:ea typeface="+mn-ea"/>
                          <a:cs typeface="+mn-cs"/>
                        </a:rPr>
                        <a:t>2</a:t>
                      </a:r>
                      <a:r>
                        <a:rPr lang="hu-HU" sz="1400" kern="1200" dirty="0" smtClean="0">
                          <a:solidFill>
                            <a:schemeClr val="tx1"/>
                          </a:solidFill>
                          <a:latin typeface="+mn-lt"/>
                          <a:ea typeface="+mn-ea"/>
                          <a:cs typeface="+mn-cs"/>
                        </a:rPr>
                        <a:t>,</a:t>
                      </a:r>
                      <a:r>
                        <a:rPr lang="en-US" sz="1400" kern="1200" dirty="0" smtClean="0">
                          <a:solidFill>
                            <a:schemeClr val="tx1"/>
                          </a:solidFill>
                          <a:latin typeface="+mn-lt"/>
                          <a:ea typeface="+mn-ea"/>
                          <a:cs typeface="+mn-cs"/>
                        </a:rPr>
                        <a:t>2% </a:t>
                      </a:r>
                      <a:r>
                        <a:rPr lang="hu-HU" sz="1400" kern="1200" dirty="0" smtClean="0">
                          <a:solidFill>
                            <a:schemeClr val="tx1"/>
                          </a:solidFill>
                          <a:latin typeface="+mn-lt"/>
                          <a:ea typeface="+mn-ea"/>
                          <a:cs typeface="+mn-cs"/>
                        </a:rPr>
                        <a:t>csökkentés </a:t>
                      </a:r>
                      <a:r>
                        <a:rPr lang="en-US" sz="1400" kern="1200" dirty="0" smtClean="0">
                          <a:solidFill>
                            <a:schemeClr val="tx1"/>
                          </a:solidFill>
                          <a:latin typeface="+mn-lt"/>
                          <a:ea typeface="+mn-ea"/>
                          <a:cs typeface="+mn-cs"/>
                        </a:rPr>
                        <a:t>2005</a:t>
                      </a:r>
                      <a:r>
                        <a:rPr lang="hu-HU" sz="1400" kern="1200" dirty="0" err="1" smtClean="0">
                          <a:solidFill>
                            <a:schemeClr val="tx1"/>
                          </a:solidFill>
                          <a:latin typeface="+mn-lt"/>
                          <a:ea typeface="+mn-ea"/>
                          <a:cs typeface="+mn-cs"/>
                        </a:rPr>
                        <a:t>-ös</a:t>
                      </a:r>
                      <a:r>
                        <a:rPr lang="en-US" sz="1400" kern="1200" dirty="0" smtClean="0">
                          <a:solidFill>
                            <a:schemeClr val="tx1"/>
                          </a:solidFill>
                          <a:latin typeface="+mn-lt"/>
                          <a:ea typeface="+mn-ea"/>
                          <a:cs typeface="+mn-cs"/>
                        </a:rPr>
                        <a:t> </a:t>
                      </a:r>
                      <a:r>
                        <a:rPr lang="hu-HU" sz="1400" kern="1200" dirty="0" smtClean="0">
                          <a:solidFill>
                            <a:schemeClr val="tx1"/>
                          </a:solidFill>
                          <a:latin typeface="+mn-lt"/>
                          <a:ea typeface="+mn-ea"/>
                          <a:cs typeface="+mn-cs"/>
                        </a:rPr>
                        <a:t>szinthez képest </a:t>
                      </a:r>
                      <a:r>
                        <a:rPr lang="en-US" sz="1400" kern="1200" dirty="0" smtClean="0">
                          <a:solidFill>
                            <a:schemeClr val="tx1"/>
                          </a:solidFill>
                          <a:latin typeface="+mn-lt"/>
                          <a:ea typeface="+mn-ea"/>
                          <a:cs typeface="+mn-cs"/>
                        </a:rPr>
                        <a:t>2030</a:t>
                      </a:r>
                      <a:r>
                        <a:rPr lang="hu-HU" sz="1400" kern="1200" dirty="0" err="1" smtClean="0">
                          <a:solidFill>
                            <a:schemeClr val="tx1"/>
                          </a:solidFill>
                          <a:latin typeface="+mn-lt"/>
                          <a:ea typeface="+mn-ea"/>
                          <a:cs typeface="+mn-cs"/>
                        </a:rPr>
                        <a:t>-ra</a:t>
                      </a:r>
                      <a:endParaRPr lang="en-US"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400" dirty="0" smtClean="0"/>
                        <a:t>60</a:t>
                      </a:r>
                      <a:r>
                        <a:rPr lang="en-US" sz="1400" dirty="0" smtClean="0"/>
                        <a:t>% </a:t>
                      </a:r>
                      <a:r>
                        <a:rPr lang="hu-HU" sz="1400" dirty="0" smtClean="0"/>
                        <a:t>csökkentés a </a:t>
                      </a:r>
                      <a:r>
                        <a:rPr lang="en-US" sz="1400" dirty="0" smtClean="0"/>
                        <a:t>2005</a:t>
                      </a:r>
                      <a:r>
                        <a:rPr lang="hu-HU" sz="1400" dirty="0" err="1" smtClean="0"/>
                        <a:t>-ös</a:t>
                      </a:r>
                      <a:r>
                        <a:rPr lang="en-US" sz="1400" dirty="0" smtClean="0"/>
                        <a:t> </a:t>
                      </a:r>
                      <a:r>
                        <a:rPr lang="hu-HU" sz="1400" dirty="0" smtClean="0"/>
                        <a:t>szinthez</a:t>
                      </a:r>
                      <a:r>
                        <a:rPr lang="hu-HU" sz="1400" baseline="0" dirty="0" smtClean="0"/>
                        <a:t> képest </a:t>
                      </a:r>
                      <a:r>
                        <a:rPr lang="en-US" sz="1400" baseline="0" dirty="0" smtClean="0"/>
                        <a:t>20</a:t>
                      </a:r>
                      <a:r>
                        <a:rPr lang="hu-HU" sz="1400" baseline="0" dirty="0" smtClean="0"/>
                        <a:t>30-re</a:t>
                      </a:r>
                      <a:endParaRPr lang="en-US" sz="1400" dirty="0" smtClean="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400" dirty="0" smtClean="0"/>
                        <a:t>95</a:t>
                      </a:r>
                      <a:r>
                        <a:rPr lang="en-US" sz="1400" dirty="0" smtClean="0"/>
                        <a:t>% </a:t>
                      </a:r>
                      <a:r>
                        <a:rPr lang="hu-HU" sz="1400" dirty="0" smtClean="0"/>
                        <a:t>csökkentés 2005-ös</a:t>
                      </a:r>
                      <a:r>
                        <a:rPr lang="en-US" sz="1400" dirty="0" smtClean="0"/>
                        <a:t> </a:t>
                      </a:r>
                      <a:r>
                        <a:rPr lang="hu-HU" sz="1400" dirty="0" smtClean="0"/>
                        <a:t>szinthez képest </a:t>
                      </a:r>
                      <a:r>
                        <a:rPr lang="en-US" sz="1400" baseline="0" dirty="0" smtClean="0"/>
                        <a:t>20</a:t>
                      </a:r>
                      <a:r>
                        <a:rPr lang="hu-HU" sz="1400" baseline="0" dirty="0" smtClean="0"/>
                        <a:t>5</a:t>
                      </a:r>
                      <a:r>
                        <a:rPr lang="en-US" sz="1400" baseline="0" dirty="0" smtClean="0"/>
                        <a:t>0</a:t>
                      </a:r>
                      <a:r>
                        <a:rPr lang="hu-HU" sz="1400" baseline="0" dirty="0" err="1" smtClean="0"/>
                        <a:t>-re</a:t>
                      </a:r>
                      <a:endParaRPr lang="en-US" sz="1400" baseline="0" dirty="0" smtClean="0"/>
                    </a:p>
                  </a:txBody>
                  <a:tcPr marL="68580" marR="68580" marT="34290" marB="34290"/>
                </a:tc>
              </a:tr>
              <a:tr h="685800">
                <a:tc>
                  <a:txBody>
                    <a:bodyPr/>
                    <a:lstStyle/>
                    <a:p>
                      <a:r>
                        <a:rPr lang="hu-HU" sz="1400" dirty="0" smtClean="0">
                          <a:solidFill>
                            <a:schemeClr val="bg1"/>
                          </a:solidFill>
                        </a:rPr>
                        <a:t>Kína</a:t>
                      </a:r>
                      <a:endParaRPr lang="en-US" sz="1400" dirty="0">
                        <a:solidFill>
                          <a:schemeClr val="bg1"/>
                        </a:solidFill>
                      </a:endParaRPr>
                    </a:p>
                  </a:txBody>
                  <a:tcPr marL="68580" marR="68580" marT="34290" marB="34290">
                    <a:solidFill>
                      <a:schemeClr val="bg1">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400" dirty="0" smtClean="0"/>
                        <a:t>Csúcs 2030-ban</a:t>
                      </a:r>
                      <a:endParaRPr lang="en-US" sz="1400" dirty="0" smtClean="0"/>
                    </a:p>
                    <a:p>
                      <a:r>
                        <a:rPr lang="hu-HU" sz="1400" dirty="0" smtClean="0"/>
                        <a:t>Erdősítés </a:t>
                      </a:r>
                      <a:r>
                        <a:rPr lang="en-US" sz="1400" baseline="0" dirty="0" smtClean="0"/>
                        <a:t>~ 100 </a:t>
                      </a:r>
                      <a:r>
                        <a:rPr lang="hu-HU" sz="1400" baseline="0" dirty="0" smtClean="0"/>
                        <a:t>milli ó </a:t>
                      </a:r>
                      <a:r>
                        <a:rPr lang="en-US" sz="1400" baseline="0" dirty="0" smtClean="0"/>
                        <a:t>ha</a:t>
                      </a:r>
                      <a:endParaRPr lang="en-US" sz="1400" dirty="0"/>
                    </a:p>
                  </a:txBody>
                  <a:tcPr marL="68580" marR="68580" marT="34290" marB="34290"/>
                </a:tc>
                <a:tc>
                  <a:txBody>
                    <a:bodyPr/>
                    <a:lstStyle/>
                    <a:p>
                      <a:r>
                        <a:rPr lang="hu-HU" sz="1400" dirty="0" smtClean="0"/>
                        <a:t>Csúcs 2025-ben</a:t>
                      </a:r>
                      <a:endParaRPr lang="en-US" sz="1400" dirty="0"/>
                    </a:p>
                  </a:txBody>
                  <a:tcPr marL="68580" marR="68580" marT="34290" marB="34290"/>
                </a:tc>
                <a:tc>
                  <a:txBody>
                    <a:bodyPr/>
                    <a:lstStyle/>
                    <a:p>
                      <a:r>
                        <a:rPr lang="hu-HU" sz="1400" dirty="0" smtClean="0"/>
                        <a:t>2025 után évi </a:t>
                      </a:r>
                      <a:r>
                        <a:rPr lang="en-US" sz="1400" dirty="0" smtClean="0"/>
                        <a:t>5% </a:t>
                      </a:r>
                      <a:r>
                        <a:rPr lang="hu-HU" sz="1400" baseline="0" dirty="0" smtClean="0"/>
                        <a:t>csökkenés</a:t>
                      </a:r>
                      <a:endParaRPr lang="en-US" sz="1400" dirty="0"/>
                    </a:p>
                  </a:txBody>
                  <a:tcPr marL="68580" marR="68580" marT="34290" marB="34290"/>
                </a:tc>
              </a:tr>
              <a:tr h="596760">
                <a:tc>
                  <a:txBody>
                    <a:bodyPr/>
                    <a:lstStyle/>
                    <a:p>
                      <a:r>
                        <a:rPr lang="hu-HU" sz="1400" dirty="0" smtClean="0">
                          <a:solidFill>
                            <a:schemeClr val="bg1"/>
                          </a:solidFill>
                        </a:rPr>
                        <a:t>Egyéb fejlődő állam</a:t>
                      </a:r>
                      <a:endParaRPr lang="en-US" sz="1400" dirty="0">
                        <a:solidFill>
                          <a:schemeClr val="bg1"/>
                        </a:solidFill>
                      </a:endParaRPr>
                    </a:p>
                  </a:txBody>
                  <a:tcPr marL="68580" marR="68580" marT="34290" marB="34290">
                    <a:solidFill>
                      <a:schemeClr val="bg1">
                        <a:lumMod val="50000"/>
                      </a:schemeClr>
                    </a:solidFill>
                  </a:tcPr>
                </a:tc>
                <a:tc>
                  <a:txBody>
                    <a:bodyPr/>
                    <a:lstStyle/>
                    <a:p>
                      <a:r>
                        <a:rPr lang="hu-HU" sz="1400" kern="1200" dirty="0" err="1" smtClean="0">
                          <a:solidFill>
                            <a:schemeClr val="tx1"/>
                          </a:solidFill>
                          <a:latin typeface="+mn-lt"/>
                          <a:ea typeface="+mn-ea"/>
                          <a:cs typeface="+mn-cs"/>
                        </a:rPr>
                        <a:t>BAU-hoz</a:t>
                      </a:r>
                      <a:r>
                        <a:rPr lang="hu-HU" sz="1400" kern="1200" dirty="0" smtClean="0">
                          <a:solidFill>
                            <a:schemeClr val="tx1"/>
                          </a:solidFill>
                          <a:latin typeface="+mn-lt"/>
                          <a:ea typeface="+mn-ea"/>
                          <a:cs typeface="+mn-cs"/>
                        </a:rPr>
                        <a:t> képest 14%-os</a:t>
                      </a:r>
                      <a:r>
                        <a:rPr lang="hu-HU" sz="1400" kern="1200" baseline="0" dirty="0" smtClean="0">
                          <a:solidFill>
                            <a:schemeClr val="tx1"/>
                          </a:solidFill>
                          <a:latin typeface="+mn-lt"/>
                          <a:ea typeface="+mn-ea"/>
                          <a:cs typeface="+mn-cs"/>
                        </a:rPr>
                        <a:t> csökkenés 2030-ra</a:t>
                      </a:r>
                      <a:endParaRPr lang="hu-HU" sz="1400" kern="1200" dirty="0" smtClean="0">
                        <a:solidFill>
                          <a:schemeClr val="tx1"/>
                        </a:solidFill>
                        <a:latin typeface="+mn-lt"/>
                        <a:ea typeface="+mn-ea"/>
                        <a:cs typeface="+mn-cs"/>
                      </a:endParaRPr>
                    </a:p>
                  </a:txBody>
                  <a:tcPr marL="68580" marR="68580" marT="34290" marB="34290"/>
                </a:tc>
                <a:tc>
                  <a:txBody>
                    <a:bodyPr/>
                    <a:lstStyle/>
                    <a:p>
                      <a:r>
                        <a:rPr lang="hu-HU" sz="1400" dirty="0" smtClean="0"/>
                        <a:t>Csúcs 2025-ben</a:t>
                      </a:r>
                      <a:endParaRPr lang="en-US"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400" dirty="0" smtClean="0"/>
                        <a:t>2025 után évi </a:t>
                      </a:r>
                      <a:r>
                        <a:rPr lang="en-US" sz="1400" dirty="0" smtClean="0"/>
                        <a:t>5% </a:t>
                      </a:r>
                      <a:r>
                        <a:rPr lang="hu-HU" sz="1400" baseline="0" dirty="0" smtClean="0"/>
                        <a:t>csökkenés</a:t>
                      </a:r>
                      <a:endParaRPr lang="en-US" sz="1400" dirty="0" smtClean="0"/>
                    </a:p>
                  </a:txBody>
                  <a:tcPr marL="68580" marR="68580" marT="34290" marB="34290"/>
                </a:tc>
              </a:tr>
            </a:tbl>
          </a:graphicData>
        </a:graphic>
      </p:graphicFrame>
      <p:sp>
        <p:nvSpPr>
          <p:cNvPr id="6" name="Title 3"/>
          <p:cNvSpPr txBox="1">
            <a:spLocks/>
          </p:cNvSpPr>
          <p:nvPr/>
        </p:nvSpPr>
        <p:spPr>
          <a:xfrm>
            <a:off x="1489472" y="1028701"/>
            <a:ext cx="6172200" cy="8000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sz="2100" b="1" dirty="0" smtClean="0"/>
              <a:t>Nagyobb ambícióval a Párizsi Egyezmény a felmelegedést </a:t>
            </a:r>
            <a:r>
              <a:rPr lang="en-US" sz="2100" b="1" u="sng" dirty="0"/>
              <a:t>1.5°C</a:t>
            </a:r>
            <a:r>
              <a:rPr lang="hu-HU" sz="2100" b="1" dirty="0" smtClean="0"/>
              <a:t> alatt tudná tartani</a:t>
            </a:r>
            <a:endParaRPr lang="en-US" sz="2400" i="1" dirty="0"/>
          </a:p>
        </p:txBody>
      </p:sp>
    </p:spTree>
    <p:extLst>
      <p:ext uri="{BB962C8B-B14F-4D97-AF65-F5344CB8AC3E}">
        <p14:creationId xmlns:p14="http://schemas.microsoft.com/office/powerpoint/2010/main" val="1013974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195" y="671512"/>
            <a:ext cx="8455610" cy="623888"/>
          </a:xfrm>
        </p:spPr>
        <p:txBody>
          <a:bodyPr>
            <a:normAutofit fontScale="90000"/>
          </a:bodyPr>
          <a:lstStyle/>
          <a:p>
            <a:r>
              <a:rPr lang="hu-HU" dirty="0"/>
              <a:t>Párizsi klímaegyezmény (2015) – pro és kontra:</a:t>
            </a:r>
          </a:p>
        </p:txBody>
      </p:sp>
      <p:sp>
        <p:nvSpPr>
          <p:cNvPr id="6" name="Content Placeholder 5"/>
          <p:cNvSpPr>
            <a:spLocks noGrp="1"/>
          </p:cNvSpPr>
          <p:nvPr>
            <p:ph type="body" sz="quarter" idx="10"/>
          </p:nvPr>
        </p:nvSpPr>
        <p:spPr>
          <a:xfrm>
            <a:off x="628650" y="1600200"/>
            <a:ext cx="7886700" cy="4724400"/>
          </a:xfrm>
        </p:spPr>
        <p:txBody>
          <a:bodyPr>
            <a:normAutofit fontScale="70000" lnSpcReduction="20000"/>
          </a:bodyPr>
          <a:lstStyle/>
          <a:p>
            <a:pPr>
              <a:lnSpc>
                <a:spcPct val="90000"/>
              </a:lnSpc>
            </a:pPr>
            <a:r>
              <a:rPr lang="hu-HU" sz="2400" b="1" dirty="0" smtClean="0"/>
              <a:t>Történelmi egyezmény, amely majdnem minden államot magába foglal </a:t>
            </a:r>
            <a:endParaRPr lang="en-US" sz="2400" b="1" dirty="0" smtClean="0"/>
          </a:p>
          <a:p>
            <a:pPr lvl="1">
              <a:lnSpc>
                <a:spcPct val="90000"/>
              </a:lnSpc>
            </a:pPr>
            <a:r>
              <a:rPr lang="hu-HU" sz="2000" b="1" dirty="0" smtClean="0">
                <a:solidFill>
                  <a:schemeClr val="accent2"/>
                </a:solidFill>
              </a:rPr>
              <a:t>Önkéntes</a:t>
            </a:r>
            <a:endParaRPr lang="en-US" sz="2000" b="1" dirty="0" smtClean="0">
              <a:solidFill>
                <a:schemeClr val="accent2"/>
              </a:solidFill>
            </a:endParaRPr>
          </a:p>
          <a:p>
            <a:pPr lvl="1">
              <a:lnSpc>
                <a:spcPct val="90000"/>
              </a:lnSpc>
            </a:pPr>
            <a:endParaRPr lang="en-US" sz="2000" b="1" dirty="0" smtClean="0">
              <a:solidFill>
                <a:srgbClr val="FF0000"/>
              </a:solidFill>
            </a:endParaRPr>
          </a:p>
          <a:p>
            <a:r>
              <a:rPr lang="hu-HU" sz="2400" b="1" dirty="0" smtClean="0"/>
              <a:t>Komolyabb célok: a felmelegedés határát </a:t>
            </a:r>
            <a:r>
              <a:rPr lang="en-US" sz="2400" b="1" dirty="0"/>
              <a:t>2°C </a:t>
            </a:r>
            <a:r>
              <a:rPr lang="hu-HU" sz="2400" b="1" dirty="0" smtClean="0"/>
              <a:t>alatt tartani, és további erőfeszítéseket tenni a </a:t>
            </a:r>
            <a:r>
              <a:rPr lang="en-US" sz="2400" b="1" dirty="0"/>
              <a:t>1.5°C </a:t>
            </a:r>
            <a:r>
              <a:rPr lang="hu-HU" sz="2400" b="1" dirty="0" smtClean="0"/>
              <a:t>irányába</a:t>
            </a:r>
          </a:p>
          <a:p>
            <a:pPr lvl="1">
              <a:lnSpc>
                <a:spcPct val="90000"/>
              </a:lnSpc>
            </a:pPr>
            <a:r>
              <a:rPr lang="hu-HU" sz="2000" b="1" dirty="0" smtClean="0">
                <a:solidFill>
                  <a:schemeClr val="accent2"/>
                </a:solidFill>
              </a:rPr>
              <a:t>Célok lépések nélkül értelmetlenek</a:t>
            </a:r>
            <a:endParaRPr lang="en-US" sz="2000" b="1" dirty="0" smtClean="0">
              <a:solidFill>
                <a:schemeClr val="accent2"/>
              </a:solidFill>
            </a:endParaRPr>
          </a:p>
          <a:p>
            <a:pPr lvl="1">
              <a:lnSpc>
                <a:spcPct val="90000"/>
              </a:lnSpc>
            </a:pPr>
            <a:endParaRPr lang="en-US" sz="2000" b="1" dirty="0">
              <a:solidFill>
                <a:srgbClr val="FF0000"/>
              </a:solidFill>
            </a:endParaRPr>
          </a:p>
          <a:p>
            <a:pPr>
              <a:lnSpc>
                <a:spcPct val="90000"/>
              </a:lnSpc>
            </a:pPr>
            <a:r>
              <a:rPr lang="en-US" sz="2400" b="1" dirty="0" smtClean="0"/>
              <a:t>INDC</a:t>
            </a:r>
            <a:r>
              <a:rPr lang="hu-HU" sz="2400" b="1" dirty="0" err="1" smtClean="0"/>
              <a:t>-k</a:t>
            </a:r>
            <a:r>
              <a:rPr lang="en-US" sz="2400" b="1" dirty="0" smtClean="0"/>
              <a:t> </a:t>
            </a:r>
            <a:r>
              <a:rPr lang="hu-HU" sz="2400" b="1" dirty="0" smtClean="0"/>
              <a:t> (</a:t>
            </a:r>
            <a:r>
              <a:rPr lang="hu-HU" sz="2400" b="1" dirty="0" err="1" smtClean="0"/>
              <a:t>Intended</a:t>
            </a:r>
            <a:r>
              <a:rPr lang="hu-HU" sz="2400" b="1" dirty="0" smtClean="0"/>
              <a:t> </a:t>
            </a:r>
            <a:r>
              <a:rPr lang="hu-HU" sz="2400" b="1" dirty="0" err="1" smtClean="0"/>
              <a:t>Nationally</a:t>
            </a:r>
            <a:r>
              <a:rPr lang="hu-HU" sz="2400" b="1" dirty="0" smtClean="0"/>
              <a:t> </a:t>
            </a:r>
            <a:r>
              <a:rPr lang="hu-HU" sz="2400" b="1" dirty="0" err="1"/>
              <a:t>D</a:t>
            </a:r>
            <a:r>
              <a:rPr lang="hu-HU" sz="2400" b="1" dirty="0" err="1" smtClean="0"/>
              <a:t>etermined</a:t>
            </a:r>
            <a:r>
              <a:rPr lang="hu-HU" sz="2400" b="1" dirty="0" smtClean="0"/>
              <a:t> </a:t>
            </a:r>
            <a:r>
              <a:rPr lang="hu-HU" sz="2400" b="1" dirty="0" err="1"/>
              <a:t>C</a:t>
            </a:r>
            <a:r>
              <a:rPr lang="hu-HU" sz="2400" b="1" dirty="0" err="1" smtClean="0"/>
              <a:t>ontributions</a:t>
            </a:r>
            <a:r>
              <a:rPr lang="hu-HU" sz="2400" b="1" dirty="0" smtClean="0"/>
              <a:t>) több, mint </a:t>
            </a:r>
            <a:r>
              <a:rPr lang="en-US" sz="2400" b="1" dirty="0" smtClean="0"/>
              <a:t>180 </a:t>
            </a:r>
            <a:r>
              <a:rPr lang="hu-HU" sz="2400" b="1" dirty="0" smtClean="0"/>
              <a:t>államtól</a:t>
            </a:r>
            <a:endParaRPr lang="en-US" sz="2400" b="1" dirty="0" smtClean="0"/>
          </a:p>
          <a:p>
            <a:pPr lvl="1">
              <a:lnSpc>
                <a:spcPct val="90000"/>
              </a:lnSpc>
            </a:pPr>
            <a:r>
              <a:rPr lang="hu-HU" sz="2000" b="1" dirty="0" smtClean="0">
                <a:solidFill>
                  <a:schemeClr val="accent2"/>
                </a:solidFill>
              </a:rPr>
              <a:t>Az </a:t>
            </a:r>
            <a:r>
              <a:rPr lang="hu-HU" sz="2000" b="1" dirty="0" err="1" smtClean="0">
                <a:solidFill>
                  <a:schemeClr val="accent2"/>
                </a:solidFill>
              </a:rPr>
              <a:t>INDC-k</a:t>
            </a:r>
            <a:r>
              <a:rPr lang="hu-HU" sz="2000" b="1" dirty="0" smtClean="0">
                <a:solidFill>
                  <a:schemeClr val="accent2"/>
                </a:solidFill>
              </a:rPr>
              <a:t> implementálása </a:t>
            </a:r>
            <a:r>
              <a:rPr lang="en-US" sz="2000" b="1" dirty="0" smtClean="0">
                <a:solidFill>
                  <a:schemeClr val="accent2"/>
                </a:solidFill>
                <a:sym typeface="Wingdings"/>
              </a:rPr>
              <a:t>3.5°C </a:t>
            </a:r>
            <a:r>
              <a:rPr lang="hu-HU" sz="2000" b="1" dirty="0" smtClean="0">
                <a:solidFill>
                  <a:schemeClr val="accent2"/>
                </a:solidFill>
                <a:sym typeface="Wingdings"/>
              </a:rPr>
              <a:t>melegedéshez vezetnek</a:t>
            </a:r>
            <a:endParaRPr lang="en-US" sz="2000" b="1" dirty="0" smtClean="0">
              <a:solidFill>
                <a:schemeClr val="accent2"/>
              </a:solidFill>
              <a:sym typeface="Wingdings"/>
            </a:endParaRPr>
          </a:p>
          <a:p>
            <a:pPr lvl="1">
              <a:lnSpc>
                <a:spcPct val="90000"/>
              </a:lnSpc>
            </a:pPr>
            <a:endParaRPr lang="en-US" sz="2000" b="1" dirty="0" smtClean="0">
              <a:solidFill>
                <a:srgbClr val="FF0000"/>
              </a:solidFill>
            </a:endParaRPr>
          </a:p>
          <a:p>
            <a:pPr>
              <a:lnSpc>
                <a:spcPct val="90000"/>
              </a:lnSpc>
            </a:pPr>
            <a:r>
              <a:rPr lang="hu-HU" sz="2400" b="1" dirty="0" smtClean="0"/>
              <a:t>Felülvizsgálati folyamatokat tartalmaz, az </a:t>
            </a:r>
            <a:r>
              <a:rPr lang="hu-HU" sz="2400" b="1" dirty="0" err="1" smtClean="0"/>
              <a:t>INDC-k</a:t>
            </a:r>
            <a:r>
              <a:rPr lang="hu-HU" sz="2400" b="1" dirty="0" smtClean="0"/>
              <a:t> erősítésére</a:t>
            </a:r>
            <a:endParaRPr lang="en-US" sz="2400" b="1" dirty="0" smtClean="0"/>
          </a:p>
          <a:p>
            <a:pPr lvl="1">
              <a:lnSpc>
                <a:spcPct val="90000"/>
              </a:lnSpc>
            </a:pPr>
            <a:r>
              <a:rPr lang="hu-HU" sz="2000" b="1" dirty="0" smtClean="0">
                <a:solidFill>
                  <a:schemeClr val="accent2"/>
                </a:solidFill>
              </a:rPr>
              <a:t>Nem követel nagyobb ambíciót vagy korábbi lépések vállalását</a:t>
            </a:r>
          </a:p>
          <a:p>
            <a:pPr lvl="1">
              <a:lnSpc>
                <a:spcPct val="90000"/>
              </a:lnSpc>
            </a:pPr>
            <a:endParaRPr lang="en-US" sz="2000" b="1" dirty="0" smtClean="0">
              <a:solidFill>
                <a:srgbClr val="FF0000"/>
              </a:solidFill>
            </a:endParaRPr>
          </a:p>
          <a:p>
            <a:pPr>
              <a:lnSpc>
                <a:spcPct val="90000"/>
              </a:lnSpc>
            </a:pPr>
            <a:r>
              <a:rPr lang="en-US" sz="2400" b="1" dirty="0" smtClean="0"/>
              <a:t>„</a:t>
            </a:r>
            <a:r>
              <a:rPr lang="hu-HU" sz="2400" b="1" dirty="0" smtClean="0"/>
              <a:t>fokozottan transzparens  keretrendszer</a:t>
            </a:r>
            <a:r>
              <a:rPr lang="en-US" sz="2400" b="1" dirty="0" smtClean="0"/>
              <a:t>...</a:t>
            </a:r>
            <a:r>
              <a:rPr lang="hu-HU" b="1" dirty="0" smtClean="0"/>
              <a:t>”</a:t>
            </a:r>
            <a:r>
              <a:rPr lang="hu-HU" sz="2400" b="1" dirty="0" smtClean="0"/>
              <a:t> ami  </a:t>
            </a:r>
            <a:r>
              <a:rPr lang="en-US" sz="2400" b="1" dirty="0" smtClean="0"/>
              <a:t>„</a:t>
            </a:r>
            <a:r>
              <a:rPr lang="hu-HU" sz="2400" b="1" dirty="0" smtClean="0"/>
              <a:t>az IPCC által értékelt mutatókat használ”, hogy</a:t>
            </a:r>
            <a:r>
              <a:rPr lang="en-US" sz="2400" b="1" dirty="0" smtClean="0"/>
              <a:t> „</a:t>
            </a:r>
            <a:r>
              <a:rPr lang="hu-HU" sz="2400" b="1" dirty="0" smtClean="0"/>
              <a:t>biztosítsa a módszertani konzisztenciát</a:t>
            </a:r>
            <a:r>
              <a:rPr lang="en-US" sz="2400" b="1" dirty="0" smtClean="0"/>
              <a:t>.”</a:t>
            </a:r>
          </a:p>
          <a:p>
            <a:pPr lvl="1">
              <a:lnSpc>
                <a:spcPct val="90000"/>
              </a:lnSpc>
            </a:pPr>
            <a:r>
              <a:rPr lang="hu-HU" sz="2000" b="1" dirty="0" smtClean="0">
                <a:solidFill>
                  <a:schemeClr val="accent2"/>
                </a:solidFill>
              </a:rPr>
              <a:t>Nincs garancia, hogy a kiskapukat és a csalást meg lehet előzni</a:t>
            </a:r>
            <a:endParaRPr lang="en-US" sz="2000" b="1" dirty="0" smtClean="0">
              <a:solidFill>
                <a:schemeClr val="accent2"/>
              </a:solidFill>
            </a:endParaRPr>
          </a:p>
        </p:txBody>
      </p:sp>
    </p:spTree>
    <p:extLst>
      <p:ext uri="{BB962C8B-B14F-4D97-AF65-F5344CB8AC3E}">
        <p14:creationId xmlns:p14="http://schemas.microsoft.com/office/powerpoint/2010/main" val="53945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14254" y="4552890"/>
            <a:ext cx="8424946" cy="400110"/>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For more information or to lead the </a:t>
            </a:r>
            <a:r>
              <a:rPr lang="en-US" sz="2000" b="1" dirty="0" smtClean="0">
                <a:solidFill>
                  <a:schemeClr val="bg1"/>
                </a:solidFill>
                <a:latin typeface="Century Gothic" panose="020B0502020202020204" pitchFamily="34" charset="0"/>
              </a:rPr>
              <a:t>free</a:t>
            </a:r>
            <a:r>
              <a:rPr lang="en-US" sz="2000" dirty="0" smtClean="0">
                <a:solidFill>
                  <a:schemeClr val="bg1"/>
                </a:solidFill>
                <a:latin typeface="Century Gothic" panose="020B0502020202020204" pitchFamily="34" charset="0"/>
              </a:rPr>
              <a:t> exercise yourself, contact:</a:t>
            </a:r>
          </a:p>
        </p:txBody>
      </p:sp>
      <p:pic>
        <p:nvPicPr>
          <p:cNvPr id="18" name="Picture 1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75089" y="1650934"/>
            <a:ext cx="4445162" cy="1778066"/>
          </a:xfrm>
          <a:prstGeom prst="rect">
            <a:avLst/>
          </a:prstGeom>
        </p:spPr>
      </p:pic>
      <p:sp>
        <p:nvSpPr>
          <p:cNvPr id="10" name="TextBox 9"/>
          <p:cNvSpPr txBox="1"/>
          <p:nvPr/>
        </p:nvSpPr>
        <p:spPr>
          <a:xfrm>
            <a:off x="724051" y="5029200"/>
            <a:ext cx="7924800" cy="523220"/>
          </a:xfrm>
          <a:prstGeom prst="rect">
            <a:avLst/>
          </a:prstGeom>
          <a:noFill/>
        </p:spPr>
        <p:txBody>
          <a:bodyPr wrap="square" rtlCol="0">
            <a:spAutoFit/>
          </a:bodyPr>
          <a:lstStyle/>
          <a:p>
            <a:pPr algn="ctr"/>
            <a:r>
              <a:rPr lang="en-US" sz="2800" dirty="0" smtClean="0">
                <a:solidFill>
                  <a:schemeClr val="bg1"/>
                </a:solidFill>
                <a:latin typeface="Century Gothic" panose="020B0502020202020204" pitchFamily="34" charset="0"/>
              </a:rPr>
              <a:t>info@climateinteractive.org</a:t>
            </a:r>
            <a:endParaRPr lang="en-US" sz="2800" dirty="0">
              <a:solidFill>
                <a:schemeClr val="bg1"/>
              </a:solidFill>
              <a:latin typeface="Century Gothic" panose="020B0502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3000" y="1371600"/>
            <a:ext cx="2514600" cy="2514600"/>
          </a:xfrm>
          <a:prstGeom prst="rect">
            <a:avLst/>
          </a:prstGeom>
        </p:spPr>
      </p:pic>
    </p:spTree>
    <p:extLst>
      <p:ext uri="{BB962C8B-B14F-4D97-AF65-F5344CB8AC3E}">
        <p14:creationId xmlns:p14="http://schemas.microsoft.com/office/powerpoint/2010/main" val="36701341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subTitle" idx="4294967295"/>
          </p:nvPr>
        </p:nvSpPr>
        <p:spPr>
          <a:xfrm>
            <a:off x="0" y="763588"/>
            <a:ext cx="7772400" cy="5330825"/>
          </a:xfrm>
        </p:spPr>
        <p:txBody>
          <a:bodyPr/>
          <a:lstStyle/>
          <a:p>
            <a:pPr marL="0" indent="0">
              <a:buNone/>
            </a:pPr>
            <a:r>
              <a:rPr lang="en-US" dirty="0" smtClean="0"/>
              <a:t>Let’s play a short version of World Climate</a:t>
            </a:r>
            <a:endParaRPr lang="en-US" dirty="0"/>
          </a:p>
        </p:txBody>
      </p:sp>
      <p:pic>
        <p:nvPicPr>
          <p:cNvPr id="3" name="Picture 7" descr="UN_General_Assembly_hall.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OP21 Paris.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31496" y="531923"/>
            <a:ext cx="3097652" cy="581586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338996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noChangeAspect="1"/>
          </p:cNvGrpSpPr>
          <p:nvPr/>
        </p:nvGrpSpPr>
        <p:grpSpPr bwMode="auto">
          <a:xfrm>
            <a:off x="2616994" y="1549908"/>
            <a:ext cx="3910013" cy="4319588"/>
            <a:chOff x="1238" y="346"/>
            <a:chExt cx="3284" cy="3628"/>
          </a:xfrm>
        </p:grpSpPr>
        <p:sp>
          <p:nvSpPr>
            <p:cNvPr id="5" name="AutoShape 4"/>
            <p:cNvSpPr>
              <a:spLocks noChangeAspect="1" noChangeArrowheads="1" noTextEdit="1"/>
            </p:cNvSpPr>
            <p:nvPr/>
          </p:nvSpPr>
          <p:spPr bwMode="auto">
            <a:xfrm>
              <a:off x="1238" y="346"/>
              <a:ext cx="3284" cy="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 name="Rectangle 6"/>
            <p:cNvSpPr>
              <a:spLocks noChangeArrowheads="1"/>
            </p:cNvSpPr>
            <p:nvPr/>
          </p:nvSpPr>
          <p:spPr bwMode="auto">
            <a:xfrm>
              <a:off x="2025" y="429"/>
              <a:ext cx="17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50" dirty="0">
                  <a:solidFill>
                    <a:srgbClr val="000000"/>
                  </a:solidFill>
                </a:rPr>
                <a:t>CO2 Equivalent Emissions</a:t>
              </a:r>
              <a:endParaRPr lang="en-US" altLang="en-US" sz="1350" dirty="0"/>
            </a:p>
          </p:txBody>
        </p:sp>
        <p:sp>
          <p:nvSpPr>
            <p:cNvPr id="7" name="Rectangle 7"/>
            <p:cNvSpPr>
              <a:spLocks noChangeArrowheads="1"/>
            </p:cNvSpPr>
            <p:nvPr/>
          </p:nvSpPr>
          <p:spPr bwMode="auto">
            <a:xfrm>
              <a:off x="1680" y="677"/>
              <a:ext cx="2566" cy="3104"/>
            </a:xfrm>
            <a:prstGeom prst="rect">
              <a:avLst/>
            </a:prstGeom>
            <a:solidFill>
              <a:srgbClr val="FFFFFF"/>
            </a:solidFill>
            <a:ln w="0">
              <a:solidFill>
                <a:srgbClr val="FFFFFF"/>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8" name="Rectangle 8"/>
            <p:cNvSpPr>
              <a:spLocks noChangeArrowheads="1"/>
            </p:cNvSpPr>
            <p:nvPr/>
          </p:nvSpPr>
          <p:spPr bwMode="auto">
            <a:xfrm>
              <a:off x="1680" y="677"/>
              <a:ext cx="2573" cy="3111"/>
            </a:xfrm>
            <a:prstGeom prst="rect">
              <a:avLst/>
            </a:prstGeom>
            <a:noFill/>
            <a:ln w="222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 name="Line 9"/>
            <p:cNvSpPr>
              <a:spLocks noChangeShapeType="1"/>
            </p:cNvSpPr>
            <p:nvPr/>
          </p:nvSpPr>
          <p:spPr bwMode="auto">
            <a:xfrm>
              <a:off x="1680" y="1194"/>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 name="Line 10"/>
            <p:cNvSpPr>
              <a:spLocks noChangeShapeType="1"/>
            </p:cNvSpPr>
            <p:nvPr/>
          </p:nvSpPr>
          <p:spPr bwMode="auto">
            <a:xfrm>
              <a:off x="1680" y="1712"/>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 name="Line 11"/>
            <p:cNvSpPr>
              <a:spLocks noChangeShapeType="1"/>
            </p:cNvSpPr>
            <p:nvPr/>
          </p:nvSpPr>
          <p:spPr bwMode="auto">
            <a:xfrm>
              <a:off x="1680" y="2229"/>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 name="Line 12"/>
            <p:cNvSpPr>
              <a:spLocks noChangeShapeType="1"/>
            </p:cNvSpPr>
            <p:nvPr/>
          </p:nvSpPr>
          <p:spPr bwMode="auto">
            <a:xfrm>
              <a:off x="1680" y="2746"/>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3" name="Line 13"/>
            <p:cNvSpPr>
              <a:spLocks noChangeShapeType="1"/>
            </p:cNvSpPr>
            <p:nvPr/>
          </p:nvSpPr>
          <p:spPr bwMode="auto">
            <a:xfrm>
              <a:off x="1680" y="3264"/>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4" name="Rectangle 14"/>
            <p:cNvSpPr>
              <a:spLocks noChangeArrowheads="1"/>
            </p:cNvSpPr>
            <p:nvPr/>
          </p:nvSpPr>
          <p:spPr bwMode="auto">
            <a:xfrm>
              <a:off x="1459" y="677"/>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60</a:t>
              </a:r>
              <a:endParaRPr lang="en-US" altLang="en-US" sz="1350"/>
            </a:p>
          </p:txBody>
        </p:sp>
        <p:sp>
          <p:nvSpPr>
            <p:cNvPr id="15" name="Rectangle 15"/>
            <p:cNvSpPr>
              <a:spLocks noChangeArrowheads="1"/>
            </p:cNvSpPr>
            <p:nvPr/>
          </p:nvSpPr>
          <p:spPr bwMode="auto">
            <a:xfrm>
              <a:off x="1459" y="1174"/>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50</a:t>
              </a:r>
              <a:endParaRPr lang="en-US" altLang="en-US" sz="1350"/>
            </a:p>
          </p:txBody>
        </p:sp>
        <p:sp>
          <p:nvSpPr>
            <p:cNvPr id="16" name="Rectangle 16"/>
            <p:cNvSpPr>
              <a:spLocks noChangeArrowheads="1"/>
            </p:cNvSpPr>
            <p:nvPr/>
          </p:nvSpPr>
          <p:spPr bwMode="auto">
            <a:xfrm>
              <a:off x="1459" y="1670"/>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40</a:t>
              </a:r>
              <a:endParaRPr lang="en-US" altLang="en-US" sz="1350"/>
            </a:p>
          </p:txBody>
        </p:sp>
        <p:sp>
          <p:nvSpPr>
            <p:cNvPr id="17" name="Rectangle 17"/>
            <p:cNvSpPr>
              <a:spLocks noChangeArrowheads="1"/>
            </p:cNvSpPr>
            <p:nvPr/>
          </p:nvSpPr>
          <p:spPr bwMode="auto">
            <a:xfrm>
              <a:off x="1459" y="2167"/>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30</a:t>
              </a:r>
              <a:endParaRPr lang="en-US" altLang="en-US" sz="1350"/>
            </a:p>
          </p:txBody>
        </p:sp>
        <p:sp>
          <p:nvSpPr>
            <p:cNvPr id="18" name="Rectangle 18"/>
            <p:cNvSpPr>
              <a:spLocks noChangeArrowheads="1"/>
            </p:cNvSpPr>
            <p:nvPr/>
          </p:nvSpPr>
          <p:spPr bwMode="auto">
            <a:xfrm>
              <a:off x="1459" y="2664"/>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a:t>
              </a:r>
              <a:endParaRPr lang="en-US" altLang="en-US" sz="1350"/>
            </a:p>
          </p:txBody>
        </p:sp>
        <p:sp>
          <p:nvSpPr>
            <p:cNvPr id="19" name="Rectangle 19"/>
            <p:cNvSpPr>
              <a:spLocks noChangeArrowheads="1"/>
            </p:cNvSpPr>
            <p:nvPr/>
          </p:nvSpPr>
          <p:spPr bwMode="auto">
            <a:xfrm>
              <a:off x="1459" y="3160"/>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10</a:t>
              </a:r>
              <a:endParaRPr lang="en-US" altLang="en-US" sz="1350"/>
            </a:p>
          </p:txBody>
        </p:sp>
        <p:sp>
          <p:nvSpPr>
            <p:cNvPr id="20" name="Rectangle 20"/>
            <p:cNvSpPr>
              <a:spLocks noChangeArrowheads="1"/>
            </p:cNvSpPr>
            <p:nvPr/>
          </p:nvSpPr>
          <p:spPr bwMode="auto">
            <a:xfrm>
              <a:off x="1521" y="3664"/>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0</a:t>
              </a:r>
              <a:endParaRPr lang="en-US" altLang="en-US" sz="1350"/>
            </a:p>
          </p:txBody>
        </p:sp>
        <p:sp>
          <p:nvSpPr>
            <p:cNvPr id="21" name="Freeform 25"/>
            <p:cNvSpPr>
              <a:spLocks/>
            </p:cNvSpPr>
            <p:nvPr/>
          </p:nvSpPr>
          <p:spPr bwMode="auto">
            <a:xfrm>
              <a:off x="1680" y="870"/>
              <a:ext cx="2573" cy="2228"/>
            </a:xfrm>
            <a:custGeom>
              <a:avLst/>
              <a:gdLst>
                <a:gd name="T0" fmla="*/ 20 w 2573"/>
                <a:gd name="T1" fmla="*/ 2187 h 2228"/>
                <a:gd name="T2" fmla="*/ 75 w 2573"/>
                <a:gd name="T3" fmla="*/ 2159 h 2228"/>
                <a:gd name="T4" fmla="*/ 124 w 2573"/>
                <a:gd name="T5" fmla="*/ 2104 h 2228"/>
                <a:gd name="T6" fmla="*/ 179 w 2573"/>
                <a:gd name="T7" fmla="*/ 2049 h 2228"/>
                <a:gd name="T8" fmla="*/ 227 w 2573"/>
                <a:gd name="T9" fmla="*/ 2042 h 2228"/>
                <a:gd name="T10" fmla="*/ 282 w 2573"/>
                <a:gd name="T11" fmla="*/ 2007 h 2228"/>
                <a:gd name="T12" fmla="*/ 331 w 2573"/>
                <a:gd name="T13" fmla="*/ 1994 h 2228"/>
                <a:gd name="T14" fmla="*/ 379 w 2573"/>
                <a:gd name="T15" fmla="*/ 1966 h 2228"/>
                <a:gd name="T16" fmla="*/ 434 w 2573"/>
                <a:gd name="T17" fmla="*/ 1938 h 2228"/>
                <a:gd name="T18" fmla="*/ 483 w 2573"/>
                <a:gd name="T19" fmla="*/ 1904 h 2228"/>
                <a:gd name="T20" fmla="*/ 538 w 2573"/>
                <a:gd name="T21" fmla="*/ 1870 h 2228"/>
                <a:gd name="T22" fmla="*/ 586 w 2573"/>
                <a:gd name="T23" fmla="*/ 1842 h 2228"/>
                <a:gd name="T24" fmla="*/ 641 w 2573"/>
                <a:gd name="T25" fmla="*/ 1807 h 2228"/>
                <a:gd name="T26" fmla="*/ 690 w 2573"/>
                <a:gd name="T27" fmla="*/ 1773 h 2228"/>
                <a:gd name="T28" fmla="*/ 745 w 2573"/>
                <a:gd name="T29" fmla="*/ 1738 h 2228"/>
                <a:gd name="T30" fmla="*/ 793 w 2573"/>
                <a:gd name="T31" fmla="*/ 1697 h 2228"/>
                <a:gd name="T32" fmla="*/ 848 w 2573"/>
                <a:gd name="T33" fmla="*/ 1656 h 2228"/>
                <a:gd name="T34" fmla="*/ 897 w 2573"/>
                <a:gd name="T35" fmla="*/ 1614 h 2228"/>
                <a:gd name="T36" fmla="*/ 952 w 2573"/>
                <a:gd name="T37" fmla="*/ 1573 h 2228"/>
                <a:gd name="T38" fmla="*/ 1000 w 2573"/>
                <a:gd name="T39" fmla="*/ 1525 h 2228"/>
                <a:gd name="T40" fmla="*/ 1048 w 2573"/>
                <a:gd name="T41" fmla="*/ 1476 h 2228"/>
                <a:gd name="T42" fmla="*/ 1103 w 2573"/>
                <a:gd name="T43" fmla="*/ 1435 h 2228"/>
                <a:gd name="T44" fmla="*/ 1152 w 2573"/>
                <a:gd name="T45" fmla="*/ 1387 h 2228"/>
                <a:gd name="T46" fmla="*/ 1207 w 2573"/>
                <a:gd name="T47" fmla="*/ 1338 h 2228"/>
                <a:gd name="T48" fmla="*/ 1255 w 2573"/>
                <a:gd name="T49" fmla="*/ 1290 h 2228"/>
                <a:gd name="T50" fmla="*/ 1310 w 2573"/>
                <a:gd name="T51" fmla="*/ 1242 h 2228"/>
                <a:gd name="T52" fmla="*/ 1359 w 2573"/>
                <a:gd name="T53" fmla="*/ 1187 h 2228"/>
                <a:gd name="T54" fmla="*/ 1414 w 2573"/>
                <a:gd name="T55" fmla="*/ 1138 h 2228"/>
                <a:gd name="T56" fmla="*/ 1462 w 2573"/>
                <a:gd name="T57" fmla="*/ 1090 h 2228"/>
                <a:gd name="T58" fmla="*/ 1517 w 2573"/>
                <a:gd name="T59" fmla="*/ 1042 h 2228"/>
                <a:gd name="T60" fmla="*/ 1566 w 2573"/>
                <a:gd name="T61" fmla="*/ 987 h 2228"/>
                <a:gd name="T62" fmla="*/ 1614 w 2573"/>
                <a:gd name="T63" fmla="*/ 938 h 2228"/>
                <a:gd name="T64" fmla="*/ 1669 w 2573"/>
                <a:gd name="T65" fmla="*/ 883 h 2228"/>
                <a:gd name="T66" fmla="*/ 1718 w 2573"/>
                <a:gd name="T67" fmla="*/ 835 h 2228"/>
                <a:gd name="T68" fmla="*/ 1773 w 2573"/>
                <a:gd name="T69" fmla="*/ 787 h 2228"/>
                <a:gd name="T70" fmla="*/ 1821 w 2573"/>
                <a:gd name="T71" fmla="*/ 731 h 2228"/>
                <a:gd name="T72" fmla="*/ 1876 w 2573"/>
                <a:gd name="T73" fmla="*/ 683 h 2228"/>
                <a:gd name="T74" fmla="*/ 1925 w 2573"/>
                <a:gd name="T75" fmla="*/ 635 h 2228"/>
                <a:gd name="T76" fmla="*/ 1980 w 2573"/>
                <a:gd name="T77" fmla="*/ 580 h 2228"/>
                <a:gd name="T78" fmla="*/ 2028 w 2573"/>
                <a:gd name="T79" fmla="*/ 531 h 2228"/>
                <a:gd name="T80" fmla="*/ 2083 w 2573"/>
                <a:gd name="T81" fmla="*/ 476 h 2228"/>
                <a:gd name="T82" fmla="*/ 2132 w 2573"/>
                <a:gd name="T83" fmla="*/ 428 h 2228"/>
                <a:gd name="T84" fmla="*/ 2187 w 2573"/>
                <a:gd name="T85" fmla="*/ 380 h 2228"/>
                <a:gd name="T86" fmla="*/ 2235 w 2573"/>
                <a:gd name="T87" fmla="*/ 324 h 2228"/>
                <a:gd name="T88" fmla="*/ 2283 w 2573"/>
                <a:gd name="T89" fmla="*/ 276 h 2228"/>
                <a:gd name="T90" fmla="*/ 2338 w 2573"/>
                <a:gd name="T91" fmla="*/ 228 h 2228"/>
                <a:gd name="T92" fmla="*/ 2387 w 2573"/>
                <a:gd name="T93" fmla="*/ 173 h 2228"/>
                <a:gd name="T94" fmla="*/ 2442 w 2573"/>
                <a:gd name="T95" fmla="*/ 124 h 2228"/>
                <a:gd name="T96" fmla="*/ 2490 w 2573"/>
                <a:gd name="T97" fmla="*/ 76 h 2228"/>
                <a:gd name="T98" fmla="*/ 2545 w 2573"/>
                <a:gd name="T99" fmla="*/ 28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228">
                  <a:moveTo>
                    <a:pt x="0" y="2228"/>
                  </a:moveTo>
                  <a:lnTo>
                    <a:pt x="20" y="2187"/>
                  </a:lnTo>
                  <a:lnTo>
                    <a:pt x="48" y="2166"/>
                  </a:lnTo>
                  <a:lnTo>
                    <a:pt x="75" y="2159"/>
                  </a:lnTo>
                  <a:lnTo>
                    <a:pt x="96" y="2125"/>
                  </a:lnTo>
                  <a:lnTo>
                    <a:pt x="124" y="2104"/>
                  </a:lnTo>
                  <a:lnTo>
                    <a:pt x="151" y="2070"/>
                  </a:lnTo>
                  <a:lnTo>
                    <a:pt x="179" y="2049"/>
                  </a:lnTo>
                  <a:lnTo>
                    <a:pt x="200" y="2056"/>
                  </a:lnTo>
                  <a:lnTo>
                    <a:pt x="227" y="2042"/>
                  </a:lnTo>
                  <a:lnTo>
                    <a:pt x="255" y="2028"/>
                  </a:lnTo>
                  <a:lnTo>
                    <a:pt x="282" y="2007"/>
                  </a:lnTo>
                  <a:lnTo>
                    <a:pt x="303" y="1994"/>
                  </a:lnTo>
                  <a:lnTo>
                    <a:pt x="331" y="1994"/>
                  </a:lnTo>
                  <a:lnTo>
                    <a:pt x="358" y="1994"/>
                  </a:lnTo>
                  <a:lnTo>
                    <a:pt x="379" y="1966"/>
                  </a:lnTo>
                  <a:lnTo>
                    <a:pt x="407" y="1952"/>
                  </a:lnTo>
                  <a:lnTo>
                    <a:pt x="434" y="1938"/>
                  </a:lnTo>
                  <a:lnTo>
                    <a:pt x="462" y="1918"/>
                  </a:lnTo>
                  <a:lnTo>
                    <a:pt x="483" y="1904"/>
                  </a:lnTo>
                  <a:lnTo>
                    <a:pt x="510" y="1890"/>
                  </a:lnTo>
                  <a:lnTo>
                    <a:pt x="538" y="1870"/>
                  </a:lnTo>
                  <a:lnTo>
                    <a:pt x="565" y="1856"/>
                  </a:lnTo>
                  <a:lnTo>
                    <a:pt x="586" y="1842"/>
                  </a:lnTo>
                  <a:lnTo>
                    <a:pt x="614" y="1821"/>
                  </a:lnTo>
                  <a:lnTo>
                    <a:pt x="641" y="1807"/>
                  </a:lnTo>
                  <a:lnTo>
                    <a:pt x="662" y="1787"/>
                  </a:lnTo>
                  <a:lnTo>
                    <a:pt x="690" y="1773"/>
                  </a:lnTo>
                  <a:lnTo>
                    <a:pt x="717" y="1752"/>
                  </a:lnTo>
                  <a:lnTo>
                    <a:pt x="745" y="1738"/>
                  </a:lnTo>
                  <a:lnTo>
                    <a:pt x="765" y="1718"/>
                  </a:lnTo>
                  <a:lnTo>
                    <a:pt x="793" y="1697"/>
                  </a:lnTo>
                  <a:lnTo>
                    <a:pt x="821" y="1676"/>
                  </a:lnTo>
                  <a:lnTo>
                    <a:pt x="848" y="1656"/>
                  </a:lnTo>
                  <a:lnTo>
                    <a:pt x="869" y="1635"/>
                  </a:lnTo>
                  <a:lnTo>
                    <a:pt x="897" y="1614"/>
                  </a:lnTo>
                  <a:lnTo>
                    <a:pt x="924" y="1594"/>
                  </a:lnTo>
                  <a:lnTo>
                    <a:pt x="952" y="1573"/>
                  </a:lnTo>
                  <a:lnTo>
                    <a:pt x="972" y="1545"/>
                  </a:lnTo>
                  <a:lnTo>
                    <a:pt x="1000" y="1525"/>
                  </a:lnTo>
                  <a:lnTo>
                    <a:pt x="1028" y="1504"/>
                  </a:lnTo>
                  <a:lnTo>
                    <a:pt x="1048" y="1476"/>
                  </a:lnTo>
                  <a:lnTo>
                    <a:pt x="1076" y="1456"/>
                  </a:lnTo>
                  <a:lnTo>
                    <a:pt x="1103" y="1435"/>
                  </a:lnTo>
                  <a:lnTo>
                    <a:pt x="1131" y="1407"/>
                  </a:lnTo>
                  <a:lnTo>
                    <a:pt x="1152" y="1387"/>
                  </a:lnTo>
                  <a:lnTo>
                    <a:pt x="1179" y="1359"/>
                  </a:lnTo>
                  <a:lnTo>
                    <a:pt x="1207" y="1338"/>
                  </a:lnTo>
                  <a:lnTo>
                    <a:pt x="1235" y="1311"/>
                  </a:lnTo>
                  <a:lnTo>
                    <a:pt x="1255" y="1290"/>
                  </a:lnTo>
                  <a:lnTo>
                    <a:pt x="1283" y="1263"/>
                  </a:lnTo>
                  <a:lnTo>
                    <a:pt x="1310" y="1242"/>
                  </a:lnTo>
                  <a:lnTo>
                    <a:pt x="1331" y="1214"/>
                  </a:lnTo>
                  <a:lnTo>
                    <a:pt x="1359" y="1187"/>
                  </a:lnTo>
                  <a:lnTo>
                    <a:pt x="1386" y="1166"/>
                  </a:lnTo>
                  <a:lnTo>
                    <a:pt x="1414" y="1138"/>
                  </a:lnTo>
                  <a:lnTo>
                    <a:pt x="1435" y="1118"/>
                  </a:lnTo>
                  <a:lnTo>
                    <a:pt x="1462" y="1090"/>
                  </a:lnTo>
                  <a:lnTo>
                    <a:pt x="1490" y="1062"/>
                  </a:lnTo>
                  <a:lnTo>
                    <a:pt x="1517" y="1042"/>
                  </a:lnTo>
                  <a:lnTo>
                    <a:pt x="1538" y="1014"/>
                  </a:lnTo>
                  <a:lnTo>
                    <a:pt x="1566" y="987"/>
                  </a:lnTo>
                  <a:lnTo>
                    <a:pt x="1593" y="966"/>
                  </a:lnTo>
                  <a:lnTo>
                    <a:pt x="1614" y="938"/>
                  </a:lnTo>
                  <a:lnTo>
                    <a:pt x="1642" y="911"/>
                  </a:lnTo>
                  <a:lnTo>
                    <a:pt x="1669" y="883"/>
                  </a:lnTo>
                  <a:lnTo>
                    <a:pt x="1697" y="862"/>
                  </a:lnTo>
                  <a:lnTo>
                    <a:pt x="1718" y="835"/>
                  </a:lnTo>
                  <a:lnTo>
                    <a:pt x="1745" y="814"/>
                  </a:lnTo>
                  <a:lnTo>
                    <a:pt x="1773" y="787"/>
                  </a:lnTo>
                  <a:lnTo>
                    <a:pt x="1800" y="759"/>
                  </a:lnTo>
                  <a:lnTo>
                    <a:pt x="1821" y="731"/>
                  </a:lnTo>
                  <a:lnTo>
                    <a:pt x="1849" y="711"/>
                  </a:lnTo>
                  <a:lnTo>
                    <a:pt x="1876" y="683"/>
                  </a:lnTo>
                  <a:lnTo>
                    <a:pt x="1904" y="656"/>
                  </a:lnTo>
                  <a:lnTo>
                    <a:pt x="1925" y="635"/>
                  </a:lnTo>
                  <a:lnTo>
                    <a:pt x="1952" y="607"/>
                  </a:lnTo>
                  <a:lnTo>
                    <a:pt x="1980" y="580"/>
                  </a:lnTo>
                  <a:lnTo>
                    <a:pt x="2000" y="559"/>
                  </a:lnTo>
                  <a:lnTo>
                    <a:pt x="2028" y="531"/>
                  </a:lnTo>
                  <a:lnTo>
                    <a:pt x="2056" y="504"/>
                  </a:lnTo>
                  <a:lnTo>
                    <a:pt x="2083" y="476"/>
                  </a:lnTo>
                  <a:lnTo>
                    <a:pt x="2104" y="455"/>
                  </a:lnTo>
                  <a:lnTo>
                    <a:pt x="2132" y="428"/>
                  </a:lnTo>
                  <a:lnTo>
                    <a:pt x="2159" y="400"/>
                  </a:lnTo>
                  <a:lnTo>
                    <a:pt x="2187" y="380"/>
                  </a:lnTo>
                  <a:lnTo>
                    <a:pt x="2207" y="352"/>
                  </a:lnTo>
                  <a:lnTo>
                    <a:pt x="2235" y="324"/>
                  </a:lnTo>
                  <a:lnTo>
                    <a:pt x="2263" y="304"/>
                  </a:lnTo>
                  <a:lnTo>
                    <a:pt x="2283" y="276"/>
                  </a:lnTo>
                  <a:lnTo>
                    <a:pt x="2311" y="249"/>
                  </a:lnTo>
                  <a:lnTo>
                    <a:pt x="2338" y="228"/>
                  </a:lnTo>
                  <a:lnTo>
                    <a:pt x="2366" y="200"/>
                  </a:lnTo>
                  <a:lnTo>
                    <a:pt x="2387" y="173"/>
                  </a:lnTo>
                  <a:lnTo>
                    <a:pt x="2414" y="152"/>
                  </a:lnTo>
                  <a:lnTo>
                    <a:pt x="2442" y="124"/>
                  </a:lnTo>
                  <a:lnTo>
                    <a:pt x="2470" y="97"/>
                  </a:lnTo>
                  <a:lnTo>
                    <a:pt x="2490" y="76"/>
                  </a:lnTo>
                  <a:lnTo>
                    <a:pt x="2518" y="49"/>
                  </a:lnTo>
                  <a:lnTo>
                    <a:pt x="2545" y="28"/>
                  </a:lnTo>
                  <a:lnTo>
                    <a:pt x="2573" y="0"/>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2" name="Freeform 26"/>
            <p:cNvSpPr>
              <a:spLocks/>
            </p:cNvSpPr>
            <p:nvPr/>
          </p:nvSpPr>
          <p:spPr bwMode="auto">
            <a:xfrm>
              <a:off x="1680" y="877"/>
              <a:ext cx="2573" cy="2228"/>
            </a:xfrm>
            <a:custGeom>
              <a:avLst/>
              <a:gdLst>
                <a:gd name="T0" fmla="*/ 20 w 2573"/>
                <a:gd name="T1" fmla="*/ 2187 h 2228"/>
                <a:gd name="T2" fmla="*/ 75 w 2573"/>
                <a:gd name="T3" fmla="*/ 2159 h 2228"/>
                <a:gd name="T4" fmla="*/ 124 w 2573"/>
                <a:gd name="T5" fmla="*/ 2104 h 2228"/>
                <a:gd name="T6" fmla="*/ 179 w 2573"/>
                <a:gd name="T7" fmla="*/ 2049 h 2228"/>
                <a:gd name="T8" fmla="*/ 227 w 2573"/>
                <a:gd name="T9" fmla="*/ 2042 h 2228"/>
                <a:gd name="T10" fmla="*/ 282 w 2573"/>
                <a:gd name="T11" fmla="*/ 2007 h 2228"/>
                <a:gd name="T12" fmla="*/ 331 w 2573"/>
                <a:gd name="T13" fmla="*/ 1994 h 2228"/>
                <a:gd name="T14" fmla="*/ 379 w 2573"/>
                <a:gd name="T15" fmla="*/ 1966 h 2228"/>
                <a:gd name="T16" fmla="*/ 434 w 2573"/>
                <a:gd name="T17" fmla="*/ 1938 h 2228"/>
                <a:gd name="T18" fmla="*/ 483 w 2573"/>
                <a:gd name="T19" fmla="*/ 1904 h 2228"/>
                <a:gd name="T20" fmla="*/ 538 w 2573"/>
                <a:gd name="T21" fmla="*/ 1869 h 2228"/>
                <a:gd name="T22" fmla="*/ 586 w 2573"/>
                <a:gd name="T23" fmla="*/ 1842 h 2228"/>
                <a:gd name="T24" fmla="*/ 641 w 2573"/>
                <a:gd name="T25" fmla="*/ 1807 h 2228"/>
                <a:gd name="T26" fmla="*/ 690 w 2573"/>
                <a:gd name="T27" fmla="*/ 1773 h 2228"/>
                <a:gd name="T28" fmla="*/ 745 w 2573"/>
                <a:gd name="T29" fmla="*/ 1738 h 2228"/>
                <a:gd name="T30" fmla="*/ 793 w 2573"/>
                <a:gd name="T31" fmla="*/ 1697 h 2228"/>
                <a:gd name="T32" fmla="*/ 848 w 2573"/>
                <a:gd name="T33" fmla="*/ 1656 h 2228"/>
                <a:gd name="T34" fmla="*/ 897 w 2573"/>
                <a:gd name="T35" fmla="*/ 1614 h 2228"/>
                <a:gd name="T36" fmla="*/ 952 w 2573"/>
                <a:gd name="T37" fmla="*/ 1573 h 2228"/>
                <a:gd name="T38" fmla="*/ 1000 w 2573"/>
                <a:gd name="T39" fmla="*/ 1525 h 2228"/>
                <a:gd name="T40" fmla="*/ 1048 w 2573"/>
                <a:gd name="T41" fmla="*/ 1476 h 2228"/>
                <a:gd name="T42" fmla="*/ 1103 w 2573"/>
                <a:gd name="T43" fmla="*/ 1435 h 2228"/>
                <a:gd name="T44" fmla="*/ 1152 w 2573"/>
                <a:gd name="T45" fmla="*/ 1387 h 2228"/>
                <a:gd name="T46" fmla="*/ 1207 w 2573"/>
                <a:gd name="T47" fmla="*/ 1338 h 2228"/>
                <a:gd name="T48" fmla="*/ 1255 w 2573"/>
                <a:gd name="T49" fmla="*/ 1290 h 2228"/>
                <a:gd name="T50" fmla="*/ 1310 w 2573"/>
                <a:gd name="T51" fmla="*/ 1242 h 2228"/>
                <a:gd name="T52" fmla="*/ 1359 w 2573"/>
                <a:gd name="T53" fmla="*/ 1187 h 2228"/>
                <a:gd name="T54" fmla="*/ 1414 w 2573"/>
                <a:gd name="T55" fmla="*/ 1138 h 2228"/>
                <a:gd name="T56" fmla="*/ 1462 w 2573"/>
                <a:gd name="T57" fmla="*/ 1090 h 2228"/>
                <a:gd name="T58" fmla="*/ 1517 w 2573"/>
                <a:gd name="T59" fmla="*/ 1042 h 2228"/>
                <a:gd name="T60" fmla="*/ 1566 w 2573"/>
                <a:gd name="T61" fmla="*/ 986 h 2228"/>
                <a:gd name="T62" fmla="*/ 1614 w 2573"/>
                <a:gd name="T63" fmla="*/ 938 h 2228"/>
                <a:gd name="T64" fmla="*/ 1669 w 2573"/>
                <a:gd name="T65" fmla="*/ 883 h 2228"/>
                <a:gd name="T66" fmla="*/ 1718 w 2573"/>
                <a:gd name="T67" fmla="*/ 835 h 2228"/>
                <a:gd name="T68" fmla="*/ 1773 w 2573"/>
                <a:gd name="T69" fmla="*/ 786 h 2228"/>
                <a:gd name="T70" fmla="*/ 1821 w 2573"/>
                <a:gd name="T71" fmla="*/ 731 h 2228"/>
                <a:gd name="T72" fmla="*/ 1876 w 2573"/>
                <a:gd name="T73" fmla="*/ 683 h 2228"/>
                <a:gd name="T74" fmla="*/ 1925 w 2573"/>
                <a:gd name="T75" fmla="*/ 635 h 2228"/>
                <a:gd name="T76" fmla="*/ 1980 w 2573"/>
                <a:gd name="T77" fmla="*/ 580 h 2228"/>
                <a:gd name="T78" fmla="*/ 2028 w 2573"/>
                <a:gd name="T79" fmla="*/ 531 h 2228"/>
                <a:gd name="T80" fmla="*/ 2083 w 2573"/>
                <a:gd name="T81" fmla="*/ 476 h 2228"/>
                <a:gd name="T82" fmla="*/ 2132 w 2573"/>
                <a:gd name="T83" fmla="*/ 428 h 2228"/>
                <a:gd name="T84" fmla="*/ 2187 w 2573"/>
                <a:gd name="T85" fmla="*/ 379 h 2228"/>
                <a:gd name="T86" fmla="*/ 2235 w 2573"/>
                <a:gd name="T87" fmla="*/ 324 h 2228"/>
                <a:gd name="T88" fmla="*/ 2283 w 2573"/>
                <a:gd name="T89" fmla="*/ 276 h 2228"/>
                <a:gd name="T90" fmla="*/ 2338 w 2573"/>
                <a:gd name="T91" fmla="*/ 228 h 2228"/>
                <a:gd name="T92" fmla="*/ 2387 w 2573"/>
                <a:gd name="T93" fmla="*/ 173 h 2228"/>
                <a:gd name="T94" fmla="*/ 2442 w 2573"/>
                <a:gd name="T95" fmla="*/ 124 h 2228"/>
                <a:gd name="T96" fmla="*/ 2490 w 2573"/>
                <a:gd name="T97" fmla="*/ 76 h 2228"/>
                <a:gd name="T98" fmla="*/ 2545 w 2573"/>
                <a:gd name="T99" fmla="*/ 28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228">
                  <a:moveTo>
                    <a:pt x="0" y="2228"/>
                  </a:moveTo>
                  <a:lnTo>
                    <a:pt x="20" y="2187"/>
                  </a:lnTo>
                  <a:lnTo>
                    <a:pt x="48" y="2166"/>
                  </a:lnTo>
                  <a:lnTo>
                    <a:pt x="75" y="2159"/>
                  </a:lnTo>
                  <a:lnTo>
                    <a:pt x="96" y="2125"/>
                  </a:lnTo>
                  <a:lnTo>
                    <a:pt x="124" y="2104"/>
                  </a:lnTo>
                  <a:lnTo>
                    <a:pt x="151" y="2069"/>
                  </a:lnTo>
                  <a:lnTo>
                    <a:pt x="179" y="2049"/>
                  </a:lnTo>
                  <a:lnTo>
                    <a:pt x="200" y="2056"/>
                  </a:lnTo>
                  <a:lnTo>
                    <a:pt x="227" y="2042"/>
                  </a:lnTo>
                  <a:lnTo>
                    <a:pt x="255" y="2028"/>
                  </a:lnTo>
                  <a:lnTo>
                    <a:pt x="282" y="2007"/>
                  </a:lnTo>
                  <a:lnTo>
                    <a:pt x="303" y="1994"/>
                  </a:lnTo>
                  <a:lnTo>
                    <a:pt x="331" y="1994"/>
                  </a:lnTo>
                  <a:lnTo>
                    <a:pt x="358" y="1994"/>
                  </a:lnTo>
                  <a:lnTo>
                    <a:pt x="379" y="1966"/>
                  </a:lnTo>
                  <a:lnTo>
                    <a:pt x="407" y="1952"/>
                  </a:lnTo>
                  <a:lnTo>
                    <a:pt x="434" y="1938"/>
                  </a:lnTo>
                  <a:lnTo>
                    <a:pt x="462" y="1918"/>
                  </a:lnTo>
                  <a:lnTo>
                    <a:pt x="483" y="1904"/>
                  </a:lnTo>
                  <a:lnTo>
                    <a:pt x="510" y="1890"/>
                  </a:lnTo>
                  <a:lnTo>
                    <a:pt x="538" y="1869"/>
                  </a:lnTo>
                  <a:lnTo>
                    <a:pt x="565" y="1856"/>
                  </a:lnTo>
                  <a:lnTo>
                    <a:pt x="586" y="1842"/>
                  </a:lnTo>
                  <a:lnTo>
                    <a:pt x="614" y="1821"/>
                  </a:lnTo>
                  <a:lnTo>
                    <a:pt x="641" y="1807"/>
                  </a:lnTo>
                  <a:lnTo>
                    <a:pt x="662" y="1787"/>
                  </a:lnTo>
                  <a:lnTo>
                    <a:pt x="690" y="1773"/>
                  </a:lnTo>
                  <a:lnTo>
                    <a:pt x="717" y="1752"/>
                  </a:lnTo>
                  <a:lnTo>
                    <a:pt x="745" y="1738"/>
                  </a:lnTo>
                  <a:lnTo>
                    <a:pt x="765" y="1718"/>
                  </a:lnTo>
                  <a:lnTo>
                    <a:pt x="793" y="1697"/>
                  </a:lnTo>
                  <a:lnTo>
                    <a:pt x="821" y="1676"/>
                  </a:lnTo>
                  <a:lnTo>
                    <a:pt x="848" y="1656"/>
                  </a:lnTo>
                  <a:lnTo>
                    <a:pt x="869" y="1635"/>
                  </a:lnTo>
                  <a:lnTo>
                    <a:pt x="897" y="1614"/>
                  </a:lnTo>
                  <a:lnTo>
                    <a:pt x="924" y="1593"/>
                  </a:lnTo>
                  <a:lnTo>
                    <a:pt x="952" y="1573"/>
                  </a:lnTo>
                  <a:lnTo>
                    <a:pt x="972" y="1545"/>
                  </a:lnTo>
                  <a:lnTo>
                    <a:pt x="1000" y="1525"/>
                  </a:lnTo>
                  <a:lnTo>
                    <a:pt x="1028" y="1504"/>
                  </a:lnTo>
                  <a:lnTo>
                    <a:pt x="1048" y="1476"/>
                  </a:lnTo>
                  <a:lnTo>
                    <a:pt x="1076" y="1456"/>
                  </a:lnTo>
                  <a:lnTo>
                    <a:pt x="1103" y="1435"/>
                  </a:lnTo>
                  <a:lnTo>
                    <a:pt x="1131" y="1407"/>
                  </a:lnTo>
                  <a:lnTo>
                    <a:pt x="1152" y="1387"/>
                  </a:lnTo>
                  <a:lnTo>
                    <a:pt x="1179" y="1359"/>
                  </a:lnTo>
                  <a:lnTo>
                    <a:pt x="1207" y="1338"/>
                  </a:lnTo>
                  <a:lnTo>
                    <a:pt x="1235" y="1311"/>
                  </a:lnTo>
                  <a:lnTo>
                    <a:pt x="1255" y="1290"/>
                  </a:lnTo>
                  <a:lnTo>
                    <a:pt x="1283" y="1262"/>
                  </a:lnTo>
                  <a:lnTo>
                    <a:pt x="1310" y="1242"/>
                  </a:lnTo>
                  <a:lnTo>
                    <a:pt x="1331" y="1214"/>
                  </a:lnTo>
                  <a:lnTo>
                    <a:pt x="1359" y="1187"/>
                  </a:lnTo>
                  <a:lnTo>
                    <a:pt x="1386" y="1166"/>
                  </a:lnTo>
                  <a:lnTo>
                    <a:pt x="1414" y="1138"/>
                  </a:lnTo>
                  <a:lnTo>
                    <a:pt x="1435" y="1118"/>
                  </a:lnTo>
                  <a:lnTo>
                    <a:pt x="1462" y="1090"/>
                  </a:lnTo>
                  <a:lnTo>
                    <a:pt x="1490" y="1062"/>
                  </a:lnTo>
                  <a:lnTo>
                    <a:pt x="1517" y="1042"/>
                  </a:lnTo>
                  <a:lnTo>
                    <a:pt x="1538" y="1014"/>
                  </a:lnTo>
                  <a:lnTo>
                    <a:pt x="1566" y="986"/>
                  </a:lnTo>
                  <a:lnTo>
                    <a:pt x="1593" y="966"/>
                  </a:lnTo>
                  <a:lnTo>
                    <a:pt x="1614" y="938"/>
                  </a:lnTo>
                  <a:lnTo>
                    <a:pt x="1642" y="911"/>
                  </a:lnTo>
                  <a:lnTo>
                    <a:pt x="1669" y="883"/>
                  </a:lnTo>
                  <a:lnTo>
                    <a:pt x="1697" y="862"/>
                  </a:lnTo>
                  <a:lnTo>
                    <a:pt x="1718" y="835"/>
                  </a:lnTo>
                  <a:lnTo>
                    <a:pt x="1745" y="814"/>
                  </a:lnTo>
                  <a:lnTo>
                    <a:pt x="1773" y="786"/>
                  </a:lnTo>
                  <a:lnTo>
                    <a:pt x="1800" y="759"/>
                  </a:lnTo>
                  <a:lnTo>
                    <a:pt x="1821" y="731"/>
                  </a:lnTo>
                  <a:lnTo>
                    <a:pt x="1849" y="711"/>
                  </a:lnTo>
                  <a:lnTo>
                    <a:pt x="1876" y="683"/>
                  </a:lnTo>
                  <a:lnTo>
                    <a:pt x="1904" y="655"/>
                  </a:lnTo>
                  <a:lnTo>
                    <a:pt x="1925" y="635"/>
                  </a:lnTo>
                  <a:lnTo>
                    <a:pt x="1952" y="607"/>
                  </a:lnTo>
                  <a:lnTo>
                    <a:pt x="1980" y="580"/>
                  </a:lnTo>
                  <a:lnTo>
                    <a:pt x="2000" y="559"/>
                  </a:lnTo>
                  <a:lnTo>
                    <a:pt x="2028" y="531"/>
                  </a:lnTo>
                  <a:lnTo>
                    <a:pt x="2056" y="504"/>
                  </a:lnTo>
                  <a:lnTo>
                    <a:pt x="2083" y="476"/>
                  </a:lnTo>
                  <a:lnTo>
                    <a:pt x="2104" y="455"/>
                  </a:lnTo>
                  <a:lnTo>
                    <a:pt x="2132" y="428"/>
                  </a:lnTo>
                  <a:lnTo>
                    <a:pt x="2159" y="400"/>
                  </a:lnTo>
                  <a:lnTo>
                    <a:pt x="2187" y="379"/>
                  </a:lnTo>
                  <a:lnTo>
                    <a:pt x="2207" y="352"/>
                  </a:lnTo>
                  <a:lnTo>
                    <a:pt x="2235" y="324"/>
                  </a:lnTo>
                  <a:lnTo>
                    <a:pt x="2263" y="304"/>
                  </a:lnTo>
                  <a:lnTo>
                    <a:pt x="2283" y="276"/>
                  </a:lnTo>
                  <a:lnTo>
                    <a:pt x="2311" y="248"/>
                  </a:lnTo>
                  <a:lnTo>
                    <a:pt x="2338" y="228"/>
                  </a:lnTo>
                  <a:lnTo>
                    <a:pt x="2366" y="200"/>
                  </a:lnTo>
                  <a:lnTo>
                    <a:pt x="2387" y="173"/>
                  </a:lnTo>
                  <a:lnTo>
                    <a:pt x="2414" y="152"/>
                  </a:lnTo>
                  <a:lnTo>
                    <a:pt x="2442" y="124"/>
                  </a:lnTo>
                  <a:lnTo>
                    <a:pt x="2470" y="97"/>
                  </a:lnTo>
                  <a:lnTo>
                    <a:pt x="2490" y="76"/>
                  </a:lnTo>
                  <a:lnTo>
                    <a:pt x="2518" y="48"/>
                  </a:lnTo>
                  <a:lnTo>
                    <a:pt x="2545" y="28"/>
                  </a:lnTo>
                  <a:lnTo>
                    <a:pt x="2573" y="0"/>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27"/>
            <p:cNvSpPr>
              <a:spLocks/>
            </p:cNvSpPr>
            <p:nvPr/>
          </p:nvSpPr>
          <p:spPr bwMode="auto">
            <a:xfrm>
              <a:off x="1680" y="884"/>
              <a:ext cx="2573" cy="2228"/>
            </a:xfrm>
            <a:custGeom>
              <a:avLst/>
              <a:gdLst>
                <a:gd name="T0" fmla="*/ 20 w 2573"/>
                <a:gd name="T1" fmla="*/ 2187 h 2228"/>
                <a:gd name="T2" fmla="*/ 75 w 2573"/>
                <a:gd name="T3" fmla="*/ 2159 h 2228"/>
                <a:gd name="T4" fmla="*/ 124 w 2573"/>
                <a:gd name="T5" fmla="*/ 2104 h 2228"/>
                <a:gd name="T6" fmla="*/ 179 w 2573"/>
                <a:gd name="T7" fmla="*/ 2049 h 2228"/>
                <a:gd name="T8" fmla="*/ 227 w 2573"/>
                <a:gd name="T9" fmla="*/ 2042 h 2228"/>
                <a:gd name="T10" fmla="*/ 282 w 2573"/>
                <a:gd name="T11" fmla="*/ 2007 h 2228"/>
                <a:gd name="T12" fmla="*/ 331 w 2573"/>
                <a:gd name="T13" fmla="*/ 1993 h 2228"/>
                <a:gd name="T14" fmla="*/ 379 w 2573"/>
                <a:gd name="T15" fmla="*/ 1966 h 2228"/>
                <a:gd name="T16" fmla="*/ 434 w 2573"/>
                <a:gd name="T17" fmla="*/ 1938 h 2228"/>
                <a:gd name="T18" fmla="*/ 483 w 2573"/>
                <a:gd name="T19" fmla="*/ 1904 h 2228"/>
                <a:gd name="T20" fmla="*/ 538 w 2573"/>
                <a:gd name="T21" fmla="*/ 1869 h 2228"/>
                <a:gd name="T22" fmla="*/ 586 w 2573"/>
                <a:gd name="T23" fmla="*/ 1842 h 2228"/>
                <a:gd name="T24" fmla="*/ 641 w 2573"/>
                <a:gd name="T25" fmla="*/ 1807 h 2228"/>
                <a:gd name="T26" fmla="*/ 690 w 2573"/>
                <a:gd name="T27" fmla="*/ 1773 h 2228"/>
                <a:gd name="T28" fmla="*/ 745 w 2573"/>
                <a:gd name="T29" fmla="*/ 1738 h 2228"/>
                <a:gd name="T30" fmla="*/ 793 w 2573"/>
                <a:gd name="T31" fmla="*/ 1697 h 2228"/>
                <a:gd name="T32" fmla="*/ 848 w 2573"/>
                <a:gd name="T33" fmla="*/ 1655 h 2228"/>
                <a:gd name="T34" fmla="*/ 897 w 2573"/>
                <a:gd name="T35" fmla="*/ 1614 h 2228"/>
                <a:gd name="T36" fmla="*/ 952 w 2573"/>
                <a:gd name="T37" fmla="*/ 1573 h 2228"/>
                <a:gd name="T38" fmla="*/ 1000 w 2573"/>
                <a:gd name="T39" fmla="*/ 1524 h 2228"/>
                <a:gd name="T40" fmla="*/ 1048 w 2573"/>
                <a:gd name="T41" fmla="*/ 1476 h 2228"/>
                <a:gd name="T42" fmla="*/ 1103 w 2573"/>
                <a:gd name="T43" fmla="*/ 1435 h 2228"/>
                <a:gd name="T44" fmla="*/ 1152 w 2573"/>
                <a:gd name="T45" fmla="*/ 1386 h 2228"/>
                <a:gd name="T46" fmla="*/ 1207 w 2573"/>
                <a:gd name="T47" fmla="*/ 1338 h 2228"/>
                <a:gd name="T48" fmla="*/ 1255 w 2573"/>
                <a:gd name="T49" fmla="*/ 1290 h 2228"/>
                <a:gd name="T50" fmla="*/ 1310 w 2573"/>
                <a:gd name="T51" fmla="*/ 1242 h 2228"/>
                <a:gd name="T52" fmla="*/ 1359 w 2573"/>
                <a:gd name="T53" fmla="*/ 1186 h 2228"/>
                <a:gd name="T54" fmla="*/ 1414 w 2573"/>
                <a:gd name="T55" fmla="*/ 1138 h 2228"/>
                <a:gd name="T56" fmla="*/ 1462 w 2573"/>
                <a:gd name="T57" fmla="*/ 1090 h 2228"/>
                <a:gd name="T58" fmla="*/ 1517 w 2573"/>
                <a:gd name="T59" fmla="*/ 1042 h 2228"/>
                <a:gd name="T60" fmla="*/ 1566 w 2573"/>
                <a:gd name="T61" fmla="*/ 986 h 2228"/>
                <a:gd name="T62" fmla="*/ 1614 w 2573"/>
                <a:gd name="T63" fmla="*/ 938 h 2228"/>
                <a:gd name="T64" fmla="*/ 1669 w 2573"/>
                <a:gd name="T65" fmla="*/ 883 h 2228"/>
                <a:gd name="T66" fmla="*/ 1718 w 2573"/>
                <a:gd name="T67" fmla="*/ 835 h 2228"/>
                <a:gd name="T68" fmla="*/ 1773 w 2573"/>
                <a:gd name="T69" fmla="*/ 786 h 2228"/>
                <a:gd name="T70" fmla="*/ 1821 w 2573"/>
                <a:gd name="T71" fmla="*/ 731 h 2228"/>
                <a:gd name="T72" fmla="*/ 1876 w 2573"/>
                <a:gd name="T73" fmla="*/ 683 h 2228"/>
                <a:gd name="T74" fmla="*/ 1925 w 2573"/>
                <a:gd name="T75" fmla="*/ 635 h 2228"/>
                <a:gd name="T76" fmla="*/ 1980 w 2573"/>
                <a:gd name="T77" fmla="*/ 579 h 2228"/>
                <a:gd name="T78" fmla="*/ 2028 w 2573"/>
                <a:gd name="T79" fmla="*/ 531 h 2228"/>
                <a:gd name="T80" fmla="*/ 2083 w 2573"/>
                <a:gd name="T81" fmla="*/ 476 h 2228"/>
                <a:gd name="T82" fmla="*/ 2132 w 2573"/>
                <a:gd name="T83" fmla="*/ 428 h 2228"/>
                <a:gd name="T84" fmla="*/ 2187 w 2573"/>
                <a:gd name="T85" fmla="*/ 379 h 2228"/>
                <a:gd name="T86" fmla="*/ 2235 w 2573"/>
                <a:gd name="T87" fmla="*/ 324 h 2228"/>
                <a:gd name="T88" fmla="*/ 2283 w 2573"/>
                <a:gd name="T89" fmla="*/ 276 h 2228"/>
                <a:gd name="T90" fmla="*/ 2338 w 2573"/>
                <a:gd name="T91" fmla="*/ 228 h 2228"/>
                <a:gd name="T92" fmla="*/ 2387 w 2573"/>
                <a:gd name="T93" fmla="*/ 172 h 2228"/>
                <a:gd name="T94" fmla="*/ 2442 w 2573"/>
                <a:gd name="T95" fmla="*/ 124 h 2228"/>
                <a:gd name="T96" fmla="*/ 2490 w 2573"/>
                <a:gd name="T97" fmla="*/ 76 h 2228"/>
                <a:gd name="T98" fmla="*/ 2545 w 2573"/>
                <a:gd name="T99" fmla="*/ 28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228">
                  <a:moveTo>
                    <a:pt x="0" y="2228"/>
                  </a:moveTo>
                  <a:lnTo>
                    <a:pt x="20" y="2187"/>
                  </a:lnTo>
                  <a:lnTo>
                    <a:pt x="48" y="2166"/>
                  </a:lnTo>
                  <a:lnTo>
                    <a:pt x="75" y="2159"/>
                  </a:lnTo>
                  <a:lnTo>
                    <a:pt x="96" y="2125"/>
                  </a:lnTo>
                  <a:lnTo>
                    <a:pt x="124" y="2104"/>
                  </a:lnTo>
                  <a:lnTo>
                    <a:pt x="151" y="2069"/>
                  </a:lnTo>
                  <a:lnTo>
                    <a:pt x="179" y="2049"/>
                  </a:lnTo>
                  <a:lnTo>
                    <a:pt x="200" y="2056"/>
                  </a:lnTo>
                  <a:lnTo>
                    <a:pt x="227" y="2042"/>
                  </a:lnTo>
                  <a:lnTo>
                    <a:pt x="255" y="2028"/>
                  </a:lnTo>
                  <a:lnTo>
                    <a:pt x="282" y="2007"/>
                  </a:lnTo>
                  <a:lnTo>
                    <a:pt x="303" y="1993"/>
                  </a:lnTo>
                  <a:lnTo>
                    <a:pt x="331" y="1993"/>
                  </a:lnTo>
                  <a:lnTo>
                    <a:pt x="358" y="1993"/>
                  </a:lnTo>
                  <a:lnTo>
                    <a:pt x="379" y="1966"/>
                  </a:lnTo>
                  <a:lnTo>
                    <a:pt x="407" y="1952"/>
                  </a:lnTo>
                  <a:lnTo>
                    <a:pt x="434" y="1938"/>
                  </a:lnTo>
                  <a:lnTo>
                    <a:pt x="462" y="1918"/>
                  </a:lnTo>
                  <a:lnTo>
                    <a:pt x="483" y="1904"/>
                  </a:lnTo>
                  <a:lnTo>
                    <a:pt x="510" y="1890"/>
                  </a:lnTo>
                  <a:lnTo>
                    <a:pt x="538" y="1869"/>
                  </a:lnTo>
                  <a:lnTo>
                    <a:pt x="565" y="1856"/>
                  </a:lnTo>
                  <a:lnTo>
                    <a:pt x="586" y="1842"/>
                  </a:lnTo>
                  <a:lnTo>
                    <a:pt x="614" y="1821"/>
                  </a:lnTo>
                  <a:lnTo>
                    <a:pt x="641" y="1807"/>
                  </a:lnTo>
                  <a:lnTo>
                    <a:pt x="662" y="1787"/>
                  </a:lnTo>
                  <a:lnTo>
                    <a:pt x="690" y="1773"/>
                  </a:lnTo>
                  <a:lnTo>
                    <a:pt x="717" y="1752"/>
                  </a:lnTo>
                  <a:lnTo>
                    <a:pt x="745" y="1738"/>
                  </a:lnTo>
                  <a:lnTo>
                    <a:pt x="765" y="1718"/>
                  </a:lnTo>
                  <a:lnTo>
                    <a:pt x="793" y="1697"/>
                  </a:lnTo>
                  <a:lnTo>
                    <a:pt x="821" y="1676"/>
                  </a:lnTo>
                  <a:lnTo>
                    <a:pt x="848" y="1655"/>
                  </a:lnTo>
                  <a:lnTo>
                    <a:pt x="869" y="1635"/>
                  </a:lnTo>
                  <a:lnTo>
                    <a:pt x="897" y="1614"/>
                  </a:lnTo>
                  <a:lnTo>
                    <a:pt x="924" y="1593"/>
                  </a:lnTo>
                  <a:lnTo>
                    <a:pt x="952" y="1573"/>
                  </a:lnTo>
                  <a:lnTo>
                    <a:pt x="972" y="1545"/>
                  </a:lnTo>
                  <a:lnTo>
                    <a:pt x="1000" y="1524"/>
                  </a:lnTo>
                  <a:lnTo>
                    <a:pt x="1028" y="1504"/>
                  </a:lnTo>
                  <a:lnTo>
                    <a:pt x="1048" y="1476"/>
                  </a:lnTo>
                  <a:lnTo>
                    <a:pt x="1076" y="1455"/>
                  </a:lnTo>
                  <a:lnTo>
                    <a:pt x="1103" y="1435"/>
                  </a:lnTo>
                  <a:lnTo>
                    <a:pt x="1131" y="1407"/>
                  </a:lnTo>
                  <a:lnTo>
                    <a:pt x="1152" y="1386"/>
                  </a:lnTo>
                  <a:lnTo>
                    <a:pt x="1179" y="1359"/>
                  </a:lnTo>
                  <a:lnTo>
                    <a:pt x="1207" y="1338"/>
                  </a:lnTo>
                  <a:lnTo>
                    <a:pt x="1235" y="1311"/>
                  </a:lnTo>
                  <a:lnTo>
                    <a:pt x="1255" y="1290"/>
                  </a:lnTo>
                  <a:lnTo>
                    <a:pt x="1283" y="1262"/>
                  </a:lnTo>
                  <a:lnTo>
                    <a:pt x="1310" y="1242"/>
                  </a:lnTo>
                  <a:lnTo>
                    <a:pt x="1331" y="1214"/>
                  </a:lnTo>
                  <a:lnTo>
                    <a:pt x="1359" y="1186"/>
                  </a:lnTo>
                  <a:lnTo>
                    <a:pt x="1386" y="1166"/>
                  </a:lnTo>
                  <a:lnTo>
                    <a:pt x="1414" y="1138"/>
                  </a:lnTo>
                  <a:lnTo>
                    <a:pt x="1435" y="1117"/>
                  </a:lnTo>
                  <a:lnTo>
                    <a:pt x="1462" y="1090"/>
                  </a:lnTo>
                  <a:lnTo>
                    <a:pt x="1490" y="1062"/>
                  </a:lnTo>
                  <a:lnTo>
                    <a:pt x="1517" y="1042"/>
                  </a:lnTo>
                  <a:lnTo>
                    <a:pt x="1538" y="1014"/>
                  </a:lnTo>
                  <a:lnTo>
                    <a:pt x="1566" y="986"/>
                  </a:lnTo>
                  <a:lnTo>
                    <a:pt x="1593" y="966"/>
                  </a:lnTo>
                  <a:lnTo>
                    <a:pt x="1614" y="938"/>
                  </a:lnTo>
                  <a:lnTo>
                    <a:pt x="1642" y="911"/>
                  </a:lnTo>
                  <a:lnTo>
                    <a:pt x="1669" y="883"/>
                  </a:lnTo>
                  <a:lnTo>
                    <a:pt x="1697" y="862"/>
                  </a:lnTo>
                  <a:lnTo>
                    <a:pt x="1718" y="835"/>
                  </a:lnTo>
                  <a:lnTo>
                    <a:pt x="1745" y="814"/>
                  </a:lnTo>
                  <a:lnTo>
                    <a:pt x="1773" y="786"/>
                  </a:lnTo>
                  <a:lnTo>
                    <a:pt x="1800" y="759"/>
                  </a:lnTo>
                  <a:lnTo>
                    <a:pt x="1821" y="731"/>
                  </a:lnTo>
                  <a:lnTo>
                    <a:pt x="1849" y="710"/>
                  </a:lnTo>
                  <a:lnTo>
                    <a:pt x="1876" y="683"/>
                  </a:lnTo>
                  <a:lnTo>
                    <a:pt x="1904" y="655"/>
                  </a:lnTo>
                  <a:lnTo>
                    <a:pt x="1925" y="635"/>
                  </a:lnTo>
                  <a:lnTo>
                    <a:pt x="1952" y="607"/>
                  </a:lnTo>
                  <a:lnTo>
                    <a:pt x="1980" y="579"/>
                  </a:lnTo>
                  <a:lnTo>
                    <a:pt x="2000" y="559"/>
                  </a:lnTo>
                  <a:lnTo>
                    <a:pt x="2028" y="531"/>
                  </a:lnTo>
                  <a:lnTo>
                    <a:pt x="2056" y="504"/>
                  </a:lnTo>
                  <a:lnTo>
                    <a:pt x="2083" y="476"/>
                  </a:lnTo>
                  <a:lnTo>
                    <a:pt x="2104" y="455"/>
                  </a:lnTo>
                  <a:lnTo>
                    <a:pt x="2132" y="428"/>
                  </a:lnTo>
                  <a:lnTo>
                    <a:pt x="2159" y="400"/>
                  </a:lnTo>
                  <a:lnTo>
                    <a:pt x="2187" y="379"/>
                  </a:lnTo>
                  <a:lnTo>
                    <a:pt x="2207" y="352"/>
                  </a:lnTo>
                  <a:lnTo>
                    <a:pt x="2235" y="324"/>
                  </a:lnTo>
                  <a:lnTo>
                    <a:pt x="2263" y="304"/>
                  </a:lnTo>
                  <a:lnTo>
                    <a:pt x="2283" y="276"/>
                  </a:lnTo>
                  <a:lnTo>
                    <a:pt x="2311" y="248"/>
                  </a:lnTo>
                  <a:lnTo>
                    <a:pt x="2338" y="228"/>
                  </a:lnTo>
                  <a:lnTo>
                    <a:pt x="2366" y="200"/>
                  </a:lnTo>
                  <a:lnTo>
                    <a:pt x="2387" y="172"/>
                  </a:lnTo>
                  <a:lnTo>
                    <a:pt x="2414" y="152"/>
                  </a:lnTo>
                  <a:lnTo>
                    <a:pt x="2442" y="124"/>
                  </a:lnTo>
                  <a:lnTo>
                    <a:pt x="2470" y="97"/>
                  </a:lnTo>
                  <a:lnTo>
                    <a:pt x="2490" y="76"/>
                  </a:lnTo>
                  <a:lnTo>
                    <a:pt x="2518" y="48"/>
                  </a:lnTo>
                  <a:lnTo>
                    <a:pt x="2545" y="28"/>
                  </a:lnTo>
                  <a:lnTo>
                    <a:pt x="2573" y="0"/>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28"/>
            <p:cNvSpPr>
              <a:spLocks/>
            </p:cNvSpPr>
            <p:nvPr/>
          </p:nvSpPr>
          <p:spPr bwMode="auto">
            <a:xfrm>
              <a:off x="1680" y="2864"/>
              <a:ext cx="2573" cy="814"/>
            </a:xfrm>
            <a:custGeom>
              <a:avLst/>
              <a:gdLst>
                <a:gd name="T0" fmla="*/ 20 w 2573"/>
                <a:gd name="T1" fmla="*/ 814 h 814"/>
                <a:gd name="T2" fmla="*/ 75 w 2573"/>
                <a:gd name="T3" fmla="*/ 807 h 814"/>
                <a:gd name="T4" fmla="*/ 124 w 2573"/>
                <a:gd name="T5" fmla="*/ 800 h 814"/>
                <a:gd name="T6" fmla="*/ 179 w 2573"/>
                <a:gd name="T7" fmla="*/ 786 h 814"/>
                <a:gd name="T8" fmla="*/ 227 w 2573"/>
                <a:gd name="T9" fmla="*/ 765 h 814"/>
                <a:gd name="T10" fmla="*/ 282 w 2573"/>
                <a:gd name="T11" fmla="*/ 758 h 814"/>
                <a:gd name="T12" fmla="*/ 331 w 2573"/>
                <a:gd name="T13" fmla="*/ 738 h 814"/>
                <a:gd name="T14" fmla="*/ 379 w 2573"/>
                <a:gd name="T15" fmla="*/ 717 h 814"/>
                <a:gd name="T16" fmla="*/ 434 w 2573"/>
                <a:gd name="T17" fmla="*/ 696 h 814"/>
                <a:gd name="T18" fmla="*/ 483 w 2573"/>
                <a:gd name="T19" fmla="*/ 683 h 814"/>
                <a:gd name="T20" fmla="*/ 538 w 2573"/>
                <a:gd name="T21" fmla="*/ 662 h 814"/>
                <a:gd name="T22" fmla="*/ 586 w 2573"/>
                <a:gd name="T23" fmla="*/ 641 h 814"/>
                <a:gd name="T24" fmla="*/ 641 w 2573"/>
                <a:gd name="T25" fmla="*/ 620 h 814"/>
                <a:gd name="T26" fmla="*/ 690 w 2573"/>
                <a:gd name="T27" fmla="*/ 600 h 814"/>
                <a:gd name="T28" fmla="*/ 745 w 2573"/>
                <a:gd name="T29" fmla="*/ 579 h 814"/>
                <a:gd name="T30" fmla="*/ 793 w 2573"/>
                <a:gd name="T31" fmla="*/ 551 h 814"/>
                <a:gd name="T32" fmla="*/ 848 w 2573"/>
                <a:gd name="T33" fmla="*/ 531 h 814"/>
                <a:gd name="T34" fmla="*/ 897 w 2573"/>
                <a:gd name="T35" fmla="*/ 510 h 814"/>
                <a:gd name="T36" fmla="*/ 952 w 2573"/>
                <a:gd name="T37" fmla="*/ 489 h 814"/>
                <a:gd name="T38" fmla="*/ 1000 w 2573"/>
                <a:gd name="T39" fmla="*/ 469 h 814"/>
                <a:gd name="T40" fmla="*/ 1048 w 2573"/>
                <a:gd name="T41" fmla="*/ 441 h 814"/>
                <a:gd name="T42" fmla="*/ 1103 w 2573"/>
                <a:gd name="T43" fmla="*/ 420 h 814"/>
                <a:gd name="T44" fmla="*/ 1152 w 2573"/>
                <a:gd name="T45" fmla="*/ 400 h 814"/>
                <a:gd name="T46" fmla="*/ 1207 w 2573"/>
                <a:gd name="T47" fmla="*/ 379 h 814"/>
                <a:gd name="T48" fmla="*/ 1255 w 2573"/>
                <a:gd name="T49" fmla="*/ 358 h 814"/>
                <a:gd name="T50" fmla="*/ 1310 w 2573"/>
                <a:gd name="T51" fmla="*/ 338 h 814"/>
                <a:gd name="T52" fmla="*/ 1359 w 2573"/>
                <a:gd name="T53" fmla="*/ 317 h 814"/>
                <a:gd name="T54" fmla="*/ 1414 w 2573"/>
                <a:gd name="T55" fmla="*/ 296 h 814"/>
                <a:gd name="T56" fmla="*/ 1462 w 2573"/>
                <a:gd name="T57" fmla="*/ 282 h 814"/>
                <a:gd name="T58" fmla="*/ 1517 w 2573"/>
                <a:gd name="T59" fmla="*/ 262 h 814"/>
                <a:gd name="T60" fmla="*/ 1566 w 2573"/>
                <a:gd name="T61" fmla="*/ 241 h 814"/>
                <a:gd name="T62" fmla="*/ 1614 w 2573"/>
                <a:gd name="T63" fmla="*/ 227 h 814"/>
                <a:gd name="T64" fmla="*/ 1669 w 2573"/>
                <a:gd name="T65" fmla="*/ 207 h 814"/>
                <a:gd name="T66" fmla="*/ 1718 w 2573"/>
                <a:gd name="T67" fmla="*/ 193 h 814"/>
                <a:gd name="T68" fmla="*/ 1773 w 2573"/>
                <a:gd name="T69" fmla="*/ 179 h 814"/>
                <a:gd name="T70" fmla="*/ 1821 w 2573"/>
                <a:gd name="T71" fmla="*/ 165 h 814"/>
                <a:gd name="T72" fmla="*/ 1876 w 2573"/>
                <a:gd name="T73" fmla="*/ 151 h 814"/>
                <a:gd name="T74" fmla="*/ 1925 w 2573"/>
                <a:gd name="T75" fmla="*/ 131 h 814"/>
                <a:gd name="T76" fmla="*/ 1980 w 2573"/>
                <a:gd name="T77" fmla="*/ 124 h 814"/>
                <a:gd name="T78" fmla="*/ 2028 w 2573"/>
                <a:gd name="T79" fmla="*/ 110 h 814"/>
                <a:gd name="T80" fmla="*/ 2083 w 2573"/>
                <a:gd name="T81" fmla="*/ 96 h 814"/>
                <a:gd name="T82" fmla="*/ 2132 w 2573"/>
                <a:gd name="T83" fmla="*/ 82 h 814"/>
                <a:gd name="T84" fmla="*/ 2187 w 2573"/>
                <a:gd name="T85" fmla="*/ 69 h 814"/>
                <a:gd name="T86" fmla="*/ 2235 w 2573"/>
                <a:gd name="T87" fmla="*/ 62 h 814"/>
                <a:gd name="T88" fmla="*/ 2283 w 2573"/>
                <a:gd name="T89" fmla="*/ 48 h 814"/>
                <a:gd name="T90" fmla="*/ 2338 w 2573"/>
                <a:gd name="T91" fmla="*/ 41 h 814"/>
                <a:gd name="T92" fmla="*/ 2387 w 2573"/>
                <a:gd name="T93" fmla="*/ 27 h 814"/>
                <a:gd name="T94" fmla="*/ 2442 w 2573"/>
                <a:gd name="T95" fmla="*/ 20 h 814"/>
                <a:gd name="T96" fmla="*/ 2490 w 2573"/>
                <a:gd name="T97" fmla="*/ 13 h 814"/>
                <a:gd name="T98" fmla="*/ 2545 w 2573"/>
                <a:gd name="T99" fmla="*/ 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814">
                  <a:moveTo>
                    <a:pt x="0" y="807"/>
                  </a:moveTo>
                  <a:lnTo>
                    <a:pt x="20" y="814"/>
                  </a:lnTo>
                  <a:lnTo>
                    <a:pt x="48" y="807"/>
                  </a:lnTo>
                  <a:lnTo>
                    <a:pt x="75" y="807"/>
                  </a:lnTo>
                  <a:lnTo>
                    <a:pt x="96" y="800"/>
                  </a:lnTo>
                  <a:lnTo>
                    <a:pt x="124" y="800"/>
                  </a:lnTo>
                  <a:lnTo>
                    <a:pt x="151" y="793"/>
                  </a:lnTo>
                  <a:lnTo>
                    <a:pt x="179" y="786"/>
                  </a:lnTo>
                  <a:lnTo>
                    <a:pt x="200" y="772"/>
                  </a:lnTo>
                  <a:lnTo>
                    <a:pt x="227" y="765"/>
                  </a:lnTo>
                  <a:lnTo>
                    <a:pt x="255" y="765"/>
                  </a:lnTo>
                  <a:lnTo>
                    <a:pt x="282" y="758"/>
                  </a:lnTo>
                  <a:lnTo>
                    <a:pt x="303" y="745"/>
                  </a:lnTo>
                  <a:lnTo>
                    <a:pt x="331" y="738"/>
                  </a:lnTo>
                  <a:lnTo>
                    <a:pt x="358" y="731"/>
                  </a:lnTo>
                  <a:lnTo>
                    <a:pt x="379" y="717"/>
                  </a:lnTo>
                  <a:lnTo>
                    <a:pt x="407" y="710"/>
                  </a:lnTo>
                  <a:lnTo>
                    <a:pt x="434" y="696"/>
                  </a:lnTo>
                  <a:lnTo>
                    <a:pt x="462" y="689"/>
                  </a:lnTo>
                  <a:lnTo>
                    <a:pt x="483" y="683"/>
                  </a:lnTo>
                  <a:lnTo>
                    <a:pt x="510" y="669"/>
                  </a:lnTo>
                  <a:lnTo>
                    <a:pt x="538" y="662"/>
                  </a:lnTo>
                  <a:lnTo>
                    <a:pt x="565" y="648"/>
                  </a:lnTo>
                  <a:lnTo>
                    <a:pt x="586" y="641"/>
                  </a:lnTo>
                  <a:lnTo>
                    <a:pt x="614" y="627"/>
                  </a:lnTo>
                  <a:lnTo>
                    <a:pt x="641" y="620"/>
                  </a:lnTo>
                  <a:lnTo>
                    <a:pt x="662" y="607"/>
                  </a:lnTo>
                  <a:lnTo>
                    <a:pt x="690" y="600"/>
                  </a:lnTo>
                  <a:lnTo>
                    <a:pt x="717" y="586"/>
                  </a:lnTo>
                  <a:lnTo>
                    <a:pt x="745" y="579"/>
                  </a:lnTo>
                  <a:lnTo>
                    <a:pt x="765" y="565"/>
                  </a:lnTo>
                  <a:lnTo>
                    <a:pt x="793" y="551"/>
                  </a:lnTo>
                  <a:lnTo>
                    <a:pt x="821" y="545"/>
                  </a:lnTo>
                  <a:lnTo>
                    <a:pt x="848" y="531"/>
                  </a:lnTo>
                  <a:lnTo>
                    <a:pt x="869" y="524"/>
                  </a:lnTo>
                  <a:lnTo>
                    <a:pt x="897" y="510"/>
                  </a:lnTo>
                  <a:lnTo>
                    <a:pt x="924" y="496"/>
                  </a:lnTo>
                  <a:lnTo>
                    <a:pt x="952" y="489"/>
                  </a:lnTo>
                  <a:lnTo>
                    <a:pt x="972" y="476"/>
                  </a:lnTo>
                  <a:lnTo>
                    <a:pt x="1000" y="469"/>
                  </a:lnTo>
                  <a:lnTo>
                    <a:pt x="1028" y="455"/>
                  </a:lnTo>
                  <a:lnTo>
                    <a:pt x="1048" y="441"/>
                  </a:lnTo>
                  <a:lnTo>
                    <a:pt x="1076" y="434"/>
                  </a:lnTo>
                  <a:lnTo>
                    <a:pt x="1103" y="420"/>
                  </a:lnTo>
                  <a:lnTo>
                    <a:pt x="1131" y="414"/>
                  </a:lnTo>
                  <a:lnTo>
                    <a:pt x="1152" y="400"/>
                  </a:lnTo>
                  <a:lnTo>
                    <a:pt x="1179" y="393"/>
                  </a:lnTo>
                  <a:lnTo>
                    <a:pt x="1207" y="379"/>
                  </a:lnTo>
                  <a:lnTo>
                    <a:pt x="1235" y="372"/>
                  </a:lnTo>
                  <a:lnTo>
                    <a:pt x="1255" y="358"/>
                  </a:lnTo>
                  <a:lnTo>
                    <a:pt x="1283" y="351"/>
                  </a:lnTo>
                  <a:lnTo>
                    <a:pt x="1310" y="338"/>
                  </a:lnTo>
                  <a:lnTo>
                    <a:pt x="1331" y="331"/>
                  </a:lnTo>
                  <a:lnTo>
                    <a:pt x="1359" y="317"/>
                  </a:lnTo>
                  <a:lnTo>
                    <a:pt x="1386" y="310"/>
                  </a:lnTo>
                  <a:lnTo>
                    <a:pt x="1414" y="296"/>
                  </a:lnTo>
                  <a:lnTo>
                    <a:pt x="1435" y="289"/>
                  </a:lnTo>
                  <a:lnTo>
                    <a:pt x="1462" y="282"/>
                  </a:lnTo>
                  <a:lnTo>
                    <a:pt x="1490" y="269"/>
                  </a:lnTo>
                  <a:lnTo>
                    <a:pt x="1517" y="262"/>
                  </a:lnTo>
                  <a:lnTo>
                    <a:pt x="1538" y="255"/>
                  </a:lnTo>
                  <a:lnTo>
                    <a:pt x="1566" y="241"/>
                  </a:lnTo>
                  <a:lnTo>
                    <a:pt x="1593" y="234"/>
                  </a:lnTo>
                  <a:lnTo>
                    <a:pt x="1614" y="227"/>
                  </a:lnTo>
                  <a:lnTo>
                    <a:pt x="1642" y="220"/>
                  </a:lnTo>
                  <a:lnTo>
                    <a:pt x="1669" y="207"/>
                  </a:lnTo>
                  <a:lnTo>
                    <a:pt x="1697" y="200"/>
                  </a:lnTo>
                  <a:lnTo>
                    <a:pt x="1718" y="193"/>
                  </a:lnTo>
                  <a:lnTo>
                    <a:pt x="1745" y="186"/>
                  </a:lnTo>
                  <a:lnTo>
                    <a:pt x="1773" y="179"/>
                  </a:lnTo>
                  <a:lnTo>
                    <a:pt x="1800" y="172"/>
                  </a:lnTo>
                  <a:lnTo>
                    <a:pt x="1821" y="165"/>
                  </a:lnTo>
                  <a:lnTo>
                    <a:pt x="1849" y="158"/>
                  </a:lnTo>
                  <a:lnTo>
                    <a:pt x="1876" y="151"/>
                  </a:lnTo>
                  <a:lnTo>
                    <a:pt x="1904" y="138"/>
                  </a:lnTo>
                  <a:lnTo>
                    <a:pt x="1925" y="131"/>
                  </a:lnTo>
                  <a:lnTo>
                    <a:pt x="1952" y="124"/>
                  </a:lnTo>
                  <a:lnTo>
                    <a:pt x="1980" y="124"/>
                  </a:lnTo>
                  <a:lnTo>
                    <a:pt x="2000" y="117"/>
                  </a:lnTo>
                  <a:lnTo>
                    <a:pt x="2028" y="110"/>
                  </a:lnTo>
                  <a:lnTo>
                    <a:pt x="2056" y="103"/>
                  </a:lnTo>
                  <a:lnTo>
                    <a:pt x="2083" y="96"/>
                  </a:lnTo>
                  <a:lnTo>
                    <a:pt x="2104" y="89"/>
                  </a:lnTo>
                  <a:lnTo>
                    <a:pt x="2132" y="82"/>
                  </a:lnTo>
                  <a:lnTo>
                    <a:pt x="2159" y="76"/>
                  </a:lnTo>
                  <a:lnTo>
                    <a:pt x="2187" y="69"/>
                  </a:lnTo>
                  <a:lnTo>
                    <a:pt x="2207" y="69"/>
                  </a:lnTo>
                  <a:lnTo>
                    <a:pt x="2235" y="62"/>
                  </a:lnTo>
                  <a:lnTo>
                    <a:pt x="2263" y="55"/>
                  </a:lnTo>
                  <a:lnTo>
                    <a:pt x="2283" y="48"/>
                  </a:lnTo>
                  <a:lnTo>
                    <a:pt x="2311" y="41"/>
                  </a:lnTo>
                  <a:lnTo>
                    <a:pt x="2338" y="41"/>
                  </a:lnTo>
                  <a:lnTo>
                    <a:pt x="2366" y="34"/>
                  </a:lnTo>
                  <a:lnTo>
                    <a:pt x="2387" y="27"/>
                  </a:lnTo>
                  <a:lnTo>
                    <a:pt x="2414" y="27"/>
                  </a:lnTo>
                  <a:lnTo>
                    <a:pt x="2442" y="20"/>
                  </a:lnTo>
                  <a:lnTo>
                    <a:pt x="2470" y="13"/>
                  </a:lnTo>
                  <a:lnTo>
                    <a:pt x="2490" y="13"/>
                  </a:lnTo>
                  <a:lnTo>
                    <a:pt x="2518" y="7"/>
                  </a:lnTo>
                  <a:lnTo>
                    <a:pt x="2545" y="0"/>
                  </a:lnTo>
                  <a:lnTo>
                    <a:pt x="257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5" name="Freeform 29"/>
            <p:cNvSpPr>
              <a:spLocks/>
            </p:cNvSpPr>
            <p:nvPr/>
          </p:nvSpPr>
          <p:spPr bwMode="auto">
            <a:xfrm>
              <a:off x="1680" y="2871"/>
              <a:ext cx="2573" cy="813"/>
            </a:xfrm>
            <a:custGeom>
              <a:avLst/>
              <a:gdLst>
                <a:gd name="T0" fmla="*/ 20 w 2573"/>
                <a:gd name="T1" fmla="*/ 813 h 813"/>
                <a:gd name="T2" fmla="*/ 75 w 2573"/>
                <a:gd name="T3" fmla="*/ 807 h 813"/>
                <a:gd name="T4" fmla="*/ 124 w 2573"/>
                <a:gd name="T5" fmla="*/ 800 h 813"/>
                <a:gd name="T6" fmla="*/ 179 w 2573"/>
                <a:gd name="T7" fmla="*/ 786 h 813"/>
                <a:gd name="T8" fmla="*/ 227 w 2573"/>
                <a:gd name="T9" fmla="*/ 765 h 813"/>
                <a:gd name="T10" fmla="*/ 282 w 2573"/>
                <a:gd name="T11" fmla="*/ 758 h 813"/>
                <a:gd name="T12" fmla="*/ 331 w 2573"/>
                <a:gd name="T13" fmla="*/ 738 h 813"/>
                <a:gd name="T14" fmla="*/ 379 w 2573"/>
                <a:gd name="T15" fmla="*/ 717 h 813"/>
                <a:gd name="T16" fmla="*/ 434 w 2573"/>
                <a:gd name="T17" fmla="*/ 696 h 813"/>
                <a:gd name="T18" fmla="*/ 483 w 2573"/>
                <a:gd name="T19" fmla="*/ 682 h 813"/>
                <a:gd name="T20" fmla="*/ 538 w 2573"/>
                <a:gd name="T21" fmla="*/ 662 h 813"/>
                <a:gd name="T22" fmla="*/ 586 w 2573"/>
                <a:gd name="T23" fmla="*/ 641 h 813"/>
                <a:gd name="T24" fmla="*/ 641 w 2573"/>
                <a:gd name="T25" fmla="*/ 620 h 813"/>
                <a:gd name="T26" fmla="*/ 690 w 2573"/>
                <a:gd name="T27" fmla="*/ 600 h 813"/>
                <a:gd name="T28" fmla="*/ 745 w 2573"/>
                <a:gd name="T29" fmla="*/ 579 h 813"/>
                <a:gd name="T30" fmla="*/ 793 w 2573"/>
                <a:gd name="T31" fmla="*/ 551 h 813"/>
                <a:gd name="T32" fmla="*/ 848 w 2573"/>
                <a:gd name="T33" fmla="*/ 531 h 813"/>
                <a:gd name="T34" fmla="*/ 897 w 2573"/>
                <a:gd name="T35" fmla="*/ 510 h 813"/>
                <a:gd name="T36" fmla="*/ 952 w 2573"/>
                <a:gd name="T37" fmla="*/ 489 h 813"/>
                <a:gd name="T38" fmla="*/ 1000 w 2573"/>
                <a:gd name="T39" fmla="*/ 469 h 813"/>
                <a:gd name="T40" fmla="*/ 1048 w 2573"/>
                <a:gd name="T41" fmla="*/ 441 h 813"/>
                <a:gd name="T42" fmla="*/ 1103 w 2573"/>
                <a:gd name="T43" fmla="*/ 420 h 813"/>
                <a:gd name="T44" fmla="*/ 1152 w 2573"/>
                <a:gd name="T45" fmla="*/ 400 h 813"/>
                <a:gd name="T46" fmla="*/ 1207 w 2573"/>
                <a:gd name="T47" fmla="*/ 379 h 813"/>
                <a:gd name="T48" fmla="*/ 1255 w 2573"/>
                <a:gd name="T49" fmla="*/ 358 h 813"/>
                <a:gd name="T50" fmla="*/ 1310 w 2573"/>
                <a:gd name="T51" fmla="*/ 338 h 813"/>
                <a:gd name="T52" fmla="*/ 1359 w 2573"/>
                <a:gd name="T53" fmla="*/ 317 h 813"/>
                <a:gd name="T54" fmla="*/ 1414 w 2573"/>
                <a:gd name="T55" fmla="*/ 296 h 813"/>
                <a:gd name="T56" fmla="*/ 1462 w 2573"/>
                <a:gd name="T57" fmla="*/ 282 h 813"/>
                <a:gd name="T58" fmla="*/ 1517 w 2573"/>
                <a:gd name="T59" fmla="*/ 262 h 813"/>
                <a:gd name="T60" fmla="*/ 1566 w 2573"/>
                <a:gd name="T61" fmla="*/ 241 h 813"/>
                <a:gd name="T62" fmla="*/ 1614 w 2573"/>
                <a:gd name="T63" fmla="*/ 227 h 813"/>
                <a:gd name="T64" fmla="*/ 1669 w 2573"/>
                <a:gd name="T65" fmla="*/ 206 h 813"/>
                <a:gd name="T66" fmla="*/ 1718 w 2573"/>
                <a:gd name="T67" fmla="*/ 193 h 813"/>
                <a:gd name="T68" fmla="*/ 1773 w 2573"/>
                <a:gd name="T69" fmla="*/ 179 h 813"/>
                <a:gd name="T70" fmla="*/ 1821 w 2573"/>
                <a:gd name="T71" fmla="*/ 165 h 813"/>
                <a:gd name="T72" fmla="*/ 1876 w 2573"/>
                <a:gd name="T73" fmla="*/ 151 h 813"/>
                <a:gd name="T74" fmla="*/ 1925 w 2573"/>
                <a:gd name="T75" fmla="*/ 131 h 813"/>
                <a:gd name="T76" fmla="*/ 1980 w 2573"/>
                <a:gd name="T77" fmla="*/ 124 h 813"/>
                <a:gd name="T78" fmla="*/ 2028 w 2573"/>
                <a:gd name="T79" fmla="*/ 110 h 813"/>
                <a:gd name="T80" fmla="*/ 2083 w 2573"/>
                <a:gd name="T81" fmla="*/ 96 h 813"/>
                <a:gd name="T82" fmla="*/ 2132 w 2573"/>
                <a:gd name="T83" fmla="*/ 82 h 813"/>
                <a:gd name="T84" fmla="*/ 2187 w 2573"/>
                <a:gd name="T85" fmla="*/ 69 h 813"/>
                <a:gd name="T86" fmla="*/ 2235 w 2573"/>
                <a:gd name="T87" fmla="*/ 62 h 813"/>
                <a:gd name="T88" fmla="*/ 2283 w 2573"/>
                <a:gd name="T89" fmla="*/ 48 h 813"/>
                <a:gd name="T90" fmla="*/ 2338 w 2573"/>
                <a:gd name="T91" fmla="*/ 41 h 813"/>
                <a:gd name="T92" fmla="*/ 2387 w 2573"/>
                <a:gd name="T93" fmla="*/ 27 h 813"/>
                <a:gd name="T94" fmla="*/ 2442 w 2573"/>
                <a:gd name="T95" fmla="*/ 20 h 813"/>
                <a:gd name="T96" fmla="*/ 2490 w 2573"/>
                <a:gd name="T97" fmla="*/ 13 h 813"/>
                <a:gd name="T98" fmla="*/ 2545 w 2573"/>
                <a:gd name="T99" fmla="*/ 0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813">
                  <a:moveTo>
                    <a:pt x="0" y="807"/>
                  </a:moveTo>
                  <a:lnTo>
                    <a:pt x="20" y="813"/>
                  </a:lnTo>
                  <a:lnTo>
                    <a:pt x="48" y="807"/>
                  </a:lnTo>
                  <a:lnTo>
                    <a:pt x="75" y="807"/>
                  </a:lnTo>
                  <a:lnTo>
                    <a:pt x="96" y="800"/>
                  </a:lnTo>
                  <a:lnTo>
                    <a:pt x="124" y="800"/>
                  </a:lnTo>
                  <a:lnTo>
                    <a:pt x="151" y="793"/>
                  </a:lnTo>
                  <a:lnTo>
                    <a:pt x="179" y="786"/>
                  </a:lnTo>
                  <a:lnTo>
                    <a:pt x="200" y="772"/>
                  </a:lnTo>
                  <a:lnTo>
                    <a:pt x="227" y="765"/>
                  </a:lnTo>
                  <a:lnTo>
                    <a:pt x="255" y="765"/>
                  </a:lnTo>
                  <a:lnTo>
                    <a:pt x="282" y="758"/>
                  </a:lnTo>
                  <a:lnTo>
                    <a:pt x="303" y="745"/>
                  </a:lnTo>
                  <a:lnTo>
                    <a:pt x="331" y="738"/>
                  </a:lnTo>
                  <a:lnTo>
                    <a:pt x="358" y="731"/>
                  </a:lnTo>
                  <a:lnTo>
                    <a:pt x="379" y="717"/>
                  </a:lnTo>
                  <a:lnTo>
                    <a:pt x="407" y="710"/>
                  </a:lnTo>
                  <a:lnTo>
                    <a:pt x="434" y="696"/>
                  </a:lnTo>
                  <a:lnTo>
                    <a:pt x="462" y="689"/>
                  </a:lnTo>
                  <a:lnTo>
                    <a:pt x="483" y="682"/>
                  </a:lnTo>
                  <a:lnTo>
                    <a:pt x="510" y="669"/>
                  </a:lnTo>
                  <a:lnTo>
                    <a:pt x="538" y="662"/>
                  </a:lnTo>
                  <a:lnTo>
                    <a:pt x="565" y="648"/>
                  </a:lnTo>
                  <a:lnTo>
                    <a:pt x="586" y="641"/>
                  </a:lnTo>
                  <a:lnTo>
                    <a:pt x="614" y="627"/>
                  </a:lnTo>
                  <a:lnTo>
                    <a:pt x="641" y="620"/>
                  </a:lnTo>
                  <a:lnTo>
                    <a:pt x="662" y="607"/>
                  </a:lnTo>
                  <a:lnTo>
                    <a:pt x="690" y="600"/>
                  </a:lnTo>
                  <a:lnTo>
                    <a:pt x="717" y="586"/>
                  </a:lnTo>
                  <a:lnTo>
                    <a:pt x="745" y="579"/>
                  </a:lnTo>
                  <a:lnTo>
                    <a:pt x="765" y="565"/>
                  </a:lnTo>
                  <a:lnTo>
                    <a:pt x="793" y="551"/>
                  </a:lnTo>
                  <a:lnTo>
                    <a:pt x="821" y="544"/>
                  </a:lnTo>
                  <a:lnTo>
                    <a:pt x="848" y="531"/>
                  </a:lnTo>
                  <a:lnTo>
                    <a:pt x="869" y="524"/>
                  </a:lnTo>
                  <a:lnTo>
                    <a:pt x="897" y="510"/>
                  </a:lnTo>
                  <a:lnTo>
                    <a:pt x="924" y="496"/>
                  </a:lnTo>
                  <a:lnTo>
                    <a:pt x="952" y="489"/>
                  </a:lnTo>
                  <a:lnTo>
                    <a:pt x="972" y="476"/>
                  </a:lnTo>
                  <a:lnTo>
                    <a:pt x="1000" y="469"/>
                  </a:lnTo>
                  <a:lnTo>
                    <a:pt x="1028" y="455"/>
                  </a:lnTo>
                  <a:lnTo>
                    <a:pt x="1048" y="441"/>
                  </a:lnTo>
                  <a:lnTo>
                    <a:pt x="1076" y="434"/>
                  </a:lnTo>
                  <a:lnTo>
                    <a:pt x="1103" y="420"/>
                  </a:lnTo>
                  <a:lnTo>
                    <a:pt x="1131" y="413"/>
                  </a:lnTo>
                  <a:lnTo>
                    <a:pt x="1152" y="400"/>
                  </a:lnTo>
                  <a:lnTo>
                    <a:pt x="1179" y="393"/>
                  </a:lnTo>
                  <a:lnTo>
                    <a:pt x="1207" y="379"/>
                  </a:lnTo>
                  <a:lnTo>
                    <a:pt x="1235" y="372"/>
                  </a:lnTo>
                  <a:lnTo>
                    <a:pt x="1255" y="358"/>
                  </a:lnTo>
                  <a:lnTo>
                    <a:pt x="1283" y="351"/>
                  </a:lnTo>
                  <a:lnTo>
                    <a:pt x="1310" y="338"/>
                  </a:lnTo>
                  <a:lnTo>
                    <a:pt x="1331" y="331"/>
                  </a:lnTo>
                  <a:lnTo>
                    <a:pt x="1359" y="317"/>
                  </a:lnTo>
                  <a:lnTo>
                    <a:pt x="1386" y="310"/>
                  </a:lnTo>
                  <a:lnTo>
                    <a:pt x="1414" y="296"/>
                  </a:lnTo>
                  <a:lnTo>
                    <a:pt x="1435" y="289"/>
                  </a:lnTo>
                  <a:lnTo>
                    <a:pt x="1462" y="282"/>
                  </a:lnTo>
                  <a:lnTo>
                    <a:pt x="1490" y="269"/>
                  </a:lnTo>
                  <a:lnTo>
                    <a:pt x="1517" y="262"/>
                  </a:lnTo>
                  <a:lnTo>
                    <a:pt x="1538" y="255"/>
                  </a:lnTo>
                  <a:lnTo>
                    <a:pt x="1566" y="241"/>
                  </a:lnTo>
                  <a:lnTo>
                    <a:pt x="1593" y="234"/>
                  </a:lnTo>
                  <a:lnTo>
                    <a:pt x="1614" y="227"/>
                  </a:lnTo>
                  <a:lnTo>
                    <a:pt x="1642" y="220"/>
                  </a:lnTo>
                  <a:lnTo>
                    <a:pt x="1669" y="206"/>
                  </a:lnTo>
                  <a:lnTo>
                    <a:pt x="1697" y="200"/>
                  </a:lnTo>
                  <a:lnTo>
                    <a:pt x="1718" y="193"/>
                  </a:lnTo>
                  <a:lnTo>
                    <a:pt x="1745" y="186"/>
                  </a:lnTo>
                  <a:lnTo>
                    <a:pt x="1773" y="179"/>
                  </a:lnTo>
                  <a:lnTo>
                    <a:pt x="1800" y="172"/>
                  </a:lnTo>
                  <a:lnTo>
                    <a:pt x="1821" y="165"/>
                  </a:lnTo>
                  <a:lnTo>
                    <a:pt x="1849" y="158"/>
                  </a:lnTo>
                  <a:lnTo>
                    <a:pt x="1876" y="151"/>
                  </a:lnTo>
                  <a:lnTo>
                    <a:pt x="1904" y="138"/>
                  </a:lnTo>
                  <a:lnTo>
                    <a:pt x="1925" y="131"/>
                  </a:lnTo>
                  <a:lnTo>
                    <a:pt x="1952" y="124"/>
                  </a:lnTo>
                  <a:lnTo>
                    <a:pt x="1980" y="124"/>
                  </a:lnTo>
                  <a:lnTo>
                    <a:pt x="2000" y="117"/>
                  </a:lnTo>
                  <a:lnTo>
                    <a:pt x="2028" y="110"/>
                  </a:lnTo>
                  <a:lnTo>
                    <a:pt x="2056" y="103"/>
                  </a:lnTo>
                  <a:lnTo>
                    <a:pt x="2083" y="96"/>
                  </a:lnTo>
                  <a:lnTo>
                    <a:pt x="2104" y="89"/>
                  </a:lnTo>
                  <a:lnTo>
                    <a:pt x="2132" y="82"/>
                  </a:lnTo>
                  <a:lnTo>
                    <a:pt x="2159" y="75"/>
                  </a:lnTo>
                  <a:lnTo>
                    <a:pt x="2187" y="69"/>
                  </a:lnTo>
                  <a:lnTo>
                    <a:pt x="2207" y="69"/>
                  </a:lnTo>
                  <a:lnTo>
                    <a:pt x="2235" y="62"/>
                  </a:lnTo>
                  <a:lnTo>
                    <a:pt x="2263" y="55"/>
                  </a:lnTo>
                  <a:lnTo>
                    <a:pt x="2283" y="48"/>
                  </a:lnTo>
                  <a:lnTo>
                    <a:pt x="2311" y="41"/>
                  </a:lnTo>
                  <a:lnTo>
                    <a:pt x="2338" y="41"/>
                  </a:lnTo>
                  <a:lnTo>
                    <a:pt x="2366" y="34"/>
                  </a:lnTo>
                  <a:lnTo>
                    <a:pt x="2387" y="27"/>
                  </a:lnTo>
                  <a:lnTo>
                    <a:pt x="2414" y="27"/>
                  </a:lnTo>
                  <a:lnTo>
                    <a:pt x="2442" y="20"/>
                  </a:lnTo>
                  <a:lnTo>
                    <a:pt x="2470" y="13"/>
                  </a:lnTo>
                  <a:lnTo>
                    <a:pt x="2490" y="13"/>
                  </a:lnTo>
                  <a:lnTo>
                    <a:pt x="2518" y="6"/>
                  </a:lnTo>
                  <a:lnTo>
                    <a:pt x="2545" y="0"/>
                  </a:lnTo>
                  <a:lnTo>
                    <a:pt x="257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6" name="Freeform 30"/>
            <p:cNvSpPr>
              <a:spLocks/>
            </p:cNvSpPr>
            <p:nvPr/>
          </p:nvSpPr>
          <p:spPr bwMode="auto">
            <a:xfrm>
              <a:off x="1680" y="2877"/>
              <a:ext cx="2573" cy="814"/>
            </a:xfrm>
            <a:custGeom>
              <a:avLst/>
              <a:gdLst>
                <a:gd name="T0" fmla="*/ 20 w 2573"/>
                <a:gd name="T1" fmla="*/ 814 h 814"/>
                <a:gd name="T2" fmla="*/ 75 w 2573"/>
                <a:gd name="T3" fmla="*/ 807 h 814"/>
                <a:gd name="T4" fmla="*/ 124 w 2573"/>
                <a:gd name="T5" fmla="*/ 801 h 814"/>
                <a:gd name="T6" fmla="*/ 179 w 2573"/>
                <a:gd name="T7" fmla="*/ 787 h 814"/>
                <a:gd name="T8" fmla="*/ 227 w 2573"/>
                <a:gd name="T9" fmla="*/ 766 h 814"/>
                <a:gd name="T10" fmla="*/ 282 w 2573"/>
                <a:gd name="T11" fmla="*/ 759 h 814"/>
                <a:gd name="T12" fmla="*/ 331 w 2573"/>
                <a:gd name="T13" fmla="*/ 739 h 814"/>
                <a:gd name="T14" fmla="*/ 379 w 2573"/>
                <a:gd name="T15" fmla="*/ 718 h 814"/>
                <a:gd name="T16" fmla="*/ 434 w 2573"/>
                <a:gd name="T17" fmla="*/ 697 h 814"/>
                <a:gd name="T18" fmla="*/ 483 w 2573"/>
                <a:gd name="T19" fmla="*/ 683 h 814"/>
                <a:gd name="T20" fmla="*/ 538 w 2573"/>
                <a:gd name="T21" fmla="*/ 663 h 814"/>
                <a:gd name="T22" fmla="*/ 586 w 2573"/>
                <a:gd name="T23" fmla="*/ 642 h 814"/>
                <a:gd name="T24" fmla="*/ 641 w 2573"/>
                <a:gd name="T25" fmla="*/ 621 h 814"/>
                <a:gd name="T26" fmla="*/ 690 w 2573"/>
                <a:gd name="T27" fmla="*/ 601 h 814"/>
                <a:gd name="T28" fmla="*/ 745 w 2573"/>
                <a:gd name="T29" fmla="*/ 580 h 814"/>
                <a:gd name="T30" fmla="*/ 793 w 2573"/>
                <a:gd name="T31" fmla="*/ 552 h 814"/>
                <a:gd name="T32" fmla="*/ 848 w 2573"/>
                <a:gd name="T33" fmla="*/ 532 h 814"/>
                <a:gd name="T34" fmla="*/ 897 w 2573"/>
                <a:gd name="T35" fmla="*/ 511 h 814"/>
                <a:gd name="T36" fmla="*/ 952 w 2573"/>
                <a:gd name="T37" fmla="*/ 490 h 814"/>
                <a:gd name="T38" fmla="*/ 1000 w 2573"/>
                <a:gd name="T39" fmla="*/ 470 h 814"/>
                <a:gd name="T40" fmla="*/ 1048 w 2573"/>
                <a:gd name="T41" fmla="*/ 442 h 814"/>
                <a:gd name="T42" fmla="*/ 1103 w 2573"/>
                <a:gd name="T43" fmla="*/ 421 h 814"/>
                <a:gd name="T44" fmla="*/ 1152 w 2573"/>
                <a:gd name="T45" fmla="*/ 401 h 814"/>
                <a:gd name="T46" fmla="*/ 1207 w 2573"/>
                <a:gd name="T47" fmla="*/ 380 h 814"/>
                <a:gd name="T48" fmla="*/ 1255 w 2573"/>
                <a:gd name="T49" fmla="*/ 359 h 814"/>
                <a:gd name="T50" fmla="*/ 1310 w 2573"/>
                <a:gd name="T51" fmla="*/ 338 h 814"/>
                <a:gd name="T52" fmla="*/ 1359 w 2573"/>
                <a:gd name="T53" fmla="*/ 318 h 814"/>
                <a:gd name="T54" fmla="*/ 1414 w 2573"/>
                <a:gd name="T55" fmla="*/ 297 h 814"/>
                <a:gd name="T56" fmla="*/ 1462 w 2573"/>
                <a:gd name="T57" fmla="*/ 283 h 814"/>
                <a:gd name="T58" fmla="*/ 1517 w 2573"/>
                <a:gd name="T59" fmla="*/ 263 h 814"/>
                <a:gd name="T60" fmla="*/ 1566 w 2573"/>
                <a:gd name="T61" fmla="*/ 242 h 814"/>
                <a:gd name="T62" fmla="*/ 1614 w 2573"/>
                <a:gd name="T63" fmla="*/ 228 h 814"/>
                <a:gd name="T64" fmla="*/ 1669 w 2573"/>
                <a:gd name="T65" fmla="*/ 207 h 814"/>
                <a:gd name="T66" fmla="*/ 1718 w 2573"/>
                <a:gd name="T67" fmla="*/ 194 h 814"/>
                <a:gd name="T68" fmla="*/ 1773 w 2573"/>
                <a:gd name="T69" fmla="*/ 180 h 814"/>
                <a:gd name="T70" fmla="*/ 1821 w 2573"/>
                <a:gd name="T71" fmla="*/ 166 h 814"/>
                <a:gd name="T72" fmla="*/ 1876 w 2573"/>
                <a:gd name="T73" fmla="*/ 152 h 814"/>
                <a:gd name="T74" fmla="*/ 1925 w 2573"/>
                <a:gd name="T75" fmla="*/ 132 h 814"/>
                <a:gd name="T76" fmla="*/ 1980 w 2573"/>
                <a:gd name="T77" fmla="*/ 125 h 814"/>
                <a:gd name="T78" fmla="*/ 2028 w 2573"/>
                <a:gd name="T79" fmla="*/ 111 h 814"/>
                <a:gd name="T80" fmla="*/ 2083 w 2573"/>
                <a:gd name="T81" fmla="*/ 97 h 814"/>
                <a:gd name="T82" fmla="*/ 2132 w 2573"/>
                <a:gd name="T83" fmla="*/ 83 h 814"/>
                <a:gd name="T84" fmla="*/ 2187 w 2573"/>
                <a:gd name="T85" fmla="*/ 69 h 814"/>
                <a:gd name="T86" fmla="*/ 2235 w 2573"/>
                <a:gd name="T87" fmla="*/ 63 h 814"/>
                <a:gd name="T88" fmla="*/ 2283 w 2573"/>
                <a:gd name="T89" fmla="*/ 49 h 814"/>
                <a:gd name="T90" fmla="*/ 2338 w 2573"/>
                <a:gd name="T91" fmla="*/ 42 h 814"/>
                <a:gd name="T92" fmla="*/ 2387 w 2573"/>
                <a:gd name="T93" fmla="*/ 28 h 814"/>
                <a:gd name="T94" fmla="*/ 2442 w 2573"/>
                <a:gd name="T95" fmla="*/ 21 h 814"/>
                <a:gd name="T96" fmla="*/ 2490 w 2573"/>
                <a:gd name="T97" fmla="*/ 14 h 814"/>
                <a:gd name="T98" fmla="*/ 2545 w 2573"/>
                <a:gd name="T99" fmla="*/ 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814">
                  <a:moveTo>
                    <a:pt x="0" y="807"/>
                  </a:moveTo>
                  <a:lnTo>
                    <a:pt x="20" y="814"/>
                  </a:lnTo>
                  <a:lnTo>
                    <a:pt x="48" y="807"/>
                  </a:lnTo>
                  <a:lnTo>
                    <a:pt x="75" y="807"/>
                  </a:lnTo>
                  <a:lnTo>
                    <a:pt x="96" y="801"/>
                  </a:lnTo>
                  <a:lnTo>
                    <a:pt x="124" y="801"/>
                  </a:lnTo>
                  <a:lnTo>
                    <a:pt x="151" y="794"/>
                  </a:lnTo>
                  <a:lnTo>
                    <a:pt x="179" y="787"/>
                  </a:lnTo>
                  <a:lnTo>
                    <a:pt x="200" y="773"/>
                  </a:lnTo>
                  <a:lnTo>
                    <a:pt x="227" y="766"/>
                  </a:lnTo>
                  <a:lnTo>
                    <a:pt x="255" y="766"/>
                  </a:lnTo>
                  <a:lnTo>
                    <a:pt x="282" y="759"/>
                  </a:lnTo>
                  <a:lnTo>
                    <a:pt x="303" y="745"/>
                  </a:lnTo>
                  <a:lnTo>
                    <a:pt x="331" y="739"/>
                  </a:lnTo>
                  <a:lnTo>
                    <a:pt x="358" y="732"/>
                  </a:lnTo>
                  <a:lnTo>
                    <a:pt x="379" y="718"/>
                  </a:lnTo>
                  <a:lnTo>
                    <a:pt x="407" y="711"/>
                  </a:lnTo>
                  <a:lnTo>
                    <a:pt x="434" y="697"/>
                  </a:lnTo>
                  <a:lnTo>
                    <a:pt x="462" y="690"/>
                  </a:lnTo>
                  <a:lnTo>
                    <a:pt x="483" y="683"/>
                  </a:lnTo>
                  <a:lnTo>
                    <a:pt x="510" y="670"/>
                  </a:lnTo>
                  <a:lnTo>
                    <a:pt x="538" y="663"/>
                  </a:lnTo>
                  <a:lnTo>
                    <a:pt x="565" y="649"/>
                  </a:lnTo>
                  <a:lnTo>
                    <a:pt x="586" y="642"/>
                  </a:lnTo>
                  <a:lnTo>
                    <a:pt x="614" y="628"/>
                  </a:lnTo>
                  <a:lnTo>
                    <a:pt x="641" y="621"/>
                  </a:lnTo>
                  <a:lnTo>
                    <a:pt x="662" y="607"/>
                  </a:lnTo>
                  <a:lnTo>
                    <a:pt x="690" y="601"/>
                  </a:lnTo>
                  <a:lnTo>
                    <a:pt x="717" y="587"/>
                  </a:lnTo>
                  <a:lnTo>
                    <a:pt x="745" y="580"/>
                  </a:lnTo>
                  <a:lnTo>
                    <a:pt x="765" y="566"/>
                  </a:lnTo>
                  <a:lnTo>
                    <a:pt x="793" y="552"/>
                  </a:lnTo>
                  <a:lnTo>
                    <a:pt x="821" y="545"/>
                  </a:lnTo>
                  <a:lnTo>
                    <a:pt x="848" y="532"/>
                  </a:lnTo>
                  <a:lnTo>
                    <a:pt x="869" y="525"/>
                  </a:lnTo>
                  <a:lnTo>
                    <a:pt x="897" y="511"/>
                  </a:lnTo>
                  <a:lnTo>
                    <a:pt x="924" y="497"/>
                  </a:lnTo>
                  <a:lnTo>
                    <a:pt x="952" y="490"/>
                  </a:lnTo>
                  <a:lnTo>
                    <a:pt x="972" y="476"/>
                  </a:lnTo>
                  <a:lnTo>
                    <a:pt x="1000" y="470"/>
                  </a:lnTo>
                  <a:lnTo>
                    <a:pt x="1028" y="456"/>
                  </a:lnTo>
                  <a:lnTo>
                    <a:pt x="1048" y="442"/>
                  </a:lnTo>
                  <a:lnTo>
                    <a:pt x="1076" y="435"/>
                  </a:lnTo>
                  <a:lnTo>
                    <a:pt x="1103" y="421"/>
                  </a:lnTo>
                  <a:lnTo>
                    <a:pt x="1131" y="414"/>
                  </a:lnTo>
                  <a:lnTo>
                    <a:pt x="1152" y="401"/>
                  </a:lnTo>
                  <a:lnTo>
                    <a:pt x="1179" y="394"/>
                  </a:lnTo>
                  <a:lnTo>
                    <a:pt x="1207" y="380"/>
                  </a:lnTo>
                  <a:lnTo>
                    <a:pt x="1235" y="373"/>
                  </a:lnTo>
                  <a:lnTo>
                    <a:pt x="1255" y="359"/>
                  </a:lnTo>
                  <a:lnTo>
                    <a:pt x="1283" y="352"/>
                  </a:lnTo>
                  <a:lnTo>
                    <a:pt x="1310" y="338"/>
                  </a:lnTo>
                  <a:lnTo>
                    <a:pt x="1331" y="332"/>
                  </a:lnTo>
                  <a:lnTo>
                    <a:pt x="1359" y="318"/>
                  </a:lnTo>
                  <a:lnTo>
                    <a:pt x="1386" y="311"/>
                  </a:lnTo>
                  <a:lnTo>
                    <a:pt x="1414" y="297"/>
                  </a:lnTo>
                  <a:lnTo>
                    <a:pt x="1435" y="290"/>
                  </a:lnTo>
                  <a:lnTo>
                    <a:pt x="1462" y="283"/>
                  </a:lnTo>
                  <a:lnTo>
                    <a:pt x="1490" y="269"/>
                  </a:lnTo>
                  <a:lnTo>
                    <a:pt x="1517" y="263"/>
                  </a:lnTo>
                  <a:lnTo>
                    <a:pt x="1538" y="256"/>
                  </a:lnTo>
                  <a:lnTo>
                    <a:pt x="1566" y="242"/>
                  </a:lnTo>
                  <a:lnTo>
                    <a:pt x="1593" y="235"/>
                  </a:lnTo>
                  <a:lnTo>
                    <a:pt x="1614" y="228"/>
                  </a:lnTo>
                  <a:lnTo>
                    <a:pt x="1642" y="221"/>
                  </a:lnTo>
                  <a:lnTo>
                    <a:pt x="1669" y="207"/>
                  </a:lnTo>
                  <a:lnTo>
                    <a:pt x="1697" y="200"/>
                  </a:lnTo>
                  <a:lnTo>
                    <a:pt x="1718" y="194"/>
                  </a:lnTo>
                  <a:lnTo>
                    <a:pt x="1745" y="187"/>
                  </a:lnTo>
                  <a:lnTo>
                    <a:pt x="1773" y="180"/>
                  </a:lnTo>
                  <a:lnTo>
                    <a:pt x="1800" y="173"/>
                  </a:lnTo>
                  <a:lnTo>
                    <a:pt x="1821" y="166"/>
                  </a:lnTo>
                  <a:lnTo>
                    <a:pt x="1849" y="159"/>
                  </a:lnTo>
                  <a:lnTo>
                    <a:pt x="1876" y="152"/>
                  </a:lnTo>
                  <a:lnTo>
                    <a:pt x="1904" y="138"/>
                  </a:lnTo>
                  <a:lnTo>
                    <a:pt x="1925" y="132"/>
                  </a:lnTo>
                  <a:lnTo>
                    <a:pt x="1952" y="125"/>
                  </a:lnTo>
                  <a:lnTo>
                    <a:pt x="1980" y="125"/>
                  </a:lnTo>
                  <a:lnTo>
                    <a:pt x="2000" y="118"/>
                  </a:lnTo>
                  <a:lnTo>
                    <a:pt x="2028" y="111"/>
                  </a:lnTo>
                  <a:lnTo>
                    <a:pt x="2056" y="104"/>
                  </a:lnTo>
                  <a:lnTo>
                    <a:pt x="2083" y="97"/>
                  </a:lnTo>
                  <a:lnTo>
                    <a:pt x="2104" y="90"/>
                  </a:lnTo>
                  <a:lnTo>
                    <a:pt x="2132" y="83"/>
                  </a:lnTo>
                  <a:lnTo>
                    <a:pt x="2159" y="76"/>
                  </a:lnTo>
                  <a:lnTo>
                    <a:pt x="2187" y="69"/>
                  </a:lnTo>
                  <a:lnTo>
                    <a:pt x="2207" y="69"/>
                  </a:lnTo>
                  <a:lnTo>
                    <a:pt x="2235" y="63"/>
                  </a:lnTo>
                  <a:lnTo>
                    <a:pt x="2263" y="56"/>
                  </a:lnTo>
                  <a:lnTo>
                    <a:pt x="2283" y="49"/>
                  </a:lnTo>
                  <a:lnTo>
                    <a:pt x="2311" y="42"/>
                  </a:lnTo>
                  <a:lnTo>
                    <a:pt x="2338" y="42"/>
                  </a:lnTo>
                  <a:lnTo>
                    <a:pt x="2366" y="35"/>
                  </a:lnTo>
                  <a:lnTo>
                    <a:pt x="2387" y="28"/>
                  </a:lnTo>
                  <a:lnTo>
                    <a:pt x="2414" y="28"/>
                  </a:lnTo>
                  <a:lnTo>
                    <a:pt x="2442" y="21"/>
                  </a:lnTo>
                  <a:lnTo>
                    <a:pt x="2470" y="14"/>
                  </a:lnTo>
                  <a:lnTo>
                    <a:pt x="2490" y="14"/>
                  </a:lnTo>
                  <a:lnTo>
                    <a:pt x="2518" y="7"/>
                  </a:lnTo>
                  <a:lnTo>
                    <a:pt x="2545" y="0"/>
                  </a:lnTo>
                  <a:lnTo>
                    <a:pt x="257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31"/>
            <p:cNvSpPr>
              <a:spLocks/>
            </p:cNvSpPr>
            <p:nvPr/>
          </p:nvSpPr>
          <p:spPr bwMode="auto">
            <a:xfrm>
              <a:off x="1680" y="2291"/>
              <a:ext cx="2573" cy="1235"/>
            </a:xfrm>
            <a:custGeom>
              <a:avLst/>
              <a:gdLst>
                <a:gd name="T0" fmla="*/ 20 w 2573"/>
                <a:gd name="T1" fmla="*/ 1228 h 1235"/>
                <a:gd name="T2" fmla="*/ 75 w 2573"/>
                <a:gd name="T3" fmla="*/ 1166 h 1235"/>
                <a:gd name="T4" fmla="*/ 124 w 2573"/>
                <a:gd name="T5" fmla="*/ 1083 h 1235"/>
                <a:gd name="T6" fmla="*/ 179 w 2573"/>
                <a:gd name="T7" fmla="*/ 1021 h 1235"/>
                <a:gd name="T8" fmla="*/ 227 w 2573"/>
                <a:gd name="T9" fmla="*/ 959 h 1235"/>
                <a:gd name="T10" fmla="*/ 282 w 2573"/>
                <a:gd name="T11" fmla="*/ 876 h 1235"/>
                <a:gd name="T12" fmla="*/ 331 w 2573"/>
                <a:gd name="T13" fmla="*/ 842 h 1235"/>
                <a:gd name="T14" fmla="*/ 379 w 2573"/>
                <a:gd name="T15" fmla="*/ 773 h 1235"/>
                <a:gd name="T16" fmla="*/ 434 w 2573"/>
                <a:gd name="T17" fmla="*/ 718 h 1235"/>
                <a:gd name="T18" fmla="*/ 483 w 2573"/>
                <a:gd name="T19" fmla="*/ 655 h 1235"/>
                <a:gd name="T20" fmla="*/ 538 w 2573"/>
                <a:gd name="T21" fmla="*/ 600 h 1235"/>
                <a:gd name="T22" fmla="*/ 586 w 2573"/>
                <a:gd name="T23" fmla="*/ 545 h 1235"/>
                <a:gd name="T24" fmla="*/ 641 w 2573"/>
                <a:gd name="T25" fmla="*/ 490 h 1235"/>
                <a:gd name="T26" fmla="*/ 690 w 2573"/>
                <a:gd name="T27" fmla="*/ 442 h 1235"/>
                <a:gd name="T28" fmla="*/ 745 w 2573"/>
                <a:gd name="T29" fmla="*/ 400 h 1235"/>
                <a:gd name="T30" fmla="*/ 793 w 2573"/>
                <a:gd name="T31" fmla="*/ 352 h 1235"/>
                <a:gd name="T32" fmla="*/ 848 w 2573"/>
                <a:gd name="T33" fmla="*/ 317 h 1235"/>
                <a:gd name="T34" fmla="*/ 897 w 2573"/>
                <a:gd name="T35" fmla="*/ 276 h 1235"/>
                <a:gd name="T36" fmla="*/ 952 w 2573"/>
                <a:gd name="T37" fmla="*/ 248 h 1235"/>
                <a:gd name="T38" fmla="*/ 1000 w 2573"/>
                <a:gd name="T39" fmla="*/ 214 h 1235"/>
                <a:gd name="T40" fmla="*/ 1048 w 2573"/>
                <a:gd name="T41" fmla="*/ 186 h 1235"/>
                <a:gd name="T42" fmla="*/ 1103 w 2573"/>
                <a:gd name="T43" fmla="*/ 159 h 1235"/>
                <a:gd name="T44" fmla="*/ 1152 w 2573"/>
                <a:gd name="T45" fmla="*/ 138 h 1235"/>
                <a:gd name="T46" fmla="*/ 1207 w 2573"/>
                <a:gd name="T47" fmla="*/ 117 h 1235"/>
                <a:gd name="T48" fmla="*/ 1255 w 2573"/>
                <a:gd name="T49" fmla="*/ 97 h 1235"/>
                <a:gd name="T50" fmla="*/ 1310 w 2573"/>
                <a:gd name="T51" fmla="*/ 83 h 1235"/>
                <a:gd name="T52" fmla="*/ 1359 w 2573"/>
                <a:gd name="T53" fmla="*/ 69 h 1235"/>
                <a:gd name="T54" fmla="*/ 1414 w 2573"/>
                <a:gd name="T55" fmla="*/ 55 h 1235"/>
                <a:gd name="T56" fmla="*/ 1462 w 2573"/>
                <a:gd name="T57" fmla="*/ 48 h 1235"/>
                <a:gd name="T58" fmla="*/ 1517 w 2573"/>
                <a:gd name="T59" fmla="*/ 42 h 1235"/>
                <a:gd name="T60" fmla="*/ 1566 w 2573"/>
                <a:gd name="T61" fmla="*/ 35 h 1235"/>
                <a:gd name="T62" fmla="*/ 1614 w 2573"/>
                <a:gd name="T63" fmla="*/ 35 h 1235"/>
                <a:gd name="T64" fmla="*/ 1669 w 2573"/>
                <a:gd name="T65" fmla="*/ 28 h 1235"/>
                <a:gd name="T66" fmla="*/ 1718 w 2573"/>
                <a:gd name="T67" fmla="*/ 28 h 1235"/>
                <a:gd name="T68" fmla="*/ 1773 w 2573"/>
                <a:gd name="T69" fmla="*/ 28 h 1235"/>
                <a:gd name="T70" fmla="*/ 1821 w 2573"/>
                <a:gd name="T71" fmla="*/ 21 h 1235"/>
                <a:gd name="T72" fmla="*/ 1876 w 2573"/>
                <a:gd name="T73" fmla="*/ 21 h 1235"/>
                <a:gd name="T74" fmla="*/ 1925 w 2573"/>
                <a:gd name="T75" fmla="*/ 21 h 1235"/>
                <a:gd name="T76" fmla="*/ 1980 w 2573"/>
                <a:gd name="T77" fmla="*/ 21 h 1235"/>
                <a:gd name="T78" fmla="*/ 2028 w 2573"/>
                <a:gd name="T79" fmla="*/ 21 h 1235"/>
                <a:gd name="T80" fmla="*/ 2083 w 2573"/>
                <a:gd name="T81" fmla="*/ 21 h 1235"/>
                <a:gd name="T82" fmla="*/ 2132 w 2573"/>
                <a:gd name="T83" fmla="*/ 21 h 1235"/>
                <a:gd name="T84" fmla="*/ 2187 w 2573"/>
                <a:gd name="T85" fmla="*/ 21 h 1235"/>
                <a:gd name="T86" fmla="*/ 2235 w 2573"/>
                <a:gd name="T87" fmla="*/ 21 h 1235"/>
                <a:gd name="T88" fmla="*/ 2283 w 2573"/>
                <a:gd name="T89" fmla="*/ 21 h 1235"/>
                <a:gd name="T90" fmla="*/ 2338 w 2573"/>
                <a:gd name="T91" fmla="*/ 21 h 1235"/>
                <a:gd name="T92" fmla="*/ 2387 w 2573"/>
                <a:gd name="T93" fmla="*/ 14 h 1235"/>
                <a:gd name="T94" fmla="*/ 2442 w 2573"/>
                <a:gd name="T95" fmla="*/ 14 h 1235"/>
                <a:gd name="T96" fmla="*/ 2490 w 2573"/>
                <a:gd name="T97" fmla="*/ 7 h 1235"/>
                <a:gd name="T98" fmla="*/ 2545 w 2573"/>
                <a:gd name="T99" fmla="*/ 0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1235">
                  <a:moveTo>
                    <a:pt x="0" y="1235"/>
                  </a:moveTo>
                  <a:lnTo>
                    <a:pt x="20" y="1228"/>
                  </a:lnTo>
                  <a:lnTo>
                    <a:pt x="48" y="1214"/>
                  </a:lnTo>
                  <a:lnTo>
                    <a:pt x="75" y="1166"/>
                  </a:lnTo>
                  <a:lnTo>
                    <a:pt x="96" y="1118"/>
                  </a:lnTo>
                  <a:lnTo>
                    <a:pt x="124" y="1083"/>
                  </a:lnTo>
                  <a:lnTo>
                    <a:pt x="151" y="1042"/>
                  </a:lnTo>
                  <a:lnTo>
                    <a:pt x="179" y="1021"/>
                  </a:lnTo>
                  <a:lnTo>
                    <a:pt x="200" y="1000"/>
                  </a:lnTo>
                  <a:lnTo>
                    <a:pt x="227" y="959"/>
                  </a:lnTo>
                  <a:lnTo>
                    <a:pt x="255" y="924"/>
                  </a:lnTo>
                  <a:lnTo>
                    <a:pt x="282" y="876"/>
                  </a:lnTo>
                  <a:lnTo>
                    <a:pt x="303" y="862"/>
                  </a:lnTo>
                  <a:lnTo>
                    <a:pt x="331" y="842"/>
                  </a:lnTo>
                  <a:lnTo>
                    <a:pt x="358" y="807"/>
                  </a:lnTo>
                  <a:lnTo>
                    <a:pt x="379" y="773"/>
                  </a:lnTo>
                  <a:lnTo>
                    <a:pt x="407" y="745"/>
                  </a:lnTo>
                  <a:lnTo>
                    <a:pt x="434" y="718"/>
                  </a:lnTo>
                  <a:lnTo>
                    <a:pt x="462" y="683"/>
                  </a:lnTo>
                  <a:lnTo>
                    <a:pt x="483" y="655"/>
                  </a:lnTo>
                  <a:lnTo>
                    <a:pt x="510" y="628"/>
                  </a:lnTo>
                  <a:lnTo>
                    <a:pt x="538" y="600"/>
                  </a:lnTo>
                  <a:lnTo>
                    <a:pt x="565" y="573"/>
                  </a:lnTo>
                  <a:lnTo>
                    <a:pt x="586" y="545"/>
                  </a:lnTo>
                  <a:lnTo>
                    <a:pt x="614" y="517"/>
                  </a:lnTo>
                  <a:lnTo>
                    <a:pt x="641" y="490"/>
                  </a:lnTo>
                  <a:lnTo>
                    <a:pt x="662" y="469"/>
                  </a:lnTo>
                  <a:lnTo>
                    <a:pt x="690" y="442"/>
                  </a:lnTo>
                  <a:lnTo>
                    <a:pt x="717" y="421"/>
                  </a:lnTo>
                  <a:lnTo>
                    <a:pt x="745" y="400"/>
                  </a:lnTo>
                  <a:lnTo>
                    <a:pt x="765" y="373"/>
                  </a:lnTo>
                  <a:lnTo>
                    <a:pt x="793" y="352"/>
                  </a:lnTo>
                  <a:lnTo>
                    <a:pt x="821" y="338"/>
                  </a:lnTo>
                  <a:lnTo>
                    <a:pt x="848" y="317"/>
                  </a:lnTo>
                  <a:lnTo>
                    <a:pt x="869" y="297"/>
                  </a:lnTo>
                  <a:lnTo>
                    <a:pt x="897" y="276"/>
                  </a:lnTo>
                  <a:lnTo>
                    <a:pt x="924" y="262"/>
                  </a:lnTo>
                  <a:lnTo>
                    <a:pt x="952" y="248"/>
                  </a:lnTo>
                  <a:lnTo>
                    <a:pt x="972" y="228"/>
                  </a:lnTo>
                  <a:lnTo>
                    <a:pt x="1000" y="214"/>
                  </a:lnTo>
                  <a:lnTo>
                    <a:pt x="1028" y="200"/>
                  </a:lnTo>
                  <a:lnTo>
                    <a:pt x="1048" y="186"/>
                  </a:lnTo>
                  <a:lnTo>
                    <a:pt x="1076" y="173"/>
                  </a:lnTo>
                  <a:lnTo>
                    <a:pt x="1103" y="159"/>
                  </a:lnTo>
                  <a:lnTo>
                    <a:pt x="1131" y="145"/>
                  </a:lnTo>
                  <a:lnTo>
                    <a:pt x="1152" y="138"/>
                  </a:lnTo>
                  <a:lnTo>
                    <a:pt x="1179" y="124"/>
                  </a:lnTo>
                  <a:lnTo>
                    <a:pt x="1207" y="117"/>
                  </a:lnTo>
                  <a:lnTo>
                    <a:pt x="1235" y="104"/>
                  </a:lnTo>
                  <a:lnTo>
                    <a:pt x="1255" y="97"/>
                  </a:lnTo>
                  <a:lnTo>
                    <a:pt x="1283" y="90"/>
                  </a:lnTo>
                  <a:lnTo>
                    <a:pt x="1310" y="83"/>
                  </a:lnTo>
                  <a:lnTo>
                    <a:pt x="1331" y="76"/>
                  </a:lnTo>
                  <a:lnTo>
                    <a:pt x="1359" y="69"/>
                  </a:lnTo>
                  <a:lnTo>
                    <a:pt x="1386" y="62"/>
                  </a:lnTo>
                  <a:lnTo>
                    <a:pt x="1414" y="55"/>
                  </a:lnTo>
                  <a:lnTo>
                    <a:pt x="1435" y="55"/>
                  </a:lnTo>
                  <a:lnTo>
                    <a:pt x="1462" y="48"/>
                  </a:lnTo>
                  <a:lnTo>
                    <a:pt x="1490" y="48"/>
                  </a:lnTo>
                  <a:lnTo>
                    <a:pt x="1517" y="42"/>
                  </a:lnTo>
                  <a:lnTo>
                    <a:pt x="1538" y="42"/>
                  </a:lnTo>
                  <a:lnTo>
                    <a:pt x="1566" y="35"/>
                  </a:lnTo>
                  <a:lnTo>
                    <a:pt x="1593" y="35"/>
                  </a:lnTo>
                  <a:lnTo>
                    <a:pt x="1614" y="35"/>
                  </a:lnTo>
                  <a:lnTo>
                    <a:pt x="1642" y="28"/>
                  </a:lnTo>
                  <a:lnTo>
                    <a:pt x="1669" y="28"/>
                  </a:lnTo>
                  <a:lnTo>
                    <a:pt x="1697" y="28"/>
                  </a:lnTo>
                  <a:lnTo>
                    <a:pt x="1718" y="28"/>
                  </a:lnTo>
                  <a:lnTo>
                    <a:pt x="1745" y="28"/>
                  </a:lnTo>
                  <a:lnTo>
                    <a:pt x="1773" y="28"/>
                  </a:lnTo>
                  <a:lnTo>
                    <a:pt x="1800" y="21"/>
                  </a:lnTo>
                  <a:lnTo>
                    <a:pt x="1821" y="21"/>
                  </a:lnTo>
                  <a:lnTo>
                    <a:pt x="1849" y="21"/>
                  </a:lnTo>
                  <a:lnTo>
                    <a:pt x="1876" y="21"/>
                  </a:lnTo>
                  <a:lnTo>
                    <a:pt x="1904" y="21"/>
                  </a:lnTo>
                  <a:lnTo>
                    <a:pt x="1925" y="21"/>
                  </a:lnTo>
                  <a:lnTo>
                    <a:pt x="1952" y="21"/>
                  </a:lnTo>
                  <a:lnTo>
                    <a:pt x="1980" y="21"/>
                  </a:lnTo>
                  <a:lnTo>
                    <a:pt x="2000" y="21"/>
                  </a:lnTo>
                  <a:lnTo>
                    <a:pt x="2028" y="21"/>
                  </a:lnTo>
                  <a:lnTo>
                    <a:pt x="2056" y="21"/>
                  </a:lnTo>
                  <a:lnTo>
                    <a:pt x="2083" y="21"/>
                  </a:lnTo>
                  <a:lnTo>
                    <a:pt x="2104" y="21"/>
                  </a:lnTo>
                  <a:lnTo>
                    <a:pt x="2132" y="21"/>
                  </a:lnTo>
                  <a:lnTo>
                    <a:pt x="2159" y="21"/>
                  </a:lnTo>
                  <a:lnTo>
                    <a:pt x="2187" y="21"/>
                  </a:lnTo>
                  <a:lnTo>
                    <a:pt x="2207" y="21"/>
                  </a:lnTo>
                  <a:lnTo>
                    <a:pt x="2235" y="21"/>
                  </a:lnTo>
                  <a:lnTo>
                    <a:pt x="2263" y="21"/>
                  </a:lnTo>
                  <a:lnTo>
                    <a:pt x="2283" y="21"/>
                  </a:lnTo>
                  <a:lnTo>
                    <a:pt x="2311" y="21"/>
                  </a:lnTo>
                  <a:lnTo>
                    <a:pt x="2338" y="21"/>
                  </a:lnTo>
                  <a:lnTo>
                    <a:pt x="2366" y="14"/>
                  </a:lnTo>
                  <a:lnTo>
                    <a:pt x="2387" y="14"/>
                  </a:lnTo>
                  <a:lnTo>
                    <a:pt x="2414" y="14"/>
                  </a:lnTo>
                  <a:lnTo>
                    <a:pt x="2442" y="14"/>
                  </a:lnTo>
                  <a:lnTo>
                    <a:pt x="2470" y="7"/>
                  </a:lnTo>
                  <a:lnTo>
                    <a:pt x="2490" y="7"/>
                  </a:lnTo>
                  <a:lnTo>
                    <a:pt x="2518" y="7"/>
                  </a:lnTo>
                  <a:lnTo>
                    <a:pt x="2545" y="0"/>
                  </a:lnTo>
                  <a:lnTo>
                    <a:pt x="2573" y="0"/>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32"/>
            <p:cNvSpPr>
              <a:spLocks/>
            </p:cNvSpPr>
            <p:nvPr/>
          </p:nvSpPr>
          <p:spPr bwMode="auto">
            <a:xfrm>
              <a:off x="1680" y="2298"/>
              <a:ext cx="2573" cy="1235"/>
            </a:xfrm>
            <a:custGeom>
              <a:avLst/>
              <a:gdLst>
                <a:gd name="T0" fmla="*/ 20 w 2573"/>
                <a:gd name="T1" fmla="*/ 1228 h 1235"/>
                <a:gd name="T2" fmla="*/ 75 w 2573"/>
                <a:gd name="T3" fmla="*/ 1166 h 1235"/>
                <a:gd name="T4" fmla="*/ 124 w 2573"/>
                <a:gd name="T5" fmla="*/ 1083 h 1235"/>
                <a:gd name="T6" fmla="*/ 179 w 2573"/>
                <a:gd name="T7" fmla="*/ 1021 h 1235"/>
                <a:gd name="T8" fmla="*/ 227 w 2573"/>
                <a:gd name="T9" fmla="*/ 959 h 1235"/>
                <a:gd name="T10" fmla="*/ 282 w 2573"/>
                <a:gd name="T11" fmla="*/ 876 h 1235"/>
                <a:gd name="T12" fmla="*/ 331 w 2573"/>
                <a:gd name="T13" fmla="*/ 842 h 1235"/>
                <a:gd name="T14" fmla="*/ 379 w 2573"/>
                <a:gd name="T15" fmla="*/ 773 h 1235"/>
                <a:gd name="T16" fmla="*/ 434 w 2573"/>
                <a:gd name="T17" fmla="*/ 717 h 1235"/>
                <a:gd name="T18" fmla="*/ 483 w 2573"/>
                <a:gd name="T19" fmla="*/ 655 h 1235"/>
                <a:gd name="T20" fmla="*/ 538 w 2573"/>
                <a:gd name="T21" fmla="*/ 600 h 1235"/>
                <a:gd name="T22" fmla="*/ 586 w 2573"/>
                <a:gd name="T23" fmla="*/ 545 h 1235"/>
                <a:gd name="T24" fmla="*/ 641 w 2573"/>
                <a:gd name="T25" fmla="*/ 490 h 1235"/>
                <a:gd name="T26" fmla="*/ 690 w 2573"/>
                <a:gd name="T27" fmla="*/ 442 h 1235"/>
                <a:gd name="T28" fmla="*/ 745 w 2573"/>
                <a:gd name="T29" fmla="*/ 400 h 1235"/>
                <a:gd name="T30" fmla="*/ 793 w 2573"/>
                <a:gd name="T31" fmla="*/ 352 h 1235"/>
                <a:gd name="T32" fmla="*/ 848 w 2573"/>
                <a:gd name="T33" fmla="*/ 317 h 1235"/>
                <a:gd name="T34" fmla="*/ 897 w 2573"/>
                <a:gd name="T35" fmla="*/ 276 h 1235"/>
                <a:gd name="T36" fmla="*/ 952 w 2573"/>
                <a:gd name="T37" fmla="*/ 248 h 1235"/>
                <a:gd name="T38" fmla="*/ 1000 w 2573"/>
                <a:gd name="T39" fmla="*/ 214 h 1235"/>
                <a:gd name="T40" fmla="*/ 1048 w 2573"/>
                <a:gd name="T41" fmla="*/ 186 h 1235"/>
                <a:gd name="T42" fmla="*/ 1103 w 2573"/>
                <a:gd name="T43" fmla="*/ 159 h 1235"/>
                <a:gd name="T44" fmla="*/ 1152 w 2573"/>
                <a:gd name="T45" fmla="*/ 138 h 1235"/>
                <a:gd name="T46" fmla="*/ 1207 w 2573"/>
                <a:gd name="T47" fmla="*/ 117 h 1235"/>
                <a:gd name="T48" fmla="*/ 1255 w 2573"/>
                <a:gd name="T49" fmla="*/ 97 h 1235"/>
                <a:gd name="T50" fmla="*/ 1310 w 2573"/>
                <a:gd name="T51" fmla="*/ 83 h 1235"/>
                <a:gd name="T52" fmla="*/ 1359 w 2573"/>
                <a:gd name="T53" fmla="*/ 69 h 1235"/>
                <a:gd name="T54" fmla="*/ 1414 w 2573"/>
                <a:gd name="T55" fmla="*/ 55 h 1235"/>
                <a:gd name="T56" fmla="*/ 1462 w 2573"/>
                <a:gd name="T57" fmla="*/ 48 h 1235"/>
                <a:gd name="T58" fmla="*/ 1517 w 2573"/>
                <a:gd name="T59" fmla="*/ 41 h 1235"/>
                <a:gd name="T60" fmla="*/ 1566 w 2573"/>
                <a:gd name="T61" fmla="*/ 35 h 1235"/>
                <a:gd name="T62" fmla="*/ 1614 w 2573"/>
                <a:gd name="T63" fmla="*/ 35 h 1235"/>
                <a:gd name="T64" fmla="*/ 1669 w 2573"/>
                <a:gd name="T65" fmla="*/ 28 h 1235"/>
                <a:gd name="T66" fmla="*/ 1718 w 2573"/>
                <a:gd name="T67" fmla="*/ 28 h 1235"/>
                <a:gd name="T68" fmla="*/ 1773 w 2573"/>
                <a:gd name="T69" fmla="*/ 28 h 1235"/>
                <a:gd name="T70" fmla="*/ 1821 w 2573"/>
                <a:gd name="T71" fmla="*/ 21 h 1235"/>
                <a:gd name="T72" fmla="*/ 1876 w 2573"/>
                <a:gd name="T73" fmla="*/ 21 h 1235"/>
                <a:gd name="T74" fmla="*/ 1925 w 2573"/>
                <a:gd name="T75" fmla="*/ 21 h 1235"/>
                <a:gd name="T76" fmla="*/ 1980 w 2573"/>
                <a:gd name="T77" fmla="*/ 21 h 1235"/>
                <a:gd name="T78" fmla="*/ 2028 w 2573"/>
                <a:gd name="T79" fmla="*/ 21 h 1235"/>
                <a:gd name="T80" fmla="*/ 2083 w 2573"/>
                <a:gd name="T81" fmla="*/ 21 h 1235"/>
                <a:gd name="T82" fmla="*/ 2132 w 2573"/>
                <a:gd name="T83" fmla="*/ 21 h 1235"/>
                <a:gd name="T84" fmla="*/ 2187 w 2573"/>
                <a:gd name="T85" fmla="*/ 21 h 1235"/>
                <a:gd name="T86" fmla="*/ 2235 w 2573"/>
                <a:gd name="T87" fmla="*/ 21 h 1235"/>
                <a:gd name="T88" fmla="*/ 2283 w 2573"/>
                <a:gd name="T89" fmla="*/ 21 h 1235"/>
                <a:gd name="T90" fmla="*/ 2338 w 2573"/>
                <a:gd name="T91" fmla="*/ 21 h 1235"/>
                <a:gd name="T92" fmla="*/ 2387 w 2573"/>
                <a:gd name="T93" fmla="*/ 14 h 1235"/>
                <a:gd name="T94" fmla="*/ 2442 w 2573"/>
                <a:gd name="T95" fmla="*/ 14 h 1235"/>
                <a:gd name="T96" fmla="*/ 2490 w 2573"/>
                <a:gd name="T97" fmla="*/ 7 h 1235"/>
                <a:gd name="T98" fmla="*/ 2545 w 2573"/>
                <a:gd name="T99" fmla="*/ 0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1235">
                  <a:moveTo>
                    <a:pt x="0" y="1235"/>
                  </a:moveTo>
                  <a:lnTo>
                    <a:pt x="20" y="1228"/>
                  </a:lnTo>
                  <a:lnTo>
                    <a:pt x="48" y="1214"/>
                  </a:lnTo>
                  <a:lnTo>
                    <a:pt x="75" y="1166"/>
                  </a:lnTo>
                  <a:lnTo>
                    <a:pt x="96" y="1117"/>
                  </a:lnTo>
                  <a:lnTo>
                    <a:pt x="124" y="1083"/>
                  </a:lnTo>
                  <a:lnTo>
                    <a:pt x="151" y="1042"/>
                  </a:lnTo>
                  <a:lnTo>
                    <a:pt x="179" y="1021"/>
                  </a:lnTo>
                  <a:lnTo>
                    <a:pt x="200" y="1000"/>
                  </a:lnTo>
                  <a:lnTo>
                    <a:pt x="227" y="959"/>
                  </a:lnTo>
                  <a:lnTo>
                    <a:pt x="255" y="924"/>
                  </a:lnTo>
                  <a:lnTo>
                    <a:pt x="282" y="876"/>
                  </a:lnTo>
                  <a:lnTo>
                    <a:pt x="303" y="862"/>
                  </a:lnTo>
                  <a:lnTo>
                    <a:pt x="331" y="842"/>
                  </a:lnTo>
                  <a:lnTo>
                    <a:pt x="358" y="807"/>
                  </a:lnTo>
                  <a:lnTo>
                    <a:pt x="379" y="773"/>
                  </a:lnTo>
                  <a:lnTo>
                    <a:pt x="407" y="745"/>
                  </a:lnTo>
                  <a:lnTo>
                    <a:pt x="434" y="717"/>
                  </a:lnTo>
                  <a:lnTo>
                    <a:pt x="462" y="683"/>
                  </a:lnTo>
                  <a:lnTo>
                    <a:pt x="483" y="655"/>
                  </a:lnTo>
                  <a:lnTo>
                    <a:pt x="510" y="628"/>
                  </a:lnTo>
                  <a:lnTo>
                    <a:pt x="538" y="600"/>
                  </a:lnTo>
                  <a:lnTo>
                    <a:pt x="565" y="573"/>
                  </a:lnTo>
                  <a:lnTo>
                    <a:pt x="586" y="545"/>
                  </a:lnTo>
                  <a:lnTo>
                    <a:pt x="614" y="517"/>
                  </a:lnTo>
                  <a:lnTo>
                    <a:pt x="641" y="490"/>
                  </a:lnTo>
                  <a:lnTo>
                    <a:pt x="662" y="469"/>
                  </a:lnTo>
                  <a:lnTo>
                    <a:pt x="690" y="442"/>
                  </a:lnTo>
                  <a:lnTo>
                    <a:pt x="717" y="421"/>
                  </a:lnTo>
                  <a:lnTo>
                    <a:pt x="745" y="400"/>
                  </a:lnTo>
                  <a:lnTo>
                    <a:pt x="765" y="373"/>
                  </a:lnTo>
                  <a:lnTo>
                    <a:pt x="793" y="352"/>
                  </a:lnTo>
                  <a:lnTo>
                    <a:pt x="821" y="338"/>
                  </a:lnTo>
                  <a:lnTo>
                    <a:pt x="848" y="317"/>
                  </a:lnTo>
                  <a:lnTo>
                    <a:pt x="869" y="297"/>
                  </a:lnTo>
                  <a:lnTo>
                    <a:pt x="897" y="276"/>
                  </a:lnTo>
                  <a:lnTo>
                    <a:pt x="924" y="262"/>
                  </a:lnTo>
                  <a:lnTo>
                    <a:pt x="952" y="248"/>
                  </a:lnTo>
                  <a:lnTo>
                    <a:pt x="972" y="228"/>
                  </a:lnTo>
                  <a:lnTo>
                    <a:pt x="1000" y="214"/>
                  </a:lnTo>
                  <a:lnTo>
                    <a:pt x="1028" y="200"/>
                  </a:lnTo>
                  <a:lnTo>
                    <a:pt x="1048" y="186"/>
                  </a:lnTo>
                  <a:lnTo>
                    <a:pt x="1076" y="172"/>
                  </a:lnTo>
                  <a:lnTo>
                    <a:pt x="1103" y="159"/>
                  </a:lnTo>
                  <a:lnTo>
                    <a:pt x="1131" y="145"/>
                  </a:lnTo>
                  <a:lnTo>
                    <a:pt x="1152" y="138"/>
                  </a:lnTo>
                  <a:lnTo>
                    <a:pt x="1179" y="124"/>
                  </a:lnTo>
                  <a:lnTo>
                    <a:pt x="1207" y="117"/>
                  </a:lnTo>
                  <a:lnTo>
                    <a:pt x="1235" y="104"/>
                  </a:lnTo>
                  <a:lnTo>
                    <a:pt x="1255" y="97"/>
                  </a:lnTo>
                  <a:lnTo>
                    <a:pt x="1283" y="90"/>
                  </a:lnTo>
                  <a:lnTo>
                    <a:pt x="1310" y="83"/>
                  </a:lnTo>
                  <a:lnTo>
                    <a:pt x="1331" y="76"/>
                  </a:lnTo>
                  <a:lnTo>
                    <a:pt x="1359" y="69"/>
                  </a:lnTo>
                  <a:lnTo>
                    <a:pt x="1386" y="62"/>
                  </a:lnTo>
                  <a:lnTo>
                    <a:pt x="1414" y="55"/>
                  </a:lnTo>
                  <a:lnTo>
                    <a:pt x="1435" y="55"/>
                  </a:lnTo>
                  <a:lnTo>
                    <a:pt x="1462" y="48"/>
                  </a:lnTo>
                  <a:lnTo>
                    <a:pt x="1490" y="48"/>
                  </a:lnTo>
                  <a:lnTo>
                    <a:pt x="1517" y="41"/>
                  </a:lnTo>
                  <a:lnTo>
                    <a:pt x="1538" y="41"/>
                  </a:lnTo>
                  <a:lnTo>
                    <a:pt x="1566" y="35"/>
                  </a:lnTo>
                  <a:lnTo>
                    <a:pt x="1593" y="35"/>
                  </a:lnTo>
                  <a:lnTo>
                    <a:pt x="1614" y="35"/>
                  </a:lnTo>
                  <a:lnTo>
                    <a:pt x="1642" y="28"/>
                  </a:lnTo>
                  <a:lnTo>
                    <a:pt x="1669" y="28"/>
                  </a:lnTo>
                  <a:lnTo>
                    <a:pt x="1697" y="28"/>
                  </a:lnTo>
                  <a:lnTo>
                    <a:pt x="1718" y="28"/>
                  </a:lnTo>
                  <a:lnTo>
                    <a:pt x="1745" y="28"/>
                  </a:lnTo>
                  <a:lnTo>
                    <a:pt x="1773" y="28"/>
                  </a:lnTo>
                  <a:lnTo>
                    <a:pt x="1800" y="21"/>
                  </a:lnTo>
                  <a:lnTo>
                    <a:pt x="1821" y="21"/>
                  </a:lnTo>
                  <a:lnTo>
                    <a:pt x="1849" y="21"/>
                  </a:lnTo>
                  <a:lnTo>
                    <a:pt x="1876" y="21"/>
                  </a:lnTo>
                  <a:lnTo>
                    <a:pt x="1904" y="21"/>
                  </a:lnTo>
                  <a:lnTo>
                    <a:pt x="1925" y="21"/>
                  </a:lnTo>
                  <a:lnTo>
                    <a:pt x="1952" y="21"/>
                  </a:lnTo>
                  <a:lnTo>
                    <a:pt x="1980" y="21"/>
                  </a:lnTo>
                  <a:lnTo>
                    <a:pt x="2000" y="21"/>
                  </a:lnTo>
                  <a:lnTo>
                    <a:pt x="2028" y="21"/>
                  </a:lnTo>
                  <a:lnTo>
                    <a:pt x="2056" y="21"/>
                  </a:lnTo>
                  <a:lnTo>
                    <a:pt x="2083" y="21"/>
                  </a:lnTo>
                  <a:lnTo>
                    <a:pt x="2104" y="21"/>
                  </a:lnTo>
                  <a:lnTo>
                    <a:pt x="2132" y="21"/>
                  </a:lnTo>
                  <a:lnTo>
                    <a:pt x="2159" y="21"/>
                  </a:lnTo>
                  <a:lnTo>
                    <a:pt x="2187" y="21"/>
                  </a:lnTo>
                  <a:lnTo>
                    <a:pt x="2207" y="21"/>
                  </a:lnTo>
                  <a:lnTo>
                    <a:pt x="2235" y="21"/>
                  </a:lnTo>
                  <a:lnTo>
                    <a:pt x="2263" y="21"/>
                  </a:lnTo>
                  <a:lnTo>
                    <a:pt x="2283" y="21"/>
                  </a:lnTo>
                  <a:lnTo>
                    <a:pt x="2311" y="21"/>
                  </a:lnTo>
                  <a:lnTo>
                    <a:pt x="2338" y="21"/>
                  </a:lnTo>
                  <a:lnTo>
                    <a:pt x="2366" y="14"/>
                  </a:lnTo>
                  <a:lnTo>
                    <a:pt x="2387" y="14"/>
                  </a:lnTo>
                  <a:lnTo>
                    <a:pt x="2414" y="14"/>
                  </a:lnTo>
                  <a:lnTo>
                    <a:pt x="2442" y="14"/>
                  </a:lnTo>
                  <a:lnTo>
                    <a:pt x="2470" y="7"/>
                  </a:lnTo>
                  <a:lnTo>
                    <a:pt x="2490" y="7"/>
                  </a:lnTo>
                  <a:lnTo>
                    <a:pt x="2518" y="7"/>
                  </a:lnTo>
                  <a:lnTo>
                    <a:pt x="2545" y="0"/>
                  </a:lnTo>
                  <a:lnTo>
                    <a:pt x="2573" y="0"/>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33"/>
            <p:cNvSpPr>
              <a:spLocks/>
            </p:cNvSpPr>
            <p:nvPr/>
          </p:nvSpPr>
          <p:spPr bwMode="auto">
            <a:xfrm>
              <a:off x="1680" y="2305"/>
              <a:ext cx="2573" cy="1235"/>
            </a:xfrm>
            <a:custGeom>
              <a:avLst/>
              <a:gdLst>
                <a:gd name="T0" fmla="*/ 20 w 2573"/>
                <a:gd name="T1" fmla="*/ 1228 h 1235"/>
                <a:gd name="T2" fmla="*/ 75 w 2573"/>
                <a:gd name="T3" fmla="*/ 1166 h 1235"/>
                <a:gd name="T4" fmla="*/ 124 w 2573"/>
                <a:gd name="T5" fmla="*/ 1083 h 1235"/>
                <a:gd name="T6" fmla="*/ 179 w 2573"/>
                <a:gd name="T7" fmla="*/ 1021 h 1235"/>
                <a:gd name="T8" fmla="*/ 227 w 2573"/>
                <a:gd name="T9" fmla="*/ 959 h 1235"/>
                <a:gd name="T10" fmla="*/ 282 w 2573"/>
                <a:gd name="T11" fmla="*/ 876 h 1235"/>
                <a:gd name="T12" fmla="*/ 331 w 2573"/>
                <a:gd name="T13" fmla="*/ 841 h 1235"/>
                <a:gd name="T14" fmla="*/ 379 w 2573"/>
                <a:gd name="T15" fmla="*/ 772 h 1235"/>
                <a:gd name="T16" fmla="*/ 434 w 2573"/>
                <a:gd name="T17" fmla="*/ 717 h 1235"/>
                <a:gd name="T18" fmla="*/ 483 w 2573"/>
                <a:gd name="T19" fmla="*/ 655 h 1235"/>
                <a:gd name="T20" fmla="*/ 538 w 2573"/>
                <a:gd name="T21" fmla="*/ 600 h 1235"/>
                <a:gd name="T22" fmla="*/ 586 w 2573"/>
                <a:gd name="T23" fmla="*/ 545 h 1235"/>
                <a:gd name="T24" fmla="*/ 641 w 2573"/>
                <a:gd name="T25" fmla="*/ 490 h 1235"/>
                <a:gd name="T26" fmla="*/ 690 w 2573"/>
                <a:gd name="T27" fmla="*/ 441 h 1235"/>
                <a:gd name="T28" fmla="*/ 745 w 2573"/>
                <a:gd name="T29" fmla="*/ 400 h 1235"/>
                <a:gd name="T30" fmla="*/ 793 w 2573"/>
                <a:gd name="T31" fmla="*/ 352 h 1235"/>
                <a:gd name="T32" fmla="*/ 848 w 2573"/>
                <a:gd name="T33" fmla="*/ 317 h 1235"/>
                <a:gd name="T34" fmla="*/ 897 w 2573"/>
                <a:gd name="T35" fmla="*/ 276 h 1235"/>
                <a:gd name="T36" fmla="*/ 952 w 2573"/>
                <a:gd name="T37" fmla="*/ 248 h 1235"/>
                <a:gd name="T38" fmla="*/ 1000 w 2573"/>
                <a:gd name="T39" fmla="*/ 214 h 1235"/>
                <a:gd name="T40" fmla="*/ 1048 w 2573"/>
                <a:gd name="T41" fmla="*/ 186 h 1235"/>
                <a:gd name="T42" fmla="*/ 1103 w 2573"/>
                <a:gd name="T43" fmla="*/ 159 h 1235"/>
                <a:gd name="T44" fmla="*/ 1152 w 2573"/>
                <a:gd name="T45" fmla="*/ 138 h 1235"/>
                <a:gd name="T46" fmla="*/ 1207 w 2573"/>
                <a:gd name="T47" fmla="*/ 117 h 1235"/>
                <a:gd name="T48" fmla="*/ 1255 w 2573"/>
                <a:gd name="T49" fmla="*/ 97 h 1235"/>
                <a:gd name="T50" fmla="*/ 1310 w 2573"/>
                <a:gd name="T51" fmla="*/ 83 h 1235"/>
                <a:gd name="T52" fmla="*/ 1359 w 2573"/>
                <a:gd name="T53" fmla="*/ 69 h 1235"/>
                <a:gd name="T54" fmla="*/ 1414 w 2573"/>
                <a:gd name="T55" fmla="*/ 55 h 1235"/>
                <a:gd name="T56" fmla="*/ 1462 w 2573"/>
                <a:gd name="T57" fmla="*/ 48 h 1235"/>
                <a:gd name="T58" fmla="*/ 1517 w 2573"/>
                <a:gd name="T59" fmla="*/ 41 h 1235"/>
                <a:gd name="T60" fmla="*/ 1566 w 2573"/>
                <a:gd name="T61" fmla="*/ 34 h 1235"/>
                <a:gd name="T62" fmla="*/ 1614 w 2573"/>
                <a:gd name="T63" fmla="*/ 34 h 1235"/>
                <a:gd name="T64" fmla="*/ 1669 w 2573"/>
                <a:gd name="T65" fmla="*/ 28 h 1235"/>
                <a:gd name="T66" fmla="*/ 1718 w 2573"/>
                <a:gd name="T67" fmla="*/ 28 h 1235"/>
                <a:gd name="T68" fmla="*/ 1773 w 2573"/>
                <a:gd name="T69" fmla="*/ 28 h 1235"/>
                <a:gd name="T70" fmla="*/ 1821 w 2573"/>
                <a:gd name="T71" fmla="*/ 21 h 1235"/>
                <a:gd name="T72" fmla="*/ 1876 w 2573"/>
                <a:gd name="T73" fmla="*/ 21 h 1235"/>
                <a:gd name="T74" fmla="*/ 1925 w 2573"/>
                <a:gd name="T75" fmla="*/ 21 h 1235"/>
                <a:gd name="T76" fmla="*/ 1980 w 2573"/>
                <a:gd name="T77" fmla="*/ 21 h 1235"/>
                <a:gd name="T78" fmla="*/ 2028 w 2573"/>
                <a:gd name="T79" fmla="*/ 21 h 1235"/>
                <a:gd name="T80" fmla="*/ 2083 w 2573"/>
                <a:gd name="T81" fmla="*/ 21 h 1235"/>
                <a:gd name="T82" fmla="*/ 2132 w 2573"/>
                <a:gd name="T83" fmla="*/ 21 h 1235"/>
                <a:gd name="T84" fmla="*/ 2187 w 2573"/>
                <a:gd name="T85" fmla="*/ 21 h 1235"/>
                <a:gd name="T86" fmla="*/ 2235 w 2573"/>
                <a:gd name="T87" fmla="*/ 21 h 1235"/>
                <a:gd name="T88" fmla="*/ 2283 w 2573"/>
                <a:gd name="T89" fmla="*/ 21 h 1235"/>
                <a:gd name="T90" fmla="*/ 2338 w 2573"/>
                <a:gd name="T91" fmla="*/ 21 h 1235"/>
                <a:gd name="T92" fmla="*/ 2387 w 2573"/>
                <a:gd name="T93" fmla="*/ 14 h 1235"/>
                <a:gd name="T94" fmla="*/ 2442 w 2573"/>
                <a:gd name="T95" fmla="*/ 14 h 1235"/>
                <a:gd name="T96" fmla="*/ 2490 w 2573"/>
                <a:gd name="T97" fmla="*/ 7 h 1235"/>
                <a:gd name="T98" fmla="*/ 2545 w 2573"/>
                <a:gd name="T99" fmla="*/ 0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1235">
                  <a:moveTo>
                    <a:pt x="0" y="1235"/>
                  </a:moveTo>
                  <a:lnTo>
                    <a:pt x="20" y="1228"/>
                  </a:lnTo>
                  <a:lnTo>
                    <a:pt x="48" y="1214"/>
                  </a:lnTo>
                  <a:lnTo>
                    <a:pt x="75" y="1166"/>
                  </a:lnTo>
                  <a:lnTo>
                    <a:pt x="96" y="1117"/>
                  </a:lnTo>
                  <a:lnTo>
                    <a:pt x="124" y="1083"/>
                  </a:lnTo>
                  <a:lnTo>
                    <a:pt x="151" y="1042"/>
                  </a:lnTo>
                  <a:lnTo>
                    <a:pt x="179" y="1021"/>
                  </a:lnTo>
                  <a:lnTo>
                    <a:pt x="200" y="1000"/>
                  </a:lnTo>
                  <a:lnTo>
                    <a:pt x="227" y="959"/>
                  </a:lnTo>
                  <a:lnTo>
                    <a:pt x="255" y="924"/>
                  </a:lnTo>
                  <a:lnTo>
                    <a:pt x="282" y="876"/>
                  </a:lnTo>
                  <a:lnTo>
                    <a:pt x="303" y="862"/>
                  </a:lnTo>
                  <a:lnTo>
                    <a:pt x="331" y="841"/>
                  </a:lnTo>
                  <a:lnTo>
                    <a:pt x="358" y="807"/>
                  </a:lnTo>
                  <a:lnTo>
                    <a:pt x="379" y="772"/>
                  </a:lnTo>
                  <a:lnTo>
                    <a:pt x="407" y="745"/>
                  </a:lnTo>
                  <a:lnTo>
                    <a:pt x="434" y="717"/>
                  </a:lnTo>
                  <a:lnTo>
                    <a:pt x="462" y="683"/>
                  </a:lnTo>
                  <a:lnTo>
                    <a:pt x="483" y="655"/>
                  </a:lnTo>
                  <a:lnTo>
                    <a:pt x="510" y="628"/>
                  </a:lnTo>
                  <a:lnTo>
                    <a:pt x="538" y="600"/>
                  </a:lnTo>
                  <a:lnTo>
                    <a:pt x="565" y="572"/>
                  </a:lnTo>
                  <a:lnTo>
                    <a:pt x="586" y="545"/>
                  </a:lnTo>
                  <a:lnTo>
                    <a:pt x="614" y="517"/>
                  </a:lnTo>
                  <a:lnTo>
                    <a:pt x="641" y="490"/>
                  </a:lnTo>
                  <a:lnTo>
                    <a:pt x="662" y="469"/>
                  </a:lnTo>
                  <a:lnTo>
                    <a:pt x="690" y="441"/>
                  </a:lnTo>
                  <a:lnTo>
                    <a:pt x="717" y="421"/>
                  </a:lnTo>
                  <a:lnTo>
                    <a:pt x="745" y="400"/>
                  </a:lnTo>
                  <a:lnTo>
                    <a:pt x="765" y="372"/>
                  </a:lnTo>
                  <a:lnTo>
                    <a:pt x="793" y="352"/>
                  </a:lnTo>
                  <a:lnTo>
                    <a:pt x="821" y="338"/>
                  </a:lnTo>
                  <a:lnTo>
                    <a:pt x="848" y="317"/>
                  </a:lnTo>
                  <a:lnTo>
                    <a:pt x="869" y="297"/>
                  </a:lnTo>
                  <a:lnTo>
                    <a:pt x="897" y="276"/>
                  </a:lnTo>
                  <a:lnTo>
                    <a:pt x="924" y="262"/>
                  </a:lnTo>
                  <a:lnTo>
                    <a:pt x="952" y="248"/>
                  </a:lnTo>
                  <a:lnTo>
                    <a:pt x="972" y="228"/>
                  </a:lnTo>
                  <a:lnTo>
                    <a:pt x="1000" y="214"/>
                  </a:lnTo>
                  <a:lnTo>
                    <a:pt x="1028" y="200"/>
                  </a:lnTo>
                  <a:lnTo>
                    <a:pt x="1048" y="186"/>
                  </a:lnTo>
                  <a:lnTo>
                    <a:pt x="1076" y="172"/>
                  </a:lnTo>
                  <a:lnTo>
                    <a:pt x="1103" y="159"/>
                  </a:lnTo>
                  <a:lnTo>
                    <a:pt x="1131" y="145"/>
                  </a:lnTo>
                  <a:lnTo>
                    <a:pt x="1152" y="138"/>
                  </a:lnTo>
                  <a:lnTo>
                    <a:pt x="1179" y="124"/>
                  </a:lnTo>
                  <a:lnTo>
                    <a:pt x="1207" y="117"/>
                  </a:lnTo>
                  <a:lnTo>
                    <a:pt x="1235" y="103"/>
                  </a:lnTo>
                  <a:lnTo>
                    <a:pt x="1255" y="97"/>
                  </a:lnTo>
                  <a:lnTo>
                    <a:pt x="1283" y="90"/>
                  </a:lnTo>
                  <a:lnTo>
                    <a:pt x="1310" y="83"/>
                  </a:lnTo>
                  <a:lnTo>
                    <a:pt x="1331" y="76"/>
                  </a:lnTo>
                  <a:lnTo>
                    <a:pt x="1359" y="69"/>
                  </a:lnTo>
                  <a:lnTo>
                    <a:pt x="1386" y="62"/>
                  </a:lnTo>
                  <a:lnTo>
                    <a:pt x="1414" y="55"/>
                  </a:lnTo>
                  <a:lnTo>
                    <a:pt x="1435" y="55"/>
                  </a:lnTo>
                  <a:lnTo>
                    <a:pt x="1462" y="48"/>
                  </a:lnTo>
                  <a:lnTo>
                    <a:pt x="1490" y="48"/>
                  </a:lnTo>
                  <a:lnTo>
                    <a:pt x="1517" y="41"/>
                  </a:lnTo>
                  <a:lnTo>
                    <a:pt x="1538" y="41"/>
                  </a:lnTo>
                  <a:lnTo>
                    <a:pt x="1566" y="34"/>
                  </a:lnTo>
                  <a:lnTo>
                    <a:pt x="1593" y="34"/>
                  </a:lnTo>
                  <a:lnTo>
                    <a:pt x="1614" y="34"/>
                  </a:lnTo>
                  <a:lnTo>
                    <a:pt x="1642" y="28"/>
                  </a:lnTo>
                  <a:lnTo>
                    <a:pt x="1669" y="28"/>
                  </a:lnTo>
                  <a:lnTo>
                    <a:pt x="1697" y="28"/>
                  </a:lnTo>
                  <a:lnTo>
                    <a:pt x="1718" y="28"/>
                  </a:lnTo>
                  <a:lnTo>
                    <a:pt x="1745" y="28"/>
                  </a:lnTo>
                  <a:lnTo>
                    <a:pt x="1773" y="28"/>
                  </a:lnTo>
                  <a:lnTo>
                    <a:pt x="1800" y="21"/>
                  </a:lnTo>
                  <a:lnTo>
                    <a:pt x="1821" y="21"/>
                  </a:lnTo>
                  <a:lnTo>
                    <a:pt x="1849" y="21"/>
                  </a:lnTo>
                  <a:lnTo>
                    <a:pt x="1876" y="21"/>
                  </a:lnTo>
                  <a:lnTo>
                    <a:pt x="1904" y="21"/>
                  </a:lnTo>
                  <a:lnTo>
                    <a:pt x="1925" y="21"/>
                  </a:lnTo>
                  <a:lnTo>
                    <a:pt x="1952" y="21"/>
                  </a:lnTo>
                  <a:lnTo>
                    <a:pt x="1980" y="21"/>
                  </a:lnTo>
                  <a:lnTo>
                    <a:pt x="2000" y="21"/>
                  </a:lnTo>
                  <a:lnTo>
                    <a:pt x="2028" y="21"/>
                  </a:lnTo>
                  <a:lnTo>
                    <a:pt x="2056" y="21"/>
                  </a:lnTo>
                  <a:lnTo>
                    <a:pt x="2083" y="21"/>
                  </a:lnTo>
                  <a:lnTo>
                    <a:pt x="2104" y="21"/>
                  </a:lnTo>
                  <a:lnTo>
                    <a:pt x="2132" y="21"/>
                  </a:lnTo>
                  <a:lnTo>
                    <a:pt x="2159" y="21"/>
                  </a:lnTo>
                  <a:lnTo>
                    <a:pt x="2187" y="21"/>
                  </a:lnTo>
                  <a:lnTo>
                    <a:pt x="2207" y="21"/>
                  </a:lnTo>
                  <a:lnTo>
                    <a:pt x="2235" y="21"/>
                  </a:lnTo>
                  <a:lnTo>
                    <a:pt x="2263" y="21"/>
                  </a:lnTo>
                  <a:lnTo>
                    <a:pt x="2283" y="21"/>
                  </a:lnTo>
                  <a:lnTo>
                    <a:pt x="2311" y="21"/>
                  </a:lnTo>
                  <a:lnTo>
                    <a:pt x="2338" y="21"/>
                  </a:lnTo>
                  <a:lnTo>
                    <a:pt x="2366" y="14"/>
                  </a:lnTo>
                  <a:lnTo>
                    <a:pt x="2387" y="14"/>
                  </a:lnTo>
                  <a:lnTo>
                    <a:pt x="2414" y="14"/>
                  </a:lnTo>
                  <a:lnTo>
                    <a:pt x="2442" y="14"/>
                  </a:lnTo>
                  <a:lnTo>
                    <a:pt x="2470" y="7"/>
                  </a:lnTo>
                  <a:lnTo>
                    <a:pt x="2490" y="7"/>
                  </a:lnTo>
                  <a:lnTo>
                    <a:pt x="2518" y="7"/>
                  </a:lnTo>
                  <a:lnTo>
                    <a:pt x="2545" y="0"/>
                  </a:lnTo>
                  <a:lnTo>
                    <a:pt x="2573" y="0"/>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0" name="Freeform 34"/>
            <p:cNvSpPr>
              <a:spLocks/>
            </p:cNvSpPr>
            <p:nvPr/>
          </p:nvSpPr>
          <p:spPr bwMode="auto">
            <a:xfrm>
              <a:off x="1680" y="2684"/>
              <a:ext cx="2573" cy="745"/>
            </a:xfrm>
            <a:custGeom>
              <a:avLst/>
              <a:gdLst>
                <a:gd name="T0" fmla="*/ 20 w 2573"/>
                <a:gd name="T1" fmla="*/ 731 h 745"/>
                <a:gd name="T2" fmla="*/ 75 w 2573"/>
                <a:gd name="T3" fmla="*/ 704 h 745"/>
                <a:gd name="T4" fmla="*/ 124 w 2573"/>
                <a:gd name="T5" fmla="*/ 711 h 745"/>
                <a:gd name="T6" fmla="*/ 179 w 2573"/>
                <a:gd name="T7" fmla="*/ 725 h 745"/>
                <a:gd name="T8" fmla="*/ 227 w 2573"/>
                <a:gd name="T9" fmla="*/ 745 h 745"/>
                <a:gd name="T10" fmla="*/ 282 w 2573"/>
                <a:gd name="T11" fmla="*/ 718 h 745"/>
                <a:gd name="T12" fmla="*/ 331 w 2573"/>
                <a:gd name="T13" fmla="*/ 690 h 745"/>
                <a:gd name="T14" fmla="*/ 379 w 2573"/>
                <a:gd name="T15" fmla="*/ 676 h 745"/>
                <a:gd name="T16" fmla="*/ 434 w 2573"/>
                <a:gd name="T17" fmla="*/ 656 h 745"/>
                <a:gd name="T18" fmla="*/ 483 w 2573"/>
                <a:gd name="T19" fmla="*/ 635 h 745"/>
                <a:gd name="T20" fmla="*/ 538 w 2573"/>
                <a:gd name="T21" fmla="*/ 621 h 745"/>
                <a:gd name="T22" fmla="*/ 586 w 2573"/>
                <a:gd name="T23" fmla="*/ 600 h 745"/>
                <a:gd name="T24" fmla="*/ 641 w 2573"/>
                <a:gd name="T25" fmla="*/ 580 h 745"/>
                <a:gd name="T26" fmla="*/ 690 w 2573"/>
                <a:gd name="T27" fmla="*/ 566 h 745"/>
                <a:gd name="T28" fmla="*/ 745 w 2573"/>
                <a:gd name="T29" fmla="*/ 545 h 745"/>
                <a:gd name="T30" fmla="*/ 793 w 2573"/>
                <a:gd name="T31" fmla="*/ 525 h 745"/>
                <a:gd name="T32" fmla="*/ 848 w 2573"/>
                <a:gd name="T33" fmla="*/ 511 h 745"/>
                <a:gd name="T34" fmla="*/ 897 w 2573"/>
                <a:gd name="T35" fmla="*/ 490 h 745"/>
                <a:gd name="T36" fmla="*/ 952 w 2573"/>
                <a:gd name="T37" fmla="*/ 476 h 745"/>
                <a:gd name="T38" fmla="*/ 1000 w 2573"/>
                <a:gd name="T39" fmla="*/ 456 h 745"/>
                <a:gd name="T40" fmla="*/ 1048 w 2573"/>
                <a:gd name="T41" fmla="*/ 442 h 745"/>
                <a:gd name="T42" fmla="*/ 1103 w 2573"/>
                <a:gd name="T43" fmla="*/ 421 h 745"/>
                <a:gd name="T44" fmla="*/ 1152 w 2573"/>
                <a:gd name="T45" fmla="*/ 407 h 745"/>
                <a:gd name="T46" fmla="*/ 1207 w 2573"/>
                <a:gd name="T47" fmla="*/ 387 h 745"/>
                <a:gd name="T48" fmla="*/ 1255 w 2573"/>
                <a:gd name="T49" fmla="*/ 373 h 745"/>
                <a:gd name="T50" fmla="*/ 1310 w 2573"/>
                <a:gd name="T51" fmla="*/ 359 h 745"/>
                <a:gd name="T52" fmla="*/ 1359 w 2573"/>
                <a:gd name="T53" fmla="*/ 338 h 745"/>
                <a:gd name="T54" fmla="*/ 1414 w 2573"/>
                <a:gd name="T55" fmla="*/ 325 h 745"/>
                <a:gd name="T56" fmla="*/ 1462 w 2573"/>
                <a:gd name="T57" fmla="*/ 311 h 745"/>
                <a:gd name="T58" fmla="*/ 1517 w 2573"/>
                <a:gd name="T59" fmla="*/ 297 h 745"/>
                <a:gd name="T60" fmla="*/ 1566 w 2573"/>
                <a:gd name="T61" fmla="*/ 283 h 745"/>
                <a:gd name="T62" fmla="*/ 1614 w 2573"/>
                <a:gd name="T63" fmla="*/ 269 h 745"/>
                <a:gd name="T64" fmla="*/ 1669 w 2573"/>
                <a:gd name="T65" fmla="*/ 256 h 745"/>
                <a:gd name="T66" fmla="*/ 1718 w 2573"/>
                <a:gd name="T67" fmla="*/ 242 h 745"/>
                <a:gd name="T68" fmla="*/ 1773 w 2573"/>
                <a:gd name="T69" fmla="*/ 228 h 745"/>
                <a:gd name="T70" fmla="*/ 1821 w 2573"/>
                <a:gd name="T71" fmla="*/ 214 h 745"/>
                <a:gd name="T72" fmla="*/ 1876 w 2573"/>
                <a:gd name="T73" fmla="*/ 200 h 745"/>
                <a:gd name="T74" fmla="*/ 1925 w 2573"/>
                <a:gd name="T75" fmla="*/ 187 h 745"/>
                <a:gd name="T76" fmla="*/ 1980 w 2573"/>
                <a:gd name="T77" fmla="*/ 173 h 745"/>
                <a:gd name="T78" fmla="*/ 2028 w 2573"/>
                <a:gd name="T79" fmla="*/ 159 h 745"/>
                <a:gd name="T80" fmla="*/ 2083 w 2573"/>
                <a:gd name="T81" fmla="*/ 138 h 745"/>
                <a:gd name="T82" fmla="*/ 2132 w 2573"/>
                <a:gd name="T83" fmla="*/ 124 h 745"/>
                <a:gd name="T84" fmla="*/ 2187 w 2573"/>
                <a:gd name="T85" fmla="*/ 111 h 745"/>
                <a:gd name="T86" fmla="*/ 2235 w 2573"/>
                <a:gd name="T87" fmla="*/ 97 h 745"/>
                <a:gd name="T88" fmla="*/ 2283 w 2573"/>
                <a:gd name="T89" fmla="*/ 83 h 745"/>
                <a:gd name="T90" fmla="*/ 2338 w 2573"/>
                <a:gd name="T91" fmla="*/ 69 h 745"/>
                <a:gd name="T92" fmla="*/ 2387 w 2573"/>
                <a:gd name="T93" fmla="*/ 56 h 745"/>
                <a:gd name="T94" fmla="*/ 2442 w 2573"/>
                <a:gd name="T95" fmla="*/ 42 h 745"/>
                <a:gd name="T96" fmla="*/ 2490 w 2573"/>
                <a:gd name="T97" fmla="*/ 21 h 745"/>
                <a:gd name="T98" fmla="*/ 2545 w 2573"/>
                <a:gd name="T99" fmla="*/ 7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745">
                  <a:moveTo>
                    <a:pt x="0" y="731"/>
                  </a:moveTo>
                  <a:lnTo>
                    <a:pt x="20" y="731"/>
                  </a:lnTo>
                  <a:lnTo>
                    <a:pt x="48" y="718"/>
                  </a:lnTo>
                  <a:lnTo>
                    <a:pt x="75" y="704"/>
                  </a:lnTo>
                  <a:lnTo>
                    <a:pt x="96" y="711"/>
                  </a:lnTo>
                  <a:lnTo>
                    <a:pt x="124" y="711"/>
                  </a:lnTo>
                  <a:lnTo>
                    <a:pt x="151" y="725"/>
                  </a:lnTo>
                  <a:lnTo>
                    <a:pt x="179" y="725"/>
                  </a:lnTo>
                  <a:lnTo>
                    <a:pt x="200" y="718"/>
                  </a:lnTo>
                  <a:lnTo>
                    <a:pt x="227" y="745"/>
                  </a:lnTo>
                  <a:lnTo>
                    <a:pt x="255" y="725"/>
                  </a:lnTo>
                  <a:lnTo>
                    <a:pt x="282" y="718"/>
                  </a:lnTo>
                  <a:lnTo>
                    <a:pt x="303" y="711"/>
                  </a:lnTo>
                  <a:lnTo>
                    <a:pt x="331" y="690"/>
                  </a:lnTo>
                  <a:lnTo>
                    <a:pt x="358" y="683"/>
                  </a:lnTo>
                  <a:lnTo>
                    <a:pt x="379" y="676"/>
                  </a:lnTo>
                  <a:lnTo>
                    <a:pt x="407" y="663"/>
                  </a:lnTo>
                  <a:lnTo>
                    <a:pt x="434" y="656"/>
                  </a:lnTo>
                  <a:lnTo>
                    <a:pt x="462" y="649"/>
                  </a:lnTo>
                  <a:lnTo>
                    <a:pt x="483" y="635"/>
                  </a:lnTo>
                  <a:lnTo>
                    <a:pt x="510" y="628"/>
                  </a:lnTo>
                  <a:lnTo>
                    <a:pt x="538" y="621"/>
                  </a:lnTo>
                  <a:lnTo>
                    <a:pt x="565" y="607"/>
                  </a:lnTo>
                  <a:lnTo>
                    <a:pt x="586" y="600"/>
                  </a:lnTo>
                  <a:lnTo>
                    <a:pt x="614" y="594"/>
                  </a:lnTo>
                  <a:lnTo>
                    <a:pt x="641" y="580"/>
                  </a:lnTo>
                  <a:lnTo>
                    <a:pt x="662" y="573"/>
                  </a:lnTo>
                  <a:lnTo>
                    <a:pt x="690" y="566"/>
                  </a:lnTo>
                  <a:lnTo>
                    <a:pt x="717" y="552"/>
                  </a:lnTo>
                  <a:lnTo>
                    <a:pt x="745" y="545"/>
                  </a:lnTo>
                  <a:lnTo>
                    <a:pt x="765" y="538"/>
                  </a:lnTo>
                  <a:lnTo>
                    <a:pt x="793" y="525"/>
                  </a:lnTo>
                  <a:lnTo>
                    <a:pt x="821" y="518"/>
                  </a:lnTo>
                  <a:lnTo>
                    <a:pt x="848" y="511"/>
                  </a:lnTo>
                  <a:lnTo>
                    <a:pt x="869" y="504"/>
                  </a:lnTo>
                  <a:lnTo>
                    <a:pt x="897" y="490"/>
                  </a:lnTo>
                  <a:lnTo>
                    <a:pt x="924" y="483"/>
                  </a:lnTo>
                  <a:lnTo>
                    <a:pt x="952" y="476"/>
                  </a:lnTo>
                  <a:lnTo>
                    <a:pt x="972" y="462"/>
                  </a:lnTo>
                  <a:lnTo>
                    <a:pt x="1000" y="456"/>
                  </a:lnTo>
                  <a:lnTo>
                    <a:pt x="1028" y="449"/>
                  </a:lnTo>
                  <a:lnTo>
                    <a:pt x="1048" y="442"/>
                  </a:lnTo>
                  <a:lnTo>
                    <a:pt x="1076" y="428"/>
                  </a:lnTo>
                  <a:lnTo>
                    <a:pt x="1103" y="421"/>
                  </a:lnTo>
                  <a:lnTo>
                    <a:pt x="1131" y="414"/>
                  </a:lnTo>
                  <a:lnTo>
                    <a:pt x="1152" y="407"/>
                  </a:lnTo>
                  <a:lnTo>
                    <a:pt x="1179" y="400"/>
                  </a:lnTo>
                  <a:lnTo>
                    <a:pt x="1207" y="387"/>
                  </a:lnTo>
                  <a:lnTo>
                    <a:pt x="1235" y="380"/>
                  </a:lnTo>
                  <a:lnTo>
                    <a:pt x="1255" y="373"/>
                  </a:lnTo>
                  <a:lnTo>
                    <a:pt x="1283" y="366"/>
                  </a:lnTo>
                  <a:lnTo>
                    <a:pt x="1310" y="359"/>
                  </a:lnTo>
                  <a:lnTo>
                    <a:pt x="1331" y="345"/>
                  </a:lnTo>
                  <a:lnTo>
                    <a:pt x="1359" y="338"/>
                  </a:lnTo>
                  <a:lnTo>
                    <a:pt x="1386" y="331"/>
                  </a:lnTo>
                  <a:lnTo>
                    <a:pt x="1414" y="325"/>
                  </a:lnTo>
                  <a:lnTo>
                    <a:pt x="1435" y="318"/>
                  </a:lnTo>
                  <a:lnTo>
                    <a:pt x="1462" y="311"/>
                  </a:lnTo>
                  <a:lnTo>
                    <a:pt x="1490" y="304"/>
                  </a:lnTo>
                  <a:lnTo>
                    <a:pt x="1517" y="297"/>
                  </a:lnTo>
                  <a:lnTo>
                    <a:pt x="1538" y="290"/>
                  </a:lnTo>
                  <a:lnTo>
                    <a:pt x="1566" y="283"/>
                  </a:lnTo>
                  <a:lnTo>
                    <a:pt x="1593" y="276"/>
                  </a:lnTo>
                  <a:lnTo>
                    <a:pt x="1614" y="269"/>
                  </a:lnTo>
                  <a:lnTo>
                    <a:pt x="1642" y="262"/>
                  </a:lnTo>
                  <a:lnTo>
                    <a:pt x="1669" y="256"/>
                  </a:lnTo>
                  <a:lnTo>
                    <a:pt x="1697" y="249"/>
                  </a:lnTo>
                  <a:lnTo>
                    <a:pt x="1718" y="242"/>
                  </a:lnTo>
                  <a:lnTo>
                    <a:pt x="1745" y="235"/>
                  </a:lnTo>
                  <a:lnTo>
                    <a:pt x="1773" y="228"/>
                  </a:lnTo>
                  <a:lnTo>
                    <a:pt x="1800" y="221"/>
                  </a:lnTo>
                  <a:lnTo>
                    <a:pt x="1821" y="214"/>
                  </a:lnTo>
                  <a:lnTo>
                    <a:pt x="1849" y="207"/>
                  </a:lnTo>
                  <a:lnTo>
                    <a:pt x="1876" y="200"/>
                  </a:lnTo>
                  <a:lnTo>
                    <a:pt x="1904" y="193"/>
                  </a:lnTo>
                  <a:lnTo>
                    <a:pt x="1925" y="187"/>
                  </a:lnTo>
                  <a:lnTo>
                    <a:pt x="1952" y="180"/>
                  </a:lnTo>
                  <a:lnTo>
                    <a:pt x="1980" y="173"/>
                  </a:lnTo>
                  <a:lnTo>
                    <a:pt x="2000" y="166"/>
                  </a:lnTo>
                  <a:lnTo>
                    <a:pt x="2028" y="159"/>
                  </a:lnTo>
                  <a:lnTo>
                    <a:pt x="2056" y="152"/>
                  </a:lnTo>
                  <a:lnTo>
                    <a:pt x="2083" y="138"/>
                  </a:lnTo>
                  <a:lnTo>
                    <a:pt x="2104" y="131"/>
                  </a:lnTo>
                  <a:lnTo>
                    <a:pt x="2132" y="124"/>
                  </a:lnTo>
                  <a:lnTo>
                    <a:pt x="2159" y="118"/>
                  </a:lnTo>
                  <a:lnTo>
                    <a:pt x="2187" y="111"/>
                  </a:lnTo>
                  <a:lnTo>
                    <a:pt x="2207" y="104"/>
                  </a:lnTo>
                  <a:lnTo>
                    <a:pt x="2235" y="97"/>
                  </a:lnTo>
                  <a:lnTo>
                    <a:pt x="2263" y="90"/>
                  </a:lnTo>
                  <a:lnTo>
                    <a:pt x="2283" y="83"/>
                  </a:lnTo>
                  <a:lnTo>
                    <a:pt x="2311" y="76"/>
                  </a:lnTo>
                  <a:lnTo>
                    <a:pt x="2338" y="69"/>
                  </a:lnTo>
                  <a:lnTo>
                    <a:pt x="2366" y="62"/>
                  </a:lnTo>
                  <a:lnTo>
                    <a:pt x="2387" y="56"/>
                  </a:lnTo>
                  <a:lnTo>
                    <a:pt x="2414" y="49"/>
                  </a:lnTo>
                  <a:lnTo>
                    <a:pt x="2442" y="42"/>
                  </a:lnTo>
                  <a:lnTo>
                    <a:pt x="2470" y="28"/>
                  </a:lnTo>
                  <a:lnTo>
                    <a:pt x="2490" y="21"/>
                  </a:lnTo>
                  <a:lnTo>
                    <a:pt x="2518" y="14"/>
                  </a:lnTo>
                  <a:lnTo>
                    <a:pt x="2545" y="7"/>
                  </a:lnTo>
                  <a:lnTo>
                    <a:pt x="2573" y="0"/>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1" name="Freeform 35"/>
            <p:cNvSpPr>
              <a:spLocks/>
            </p:cNvSpPr>
            <p:nvPr/>
          </p:nvSpPr>
          <p:spPr bwMode="auto">
            <a:xfrm>
              <a:off x="1680" y="2691"/>
              <a:ext cx="2573" cy="745"/>
            </a:xfrm>
            <a:custGeom>
              <a:avLst/>
              <a:gdLst>
                <a:gd name="T0" fmla="*/ 20 w 2573"/>
                <a:gd name="T1" fmla="*/ 731 h 745"/>
                <a:gd name="T2" fmla="*/ 75 w 2573"/>
                <a:gd name="T3" fmla="*/ 704 h 745"/>
                <a:gd name="T4" fmla="*/ 124 w 2573"/>
                <a:gd name="T5" fmla="*/ 711 h 745"/>
                <a:gd name="T6" fmla="*/ 179 w 2573"/>
                <a:gd name="T7" fmla="*/ 724 h 745"/>
                <a:gd name="T8" fmla="*/ 227 w 2573"/>
                <a:gd name="T9" fmla="*/ 745 h 745"/>
                <a:gd name="T10" fmla="*/ 282 w 2573"/>
                <a:gd name="T11" fmla="*/ 718 h 745"/>
                <a:gd name="T12" fmla="*/ 331 w 2573"/>
                <a:gd name="T13" fmla="*/ 690 h 745"/>
                <a:gd name="T14" fmla="*/ 379 w 2573"/>
                <a:gd name="T15" fmla="*/ 676 h 745"/>
                <a:gd name="T16" fmla="*/ 434 w 2573"/>
                <a:gd name="T17" fmla="*/ 656 h 745"/>
                <a:gd name="T18" fmla="*/ 483 w 2573"/>
                <a:gd name="T19" fmla="*/ 635 h 745"/>
                <a:gd name="T20" fmla="*/ 538 w 2573"/>
                <a:gd name="T21" fmla="*/ 621 h 745"/>
                <a:gd name="T22" fmla="*/ 586 w 2573"/>
                <a:gd name="T23" fmla="*/ 600 h 745"/>
                <a:gd name="T24" fmla="*/ 641 w 2573"/>
                <a:gd name="T25" fmla="*/ 580 h 745"/>
                <a:gd name="T26" fmla="*/ 690 w 2573"/>
                <a:gd name="T27" fmla="*/ 566 h 745"/>
                <a:gd name="T28" fmla="*/ 745 w 2573"/>
                <a:gd name="T29" fmla="*/ 545 h 745"/>
                <a:gd name="T30" fmla="*/ 793 w 2573"/>
                <a:gd name="T31" fmla="*/ 524 h 745"/>
                <a:gd name="T32" fmla="*/ 848 w 2573"/>
                <a:gd name="T33" fmla="*/ 511 h 745"/>
                <a:gd name="T34" fmla="*/ 897 w 2573"/>
                <a:gd name="T35" fmla="*/ 490 h 745"/>
                <a:gd name="T36" fmla="*/ 952 w 2573"/>
                <a:gd name="T37" fmla="*/ 476 h 745"/>
                <a:gd name="T38" fmla="*/ 1000 w 2573"/>
                <a:gd name="T39" fmla="*/ 455 h 745"/>
                <a:gd name="T40" fmla="*/ 1048 w 2573"/>
                <a:gd name="T41" fmla="*/ 442 h 745"/>
                <a:gd name="T42" fmla="*/ 1103 w 2573"/>
                <a:gd name="T43" fmla="*/ 421 h 745"/>
                <a:gd name="T44" fmla="*/ 1152 w 2573"/>
                <a:gd name="T45" fmla="*/ 407 h 745"/>
                <a:gd name="T46" fmla="*/ 1207 w 2573"/>
                <a:gd name="T47" fmla="*/ 386 h 745"/>
                <a:gd name="T48" fmla="*/ 1255 w 2573"/>
                <a:gd name="T49" fmla="*/ 373 h 745"/>
                <a:gd name="T50" fmla="*/ 1310 w 2573"/>
                <a:gd name="T51" fmla="*/ 359 h 745"/>
                <a:gd name="T52" fmla="*/ 1359 w 2573"/>
                <a:gd name="T53" fmla="*/ 338 h 745"/>
                <a:gd name="T54" fmla="*/ 1414 w 2573"/>
                <a:gd name="T55" fmla="*/ 324 h 745"/>
                <a:gd name="T56" fmla="*/ 1462 w 2573"/>
                <a:gd name="T57" fmla="*/ 311 h 745"/>
                <a:gd name="T58" fmla="*/ 1517 w 2573"/>
                <a:gd name="T59" fmla="*/ 297 h 745"/>
                <a:gd name="T60" fmla="*/ 1566 w 2573"/>
                <a:gd name="T61" fmla="*/ 283 h 745"/>
                <a:gd name="T62" fmla="*/ 1614 w 2573"/>
                <a:gd name="T63" fmla="*/ 269 h 745"/>
                <a:gd name="T64" fmla="*/ 1669 w 2573"/>
                <a:gd name="T65" fmla="*/ 255 h 745"/>
                <a:gd name="T66" fmla="*/ 1718 w 2573"/>
                <a:gd name="T67" fmla="*/ 242 h 745"/>
                <a:gd name="T68" fmla="*/ 1773 w 2573"/>
                <a:gd name="T69" fmla="*/ 228 h 745"/>
                <a:gd name="T70" fmla="*/ 1821 w 2573"/>
                <a:gd name="T71" fmla="*/ 214 h 745"/>
                <a:gd name="T72" fmla="*/ 1876 w 2573"/>
                <a:gd name="T73" fmla="*/ 200 h 745"/>
                <a:gd name="T74" fmla="*/ 1925 w 2573"/>
                <a:gd name="T75" fmla="*/ 186 h 745"/>
                <a:gd name="T76" fmla="*/ 1980 w 2573"/>
                <a:gd name="T77" fmla="*/ 173 h 745"/>
                <a:gd name="T78" fmla="*/ 2028 w 2573"/>
                <a:gd name="T79" fmla="*/ 159 h 745"/>
                <a:gd name="T80" fmla="*/ 2083 w 2573"/>
                <a:gd name="T81" fmla="*/ 138 h 745"/>
                <a:gd name="T82" fmla="*/ 2132 w 2573"/>
                <a:gd name="T83" fmla="*/ 124 h 745"/>
                <a:gd name="T84" fmla="*/ 2187 w 2573"/>
                <a:gd name="T85" fmla="*/ 111 h 745"/>
                <a:gd name="T86" fmla="*/ 2235 w 2573"/>
                <a:gd name="T87" fmla="*/ 97 h 745"/>
                <a:gd name="T88" fmla="*/ 2283 w 2573"/>
                <a:gd name="T89" fmla="*/ 83 h 745"/>
                <a:gd name="T90" fmla="*/ 2338 w 2573"/>
                <a:gd name="T91" fmla="*/ 69 h 745"/>
                <a:gd name="T92" fmla="*/ 2387 w 2573"/>
                <a:gd name="T93" fmla="*/ 55 h 745"/>
                <a:gd name="T94" fmla="*/ 2442 w 2573"/>
                <a:gd name="T95" fmla="*/ 42 h 745"/>
                <a:gd name="T96" fmla="*/ 2490 w 2573"/>
                <a:gd name="T97" fmla="*/ 21 h 745"/>
                <a:gd name="T98" fmla="*/ 2545 w 2573"/>
                <a:gd name="T99" fmla="*/ 7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745">
                  <a:moveTo>
                    <a:pt x="0" y="731"/>
                  </a:moveTo>
                  <a:lnTo>
                    <a:pt x="20" y="731"/>
                  </a:lnTo>
                  <a:lnTo>
                    <a:pt x="48" y="718"/>
                  </a:lnTo>
                  <a:lnTo>
                    <a:pt x="75" y="704"/>
                  </a:lnTo>
                  <a:lnTo>
                    <a:pt x="96" y="711"/>
                  </a:lnTo>
                  <a:lnTo>
                    <a:pt x="124" y="711"/>
                  </a:lnTo>
                  <a:lnTo>
                    <a:pt x="151" y="724"/>
                  </a:lnTo>
                  <a:lnTo>
                    <a:pt x="179" y="724"/>
                  </a:lnTo>
                  <a:lnTo>
                    <a:pt x="200" y="718"/>
                  </a:lnTo>
                  <a:lnTo>
                    <a:pt x="227" y="745"/>
                  </a:lnTo>
                  <a:lnTo>
                    <a:pt x="255" y="724"/>
                  </a:lnTo>
                  <a:lnTo>
                    <a:pt x="282" y="718"/>
                  </a:lnTo>
                  <a:lnTo>
                    <a:pt x="303" y="711"/>
                  </a:lnTo>
                  <a:lnTo>
                    <a:pt x="331" y="690"/>
                  </a:lnTo>
                  <a:lnTo>
                    <a:pt x="358" y="683"/>
                  </a:lnTo>
                  <a:lnTo>
                    <a:pt x="379" y="676"/>
                  </a:lnTo>
                  <a:lnTo>
                    <a:pt x="407" y="662"/>
                  </a:lnTo>
                  <a:lnTo>
                    <a:pt x="434" y="656"/>
                  </a:lnTo>
                  <a:lnTo>
                    <a:pt x="462" y="649"/>
                  </a:lnTo>
                  <a:lnTo>
                    <a:pt x="483" y="635"/>
                  </a:lnTo>
                  <a:lnTo>
                    <a:pt x="510" y="628"/>
                  </a:lnTo>
                  <a:lnTo>
                    <a:pt x="538" y="621"/>
                  </a:lnTo>
                  <a:lnTo>
                    <a:pt x="565" y="607"/>
                  </a:lnTo>
                  <a:lnTo>
                    <a:pt x="586" y="600"/>
                  </a:lnTo>
                  <a:lnTo>
                    <a:pt x="614" y="593"/>
                  </a:lnTo>
                  <a:lnTo>
                    <a:pt x="641" y="580"/>
                  </a:lnTo>
                  <a:lnTo>
                    <a:pt x="662" y="573"/>
                  </a:lnTo>
                  <a:lnTo>
                    <a:pt x="690" y="566"/>
                  </a:lnTo>
                  <a:lnTo>
                    <a:pt x="717" y="552"/>
                  </a:lnTo>
                  <a:lnTo>
                    <a:pt x="745" y="545"/>
                  </a:lnTo>
                  <a:lnTo>
                    <a:pt x="765" y="538"/>
                  </a:lnTo>
                  <a:lnTo>
                    <a:pt x="793" y="524"/>
                  </a:lnTo>
                  <a:lnTo>
                    <a:pt x="821" y="518"/>
                  </a:lnTo>
                  <a:lnTo>
                    <a:pt x="848" y="511"/>
                  </a:lnTo>
                  <a:lnTo>
                    <a:pt x="869" y="504"/>
                  </a:lnTo>
                  <a:lnTo>
                    <a:pt x="897" y="490"/>
                  </a:lnTo>
                  <a:lnTo>
                    <a:pt x="924" y="483"/>
                  </a:lnTo>
                  <a:lnTo>
                    <a:pt x="952" y="476"/>
                  </a:lnTo>
                  <a:lnTo>
                    <a:pt x="972" y="462"/>
                  </a:lnTo>
                  <a:lnTo>
                    <a:pt x="1000" y="455"/>
                  </a:lnTo>
                  <a:lnTo>
                    <a:pt x="1028" y="449"/>
                  </a:lnTo>
                  <a:lnTo>
                    <a:pt x="1048" y="442"/>
                  </a:lnTo>
                  <a:lnTo>
                    <a:pt x="1076" y="428"/>
                  </a:lnTo>
                  <a:lnTo>
                    <a:pt x="1103" y="421"/>
                  </a:lnTo>
                  <a:lnTo>
                    <a:pt x="1131" y="414"/>
                  </a:lnTo>
                  <a:lnTo>
                    <a:pt x="1152" y="407"/>
                  </a:lnTo>
                  <a:lnTo>
                    <a:pt x="1179" y="400"/>
                  </a:lnTo>
                  <a:lnTo>
                    <a:pt x="1207" y="386"/>
                  </a:lnTo>
                  <a:lnTo>
                    <a:pt x="1235" y="380"/>
                  </a:lnTo>
                  <a:lnTo>
                    <a:pt x="1255" y="373"/>
                  </a:lnTo>
                  <a:lnTo>
                    <a:pt x="1283" y="366"/>
                  </a:lnTo>
                  <a:lnTo>
                    <a:pt x="1310" y="359"/>
                  </a:lnTo>
                  <a:lnTo>
                    <a:pt x="1331" y="345"/>
                  </a:lnTo>
                  <a:lnTo>
                    <a:pt x="1359" y="338"/>
                  </a:lnTo>
                  <a:lnTo>
                    <a:pt x="1386" y="331"/>
                  </a:lnTo>
                  <a:lnTo>
                    <a:pt x="1414" y="324"/>
                  </a:lnTo>
                  <a:lnTo>
                    <a:pt x="1435" y="318"/>
                  </a:lnTo>
                  <a:lnTo>
                    <a:pt x="1462" y="311"/>
                  </a:lnTo>
                  <a:lnTo>
                    <a:pt x="1490" y="304"/>
                  </a:lnTo>
                  <a:lnTo>
                    <a:pt x="1517" y="297"/>
                  </a:lnTo>
                  <a:lnTo>
                    <a:pt x="1538" y="290"/>
                  </a:lnTo>
                  <a:lnTo>
                    <a:pt x="1566" y="283"/>
                  </a:lnTo>
                  <a:lnTo>
                    <a:pt x="1593" y="276"/>
                  </a:lnTo>
                  <a:lnTo>
                    <a:pt x="1614" y="269"/>
                  </a:lnTo>
                  <a:lnTo>
                    <a:pt x="1642" y="262"/>
                  </a:lnTo>
                  <a:lnTo>
                    <a:pt x="1669" y="255"/>
                  </a:lnTo>
                  <a:lnTo>
                    <a:pt x="1697" y="249"/>
                  </a:lnTo>
                  <a:lnTo>
                    <a:pt x="1718" y="242"/>
                  </a:lnTo>
                  <a:lnTo>
                    <a:pt x="1745" y="235"/>
                  </a:lnTo>
                  <a:lnTo>
                    <a:pt x="1773" y="228"/>
                  </a:lnTo>
                  <a:lnTo>
                    <a:pt x="1800" y="221"/>
                  </a:lnTo>
                  <a:lnTo>
                    <a:pt x="1821" y="214"/>
                  </a:lnTo>
                  <a:lnTo>
                    <a:pt x="1849" y="207"/>
                  </a:lnTo>
                  <a:lnTo>
                    <a:pt x="1876" y="200"/>
                  </a:lnTo>
                  <a:lnTo>
                    <a:pt x="1904" y="193"/>
                  </a:lnTo>
                  <a:lnTo>
                    <a:pt x="1925" y="186"/>
                  </a:lnTo>
                  <a:lnTo>
                    <a:pt x="1952" y="180"/>
                  </a:lnTo>
                  <a:lnTo>
                    <a:pt x="1980" y="173"/>
                  </a:lnTo>
                  <a:lnTo>
                    <a:pt x="2000" y="166"/>
                  </a:lnTo>
                  <a:lnTo>
                    <a:pt x="2028" y="159"/>
                  </a:lnTo>
                  <a:lnTo>
                    <a:pt x="2056" y="152"/>
                  </a:lnTo>
                  <a:lnTo>
                    <a:pt x="2083" y="138"/>
                  </a:lnTo>
                  <a:lnTo>
                    <a:pt x="2104" y="131"/>
                  </a:lnTo>
                  <a:lnTo>
                    <a:pt x="2132" y="124"/>
                  </a:lnTo>
                  <a:lnTo>
                    <a:pt x="2159" y="117"/>
                  </a:lnTo>
                  <a:lnTo>
                    <a:pt x="2187" y="111"/>
                  </a:lnTo>
                  <a:lnTo>
                    <a:pt x="2207" y="104"/>
                  </a:lnTo>
                  <a:lnTo>
                    <a:pt x="2235" y="97"/>
                  </a:lnTo>
                  <a:lnTo>
                    <a:pt x="2263" y="90"/>
                  </a:lnTo>
                  <a:lnTo>
                    <a:pt x="2283" y="83"/>
                  </a:lnTo>
                  <a:lnTo>
                    <a:pt x="2311" y="76"/>
                  </a:lnTo>
                  <a:lnTo>
                    <a:pt x="2338" y="69"/>
                  </a:lnTo>
                  <a:lnTo>
                    <a:pt x="2366" y="62"/>
                  </a:lnTo>
                  <a:lnTo>
                    <a:pt x="2387" y="55"/>
                  </a:lnTo>
                  <a:lnTo>
                    <a:pt x="2414" y="49"/>
                  </a:lnTo>
                  <a:lnTo>
                    <a:pt x="2442" y="42"/>
                  </a:lnTo>
                  <a:lnTo>
                    <a:pt x="2470" y="28"/>
                  </a:lnTo>
                  <a:lnTo>
                    <a:pt x="2490" y="21"/>
                  </a:lnTo>
                  <a:lnTo>
                    <a:pt x="2518" y="14"/>
                  </a:lnTo>
                  <a:lnTo>
                    <a:pt x="2545" y="7"/>
                  </a:lnTo>
                  <a:lnTo>
                    <a:pt x="2573" y="0"/>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36"/>
            <p:cNvSpPr>
              <a:spLocks/>
            </p:cNvSpPr>
            <p:nvPr/>
          </p:nvSpPr>
          <p:spPr bwMode="auto">
            <a:xfrm>
              <a:off x="1680" y="2698"/>
              <a:ext cx="2573" cy="745"/>
            </a:xfrm>
            <a:custGeom>
              <a:avLst/>
              <a:gdLst>
                <a:gd name="T0" fmla="*/ 20 w 2573"/>
                <a:gd name="T1" fmla="*/ 731 h 745"/>
                <a:gd name="T2" fmla="*/ 75 w 2573"/>
                <a:gd name="T3" fmla="*/ 704 h 745"/>
                <a:gd name="T4" fmla="*/ 124 w 2573"/>
                <a:gd name="T5" fmla="*/ 711 h 745"/>
                <a:gd name="T6" fmla="*/ 179 w 2573"/>
                <a:gd name="T7" fmla="*/ 724 h 745"/>
                <a:gd name="T8" fmla="*/ 227 w 2573"/>
                <a:gd name="T9" fmla="*/ 745 h 745"/>
                <a:gd name="T10" fmla="*/ 282 w 2573"/>
                <a:gd name="T11" fmla="*/ 717 h 745"/>
                <a:gd name="T12" fmla="*/ 331 w 2573"/>
                <a:gd name="T13" fmla="*/ 690 h 745"/>
                <a:gd name="T14" fmla="*/ 379 w 2573"/>
                <a:gd name="T15" fmla="*/ 676 h 745"/>
                <a:gd name="T16" fmla="*/ 434 w 2573"/>
                <a:gd name="T17" fmla="*/ 655 h 745"/>
                <a:gd name="T18" fmla="*/ 483 w 2573"/>
                <a:gd name="T19" fmla="*/ 635 h 745"/>
                <a:gd name="T20" fmla="*/ 538 w 2573"/>
                <a:gd name="T21" fmla="*/ 621 h 745"/>
                <a:gd name="T22" fmla="*/ 586 w 2573"/>
                <a:gd name="T23" fmla="*/ 600 h 745"/>
                <a:gd name="T24" fmla="*/ 641 w 2573"/>
                <a:gd name="T25" fmla="*/ 580 h 745"/>
                <a:gd name="T26" fmla="*/ 690 w 2573"/>
                <a:gd name="T27" fmla="*/ 566 h 745"/>
                <a:gd name="T28" fmla="*/ 745 w 2573"/>
                <a:gd name="T29" fmla="*/ 545 h 745"/>
                <a:gd name="T30" fmla="*/ 793 w 2573"/>
                <a:gd name="T31" fmla="*/ 524 h 745"/>
                <a:gd name="T32" fmla="*/ 848 w 2573"/>
                <a:gd name="T33" fmla="*/ 511 h 745"/>
                <a:gd name="T34" fmla="*/ 897 w 2573"/>
                <a:gd name="T35" fmla="*/ 490 h 745"/>
                <a:gd name="T36" fmla="*/ 952 w 2573"/>
                <a:gd name="T37" fmla="*/ 476 h 745"/>
                <a:gd name="T38" fmla="*/ 1000 w 2573"/>
                <a:gd name="T39" fmla="*/ 455 h 745"/>
                <a:gd name="T40" fmla="*/ 1048 w 2573"/>
                <a:gd name="T41" fmla="*/ 442 h 745"/>
                <a:gd name="T42" fmla="*/ 1103 w 2573"/>
                <a:gd name="T43" fmla="*/ 421 h 745"/>
                <a:gd name="T44" fmla="*/ 1152 w 2573"/>
                <a:gd name="T45" fmla="*/ 407 h 745"/>
                <a:gd name="T46" fmla="*/ 1207 w 2573"/>
                <a:gd name="T47" fmla="*/ 386 h 745"/>
                <a:gd name="T48" fmla="*/ 1255 w 2573"/>
                <a:gd name="T49" fmla="*/ 373 h 745"/>
                <a:gd name="T50" fmla="*/ 1310 w 2573"/>
                <a:gd name="T51" fmla="*/ 359 h 745"/>
                <a:gd name="T52" fmla="*/ 1359 w 2573"/>
                <a:gd name="T53" fmla="*/ 338 h 745"/>
                <a:gd name="T54" fmla="*/ 1414 w 2573"/>
                <a:gd name="T55" fmla="*/ 324 h 745"/>
                <a:gd name="T56" fmla="*/ 1462 w 2573"/>
                <a:gd name="T57" fmla="*/ 311 h 745"/>
                <a:gd name="T58" fmla="*/ 1517 w 2573"/>
                <a:gd name="T59" fmla="*/ 297 h 745"/>
                <a:gd name="T60" fmla="*/ 1566 w 2573"/>
                <a:gd name="T61" fmla="*/ 283 h 745"/>
                <a:gd name="T62" fmla="*/ 1614 w 2573"/>
                <a:gd name="T63" fmla="*/ 269 h 745"/>
                <a:gd name="T64" fmla="*/ 1669 w 2573"/>
                <a:gd name="T65" fmla="*/ 255 h 745"/>
                <a:gd name="T66" fmla="*/ 1718 w 2573"/>
                <a:gd name="T67" fmla="*/ 242 h 745"/>
                <a:gd name="T68" fmla="*/ 1773 w 2573"/>
                <a:gd name="T69" fmla="*/ 228 h 745"/>
                <a:gd name="T70" fmla="*/ 1821 w 2573"/>
                <a:gd name="T71" fmla="*/ 214 h 745"/>
                <a:gd name="T72" fmla="*/ 1876 w 2573"/>
                <a:gd name="T73" fmla="*/ 200 h 745"/>
                <a:gd name="T74" fmla="*/ 1925 w 2573"/>
                <a:gd name="T75" fmla="*/ 186 h 745"/>
                <a:gd name="T76" fmla="*/ 1980 w 2573"/>
                <a:gd name="T77" fmla="*/ 173 h 745"/>
                <a:gd name="T78" fmla="*/ 2028 w 2573"/>
                <a:gd name="T79" fmla="*/ 159 h 745"/>
                <a:gd name="T80" fmla="*/ 2083 w 2573"/>
                <a:gd name="T81" fmla="*/ 138 h 745"/>
                <a:gd name="T82" fmla="*/ 2132 w 2573"/>
                <a:gd name="T83" fmla="*/ 124 h 745"/>
                <a:gd name="T84" fmla="*/ 2187 w 2573"/>
                <a:gd name="T85" fmla="*/ 110 h 745"/>
                <a:gd name="T86" fmla="*/ 2235 w 2573"/>
                <a:gd name="T87" fmla="*/ 97 h 745"/>
                <a:gd name="T88" fmla="*/ 2283 w 2573"/>
                <a:gd name="T89" fmla="*/ 83 h 745"/>
                <a:gd name="T90" fmla="*/ 2338 w 2573"/>
                <a:gd name="T91" fmla="*/ 69 h 745"/>
                <a:gd name="T92" fmla="*/ 2387 w 2573"/>
                <a:gd name="T93" fmla="*/ 55 h 745"/>
                <a:gd name="T94" fmla="*/ 2442 w 2573"/>
                <a:gd name="T95" fmla="*/ 42 h 745"/>
                <a:gd name="T96" fmla="*/ 2490 w 2573"/>
                <a:gd name="T97" fmla="*/ 21 h 745"/>
                <a:gd name="T98" fmla="*/ 2545 w 2573"/>
                <a:gd name="T99" fmla="*/ 7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745">
                  <a:moveTo>
                    <a:pt x="0" y="731"/>
                  </a:moveTo>
                  <a:lnTo>
                    <a:pt x="20" y="731"/>
                  </a:lnTo>
                  <a:lnTo>
                    <a:pt x="48" y="717"/>
                  </a:lnTo>
                  <a:lnTo>
                    <a:pt x="75" y="704"/>
                  </a:lnTo>
                  <a:lnTo>
                    <a:pt x="96" y="711"/>
                  </a:lnTo>
                  <a:lnTo>
                    <a:pt x="124" y="711"/>
                  </a:lnTo>
                  <a:lnTo>
                    <a:pt x="151" y="724"/>
                  </a:lnTo>
                  <a:lnTo>
                    <a:pt x="179" y="724"/>
                  </a:lnTo>
                  <a:lnTo>
                    <a:pt x="200" y="717"/>
                  </a:lnTo>
                  <a:lnTo>
                    <a:pt x="227" y="745"/>
                  </a:lnTo>
                  <a:lnTo>
                    <a:pt x="255" y="724"/>
                  </a:lnTo>
                  <a:lnTo>
                    <a:pt x="282" y="717"/>
                  </a:lnTo>
                  <a:lnTo>
                    <a:pt x="303" y="711"/>
                  </a:lnTo>
                  <a:lnTo>
                    <a:pt x="331" y="690"/>
                  </a:lnTo>
                  <a:lnTo>
                    <a:pt x="358" y="683"/>
                  </a:lnTo>
                  <a:lnTo>
                    <a:pt x="379" y="676"/>
                  </a:lnTo>
                  <a:lnTo>
                    <a:pt x="407" y="662"/>
                  </a:lnTo>
                  <a:lnTo>
                    <a:pt x="434" y="655"/>
                  </a:lnTo>
                  <a:lnTo>
                    <a:pt x="462" y="649"/>
                  </a:lnTo>
                  <a:lnTo>
                    <a:pt x="483" y="635"/>
                  </a:lnTo>
                  <a:lnTo>
                    <a:pt x="510" y="628"/>
                  </a:lnTo>
                  <a:lnTo>
                    <a:pt x="538" y="621"/>
                  </a:lnTo>
                  <a:lnTo>
                    <a:pt x="565" y="607"/>
                  </a:lnTo>
                  <a:lnTo>
                    <a:pt x="586" y="600"/>
                  </a:lnTo>
                  <a:lnTo>
                    <a:pt x="614" y="593"/>
                  </a:lnTo>
                  <a:lnTo>
                    <a:pt x="641" y="580"/>
                  </a:lnTo>
                  <a:lnTo>
                    <a:pt x="662" y="573"/>
                  </a:lnTo>
                  <a:lnTo>
                    <a:pt x="690" y="566"/>
                  </a:lnTo>
                  <a:lnTo>
                    <a:pt x="717" y="552"/>
                  </a:lnTo>
                  <a:lnTo>
                    <a:pt x="745" y="545"/>
                  </a:lnTo>
                  <a:lnTo>
                    <a:pt x="765" y="538"/>
                  </a:lnTo>
                  <a:lnTo>
                    <a:pt x="793" y="524"/>
                  </a:lnTo>
                  <a:lnTo>
                    <a:pt x="821" y="517"/>
                  </a:lnTo>
                  <a:lnTo>
                    <a:pt x="848" y="511"/>
                  </a:lnTo>
                  <a:lnTo>
                    <a:pt x="869" y="504"/>
                  </a:lnTo>
                  <a:lnTo>
                    <a:pt x="897" y="490"/>
                  </a:lnTo>
                  <a:lnTo>
                    <a:pt x="924" y="483"/>
                  </a:lnTo>
                  <a:lnTo>
                    <a:pt x="952" y="476"/>
                  </a:lnTo>
                  <a:lnTo>
                    <a:pt x="972" y="462"/>
                  </a:lnTo>
                  <a:lnTo>
                    <a:pt x="1000" y="455"/>
                  </a:lnTo>
                  <a:lnTo>
                    <a:pt x="1028" y="448"/>
                  </a:lnTo>
                  <a:lnTo>
                    <a:pt x="1048" y="442"/>
                  </a:lnTo>
                  <a:lnTo>
                    <a:pt x="1076" y="428"/>
                  </a:lnTo>
                  <a:lnTo>
                    <a:pt x="1103" y="421"/>
                  </a:lnTo>
                  <a:lnTo>
                    <a:pt x="1131" y="414"/>
                  </a:lnTo>
                  <a:lnTo>
                    <a:pt x="1152" y="407"/>
                  </a:lnTo>
                  <a:lnTo>
                    <a:pt x="1179" y="400"/>
                  </a:lnTo>
                  <a:lnTo>
                    <a:pt x="1207" y="386"/>
                  </a:lnTo>
                  <a:lnTo>
                    <a:pt x="1235" y="379"/>
                  </a:lnTo>
                  <a:lnTo>
                    <a:pt x="1255" y="373"/>
                  </a:lnTo>
                  <a:lnTo>
                    <a:pt x="1283" y="366"/>
                  </a:lnTo>
                  <a:lnTo>
                    <a:pt x="1310" y="359"/>
                  </a:lnTo>
                  <a:lnTo>
                    <a:pt x="1331" y="345"/>
                  </a:lnTo>
                  <a:lnTo>
                    <a:pt x="1359" y="338"/>
                  </a:lnTo>
                  <a:lnTo>
                    <a:pt x="1386" y="331"/>
                  </a:lnTo>
                  <a:lnTo>
                    <a:pt x="1414" y="324"/>
                  </a:lnTo>
                  <a:lnTo>
                    <a:pt x="1435" y="317"/>
                  </a:lnTo>
                  <a:lnTo>
                    <a:pt x="1462" y="311"/>
                  </a:lnTo>
                  <a:lnTo>
                    <a:pt x="1490" y="304"/>
                  </a:lnTo>
                  <a:lnTo>
                    <a:pt x="1517" y="297"/>
                  </a:lnTo>
                  <a:lnTo>
                    <a:pt x="1538" y="290"/>
                  </a:lnTo>
                  <a:lnTo>
                    <a:pt x="1566" y="283"/>
                  </a:lnTo>
                  <a:lnTo>
                    <a:pt x="1593" y="276"/>
                  </a:lnTo>
                  <a:lnTo>
                    <a:pt x="1614" y="269"/>
                  </a:lnTo>
                  <a:lnTo>
                    <a:pt x="1642" y="262"/>
                  </a:lnTo>
                  <a:lnTo>
                    <a:pt x="1669" y="255"/>
                  </a:lnTo>
                  <a:lnTo>
                    <a:pt x="1697" y="248"/>
                  </a:lnTo>
                  <a:lnTo>
                    <a:pt x="1718" y="242"/>
                  </a:lnTo>
                  <a:lnTo>
                    <a:pt x="1745" y="235"/>
                  </a:lnTo>
                  <a:lnTo>
                    <a:pt x="1773" y="228"/>
                  </a:lnTo>
                  <a:lnTo>
                    <a:pt x="1800" y="221"/>
                  </a:lnTo>
                  <a:lnTo>
                    <a:pt x="1821" y="214"/>
                  </a:lnTo>
                  <a:lnTo>
                    <a:pt x="1849" y="207"/>
                  </a:lnTo>
                  <a:lnTo>
                    <a:pt x="1876" y="200"/>
                  </a:lnTo>
                  <a:lnTo>
                    <a:pt x="1904" y="193"/>
                  </a:lnTo>
                  <a:lnTo>
                    <a:pt x="1925" y="186"/>
                  </a:lnTo>
                  <a:lnTo>
                    <a:pt x="1952" y="179"/>
                  </a:lnTo>
                  <a:lnTo>
                    <a:pt x="1980" y="173"/>
                  </a:lnTo>
                  <a:lnTo>
                    <a:pt x="2000" y="166"/>
                  </a:lnTo>
                  <a:lnTo>
                    <a:pt x="2028" y="159"/>
                  </a:lnTo>
                  <a:lnTo>
                    <a:pt x="2056" y="152"/>
                  </a:lnTo>
                  <a:lnTo>
                    <a:pt x="2083" y="138"/>
                  </a:lnTo>
                  <a:lnTo>
                    <a:pt x="2104" y="131"/>
                  </a:lnTo>
                  <a:lnTo>
                    <a:pt x="2132" y="124"/>
                  </a:lnTo>
                  <a:lnTo>
                    <a:pt x="2159" y="117"/>
                  </a:lnTo>
                  <a:lnTo>
                    <a:pt x="2187" y="110"/>
                  </a:lnTo>
                  <a:lnTo>
                    <a:pt x="2207" y="104"/>
                  </a:lnTo>
                  <a:lnTo>
                    <a:pt x="2235" y="97"/>
                  </a:lnTo>
                  <a:lnTo>
                    <a:pt x="2263" y="90"/>
                  </a:lnTo>
                  <a:lnTo>
                    <a:pt x="2283" y="83"/>
                  </a:lnTo>
                  <a:lnTo>
                    <a:pt x="2311" y="76"/>
                  </a:lnTo>
                  <a:lnTo>
                    <a:pt x="2338" y="69"/>
                  </a:lnTo>
                  <a:lnTo>
                    <a:pt x="2366" y="62"/>
                  </a:lnTo>
                  <a:lnTo>
                    <a:pt x="2387" y="55"/>
                  </a:lnTo>
                  <a:lnTo>
                    <a:pt x="2414" y="48"/>
                  </a:lnTo>
                  <a:lnTo>
                    <a:pt x="2442" y="42"/>
                  </a:lnTo>
                  <a:lnTo>
                    <a:pt x="2470" y="28"/>
                  </a:lnTo>
                  <a:lnTo>
                    <a:pt x="2490" y="21"/>
                  </a:lnTo>
                  <a:lnTo>
                    <a:pt x="2518" y="14"/>
                  </a:lnTo>
                  <a:lnTo>
                    <a:pt x="2545" y="7"/>
                  </a:lnTo>
                  <a:lnTo>
                    <a:pt x="2573" y="0"/>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37"/>
            <p:cNvSpPr>
              <a:spLocks/>
            </p:cNvSpPr>
            <p:nvPr/>
          </p:nvSpPr>
          <p:spPr bwMode="auto">
            <a:xfrm>
              <a:off x="1680" y="3271"/>
              <a:ext cx="2573" cy="262"/>
            </a:xfrm>
            <a:custGeom>
              <a:avLst/>
              <a:gdLst>
                <a:gd name="T0" fmla="*/ 20 w 2573"/>
                <a:gd name="T1" fmla="*/ 241 h 262"/>
                <a:gd name="T2" fmla="*/ 75 w 2573"/>
                <a:gd name="T3" fmla="*/ 234 h 262"/>
                <a:gd name="T4" fmla="*/ 124 w 2573"/>
                <a:gd name="T5" fmla="*/ 234 h 262"/>
                <a:gd name="T6" fmla="*/ 179 w 2573"/>
                <a:gd name="T7" fmla="*/ 234 h 262"/>
                <a:gd name="T8" fmla="*/ 227 w 2573"/>
                <a:gd name="T9" fmla="*/ 255 h 262"/>
                <a:gd name="T10" fmla="*/ 282 w 2573"/>
                <a:gd name="T11" fmla="*/ 255 h 262"/>
                <a:gd name="T12" fmla="*/ 331 w 2573"/>
                <a:gd name="T13" fmla="*/ 241 h 262"/>
                <a:gd name="T14" fmla="*/ 379 w 2573"/>
                <a:gd name="T15" fmla="*/ 241 h 262"/>
                <a:gd name="T16" fmla="*/ 434 w 2573"/>
                <a:gd name="T17" fmla="*/ 241 h 262"/>
                <a:gd name="T18" fmla="*/ 483 w 2573"/>
                <a:gd name="T19" fmla="*/ 234 h 262"/>
                <a:gd name="T20" fmla="*/ 538 w 2573"/>
                <a:gd name="T21" fmla="*/ 227 h 262"/>
                <a:gd name="T22" fmla="*/ 586 w 2573"/>
                <a:gd name="T23" fmla="*/ 227 h 262"/>
                <a:gd name="T24" fmla="*/ 641 w 2573"/>
                <a:gd name="T25" fmla="*/ 220 h 262"/>
                <a:gd name="T26" fmla="*/ 690 w 2573"/>
                <a:gd name="T27" fmla="*/ 220 h 262"/>
                <a:gd name="T28" fmla="*/ 745 w 2573"/>
                <a:gd name="T29" fmla="*/ 213 h 262"/>
                <a:gd name="T30" fmla="*/ 793 w 2573"/>
                <a:gd name="T31" fmla="*/ 207 h 262"/>
                <a:gd name="T32" fmla="*/ 848 w 2573"/>
                <a:gd name="T33" fmla="*/ 200 h 262"/>
                <a:gd name="T34" fmla="*/ 897 w 2573"/>
                <a:gd name="T35" fmla="*/ 193 h 262"/>
                <a:gd name="T36" fmla="*/ 952 w 2573"/>
                <a:gd name="T37" fmla="*/ 193 h 262"/>
                <a:gd name="T38" fmla="*/ 1000 w 2573"/>
                <a:gd name="T39" fmla="*/ 186 h 262"/>
                <a:gd name="T40" fmla="*/ 1048 w 2573"/>
                <a:gd name="T41" fmla="*/ 179 h 262"/>
                <a:gd name="T42" fmla="*/ 1103 w 2573"/>
                <a:gd name="T43" fmla="*/ 172 h 262"/>
                <a:gd name="T44" fmla="*/ 1152 w 2573"/>
                <a:gd name="T45" fmla="*/ 165 h 262"/>
                <a:gd name="T46" fmla="*/ 1207 w 2573"/>
                <a:gd name="T47" fmla="*/ 158 h 262"/>
                <a:gd name="T48" fmla="*/ 1255 w 2573"/>
                <a:gd name="T49" fmla="*/ 158 h 262"/>
                <a:gd name="T50" fmla="*/ 1310 w 2573"/>
                <a:gd name="T51" fmla="*/ 151 h 262"/>
                <a:gd name="T52" fmla="*/ 1359 w 2573"/>
                <a:gd name="T53" fmla="*/ 144 h 262"/>
                <a:gd name="T54" fmla="*/ 1414 w 2573"/>
                <a:gd name="T55" fmla="*/ 138 h 262"/>
                <a:gd name="T56" fmla="*/ 1462 w 2573"/>
                <a:gd name="T57" fmla="*/ 131 h 262"/>
                <a:gd name="T58" fmla="*/ 1517 w 2573"/>
                <a:gd name="T59" fmla="*/ 131 h 262"/>
                <a:gd name="T60" fmla="*/ 1566 w 2573"/>
                <a:gd name="T61" fmla="*/ 124 h 262"/>
                <a:gd name="T62" fmla="*/ 1614 w 2573"/>
                <a:gd name="T63" fmla="*/ 117 h 262"/>
                <a:gd name="T64" fmla="*/ 1669 w 2573"/>
                <a:gd name="T65" fmla="*/ 110 h 262"/>
                <a:gd name="T66" fmla="*/ 1718 w 2573"/>
                <a:gd name="T67" fmla="*/ 103 h 262"/>
                <a:gd name="T68" fmla="*/ 1773 w 2573"/>
                <a:gd name="T69" fmla="*/ 103 h 262"/>
                <a:gd name="T70" fmla="*/ 1821 w 2573"/>
                <a:gd name="T71" fmla="*/ 96 h 262"/>
                <a:gd name="T72" fmla="*/ 1876 w 2573"/>
                <a:gd name="T73" fmla="*/ 89 h 262"/>
                <a:gd name="T74" fmla="*/ 1925 w 2573"/>
                <a:gd name="T75" fmla="*/ 82 h 262"/>
                <a:gd name="T76" fmla="*/ 1980 w 2573"/>
                <a:gd name="T77" fmla="*/ 76 h 262"/>
                <a:gd name="T78" fmla="*/ 2028 w 2573"/>
                <a:gd name="T79" fmla="*/ 69 h 262"/>
                <a:gd name="T80" fmla="*/ 2083 w 2573"/>
                <a:gd name="T81" fmla="*/ 62 h 262"/>
                <a:gd name="T82" fmla="*/ 2132 w 2573"/>
                <a:gd name="T83" fmla="*/ 55 h 262"/>
                <a:gd name="T84" fmla="*/ 2187 w 2573"/>
                <a:gd name="T85" fmla="*/ 48 h 262"/>
                <a:gd name="T86" fmla="*/ 2235 w 2573"/>
                <a:gd name="T87" fmla="*/ 41 h 262"/>
                <a:gd name="T88" fmla="*/ 2283 w 2573"/>
                <a:gd name="T89" fmla="*/ 34 h 262"/>
                <a:gd name="T90" fmla="*/ 2338 w 2573"/>
                <a:gd name="T91" fmla="*/ 27 h 262"/>
                <a:gd name="T92" fmla="*/ 2387 w 2573"/>
                <a:gd name="T93" fmla="*/ 20 h 262"/>
                <a:gd name="T94" fmla="*/ 2442 w 2573"/>
                <a:gd name="T95" fmla="*/ 13 h 262"/>
                <a:gd name="T96" fmla="*/ 2490 w 2573"/>
                <a:gd name="T97" fmla="*/ 7 h 262"/>
                <a:gd name="T98" fmla="*/ 2545 w 2573"/>
                <a:gd name="T9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2">
                  <a:moveTo>
                    <a:pt x="0" y="234"/>
                  </a:moveTo>
                  <a:lnTo>
                    <a:pt x="20" y="241"/>
                  </a:lnTo>
                  <a:lnTo>
                    <a:pt x="48" y="241"/>
                  </a:lnTo>
                  <a:lnTo>
                    <a:pt x="75" y="234"/>
                  </a:lnTo>
                  <a:lnTo>
                    <a:pt x="96" y="234"/>
                  </a:lnTo>
                  <a:lnTo>
                    <a:pt x="124" y="234"/>
                  </a:lnTo>
                  <a:lnTo>
                    <a:pt x="151" y="234"/>
                  </a:lnTo>
                  <a:lnTo>
                    <a:pt x="179" y="234"/>
                  </a:lnTo>
                  <a:lnTo>
                    <a:pt x="200" y="234"/>
                  </a:lnTo>
                  <a:lnTo>
                    <a:pt x="227" y="255"/>
                  </a:lnTo>
                  <a:lnTo>
                    <a:pt x="255" y="248"/>
                  </a:lnTo>
                  <a:lnTo>
                    <a:pt x="282" y="255"/>
                  </a:lnTo>
                  <a:lnTo>
                    <a:pt x="303" y="262"/>
                  </a:lnTo>
                  <a:lnTo>
                    <a:pt x="331" y="241"/>
                  </a:lnTo>
                  <a:lnTo>
                    <a:pt x="358" y="241"/>
                  </a:lnTo>
                  <a:lnTo>
                    <a:pt x="379" y="241"/>
                  </a:lnTo>
                  <a:lnTo>
                    <a:pt x="407" y="241"/>
                  </a:lnTo>
                  <a:lnTo>
                    <a:pt x="434" y="241"/>
                  </a:lnTo>
                  <a:lnTo>
                    <a:pt x="462" y="234"/>
                  </a:lnTo>
                  <a:lnTo>
                    <a:pt x="483" y="234"/>
                  </a:lnTo>
                  <a:lnTo>
                    <a:pt x="510" y="234"/>
                  </a:lnTo>
                  <a:lnTo>
                    <a:pt x="538" y="227"/>
                  </a:lnTo>
                  <a:lnTo>
                    <a:pt x="565" y="227"/>
                  </a:lnTo>
                  <a:lnTo>
                    <a:pt x="586" y="227"/>
                  </a:lnTo>
                  <a:lnTo>
                    <a:pt x="614" y="227"/>
                  </a:lnTo>
                  <a:lnTo>
                    <a:pt x="641" y="220"/>
                  </a:lnTo>
                  <a:lnTo>
                    <a:pt x="662" y="220"/>
                  </a:lnTo>
                  <a:lnTo>
                    <a:pt x="690" y="220"/>
                  </a:lnTo>
                  <a:lnTo>
                    <a:pt x="717" y="213"/>
                  </a:lnTo>
                  <a:lnTo>
                    <a:pt x="745" y="213"/>
                  </a:lnTo>
                  <a:lnTo>
                    <a:pt x="765" y="213"/>
                  </a:lnTo>
                  <a:lnTo>
                    <a:pt x="793" y="207"/>
                  </a:lnTo>
                  <a:lnTo>
                    <a:pt x="821" y="207"/>
                  </a:lnTo>
                  <a:lnTo>
                    <a:pt x="848" y="200"/>
                  </a:lnTo>
                  <a:lnTo>
                    <a:pt x="869" y="200"/>
                  </a:lnTo>
                  <a:lnTo>
                    <a:pt x="897" y="193"/>
                  </a:lnTo>
                  <a:lnTo>
                    <a:pt x="924" y="193"/>
                  </a:lnTo>
                  <a:lnTo>
                    <a:pt x="952" y="193"/>
                  </a:lnTo>
                  <a:lnTo>
                    <a:pt x="972" y="186"/>
                  </a:lnTo>
                  <a:lnTo>
                    <a:pt x="1000" y="186"/>
                  </a:lnTo>
                  <a:lnTo>
                    <a:pt x="1028" y="179"/>
                  </a:lnTo>
                  <a:lnTo>
                    <a:pt x="1048" y="179"/>
                  </a:lnTo>
                  <a:lnTo>
                    <a:pt x="1076" y="179"/>
                  </a:lnTo>
                  <a:lnTo>
                    <a:pt x="1103" y="172"/>
                  </a:lnTo>
                  <a:lnTo>
                    <a:pt x="1131" y="172"/>
                  </a:lnTo>
                  <a:lnTo>
                    <a:pt x="1152" y="165"/>
                  </a:lnTo>
                  <a:lnTo>
                    <a:pt x="1179" y="165"/>
                  </a:lnTo>
                  <a:lnTo>
                    <a:pt x="1207" y="158"/>
                  </a:lnTo>
                  <a:lnTo>
                    <a:pt x="1235" y="158"/>
                  </a:lnTo>
                  <a:lnTo>
                    <a:pt x="1255" y="158"/>
                  </a:lnTo>
                  <a:lnTo>
                    <a:pt x="1283" y="151"/>
                  </a:lnTo>
                  <a:lnTo>
                    <a:pt x="1310" y="151"/>
                  </a:lnTo>
                  <a:lnTo>
                    <a:pt x="1331" y="144"/>
                  </a:lnTo>
                  <a:lnTo>
                    <a:pt x="1359" y="144"/>
                  </a:lnTo>
                  <a:lnTo>
                    <a:pt x="1386" y="144"/>
                  </a:lnTo>
                  <a:lnTo>
                    <a:pt x="1414" y="138"/>
                  </a:lnTo>
                  <a:lnTo>
                    <a:pt x="1435" y="138"/>
                  </a:lnTo>
                  <a:lnTo>
                    <a:pt x="1462" y="131"/>
                  </a:lnTo>
                  <a:lnTo>
                    <a:pt x="1490" y="131"/>
                  </a:lnTo>
                  <a:lnTo>
                    <a:pt x="1517" y="131"/>
                  </a:lnTo>
                  <a:lnTo>
                    <a:pt x="1538" y="124"/>
                  </a:lnTo>
                  <a:lnTo>
                    <a:pt x="1566" y="124"/>
                  </a:lnTo>
                  <a:lnTo>
                    <a:pt x="1593" y="117"/>
                  </a:lnTo>
                  <a:lnTo>
                    <a:pt x="1614" y="117"/>
                  </a:lnTo>
                  <a:lnTo>
                    <a:pt x="1642" y="117"/>
                  </a:lnTo>
                  <a:lnTo>
                    <a:pt x="1669" y="110"/>
                  </a:lnTo>
                  <a:lnTo>
                    <a:pt x="1697" y="110"/>
                  </a:lnTo>
                  <a:lnTo>
                    <a:pt x="1718" y="103"/>
                  </a:lnTo>
                  <a:lnTo>
                    <a:pt x="1745" y="103"/>
                  </a:lnTo>
                  <a:lnTo>
                    <a:pt x="1773" y="103"/>
                  </a:lnTo>
                  <a:lnTo>
                    <a:pt x="1800" y="96"/>
                  </a:lnTo>
                  <a:lnTo>
                    <a:pt x="1821" y="96"/>
                  </a:lnTo>
                  <a:lnTo>
                    <a:pt x="1849" y="89"/>
                  </a:lnTo>
                  <a:lnTo>
                    <a:pt x="1876" y="89"/>
                  </a:lnTo>
                  <a:lnTo>
                    <a:pt x="1904" y="82"/>
                  </a:lnTo>
                  <a:lnTo>
                    <a:pt x="1925" y="82"/>
                  </a:lnTo>
                  <a:lnTo>
                    <a:pt x="1952" y="82"/>
                  </a:lnTo>
                  <a:lnTo>
                    <a:pt x="1980" y="76"/>
                  </a:lnTo>
                  <a:lnTo>
                    <a:pt x="2000" y="76"/>
                  </a:lnTo>
                  <a:lnTo>
                    <a:pt x="2028" y="69"/>
                  </a:lnTo>
                  <a:lnTo>
                    <a:pt x="2056" y="69"/>
                  </a:lnTo>
                  <a:lnTo>
                    <a:pt x="2083" y="62"/>
                  </a:lnTo>
                  <a:lnTo>
                    <a:pt x="2104" y="62"/>
                  </a:lnTo>
                  <a:lnTo>
                    <a:pt x="2132" y="55"/>
                  </a:lnTo>
                  <a:lnTo>
                    <a:pt x="2159" y="55"/>
                  </a:lnTo>
                  <a:lnTo>
                    <a:pt x="2187" y="48"/>
                  </a:lnTo>
                  <a:lnTo>
                    <a:pt x="2207" y="48"/>
                  </a:lnTo>
                  <a:lnTo>
                    <a:pt x="2235" y="41"/>
                  </a:lnTo>
                  <a:lnTo>
                    <a:pt x="2263" y="41"/>
                  </a:lnTo>
                  <a:lnTo>
                    <a:pt x="2283" y="34"/>
                  </a:lnTo>
                  <a:lnTo>
                    <a:pt x="2311" y="34"/>
                  </a:lnTo>
                  <a:lnTo>
                    <a:pt x="2338" y="27"/>
                  </a:lnTo>
                  <a:lnTo>
                    <a:pt x="2366" y="27"/>
                  </a:lnTo>
                  <a:lnTo>
                    <a:pt x="2387" y="20"/>
                  </a:lnTo>
                  <a:lnTo>
                    <a:pt x="2414" y="20"/>
                  </a:lnTo>
                  <a:lnTo>
                    <a:pt x="2442" y="13"/>
                  </a:lnTo>
                  <a:lnTo>
                    <a:pt x="2470" y="13"/>
                  </a:lnTo>
                  <a:lnTo>
                    <a:pt x="2490" y="7"/>
                  </a:lnTo>
                  <a:lnTo>
                    <a:pt x="2518" y="7"/>
                  </a:lnTo>
                  <a:lnTo>
                    <a:pt x="2545" y="0"/>
                  </a:lnTo>
                  <a:lnTo>
                    <a:pt x="2573" y="0"/>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38"/>
            <p:cNvSpPr>
              <a:spLocks/>
            </p:cNvSpPr>
            <p:nvPr/>
          </p:nvSpPr>
          <p:spPr bwMode="auto">
            <a:xfrm>
              <a:off x="1680" y="3278"/>
              <a:ext cx="2573" cy="262"/>
            </a:xfrm>
            <a:custGeom>
              <a:avLst/>
              <a:gdLst>
                <a:gd name="T0" fmla="*/ 20 w 2573"/>
                <a:gd name="T1" fmla="*/ 241 h 262"/>
                <a:gd name="T2" fmla="*/ 75 w 2573"/>
                <a:gd name="T3" fmla="*/ 234 h 262"/>
                <a:gd name="T4" fmla="*/ 124 w 2573"/>
                <a:gd name="T5" fmla="*/ 234 h 262"/>
                <a:gd name="T6" fmla="*/ 179 w 2573"/>
                <a:gd name="T7" fmla="*/ 234 h 262"/>
                <a:gd name="T8" fmla="*/ 227 w 2573"/>
                <a:gd name="T9" fmla="*/ 255 h 262"/>
                <a:gd name="T10" fmla="*/ 282 w 2573"/>
                <a:gd name="T11" fmla="*/ 255 h 262"/>
                <a:gd name="T12" fmla="*/ 331 w 2573"/>
                <a:gd name="T13" fmla="*/ 241 h 262"/>
                <a:gd name="T14" fmla="*/ 379 w 2573"/>
                <a:gd name="T15" fmla="*/ 241 h 262"/>
                <a:gd name="T16" fmla="*/ 434 w 2573"/>
                <a:gd name="T17" fmla="*/ 241 h 262"/>
                <a:gd name="T18" fmla="*/ 483 w 2573"/>
                <a:gd name="T19" fmla="*/ 234 h 262"/>
                <a:gd name="T20" fmla="*/ 538 w 2573"/>
                <a:gd name="T21" fmla="*/ 227 h 262"/>
                <a:gd name="T22" fmla="*/ 586 w 2573"/>
                <a:gd name="T23" fmla="*/ 227 h 262"/>
                <a:gd name="T24" fmla="*/ 641 w 2573"/>
                <a:gd name="T25" fmla="*/ 220 h 262"/>
                <a:gd name="T26" fmla="*/ 690 w 2573"/>
                <a:gd name="T27" fmla="*/ 220 h 262"/>
                <a:gd name="T28" fmla="*/ 745 w 2573"/>
                <a:gd name="T29" fmla="*/ 213 h 262"/>
                <a:gd name="T30" fmla="*/ 793 w 2573"/>
                <a:gd name="T31" fmla="*/ 206 h 262"/>
                <a:gd name="T32" fmla="*/ 848 w 2573"/>
                <a:gd name="T33" fmla="*/ 200 h 262"/>
                <a:gd name="T34" fmla="*/ 897 w 2573"/>
                <a:gd name="T35" fmla="*/ 193 h 262"/>
                <a:gd name="T36" fmla="*/ 952 w 2573"/>
                <a:gd name="T37" fmla="*/ 193 h 262"/>
                <a:gd name="T38" fmla="*/ 1000 w 2573"/>
                <a:gd name="T39" fmla="*/ 186 h 262"/>
                <a:gd name="T40" fmla="*/ 1048 w 2573"/>
                <a:gd name="T41" fmla="*/ 179 h 262"/>
                <a:gd name="T42" fmla="*/ 1103 w 2573"/>
                <a:gd name="T43" fmla="*/ 172 h 262"/>
                <a:gd name="T44" fmla="*/ 1152 w 2573"/>
                <a:gd name="T45" fmla="*/ 165 h 262"/>
                <a:gd name="T46" fmla="*/ 1207 w 2573"/>
                <a:gd name="T47" fmla="*/ 158 h 262"/>
                <a:gd name="T48" fmla="*/ 1255 w 2573"/>
                <a:gd name="T49" fmla="*/ 158 h 262"/>
                <a:gd name="T50" fmla="*/ 1310 w 2573"/>
                <a:gd name="T51" fmla="*/ 151 h 262"/>
                <a:gd name="T52" fmla="*/ 1359 w 2573"/>
                <a:gd name="T53" fmla="*/ 144 h 262"/>
                <a:gd name="T54" fmla="*/ 1414 w 2573"/>
                <a:gd name="T55" fmla="*/ 137 h 262"/>
                <a:gd name="T56" fmla="*/ 1462 w 2573"/>
                <a:gd name="T57" fmla="*/ 131 h 262"/>
                <a:gd name="T58" fmla="*/ 1517 w 2573"/>
                <a:gd name="T59" fmla="*/ 131 h 262"/>
                <a:gd name="T60" fmla="*/ 1566 w 2573"/>
                <a:gd name="T61" fmla="*/ 124 h 262"/>
                <a:gd name="T62" fmla="*/ 1614 w 2573"/>
                <a:gd name="T63" fmla="*/ 117 h 262"/>
                <a:gd name="T64" fmla="*/ 1669 w 2573"/>
                <a:gd name="T65" fmla="*/ 110 h 262"/>
                <a:gd name="T66" fmla="*/ 1718 w 2573"/>
                <a:gd name="T67" fmla="*/ 103 h 262"/>
                <a:gd name="T68" fmla="*/ 1773 w 2573"/>
                <a:gd name="T69" fmla="*/ 103 h 262"/>
                <a:gd name="T70" fmla="*/ 1821 w 2573"/>
                <a:gd name="T71" fmla="*/ 96 h 262"/>
                <a:gd name="T72" fmla="*/ 1876 w 2573"/>
                <a:gd name="T73" fmla="*/ 89 h 262"/>
                <a:gd name="T74" fmla="*/ 1925 w 2573"/>
                <a:gd name="T75" fmla="*/ 82 h 262"/>
                <a:gd name="T76" fmla="*/ 1980 w 2573"/>
                <a:gd name="T77" fmla="*/ 75 h 262"/>
                <a:gd name="T78" fmla="*/ 2028 w 2573"/>
                <a:gd name="T79" fmla="*/ 69 h 262"/>
                <a:gd name="T80" fmla="*/ 2083 w 2573"/>
                <a:gd name="T81" fmla="*/ 62 h 262"/>
                <a:gd name="T82" fmla="*/ 2132 w 2573"/>
                <a:gd name="T83" fmla="*/ 55 h 262"/>
                <a:gd name="T84" fmla="*/ 2187 w 2573"/>
                <a:gd name="T85" fmla="*/ 48 h 262"/>
                <a:gd name="T86" fmla="*/ 2235 w 2573"/>
                <a:gd name="T87" fmla="*/ 41 h 262"/>
                <a:gd name="T88" fmla="*/ 2283 w 2573"/>
                <a:gd name="T89" fmla="*/ 34 h 262"/>
                <a:gd name="T90" fmla="*/ 2338 w 2573"/>
                <a:gd name="T91" fmla="*/ 27 h 262"/>
                <a:gd name="T92" fmla="*/ 2387 w 2573"/>
                <a:gd name="T93" fmla="*/ 20 h 262"/>
                <a:gd name="T94" fmla="*/ 2442 w 2573"/>
                <a:gd name="T95" fmla="*/ 13 h 262"/>
                <a:gd name="T96" fmla="*/ 2490 w 2573"/>
                <a:gd name="T97" fmla="*/ 6 h 262"/>
                <a:gd name="T98" fmla="*/ 2545 w 2573"/>
                <a:gd name="T9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2">
                  <a:moveTo>
                    <a:pt x="0" y="234"/>
                  </a:moveTo>
                  <a:lnTo>
                    <a:pt x="20" y="241"/>
                  </a:lnTo>
                  <a:lnTo>
                    <a:pt x="48" y="241"/>
                  </a:lnTo>
                  <a:lnTo>
                    <a:pt x="75" y="234"/>
                  </a:lnTo>
                  <a:lnTo>
                    <a:pt x="96" y="234"/>
                  </a:lnTo>
                  <a:lnTo>
                    <a:pt x="124" y="234"/>
                  </a:lnTo>
                  <a:lnTo>
                    <a:pt x="151" y="234"/>
                  </a:lnTo>
                  <a:lnTo>
                    <a:pt x="179" y="234"/>
                  </a:lnTo>
                  <a:lnTo>
                    <a:pt x="200" y="234"/>
                  </a:lnTo>
                  <a:lnTo>
                    <a:pt x="227" y="255"/>
                  </a:lnTo>
                  <a:lnTo>
                    <a:pt x="255" y="248"/>
                  </a:lnTo>
                  <a:lnTo>
                    <a:pt x="282" y="255"/>
                  </a:lnTo>
                  <a:lnTo>
                    <a:pt x="303" y="262"/>
                  </a:lnTo>
                  <a:lnTo>
                    <a:pt x="331" y="241"/>
                  </a:lnTo>
                  <a:lnTo>
                    <a:pt x="358" y="241"/>
                  </a:lnTo>
                  <a:lnTo>
                    <a:pt x="379" y="241"/>
                  </a:lnTo>
                  <a:lnTo>
                    <a:pt x="407" y="241"/>
                  </a:lnTo>
                  <a:lnTo>
                    <a:pt x="434" y="241"/>
                  </a:lnTo>
                  <a:lnTo>
                    <a:pt x="462" y="234"/>
                  </a:lnTo>
                  <a:lnTo>
                    <a:pt x="483" y="234"/>
                  </a:lnTo>
                  <a:lnTo>
                    <a:pt x="510" y="234"/>
                  </a:lnTo>
                  <a:lnTo>
                    <a:pt x="538" y="227"/>
                  </a:lnTo>
                  <a:lnTo>
                    <a:pt x="565" y="227"/>
                  </a:lnTo>
                  <a:lnTo>
                    <a:pt x="586" y="227"/>
                  </a:lnTo>
                  <a:lnTo>
                    <a:pt x="614" y="227"/>
                  </a:lnTo>
                  <a:lnTo>
                    <a:pt x="641" y="220"/>
                  </a:lnTo>
                  <a:lnTo>
                    <a:pt x="662" y="220"/>
                  </a:lnTo>
                  <a:lnTo>
                    <a:pt x="690" y="220"/>
                  </a:lnTo>
                  <a:lnTo>
                    <a:pt x="717" y="213"/>
                  </a:lnTo>
                  <a:lnTo>
                    <a:pt x="745" y="213"/>
                  </a:lnTo>
                  <a:lnTo>
                    <a:pt x="765" y="213"/>
                  </a:lnTo>
                  <a:lnTo>
                    <a:pt x="793" y="206"/>
                  </a:lnTo>
                  <a:lnTo>
                    <a:pt x="821" y="206"/>
                  </a:lnTo>
                  <a:lnTo>
                    <a:pt x="848" y="200"/>
                  </a:lnTo>
                  <a:lnTo>
                    <a:pt x="869" y="200"/>
                  </a:lnTo>
                  <a:lnTo>
                    <a:pt x="897" y="193"/>
                  </a:lnTo>
                  <a:lnTo>
                    <a:pt x="924" y="193"/>
                  </a:lnTo>
                  <a:lnTo>
                    <a:pt x="952" y="193"/>
                  </a:lnTo>
                  <a:lnTo>
                    <a:pt x="972" y="186"/>
                  </a:lnTo>
                  <a:lnTo>
                    <a:pt x="1000" y="186"/>
                  </a:lnTo>
                  <a:lnTo>
                    <a:pt x="1028" y="179"/>
                  </a:lnTo>
                  <a:lnTo>
                    <a:pt x="1048" y="179"/>
                  </a:lnTo>
                  <a:lnTo>
                    <a:pt x="1076" y="179"/>
                  </a:lnTo>
                  <a:lnTo>
                    <a:pt x="1103" y="172"/>
                  </a:lnTo>
                  <a:lnTo>
                    <a:pt x="1131" y="172"/>
                  </a:lnTo>
                  <a:lnTo>
                    <a:pt x="1152" y="165"/>
                  </a:lnTo>
                  <a:lnTo>
                    <a:pt x="1179" y="165"/>
                  </a:lnTo>
                  <a:lnTo>
                    <a:pt x="1207" y="158"/>
                  </a:lnTo>
                  <a:lnTo>
                    <a:pt x="1235" y="158"/>
                  </a:lnTo>
                  <a:lnTo>
                    <a:pt x="1255" y="158"/>
                  </a:lnTo>
                  <a:lnTo>
                    <a:pt x="1283" y="151"/>
                  </a:lnTo>
                  <a:lnTo>
                    <a:pt x="1310" y="151"/>
                  </a:lnTo>
                  <a:lnTo>
                    <a:pt x="1331" y="144"/>
                  </a:lnTo>
                  <a:lnTo>
                    <a:pt x="1359" y="144"/>
                  </a:lnTo>
                  <a:lnTo>
                    <a:pt x="1386" y="144"/>
                  </a:lnTo>
                  <a:lnTo>
                    <a:pt x="1414" y="137"/>
                  </a:lnTo>
                  <a:lnTo>
                    <a:pt x="1435" y="137"/>
                  </a:lnTo>
                  <a:lnTo>
                    <a:pt x="1462" y="131"/>
                  </a:lnTo>
                  <a:lnTo>
                    <a:pt x="1490" y="131"/>
                  </a:lnTo>
                  <a:lnTo>
                    <a:pt x="1517" y="131"/>
                  </a:lnTo>
                  <a:lnTo>
                    <a:pt x="1538" y="124"/>
                  </a:lnTo>
                  <a:lnTo>
                    <a:pt x="1566" y="124"/>
                  </a:lnTo>
                  <a:lnTo>
                    <a:pt x="1593" y="117"/>
                  </a:lnTo>
                  <a:lnTo>
                    <a:pt x="1614" y="117"/>
                  </a:lnTo>
                  <a:lnTo>
                    <a:pt x="1642" y="117"/>
                  </a:lnTo>
                  <a:lnTo>
                    <a:pt x="1669" y="110"/>
                  </a:lnTo>
                  <a:lnTo>
                    <a:pt x="1697" y="110"/>
                  </a:lnTo>
                  <a:lnTo>
                    <a:pt x="1718" y="103"/>
                  </a:lnTo>
                  <a:lnTo>
                    <a:pt x="1745" y="103"/>
                  </a:lnTo>
                  <a:lnTo>
                    <a:pt x="1773" y="103"/>
                  </a:lnTo>
                  <a:lnTo>
                    <a:pt x="1800" y="96"/>
                  </a:lnTo>
                  <a:lnTo>
                    <a:pt x="1821" y="96"/>
                  </a:lnTo>
                  <a:lnTo>
                    <a:pt x="1849" y="89"/>
                  </a:lnTo>
                  <a:lnTo>
                    <a:pt x="1876" y="89"/>
                  </a:lnTo>
                  <a:lnTo>
                    <a:pt x="1904" y="82"/>
                  </a:lnTo>
                  <a:lnTo>
                    <a:pt x="1925" y="82"/>
                  </a:lnTo>
                  <a:lnTo>
                    <a:pt x="1952" y="82"/>
                  </a:lnTo>
                  <a:lnTo>
                    <a:pt x="1980" y="75"/>
                  </a:lnTo>
                  <a:lnTo>
                    <a:pt x="2000" y="75"/>
                  </a:lnTo>
                  <a:lnTo>
                    <a:pt x="2028" y="69"/>
                  </a:lnTo>
                  <a:lnTo>
                    <a:pt x="2056" y="69"/>
                  </a:lnTo>
                  <a:lnTo>
                    <a:pt x="2083" y="62"/>
                  </a:lnTo>
                  <a:lnTo>
                    <a:pt x="2104" y="62"/>
                  </a:lnTo>
                  <a:lnTo>
                    <a:pt x="2132" y="55"/>
                  </a:lnTo>
                  <a:lnTo>
                    <a:pt x="2159" y="55"/>
                  </a:lnTo>
                  <a:lnTo>
                    <a:pt x="2187" y="48"/>
                  </a:lnTo>
                  <a:lnTo>
                    <a:pt x="2207" y="48"/>
                  </a:lnTo>
                  <a:lnTo>
                    <a:pt x="2235" y="41"/>
                  </a:lnTo>
                  <a:lnTo>
                    <a:pt x="2263" y="41"/>
                  </a:lnTo>
                  <a:lnTo>
                    <a:pt x="2283" y="34"/>
                  </a:lnTo>
                  <a:lnTo>
                    <a:pt x="2311" y="34"/>
                  </a:lnTo>
                  <a:lnTo>
                    <a:pt x="2338" y="27"/>
                  </a:lnTo>
                  <a:lnTo>
                    <a:pt x="2366" y="27"/>
                  </a:lnTo>
                  <a:lnTo>
                    <a:pt x="2387" y="20"/>
                  </a:lnTo>
                  <a:lnTo>
                    <a:pt x="2414" y="20"/>
                  </a:lnTo>
                  <a:lnTo>
                    <a:pt x="2442" y="13"/>
                  </a:lnTo>
                  <a:lnTo>
                    <a:pt x="2470" y="13"/>
                  </a:lnTo>
                  <a:lnTo>
                    <a:pt x="2490" y="6"/>
                  </a:lnTo>
                  <a:lnTo>
                    <a:pt x="2518" y="6"/>
                  </a:lnTo>
                  <a:lnTo>
                    <a:pt x="2545" y="0"/>
                  </a:lnTo>
                  <a:lnTo>
                    <a:pt x="2573" y="0"/>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39"/>
            <p:cNvSpPr>
              <a:spLocks/>
            </p:cNvSpPr>
            <p:nvPr/>
          </p:nvSpPr>
          <p:spPr bwMode="auto">
            <a:xfrm>
              <a:off x="1680" y="3284"/>
              <a:ext cx="2573" cy="263"/>
            </a:xfrm>
            <a:custGeom>
              <a:avLst/>
              <a:gdLst>
                <a:gd name="T0" fmla="*/ 20 w 2573"/>
                <a:gd name="T1" fmla="*/ 242 h 263"/>
                <a:gd name="T2" fmla="*/ 75 w 2573"/>
                <a:gd name="T3" fmla="*/ 235 h 263"/>
                <a:gd name="T4" fmla="*/ 124 w 2573"/>
                <a:gd name="T5" fmla="*/ 235 h 263"/>
                <a:gd name="T6" fmla="*/ 179 w 2573"/>
                <a:gd name="T7" fmla="*/ 235 h 263"/>
                <a:gd name="T8" fmla="*/ 227 w 2573"/>
                <a:gd name="T9" fmla="*/ 256 h 263"/>
                <a:gd name="T10" fmla="*/ 282 w 2573"/>
                <a:gd name="T11" fmla="*/ 256 h 263"/>
                <a:gd name="T12" fmla="*/ 331 w 2573"/>
                <a:gd name="T13" fmla="*/ 242 h 263"/>
                <a:gd name="T14" fmla="*/ 379 w 2573"/>
                <a:gd name="T15" fmla="*/ 242 h 263"/>
                <a:gd name="T16" fmla="*/ 434 w 2573"/>
                <a:gd name="T17" fmla="*/ 242 h 263"/>
                <a:gd name="T18" fmla="*/ 483 w 2573"/>
                <a:gd name="T19" fmla="*/ 235 h 263"/>
                <a:gd name="T20" fmla="*/ 538 w 2573"/>
                <a:gd name="T21" fmla="*/ 228 h 263"/>
                <a:gd name="T22" fmla="*/ 586 w 2573"/>
                <a:gd name="T23" fmla="*/ 228 h 263"/>
                <a:gd name="T24" fmla="*/ 641 w 2573"/>
                <a:gd name="T25" fmla="*/ 221 h 263"/>
                <a:gd name="T26" fmla="*/ 690 w 2573"/>
                <a:gd name="T27" fmla="*/ 221 h 263"/>
                <a:gd name="T28" fmla="*/ 745 w 2573"/>
                <a:gd name="T29" fmla="*/ 214 h 263"/>
                <a:gd name="T30" fmla="*/ 793 w 2573"/>
                <a:gd name="T31" fmla="*/ 207 h 263"/>
                <a:gd name="T32" fmla="*/ 848 w 2573"/>
                <a:gd name="T33" fmla="*/ 200 h 263"/>
                <a:gd name="T34" fmla="*/ 897 w 2573"/>
                <a:gd name="T35" fmla="*/ 194 h 263"/>
                <a:gd name="T36" fmla="*/ 952 w 2573"/>
                <a:gd name="T37" fmla="*/ 194 h 263"/>
                <a:gd name="T38" fmla="*/ 1000 w 2573"/>
                <a:gd name="T39" fmla="*/ 187 h 263"/>
                <a:gd name="T40" fmla="*/ 1048 w 2573"/>
                <a:gd name="T41" fmla="*/ 180 h 263"/>
                <a:gd name="T42" fmla="*/ 1103 w 2573"/>
                <a:gd name="T43" fmla="*/ 173 h 263"/>
                <a:gd name="T44" fmla="*/ 1152 w 2573"/>
                <a:gd name="T45" fmla="*/ 166 h 263"/>
                <a:gd name="T46" fmla="*/ 1207 w 2573"/>
                <a:gd name="T47" fmla="*/ 159 h 263"/>
                <a:gd name="T48" fmla="*/ 1255 w 2573"/>
                <a:gd name="T49" fmla="*/ 159 h 263"/>
                <a:gd name="T50" fmla="*/ 1310 w 2573"/>
                <a:gd name="T51" fmla="*/ 152 h 263"/>
                <a:gd name="T52" fmla="*/ 1359 w 2573"/>
                <a:gd name="T53" fmla="*/ 145 h 263"/>
                <a:gd name="T54" fmla="*/ 1414 w 2573"/>
                <a:gd name="T55" fmla="*/ 138 h 263"/>
                <a:gd name="T56" fmla="*/ 1462 w 2573"/>
                <a:gd name="T57" fmla="*/ 131 h 263"/>
                <a:gd name="T58" fmla="*/ 1517 w 2573"/>
                <a:gd name="T59" fmla="*/ 131 h 263"/>
                <a:gd name="T60" fmla="*/ 1566 w 2573"/>
                <a:gd name="T61" fmla="*/ 125 h 263"/>
                <a:gd name="T62" fmla="*/ 1614 w 2573"/>
                <a:gd name="T63" fmla="*/ 118 h 263"/>
                <a:gd name="T64" fmla="*/ 1669 w 2573"/>
                <a:gd name="T65" fmla="*/ 111 h 263"/>
                <a:gd name="T66" fmla="*/ 1718 w 2573"/>
                <a:gd name="T67" fmla="*/ 104 h 263"/>
                <a:gd name="T68" fmla="*/ 1773 w 2573"/>
                <a:gd name="T69" fmla="*/ 104 h 263"/>
                <a:gd name="T70" fmla="*/ 1821 w 2573"/>
                <a:gd name="T71" fmla="*/ 97 h 263"/>
                <a:gd name="T72" fmla="*/ 1876 w 2573"/>
                <a:gd name="T73" fmla="*/ 90 h 263"/>
                <a:gd name="T74" fmla="*/ 1925 w 2573"/>
                <a:gd name="T75" fmla="*/ 83 h 263"/>
                <a:gd name="T76" fmla="*/ 1980 w 2573"/>
                <a:gd name="T77" fmla="*/ 76 h 263"/>
                <a:gd name="T78" fmla="*/ 2028 w 2573"/>
                <a:gd name="T79" fmla="*/ 69 h 263"/>
                <a:gd name="T80" fmla="*/ 2083 w 2573"/>
                <a:gd name="T81" fmla="*/ 63 h 263"/>
                <a:gd name="T82" fmla="*/ 2132 w 2573"/>
                <a:gd name="T83" fmla="*/ 56 h 263"/>
                <a:gd name="T84" fmla="*/ 2187 w 2573"/>
                <a:gd name="T85" fmla="*/ 49 h 263"/>
                <a:gd name="T86" fmla="*/ 2235 w 2573"/>
                <a:gd name="T87" fmla="*/ 42 h 263"/>
                <a:gd name="T88" fmla="*/ 2283 w 2573"/>
                <a:gd name="T89" fmla="*/ 35 h 263"/>
                <a:gd name="T90" fmla="*/ 2338 w 2573"/>
                <a:gd name="T91" fmla="*/ 28 h 263"/>
                <a:gd name="T92" fmla="*/ 2387 w 2573"/>
                <a:gd name="T93" fmla="*/ 21 h 263"/>
                <a:gd name="T94" fmla="*/ 2442 w 2573"/>
                <a:gd name="T95" fmla="*/ 14 h 263"/>
                <a:gd name="T96" fmla="*/ 2490 w 2573"/>
                <a:gd name="T97" fmla="*/ 7 h 263"/>
                <a:gd name="T98" fmla="*/ 2545 w 2573"/>
                <a:gd name="T99"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3">
                  <a:moveTo>
                    <a:pt x="0" y="235"/>
                  </a:moveTo>
                  <a:lnTo>
                    <a:pt x="20" y="242"/>
                  </a:lnTo>
                  <a:lnTo>
                    <a:pt x="48" y="242"/>
                  </a:lnTo>
                  <a:lnTo>
                    <a:pt x="75" y="235"/>
                  </a:lnTo>
                  <a:lnTo>
                    <a:pt x="96" y="235"/>
                  </a:lnTo>
                  <a:lnTo>
                    <a:pt x="124" y="235"/>
                  </a:lnTo>
                  <a:lnTo>
                    <a:pt x="151" y="235"/>
                  </a:lnTo>
                  <a:lnTo>
                    <a:pt x="179" y="235"/>
                  </a:lnTo>
                  <a:lnTo>
                    <a:pt x="200" y="235"/>
                  </a:lnTo>
                  <a:lnTo>
                    <a:pt x="227" y="256"/>
                  </a:lnTo>
                  <a:lnTo>
                    <a:pt x="255" y="249"/>
                  </a:lnTo>
                  <a:lnTo>
                    <a:pt x="282" y="256"/>
                  </a:lnTo>
                  <a:lnTo>
                    <a:pt x="303" y="263"/>
                  </a:lnTo>
                  <a:lnTo>
                    <a:pt x="331" y="242"/>
                  </a:lnTo>
                  <a:lnTo>
                    <a:pt x="358" y="242"/>
                  </a:lnTo>
                  <a:lnTo>
                    <a:pt x="379" y="242"/>
                  </a:lnTo>
                  <a:lnTo>
                    <a:pt x="407" y="242"/>
                  </a:lnTo>
                  <a:lnTo>
                    <a:pt x="434" y="242"/>
                  </a:lnTo>
                  <a:lnTo>
                    <a:pt x="462" y="235"/>
                  </a:lnTo>
                  <a:lnTo>
                    <a:pt x="483" y="235"/>
                  </a:lnTo>
                  <a:lnTo>
                    <a:pt x="510" y="235"/>
                  </a:lnTo>
                  <a:lnTo>
                    <a:pt x="538" y="228"/>
                  </a:lnTo>
                  <a:lnTo>
                    <a:pt x="565" y="228"/>
                  </a:lnTo>
                  <a:lnTo>
                    <a:pt x="586" y="228"/>
                  </a:lnTo>
                  <a:lnTo>
                    <a:pt x="614" y="228"/>
                  </a:lnTo>
                  <a:lnTo>
                    <a:pt x="641" y="221"/>
                  </a:lnTo>
                  <a:lnTo>
                    <a:pt x="662" y="221"/>
                  </a:lnTo>
                  <a:lnTo>
                    <a:pt x="690" y="221"/>
                  </a:lnTo>
                  <a:lnTo>
                    <a:pt x="717" y="214"/>
                  </a:lnTo>
                  <a:lnTo>
                    <a:pt x="745" y="214"/>
                  </a:lnTo>
                  <a:lnTo>
                    <a:pt x="765" y="214"/>
                  </a:lnTo>
                  <a:lnTo>
                    <a:pt x="793" y="207"/>
                  </a:lnTo>
                  <a:lnTo>
                    <a:pt x="821" y="207"/>
                  </a:lnTo>
                  <a:lnTo>
                    <a:pt x="848" y="200"/>
                  </a:lnTo>
                  <a:lnTo>
                    <a:pt x="869" y="200"/>
                  </a:lnTo>
                  <a:lnTo>
                    <a:pt x="897" y="194"/>
                  </a:lnTo>
                  <a:lnTo>
                    <a:pt x="924" y="194"/>
                  </a:lnTo>
                  <a:lnTo>
                    <a:pt x="952" y="194"/>
                  </a:lnTo>
                  <a:lnTo>
                    <a:pt x="972" y="187"/>
                  </a:lnTo>
                  <a:lnTo>
                    <a:pt x="1000" y="187"/>
                  </a:lnTo>
                  <a:lnTo>
                    <a:pt x="1028" y="180"/>
                  </a:lnTo>
                  <a:lnTo>
                    <a:pt x="1048" y="180"/>
                  </a:lnTo>
                  <a:lnTo>
                    <a:pt x="1076" y="180"/>
                  </a:lnTo>
                  <a:lnTo>
                    <a:pt x="1103" y="173"/>
                  </a:lnTo>
                  <a:lnTo>
                    <a:pt x="1131" y="173"/>
                  </a:lnTo>
                  <a:lnTo>
                    <a:pt x="1152" y="166"/>
                  </a:lnTo>
                  <a:lnTo>
                    <a:pt x="1179" y="166"/>
                  </a:lnTo>
                  <a:lnTo>
                    <a:pt x="1207" y="159"/>
                  </a:lnTo>
                  <a:lnTo>
                    <a:pt x="1235" y="159"/>
                  </a:lnTo>
                  <a:lnTo>
                    <a:pt x="1255" y="159"/>
                  </a:lnTo>
                  <a:lnTo>
                    <a:pt x="1283" y="152"/>
                  </a:lnTo>
                  <a:lnTo>
                    <a:pt x="1310" y="152"/>
                  </a:lnTo>
                  <a:lnTo>
                    <a:pt x="1331" y="145"/>
                  </a:lnTo>
                  <a:lnTo>
                    <a:pt x="1359" y="145"/>
                  </a:lnTo>
                  <a:lnTo>
                    <a:pt x="1386" y="145"/>
                  </a:lnTo>
                  <a:lnTo>
                    <a:pt x="1414" y="138"/>
                  </a:lnTo>
                  <a:lnTo>
                    <a:pt x="1435" y="138"/>
                  </a:lnTo>
                  <a:lnTo>
                    <a:pt x="1462" y="131"/>
                  </a:lnTo>
                  <a:lnTo>
                    <a:pt x="1490" y="131"/>
                  </a:lnTo>
                  <a:lnTo>
                    <a:pt x="1517" y="131"/>
                  </a:lnTo>
                  <a:lnTo>
                    <a:pt x="1538" y="125"/>
                  </a:lnTo>
                  <a:lnTo>
                    <a:pt x="1566" y="125"/>
                  </a:lnTo>
                  <a:lnTo>
                    <a:pt x="1593" y="118"/>
                  </a:lnTo>
                  <a:lnTo>
                    <a:pt x="1614" y="118"/>
                  </a:lnTo>
                  <a:lnTo>
                    <a:pt x="1642" y="118"/>
                  </a:lnTo>
                  <a:lnTo>
                    <a:pt x="1669" y="111"/>
                  </a:lnTo>
                  <a:lnTo>
                    <a:pt x="1697" y="111"/>
                  </a:lnTo>
                  <a:lnTo>
                    <a:pt x="1718" y="104"/>
                  </a:lnTo>
                  <a:lnTo>
                    <a:pt x="1745" y="104"/>
                  </a:lnTo>
                  <a:lnTo>
                    <a:pt x="1773" y="104"/>
                  </a:lnTo>
                  <a:lnTo>
                    <a:pt x="1800" y="97"/>
                  </a:lnTo>
                  <a:lnTo>
                    <a:pt x="1821" y="97"/>
                  </a:lnTo>
                  <a:lnTo>
                    <a:pt x="1849" y="90"/>
                  </a:lnTo>
                  <a:lnTo>
                    <a:pt x="1876" y="90"/>
                  </a:lnTo>
                  <a:lnTo>
                    <a:pt x="1904" y="83"/>
                  </a:lnTo>
                  <a:lnTo>
                    <a:pt x="1925" y="83"/>
                  </a:lnTo>
                  <a:lnTo>
                    <a:pt x="1952" y="83"/>
                  </a:lnTo>
                  <a:lnTo>
                    <a:pt x="1980" y="76"/>
                  </a:lnTo>
                  <a:lnTo>
                    <a:pt x="2000" y="76"/>
                  </a:lnTo>
                  <a:lnTo>
                    <a:pt x="2028" y="69"/>
                  </a:lnTo>
                  <a:lnTo>
                    <a:pt x="2056" y="69"/>
                  </a:lnTo>
                  <a:lnTo>
                    <a:pt x="2083" y="63"/>
                  </a:lnTo>
                  <a:lnTo>
                    <a:pt x="2104" y="63"/>
                  </a:lnTo>
                  <a:lnTo>
                    <a:pt x="2132" y="56"/>
                  </a:lnTo>
                  <a:lnTo>
                    <a:pt x="2159" y="56"/>
                  </a:lnTo>
                  <a:lnTo>
                    <a:pt x="2187" y="49"/>
                  </a:lnTo>
                  <a:lnTo>
                    <a:pt x="2207" y="49"/>
                  </a:lnTo>
                  <a:lnTo>
                    <a:pt x="2235" y="42"/>
                  </a:lnTo>
                  <a:lnTo>
                    <a:pt x="2263" y="42"/>
                  </a:lnTo>
                  <a:lnTo>
                    <a:pt x="2283" y="35"/>
                  </a:lnTo>
                  <a:lnTo>
                    <a:pt x="2311" y="35"/>
                  </a:lnTo>
                  <a:lnTo>
                    <a:pt x="2338" y="28"/>
                  </a:lnTo>
                  <a:lnTo>
                    <a:pt x="2366" y="28"/>
                  </a:lnTo>
                  <a:lnTo>
                    <a:pt x="2387" y="21"/>
                  </a:lnTo>
                  <a:lnTo>
                    <a:pt x="2414" y="21"/>
                  </a:lnTo>
                  <a:lnTo>
                    <a:pt x="2442" y="14"/>
                  </a:lnTo>
                  <a:lnTo>
                    <a:pt x="2470" y="14"/>
                  </a:lnTo>
                  <a:lnTo>
                    <a:pt x="2490" y="7"/>
                  </a:lnTo>
                  <a:lnTo>
                    <a:pt x="2518" y="7"/>
                  </a:lnTo>
                  <a:lnTo>
                    <a:pt x="2545" y="0"/>
                  </a:lnTo>
                  <a:lnTo>
                    <a:pt x="2573" y="0"/>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6" name="Freeform 40"/>
            <p:cNvSpPr>
              <a:spLocks/>
            </p:cNvSpPr>
            <p:nvPr/>
          </p:nvSpPr>
          <p:spPr bwMode="auto">
            <a:xfrm>
              <a:off x="1680" y="2864"/>
              <a:ext cx="2573" cy="593"/>
            </a:xfrm>
            <a:custGeom>
              <a:avLst/>
              <a:gdLst>
                <a:gd name="T0" fmla="*/ 20 w 2573"/>
                <a:gd name="T1" fmla="*/ 579 h 593"/>
                <a:gd name="T2" fmla="*/ 75 w 2573"/>
                <a:gd name="T3" fmla="*/ 572 h 593"/>
                <a:gd name="T4" fmla="*/ 124 w 2573"/>
                <a:gd name="T5" fmla="*/ 558 h 593"/>
                <a:gd name="T6" fmla="*/ 179 w 2573"/>
                <a:gd name="T7" fmla="*/ 558 h 593"/>
                <a:gd name="T8" fmla="*/ 227 w 2573"/>
                <a:gd name="T9" fmla="*/ 586 h 593"/>
                <a:gd name="T10" fmla="*/ 282 w 2573"/>
                <a:gd name="T11" fmla="*/ 586 h 593"/>
                <a:gd name="T12" fmla="*/ 331 w 2573"/>
                <a:gd name="T13" fmla="*/ 558 h 593"/>
                <a:gd name="T14" fmla="*/ 379 w 2573"/>
                <a:gd name="T15" fmla="*/ 551 h 593"/>
                <a:gd name="T16" fmla="*/ 434 w 2573"/>
                <a:gd name="T17" fmla="*/ 545 h 593"/>
                <a:gd name="T18" fmla="*/ 483 w 2573"/>
                <a:gd name="T19" fmla="*/ 538 h 593"/>
                <a:gd name="T20" fmla="*/ 538 w 2573"/>
                <a:gd name="T21" fmla="*/ 531 h 593"/>
                <a:gd name="T22" fmla="*/ 586 w 2573"/>
                <a:gd name="T23" fmla="*/ 517 h 593"/>
                <a:gd name="T24" fmla="*/ 641 w 2573"/>
                <a:gd name="T25" fmla="*/ 510 h 593"/>
                <a:gd name="T26" fmla="*/ 690 w 2573"/>
                <a:gd name="T27" fmla="*/ 503 h 593"/>
                <a:gd name="T28" fmla="*/ 745 w 2573"/>
                <a:gd name="T29" fmla="*/ 496 h 593"/>
                <a:gd name="T30" fmla="*/ 793 w 2573"/>
                <a:gd name="T31" fmla="*/ 483 h 593"/>
                <a:gd name="T32" fmla="*/ 848 w 2573"/>
                <a:gd name="T33" fmla="*/ 476 h 593"/>
                <a:gd name="T34" fmla="*/ 897 w 2573"/>
                <a:gd name="T35" fmla="*/ 462 h 593"/>
                <a:gd name="T36" fmla="*/ 952 w 2573"/>
                <a:gd name="T37" fmla="*/ 448 h 593"/>
                <a:gd name="T38" fmla="*/ 1000 w 2573"/>
                <a:gd name="T39" fmla="*/ 441 h 593"/>
                <a:gd name="T40" fmla="*/ 1048 w 2573"/>
                <a:gd name="T41" fmla="*/ 427 h 593"/>
                <a:gd name="T42" fmla="*/ 1103 w 2573"/>
                <a:gd name="T43" fmla="*/ 414 h 593"/>
                <a:gd name="T44" fmla="*/ 1152 w 2573"/>
                <a:gd name="T45" fmla="*/ 407 h 593"/>
                <a:gd name="T46" fmla="*/ 1207 w 2573"/>
                <a:gd name="T47" fmla="*/ 393 h 593"/>
                <a:gd name="T48" fmla="*/ 1255 w 2573"/>
                <a:gd name="T49" fmla="*/ 379 h 593"/>
                <a:gd name="T50" fmla="*/ 1310 w 2573"/>
                <a:gd name="T51" fmla="*/ 365 h 593"/>
                <a:gd name="T52" fmla="*/ 1359 w 2573"/>
                <a:gd name="T53" fmla="*/ 358 h 593"/>
                <a:gd name="T54" fmla="*/ 1414 w 2573"/>
                <a:gd name="T55" fmla="*/ 345 h 593"/>
                <a:gd name="T56" fmla="*/ 1462 w 2573"/>
                <a:gd name="T57" fmla="*/ 331 h 593"/>
                <a:gd name="T58" fmla="*/ 1517 w 2573"/>
                <a:gd name="T59" fmla="*/ 317 h 593"/>
                <a:gd name="T60" fmla="*/ 1566 w 2573"/>
                <a:gd name="T61" fmla="*/ 303 h 593"/>
                <a:gd name="T62" fmla="*/ 1614 w 2573"/>
                <a:gd name="T63" fmla="*/ 289 h 593"/>
                <a:gd name="T64" fmla="*/ 1669 w 2573"/>
                <a:gd name="T65" fmla="*/ 276 h 593"/>
                <a:gd name="T66" fmla="*/ 1718 w 2573"/>
                <a:gd name="T67" fmla="*/ 262 h 593"/>
                <a:gd name="T68" fmla="*/ 1773 w 2573"/>
                <a:gd name="T69" fmla="*/ 241 h 593"/>
                <a:gd name="T70" fmla="*/ 1821 w 2573"/>
                <a:gd name="T71" fmla="*/ 227 h 593"/>
                <a:gd name="T72" fmla="*/ 1876 w 2573"/>
                <a:gd name="T73" fmla="*/ 213 h 593"/>
                <a:gd name="T74" fmla="*/ 1925 w 2573"/>
                <a:gd name="T75" fmla="*/ 200 h 593"/>
                <a:gd name="T76" fmla="*/ 1980 w 2573"/>
                <a:gd name="T77" fmla="*/ 186 h 593"/>
                <a:gd name="T78" fmla="*/ 2028 w 2573"/>
                <a:gd name="T79" fmla="*/ 172 h 593"/>
                <a:gd name="T80" fmla="*/ 2083 w 2573"/>
                <a:gd name="T81" fmla="*/ 151 h 593"/>
                <a:gd name="T82" fmla="*/ 2132 w 2573"/>
                <a:gd name="T83" fmla="*/ 138 h 593"/>
                <a:gd name="T84" fmla="*/ 2187 w 2573"/>
                <a:gd name="T85" fmla="*/ 124 h 593"/>
                <a:gd name="T86" fmla="*/ 2235 w 2573"/>
                <a:gd name="T87" fmla="*/ 110 h 593"/>
                <a:gd name="T88" fmla="*/ 2283 w 2573"/>
                <a:gd name="T89" fmla="*/ 89 h 593"/>
                <a:gd name="T90" fmla="*/ 2338 w 2573"/>
                <a:gd name="T91" fmla="*/ 76 h 593"/>
                <a:gd name="T92" fmla="*/ 2387 w 2573"/>
                <a:gd name="T93" fmla="*/ 62 h 593"/>
                <a:gd name="T94" fmla="*/ 2442 w 2573"/>
                <a:gd name="T95" fmla="*/ 41 h 593"/>
                <a:gd name="T96" fmla="*/ 2490 w 2573"/>
                <a:gd name="T97" fmla="*/ 27 h 593"/>
                <a:gd name="T98" fmla="*/ 2545 w 2573"/>
                <a:gd name="T99" fmla="*/ 7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593">
                  <a:moveTo>
                    <a:pt x="0" y="565"/>
                  </a:moveTo>
                  <a:lnTo>
                    <a:pt x="20" y="579"/>
                  </a:lnTo>
                  <a:lnTo>
                    <a:pt x="48" y="572"/>
                  </a:lnTo>
                  <a:lnTo>
                    <a:pt x="75" y="572"/>
                  </a:lnTo>
                  <a:lnTo>
                    <a:pt x="96" y="558"/>
                  </a:lnTo>
                  <a:lnTo>
                    <a:pt x="124" y="558"/>
                  </a:lnTo>
                  <a:lnTo>
                    <a:pt x="151" y="565"/>
                  </a:lnTo>
                  <a:lnTo>
                    <a:pt x="179" y="558"/>
                  </a:lnTo>
                  <a:lnTo>
                    <a:pt x="200" y="565"/>
                  </a:lnTo>
                  <a:lnTo>
                    <a:pt x="227" y="586"/>
                  </a:lnTo>
                  <a:lnTo>
                    <a:pt x="255" y="579"/>
                  </a:lnTo>
                  <a:lnTo>
                    <a:pt x="282" y="586"/>
                  </a:lnTo>
                  <a:lnTo>
                    <a:pt x="303" y="593"/>
                  </a:lnTo>
                  <a:lnTo>
                    <a:pt x="331" y="558"/>
                  </a:lnTo>
                  <a:lnTo>
                    <a:pt x="358" y="551"/>
                  </a:lnTo>
                  <a:lnTo>
                    <a:pt x="379" y="551"/>
                  </a:lnTo>
                  <a:lnTo>
                    <a:pt x="407" y="545"/>
                  </a:lnTo>
                  <a:lnTo>
                    <a:pt x="434" y="545"/>
                  </a:lnTo>
                  <a:lnTo>
                    <a:pt x="462" y="538"/>
                  </a:lnTo>
                  <a:lnTo>
                    <a:pt x="483" y="538"/>
                  </a:lnTo>
                  <a:lnTo>
                    <a:pt x="510" y="531"/>
                  </a:lnTo>
                  <a:lnTo>
                    <a:pt x="538" y="531"/>
                  </a:lnTo>
                  <a:lnTo>
                    <a:pt x="565" y="524"/>
                  </a:lnTo>
                  <a:lnTo>
                    <a:pt x="586" y="517"/>
                  </a:lnTo>
                  <a:lnTo>
                    <a:pt x="614" y="517"/>
                  </a:lnTo>
                  <a:lnTo>
                    <a:pt x="641" y="510"/>
                  </a:lnTo>
                  <a:lnTo>
                    <a:pt x="662" y="510"/>
                  </a:lnTo>
                  <a:lnTo>
                    <a:pt x="690" y="503"/>
                  </a:lnTo>
                  <a:lnTo>
                    <a:pt x="717" y="496"/>
                  </a:lnTo>
                  <a:lnTo>
                    <a:pt x="745" y="496"/>
                  </a:lnTo>
                  <a:lnTo>
                    <a:pt x="765" y="489"/>
                  </a:lnTo>
                  <a:lnTo>
                    <a:pt x="793" y="483"/>
                  </a:lnTo>
                  <a:lnTo>
                    <a:pt x="821" y="476"/>
                  </a:lnTo>
                  <a:lnTo>
                    <a:pt x="848" y="476"/>
                  </a:lnTo>
                  <a:lnTo>
                    <a:pt x="869" y="469"/>
                  </a:lnTo>
                  <a:lnTo>
                    <a:pt x="897" y="462"/>
                  </a:lnTo>
                  <a:lnTo>
                    <a:pt x="924" y="455"/>
                  </a:lnTo>
                  <a:lnTo>
                    <a:pt x="952" y="448"/>
                  </a:lnTo>
                  <a:lnTo>
                    <a:pt x="972" y="448"/>
                  </a:lnTo>
                  <a:lnTo>
                    <a:pt x="1000" y="441"/>
                  </a:lnTo>
                  <a:lnTo>
                    <a:pt x="1028" y="434"/>
                  </a:lnTo>
                  <a:lnTo>
                    <a:pt x="1048" y="427"/>
                  </a:lnTo>
                  <a:lnTo>
                    <a:pt x="1076" y="420"/>
                  </a:lnTo>
                  <a:lnTo>
                    <a:pt x="1103" y="414"/>
                  </a:lnTo>
                  <a:lnTo>
                    <a:pt x="1131" y="414"/>
                  </a:lnTo>
                  <a:lnTo>
                    <a:pt x="1152" y="407"/>
                  </a:lnTo>
                  <a:lnTo>
                    <a:pt x="1179" y="400"/>
                  </a:lnTo>
                  <a:lnTo>
                    <a:pt x="1207" y="393"/>
                  </a:lnTo>
                  <a:lnTo>
                    <a:pt x="1235" y="386"/>
                  </a:lnTo>
                  <a:lnTo>
                    <a:pt x="1255" y="379"/>
                  </a:lnTo>
                  <a:lnTo>
                    <a:pt x="1283" y="372"/>
                  </a:lnTo>
                  <a:lnTo>
                    <a:pt x="1310" y="365"/>
                  </a:lnTo>
                  <a:lnTo>
                    <a:pt x="1331" y="358"/>
                  </a:lnTo>
                  <a:lnTo>
                    <a:pt x="1359" y="358"/>
                  </a:lnTo>
                  <a:lnTo>
                    <a:pt x="1386" y="351"/>
                  </a:lnTo>
                  <a:lnTo>
                    <a:pt x="1414" y="345"/>
                  </a:lnTo>
                  <a:lnTo>
                    <a:pt x="1435" y="338"/>
                  </a:lnTo>
                  <a:lnTo>
                    <a:pt x="1462" y="331"/>
                  </a:lnTo>
                  <a:lnTo>
                    <a:pt x="1490" y="324"/>
                  </a:lnTo>
                  <a:lnTo>
                    <a:pt x="1517" y="317"/>
                  </a:lnTo>
                  <a:lnTo>
                    <a:pt x="1538" y="310"/>
                  </a:lnTo>
                  <a:lnTo>
                    <a:pt x="1566" y="303"/>
                  </a:lnTo>
                  <a:lnTo>
                    <a:pt x="1593" y="296"/>
                  </a:lnTo>
                  <a:lnTo>
                    <a:pt x="1614" y="289"/>
                  </a:lnTo>
                  <a:lnTo>
                    <a:pt x="1642" y="282"/>
                  </a:lnTo>
                  <a:lnTo>
                    <a:pt x="1669" y="276"/>
                  </a:lnTo>
                  <a:lnTo>
                    <a:pt x="1697" y="269"/>
                  </a:lnTo>
                  <a:lnTo>
                    <a:pt x="1718" y="262"/>
                  </a:lnTo>
                  <a:lnTo>
                    <a:pt x="1745" y="255"/>
                  </a:lnTo>
                  <a:lnTo>
                    <a:pt x="1773" y="241"/>
                  </a:lnTo>
                  <a:lnTo>
                    <a:pt x="1800" y="234"/>
                  </a:lnTo>
                  <a:lnTo>
                    <a:pt x="1821" y="227"/>
                  </a:lnTo>
                  <a:lnTo>
                    <a:pt x="1849" y="220"/>
                  </a:lnTo>
                  <a:lnTo>
                    <a:pt x="1876" y="213"/>
                  </a:lnTo>
                  <a:lnTo>
                    <a:pt x="1904" y="207"/>
                  </a:lnTo>
                  <a:lnTo>
                    <a:pt x="1925" y="200"/>
                  </a:lnTo>
                  <a:lnTo>
                    <a:pt x="1952" y="193"/>
                  </a:lnTo>
                  <a:lnTo>
                    <a:pt x="1980" y="186"/>
                  </a:lnTo>
                  <a:lnTo>
                    <a:pt x="2000" y="179"/>
                  </a:lnTo>
                  <a:lnTo>
                    <a:pt x="2028" y="172"/>
                  </a:lnTo>
                  <a:lnTo>
                    <a:pt x="2056" y="158"/>
                  </a:lnTo>
                  <a:lnTo>
                    <a:pt x="2083" y="151"/>
                  </a:lnTo>
                  <a:lnTo>
                    <a:pt x="2104" y="145"/>
                  </a:lnTo>
                  <a:lnTo>
                    <a:pt x="2132" y="138"/>
                  </a:lnTo>
                  <a:lnTo>
                    <a:pt x="2159" y="131"/>
                  </a:lnTo>
                  <a:lnTo>
                    <a:pt x="2187" y="124"/>
                  </a:lnTo>
                  <a:lnTo>
                    <a:pt x="2207" y="117"/>
                  </a:lnTo>
                  <a:lnTo>
                    <a:pt x="2235" y="110"/>
                  </a:lnTo>
                  <a:lnTo>
                    <a:pt x="2263" y="96"/>
                  </a:lnTo>
                  <a:lnTo>
                    <a:pt x="2283" y="89"/>
                  </a:lnTo>
                  <a:lnTo>
                    <a:pt x="2311" y="82"/>
                  </a:lnTo>
                  <a:lnTo>
                    <a:pt x="2338" y="76"/>
                  </a:lnTo>
                  <a:lnTo>
                    <a:pt x="2366" y="69"/>
                  </a:lnTo>
                  <a:lnTo>
                    <a:pt x="2387" y="62"/>
                  </a:lnTo>
                  <a:lnTo>
                    <a:pt x="2414" y="48"/>
                  </a:lnTo>
                  <a:lnTo>
                    <a:pt x="2442" y="41"/>
                  </a:lnTo>
                  <a:lnTo>
                    <a:pt x="2470" y="34"/>
                  </a:lnTo>
                  <a:lnTo>
                    <a:pt x="2490" y="27"/>
                  </a:lnTo>
                  <a:lnTo>
                    <a:pt x="2518" y="20"/>
                  </a:lnTo>
                  <a:lnTo>
                    <a:pt x="2545" y="7"/>
                  </a:lnTo>
                  <a:lnTo>
                    <a:pt x="2573" y="0"/>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7" name="Freeform 41"/>
            <p:cNvSpPr>
              <a:spLocks/>
            </p:cNvSpPr>
            <p:nvPr/>
          </p:nvSpPr>
          <p:spPr bwMode="auto">
            <a:xfrm>
              <a:off x="1680" y="2871"/>
              <a:ext cx="2573" cy="593"/>
            </a:xfrm>
            <a:custGeom>
              <a:avLst/>
              <a:gdLst>
                <a:gd name="T0" fmla="*/ 20 w 2573"/>
                <a:gd name="T1" fmla="*/ 579 h 593"/>
                <a:gd name="T2" fmla="*/ 75 w 2573"/>
                <a:gd name="T3" fmla="*/ 572 h 593"/>
                <a:gd name="T4" fmla="*/ 124 w 2573"/>
                <a:gd name="T5" fmla="*/ 558 h 593"/>
                <a:gd name="T6" fmla="*/ 179 w 2573"/>
                <a:gd name="T7" fmla="*/ 558 h 593"/>
                <a:gd name="T8" fmla="*/ 227 w 2573"/>
                <a:gd name="T9" fmla="*/ 586 h 593"/>
                <a:gd name="T10" fmla="*/ 282 w 2573"/>
                <a:gd name="T11" fmla="*/ 586 h 593"/>
                <a:gd name="T12" fmla="*/ 331 w 2573"/>
                <a:gd name="T13" fmla="*/ 558 h 593"/>
                <a:gd name="T14" fmla="*/ 379 w 2573"/>
                <a:gd name="T15" fmla="*/ 551 h 593"/>
                <a:gd name="T16" fmla="*/ 434 w 2573"/>
                <a:gd name="T17" fmla="*/ 544 h 593"/>
                <a:gd name="T18" fmla="*/ 483 w 2573"/>
                <a:gd name="T19" fmla="*/ 538 h 593"/>
                <a:gd name="T20" fmla="*/ 538 w 2573"/>
                <a:gd name="T21" fmla="*/ 531 h 593"/>
                <a:gd name="T22" fmla="*/ 586 w 2573"/>
                <a:gd name="T23" fmla="*/ 517 h 593"/>
                <a:gd name="T24" fmla="*/ 641 w 2573"/>
                <a:gd name="T25" fmla="*/ 510 h 593"/>
                <a:gd name="T26" fmla="*/ 690 w 2573"/>
                <a:gd name="T27" fmla="*/ 503 h 593"/>
                <a:gd name="T28" fmla="*/ 745 w 2573"/>
                <a:gd name="T29" fmla="*/ 496 h 593"/>
                <a:gd name="T30" fmla="*/ 793 w 2573"/>
                <a:gd name="T31" fmla="*/ 482 h 593"/>
                <a:gd name="T32" fmla="*/ 848 w 2573"/>
                <a:gd name="T33" fmla="*/ 476 h 593"/>
                <a:gd name="T34" fmla="*/ 897 w 2573"/>
                <a:gd name="T35" fmla="*/ 462 h 593"/>
                <a:gd name="T36" fmla="*/ 952 w 2573"/>
                <a:gd name="T37" fmla="*/ 448 h 593"/>
                <a:gd name="T38" fmla="*/ 1000 w 2573"/>
                <a:gd name="T39" fmla="*/ 441 h 593"/>
                <a:gd name="T40" fmla="*/ 1048 w 2573"/>
                <a:gd name="T41" fmla="*/ 427 h 593"/>
                <a:gd name="T42" fmla="*/ 1103 w 2573"/>
                <a:gd name="T43" fmla="*/ 413 h 593"/>
                <a:gd name="T44" fmla="*/ 1152 w 2573"/>
                <a:gd name="T45" fmla="*/ 407 h 593"/>
                <a:gd name="T46" fmla="*/ 1207 w 2573"/>
                <a:gd name="T47" fmla="*/ 393 h 593"/>
                <a:gd name="T48" fmla="*/ 1255 w 2573"/>
                <a:gd name="T49" fmla="*/ 379 h 593"/>
                <a:gd name="T50" fmla="*/ 1310 w 2573"/>
                <a:gd name="T51" fmla="*/ 365 h 593"/>
                <a:gd name="T52" fmla="*/ 1359 w 2573"/>
                <a:gd name="T53" fmla="*/ 358 h 593"/>
                <a:gd name="T54" fmla="*/ 1414 w 2573"/>
                <a:gd name="T55" fmla="*/ 344 h 593"/>
                <a:gd name="T56" fmla="*/ 1462 w 2573"/>
                <a:gd name="T57" fmla="*/ 331 h 593"/>
                <a:gd name="T58" fmla="*/ 1517 w 2573"/>
                <a:gd name="T59" fmla="*/ 317 h 593"/>
                <a:gd name="T60" fmla="*/ 1566 w 2573"/>
                <a:gd name="T61" fmla="*/ 303 h 593"/>
                <a:gd name="T62" fmla="*/ 1614 w 2573"/>
                <a:gd name="T63" fmla="*/ 289 h 593"/>
                <a:gd name="T64" fmla="*/ 1669 w 2573"/>
                <a:gd name="T65" fmla="*/ 275 h 593"/>
                <a:gd name="T66" fmla="*/ 1718 w 2573"/>
                <a:gd name="T67" fmla="*/ 262 h 593"/>
                <a:gd name="T68" fmla="*/ 1773 w 2573"/>
                <a:gd name="T69" fmla="*/ 241 h 593"/>
                <a:gd name="T70" fmla="*/ 1821 w 2573"/>
                <a:gd name="T71" fmla="*/ 227 h 593"/>
                <a:gd name="T72" fmla="*/ 1876 w 2573"/>
                <a:gd name="T73" fmla="*/ 213 h 593"/>
                <a:gd name="T74" fmla="*/ 1925 w 2573"/>
                <a:gd name="T75" fmla="*/ 200 h 593"/>
                <a:gd name="T76" fmla="*/ 1980 w 2573"/>
                <a:gd name="T77" fmla="*/ 186 h 593"/>
                <a:gd name="T78" fmla="*/ 2028 w 2573"/>
                <a:gd name="T79" fmla="*/ 172 h 593"/>
                <a:gd name="T80" fmla="*/ 2083 w 2573"/>
                <a:gd name="T81" fmla="*/ 151 h 593"/>
                <a:gd name="T82" fmla="*/ 2132 w 2573"/>
                <a:gd name="T83" fmla="*/ 138 h 593"/>
                <a:gd name="T84" fmla="*/ 2187 w 2573"/>
                <a:gd name="T85" fmla="*/ 124 h 593"/>
                <a:gd name="T86" fmla="*/ 2235 w 2573"/>
                <a:gd name="T87" fmla="*/ 110 h 593"/>
                <a:gd name="T88" fmla="*/ 2283 w 2573"/>
                <a:gd name="T89" fmla="*/ 89 h 593"/>
                <a:gd name="T90" fmla="*/ 2338 w 2573"/>
                <a:gd name="T91" fmla="*/ 75 h 593"/>
                <a:gd name="T92" fmla="*/ 2387 w 2573"/>
                <a:gd name="T93" fmla="*/ 62 h 593"/>
                <a:gd name="T94" fmla="*/ 2442 w 2573"/>
                <a:gd name="T95" fmla="*/ 41 h 593"/>
                <a:gd name="T96" fmla="*/ 2490 w 2573"/>
                <a:gd name="T97" fmla="*/ 27 h 593"/>
                <a:gd name="T98" fmla="*/ 2545 w 2573"/>
                <a:gd name="T99" fmla="*/ 6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593">
                  <a:moveTo>
                    <a:pt x="0" y="565"/>
                  </a:moveTo>
                  <a:lnTo>
                    <a:pt x="20" y="579"/>
                  </a:lnTo>
                  <a:lnTo>
                    <a:pt x="48" y="572"/>
                  </a:lnTo>
                  <a:lnTo>
                    <a:pt x="75" y="572"/>
                  </a:lnTo>
                  <a:lnTo>
                    <a:pt x="96" y="558"/>
                  </a:lnTo>
                  <a:lnTo>
                    <a:pt x="124" y="558"/>
                  </a:lnTo>
                  <a:lnTo>
                    <a:pt x="151" y="565"/>
                  </a:lnTo>
                  <a:lnTo>
                    <a:pt x="179" y="558"/>
                  </a:lnTo>
                  <a:lnTo>
                    <a:pt x="200" y="565"/>
                  </a:lnTo>
                  <a:lnTo>
                    <a:pt x="227" y="586"/>
                  </a:lnTo>
                  <a:lnTo>
                    <a:pt x="255" y="579"/>
                  </a:lnTo>
                  <a:lnTo>
                    <a:pt x="282" y="586"/>
                  </a:lnTo>
                  <a:lnTo>
                    <a:pt x="303" y="593"/>
                  </a:lnTo>
                  <a:lnTo>
                    <a:pt x="331" y="558"/>
                  </a:lnTo>
                  <a:lnTo>
                    <a:pt x="358" y="551"/>
                  </a:lnTo>
                  <a:lnTo>
                    <a:pt x="379" y="551"/>
                  </a:lnTo>
                  <a:lnTo>
                    <a:pt x="407" y="544"/>
                  </a:lnTo>
                  <a:lnTo>
                    <a:pt x="434" y="544"/>
                  </a:lnTo>
                  <a:lnTo>
                    <a:pt x="462" y="538"/>
                  </a:lnTo>
                  <a:lnTo>
                    <a:pt x="483" y="538"/>
                  </a:lnTo>
                  <a:lnTo>
                    <a:pt x="510" y="531"/>
                  </a:lnTo>
                  <a:lnTo>
                    <a:pt x="538" y="531"/>
                  </a:lnTo>
                  <a:lnTo>
                    <a:pt x="565" y="524"/>
                  </a:lnTo>
                  <a:lnTo>
                    <a:pt x="586" y="517"/>
                  </a:lnTo>
                  <a:lnTo>
                    <a:pt x="614" y="517"/>
                  </a:lnTo>
                  <a:lnTo>
                    <a:pt x="641" y="510"/>
                  </a:lnTo>
                  <a:lnTo>
                    <a:pt x="662" y="510"/>
                  </a:lnTo>
                  <a:lnTo>
                    <a:pt x="690" y="503"/>
                  </a:lnTo>
                  <a:lnTo>
                    <a:pt x="717" y="496"/>
                  </a:lnTo>
                  <a:lnTo>
                    <a:pt x="745" y="496"/>
                  </a:lnTo>
                  <a:lnTo>
                    <a:pt x="765" y="489"/>
                  </a:lnTo>
                  <a:lnTo>
                    <a:pt x="793" y="482"/>
                  </a:lnTo>
                  <a:lnTo>
                    <a:pt x="821" y="476"/>
                  </a:lnTo>
                  <a:lnTo>
                    <a:pt x="848" y="476"/>
                  </a:lnTo>
                  <a:lnTo>
                    <a:pt x="869" y="469"/>
                  </a:lnTo>
                  <a:lnTo>
                    <a:pt x="897" y="462"/>
                  </a:lnTo>
                  <a:lnTo>
                    <a:pt x="924" y="455"/>
                  </a:lnTo>
                  <a:lnTo>
                    <a:pt x="952" y="448"/>
                  </a:lnTo>
                  <a:lnTo>
                    <a:pt x="972" y="448"/>
                  </a:lnTo>
                  <a:lnTo>
                    <a:pt x="1000" y="441"/>
                  </a:lnTo>
                  <a:lnTo>
                    <a:pt x="1028" y="434"/>
                  </a:lnTo>
                  <a:lnTo>
                    <a:pt x="1048" y="427"/>
                  </a:lnTo>
                  <a:lnTo>
                    <a:pt x="1076" y="420"/>
                  </a:lnTo>
                  <a:lnTo>
                    <a:pt x="1103" y="413"/>
                  </a:lnTo>
                  <a:lnTo>
                    <a:pt x="1131" y="413"/>
                  </a:lnTo>
                  <a:lnTo>
                    <a:pt x="1152" y="407"/>
                  </a:lnTo>
                  <a:lnTo>
                    <a:pt x="1179" y="400"/>
                  </a:lnTo>
                  <a:lnTo>
                    <a:pt x="1207" y="393"/>
                  </a:lnTo>
                  <a:lnTo>
                    <a:pt x="1235" y="386"/>
                  </a:lnTo>
                  <a:lnTo>
                    <a:pt x="1255" y="379"/>
                  </a:lnTo>
                  <a:lnTo>
                    <a:pt x="1283" y="372"/>
                  </a:lnTo>
                  <a:lnTo>
                    <a:pt x="1310" y="365"/>
                  </a:lnTo>
                  <a:lnTo>
                    <a:pt x="1331" y="358"/>
                  </a:lnTo>
                  <a:lnTo>
                    <a:pt x="1359" y="358"/>
                  </a:lnTo>
                  <a:lnTo>
                    <a:pt x="1386" y="351"/>
                  </a:lnTo>
                  <a:lnTo>
                    <a:pt x="1414" y="344"/>
                  </a:lnTo>
                  <a:lnTo>
                    <a:pt x="1435" y="338"/>
                  </a:lnTo>
                  <a:lnTo>
                    <a:pt x="1462" y="331"/>
                  </a:lnTo>
                  <a:lnTo>
                    <a:pt x="1490" y="324"/>
                  </a:lnTo>
                  <a:lnTo>
                    <a:pt x="1517" y="317"/>
                  </a:lnTo>
                  <a:lnTo>
                    <a:pt x="1538" y="310"/>
                  </a:lnTo>
                  <a:lnTo>
                    <a:pt x="1566" y="303"/>
                  </a:lnTo>
                  <a:lnTo>
                    <a:pt x="1593" y="296"/>
                  </a:lnTo>
                  <a:lnTo>
                    <a:pt x="1614" y="289"/>
                  </a:lnTo>
                  <a:lnTo>
                    <a:pt x="1642" y="282"/>
                  </a:lnTo>
                  <a:lnTo>
                    <a:pt x="1669" y="275"/>
                  </a:lnTo>
                  <a:lnTo>
                    <a:pt x="1697" y="269"/>
                  </a:lnTo>
                  <a:lnTo>
                    <a:pt x="1718" y="262"/>
                  </a:lnTo>
                  <a:lnTo>
                    <a:pt x="1745" y="255"/>
                  </a:lnTo>
                  <a:lnTo>
                    <a:pt x="1773" y="241"/>
                  </a:lnTo>
                  <a:lnTo>
                    <a:pt x="1800" y="234"/>
                  </a:lnTo>
                  <a:lnTo>
                    <a:pt x="1821" y="227"/>
                  </a:lnTo>
                  <a:lnTo>
                    <a:pt x="1849" y="220"/>
                  </a:lnTo>
                  <a:lnTo>
                    <a:pt x="1876" y="213"/>
                  </a:lnTo>
                  <a:lnTo>
                    <a:pt x="1904" y="206"/>
                  </a:lnTo>
                  <a:lnTo>
                    <a:pt x="1925" y="200"/>
                  </a:lnTo>
                  <a:lnTo>
                    <a:pt x="1952" y="193"/>
                  </a:lnTo>
                  <a:lnTo>
                    <a:pt x="1980" y="186"/>
                  </a:lnTo>
                  <a:lnTo>
                    <a:pt x="2000" y="179"/>
                  </a:lnTo>
                  <a:lnTo>
                    <a:pt x="2028" y="172"/>
                  </a:lnTo>
                  <a:lnTo>
                    <a:pt x="2056" y="158"/>
                  </a:lnTo>
                  <a:lnTo>
                    <a:pt x="2083" y="151"/>
                  </a:lnTo>
                  <a:lnTo>
                    <a:pt x="2104" y="144"/>
                  </a:lnTo>
                  <a:lnTo>
                    <a:pt x="2132" y="138"/>
                  </a:lnTo>
                  <a:lnTo>
                    <a:pt x="2159" y="131"/>
                  </a:lnTo>
                  <a:lnTo>
                    <a:pt x="2187" y="124"/>
                  </a:lnTo>
                  <a:lnTo>
                    <a:pt x="2207" y="117"/>
                  </a:lnTo>
                  <a:lnTo>
                    <a:pt x="2235" y="110"/>
                  </a:lnTo>
                  <a:lnTo>
                    <a:pt x="2263" y="96"/>
                  </a:lnTo>
                  <a:lnTo>
                    <a:pt x="2283" y="89"/>
                  </a:lnTo>
                  <a:lnTo>
                    <a:pt x="2311" y="82"/>
                  </a:lnTo>
                  <a:lnTo>
                    <a:pt x="2338" y="75"/>
                  </a:lnTo>
                  <a:lnTo>
                    <a:pt x="2366" y="69"/>
                  </a:lnTo>
                  <a:lnTo>
                    <a:pt x="2387" y="62"/>
                  </a:lnTo>
                  <a:lnTo>
                    <a:pt x="2414" y="48"/>
                  </a:lnTo>
                  <a:lnTo>
                    <a:pt x="2442" y="41"/>
                  </a:lnTo>
                  <a:lnTo>
                    <a:pt x="2470" y="34"/>
                  </a:lnTo>
                  <a:lnTo>
                    <a:pt x="2490" y="27"/>
                  </a:lnTo>
                  <a:lnTo>
                    <a:pt x="2518" y="20"/>
                  </a:lnTo>
                  <a:lnTo>
                    <a:pt x="2545" y="6"/>
                  </a:lnTo>
                  <a:lnTo>
                    <a:pt x="2573" y="0"/>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8" name="Freeform 42"/>
            <p:cNvSpPr>
              <a:spLocks/>
            </p:cNvSpPr>
            <p:nvPr/>
          </p:nvSpPr>
          <p:spPr bwMode="auto">
            <a:xfrm>
              <a:off x="1680" y="2877"/>
              <a:ext cx="2573" cy="594"/>
            </a:xfrm>
            <a:custGeom>
              <a:avLst/>
              <a:gdLst>
                <a:gd name="T0" fmla="*/ 20 w 2573"/>
                <a:gd name="T1" fmla="*/ 580 h 594"/>
                <a:gd name="T2" fmla="*/ 75 w 2573"/>
                <a:gd name="T3" fmla="*/ 573 h 594"/>
                <a:gd name="T4" fmla="*/ 124 w 2573"/>
                <a:gd name="T5" fmla="*/ 559 h 594"/>
                <a:gd name="T6" fmla="*/ 179 w 2573"/>
                <a:gd name="T7" fmla="*/ 559 h 594"/>
                <a:gd name="T8" fmla="*/ 227 w 2573"/>
                <a:gd name="T9" fmla="*/ 587 h 594"/>
                <a:gd name="T10" fmla="*/ 282 w 2573"/>
                <a:gd name="T11" fmla="*/ 587 h 594"/>
                <a:gd name="T12" fmla="*/ 331 w 2573"/>
                <a:gd name="T13" fmla="*/ 559 h 594"/>
                <a:gd name="T14" fmla="*/ 379 w 2573"/>
                <a:gd name="T15" fmla="*/ 552 h 594"/>
                <a:gd name="T16" fmla="*/ 434 w 2573"/>
                <a:gd name="T17" fmla="*/ 545 h 594"/>
                <a:gd name="T18" fmla="*/ 483 w 2573"/>
                <a:gd name="T19" fmla="*/ 538 h 594"/>
                <a:gd name="T20" fmla="*/ 538 w 2573"/>
                <a:gd name="T21" fmla="*/ 532 h 594"/>
                <a:gd name="T22" fmla="*/ 586 w 2573"/>
                <a:gd name="T23" fmla="*/ 518 h 594"/>
                <a:gd name="T24" fmla="*/ 641 w 2573"/>
                <a:gd name="T25" fmla="*/ 511 h 594"/>
                <a:gd name="T26" fmla="*/ 690 w 2573"/>
                <a:gd name="T27" fmla="*/ 504 h 594"/>
                <a:gd name="T28" fmla="*/ 745 w 2573"/>
                <a:gd name="T29" fmla="*/ 497 h 594"/>
                <a:gd name="T30" fmla="*/ 793 w 2573"/>
                <a:gd name="T31" fmla="*/ 483 h 594"/>
                <a:gd name="T32" fmla="*/ 848 w 2573"/>
                <a:gd name="T33" fmla="*/ 476 h 594"/>
                <a:gd name="T34" fmla="*/ 897 w 2573"/>
                <a:gd name="T35" fmla="*/ 463 h 594"/>
                <a:gd name="T36" fmla="*/ 952 w 2573"/>
                <a:gd name="T37" fmla="*/ 449 h 594"/>
                <a:gd name="T38" fmla="*/ 1000 w 2573"/>
                <a:gd name="T39" fmla="*/ 442 h 594"/>
                <a:gd name="T40" fmla="*/ 1048 w 2573"/>
                <a:gd name="T41" fmla="*/ 428 h 594"/>
                <a:gd name="T42" fmla="*/ 1103 w 2573"/>
                <a:gd name="T43" fmla="*/ 414 h 594"/>
                <a:gd name="T44" fmla="*/ 1152 w 2573"/>
                <a:gd name="T45" fmla="*/ 407 h 594"/>
                <a:gd name="T46" fmla="*/ 1207 w 2573"/>
                <a:gd name="T47" fmla="*/ 394 h 594"/>
                <a:gd name="T48" fmla="*/ 1255 w 2573"/>
                <a:gd name="T49" fmla="*/ 380 h 594"/>
                <a:gd name="T50" fmla="*/ 1310 w 2573"/>
                <a:gd name="T51" fmla="*/ 366 h 594"/>
                <a:gd name="T52" fmla="*/ 1359 w 2573"/>
                <a:gd name="T53" fmla="*/ 359 h 594"/>
                <a:gd name="T54" fmla="*/ 1414 w 2573"/>
                <a:gd name="T55" fmla="*/ 345 h 594"/>
                <a:gd name="T56" fmla="*/ 1462 w 2573"/>
                <a:gd name="T57" fmla="*/ 332 h 594"/>
                <a:gd name="T58" fmla="*/ 1517 w 2573"/>
                <a:gd name="T59" fmla="*/ 318 h 594"/>
                <a:gd name="T60" fmla="*/ 1566 w 2573"/>
                <a:gd name="T61" fmla="*/ 304 h 594"/>
                <a:gd name="T62" fmla="*/ 1614 w 2573"/>
                <a:gd name="T63" fmla="*/ 290 h 594"/>
                <a:gd name="T64" fmla="*/ 1669 w 2573"/>
                <a:gd name="T65" fmla="*/ 276 h 594"/>
                <a:gd name="T66" fmla="*/ 1718 w 2573"/>
                <a:gd name="T67" fmla="*/ 263 h 594"/>
                <a:gd name="T68" fmla="*/ 1773 w 2573"/>
                <a:gd name="T69" fmla="*/ 242 h 594"/>
                <a:gd name="T70" fmla="*/ 1821 w 2573"/>
                <a:gd name="T71" fmla="*/ 228 h 594"/>
                <a:gd name="T72" fmla="*/ 1876 w 2573"/>
                <a:gd name="T73" fmla="*/ 214 h 594"/>
                <a:gd name="T74" fmla="*/ 1925 w 2573"/>
                <a:gd name="T75" fmla="*/ 200 h 594"/>
                <a:gd name="T76" fmla="*/ 1980 w 2573"/>
                <a:gd name="T77" fmla="*/ 187 h 594"/>
                <a:gd name="T78" fmla="*/ 2028 w 2573"/>
                <a:gd name="T79" fmla="*/ 173 h 594"/>
                <a:gd name="T80" fmla="*/ 2083 w 2573"/>
                <a:gd name="T81" fmla="*/ 152 h 594"/>
                <a:gd name="T82" fmla="*/ 2132 w 2573"/>
                <a:gd name="T83" fmla="*/ 138 h 594"/>
                <a:gd name="T84" fmla="*/ 2187 w 2573"/>
                <a:gd name="T85" fmla="*/ 125 h 594"/>
                <a:gd name="T86" fmla="*/ 2235 w 2573"/>
                <a:gd name="T87" fmla="*/ 111 h 594"/>
                <a:gd name="T88" fmla="*/ 2283 w 2573"/>
                <a:gd name="T89" fmla="*/ 90 h 594"/>
                <a:gd name="T90" fmla="*/ 2338 w 2573"/>
                <a:gd name="T91" fmla="*/ 76 h 594"/>
                <a:gd name="T92" fmla="*/ 2387 w 2573"/>
                <a:gd name="T93" fmla="*/ 63 h 594"/>
                <a:gd name="T94" fmla="*/ 2442 w 2573"/>
                <a:gd name="T95" fmla="*/ 42 h 594"/>
                <a:gd name="T96" fmla="*/ 2490 w 2573"/>
                <a:gd name="T97" fmla="*/ 28 h 594"/>
                <a:gd name="T98" fmla="*/ 2545 w 2573"/>
                <a:gd name="T99" fmla="*/ 7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594">
                  <a:moveTo>
                    <a:pt x="0" y="566"/>
                  </a:moveTo>
                  <a:lnTo>
                    <a:pt x="20" y="580"/>
                  </a:lnTo>
                  <a:lnTo>
                    <a:pt x="48" y="573"/>
                  </a:lnTo>
                  <a:lnTo>
                    <a:pt x="75" y="573"/>
                  </a:lnTo>
                  <a:lnTo>
                    <a:pt x="96" y="559"/>
                  </a:lnTo>
                  <a:lnTo>
                    <a:pt x="124" y="559"/>
                  </a:lnTo>
                  <a:lnTo>
                    <a:pt x="151" y="566"/>
                  </a:lnTo>
                  <a:lnTo>
                    <a:pt x="179" y="559"/>
                  </a:lnTo>
                  <a:lnTo>
                    <a:pt x="200" y="566"/>
                  </a:lnTo>
                  <a:lnTo>
                    <a:pt x="227" y="587"/>
                  </a:lnTo>
                  <a:lnTo>
                    <a:pt x="255" y="580"/>
                  </a:lnTo>
                  <a:lnTo>
                    <a:pt x="282" y="587"/>
                  </a:lnTo>
                  <a:lnTo>
                    <a:pt x="303" y="594"/>
                  </a:lnTo>
                  <a:lnTo>
                    <a:pt x="331" y="559"/>
                  </a:lnTo>
                  <a:lnTo>
                    <a:pt x="358" y="552"/>
                  </a:lnTo>
                  <a:lnTo>
                    <a:pt x="379" y="552"/>
                  </a:lnTo>
                  <a:lnTo>
                    <a:pt x="407" y="545"/>
                  </a:lnTo>
                  <a:lnTo>
                    <a:pt x="434" y="545"/>
                  </a:lnTo>
                  <a:lnTo>
                    <a:pt x="462" y="538"/>
                  </a:lnTo>
                  <a:lnTo>
                    <a:pt x="483" y="538"/>
                  </a:lnTo>
                  <a:lnTo>
                    <a:pt x="510" y="532"/>
                  </a:lnTo>
                  <a:lnTo>
                    <a:pt x="538" y="532"/>
                  </a:lnTo>
                  <a:lnTo>
                    <a:pt x="565" y="525"/>
                  </a:lnTo>
                  <a:lnTo>
                    <a:pt x="586" y="518"/>
                  </a:lnTo>
                  <a:lnTo>
                    <a:pt x="614" y="518"/>
                  </a:lnTo>
                  <a:lnTo>
                    <a:pt x="641" y="511"/>
                  </a:lnTo>
                  <a:lnTo>
                    <a:pt x="662" y="511"/>
                  </a:lnTo>
                  <a:lnTo>
                    <a:pt x="690" y="504"/>
                  </a:lnTo>
                  <a:lnTo>
                    <a:pt x="717" y="497"/>
                  </a:lnTo>
                  <a:lnTo>
                    <a:pt x="745" y="497"/>
                  </a:lnTo>
                  <a:lnTo>
                    <a:pt x="765" y="490"/>
                  </a:lnTo>
                  <a:lnTo>
                    <a:pt x="793" y="483"/>
                  </a:lnTo>
                  <a:lnTo>
                    <a:pt x="821" y="476"/>
                  </a:lnTo>
                  <a:lnTo>
                    <a:pt x="848" y="476"/>
                  </a:lnTo>
                  <a:lnTo>
                    <a:pt x="869" y="470"/>
                  </a:lnTo>
                  <a:lnTo>
                    <a:pt x="897" y="463"/>
                  </a:lnTo>
                  <a:lnTo>
                    <a:pt x="924" y="456"/>
                  </a:lnTo>
                  <a:lnTo>
                    <a:pt x="952" y="449"/>
                  </a:lnTo>
                  <a:lnTo>
                    <a:pt x="972" y="449"/>
                  </a:lnTo>
                  <a:lnTo>
                    <a:pt x="1000" y="442"/>
                  </a:lnTo>
                  <a:lnTo>
                    <a:pt x="1028" y="435"/>
                  </a:lnTo>
                  <a:lnTo>
                    <a:pt x="1048" y="428"/>
                  </a:lnTo>
                  <a:lnTo>
                    <a:pt x="1076" y="421"/>
                  </a:lnTo>
                  <a:lnTo>
                    <a:pt x="1103" y="414"/>
                  </a:lnTo>
                  <a:lnTo>
                    <a:pt x="1131" y="414"/>
                  </a:lnTo>
                  <a:lnTo>
                    <a:pt x="1152" y="407"/>
                  </a:lnTo>
                  <a:lnTo>
                    <a:pt x="1179" y="401"/>
                  </a:lnTo>
                  <a:lnTo>
                    <a:pt x="1207" y="394"/>
                  </a:lnTo>
                  <a:lnTo>
                    <a:pt x="1235" y="387"/>
                  </a:lnTo>
                  <a:lnTo>
                    <a:pt x="1255" y="380"/>
                  </a:lnTo>
                  <a:lnTo>
                    <a:pt x="1283" y="373"/>
                  </a:lnTo>
                  <a:lnTo>
                    <a:pt x="1310" y="366"/>
                  </a:lnTo>
                  <a:lnTo>
                    <a:pt x="1331" y="359"/>
                  </a:lnTo>
                  <a:lnTo>
                    <a:pt x="1359" y="359"/>
                  </a:lnTo>
                  <a:lnTo>
                    <a:pt x="1386" y="352"/>
                  </a:lnTo>
                  <a:lnTo>
                    <a:pt x="1414" y="345"/>
                  </a:lnTo>
                  <a:lnTo>
                    <a:pt x="1435" y="338"/>
                  </a:lnTo>
                  <a:lnTo>
                    <a:pt x="1462" y="332"/>
                  </a:lnTo>
                  <a:lnTo>
                    <a:pt x="1490" y="325"/>
                  </a:lnTo>
                  <a:lnTo>
                    <a:pt x="1517" y="318"/>
                  </a:lnTo>
                  <a:lnTo>
                    <a:pt x="1538" y="311"/>
                  </a:lnTo>
                  <a:lnTo>
                    <a:pt x="1566" y="304"/>
                  </a:lnTo>
                  <a:lnTo>
                    <a:pt x="1593" y="297"/>
                  </a:lnTo>
                  <a:lnTo>
                    <a:pt x="1614" y="290"/>
                  </a:lnTo>
                  <a:lnTo>
                    <a:pt x="1642" y="283"/>
                  </a:lnTo>
                  <a:lnTo>
                    <a:pt x="1669" y="276"/>
                  </a:lnTo>
                  <a:lnTo>
                    <a:pt x="1697" y="269"/>
                  </a:lnTo>
                  <a:lnTo>
                    <a:pt x="1718" y="263"/>
                  </a:lnTo>
                  <a:lnTo>
                    <a:pt x="1745" y="256"/>
                  </a:lnTo>
                  <a:lnTo>
                    <a:pt x="1773" y="242"/>
                  </a:lnTo>
                  <a:lnTo>
                    <a:pt x="1800" y="235"/>
                  </a:lnTo>
                  <a:lnTo>
                    <a:pt x="1821" y="228"/>
                  </a:lnTo>
                  <a:lnTo>
                    <a:pt x="1849" y="221"/>
                  </a:lnTo>
                  <a:lnTo>
                    <a:pt x="1876" y="214"/>
                  </a:lnTo>
                  <a:lnTo>
                    <a:pt x="1904" y="207"/>
                  </a:lnTo>
                  <a:lnTo>
                    <a:pt x="1925" y="200"/>
                  </a:lnTo>
                  <a:lnTo>
                    <a:pt x="1952" y="194"/>
                  </a:lnTo>
                  <a:lnTo>
                    <a:pt x="1980" y="187"/>
                  </a:lnTo>
                  <a:lnTo>
                    <a:pt x="2000" y="180"/>
                  </a:lnTo>
                  <a:lnTo>
                    <a:pt x="2028" y="173"/>
                  </a:lnTo>
                  <a:lnTo>
                    <a:pt x="2056" y="159"/>
                  </a:lnTo>
                  <a:lnTo>
                    <a:pt x="2083" y="152"/>
                  </a:lnTo>
                  <a:lnTo>
                    <a:pt x="2104" y="145"/>
                  </a:lnTo>
                  <a:lnTo>
                    <a:pt x="2132" y="138"/>
                  </a:lnTo>
                  <a:lnTo>
                    <a:pt x="2159" y="132"/>
                  </a:lnTo>
                  <a:lnTo>
                    <a:pt x="2187" y="125"/>
                  </a:lnTo>
                  <a:lnTo>
                    <a:pt x="2207" y="118"/>
                  </a:lnTo>
                  <a:lnTo>
                    <a:pt x="2235" y="111"/>
                  </a:lnTo>
                  <a:lnTo>
                    <a:pt x="2263" y="97"/>
                  </a:lnTo>
                  <a:lnTo>
                    <a:pt x="2283" y="90"/>
                  </a:lnTo>
                  <a:lnTo>
                    <a:pt x="2311" y="83"/>
                  </a:lnTo>
                  <a:lnTo>
                    <a:pt x="2338" y="76"/>
                  </a:lnTo>
                  <a:lnTo>
                    <a:pt x="2366" y="69"/>
                  </a:lnTo>
                  <a:lnTo>
                    <a:pt x="2387" y="63"/>
                  </a:lnTo>
                  <a:lnTo>
                    <a:pt x="2414" y="49"/>
                  </a:lnTo>
                  <a:lnTo>
                    <a:pt x="2442" y="42"/>
                  </a:lnTo>
                  <a:lnTo>
                    <a:pt x="2470" y="35"/>
                  </a:lnTo>
                  <a:lnTo>
                    <a:pt x="2490" y="28"/>
                  </a:lnTo>
                  <a:lnTo>
                    <a:pt x="2518" y="21"/>
                  </a:lnTo>
                  <a:lnTo>
                    <a:pt x="2545" y="7"/>
                  </a:lnTo>
                  <a:lnTo>
                    <a:pt x="2573" y="0"/>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9" name="Rectangle 43"/>
            <p:cNvSpPr>
              <a:spLocks noChangeArrowheads="1"/>
            </p:cNvSpPr>
            <p:nvPr/>
          </p:nvSpPr>
          <p:spPr bwMode="auto">
            <a:xfrm>
              <a:off x="1555" y="3809"/>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dirty="0">
                  <a:solidFill>
                    <a:srgbClr val="000000"/>
                  </a:solidFill>
                </a:rPr>
                <a:t>2000</a:t>
              </a:r>
              <a:endParaRPr lang="en-US" altLang="en-US" sz="1350" dirty="0"/>
            </a:p>
          </p:txBody>
        </p:sp>
        <p:sp>
          <p:nvSpPr>
            <p:cNvPr id="40" name="Rectangle 44"/>
            <p:cNvSpPr>
              <a:spLocks noChangeArrowheads="1"/>
            </p:cNvSpPr>
            <p:nvPr/>
          </p:nvSpPr>
          <p:spPr bwMode="auto">
            <a:xfrm>
              <a:off x="2066" y="3809"/>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2020</a:t>
              </a:r>
              <a:endParaRPr lang="en-US" altLang="en-US" sz="1350"/>
            </a:p>
          </p:txBody>
        </p:sp>
        <p:sp>
          <p:nvSpPr>
            <p:cNvPr id="41" name="Rectangle 45"/>
            <p:cNvSpPr>
              <a:spLocks noChangeArrowheads="1"/>
            </p:cNvSpPr>
            <p:nvPr/>
          </p:nvSpPr>
          <p:spPr bwMode="auto">
            <a:xfrm>
              <a:off x="2583" y="3809"/>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2040</a:t>
              </a:r>
              <a:endParaRPr lang="en-US" altLang="en-US" sz="1350"/>
            </a:p>
          </p:txBody>
        </p:sp>
        <p:sp>
          <p:nvSpPr>
            <p:cNvPr id="42" name="Rectangle 46"/>
            <p:cNvSpPr>
              <a:spLocks noChangeArrowheads="1"/>
            </p:cNvSpPr>
            <p:nvPr/>
          </p:nvSpPr>
          <p:spPr bwMode="auto">
            <a:xfrm>
              <a:off x="3094" y="3809"/>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2060</a:t>
              </a:r>
              <a:endParaRPr lang="en-US" altLang="en-US" sz="1350"/>
            </a:p>
          </p:txBody>
        </p:sp>
        <p:sp>
          <p:nvSpPr>
            <p:cNvPr id="43" name="Rectangle 47"/>
            <p:cNvSpPr>
              <a:spLocks noChangeArrowheads="1"/>
            </p:cNvSpPr>
            <p:nvPr/>
          </p:nvSpPr>
          <p:spPr bwMode="auto">
            <a:xfrm>
              <a:off x="3611" y="3809"/>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2080</a:t>
              </a:r>
              <a:endParaRPr lang="en-US" altLang="en-US" sz="1350"/>
            </a:p>
          </p:txBody>
        </p:sp>
        <p:sp>
          <p:nvSpPr>
            <p:cNvPr id="44" name="Rectangle 48"/>
            <p:cNvSpPr>
              <a:spLocks noChangeArrowheads="1"/>
            </p:cNvSpPr>
            <p:nvPr/>
          </p:nvSpPr>
          <p:spPr bwMode="auto">
            <a:xfrm>
              <a:off x="4129" y="3809"/>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2100</a:t>
              </a:r>
              <a:endParaRPr lang="en-US" altLang="en-US" sz="1350"/>
            </a:p>
          </p:txBody>
        </p:sp>
        <p:sp>
          <p:nvSpPr>
            <p:cNvPr id="45" name="Rectangle 49"/>
            <p:cNvSpPr>
              <a:spLocks noChangeArrowheads="1"/>
            </p:cNvSpPr>
            <p:nvPr/>
          </p:nvSpPr>
          <p:spPr bwMode="auto">
            <a:xfrm rot="16200000">
              <a:off x="116" y="2133"/>
              <a:ext cx="243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en-US" altLang="en-US" sz="1050" dirty="0">
                  <a:solidFill>
                    <a:srgbClr val="000000"/>
                  </a:solidFill>
                </a:rPr>
                <a:t>Greenhouse Gas Emissions  (GtonsCO</a:t>
              </a:r>
              <a:r>
                <a:rPr lang="en-US" altLang="en-US" sz="1050" baseline="-25000" dirty="0">
                  <a:solidFill>
                    <a:srgbClr val="000000"/>
                  </a:solidFill>
                </a:rPr>
                <a:t>2</a:t>
              </a:r>
              <a:r>
                <a:rPr lang="en-US" altLang="en-US" sz="1050" dirty="0">
                  <a:solidFill>
                    <a:srgbClr val="000000"/>
                  </a:solidFill>
                </a:rPr>
                <a:t>e / year)</a:t>
              </a:r>
              <a:endParaRPr lang="en-US" altLang="en-US" sz="1050" dirty="0"/>
            </a:p>
          </p:txBody>
        </p:sp>
      </p:grpSp>
      <p:sp>
        <p:nvSpPr>
          <p:cNvPr id="46" name="TextBox 45"/>
          <p:cNvSpPr txBox="1"/>
          <p:nvPr/>
        </p:nvSpPr>
        <p:spPr>
          <a:xfrm>
            <a:off x="2743200" y="1085851"/>
            <a:ext cx="3657600" cy="461665"/>
          </a:xfrm>
          <a:prstGeom prst="rect">
            <a:avLst/>
          </a:prstGeom>
          <a:noFill/>
        </p:spPr>
        <p:txBody>
          <a:bodyPr wrap="square" rtlCol="0">
            <a:spAutoFit/>
          </a:bodyPr>
          <a:lstStyle/>
          <a:p>
            <a:pPr algn="ctr"/>
            <a:r>
              <a:rPr lang="hu-HU" sz="2400" b="1" dirty="0" smtClean="0"/>
              <a:t>Business </a:t>
            </a:r>
            <a:r>
              <a:rPr lang="hu-HU" sz="2400" b="1" dirty="0" err="1" smtClean="0"/>
              <a:t>as</a:t>
            </a:r>
            <a:r>
              <a:rPr lang="hu-HU" sz="2400" b="1" dirty="0" smtClean="0"/>
              <a:t> </a:t>
            </a:r>
            <a:r>
              <a:rPr lang="hu-HU" sz="2400" b="1" dirty="0" err="1" smtClean="0"/>
              <a:t>usual</a:t>
            </a:r>
            <a:endParaRPr lang="en-US" sz="2400" b="1" dirty="0"/>
          </a:p>
        </p:txBody>
      </p:sp>
      <p:sp>
        <p:nvSpPr>
          <p:cNvPr id="47" name="TextBox 46"/>
          <p:cNvSpPr txBox="1"/>
          <p:nvPr/>
        </p:nvSpPr>
        <p:spPr>
          <a:xfrm>
            <a:off x="6268430" y="4309415"/>
            <a:ext cx="1943100" cy="1338828"/>
          </a:xfrm>
          <a:prstGeom prst="rect">
            <a:avLst/>
          </a:prstGeom>
          <a:noFill/>
        </p:spPr>
        <p:txBody>
          <a:bodyPr wrap="square" rtlCol="0">
            <a:spAutoFit/>
          </a:bodyPr>
          <a:lstStyle/>
          <a:p>
            <a:pPr marL="214313" indent="-214313">
              <a:buSzPct val="127000"/>
              <a:buFont typeface="Wingdings" charset="2"/>
              <a:buChar char="§"/>
            </a:pPr>
            <a:r>
              <a:rPr lang="en-US" sz="1350" b="1" dirty="0">
                <a:solidFill>
                  <a:srgbClr val="800D00"/>
                </a:solidFill>
              </a:rPr>
              <a:t>Other Developing</a:t>
            </a:r>
          </a:p>
          <a:p>
            <a:pPr marL="214313" indent="-214313">
              <a:buSzPct val="127000"/>
              <a:buFont typeface="Wingdings" charset="2"/>
              <a:buChar char="§"/>
            </a:pPr>
            <a:r>
              <a:rPr lang="en-US" sz="1350" b="1" dirty="0">
                <a:solidFill>
                  <a:srgbClr val="808080"/>
                </a:solidFill>
              </a:rPr>
              <a:t>China</a:t>
            </a:r>
          </a:p>
          <a:p>
            <a:pPr marL="214313" indent="-214313">
              <a:buSzPct val="127000"/>
              <a:buFont typeface="Wingdings" charset="2"/>
              <a:buChar char="§"/>
            </a:pPr>
            <a:r>
              <a:rPr lang="en-US" sz="1350" b="1" dirty="0">
                <a:solidFill>
                  <a:srgbClr val="008000"/>
                </a:solidFill>
              </a:rPr>
              <a:t>Other Developed</a:t>
            </a:r>
          </a:p>
          <a:p>
            <a:pPr marL="214313" indent="-214313">
              <a:buSzPct val="127000"/>
              <a:buFont typeface="Wingdings" charset="2"/>
              <a:buChar char="§"/>
            </a:pPr>
            <a:r>
              <a:rPr lang="en-US" sz="1350" b="1" dirty="0">
                <a:solidFill>
                  <a:srgbClr val="0432FF"/>
                </a:solidFill>
              </a:rPr>
              <a:t>US</a:t>
            </a:r>
          </a:p>
          <a:p>
            <a:pPr marL="214313" indent="-214313">
              <a:buSzPct val="127000"/>
              <a:buFont typeface="Wingdings" charset="2"/>
              <a:buChar char="§"/>
            </a:pPr>
            <a:r>
              <a:rPr lang="en-US" sz="1350" b="1" dirty="0">
                <a:solidFill>
                  <a:srgbClr val="FF2500"/>
                </a:solidFill>
              </a:rPr>
              <a:t>EU</a:t>
            </a:r>
          </a:p>
          <a:p>
            <a:pPr marL="214313" indent="-214313">
              <a:buSzPct val="127000"/>
              <a:buFont typeface="Wingdings" charset="2"/>
              <a:buChar char="§"/>
            </a:pPr>
            <a:r>
              <a:rPr lang="en-US" sz="1350" b="1" dirty="0"/>
              <a:t>India</a:t>
            </a:r>
          </a:p>
        </p:txBody>
      </p:sp>
      <p:pic>
        <p:nvPicPr>
          <p:cNvPr id="48" name="Picture 47" descr="CI_logos_transparent_300dpi-01.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11496" y="5429251"/>
            <a:ext cx="1269599" cy="44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Box 9"/>
          <p:cNvSpPr txBox="1">
            <a:spLocks noChangeArrowheads="1"/>
          </p:cNvSpPr>
          <p:nvPr/>
        </p:nvSpPr>
        <p:spPr bwMode="auto">
          <a:xfrm>
            <a:off x="6404555" y="3094758"/>
            <a:ext cx="12538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685800" eaLnBrk="1" hangingPunct="1"/>
            <a:r>
              <a:rPr lang="en-US" b="1" dirty="0" smtClean="0">
                <a:solidFill>
                  <a:srgbClr val="0C4E8B"/>
                </a:solidFill>
                <a:latin typeface="Century Gothic"/>
              </a:rPr>
              <a:t>4.5</a:t>
            </a:r>
            <a:r>
              <a:rPr lang="hu-HU" b="1" dirty="0" smtClean="0">
                <a:solidFill>
                  <a:srgbClr val="0C4E8B"/>
                </a:solidFill>
                <a:latin typeface="Century Gothic"/>
              </a:rPr>
              <a:t> </a:t>
            </a:r>
            <a:r>
              <a:rPr lang="en-US" b="1" dirty="0" smtClean="0">
                <a:solidFill>
                  <a:srgbClr val="0C4E8B"/>
                </a:solidFill>
                <a:latin typeface="Century Gothic"/>
              </a:rPr>
              <a:t>°</a:t>
            </a:r>
            <a:r>
              <a:rPr lang="en-US" b="1" dirty="0">
                <a:solidFill>
                  <a:srgbClr val="0C4E8B"/>
                </a:solidFill>
                <a:latin typeface="Century Gothic"/>
              </a:rPr>
              <a:t>C</a:t>
            </a:r>
          </a:p>
        </p:txBody>
      </p:sp>
      <p:sp>
        <p:nvSpPr>
          <p:cNvPr id="50" name="TextBox 8"/>
          <p:cNvSpPr txBox="1">
            <a:spLocks noChangeArrowheads="1"/>
          </p:cNvSpPr>
          <p:nvPr/>
        </p:nvSpPr>
        <p:spPr bwMode="auto">
          <a:xfrm>
            <a:off x="6233105" y="3494808"/>
            <a:ext cx="11430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685800" eaLnBrk="1" hangingPunct="1"/>
            <a:r>
              <a:rPr lang="en-US" sz="1500" dirty="0">
                <a:solidFill>
                  <a:srgbClr val="0C4E8B"/>
                </a:solidFill>
                <a:latin typeface="Century Gothic"/>
              </a:rPr>
              <a:t>in 2100</a:t>
            </a:r>
          </a:p>
        </p:txBody>
      </p:sp>
    </p:spTree>
    <p:extLst>
      <p:ext uri="{BB962C8B-B14F-4D97-AF65-F5344CB8AC3E}">
        <p14:creationId xmlns:p14="http://schemas.microsoft.com/office/powerpoint/2010/main" val="8365682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1085851"/>
            <a:ext cx="3657600" cy="461665"/>
          </a:xfrm>
          <a:prstGeom prst="rect">
            <a:avLst/>
          </a:prstGeom>
          <a:noFill/>
        </p:spPr>
        <p:txBody>
          <a:bodyPr wrap="square" rtlCol="0">
            <a:spAutoFit/>
          </a:bodyPr>
          <a:lstStyle/>
          <a:p>
            <a:pPr algn="ctr"/>
            <a:r>
              <a:rPr lang="hu-HU" sz="2400" b="1" dirty="0" smtClean="0"/>
              <a:t>Jelenlegi </a:t>
            </a:r>
            <a:r>
              <a:rPr lang="hu-HU" sz="2400" b="1" dirty="0" err="1" smtClean="0"/>
              <a:t>NDC-k</a:t>
            </a:r>
            <a:endParaRPr lang="en-US" sz="2400" b="1" dirty="0"/>
          </a:p>
        </p:txBody>
      </p:sp>
      <p:sp>
        <p:nvSpPr>
          <p:cNvPr id="3" name="TextBox 2"/>
          <p:cNvSpPr txBox="1"/>
          <p:nvPr/>
        </p:nvSpPr>
        <p:spPr>
          <a:xfrm>
            <a:off x="6268430" y="4309415"/>
            <a:ext cx="1943100" cy="1338828"/>
          </a:xfrm>
          <a:prstGeom prst="rect">
            <a:avLst/>
          </a:prstGeom>
          <a:noFill/>
        </p:spPr>
        <p:txBody>
          <a:bodyPr wrap="square" rtlCol="0">
            <a:spAutoFit/>
          </a:bodyPr>
          <a:lstStyle/>
          <a:p>
            <a:pPr marL="214313" indent="-214313">
              <a:buSzPct val="127000"/>
              <a:buFont typeface="Wingdings" charset="2"/>
              <a:buChar char="§"/>
            </a:pPr>
            <a:r>
              <a:rPr lang="en-US" sz="1350" b="1" dirty="0">
                <a:solidFill>
                  <a:srgbClr val="800D00"/>
                </a:solidFill>
              </a:rPr>
              <a:t>Other Developing</a:t>
            </a:r>
          </a:p>
          <a:p>
            <a:pPr marL="214313" indent="-214313">
              <a:buSzPct val="127000"/>
              <a:buFont typeface="Wingdings" charset="2"/>
              <a:buChar char="§"/>
            </a:pPr>
            <a:r>
              <a:rPr lang="en-US" sz="1350" b="1" dirty="0">
                <a:solidFill>
                  <a:srgbClr val="808080"/>
                </a:solidFill>
              </a:rPr>
              <a:t>China</a:t>
            </a:r>
          </a:p>
          <a:p>
            <a:pPr marL="214313" indent="-214313">
              <a:buSzPct val="127000"/>
              <a:buFont typeface="Wingdings" charset="2"/>
              <a:buChar char="§"/>
            </a:pPr>
            <a:r>
              <a:rPr lang="en-US" sz="1350" b="1" dirty="0">
                <a:solidFill>
                  <a:srgbClr val="008000"/>
                </a:solidFill>
              </a:rPr>
              <a:t>Other Developed</a:t>
            </a:r>
          </a:p>
          <a:p>
            <a:pPr marL="214313" indent="-214313">
              <a:buSzPct val="127000"/>
              <a:buFont typeface="Wingdings" charset="2"/>
              <a:buChar char="§"/>
            </a:pPr>
            <a:r>
              <a:rPr lang="en-US" sz="1350" b="1" dirty="0">
                <a:solidFill>
                  <a:srgbClr val="0432FF"/>
                </a:solidFill>
              </a:rPr>
              <a:t>US</a:t>
            </a:r>
          </a:p>
          <a:p>
            <a:pPr marL="214313" indent="-214313">
              <a:buSzPct val="127000"/>
              <a:buFont typeface="Wingdings" charset="2"/>
              <a:buChar char="§"/>
            </a:pPr>
            <a:r>
              <a:rPr lang="en-US" sz="1350" b="1" dirty="0">
                <a:solidFill>
                  <a:srgbClr val="FF2500"/>
                </a:solidFill>
              </a:rPr>
              <a:t>EU</a:t>
            </a:r>
          </a:p>
          <a:p>
            <a:pPr marL="214313" indent="-214313">
              <a:buSzPct val="127000"/>
              <a:buFont typeface="Wingdings" charset="2"/>
              <a:buChar char="§"/>
            </a:pPr>
            <a:r>
              <a:rPr lang="en-US" sz="1350" b="1" dirty="0"/>
              <a:t>India</a:t>
            </a:r>
          </a:p>
        </p:txBody>
      </p:sp>
      <p:pic>
        <p:nvPicPr>
          <p:cNvPr id="4" name="Picture 3" descr="CI_logos_transparent_300dpi-01.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11496" y="5441115"/>
            <a:ext cx="1269599" cy="44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5"/>
          <p:cNvGrpSpPr>
            <a:grpSpLocks noChangeAspect="1"/>
          </p:cNvGrpSpPr>
          <p:nvPr/>
        </p:nvGrpSpPr>
        <p:grpSpPr bwMode="auto">
          <a:xfrm>
            <a:off x="2616994" y="1550194"/>
            <a:ext cx="3910013" cy="4319588"/>
            <a:chOff x="1238" y="582"/>
            <a:chExt cx="3284" cy="3628"/>
          </a:xfrm>
        </p:grpSpPr>
        <p:sp>
          <p:nvSpPr>
            <p:cNvPr id="6" name="AutoShape 4"/>
            <p:cNvSpPr>
              <a:spLocks noChangeAspect="1" noChangeArrowheads="1" noTextEdit="1"/>
            </p:cNvSpPr>
            <p:nvPr/>
          </p:nvSpPr>
          <p:spPr bwMode="auto">
            <a:xfrm>
              <a:off x="1238" y="582"/>
              <a:ext cx="3284" cy="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 name="Rectangle 6"/>
            <p:cNvSpPr>
              <a:spLocks noChangeArrowheads="1"/>
            </p:cNvSpPr>
            <p:nvPr/>
          </p:nvSpPr>
          <p:spPr bwMode="auto">
            <a:xfrm>
              <a:off x="2025" y="665"/>
              <a:ext cx="17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50">
                  <a:solidFill>
                    <a:srgbClr val="000000"/>
                  </a:solidFill>
                </a:rPr>
                <a:t>CO2 Equivalent Emissions</a:t>
              </a:r>
              <a:endParaRPr lang="en-US" altLang="en-US" sz="1350"/>
            </a:p>
          </p:txBody>
        </p:sp>
        <p:sp>
          <p:nvSpPr>
            <p:cNvPr id="8" name="Rectangle 7"/>
            <p:cNvSpPr>
              <a:spLocks noChangeArrowheads="1"/>
            </p:cNvSpPr>
            <p:nvPr/>
          </p:nvSpPr>
          <p:spPr bwMode="auto">
            <a:xfrm>
              <a:off x="1680" y="913"/>
              <a:ext cx="2566" cy="3104"/>
            </a:xfrm>
            <a:prstGeom prst="rect">
              <a:avLst/>
            </a:prstGeom>
            <a:solidFill>
              <a:srgbClr val="FFFFFF"/>
            </a:solidFill>
            <a:ln w="0">
              <a:solidFill>
                <a:srgbClr val="FFFFFF"/>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9" name="Rectangle 8"/>
            <p:cNvSpPr>
              <a:spLocks noChangeArrowheads="1"/>
            </p:cNvSpPr>
            <p:nvPr/>
          </p:nvSpPr>
          <p:spPr bwMode="auto">
            <a:xfrm>
              <a:off x="1680" y="913"/>
              <a:ext cx="2573" cy="3111"/>
            </a:xfrm>
            <a:prstGeom prst="rect">
              <a:avLst/>
            </a:prstGeom>
            <a:noFill/>
            <a:ln w="222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 name="Line 9"/>
            <p:cNvSpPr>
              <a:spLocks noChangeShapeType="1"/>
            </p:cNvSpPr>
            <p:nvPr/>
          </p:nvSpPr>
          <p:spPr bwMode="auto">
            <a:xfrm>
              <a:off x="1680" y="1430"/>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 name="Line 10"/>
            <p:cNvSpPr>
              <a:spLocks noChangeShapeType="1"/>
            </p:cNvSpPr>
            <p:nvPr/>
          </p:nvSpPr>
          <p:spPr bwMode="auto">
            <a:xfrm>
              <a:off x="1680" y="1948"/>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 name="Line 11"/>
            <p:cNvSpPr>
              <a:spLocks noChangeShapeType="1"/>
            </p:cNvSpPr>
            <p:nvPr/>
          </p:nvSpPr>
          <p:spPr bwMode="auto">
            <a:xfrm>
              <a:off x="1680" y="2465"/>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3" name="Line 12"/>
            <p:cNvSpPr>
              <a:spLocks noChangeShapeType="1"/>
            </p:cNvSpPr>
            <p:nvPr/>
          </p:nvSpPr>
          <p:spPr bwMode="auto">
            <a:xfrm>
              <a:off x="1680" y="2982"/>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4" name="Line 13"/>
            <p:cNvSpPr>
              <a:spLocks noChangeShapeType="1"/>
            </p:cNvSpPr>
            <p:nvPr/>
          </p:nvSpPr>
          <p:spPr bwMode="auto">
            <a:xfrm>
              <a:off x="1680" y="3500"/>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5" name="Rectangle 14"/>
            <p:cNvSpPr>
              <a:spLocks noChangeArrowheads="1"/>
            </p:cNvSpPr>
            <p:nvPr/>
          </p:nvSpPr>
          <p:spPr bwMode="auto">
            <a:xfrm>
              <a:off x="1459" y="913"/>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60</a:t>
              </a:r>
              <a:endParaRPr lang="en-US" altLang="en-US" sz="1350"/>
            </a:p>
          </p:txBody>
        </p:sp>
        <p:sp>
          <p:nvSpPr>
            <p:cNvPr id="16" name="Rectangle 15"/>
            <p:cNvSpPr>
              <a:spLocks noChangeArrowheads="1"/>
            </p:cNvSpPr>
            <p:nvPr/>
          </p:nvSpPr>
          <p:spPr bwMode="auto">
            <a:xfrm>
              <a:off x="1459" y="1410"/>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50</a:t>
              </a:r>
              <a:endParaRPr lang="en-US" altLang="en-US" sz="1350"/>
            </a:p>
          </p:txBody>
        </p:sp>
        <p:sp>
          <p:nvSpPr>
            <p:cNvPr id="17" name="Rectangle 16"/>
            <p:cNvSpPr>
              <a:spLocks noChangeArrowheads="1"/>
            </p:cNvSpPr>
            <p:nvPr/>
          </p:nvSpPr>
          <p:spPr bwMode="auto">
            <a:xfrm>
              <a:off x="1459" y="1906"/>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40</a:t>
              </a:r>
              <a:endParaRPr lang="en-US" altLang="en-US" sz="1350"/>
            </a:p>
          </p:txBody>
        </p:sp>
        <p:sp>
          <p:nvSpPr>
            <p:cNvPr id="18" name="Rectangle 17"/>
            <p:cNvSpPr>
              <a:spLocks noChangeArrowheads="1"/>
            </p:cNvSpPr>
            <p:nvPr/>
          </p:nvSpPr>
          <p:spPr bwMode="auto">
            <a:xfrm>
              <a:off x="1459" y="2403"/>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30</a:t>
              </a:r>
              <a:endParaRPr lang="en-US" altLang="en-US" sz="1350"/>
            </a:p>
          </p:txBody>
        </p:sp>
        <p:sp>
          <p:nvSpPr>
            <p:cNvPr id="19" name="Rectangle 18"/>
            <p:cNvSpPr>
              <a:spLocks noChangeArrowheads="1"/>
            </p:cNvSpPr>
            <p:nvPr/>
          </p:nvSpPr>
          <p:spPr bwMode="auto">
            <a:xfrm>
              <a:off x="1459" y="2900"/>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a:t>
              </a:r>
              <a:endParaRPr lang="en-US" altLang="en-US" sz="1350"/>
            </a:p>
          </p:txBody>
        </p:sp>
        <p:sp>
          <p:nvSpPr>
            <p:cNvPr id="20" name="Rectangle 19"/>
            <p:cNvSpPr>
              <a:spLocks noChangeArrowheads="1"/>
            </p:cNvSpPr>
            <p:nvPr/>
          </p:nvSpPr>
          <p:spPr bwMode="auto">
            <a:xfrm>
              <a:off x="1459" y="3396"/>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10</a:t>
              </a:r>
              <a:endParaRPr lang="en-US" altLang="en-US" sz="1350"/>
            </a:p>
          </p:txBody>
        </p:sp>
        <p:sp>
          <p:nvSpPr>
            <p:cNvPr id="21" name="Rectangle 20"/>
            <p:cNvSpPr>
              <a:spLocks noChangeArrowheads="1"/>
            </p:cNvSpPr>
            <p:nvPr/>
          </p:nvSpPr>
          <p:spPr bwMode="auto">
            <a:xfrm>
              <a:off x="1521" y="3900"/>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0</a:t>
              </a:r>
              <a:endParaRPr lang="en-US" altLang="en-US" sz="1350"/>
            </a:p>
          </p:txBody>
        </p:sp>
        <p:sp>
          <p:nvSpPr>
            <p:cNvPr id="22" name="Freeform 25"/>
            <p:cNvSpPr>
              <a:spLocks/>
            </p:cNvSpPr>
            <p:nvPr/>
          </p:nvSpPr>
          <p:spPr bwMode="auto">
            <a:xfrm>
              <a:off x="1680" y="1644"/>
              <a:ext cx="2573" cy="1690"/>
            </a:xfrm>
            <a:custGeom>
              <a:avLst/>
              <a:gdLst>
                <a:gd name="T0" fmla="*/ 20 w 2573"/>
                <a:gd name="T1" fmla="*/ 1649 h 1690"/>
                <a:gd name="T2" fmla="*/ 75 w 2573"/>
                <a:gd name="T3" fmla="*/ 1621 h 1690"/>
                <a:gd name="T4" fmla="*/ 124 w 2573"/>
                <a:gd name="T5" fmla="*/ 1566 h 1690"/>
                <a:gd name="T6" fmla="*/ 179 w 2573"/>
                <a:gd name="T7" fmla="*/ 1511 h 1690"/>
                <a:gd name="T8" fmla="*/ 227 w 2573"/>
                <a:gd name="T9" fmla="*/ 1504 h 1690"/>
                <a:gd name="T10" fmla="*/ 282 w 2573"/>
                <a:gd name="T11" fmla="*/ 1469 h 1690"/>
                <a:gd name="T12" fmla="*/ 331 w 2573"/>
                <a:gd name="T13" fmla="*/ 1456 h 1690"/>
                <a:gd name="T14" fmla="*/ 379 w 2573"/>
                <a:gd name="T15" fmla="*/ 1428 h 1690"/>
                <a:gd name="T16" fmla="*/ 434 w 2573"/>
                <a:gd name="T17" fmla="*/ 1407 h 1690"/>
                <a:gd name="T18" fmla="*/ 483 w 2573"/>
                <a:gd name="T19" fmla="*/ 1407 h 1690"/>
                <a:gd name="T20" fmla="*/ 538 w 2573"/>
                <a:gd name="T21" fmla="*/ 1400 h 1690"/>
                <a:gd name="T22" fmla="*/ 586 w 2573"/>
                <a:gd name="T23" fmla="*/ 1387 h 1690"/>
                <a:gd name="T24" fmla="*/ 641 w 2573"/>
                <a:gd name="T25" fmla="*/ 1380 h 1690"/>
                <a:gd name="T26" fmla="*/ 690 w 2573"/>
                <a:gd name="T27" fmla="*/ 1366 h 1690"/>
                <a:gd name="T28" fmla="*/ 745 w 2573"/>
                <a:gd name="T29" fmla="*/ 1352 h 1690"/>
                <a:gd name="T30" fmla="*/ 793 w 2573"/>
                <a:gd name="T31" fmla="*/ 1332 h 1690"/>
                <a:gd name="T32" fmla="*/ 848 w 2573"/>
                <a:gd name="T33" fmla="*/ 1304 h 1690"/>
                <a:gd name="T34" fmla="*/ 897 w 2573"/>
                <a:gd name="T35" fmla="*/ 1269 h 1690"/>
                <a:gd name="T36" fmla="*/ 952 w 2573"/>
                <a:gd name="T37" fmla="*/ 1242 h 1690"/>
                <a:gd name="T38" fmla="*/ 1000 w 2573"/>
                <a:gd name="T39" fmla="*/ 1207 h 1690"/>
                <a:gd name="T40" fmla="*/ 1048 w 2573"/>
                <a:gd name="T41" fmla="*/ 1173 h 1690"/>
                <a:gd name="T42" fmla="*/ 1103 w 2573"/>
                <a:gd name="T43" fmla="*/ 1138 h 1690"/>
                <a:gd name="T44" fmla="*/ 1152 w 2573"/>
                <a:gd name="T45" fmla="*/ 1104 h 1690"/>
                <a:gd name="T46" fmla="*/ 1207 w 2573"/>
                <a:gd name="T47" fmla="*/ 1069 h 1690"/>
                <a:gd name="T48" fmla="*/ 1255 w 2573"/>
                <a:gd name="T49" fmla="*/ 1035 h 1690"/>
                <a:gd name="T50" fmla="*/ 1310 w 2573"/>
                <a:gd name="T51" fmla="*/ 994 h 1690"/>
                <a:gd name="T52" fmla="*/ 1359 w 2573"/>
                <a:gd name="T53" fmla="*/ 959 h 1690"/>
                <a:gd name="T54" fmla="*/ 1414 w 2573"/>
                <a:gd name="T55" fmla="*/ 918 h 1690"/>
                <a:gd name="T56" fmla="*/ 1462 w 2573"/>
                <a:gd name="T57" fmla="*/ 876 h 1690"/>
                <a:gd name="T58" fmla="*/ 1517 w 2573"/>
                <a:gd name="T59" fmla="*/ 842 h 1690"/>
                <a:gd name="T60" fmla="*/ 1566 w 2573"/>
                <a:gd name="T61" fmla="*/ 800 h 1690"/>
                <a:gd name="T62" fmla="*/ 1614 w 2573"/>
                <a:gd name="T63" fmla="*/ 759 h 1690"/>
                <a:gd name="T64" fmla="*/ 1669 w 2573"/>
                <a:gd name="T65" fmla="*/ 718 h 1690"/>
                <a:gd name="T66" fmla="*/ 1718 w 2573"/>
                <a:gd name="T67" fmla="*/ 676 h 1690"/>
                <a:gd name="T68" fmla="*/ 1773 w 2573"/>
                <a:gd name="T69" fmla="*/ 635 h 1690"/>
                <a:gd name="T70" fmla="*/ 1821 w 2573"/>
                <a:gd name="T71" fmla="*/ 593 h 1690"/>
                <a:gd name="T72" fmla="*/ 1876 w 2573"/>
                <a:gd name="T73" fmla="*/ 559 h 1690"/>
                <a:gd name="T74" fmla="*/ 1925 w 2573"/>
                <a:gd name="T75" fmla="*/ 518 h 1690"/>
                <a:gd name="T76" fmla="*/ 1980 w 2573"/>
                <a:gd name="T77" fmla="*/ 476 h 1690"/>
                <a:gd name="T78" fmla="*/ 2028 w 2573"/>
                <a:gd name="T79" fmla="*/ 435 h 1690"/>
                <a:gd name="T80" fmla="*/ 2083 w 2573"/>
                <a:gd name="T81" fmla="*/ 393 h 1690"/>
                <a:gd name="T82" fmla="*/ 2132 w 2573"/>
                <a:gd name="T83" fmla="*/ 352 h 1690"/>
                <a:gd name="T84" fmla="*/ 2187 w 2573"/>
                <a:gd name="T85" fmla="*/ 311 h 1690"/>
                <a:gd name="T86" fmla="*/ 2235 w 2573"/>
                <a:gd name="T87" fmla="*/ 269 h 1690"/>
                <a:gd name="T88" fmla="*/ 2283 w 2573"/>
                <a:gd name="T89" fmla="*/ 228 h 1690"/>
                <a:gd name="T90" fmla="*/ 2338 w 2573"/>
                <a:gd name="T91" fmla="*/ 186 h 1690"/>
                <a:gd name="T92" fmla="*/ 2387 w 2573"/>
                <a:gd name="T93" fmla="*/ 145 h 1690"/>
                <a:gd name="T94" fmla="*/ 2442 w 2573"/>
                <a:gd name="T95" fmla="*/ 104 h 1690"/>
                <a:gd name="T96" fmla="*/ 2490 w 2573"/>
                <a:gd name="T97" fmla="*/ 62 h 1690"/>
                <a:gd name="T98" fmla="*/ 2545 w 2573"/>
                <a:gd name="T99" fmla="*/ 21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1690">
                  <a:moveTo>
                    <a:pt x="0" y="1690"/>
                  </a:moveTo>
                  <a:lnTo>
                    <a:pt x="20" y="1649"/>
                  </a:lnTo>
                  <a:lnTo>
                    <a:pt x="48" y="1628"/>
                  </a:lnTo>
                  <a:lnTo>
                    <a:pt x="75" y="1621"/>
                  </a:lnTo>
                  <a:lnTo>
                    <a:pt x="96" y="1587"/>
                  </a:lnTo>
                  <a:lnTo>
                    <a:pt x="124" y="1566"/>
                  </a:lnTo>
                  <a:lnTo>
                    <a:pt x="151" y="1532"/>
                  </a:lnTo>
                  <a:lnTo>
                    <a:pt x="179" y="1511"/>
                  </a:lnTo>
                  <a:lnTo>
                    <a:pt x="200" y="1518"/>
                  </a:lnTo>
                  <a:lnTo>
                    <a:pt x="227" y="1504"/>
                  </a:lnTo>
                  <a:lnTo>
                    <a:pt x="255" y="1490"/>
                  </a:lnTo>
                  <a:lnTo>
                    <a:pt x="282" y="1469"/>
                  </a:lnTo>
                  <a:lnTo>
                    <a:pt x="303" y="1456"/>
                  </a:lnTo>
                  <a:lnTo>
                    <a:pt x="331" y="1456"/>
                  </a:lnTo>
                  <a:lnTo>
                    <a:pt x="358" y="1456"/>
                  </a:lnTo>
                  <a:lnTo>
                    <a:pt x="379" y="1428"/>
                  </a:lnTo>
                  <a:lnTo>
                    <a:pt x="407" y="1414"/>
                  </a:lnTo>
                  <a:lnTo>
                    <a:pt x="434" y="1407"/>
                  </a:lnTo>
                  <a:lnTo>
                    <a:pt x="462" y="1407"/>
                  </a:lnTo>
                  <a:lnTo>
                    <a:pt x="483" y="1407"/>
                  </a:lnTo>
                  <a:lnTo>
                    <a:pt x="510" y="1400"/>
                  </a:lnTo>
                  <a:lnTo>
                    <a:pt x="538" y="1400"/>
                  </a:lnTo>
                  <a:lnTo>
                    <a:pt x="565" y="1394"/>
                  </a:lnTo>
                  <a:lnTo>
                    <a:pt x="586" y="1387"/>
                  </a:lnTo>
                  <a:lnTo>
                    <a:pt x="614" y="1387"/>
                  </a:lnTo>
                  <a:lnTo>
                    <a:pt x="641" y="1380"/>
                  </a:lnTo>
                  <a:lnTo>
                    <a:pt x="662" y="1373"/>
                  </a:lnTo>
                  <a:lnTo>
                    <a:pt x="690" y="1366"/>
                  </a:lnTo>
                  <a:lnTo>
                    <a:pt x="717" y="1359"/>
                  </a:lnTo>
                  <a:lnTo>
                    <a:pt x="745" y="1352"/>
                  </a:lnTo>
                  <a:lnTo>
                    <a:pt x="765" y="1345"/>
                  </a:lnTo>
                  <a:lnTo>
                    <a:pt x="793" y="1332"/>
                  </a:lnTo>
                  <a:lnTo>
                    <a:pt x="821" y="1318"/>
                  </a:lnTo>
                  <a:lnTo>
                    <a:pt x="848" y="1304"/>
                  </a:lnTo>
                  <a:lnTo>
                    <a:pt x="869" y="1283"/>
                  </a:lnTo>
                  <a:lnTo>
                    <a:pt x="897" y="1269"/>
                  </a:lnTo>
                  <a:lnTo>
                    <a:pt x="924" y="1256"/>
                  </a:lnTo>
                  <a:lnTo>
                    <a:pt x="952" y="1242"/>
                  </a:lnTo>
                  <a:lnTo>
                    <a:pt x="972" y="1221"/>
                  </a:lnTo>
                  <a:lnTo>
                    <a:pt x="1000" y="1207"/>
                  </a:lnTo>
                  <a:lnTo>
                    <a:pt x="1028" y="1194"/>
                  </a:lnTo>
                  <a:lnTo>
                    <a:pt x="1048" y="1173"/>
                  </a:lnTo>
                  <a:lnTo>
                    <a:pt x="1076" y="1159"/>
                  </a:lnTo>
                  <a:lnTo>
                    <a:pt x="1103" y="1138"/>
                  </a:lnTo>
                  <a:lnTo>
                    <a:pt x="1131" y="1125"/>
                  </a:lnTo>
                  <a:lnTo>
                    <a:pt x="1152" y="1104"/>
                  </a:lnTo>
                  <a:lnTo>
                    <a:pt x="1179" y="1090"/>
                  </a:lnTo>
                  <a:lnTo>
                    <a:pt x="1207" y="1069"/>
                  </a:lnTo>
                  <a:lnTo>
                    <a:pt x="1235" y="1049"/>
                  </a:lnTo>
                  <a:lnTo>
                    <a:pt x="1255" y="1035"/>
                  </a:lnTo>
                  <a:lnTo>
                    <a:pt x="1283" y="1014"/>
                  </a:lnTo>
                  <a:lnTo>
                    <a:pt x="1310" y="994"/>
                  </a:lnTo>
                  <a:lnTo>
                    <a:pt x="1331" y="980"/>
                  </a:lnTo>
                  <a:lnTo>
                    <a:pt x="1359" y="959"/>
                  </a:lnTo>
                  <a:lnTo>
                    <a:pt x="1386" y="938"/>
                  </a:lnTo>
                  <a:lnTo>
                    <a:pt x="1414" y="918"/>
                  </a:lnTo>
                  <a:lnTo>
                    <a:pt x="1435" y="897"/>
                  </a:lnTo>
                  <a:lnTo>
                    <a:pt x="1462" y="876"/>
                  </a:lnTo>
                  <a:lnTo>
                    <a:pt x="1490" y="856"/>
                  </a:lnTo>
                  <a:lnTo>
                    <a:pt x="1517" y="842"/>
                  </a:lnTo>
                  <a:lnTo>
                    <a:pt x="1538" y="821"/>
                  </a:lnTo>
                  <a:lnTo>
                    <a:pt x="1566" y="800"/>
                  </a:lnTo>
                  <a:lnTo>
                    <a:pt x="1593" y="780"/>
                  </a:lnTo>
                  <a:lnTo>
                    <a:pt x="1614" y="759"/>
                  </a:lnTo>
                  <a:lnTo>
                    <a:pt x="1642" y="738"/>
                  </a:lnTo>
                  <a:lnTo>
                    <a:pt x="1669" y="718"/>
                  </a:lnTo>
                  <a:lnTo>
                    <a:pt x="1697" y="697"/>
                  </a:lnTo>
                  <a:lnTo>
                    <a:pt x="1718" y="676"/>
                  </a:lnTo>
                  <a:lnTo>
                    <a:pt x="1745" y="656"/>
                  </a:lnTo>
                  <a:lnTo>
                    <a:pt x="1773" y="635"/>
                  </a:lnTo>
                  <a:lnTo>
                    <a:pt x="1800" y="614"/>
                  </a:lnTo>
                  <a:lnTo>
                    <a:pt x="1821" y="593"/>
                  </a:lnTo>
                  <a:lnTo>
                    <a:pt x="1849" y="580"/>
                  </a:lnTo>
                  <a:lnTo>
                    <a:pt x="1876" y="559"/>
                  </a:lnTo>
                  <a:lnTo>
                    <a:pt x="1904" y="538"/>
                  </a:lnTo>
                  <a:lnTo>
                    <a:pt x="1925" y="518"/>
                  </a:lnTo>
                  <a:lnTo>
                    <a:pt x="1952" y="497"/>
                  </a:lnTo>
                  <a:lnTo>
                    <a:pt x="1980" y="476"/>
                  </a:lnTo>
                  <a:lnTo>
                    <a:pt x="2000" y="455"/>
                  </a:lnTo>
                  <a:lnTo>
                    <a:pt x="2028" y="435"/>
                  </a:lnTo>
                  <a:lnTo>
                    <a:pt x="2056" y="414"/>
                  </a:lnTo>
                  <a:lnTo>
                    <a:pt x="2083" y="393"/>
                  </a:lnTo>
                  <a:lnTo>
                    <a:pt x="2104" y="373"/>
                  </a:lnTo>
                  <a:lnTo>
                    <a:pt x="2132" y="352"/>
                  </a:lnTo>
                  <a:lnTo>
                    <a:pt x="2159" y="331"/>
                  </a:lnTo>
                  <a:lnTo>
                    <a:pt x="2187" y="311"/>
                  </a:lnTo>
                  <a:lnTo>
                    <a:pt x="2207" y="290"/>
                  </a:lnTo>
                  <a:lnTo>
                    <a:pt x="2235" y="269"/>
                  </a:lnTo>
                  <a:lnTo>
                    <a:pt x="2263" y="249"/>
                  </a:lnTo>
                  <a:lnTo>
                    <a:pt x="2283" y="228"/>
                  </a:lnTo>
                  <a:lnTo>
                    <a:pt x="2311" y="207"/>
                  </a:lnTo>
                  <a:lnTo>
                    <a:pt x="2338" y="186"/>
                  </a:lnTo>
                  <a:lnTo>
                    <a:pt x="2366" y="166"/>
                  </a:lnTo>
                  <a:lnTo>
                    <a:pt x="2387" y="145"/>
                  </a:lnTo>
                  <a:lnTo>
                    <a:pt x="2414" y="124"/>
                  </a:lnTo>
                  <a:lnTo>
                    <a:pt x="2442" y="104"/>
                  </a:lnTo>
                  <a:lnTo>
                    <a:pt x="2470" y="83"/>
                  </a:lnTo>
                  <a:lnTo>
                    <a:pt x="2490" y="62"/>
                  </a:lnTo>
                  <a:lnTo>
                    <a:pt x="2518" y="42"/>
                  </a:lnTo>
                  <a:lnTo>
                    <a:pt x="2545" y="21"/>
                  </a:lnTo>
                  <a:lnTo>
                    <a:pt x="2573" y="0"/>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26"/>
            <p:cNvSpPr>
              <a:spLocks/>
            </p:cNvSpPr>
            <p:nvPr/>
          </p:nvSpPr>
          <p:spPr bwMode="auto">
            <a:xfrm>
              <a:off x="1680" y="1651"/>
              <a:ext cx="2573" cy="1690"/>
            </a:xfrm>
            <a:custGeom>
              <a:avLst/>
              <a:gdLst>
                <a:gd name="T0" fmla="*/ 20 w 2573"/>
                <a:gd name="T1" fmla="*/ 1649 h 1690"/>
                <a:gd name="T2" fmla="*/ 75 w 2573"/>
                <a:gd name="T3" fmla="*/ 1621 h 1690"/>
                <a:gd name="T4" fmla="*/ 124 w 2573"/>
                <a:gd name="T5" fmla="*/ 1566 h 1690"/>
                <a:gd name="T6" fmla="*/ 179 w 2573"/>
                <a:gd name="T7" fmla="*/ 1511 h 1690"/>
                <a:gd name="T8" fmla="*/ 227 w 2573"/>
                <a:gd name="T9" fmla="*/ 1504 h 1690"/>
                <a:gd name="T10" fmla="*/ 282 w 2573"/>
                <a:gd name="T11" fmla="*/ 1469 h 1690"/>
                <a:gd name="T12" fmla="*/ 331 w 2573"/>
                <a:gd name="T13" fmla="*/ 1456 h 1690"/>
                <a:gd name="T14" fmla="*/ 379 w 2573"/>
                <a:gd name="T15" fmla="*/ 1428 h 1690"/>
                <a:gd name="T16" fmla="*/ 434 w 2573"/>
                <a:gd name="T17" fmla="*/ 1407 h 1690"/>
                <a:gd name="T18" fmla="*/ 483 w 2573"/>
                <a:gd name="T19" fmla="*/ 1407 h 1690"/>
                <a:gd name="T20" fmla="*/ 538 w 2573"/>
                <a:gd name="T21" fmla="*/ 1400 h 1690"/>
                <a:gd name="T22" fmla="*/ 586 w 2573"/>
                <a:gd name="T23" fmla="*/ 1387 h 1690"/>
                <a:gd name="T24" fmla="*/ 641 w 2573"/>
                <a:gd name="T25" fmla="*/ 1380 h 1690"/>
                <a:gd name="T26" fmla="*/ 690 w 2573"/>
                <a:gd name="T27" fmla="*/ 1366 h 1690"/>
                <a:gd name="T28" fmla="*/ 745 w 2573"/>
                <a:gd name="T29" fmla="*/ 1352 h 1690"/>
                <a:gd name="T30" fmla="*/ 793 w 2573"/>
                <a:gd name="T31" fmla="*/ 1331 h 1690"/>
                <a:gd name="T32" fmla="*/ 848 w 2573"/>
                <a:gd name="T33" fmla="*/ 1304 h 1690"/>
                <a:gd name="T34" fmla="*/ 897 w 2573"/>
                <a:gd name="T35" fmla="*/ 1269 h 1690"/>
                <a:gd name="T36" fmla="*/ 952 w 2573"/>
                <a:gd name="T37" fmla="*/ 1242 h 1690"/>
                <a:gd name="T38" fmla="*/ 1000 w 2573"/>
                <a:gd name="T39" fmla="*/ 1207 h 1690"/>
                <a:gd name="T40" fmla="*/ 1048 w 2573"/>
                <a:gd name="T41" fmla="*/ 1173 h 1690"/>
                <a:gd name="T42" fmla="*/ 1103 w 2573"/>
                <a:gd name="T43" fmla="*/ 1138 h 1690"/>
                <a:gd name="T44" fmla="*/ 1152 w 2573"/>
                <a:gd name="T45" fmla="*/ 1104 h 1690"/>
                <a:gd name="T46" fmla="*/ 1207 w 2573"/>
                <a:gd name="T47" fmla="*/ 1069 h 1690"/>
                <a:gd name="T48" fmla="*/ 1255 w 2573"/>
                <a:gd name="T49" fmla="*/ 1035 h 1690"/>
                <a:gd name="T50" fmla="*/ 1310 w 2573"/>
                <a:gd name="T51" fmla="*/ 993 h 1690"/>
                <a:gd name="T52" fmla="*/ 1359 w 2573"/>
                <a:gd name="T53" fmla="*/ 959 h 1690"/>
                <a:gd name="T54" fmla="*/ 1414 w 2573"/>
                <a:gd name="T55" fmla="*/ 918 h 1690"/>
                <a:gd name="T56" fmla="*/ 1462 w 2573"/>
                <a:gd name="T57" fmla="*/ 876 h 1690"/>
                <a:gd name="T58" fmla="*/ 1517 w 2573"/>
                <a:gd name="T59" fmla="*/ 842 h 1690"/>
                <a:gd name="T60" fmla="*/ 1566 w 2573"/>
                <a:gd name="T61" fmla="*/ 800 h 1690"/>
                <a:gd name="T62" fmla="*/ 1614 w 2573"/>
                <a:gd name="T63" fmla="*/ 759 h 1690"/>
                <a:gd name="T64" fmla="*/ 1669 w 2573"/>
                <a:gd name="T65" fmla="*/ 718 h 1690"/>
                <a:gd name="T66" fmla="*/ 1718 w 2573"/>
                <a:gd name="T67" fmla="*/ 676 h 1690"/>
                <a:gd name="T68" fmla="*/ 1773 w 2573"/>
                <a:gd name="T69" fmla="*/ 635 h 1690"/>
                <a:gd name="T70" fmla="*/ 1821 w 2573"/>
                <a:gd name="T71" fmla="*/ 593 h 1690"/>
                <a:gd name="T72" fmla="*/ 1876 w 2573"/>
                <a:gd name="T73" fmla="*/ 559 h 1690"/>
                <a:gd name="T74" fmla="*/ 1925 w 2573"/>
                <a:gd name="T75" fmla="*/ 517 h 1690"/>
                <a:gd name="T76" fmla="*/ 1980 w 2573"/>
                <a:gd name="T77" fmla="*/ 476 h 1690"/>
                <a:gd name="T78" fmla="*/ 2028 w 2573"/>
                <a:gd name="T79" fmla="*/ 435 h 1690"/>
                <a:gd name="T80" fmla="*/ 2083 w 2573"/>
                <a:gd name="T81" fmla="*/ 393 h 1690"/>
                <a:gd name="T82" fmla="*/ 2132 w 2573"/>
                <a:gd name="T83" fmla="*/ 352 h 1690"/>
                <a:gd name="T84" fmla="*/ 2187 w 2573"/>
                <a:gd name="T85" fmla="*/ 311 h 1690"/>
                <a:gd name="T86" fmla="*/ 2235 w 2573"/>
                <a:gd name="T87" fmla="*/ 269 h 1690"/>
                <a:gd name="T88" fmla="*/ 2283 w 2573"/>
                <a:gd name="T89" fmla="*/ 228 h 1690"/>
                <a:gd name="T90" fmla="*/ 2338 w 2573"/>
                <a:gd name="T91" fmla="*/ 186 h 1690"/>
                <a:gd name="T92" fmla="*/ 2387 w 2573"/>
                <a:gd name="T93" fmla="*/ 145 h 1690"/>
                <a:gd name="T94" fmla="*/ 2442 w 2573"/>
                <a:gd name="T95" fmla="*/ 104 h 1690"/>
                <a:gd name="T96" fmla="*/ 2490 w 2573"/>
                <a:gd name="T97" fmla="*/ 62 h 1690"/>
                <a:gd name="T98" fmla="*/ 2545 w 2573"/>
                <a:gd name="T99" fmla="*/ 21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1690">
                  <a:moveTo>
                    <a:pt x="0" y="1690"/>
                  </a:moveTo>
                  <a:lnTo>
                    <a:pt x="20" y="1649"/>
                  </a:lnTo>
                  <a:lnTo>
                    <a:pt x="48" y="1628"/>
                  </a:lnTo>
                  <a:lnTo>
                    <a:pt x="75" y="1621"/>
                  </a:lnTo>
                  <a:lnTo>
                    <a:pt x="96" y="1587"/>
                  </a:lnTo>
                  <a:lnTo>
                    <a:pt x="124" y="1566"/>
                  </a:lnTo>
                  <a:lnTo>
                    <a:pt x="151" y="1531"/>
                  </a:lnTo>
                  <a:lnTo>
                    <a:pt x="179" y="1511"/>
                  </a:lnTo>
                  <a:lnTo>
                    <a:pt x="200" y="1518"/>
                  </a:lnTo>
                  <a:lnTo>
                    <a:pt x="227" y="1504"/>
                  </a:lnTo>
                  <a:lnTo>
                    <a:pt x="255" y="1490"/>
                  </a:lnTo>
                  <a:lnTo>
                    <a:pt x="282" y="1469"/>
                  </a:lnTo>
                  <a:lnTo>
                    <a:pt x="303" y="1456"/>
                  </a:lnTo>
                  <a:lnTo>
                    <a:pt x="331" y="1456"/>
                  </a:lnTo>
                  <a:lnTo>
                    <a:pt x="358" y="1456"/>
                  </a:lnTo>
                  <a:lnTo>
                    <a:pt x="379" y="1428"/>
                  </a:lnTo>
                  <a:lnTo>
                    <a:pt x="407" y="1414"/>
                  </a:lnTo>
                  <a:lnTo>
                    <a:pt x="434" y="1407"/>
                  </a:lnTo>
                  <a:lnTo>
                    <a:pt x="462" y="1407"/>
                  </a:lnTo>
                  <a:lnTo>
                    <a:pt x="483" y="1407"/>
                  </a:lnTo>
                  <a:lnTo>
                    <a:pt x="510" y="1400"/>
                  </a:lnTo>
                  <a:lnTo>
                    <a:pt x="538" y="1400"/>
                  </a:lnTo>
                  <a:lnTo>
                    <a:pt x="565" y="1393"/>
                  </a:lnTo>
                  <a:lnTo>
                    <a:pt x="586" y="1387"/>
                  </a:lnTo>
                  <a:lnTo>
                    <a:pt x="614" y="1387"/>
                  </a:lnTo>
                  <a:lnTo>
                    <a:pt x="641" y="1380"/>
                  </a:lnTo>
                  <a:lnTo>
                    <a:pt x="662" y="1373"/>
                  </a:lnTo>
                  <a:lnTo>
                    <a:pt x="690" y="1366"/>
                  </a:lnTo>
                  <a:lnTo>
                    <a:pt x="717" y="1359"/>
                  </a:lnTo>
                  <a:lnTo>
                    <a:pt x="745" y="1352"/>
                  </a:lnTo>
                  <a:lnTo>
                    <a:pt x="765" y="1345"/>
                  </a:lnTo>
                  <a:lnTo>
                    <a:pt x="793" y="1331"/>
                  </a:lnTo>
                  <a:lnTo>
                    <a:pt x="821" y="1318"/>
                  </a:lnTo>
                  <a:lnTo>
                    <a:pt x="848" y="1304"/>
                  </a:lnTo>
                  <a:lnTo>
                    <a:pt x="869" y="1283"/>
                  </a:lnTo>
                  <a:lnTo>
                    <a:pt x="897" y="1269"/>
                  </a:lnTo>
                  <a:lnTo>
                    <a:pt x="924" y="1256"/>
                  </a:lnTo>
                  <a:lnTo>
                    <a:pt x="952" y="1242"/>
                  </a:lnTo>
                  <a:lnTo>
                    <a:pt x="972" y="1221"/>
                  </a:lnTo>
                  <a:lnTo>
                    <a:pt x="1000" y="1207"/>
                  </a:lnTo>
                  <a:lnTo>
                    <a:pt x="1028" y="1193"/>
                  </a:lnTo>
                  <a:lnTo>
                    <a:pt x="1048" y="1173"/>
                  </a:lnTo>
                  <a:lnTo>
                    <a:pt x="1076" y="1159"/>
                  </a:lnTo>
                  <a:lnTo>
                    <a:pt x="1103" y="1138"/>
                  </a:lnTo>
                  <a:lnTo>
                    <a:pt x="1131" y="1124"/>
                  </a:lnTo>
                  <a:lnTo>
                    <a:pt x="1152" y="1104"/>
                  </a:lnTo>
                  <a:lnTo>
                    <a:pt x="1179" y="1090"/>
                  </a:lnTo>
                  <a:lnTo>
                    <a:pt x="1207" y="1069"/>
                  </a:lnTo>
                  <a:lnTo>
                    <a:pt x="1235" y="1049"/>
                  </a:lnTo>
                  <a:lnTo>
                    <a:pt x="1255" y="1035"/>
                  </a:lnTo>
                  <a:lnTo>
                    <a:pt x="1283" y="1014"/>
                  </a:lnTo>
                  <a:lnTo>
                    <a:pt x="1310" y="993"/>
                  </a:lnTo>
                  <a:lnTo>
                    <a:pt x="1331" y="980"/>
                  </a:lnTo>
                  <a:lnTo>
                    <a:pt x="1359" y="959"/>
                  </a:lnTo>
                  <a:lnTo>
                    <a:pt x="1386" y="938"/>
                  </a:lnTo>
                  <a:lnTo>
                    <a:pt x="1414" y="918"/>
                  </a:lnTo>
                  <a:lnTo>
                    <a:pt x="1435" y="897"/>
                  </a:lnTo>
                  <a:lnTo>
                    <a:pt x="1462" y="876"/>
                  </a:lnTo>
                  <a:lnTo>
                    <a:pt x="1490" y="855"/>
                  </a:lnTo>
                  <a:lnTo>
                    <a:pt x="1517" y="842"/>
                  </a:lnTo>
                  <a:lnTo>
                    <a:pt x="1538" y="821"/>
                  </a:lnTo>
                  <a:lnTo>
                    <a:pt x="1566" y="800"/>
                  </a:lnTo>
                  <a:lnTo>
                    <a:pt x="1593" y="780"/>
                  </a:lnTo>
                  <a:lnTo>
                    <a:pt x="1614" y="759"/>
                  </a:lnTo>
                  <a:lnTo>
                    <a:pt x="1642" y="738"/>
                  </a:lnTo>
                  <a:lnTo>
                    <a:pt x="1669" y="718"/>
                  </a:lnTo>
                  <a:lnTo>
                    <a:pt x="1697" y="697"/>
                  </a:lnTo>
                  <a:lnTo>
                    <a:pt x="1718" y="676"/>
                  </a:lnTo>
                  <a:lnTo>
                    <a:pt x="1745" y="655"/>
                  </a:lnTo>
                  <a:lnTo>
                    <a:pt x="1773" y="635"/>
                  </a:lnTo>
                  <a:lnTo>
                    <a:pt x="1800" y="614"/>
                  </a:lnTo>
                  <a:lnTo>
                    <a:pt x="1821" y="593"/>
                  </a:lnTo>
                  <a:lnTo>
                    <a:pt x="1849" y="580"/>
                  </a:lnTo>
                  <a:lnTo>
                    <a:pt x="1876" y="559"/>
                  </a:lnTo>
                  <a:lnTo>
                    <a:pt x="1904" y="538"/>
                  </a:lnTo>
                  <a:lnTo>
                    <a:pt x="1925" y="517"/>
                  </a:lnTo>
                  <a:lnTo>
                    <a:pt x="1952" y="497"/>
                  </a:lnTo>
                  <a:lnTo>
                    <a:pt x="1980" y="476"/>
                  </a:lnTo>
                  <a:lnTo>
                    <a:pt x="2000" y="455"/>
                  </a:lnTo>
                  <a:lnTo>
                    <a:pt x="2028" y="435"/>
                  </a:lnTo>
                  <a:lnTo>
                    <a:pt x="2056" y="414"/>
                  </a:lnTo>
                  <a:lnTo>
                    <a:pt x="2083" y="393"/>
                  </a:lnTo>
                  <a:lnTo>
                    <a:pt x="2104" y="373"/>
                  </a:lnTo>
                  <a:lnTo>
                    <a:pt x="2132" y="352"/>
                  </a:lnTo>
                  <a:lnTo>
                    <a:pt x="2159" y="331"/>
                  </a:lnTo>
                  <a:lnTo>
                    <a:pt x="2187" y="311"/>
                  </a:lnTo>
                  <a:lnTo>
                    <a:pt x="2207" y="290"/>
                  </a:lnTo>
                  <a:lnTo>
                    <a:pt x="2235" y="269"/>
                  </a:lnTo>
                  <a:lnTo>
                    <a:pt x="2263" y="248"/>
                  </a:lnTo>
                  <a:lnTo>
                    <a:pt x="2283" y="228"/>
                  </a:lnTo>
                  <a:lnTo>
                    <a:pt x="2311" y="207"/>
                  </a:lnTo>
                  <a:lnTo>
                    <a:pt x="2338" y="186"/>
                  </a:lnTo>
                  <a:lnTo>
                    <a:pt x="2366" y="166"/>
                  </a:lnTo>
                  <a:lnTo>
                    <a:pt x="2387" y="145"/>
                  </a:lnTo>
                  <a:lnTo>
                    <a:pt x="2414" y="124"/>
                  </a:lnTo>
                  <a:lnTo>
                    <a:pt x="2442" y="104"/>
                  </a:lnTo>
                  <a:lnTo>
                    <a:pt x="2470" y="83"/>
                  </a:lnTo>
                  <a:lnTo>
                    <a:pt x="2490" y="62"/>
                  </a:lnTo>
                  <a:lnTo>
                    <a:pt x="2518" y="42"/>
                  </a:lnTo>
                  <a:lnTo>
                    <a:pt x="2545" y="21"/>
                  </a:lnTo>
                  <a:lnTo>
                    <a:pt x="2573" y="0"/>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27"/>
            <p:cNvSpPr>
              <a:spLocks/>
            </p:cNvSpPr>
            <p:nvPr/>
          </p:nvSpPr>
          <p:spPr bwMode="auto">
            <a:xfrm>
              <a:off x="1680" y="1658"/>
              <a:ext cx="2573" cy="1690"/>
            </a:xfrm>
            <a:custGeom>
              <a:avLst/>
              <a:gdLst>
                <a:gd name="T0" fmla="*/ 20 w 2573"/>
                <a:gd name="T1" fmla="*/ 1649 h 1690"/>
                <a:gd name="T2" fmla="*/ 75 w 2573"/>
                <a:gd name="T3" fmla="*/ 1621 h 1690"/>
                <a:gd name="T4" fmla="*/ 124 w 2573"/>
                <a:gd name="T5" fmla="*/ 1566 h 1690"/>
                <a:gd name="T6" fmla="*/ 179 w 2573"/>
                <a:gd name="T7" fmla="*/ 1511 h 1690"/>
                <a:gd name="T8" fmla="*/ 227 w 2573"/>
                <a:gd name="T9" fmla="*/ 1504 h 1690"/>
                <a:gd name="T10" fmla="*/ 282 w 2573"/>
                <a:gd name="T11" fmla="*/ 1469 h 1690"/>
                <a:gd name="T12" fmla="*/ 331 w 2573"/>
                <a:gd name="T13" fmla="*/ 1455 h 1690"/>
                <a:gd name="T14" fmla="*/ 379 w 2573"/>
                <a:gd name="T15" fmla="*/ 1428 h 1690"/>
                <a:gd name="T16" fmla="*/ 434 w 2573"/>
                <a:gd name="T17" fmla="*/ 1407 h 1690"/>
                <a:gd name="T18" fmla="*/ 483 w 2573"/>
                <a:gd name="T19" fmla="*/ 1407 h 1690"/>
                <a:gd name="T20" fmla="*/ 538 w 2573"/>
                <a:gd name="T21" fmla="*/ 1400 h 1690"/>
                <a:gd name="T22" fmla="*/ 586 w 2573"/>
                <a:gd name="T23" fmla="*/ 1386 h 1690"/>
                <a:gd name="T24" fmla="*/ 641 w 2573"/>
                <a:gd name="T25" fmla="*/ 1380 h 1690"/>
                <a:gd name="T26" fmla="*/ 690 w 2573"/>
                <a:gd name="T27" fmla="*/ 1366 h 1690"/>
                <a:gd name="T28" fmla="*/ 745 w 2573"/>
                <a:gd name="T29" fmla="*/ 1352 h 1690"/>
                <a:gd name="T30" fmla="*/ 793 w 2573"/>
                <a:gd name="T31" fmla="*/ 1331 h 1690"/>
                <a:gd name="T32" fmla="*/ 848 w 2573"/>
                <a:gd name="T33" fmla="*/ 1304 h 1690"/>
                <a:gd name="T34" fmla="*/ 897 w 2573"/>
                <a:gd name="T35" fmla="*/ 1269 h 1690"/>
                <a:gd name="T36" fmla="*/ 952 w 2573"/>
                <a:gd name="T37" fmla="*/ 1242 h 1690"/>
                <a:gd name="T38" fmla="*/ 1000 w 2573"/>
                <a:gd name="T39" fmla="*/ 1207 h 1690"/>
                <a:gd name="T40" fmla="*/ 1048 w 2573"/>
                <a:gd name="T41" fmla="*/ 1173 h 1690"/>
                <a:gd name="T42" fmla="*/ 1103 w 2573"/>
                <a:gd name="T43" fmla="*/ 1138 h 1690"/>
                <a:gd name="T44" fmla="*/ 1152 w 2573"/>
                <a:gd name="T45" fmla="*/ 1104 h 1690"/>
                <a:gd name="T46" fmla="*/ 1207 w 2573"/>
                <a:gd name="T47" fmla="*/ 1069 h 1690"/>
                <a:gd name="T48" fmla="*/ 1255 w 2573"/>
                <a:gd name="T49" fmla="*/ 1035 h 1690"/>
                <a:gd name="T50" fmla="*/ 1310 w 2573"/>
                <a:gd name="T51" fmla="*/ 993 h 1690"/>
                <a:gd name="T52" fmla="*/ 1359 w 2573"/>
                <a:gd name="T53" fmla="*/ 959 h 1690"/>
                <a:gd name="T54" fmla="*/ 1414 w 2573"/>
                <a:gd name="T55" fmla="*/ 917 h 1690"/>
                <a:gd name="T56" fmla="*/ 1462 w 2573"/>
                <a:gd name="T57" fmla="*/ 876 h 1690"/>
                <a:gd name="T58" fmla="*/ 1517 w 2573"/>
                <a:gd name="T59" fmla="*/ 842 h 1690"/>
                <a:gd name="T60" fmla="*/ 1566 w 2573"/>
                <a:gd name="T61" fmla="*/ 800 h 1690"/>
                <a:gd name="T62" fmla="*/ 1614 w 2573"/>
                <a:gd name="T63" fmla="*/ 759 h 1690"/>
                <a:gd name="T64" fmla="*/ 1669 w 2573"/>
                <a:gd name="T65" fmla="*/ 717 h 1690"/>
                <a:gd name="T66" fmla="*/ 1718 w 2573"/>
                <a:gd name="T67" fmla="*/ 676 h 1690"/>
                <a:gd name="T68" fmla="*/ 1773 w 2573"/>
                <a:gd name="T69" fmla="*/ 635 h 1690"/>
                <a:gd name="T70" fmla="*/ 1821 w 2573"/>
                <a:gd name="T71" fmla="*/ 593 h 1690"/>
                <a:gd name="T72" fmla="*/ 1876 w 2573"/>
                <a:gd name="T73" fmla="*/ 559 h 1690"/>
                <a:gd name="T74" fmla="*/ 1925 w 2573"/>
                <a:gd name="T75" fmla="*/ 517 h 1690"/>
                <a:gd name="T76" fmla="*/ 1980 w 2573"/>
                <a:gd name="T77" fmla="*/ 476 h 1690"/>
                <a:gd name="T78" fmla="*/ 2028 w 2573"/>
                <a:gd name="T79" fmla="*/ 435 h 1690"/>
                <a:gd name="T80" fmla="*/ 2083 w 2573"/>
                <a:gd name="T81" fmla="*/ 393 h 1690"/>
                <a:gd name="T82" fmla="*/ 2132 w 2573"/>
                <a:gd name="T83" fmla="*/ 352 h 1690"/>
                <a:gd name="T84" fmla="*/ 2187 w 2573"/>
                <a:gd name="T85" fmla="*/ 310 h 1690"/>
                <a:gd name="T86" fmla="*/ 2235 w 2573"/>
                <a:gd name="T87" fmla="*/ 269 h 1690"/>
                <a:gd name="T88" fmla="*/ 2283 w 2573"/>
                <a:gd name="T89" fmla="*/ 228 h 1690"/>
                <a:gd name="T90" fmla="*/ 2338 w 2573"/>
                <a:gd name="T91" fmla="*/ 186 h 1690"/>
                <a:gd name="T92" fmla="*/ 2387 w 2573"/>
                <a:gd name="T93" fmla="*/ 145 h 1690"/>
                <a:gd name="T94" fmla="*/ 2442 w 2573"/>
                <a:gd name="T95" fmla="*/ 104 h 1690"/>
                <a:gd name="T96" fmla="*/ 2490 w 2573"/>
                <a:gd name="T97" fmla="*/ 62 h 1690"/>
                <a:gd name="T98" fmla="*/ 2545 w 2573"/>
                <a:gd name="T99" fmla="*/ 21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1690">
                  <a:moveTo>
                    <a:pt x="0" y="1690"/>
                  </a:moveTo>
                  <a:lnTo>
                    <a:pt x="20" y="1649"/>
                  </a:lnTo>
                  <a:lnTo>
                    <a:pt x="48" y="1628"/>
                  </a:lnTo>
                  <a:lnTo>
                    <a:pt x="75" y="1621"/>
                  </a:lnTo>
                  <a:lnTo>
                    <a:pt x="96" y="1587"/>
                  </a:lnTo>
                  <a:lnTo>
                    <a:pt x="124" y="1566"/>
                  </a:lnTo>
                  <a:lnTo>
                    <a:pt x="151" y="1531"/>
                  </a:lnTo>
                  <a:lnTo>
                    <a:pt x="179" y="1511"/>
                  </a:lnTo>
                  <a:lnTo>
                    <a:pt x="200" y="1518"/>
                  </a:lnTo>
                  <a:lnTo>
                    <a:pt x="227" y="1504"/>
                  </a:lnTo>
                  <a:lnTo>
                    <a:pt x="255" y="1490"/>
                  </a:lnTo>
                  <a:lnTo>
                    <a:pt x="282" y="1469"/>
                  </a:lnTo>
                  <a:lnTo>
                    <a:pt x="303" y="1455"/>
                  </a:lnTo>
                  <a:lnTo>
                    <a:pt x="331" y="1455"/>
                  </a:lnTo>
                  <a:lnTo>
                    <a:pt x="358" y="1455"/>
                  </a:lnTo>
                  <a:lnTo>
                    <a:pt x="379" y="1428"/>
                  </a:lnTo>
                  <a:lnTo>
                    <a:pt x="407" y="1414"/>
                  </a:lnTo>
                  <a:lnTo>
                    <a:pt x="434" y="1407"/>
                  </a:lnTo>
                  <a:lnTo>
                    <a:pt x="462" y="1407"/>
                  </a:lnTo>
                  <a:lnTo>
                    <a:pt x="483" y="1407"/>
                  </a:lnTo>
                  <a:lnTo>
                    <a:pt x="510" y="1400"/>
                  </a:lnTo>
                  <a:lnTo>
                    <a:pt x="538" y="1400"/>
                  </a:lnTo>
                  <a:lnTo>
                    <a:pt x="565" y="1393"/>
                  </a:lnTo>
                  <a:lnTo>
                    <a:pt x="586" y="1386"/>
                  </a:lnTo>
                  <a:lnTo>
                    <a:pt x="614" y="1386"/>
                  </a:lnTo>
                  <a:lnTo>
                    <a:pt x="641" y="1380"/>
                  </a:lnTo>
                  <a:lnTo>
                    <a:pt x="662" y="1373"/>
                  </a:lnTo>
                  <a:lnTo>
                    <a:pt x="690" y="1366"/>
                  </a:lnTo>
                  <a:lnTo>
                    <a:pt x="717" y="1359"/>
                  </a:lnTo>
                  <a:lnTo>
                    <a:pt x="745" y="1352"/>
                  </a:lnTo>
                  <a:lnTo>
                    <a:pt x="765" y="1345"/>
                  </a:lnTo>
                  <a:lnTo>
                    <a:pt x="793" y="1331"/>
                  </a:lnTo>
                  <a:lnTo>
                    <a:pt x="821" y="1318"/>
                  </a:lnTo>
                  <a:lnTo>
                    <a:pt x="848" y="1304"/>
                  </a:lnTo>
                  <a:lnTo>
                    <a:pt x="869" y="1283"/>
                  </a:lnTo>
                  <a:lnTo>
                    <a:pt x="897" y="1269"/>
                  </a:lnTo>
                  <a:lnTo>
                    <a:pt x="924" y="1255"/>
                  </a:lnTo>
                  <a:lnTo>
                    <a:pt x="952" y="1242"/>
                  </a:lnTo>
                  <a:lnTo>
                    <a:pt x="972" y="1221"/>
                  </a:lnTo>
                  <a:lnTo>
                    <a:pt x="1000" y="1207"/>
                  </a:lnTo>
                  <a:lnTo>
                    <a:pt x="1028" y="1193"/>
                  </a:lnTo>
                  <a:lnTo>
                    <a:pt x="1048" y="1173"/>
                  </a:lnTo>
                  <a:lnTo>
                    <a:pt x="1076" y="1159"/>
                  </a:lnTo>
                  <a:lnTo>
                    <a:pt x="1103" y="1138"/>
                  </a:lnTo>
                  <a:lnTo>
                    <a:pt x="1131" y="1124"/>
                  </a:lnTo>
                  <a:lnTo>
                    <a:pt x="1152" y="1104"/>
                  </a:lnTo>
                  <a:lnTo>
                    <a:pt x="1179" y="1090"/>
                  </a:lnTo>
                  <a:lnTo>
                    <a:pt x="1207" y="1069"/>
                  </a:lnTo>
                  <a:lnTo>
                    <a:pt x="1235" y="1048"/>
                  </a:lnTo>
                  <a:lnTo>
                    <a:pt x="1255" y="1035"/>
                  </a:lnTo>
                  <a:lnTo>
                    <a:pt x="1283" y="1014"/>
                  </a:lnTo>
                  <a:lnTo>
                    <a:pt x="1310" y="993"/>
                  </a:lnTo>
                  <a:lnTo>
                    <a:pt x="1331" y="980"/>
                  </a:lnTo>
                  <a:lnTo>
                    <a:pt x="1359" y="959"/>
                  </a:lnTo>
                  <a:lnTo>
                    <a:pt x="1386" y="938"/>
                  </a:lnTo>
                  <a:lnTo>
                    <a:pt x="1414" y="917"/>
                  </a:lnTo>
                  <a:lnTo>
                    <a:pt x="1435" y="897"/>
                  </a:lnTo>
                  <a:lnTo>
                    <a:pt x="1462" y="876"/>
                  </a:lnTo>
                  <a:lnTo>
                    <a:pt x="1490" y="855"/>
                  </a:lnTo>
                  <a:lnTo>
                    <a:pt x="1517" y="842"/>
                  </a:lnTo>
                  <a:lnTo>
                    <a:pt x="1538" y="821"/>
                  </a:lnTo>
                  <a:lnTo>
                    <a:pt x="1566" y="800"/>
                  </a:lnTo>
                  <a:lnTo>
                    <a:pt x="1593" y="779"/>
                  </a:lnTo>
                  <a:lnTo>
                    <a:pt x="1614" y="759"/>
                  </a:lnTo>
                  <a:lnTo>
                    <a:pt x="1642" y="738"/>
                  </a:lnTo>
                  <a:lnTo>
                    <a:pt x="1669" y="717"/>
                  </a:lnTo>
                  <a:lnTo>
                    <a:pt x="1697" y="697"/>
                  </a:lnTo>
                  <a:lnTo>
                    <a:pt x="1718" y="676"/>
                  </a:lnTo>
                  <a:lnTo>
                    <a:pt x="1745" y="655"/>
                  </a:lnTo>
                  <a:lnTo>
                    <a:pt x="1773" y="635"/>
                  </a:lnTo>
                  <a:lnTo>
                    <a:pt x="1800" y="614"/>
                  </a:lnTo>
                  <a:lnTo>
                    <a:pt x="1821" y="593"/>
                  </a:lnTo>
                  <a:lnTo>
                    <a:pt x="1849" y="579"/>
                  </a:lnTo>
                  <a:lnTo>
                    <a:pt x="1876" y="559"/>
                  </a:lnTo>
                  <a:lnTo>
                    <a:pt x="1904" y="538"/>
                  </a:lnTo>
                  <a:lnTo>
                    <a:pt x="1925" y="517"/>
                  </a:lnTo>
                  <a:lnTo>
                    <a:pt x="1952" y="497"/>
                  </a:lnTo>
                  <a:lnTo>
                    <a:pt x="1980" y="476"/>
                  </a:lnTo>
                  <a:lnTo>
                    <a:pt x="2000" y="455"/>
                  </a:lnTo>
                  <a:lnTo>
                    <a:pt x="2028" y="435"/>
                  </a:lnTo>
                  <a:lnTo>
                    <a:pt x="2056" y="414"/>
                  </a:lnTo>
                  <a:lnTo>
                    <a:pt x="2083" y="393"/>
                  </a:lnTo>
                  <a:lnTo>
                    <a:pt x="2104" y="373"/>
                  </a:lnTo>
                  <a:lnTo>
                    <a:pt x="2132" y="352"/>
                  </a:lnTo>
                  <a:lnTo>
                    <a:pt x="2159" y="331"/>
                  </a:lnTo>
                  <a:lnTo>
                    <a:pt x="2187" y="310"/>
                  </a:lnTo>
                  <a:lnTo>
                    <a:pt x="2207" y="290"/>
                  </a:lnTo>
                  <a:lnTo>
                    <a:pt x="2235" y="269"/>
                  </a:lnTo>
                  <a:lnTo>
                    <a:pt x="2263" y="248"/>
                  </a:lnTo>
                  <a:lnTo>
                    <a:pt x="2283" y="228"/>
                  </a:lnTo>
                  <a:lnTo>
                    <a:pt x="2311" y="207"/>
                  </a:lnTo>
                  <a:lnTo>
                    <a:pt x="2338" y="186"/>
                  </a:lnTo>
                  <a:lnTo>
                    <a:pt x="2366" y="166"/>
                  </a:lnTo>
                  <a:lnTo>
                    <a:pt x="2387" y="145"/>
                  </a:lnTo>
                  <a:lnTo>
                    <a:pt x="2414" y="124"/>
                  </a:lnTo>
                  <a:lnTo>
                    <a:pt x="2442" y="104"/>
                  </a:lnTo>
                  <a:lnTo>
                    <a:pt x="2470" y="83"/>
                  </a:lnTo>
                  <a:lnTo>
                    <a:pt x="2490" y="62"/>
                  </a:lnTo>
                  <a:lnTo>
                    <a:pt x="2518" y="41"/>
                  </a:lnTo>
                  <a:lnTo>
                    <a:pt x="2545" y="21"/>
                  </a:lnTo>
                  <a:lnTo>
                    <a:pt x="2573" y="0"/>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5" name="Freeform 28"/>
            <p:cNvSpPr>
              <a:spLocks/>
            </p:cNvSpPr>
            <p:nvPr/>
          </p:nvSpPr>
          <p:spPr bwMode="auto">
            <a:xfrm>
              <a:off x="1680" y="3238"/>
              <a:ext cx="2573" cy="676"/>
            </a:xfrm>
            <a:custGeom>
              <a:avLst/>
              <a:gdLst>
                <a:gd name="T0" fmla="*/ 20 w 2573"/>
                <a:gd name="T1" fmla="*/ 676 h 676"/>
                <a:gd name="T2" fmla="*/ 75 w 2573"/>
                <a:gd name="T3" fmla="*/ 669 h 676"/>
                <a:gd name="T4" fmla="*/ 124 w 2573"/>
                <a:gd name="T5" fmla="*/ 662 h 676"/>
                <a:gd name="T6" fmla="*/ 179 w 2573"/>
                <a:gd name="T7" fmla="*/ 648 h 676"/>
                <a:gd name="T8" fmla="*/ 227 w 2573"/>
                <a:gd name="T9" fmla="*/ 627 h 676"/>
                <a:gd name="T10" fmla="*/ 282 w 2573"/>
                <a:gd name="T11" fmla="*/ 620 h 676"/>
                <a:gd name="T12" fmla="*/ 331 w 2573"/>
                <a:gd name="T13" fmla="*/ 600 h 676"/>
                <a:gd name="T14" fmla="*/ 379 w 2573"/>
                <a:gd name="T15" fmla="*/ 579 h 676"/>
                <a:gd name="T16" fmla="*/ 434 w 2573"/>
                <a:gd name="T17" fmla="*/ 558 h 676"/>
                <a:gd name="T18" fmla="*/ 483 w 2573"/>
                <a:gd name="T19" fmla="*/ 545 h 676"/>
                <a:gd name="T20" fmla="*/ 538 w 2573"/>
                <a:gd name="T21" fmla="*/ 531 h 676"/>
                <a:gd name="T22" fmla="*/ 586 w 2573"/>
                <a:gd name="T23" fmla="*/ 517 h 676"/>
                <a:gd name="T24" fmla="*/ 641 w 2573"/>
                <a:gd name="T25" fmla="*/ 503 h 676"/>
                <a:gd name="T26" fmla="*/ 690 w 2573"/>
                <a:gd name="T27" fmla="*/ 496 h 676"/>
                <a:gd name="T28" fmla="*/ 745 w 2573"/>
                <a:gd name="T29" fmla="*/ 482 h 676"/>
                <a:gd name="T30" fmla="*/ 793 w 2573"/>
                <a:gd name="T31" fmla="*/ 476 h 676"/>
                <a:gd name="T32" fmla="*/ 848 w 2573"/>
                <a:gd name="T33" fmla="*/ 455 h 676"/>
                <a:gd name="T34" fmla="*/ 897 w 2573"/>
                <a:gd name="T35" fmla="*/ 434 h 676"/>
                <a:gd name="T36" fmla="*/ 952 w 2573"/>
                <a:gd name="T37" fmla="*/ 420 h 676"/>
                <a:gd name="T38" fmla="*/ 1000 w 2573"/>
                <a:gd name="T39" fmla="*/ 400 h 676"/>
                <a:gd name="T40" fmla="*/ 1048 w 2573"/>
                <a:gd name="T41" fmla="*/ 379 h 676"/>
                <a:gd name="T42" fmla="*/ 1103 w 2573"/>
                <a:gd name="T43" fmla="*/ 365 h 676"/>
                <a:gd name="T44" fmla="*/ 1152 w 2573"/>
                <a:gd name="T45" fmla="*/ 345 h 676"/>
                <a:gd name="T46" fmla="*/ 1207 w 2573"/>
                <a:gd name="T47" fmla="*/ 324 h 676"/>
                <a:gd name="T48" fmla="*/ 1255 w 2573"/>
                <a:gd name="T49" fmla="*/ 310 h 676"/>
                <a:gd name="T50" fmla="*/ 1310 w 2573"/>
                <a:gd name="T51" fmla="*/ 289 h 676"/>
                <a:gd name="T52" fmla="*/ 1359 w 2573"/>
                <a:gd name="T53" fmla="*/ 276 h 676"/>
                <a:gd name="T54" fmla="*/ 1414 w 2573"/>
                <a:gd name="T55" fmla="*/ 255 h 676"/>
                <a:gd name="T56" fmla="*/ 1462 w 2573"/>
                <a:gd name="T57" fmla="*/ 241 h 676"/>
                <a:gd name="T58" fmla="*/ 1517 w 2573"/>
                <a:gd name="T59" fmla="*/ 227 h 676"/>
                <a:gd name="T60" fmla="*/ 1566 w 2573"/>
                <a:gd name="T61" fmla="*/ 213 h 676"/>
                <a:gd name="T62" fmla="*/ 1614 w 2573"/>
                <a:gd name="T63" fmla="*/ 200 h 676"/>
                <a:gd name="T64" fmla="*/ 1669 w 2573"/>
                <a:gd name="T65" fmla="*/ 179 h 676"/>
                <a:gd name="T66" fmla="*/ 1718 w 2573"/>
                <a:gd name="T67" fmla="*/ 172 h 676"/>
                <a:gd name="T68" fmla="*/ 1773 w 2573"/>
                <a:gd name="T69" fmla="*/ 158 h 676"/>
                <a:gd name="T70" fmla="*/ 1821 w 2573"/>
                <a:gd name="T71" fmla="*/ 144 h 676"/>
                <a:gd name="T72" fmla="*/ 1876 w 2573"/>
                <a:gd name="T73" fmla="*/ 131 h 676"/>
                <a:gd name="T74" fmla="*/ 1925 w 2573"/>
                <a:gd name="T75" fmla="*/ 117 h 676"/>
                <a:gd name="T76" fmla="*/ 1980 w 2573"/>
                <a:gd name="T77" fmla="*/ 110 h 676"/>
                <a:gd name="T78" fmla="*/ 2028 w 2573"/>
                <a:gd name="T79" fmla="*/ 96 h 676"/>
                <a:gd name="T80" fmla="*/ 2083 w 2573"/>
                <a:gd name="T81" fmla="*/ 82 h 676"/>
                <a:gd name="T82" fmla="*/ 2132 w 2573"/>
                <a:gd name="T83" fmla="*/ 75 h 676"/>
                <a:gd name="T84" fmla="*/ 2187 w 2573"/>
                <a:gd name="T85" fmla="*/ 62 h 676"/>
                <a:gd name="T86" fmla="*/ 2235 w 2573"/>
                <a:gd name="T87" fmla="*/ 55 h 676"/>
                <a:gd name="T88" fmla="*/ 2283 w 2573"/>
                <a:gd name="T89" fmla="*/ 48 h 676"/>
                <a:gd name="T90" fmla="*/ 2338 w 2573"/>
                <a:gd name="T91" fmla="*/ 34 h 676"/>
                <a:gd name="T92" fmla="*/ 2387 w 2573"/>
                <a:gd name="T93" fmla="*/ 27 h 676"/>
                <a:gd name="T94" fmla="*/ 2442 w 2573"/>
                <a:gd name="T95" fmla="*/ 20 h 676"/>
                <a:gd name="T96" fmla="*/ 2490 w 2573"/>
                <a:gd name="T97" fmla="*/ 13 h 676"/>
                <a:gd name="T98" fmla="*/ 2545 w 2573"/>
                <a:gd name="T99" fmla="*/ 7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676">
                  <a:moveTo>
                    <a:pt x="0" y="669"/>
                  </a:moveTo>
                  <a:lnTo>
                    <a:pt x="20" y="676"/>
                  </a:lnTo>
                  <a:lnTo>
                    <a:pt x="48" y="669"/>
                  </a:lnTo>
                  <a:lnTo>
                    <a:pt x="75" y="669"/>
                  </a:lnTo>
                  <a:lnTo>
                    <a:pt x="96" y="662"/>
                  </a:lnTo>
                  <a:lnTo>
                    <a:pt x="124" y="662"/>
                  </a:lnTo>
                  <a:lnTo>
                    <a:pt x="151" y="655"/>
                  </a:lnTo>
                  <a:lnTo>
                    <a:pt x="179" y="648"/>
                  </a:lnTo>
                  <a:lnTo>
                    <a:pt x="200" y="634"/>
                  </a:lnTo>
                  <a:lnTo>
                    <a:pt x="227" y="627"/>
                  </a:lnTo>
                  <a:lnTo>
                    <a:pt x="255" y="627"/>
                  </a:lnTo>
                  <a:lnTo>
                    <a:pt x="282" y="620"/>
                  </a:lnTo>
                  <a:lnTo>
                    <a:pt x="303" y="607"/>
                  </a:lnTo>
                  <a:lnTo>
                    <a:pt x="331" y="600"/>
                  </a:lnTo>
                  <a:lnTo>
                    <a:pt x="358" y="593"/>
                  </a:lnTo>
                  <a:lnTo>
                    <a:pt x="379" y="579"/>
                  </a:lnTo>
                  <a:lnTo>
                    <a:pt x="407" y="572"/>
                  </a:lnTo>
                  <a:lnTo>
                    <a:pt x="434" y="558"/>
                  </a:lnTo>
                  <a:lnTo>
                    <a:pt x="462" y="551"/>
                  </a:lnTo>
                  <a:lnTo>
                    <a:pt x="483" y="545"/>
                  </a:lnTo>
                  <a:lnTo>
                    <a:pt x="510" y="538"/>
                  </a:lnTo>
                  <a:lnTo>
                    <a:pt x="538" y="531"/>
                  </a:lnTo>
                  <a:lnTo>
                    <a:pt x="565" y="524"/>
                  </a:lnTo>
                  <a:lnTo>
                    <a:pt x="586" y="517"/>
                  </a:lnTo>
                  <a:lnTo>
                    <a:pt x="614" y="510"/>
                  </a:lnTo>
                  <a:lnTo>
                    <a:pt x="641" y="503"/>
                  </a:lnTo>
                  <a:lnTo>
                    <a:pt x="662" y="496"/>
                  </a:lnTo>
                  <a:lnTo>
                    <a:pt x="690" y="496"/>
                  </a:lnTo>
                  <a:lnTo>
                    <a:pt x="717" y="489"/>
                  </a:lnTo>
                  <a:lnTo>
                    <a:pt x="745" y="482"/>
                  </a:lnTo>
                  <a:lnTo>
                    <a:pt x="765" y="482"/>
                  </a:lnTo>
                  <a:lnTo>
                    <a:pt x="793" y="476"/>
                  </a:lnTo>
                  <a:lnTo>
                    <a:pt x="821" y="462"/>
                  </a:lnTo>
                  <a:lnTo>
                    <a:pt x="848" y="455"/>
                  </a:lnTo>
                  <a:lnTo>
                    <a:pt x="869" y="448"/>
                  </a:lnTo>
                  <a:lnTo>
                    <a:pt x="897" y="434"/>
                  </a:lnTo>
                  <a:lnTo>
                    <a:pt x="924" y="427"/>
                  </a:lnTo>
                  <a:lnTo>
                    <a:pt x="952" y="420"/>
                  </a:lnTo>
                  <a:lnTo>
                    <a:pt x="972" y="407"/>
                  </a:lnTo>
                  <a:lnTo>
                    <a:pt x="1000" y="400"/>
                  </a:lnTo>
                  <a:lnTo>
                    <a:pt x="1028" y="393"/>
                  </a:lnTo>
                  <a:lnTo>
                    <a:pt x="1048" y="379"/>
                  </a:lnTo>
                  <a:lnTo>
                    <a:pt x="1076" y="372"/>
                  </a:lnTo>
                  <a:lnTo>
                    <a:pt x="1103" y="365"/>
                  </a:lnTo>
                  <a:lnTo>
                    <a:pt x="1131" y="351"/>
                  </a:lnTo>
                  <a:lnTo>
                    <a:pt x="1152" y="345"/>
                  </a:lnTo>
                  <a:lnTo>
                    <a:pt x="1179" y="338"/>
                  </a:lnTo>
                  <a:lnTo>
                    <a:pt x="1207" y="324"/>
                  </a:lnTo>
                  <a:lnTo>
                    <a:pt x="1235" y="317"/>
                  </a:lnTo>
                  <a:lnTo>
                    <a:pt x="1255" y="310"/>
                  </a:lnTo>
                  <a:lnTo>
                    <a:pt x="1283" y="303"/>
                  </a:lnTo>
                  <a:lnTo>
                    <a:pt x="1310" y="289"/>
                  </a:lnTo>
                  <a:lnTo>
                    <a:pt x="1331" y="282"/>
                  </a:lnTo>
                  <a:lnTo>
                    <a:pt x="1359" y="276"/>
                  </a:lnTo>
                  <a:lnTo>
                    <a:pt x="1386" y="269"/>
                  </a:lnTo>
                  <a:lnTo>
                    <a:pt x="1414" y="255"/>
                  </a:lnTo>
                  <a:lnTo>
                    <a:pt x="1435" y="248"/>
                  </a:lnTo>
                  <a:lnTo>
                    <a:pt x="1462" y="241"/>
                  </a:lnTo>
                  <a:lnTo>
                    <a:pt x="1490" y="234"/>
                  </a:lnTo>
                  <a:lnTo>
                    <a:pt x="1517" y="227"/>
                  </a:lnTo>
                  <a:lnTo>
                    <a:pt x="1538" y="220"/>
                  </a:lnTo>
                  <a:lnTo>
                    <a:pt x="1566" y="213"/>
                  </a:lnTo>
                  <a:lnTo>
                    <a:pt x="1593" y="207"/>
                  </a:lnTo>
                  <a:lnTo>
                    <a:pt x="1614" y="200"/>
                  </a:lnTo>
                  <a:lnTo>
                    <a:pt x="1642" y="193"/>
                  </a:lnTo>
                  <a:lnTo>
                    <a:pt x="1669" y="179"/>
                  </a:lnTo>
                  <a:lnTo>
                    <a:pt x="1697" y="179"/>
                  </a:lnTo>
                  <a:lnTo>
                    <a:pt x="1718" y="172"/>
                  </a:lnTo>
                  <a:lnTo>
                    <a:pt x="1745" y="165"/>
                  </a:lnTo>
                  <a:lnTo>
                    <a:pt x="1773" y="158"/>
                  </a:lnTo>
                  <a:lnTo>
                    <a:pt x="1800" y="151"/>
                  </a:lnTo>
                  <a:lnTo>
                    <a:pt x="1821" y="144"/>
                  </a:lnTo>
                  <a:lnTo>
                    <a:pt x="1849" y="138"/>
                  </a:lnTo>
                  <a:lnTo>
                    <a:pt x="1876" y="131"/>
                  </a:lnTo>
                  <a:lnTo>
                    <a:pt x="1904" y="124"/>
                  </a:lnTo>
                  <a:lnTo>
                    <a:pt x="1925" y="117"/>
                  </a:lnTo>
                  <a:lnTo>
                    <a:pt x="1952" y="110"/>
                  </a:lnTo>
                  <a:lnTo>
                    <a:pt x="1980" y="110"/>
                  </a:lnTo>
                  <a:lnTo>
                    <a:pt x="2000" y="103"/>
                  </a:lnTo>
                  <a:lnTo>
                    <a:pt x="2028" y="96"/>
                  </a:lnTo>
                  <a:lnTo>
                    <a:pt x="2056" y="89"/>
                  </a:lnTo>
                  <a:lnTo>
                    <a:pt x="2083" y="82"/>
                  </a:lnTo>
                  <a:lnTo>
                    <a:pt x="2104" y="82"/>
                  </a:lnTo>
                  <a:lnTo>
                    <a:pt x="2132" y="75"/>
                  </a:lnTo>
                  <a:lnTo>
                    <a:pt x="2159" y="69"/>
                  </a:lnTo>
                  <a:lnTo>
                    <a:pt x="2187" y="62"/>
                  </a:lnTo>
                  <a:lnTo>
                    <a:pt x="2207" y="62"/>
                  </a:lnTo>
                  <a:lnTo>
                    <a:pt x="2235" y="55"/>
                  </a:lnTo>
                  <a:lnTo>
                    <a:pt x="2263" y="48"/>
                  </a:lnTo>
                  <a:lnTo>
                    <a:pt x="2283" y="48"/>
                  </a:lnTo>
                  <a:lnTo>
                    <a:pt x="2311" y="41"/>
                  </a:lnTo>
                  <a:lnTo>
                    <a:pt x="2338" y="34"/>
                  </a:lnTo>
                  <a:lnTo>
                    <a:pt x="2366" y="34"/>
                  </a:lnTo>
                  <a:lnTo>
                    <a:pt x="2387" y="27"/>
                  </a:lnTo>
                  <a:lnTo>
                    <a:pt x="2414" y="27"/>
                  </a:lnTo>
                  <a:lnTo>
                    <a:pt x="2442" y="20"/>
                  </a:lnTo>
                  <a:lnTo>
                    <a:pt x="2470" y="13"/>
                  </a:lnTo>
                  <a:lnTo>
                    <a:pt x="2490" y="13"/>
                  </a:lnTo>
                  <a:lnTo>
                    <a:pt x="2518" y="7"/>
                  </a:lnTo>
                  <a:lnTo>
                    <a:pt x="2545" y="7"/>
                  </a:lnTo>
                  <a:lnTo>
                    <a:pt x="257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6" name="Freeform 29"/>
            <p:cNvSpPr>
              <a:spLocks/>
            </p:cNvSpPr>
            <p:nvPr/>
          </p:nvSpPr>
          <p:spPr bwMode="auto">
            <a:xfrm>
              <a:off x="1680" y="3245"/>
              <a:ext cx="2573" cy="675"/>
            </a:xfrm>
            <a:custGeom>
              <a:avLst/>
              <a:gdLst>
                <a:gd name="T0" fmla="*/ 20 w 2573"/>
                <a:gd name="T1" fmla="*/ 675 h 675"/>
                <a:gd name="T2" fmla="*/ 75 w 2573"/>
                <a:gd name="T3" fmla="*/ 669 h 675"/>
                <a:gd name="T4" fmla="*/ 124 w 2573"/>
                <a:gd name="T5" fmla="*/ 662 h 675"/>
                <a:gd name="T6" fmla="*/ 179 w 2573"/>
                <a:gd name="T7" fmla="*/ 648 h 675"/>
                <a:gd name="T8" fmla="*/ 227 w 2573"/>
                <a:gd name="T9" fmla="*/ 627 h 675"/>
                <a:gd name="T10" fmla="*/ 282 w 2573"/>
                <a:gd name="T11" fmla="*/ 620 h 675"/>
                <a:gd name="T12" fmla="*/ 331 w 2573"/>
                <a:gd name="T13" fmla="*/ 600 h 675"/>
                <a:gd name="T14" fmla="*/ 379 w 2573"/>
                <a:gd name="T15" fmla="*/ 579 h 675"/>
                <a:gd name="T16" fmla="*/ 434 w 2573"/>
                <a:gd name="T17" fmla="*/ 558 h 675"/>
                <a:gd name="T18" fmla="*/ 483 w 2573"/>
                <a:gd name="T19" fmla="*/ 544 h 675"/>
                <a:gd name="T20" fmla="*/ 538 w 2573"/>
                <a:gd name="T21" fmla="*/ 531 h 675"/>
                <a:gd name="T22" fmla="*/ 586 w 2573"/>
                <a:gd name="T23" fmla="*/ 517 h 675"/>
                <a:gd name="T24" fmla="*/ 641 w 2573"/>
                <a:gd name="T25" fmla="*/ 503 h 675"/>
                <a:gd name="T26" fmla="*/ 690 w 2573"/>
                <a:gd name="T27" fmla="*/ 496 h 675"/>
                <a:gd name="T28" fmla="*/ 745 w 2573"/>
                <a:gd name="T29" fmla="*/ 482 h 675"/>
                <a:gd name="T30" fmla="*/ 793 w 2573"/>
                <a:gd name="T31" fmla="*/ 475 h 675"/>
                <a:gd name="T32" fmla="*/ 848 w 2573"/>
                <a:gd name="T33" fmla="*/ 455 h 675"/>
                <a:gd name="T34" fmla="*/ 897 w 2573"/>
                <a:gd name="T35" fmla="*/ 434 h 675"/>
                <a:gd name="T36" fmla="*/ 952 w 2573"/>
                <a:gd name="T37" fmla="*/ 420 h 675"/>
                <a:gd name="T38" fmla="*/ 1000 w 2573"/>
                <a:gd name="T39" fmla="*/ 400 h 675"/>
                <a:gd name="T40" fmla="*/ 1048 w 2573"/>
                <a:gd name="T41" fmla="*/ 379 h 675"/>
                <a:gd name="T42" fmla="*/ 1103 w 2573"/>
                <a:gd name="T43" fmla="*/ 365 h 675"/>
                <a:gd name="T44" fmla="*/ 1152 w 2573"/>
                <a:gd name="T45" fmla="*/ 344 h 675"/>
                <a:gd name="T46" fmla="*/ 1207 w 2573"/>
                <a:gd name="T47" fmla="*/ 324 h 675"/>
                <a:gd name="T48" fmla="*/ 1255 w 2573"/>
                <a:gd name="T49" fmla="*/ 310 h 675"/>
                <a:gd name="T50" fmla="*/ 1310 w 2573"/>
                <a:gd name="T51" fmla="*/ 289 h 675"/>
                <a:gd name="T52" fmla="*/ 1359 w 2573"/>
                <a:gd name="T53" fmla="*/ 275 h 675"/>
                <a:gd name="T54" fmla="*/ 1414 w 2573"/>
                <a:gd name="T55" fmla="*/ 255 h 675"/>
                <a:gd name="T56" fmla="*/ 1462 w 2573"/>
                <a:gd name="T57" fmla="*/ 241 h 675"/>
                <a:gd name="T58" fmla="*/ 1517 w 2573"/>
                <a:gd name="T59" fmla="*/ 227 h 675"/>
                <a:gd name="T60" fmla="*/ 1566 w 2573"/>
                <a:gd name="T61" fmla="*/ 213 h 675"/>
                <a:gd name="T62" fmla="*/ 1614 w 2573"/>
                <a:gd name="T63" fmla="*/ 200 h 675"/>
                <a:gd name="T64" fmla="*/ 1669 w 2573"/>
                <a:gd name="T65" fmla="*/ 179 h 675"/>
                <a:gd name="T66" fmla="*/ 1718 w 2573"/>
                <a:gd name="T67" fmla="*/ 172 h 675"/>
                <a:gd name="T68" fmla="*/ 1773 w 2573"/>
                <a:gd name="T69" fmla="*/ 158 h 675"/>
                <a:gd name="T70" fmla="*/ 1821 w 2573"/>
                <a:gd name="T71" fmla="*/ 144 h 675"/>
                <a:gd name="T72" fmla="*/ 1876 w 2573"/>
                <a:gd name="T73" fmla="*/ 131 h 675"/>
                <a:gd name="T74" fmla="*/ 1925 w 2573"/>
                <a:gd name="T75" fmla="*/ 117 h 675"/>
                <a:gd name="T76" fmla="*/ 1980 w 2573"/>
                <a:gd name="T77" fmla="*/ 110 h 675"/>
                <a:gd name="T78" fmla="*/ 2028 w 2573"/>
                <a:gd name="T79" fmla="*/ 96 h 675"/>
                <a:gd name="T80" fmla="*/ 2083 w 2573"/>
                <a:gd name="T81" fmla="*/ 82 h 675"/>
                <a:gd name="T82" fmla="*/ 2132 w 2573"/>
                <a:gd name="T83" fmla="*/ 75 h 675"/>
                <a:gd name="T84" fmla="*/ 2187 w 2573"/>
                <a:gd name="T85" fmla="*/ 62 h 675"/>
                <a:gd name="T86" fmla="*/ 2235 w 2573"/>
                <a:gd name="T87" fmla="*/ 55 h 675"/>
                <a:gd name="T88" fmla="*/ 2283 w 2573"/>
                <a:gd name="T89" fmla="*/ 48 h 675"/>
                <a:gd name="T90" fmla="*/ 2338 w 2573"/>
                <a:gd name="T91" fmla="*/ 34 h 675"/>
                <a:gd name="T92" fmla="*/ 2387 w 2573"/>
                <a:gd name="T93" fmla="*/ 27 h 675"/>
                <a:gd name="T94" fmla="*/ 2442 w 2573"/>
                <a:gd name="T95" fmla="*/ 20 h 675"/>
                <a:gd name="T96" fmla="*/ 2490 w 2573"/>
                <a:gd name="T97" fmla="*/ 13 h 675"/>
                <a:gd name="T98" fmla="*/ 2545 w 2573"/>
                <a:gd name="T99" fmla="*/ 6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675">
                  <a:moveTo>
                    <a:pt x="0" y="669"/>
                  </a:moveTo>
                  <a:lnTo>
                    <a:pt x="20" y="675"/>
                  </a:lnTo>
                  <a:lnTo>
                    <a:pt x="48" y="669"/>
                  </a:lnTo>
                  <a:lnTo>
                    <a:pt x="75" y="669"/>
                  </a:lnTo>
                  <a:lnTo>
                    <a:pt x="96" y="662"/>
                  </a:lnTo>
                  <a:lnTo>
                    <a:pt x="124" y="662"/>
                  </a:lnTo>
                  <a:lnTo>
                    <a:pt x="151" y="655"/>
                  </a:lnTo>
                  <a:lnTo>
                    <a:pt x="179" y="648"/>
                  </a:lnTo>
                  <a:lnTo>
                    <a:pt x="200" y="634"/>
                  </a:lnTo>
                  <a:lnTo>
                    <a:pt x="227" y="627"/>
                  </a:lnTo>
                  <a:lnTo>
                    <a:pt x="255" y="627"/>
                  </a:lnTo>
                  <a:lnTo>
                    <a:pt x="282" y="620"/>
                  </a:lnTo>
                  <a:lnTo>
                    <a:pt x="303" y="607"/>
                  </a:lnTo>
                  <a:lnTo>
                    <a:pt x="331" y="600"/>
                  </a:lnTo>
                  <a:lnTo>
                    <a:pt x="358" y="593"/>
                  </a:lnTo>
                  <a:lnTo>
                    <a:pt x="379" y="579"/>
                  </a:lnTo>
                  <a:lnTo>
                    <a:pt x="407" y="572"/>
                  </a:lnTo>
                  <a:lnTo>
                    <a:pt x="434" y="558"/>
                  </a:lnTo>
                  <a:lnTo>
                    <a:pt x="462" y="551"/>
                  </a:lnTo>
                  <a:lnTo>
                    <a:pt x="483" y="544"/>
                  </a:lnTo>
                  <a:lnTo>
                    <a:pt x="510" y="538"/>
                  </a:lnTo>
                  <a:lnTo>
                    <a:pt x="538" y="531"/>
                  </a:lnTo>
                  <a:lnTo>
                    <a:pt x="565" y="524"/>
                  </a:lnTo>
                  <a:lnTo>
                    <a:pt x="586" y="517"/>
                  </a:lnTo>
                  <a:lnTo>
                    <a:pt x="614" y="510"/>
                  </a:lnTo>
                  <a:lnTo>
                    <a:pt x="641" y="503"/>
                  </a:lnTo>
                  <a:lnTo>
                    <a:pt x="662" y="496"/>
                  </a:lnTo>
                  <a:lnTo>
                    <a:pt x="690" y="496"/>
                  </a:lnTo>
                  <a:lnTo>
                    <a:pt x="717" y="489"/>
                  </a:lnTo>
                  <a:lnTo>
                    <a:pt x="745" y="482"/>
                  </a:lnTo>
                  <a:lnTo>
                    <a:pt x="765" y="482"/>
                  </a:lnTo>
                  <a:lnTo>
                    <a:pt x="793" y="475"/>
                  </a:lnTo>
                  <a:lnTo>
                    <a:pt x="821" y="462"/>
                  </a:lnTo>
                  <a:lnTo>
                    <a:pt x="848" y="455"/>
                  </a:lnTo>
                  <a:lnTo>
                    <a:pt x="869" y="448"/>
                  </a:lnTo>
                  <a:lnTo>
                    <a:pt x="897" y="434"/>
                  </a:lnTo>
                  <a:lnTo>
                    <a:pt x="924" y="427"/>
                  </a:lnTo>
                  <a:lnTo>
                    <a:pt x="952" y="420"/>
                  </a:lnTo>
                  <a:lnTo>
                    <a:pt x="972" y="406"/>
                  </a:lnTo>
                  <a:lnTo>
                    <a:pt x="1000" y="400"/>
                  </a:lnTo>
                  <a:lnTo>
                    <a:pt x="1028" y="393"/>
                  </a:lnTo>
                  <a:lnTo>
                    <a:pt x="1048" y="379"/>
                  </a:lnTo>
                  <a:lnTo>
                    <a:pt x="1076" y="372"/>
                  </a:lnTo>
                  <a:lnTo>
                    <a:pt x="1103" y="365"/>
                  </a:lnTo>
                  <a:lnTo>
                    <a:pt x="1131" y="351"/>
                  </a:lnTo>
                  <a:lnTo>
                    <a:pt x="1152" y="344"/>
                  </a:lnTo>
                  <a:lnTo>
                    <a:pt x="1179" y="338"/>
                  </a:lnTo>
                  <a:lnTo>
                    <a:pt x="1207" y="324"/>
                  </a:lnTo>
                  <a:lnTo>
                    <a:pt x="1235" y="317"/>
                  </a:lnTo>
                  <a:lnTo>
                    <a:pt x="1255" y="310"/>
                  </a:lnTo>
                  <a:lnTo>
                    <a:pt x="1283" y="303"/>
                  </a:lnTo>
                  <a:lnTo>
                    <a:pt x="1310" y="289"/>
                  </a:lnTo>
                  <a:lnTo>
                    <a:pt x="1331" y="282"/>
                  </a:lnTo>
                  <a:lnTo>
                    <a:pt x="1359" y="275"/>
                  </a:lnTo>
                  <a:lnTo>
                    <a:pt x="1386" y="269"/>
                  </a:lnTo>
                  <a:lnTo>
                    <a:pt x="1414" y="255"/>
                  </a:lnTo>
                  <a:lnTo>
                    <a:pt x="1435" y="248"/>
                  </a:lnTo>
                  <a:lnTo>
                    <a:pt x="1462" y="241"/>
                  </a:lnTo>
                  <a:lnTo>
                    <a:pt x="1490" y="234"/>
                  </a:lnTo>
                  <a:lnTo>
                    <a:pt x="1517" y="227"/>
                  </a:lnTo>
                  <a:lnTo>
                    <a:pt x="1538" y="220"/>
                  </a:lnTo>
                  <a:lnTo>
                    <a:pt x="1566" y="213"/>
                  </a:lnTo>
                  <a:lnTo>
                    <a:pt x="1593" y="206"/>
                  </a:lnTo>
                  <a:lnTo>
                    <a:pt x="1614" y="200"/>
                  </a:lnTo>
                  <a:lnTo>
                    <a:pt x="1642" y="193"/>
                  </a:lnTo>
                  <a:lnTo>
                    <a:pt x="1669" y="179"/>
                  </a:lnTo>
                  <a:lnTo>
                    <a:pt x="1697" y="179"/>
                  </a:lnTo>
                  <a:lnTo>
                    <a:pt x="1718" y="172"/>
                  </a:lnTo>
                  <a:lnTo>
                    <a:pt x="1745" y="165"/>
                  </a:lnTo>
                  <a:lnTo>
                    <a:pt x="1773" y="158"/>
                  </a:lnTo>
                  <a:lnTo>
                    <a:pt x="1800" y="151"/>
                  </a:lnTo>
                  <a:lnTo>
                    <a:pt x="1821" y="144"/>
                  </a:lnTo>
                  <a:lnTo>
                    <a:pt x="1849" y="137"/>
                  </a:lnTo>
                  <a:lnTo>
                    <a:pt x="1876" y="131"/>
                  </a:lnTo>
                  <a:lnTo>
                    <a:pt x="1904" y="124"/>
                  </a:lnTo>
                  <a:lnTo>
                    <a:pt x="1925" y="117"/>
                  </a:lnTo>
                  <a:lnTo>
                    <a:pt x="1952" y="110"/>
                  </a:lnTo>
                  <a:lnTo>
                    <a:pt x="1980" y="110"/>
                  </a:lnTo>
                  <a:lnTo>
                    <a:pt x="2000" y="103"/>
                  </a:lnTo>
                  <a:lnTo>
                    <a:pt x="2028" y="96"/>
                  </a:lnTo>
                  <a:lnTo>
                    <a:pt x="2056" y="89"/>
                  </a:lnTo>
                  <a:lnTo>
                    <a:pt x="2083" y="82"/>
                  </a:lnTo>
                  <a:lnTo>
                    <a:pt x="2104" y="82"/>
                  </a:lnTo>
                  <a:lnTo>
                    <a:pt x="2132" y="75"/>
                  </a:lnTo>
                  <a:lnTo>
                    <a:pt x="2159" y="68"/>
                  </a:lnTo>
                  <a:lnTo>
                    <a:pt x="2187" y="62"/>
                  </a:lnTo>
                  <a:lnTo>
                    <a:pt x="2207" y="62"/>
                  </a:lnTo>
                  <a:lnTo>
                    <a:pt x="2235" y="55"/>
                  </a:lnTo>
                  <a:lnTo>
                    <a:pt x="2263" y="48"/>
                  </a:lnTo>
                  <a:lnTo>
                    <a:pt x="2283" y="48"/>
                  </a:lnTo>
                  <a:lnTo>
                    <a:pt x="2311" y="41"/>
                  </a:lnTo>
                  <a:lnTo>
                    <a:pt x="2338" y="34"/>
                  </a:lnTo>
                  <a:lnTo>
                    <a:pt x="2366" y="34"/>
                  </a:lnTo>
                  <a:lnTo>
                    <a:pt x="2387" y="27"/>
                  </a:lnTo>
                  <a:lnTo>
                    <a:pt x="2414" y="27"/>
                  </a:lnTo>
                  <a:lnTo>
                    <a:pt x="2442" y="20"/>
                  </a:lnTo>
                  <a:lnTo>
                    <a:pt x="2470" y="13"/>
                  </a:lnTo>
                  <a:lnTo>
                    <a:pt x="2490" y="13"/>
                  </a:lnTo>
                  <a:lnTo>
                    <a:pt x="2518" y="6"/>
                  </a:lnTo>
                  <a:lnTo>
                    <a:pt x="2545" y="6"/>
                  </a:lnTo>
                  <a:lnTo>
                    <a:pt x="257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30"/>
            <p:cNvSpPr>
              <a:spLocks/>
            </p:cNvSpPr>
            <p:nvPr/>
          </p:nvSpPr>
          <p:spPr bwMode="auto">
            <a:xfrm>
              <a:off x="1680" y="3251"/>
              <a:ext cx="2573" cy="676"/>
            </a:xfrm>
            <a:custGeom>
              <a:avLst/>
              <a:gdLst>
                <a:gd name="T0" fmla="*/ 20 w 2573"/>
                <a:gd name="T1" fmla="*/ 676 h 676"/>
                <a:gd name="T2" fmla="*/ 75 w 2573"/>
                <a:gd name="T3" fmla="*/ 669 h 676"/>
                <a:gd name="T4" fmla="*/ 124 w 2573"/>
                <a:gd name="T5" fmla="*/ 663 h 676"/>
                <a:gd name="T6" fmla="*/ 179 w 2573"/>
                <a:gd name="T7" fmla="*/ 649 h 676"/>
                <a:gd name="T8" fmla="*/ 227 w 2573"/>
                <a:gd name="T9" fmla="*/ 628 h 676"/>
                <a:gd name="T10" fmla="*/ 282 w 2573"/>
                <a:gd name="T11" fmla="*/ 621 h 676"/>
                <a:gd name="T12" fmla="*/ 331 w 2573"/>
                <a:gd name="T13" fmla="*/ 601 h 676"/>
                <a:gd name="T14" fmla="*/ 379 w 2573"/>
                <a:gd name="T15" fmla="*/ 580 h 676"/>
                <a:gd name="T16" fmla="*/ 434 w 2573"/>
                <a:gd name="T17" fmla="*/ 559 h 676"/>
                <a:gd name="T18" fmla="*/ 483 w 2573"/>
                <a:gd name="T19" fmla="*/ 545 h 676"/>
                <a:gd name="T20" fmla="*/ 538 w 2573"/>
                <a:gd name="T21" fmla="*/ 532 h 676"/>
                <a:gd name="T22" fmla="*/ 586 w 2573"/>
                <a:gd name="T23" fmla="*/ 518 h 676"/>
                <a:gd name="T24" fmla="*/ 641 w 2573"/>
                <a:gd name="T25" fmla="*/ 504 h 676"/>
                <a:gd name="T26" fmla="*/ 690 w 2573"/>
                <a:gd name="T27" fmla="*/ 497 h 676"/>
                <a:gd name="T28" fmla="*/ 745 w 2573"/>
                <a:gd name="T29" fmla="*/ 483 h 676"/>
                <a:gd name="T30" fmla="*/ 793 w 2573"/>
                <a:gd name="T31" fmla="*/ 476 h 676"/>
                <a:gd name="T32" fmla="*/ 848 w 2573"/>
                <a:gd name="T33" fmla="*/ 456 h 676"/>
                <a:gd name="T34" fmla="*/ 897 w 2573"/>
                <a:gd name="T35" fmla="*/ 435 h 676"/>
                <a:gd name="T36" fmla="*/ 952 w 2573"/>
                <a:gd name="T37" fmla="*/ 421 h 676"/>
                <a:gd name="T38" fmla="*/ 1000 w 2573"/>
                <a:gd name="T39" fmla="*/ 400 h 676"/>
                <a:gd name="T40" fmla="*/ 1048 w 2573"/>
                <a:gd name="T41" fmla="*/ 380 h 676"/>
                <a:gd name="T42" fmla="*/ 1103 w 2573"/>
                <a:gd name="T43" fmla="*/ 366 h 676"/>
                <a:gd name="T44" fmla="*/ 1152 w 2573"/>
                <a:gd name="T45" fmla="*/ 345 h 676"/>
                <a:gd name="T46" fmla="*/ 1207 w 2573"/>
                <a:gd name="T47" fmla="*/ 325 h 676"/>
                <a:gd name="T48" fmla="*/ 1255 w 2573"/>
                <a:gd name="T49" fmla="*/ 311 h 676"/>
                <a:gd name="T50" fmla="*/ 1310 w 2573"/>
                <a:gd name="T51" fmla="*/ 290 h 676"/>
                <a:gd name="T52" fmla="*/ 1359 w 2573"/>
                <a:gd name="T53" fmla="*/ 276 h 676"/>
                <a:gd name="T54" fmla="*/ 1414 w 2573"/>
                <a:gd name="T55" fmla="*/ 256 h 676"/>
                <a:gd name="T56" fmla="*/ 1462 w 2573"/>
                <a:gd name="T57" fmla="*/ 242 h 676"/>
                <a:gd name="T58" fmla="*/ 1517 w 2573"/>
                <a:gd name="T59" fmla="*/ 228 h 676"/>
                <a:gd name="T60" fmla="*/ 1566 w 2573"/>
                <a:gd name="T61" fmla="*/ 214 h 676"/>
                <a:gd name="T62" fmla="*/ 1614 w 2573"/>
                <a:gd name="T63" fmla="*/ 200 h 676"/>
                <a:gd name="T64" fmla="*/ 1669 w 2573"/>
                <a:gd name="T65" fmla="*/ 180 h 676"/>
                <a:gd name="T66" fmla="*/ 1718 w 2573"/>
                <a:gd name="T67" fmla="*/ 173 h 676"/>
                <a:gd name="T68" fmla="*/ 1773 w 2573"/>
                <a:gd name="T69" fmla="*/ 159 h 676"/>
                <a:gd name="T70" fmla="*/ 1821 w 2573"/>
                <a:gd name="T71" fmla="*/ 145 h 676"/>
                <a:gd name="T72" fmla="*/ 1876 w 2573"/>
                <a:gd name="T73" fmla="*/ 131 h 676"/>
                <a:gd name="T74" fmla="*/ 1925 w 2573"/>
                <a:gd name="T75" fmla="*/ 118 h 676"/>
                <a:gd name="T76" fmla="*/ 1980 w 2573"/>
                <a:gd name="T77" fmla="*/ 111 h 676"/>
                <a:gd name="T78" fmla="*/ 2028 w 2573"/>
                <a:gd name="T79" fmla="*/ 97 h 676"/>
                <a:gd name="T80" fmla="*/ 2083 w 2573"/>
                <a:gd name="T81" fmla="*/ 83 h 676"/>
                <a:gd name="T82" fmla="*/ 2132 w 2573"/>
                <a:gd name="T83" fmla="*/ 76 h 676"/>
                <a:gd name="T84" fmla="*/ 2187 w 2573"/>
                <a:gd name="T85" fmla="*/ 62 h 676"/>
                <a:gd name="T86" fmla="*/ 2235 w 2573"/>
                <a:gd name="T87" fmla="*/ 56 h 676"/>
                <a:gd name="T88" fmla="*/ 2283 w 2573"/>
                <a:gd name="T89" fmla="*/ 49 h 676"/>
                <a:gd name="T90" fmla="*/ 2338 w 2573"/>
                <a:gd name="T91" fmla="*/ 35 h 676"/>
                <a:gd name="T92" fmla="*/ 2387 w 2573"/>
                <a:gd name="T93" fmla="*/ 28 h 676"/>
                <a:gd name="T94" fmla="*/ 2442 w 2573"/>
                <a:gd name="T95" fmla="*/ 21 h 676"/>
                <a:gd name="T96" fmla="*/ 2490 w 2573"/>
                <a:gd name="T97" fmla="*/ 14 h 676"/>
                <a:gd name="T98" fmla="*/ 2545 w 2573"/>
                <a:gd name="T99" fmla="*/ 7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676">
                  <a:moveTo>
                    <a:pt x="0" y="669"/>
                  </a:moveTo>
                  <a:lnTo>
                    <a:pt x="20" y="676"/>
                  </a:lnTo>
                  <a:lnTo>
                    <a:pt x="48" y="669"/>
                  </a:lnTo>
                  <a:lnTo>
                    <a:pt x="75" y="669"/>
                  </a:lnTo>
                  <a:lnTo>
                    <a:pt x="96" y="663"/>
                  </a:lnTo>
                  <a:lnTo>
                    <a:pt x="124" y="663"/>
                  </a:lnTo>
                  <a:lnTo>
                    <a:pt x="151" y="656"/>
                  </a:lnTo>
                  <a:lnTo>
                    <a:pt x="179" y="649"/>
                  </a:lnTo>
                  <a:lnTo>
                    <a:pt x="200" y="635"/>
                  </a:lnTo>
                  <a:lnTo>
                    <a:pt x="227" y="628"/>
                  </a:lnTo>
                  <a:lnTo>
                    <a:pt x="255" y="628"/>
                  </a:lnTo>
                  <a:lnTo>
                    <a:pt x="282" y="621"/>
                  </a:lnTo>
                  <a:lnTo>
                    <a:pt x="303" y="607"/>
                  </a:lnTo>
                  <a:lnTo>
                    <a:pt x="331" y="601"/>
                  </a:lnTo>
                  <a:lnTo>
                    <a:pt x="358" y="594"/>
                  </a:lnTo>
                  <a:lnTo>
                    <a:pt x="379" y="580"/>
                  </a:lnTo>
                  <a:lnTo>
                    <a:pt x="407" y="573"/>
                  </a:lnTo>
                  <a:lnTo>
                    <a:pt x="434" y="559"/>
                  </a:lnTo>
                  <a:lnTo>
                    <a:pt x="462" y="552"/>
                  </a:lnTo>
                  <a:lnTo>
                    <a:pt x="483" y="545"/>
                  </a:lnTo>
                  <a:lnTo>
                    <a:pt x="510" y="538"/>
                  </a:lnTo>
                  <a:lnTo>
                    <a:pt x="538" y="532"/>
                  </a:lnTo>
                  <a:lnTo>
                    <a:pt x="565" y="525"/>
                  </a:lnTo>
                  <a:lnTo>
                    <a:pt x="586" y="518"/>
                  </a:lnTo>
                  <a:lnTo>
                    <a:pt x="614" y="511"/>
                  </a:lnTo>
                  <a:lnTo>
                    <a:pt x="641" y="504"/>
                  </a:lnTo>
                  <a:lnTo>
                    <a:pt x="662" y="497"/>
                  </a:lnTo>
                  <a:lnTo>
                    <a:pt x="690" y="497"/>
                  </a:lnTo>
                  <a:lnTo>
                    <a:pt x="717" y="490"/>
                  </a:lnTo>
                  <a:lnTo>
                    <a:pt x="745" y="483"/>
                  </a:lnTo>
                  <a:lnTo>
                    <a:pt x="765" y="483"/>
                  </a:lnTo>
                  <a:lnTo>
                    <a:pt x="793" y="476"/>
                  </a:lnTo>
                  <a:lnTo>
                    <a:pt x="821" y="463"/>
                  </a:lnTo>
                  <a:lnTo>
                    <a:pt x="848" y="456"/>
                  </a:lnTo>
                  <a:lnTo>
                    <a:pt x="869" y="449"/>
                  </a:lnTo>
                  <a:lnTo>
                    <a:pt x="897" y="435"/>
                  </a:lnTo>
                  <a:lnTo>
                    <a:pt x="924" y="428"/>
                  </a:lnTo>
                  <a:lnTo>
                    <a:pt x="952" y="421"/>
                  </a:lnTo>
                  <a:lnTo>
                    <a:pt x="972" y="407"/>
                  </a:lnTo>
                  <a:lnTo>
                    <a:pt x="1000" y="400"/>
                  </a:lnTo>
                  <a:lnTo>
                    <a:pt x="1028" y="394"/>
                  </a:lnTo>
                  <a:lnTo>
                    <a:pt x="1048" y="380"/>
                  </a:lnTo>
                  <a:lnTo>
                    <a:pt x="1076" y="373"/>
                  </a:lnTo>
                  <a:lnTo>
                    <a:pt x="1103" y="366"/>
                  </a:lnTo>
                  <a:lnTo>
                    <a:pt x="1131" y="352"/>
                  </a:lnTo>
                  <a:lnTo>
                    <a:pt x="1152" y="345"/>
                  </a:lnTo>
                  <a:lnTo>
                    <a:pt x="1179" y="338"/>
                  </a:lnTo>
                  <a:lnTo>
                    <a:pt x="1207" y="325"/>
                  </a:lnTo>
                  <a:lnTo>
                    <a:pt x="1235" y="318"/>
                  </a:lnTo>
                  <a:lnTo>
                    <a:pt x="1255" y="311"/>
                  </a:lnTo>
                  <a:lnTo>
                    <a:pt x="1283" y="304"/>
                  </a:lnTo>
                  <a:lnTo>
                    <a:pt x="1310" y="290"/>
                  </a:lnTo>
                  <a:lnTo>
                    <a:pt x="1331" y="283"/>
                  </a:lnTo>
                  <a:lnTo>
                    <a:pt x="1359" y="276"/>
                  </a:lnTo>
                  <a:lnTo>
                    <a:pt x="1386" y="269"/>
                  </a:lnTo>
                  <a:lnTo>
                    <a:pt x="1414" y="256"/>
                  </a:lnTo>
                  <a:lnTo>
                    <a:pt x="1435" y="249"/>
                  </a:lnTo>
                  <a:lnTo>
                    <a:pt x="1462" y="242"/>
                  </a:lnTo>
                  <a:lnTo>
                    <a:pt x="1490" y="235"/>
                  </a:lnTo>
                  <a:lnTo>
                    <a:pt x="1517" y="228"/>
                  </a:lnTo>
                  <a:lnTo>
                    <a:pt x="1538" y="221"/>
                  </a:lnTo>
                  <a:lnTo>
                    <a:pt x="1566" y="214"/>
                  </a:lnTo>
                  <a:lnTo>
                    <a:pt x="1593" y="207"/>
                  </a:lnTo>
                  <a:lnTo>
                    <a:pt x="1614" y="200"/>
                  </a:lnTo>
                  <a:lnTo>
                    <a:pt x="1642" y="194"/>
                  </a:lnTo>
                  <a:lnTo>
                    <a:pt x="1669" y="180"/>
                  </a:lnTo>
                  <a:lnTo>
                    <a:pt x="1697" y="180"/>
                  </a:lnTo>
                  <a:lnTo>
                    <a:pt x="1718" y="173"/>
                  </a:lnTo>
                  <a:lnTo>
                    <a:pt x="1745" y="166"/>
                  </a:lnTo>
                  <a:lnTo>
                    <a:pt x="1773" y="159"/>
                  </a:lnTo>
                  <a:lnTo>
                    <a:pt x="1800" y="152"/>
                  </a:lnTo>
                  <a:lnTo>
                    <a:pt x="1821" y="145"/>
                  </a:lnTo>
                  <a:lnTo>
                    <a:pt x="1849" y="138"/>
                  </a:lnTo>
                  <a:lnTo>
                    <a:pt x="1876" y="131"/>
                  </a:lnTo>
                  <a:lnTo>
                    <a:pt x="1904" y="125"/>
                  </a:lnTo>
                  <a:lnTo>
                    <a:pt x="1925" y="118"/>
                  </a:lnTo>
                  <a:lnTo>
                    <a:pt x="1952" y="111"/>
                  </a:lnTo>
                  <a:lnTo>
                    <a:pt x="1980" y="111"/>
                  </a:lnTo>
                  <a:lnTo>
                    <a:pt x="2000" y="104"/>
                  </a:lnTo>
                  <a:lnTo>
                    <a:pt x="2028" y="97"/>
                  </a:lnTo>
                  <a:lnTo>
                    <a:pt x="2056" y="90"/>
                  </a:lnTo>
                  <a:lnTo>
                    <a:pt x="2083" y="83"/>
                  </a:lnTo>
                  <a:lnTo>
                    <a:pt x="2104" y="83"/>
                  </a:lnTo>
                  <a:lnTo>
                    <a:pt x="2132" y="76"/>
                  </a:lnTo>
                  <a:lnTo>
                    <a:pt x="2159" y="69"/>
                  </a:lnTo>
                  <a:lnTo>
                    <a:pt x="2187" y="62"/>
                  </a:lnTo>
                  <a:lnTo>
                    <a:pt x="2207" y="62"/>
                  </a:lnTo>
                  <a:lnTo>
                    <a:pt x="2235" y="56"/>
                  </a:lnTo>
                  <a:lnTo>
                    <a:pt x="2263" y="49"/>
                  </a:lnTo>
                  <a:lnTo>
                    <a:pt x="2283" y="49"/>
                  </a:lnTo>
                  <a:lnTo>
                    <a:pt x="2311" y="42"/>
                  </a:lnTo>
                  <a:lnTo>
                    <a:pt x="2338" y="35"/>
                  </a:lnTo>
                  <a:lnTo>
                    <a:pt x="2366" y="35"/>
                  </a:lnTo>
                  <a:lnTo>
                    <a:pt x="2387" y="28"/>
                  </a:lnTo>
                  <a:lnTo>
                    <a:pt x="2414" y="28"/>
                  </a:lnTo>
                  <a:lnTo>
                    <a:pt x="2442" y="21"/>
                  </a:lnTo>
                  <a:lnTo>
                    <a:pt x="2470" y="14"/>
                  </a:lnTo>
                  <a:lnTo>
                    <a:pt x="2490" y="14"/>
                  </a:lnTo>
                  <a:lnTo>
                    <a:pt x="2518" y="7"/>
                  </a:lnTo>
                  <a:lnTo>
                    <a:pt x="2545" y="7"/>
                  </a:lnTo>
                  <a:lnTo>
                    <a:pt x="257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31"/>
            <p:cNvSpPr>
              <a:spLocks/>
            </p:cNvSpPr>
            <p:nvPr/>
          </p:nvSpPr>
          <p:spPr bwMode="auto">
            <a:xfrm>
              <a:off x="1680" y="3127"/>
              <a:ext cx="2573" cy="635"/>
            </a:xfrm>
            <a:custGeom>
              <a:avLst/>
              <a:gdLst>
                <a:gd name="T0" fmla="*/ 20 w 2573"/>
                <a:gd name="T1" fmla="*/ 628 h 635"/>
                <a:gd name="T2" fmla="*/ 75 w 2573"/>
                <a:gd name="T3" fmla="*/ 566 h 635"/>
                <a:gd name="T4" fmla="*/ 124 w 2573"/>
                <a:gd name="T5" fmla="*/ 483 h 635"/>
                <a:gd name="T6" fmla="*/ 179 w 2573"/>
                <a:gd name="T7" fmla="*/ 421 h 635"/>
                <a:gd name="T8" fmla="*/ 227 w 2573"/>
                <a:gd name="T9" fmla="*/ 359 h 635"/>
                <a:gd name="T10" fmla="*/ 282 w 2573"/>
                <a:gd name="T11" fmla="*/ 276 h 635"/>
                <a:gd name="T12" fmla="*/ 331 w 2573"/>
                <a:gd name="T13" fmla="*/ 242 h 635"/>
                <a:gd name="T14" fmla="*/ 379 w 2573"/>
                <a:gd name="T15" fmla="*/ 173 h 635"/>
                <a:gd name="T16" fmla="*/ 434 w 2573"/>
                <a:gd name="T17" fmla="*/ 131 h 635"/>
                <a:gd name="T18" fmla="*/ 483 w 2573"/>
                <a:gd name="T19" fmla="*/ 104 h 635"/>
                <a:gd name="T20" fmla="*/ 538 w 2573"/>
                <a:gd name="T21" fmla="*/ 83 h 635"/>
                <a:gd name="T22" fmla="*/ 586 w 2573"/>
                <a:gd name="T23" fmla="*/ 69 h 635"/>
                <a:gd name="T24" fmla="*/ 641 w 2573"/>
                <a:gd name="T25" fmla="*/ 69 h 635"/>
                <a:gd name="T26" fmla="*/ 690 w 2573"/>
                <a:gd name="T27" fmla="*/ 55 h 635"/>
                <a:gd name="T28" fmla="*/ 745 w 2573"/>
                <a:gd name="T29" fmla="*/ 49 h 635"/>
                <a:gd name="T30" fmla="*/ 793 w 2573"/>
                <a:gd name="T31" fmla="*/ 49 h 635"/>
                <a:gd name="T32" fmla="*/ 848 w 2573"/>
                <a:gd name="T33" fmla="*/ 42 h 635"/>
                <a:gd name="T34" fmla="*/ 897 w 2573"/>
                <a:gd name="T35" fmla="*/ 35 h 635"/>
                <a:gd name="T36" fmla="*/ 952 w 2573"/>
                <a:gd name="T37" fmla="*/ 35 h 635"/>
                <a:gd name="T38" fmla="*/ 1000 w 2573"/>
                <a:gd name="T39" fmla="*/ 28 h 635"/>
                <a:gd name="T40" fmla="*/ 1048 w 2573"/>
                <a:gd name="T41" fmla="*/ 21 h 635"/>
                <a:gd name="T42" fmla="*/ 1103 w 2573"/>
                <a:gd name="T43" fmla="*/ 21 h 635"/>
                <a:gd name="T44" fmla="*/ 1152 w 2573"/>
                <a:gd name="T45" fmla="*/ 14 h 635"/>
                <a:gd name="T46" fmla="*/ 1207 w 2573"/>
                <a:gd name="T47" fmla="*/ 14 h 635"/>
                <a:gd name="T48" fmla="*/ 1255 w 2573"/>
                <a:gd name="T49" fmla="*/ 7 h 635"/>
                <a:gd name="T50" fmla="*/ 1310 w 2573"/>
                <a:gd name="T51" fmla="*/ 7 h 635"/>
                <a:gd name="T52" fmla="*/ 1359 w 2573"/>
                <a:gd name="T53" fmla="*/ 7 h 635"/>
                <a:gd name="T54" fmla="*/ 1414 w 2573"/>
                <a:gd name="T55" fmla="*/ 7 h 635"/>
                <a:gd name="T56" fmla="*/ 1462 w 2573"/>
                <a:gd name="T57" fmla="*/ 0 h 635"/>
                <a:gd name="T58" fmla="*/ 1517 w 2573"/>
                <a:gd name="T59" fmla="*/ 0 h 635"/>
                <a:gd name="T60" fmla="*/ 1566 w 2573"/>
                <a:gd name="T61" fmla="*/ 0 h 635"/>
                <a:gd name="T62" fmla="*/ 1614 w 2573"/>
                <a:gd name="T63" fmla="*/ 0 h 635"/>
                <a:gd name="T64" fmla="*/ 1669 w 2573"/>
                <a:gd name="T65" fmla="*/ 0 h 635"/>
                <a:gd name="T66" fmla="*/ 1718 w 2573"/>
                <a:gd name="T67" fmla="*/ 0 h 635"/>
                <a:gd name="T68" fmla="*/ 1773 w 2573"/>
                <a:gd name="T69" fmla="*/ 0 h 635"/>
                <a:gd name="T70" fmla="*/ 1821 w 2573"/>
                <a:gd name="T71" fmla="*/ 0 h 635"/>
                <a:gd name="T72" fmla="*/ 1876 w 2573"/>
                <a:gd name="T73" fmla="*/ 0 h 635"/>
                <a:gd name="T74" fmla="*/ 1925 w 2573"/>
                <a:gd name="T75" fmla="*/ 0 h 635"/>
                <a:gd name="T76" fmla="*/ 1980 w 2573"/>
                <a:gd name="T77" fmla="*/ 0 h 635"/>
                <a:gd name="T78" fmla="*/ 2028 w 2573"/>
                <a:gd name="T79" fmla="*/ 0 h 635"/>
                <a:gd name="T80" fmla="*/ 2083 w 2573"/>
                <a:gd name="T81" fmla="*/ 0 h 635"/>
                <a:gd name="T82" fmla="*/ 2132 w 2573"/>
                <a:gd name="T83" fmla="*/ 7 h 635"/>
                <a:gd name="T84" fmla="*/ 2187 w 2573"/>
                <a:gd name="T85" fmla="*/ 7 h 635"/>
                <a:gd name="T86" fmla="*/ 2235 w 2573"/>
                <a:gd name="T87" fmla="*/ 7 h 635"/>
                <a:gd name="T88" fmla="*/ 2283 w 2573"/>
                <a:gd name="T89" fmla="*/ 7 h 635"/>
                <a:gd name="T90" fmla="*/ 2338 w 2573"/>
                <a:gd name="T91" fmla="*/ 7 h 635"/>
                <a:gd name="T92" fmla="*/ 2387 w 2573"/>
                <a:gd name="T93" fmla="*/ 7 h 635"/>
                <a:gd name="T94" fmla="*/ 2442 w 2573"/>
                <a:gd name="T95" fmla="*/ 7 h 635"/>
                <a:gd name="T96" fmla="*/ 2490 w 2573"/>
                <a:gd name="T97" fmla="*/ 7 h 635"/>
                <a:gd name="T98" fmla="*/ 2545 w 2573"/>
                <a:gd name="T99" fmla="*/ 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635">
                  <a:moveTo>
                    <a:pt x="0" y="635"/>
                  </a:moveTo>
                  <a:lnTo>
                    <a:pt x="20" y="628"/>
                  </a:lnTo>
                  <a:lnTo>
                    <a:pt x="48" y="614"/>
                  </a:lnTo>
                  <a:lnTo>
                    <a:pt x="75" y="566"/>
                  </a:lnTo>
                  <a:lnTo>
                    <a:pt x="96" y="518"/>
                  </a:lnTo>
                  <a:lnTo>
                    <a:pt x="124" y="483"/>
                  </a:lnTo>
                  <a:lnTo>
                    <a:pt x="151" y="442"/>
                  </a:lnTo>
                  <a:lnTo>
                    <a:pt x="179" y="421"/>
                  </a:lnTo>
                  <a:lnTo>
                    <a:pt x="200" y="400"/>
                  </a:lnTo>
                  <a:lnTo>
                    <a:pt x="227" y="359"/>
                  </a:lnTo>
                  <a:lnTo>
                    <a:pt x="255" y="324"/>
                  </a:lnTo>
                  <a:lnTo>
                    <a:pt x="282" y="276"/>
                  </a:lnTo>
                  <a:lnTo>
                    <a:pt x="303" y="262"/>
                  </a:lnTo>
                  <a:lnTo>
                    <a:pt x="331" y="242"/>
                  </a:lnTo>
                  <a:lnTo>
                    <a:pt x="358" y="207"/>
                  </a:lnTo>
                  <a:lnTo>
                    <a:pt x="379" y="173"/>
                  </a:lnTo>
                  <a:lnTo>
                    <a:pt x="407" y="145"/>
                  </a:lnTo>
                  <a:lnTo>
                    <a:pt x="434" y="131"/>
                  </a:lnTo>
                  <a:lnTo>
                    <a:pt x="462" y="118"/>
                  </a:lnTo>
                  <a:lnTo>
                    <a:pt x="483" y="104"/>
                  </a:lnTo>
                  <a:lnTo>
                    <a:pt x="510" y="90"/>
                  </a:lnTo>
                  <a:lnTo>
                    <a:pt x="538" y="83"/>
                  </a:lnTo>
                  <a:lnTo>
                    <a:pt x="565" y="76"/>
                  </a:lnTo>
                  <a:lnTo>
                    <a:pt x="586" y="69"/>
                  </a:lnTo>
                  <a:lnTo>
                    <a:pt x="614" y="69"/>
                  </a:lnTo>
                  <a:lnTo>
                    <a:pt x="641" y="69"/>
                  </a:lnTo>
                  <a:lnTo>
                    <a:pt x="662" y="62"/>
                  </a:lnTo>
                  <a:lnTo>
                    <a:pt x="690" y="55"/>
                  </a:lnTo>
                  <a:lnTo>
                    <a:pt x="717" y="49"/>
                  </a:lnTo>
                  <a:lnTo>
                    <a:pt x="745" y="49"/>
                  </a:lnTo>
                  <a:lnTo>
                    <a:pt x="765" y="49"/>
                  </a:lnTo>
                  <a:lnTo>
                    <a:pt x="793" y="49"/>
                  </a:lnTo>
                  <a:lnTo>
                    <a:pt x="821" y="42"/>
                  </a:lnTo>
                  <a:lnTo>
                    <a:pt x="848" y="42"/>
                  </a:lnTo>
                  <a:lnTo>
                    <a:pt x="869" y="42"/>
                  </a:lnTo>
                  <a:lnTo>
                    <a:pt x="897" y="35"/>
                  </a:lnTo>
                  <a:lnTo>
                    <a:pt x="924" y="35"/>
                  </a:lnTo>
                  <a:lnTo>
                    <a:pt x="952" y="35"/>
                  </a:lnTo>
                  <a:lnTo>
                    <a:pt x="972" y="28"/>
                  </a:lnTo>
                  <a:lnTo>
                    <a:pt x="1000" y="28"/>
                  </a:lnTo>
                  <a:lnTo>
                    <a:pt x="1028" y="28"/>
                  </a:lnTo>
                  <a:lnTo>
                    <a:pt x="1048" y="21"/>
                  </a:lnTo>
                  <a:lnTo>
                    <a:pt x="1076" y="21"/>
                  </a:lnTo>
                  <a:lnTo>
                    <a:pt x="1103" y="21"/>
                  </a:lnTo>
                  <a:lnTo>
                    <a:pt x="1131" y="14"/>
                  </a:lnTo>
                  <a:lnTo>
                    <a:pt x="1152" y="14"/>
                  </a:lnTo>
                  <a:lnTo>
                    <a:pt x="1179" y="14"/>
                  </a:lnTo>
                  <a:lnTo>
                    <a:pt x="1207" y="14"/>
                  </a:lnTo>
                  <a:lnTo>
                    <a:pt x="1235" y="14"/>
                  </a:lnTo>
                  <a:lnTo>
                    <a:pt x="1255" y="7"/>
                  </a:lnTo>
                  <a:lnTo>
                    <a:pt x="1283" y="7"/>
                  </a:lnTo>
                  <a:lnTo>
                    <a:pt x="1310" y="7"/>
                  </a:lnTo>
                  <a:lnTo>
                    <a:pt x="1331" y="7"/>
                  </a:lnTo>
                  <a:lnTo>
                    <a:pt x="1359" y="7"/>
                  </a:lnTo>
                  <a:lnTo>
                    <a:pt x="1386" y="7"/>
                  </a:lnTo>
                  <a:lnTo>
                    <a:pt x="1414" y="7"/>
                  </a:lnTo>
                  <a:lnTo>
                    <a:pt x="1435" y="0"/>
                  </a:lnTo>
                  <a:lnTo>
                    <a:pt x="1462" y="0"/>
                  </a:lnTo>
                  <a:lnTo>
                    <a:pt x="1490" y="0"/>
                  </a:lnTo>
                  <a:lnTo>
                    <a:pt x="1517" y="0"/>
                  </a:lnTo>
                  <a:lnTo>
                    <a:pt x="1538" y="0"/>
                  </a:lnTo>
                  <a:lnTo>
                    <a:pt x="1566" y="0"/>
                  </a:lnTo>
                  <a:lnTo>
                    <a:pt x="1593" y="0"/>
                  </a:lnTo>
                  <a:lnTo>
                    <a:pt x="1614" y="0"/>
                  </a:lnTo>
                  <a:lnTo>
                    <a:pt x="1642" y="0"/>
                  </a:lnTo>
                  <a:lnTo>
                    <a:pt x="1669" y="0"/>
                  </a:lnTo>
                  <a:lnTo>
                    <a:pt x="1697" y="0"/>
                  </a:lnTo>
                  <a:lnTo>
                    <a:pt x="1718" y="0"/>
                  </a:lnTo>
                  <a:lnTo>
                    <a:pt x="1745" y="0"/>
                  </a:lnTo>
                  <a:lnTo>
                    <a:pt x="1773" y="0"/>
                  </a:lnTo>
                  <a:lnTo>
                    <a:pt x="1800" y="0"/>
                  </a:lnTo>
                  <a:lnTo>
                    <a:pt x="1821" y="0"/>
                  </a:lnTo>
                  <a:lnTo>
                    <a:pt x="1849" y="0"/>
                  </a:lnTo>
                  <a:lnTo>
                    <a:pt x="1876" y="0"/>
                  </a:lnTo>
                  <a:lnTo>
                    <a:pt x="1904" y="0"/>
                  </a:lnTo>
                  <a:lnTo>
                    <a:pt x="1925" y="0"/>
                  </a:lnTo>
                  <a:lnTo>
                    <a:pt x="1952" y="0"/>
                  </a:lnTo>
                  <a:lnTo>
                    <a:pt x="1980" y="0"/>
                  </a:lnTo>
                  <a:lnTo>
                    <a:pt x="2000" y="0"/>
                  </a:lnTo>
                  <a:lnTo>
                    <a:pt x="2028" y="0"/>
                  </a:lnTo>
                  <a:lnTo>
                    <a:pt x="2056" y="0"/>
                  </a:lnTo>
                  <a:lnTo>
                    <a:pt x="2083" y="0"/>
                  </a:lnTo>
                  <a:lnTo>
                    <a:pt x="2104" y="7"/>
                  </a:lnTo>
                  <a:lnTo>
                    <a:pt x="2132" y="7"/>
                  </a:lnTo>
                  <a:lnTo>
                    <a:pt x="2159" y="7"/>
                  </a:lnTo>
                  <a:lnTo>
                    <a:pt x="2187" y="7"/>
                  </a:lnTo>
                  <a:lnTo>
                    <a:pt x="2207" y="7"/>
                  </a:lnTo>
                  <a:lnTo>
                    <a:pt x="2235" y="7"/>
                  </a:lnTo>
                  <a:lnTo>
                    <a:pt x="2263" y="7"/>
                  </a:lnTo>
                  <a:lnTo>
                    <a:pt x="2283" y="7"/>
                  </a:lnTo>
                  <a:lnTo>
                    <a:pt x="2311" y="7"/>
                  </a:lnTo>
                  <a:lnTo>
                    <a:pt x="2338" y="7"/>
                  </a:lnTo>
                  <a:lnTo>
                    <a:pt x="2366" y="7"/>
                  </a:lnTo>
                  <a:lnTo>
                    <a:pt x="2387" y="7"/>
                  </a:lnTo>
                  <a:lnTo>
                    <a:pt x="2414" y="7"/>
                  </a:lnTo>
                  <a:lnTo>
                    <a:pt x="2442" y="7"/>
                  </a:lnTo>
                  <a:lnTo>
                    <a:pt x="2470" y="7"/>
                  </a:lnTo>
                  <a:lnTo>
                    <a:pt x="2490" y="7"/>
                  </a:lnTo>
                  <a:lnTo>
                    <a:pt x="2518" y="7"/>
                  </a:lnTo>
                  <a:lnTo>
                    <a:pt x="2545" y="7"/>
                  </a:lnTo>
                  <a:lnTo>
                    <a:pt x="2573" y="7"/>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32"/>
            <p:cNvSpPr>
              <a:spLocks/>
            </p:cNvSpPr>
            <p:nvPr/>
          </p:nvSpPr>
          <p:spPr bwMode="auto">
            <a:xfrm>
              <a:off x="1680" y="3134"/>
              <a:ext cx="2573" cy="635"/>
            </a:xfrm>
            <a:custGeom>
              <a:avLst/>
              <a:gdLst>
                <a:gd name="T0" fmla="*/ 20 w 2573"/>
                <a:gd name="T1" fmla="*/ 628 h 635"/>
                <a:gd name="T2" fmla="*/ 75 w 2573"/>
                <a:gd name="T3" fmla="*/ 566 h 635"/>
                <a:gd name="T4" fmla="*/ 124 w 2573"/>
                <a:gd name="T5" fmla="*/ 483 h 635"/>
                <a:gd name="T6" fmla="*/ 179 w 2573"/>
                <a:gd name="T7" fmla="*/ 421 h 635"/>
                <a:gd name="T8" fmla="*/ 227 w 2573"/>
                <a:gd name="T9" fmla="*/ 359 h 635"/>
                <a:gd name="T10" fmla="*/ 282 w 2573"/>
                <a:gd name="T11" fmla="*/ 276 h 635"/>
                <a:gd name="T12" fmla="*/ 331 w 2573"/>
                <a:gd name="T13" fmla="*/ 242 h 635"/>
                <a:gd name="T14" fmla="*/ 379 w 2573"/>
                <a:gd name="T15" fmla="*/ 173 h 635"/>
                <a:gd name="T16" fmla="*/ 434 w 2573"/>
                <a:gd name="T17" fmla="*/ 131 h 635"/>
                <a:gd name="T18" fmla="*/ 483 w 2573"/>
                <a:gd name="T19" fmla="*/ 104 h 635"/>
                <a:gd name="T20" fmla="*/ 538 w 2573"/>
                <a:gd name="T21" fmla="*/ 83 h 635"/>
                <a:gd name="T22" fmla="*/ 586 w 2573"/>
                <a:gd name="T23" fmla="*/ 69 h 635"/>
                <a:gd name="T24" fmla="*/ 641 w 2573"/>
                <a:gd name="T25" fmla="*/ 69 h 635"/>
                <a:gd name="T26" fmla="*/ 690 w 2573"/>
                <a:gd name="T27" fmla="*/ 55 h 635"/>
                <a:gd name="T28" fmla="*/ 745 w 2573"/>
                <a:gd name="T29" fmla="*/ 48 h 635"/>
                <a:gd name="T30" fmla="*/ 793 w 2573"/>
                <a:gd name="T31" fmla="*/ 48 h 635"/>
                <a:gd name="T32" fmla="*/ 848 w 2573"/>
                <a:gd name="T33" fmla="*/ 42 h 635"/>
                <a:gd name="T34" fmla="*/ 897 w 2573"/>
                <a:gd name="T35" fmla="*/ 35 h 635"/>
                <a:gd name="T36" fmla="*/ 952 w 2573"/>
                <a:gd name="T37" fmla="*/ 35 h 635"/>
                <a:gd name="T38" fmla="*/ 1000 w 2573"/>
                <a:gd name="T39" fmla="*/ 28 h 635"/>
                <a:gd name="T40" fmla="*/ 1048 w 2573"/>
                <a:gd name="T41" fmla="*/ 21 h 635"/>
                <a:gd name="T42" fmla="*/ 1103 w 2573"/>
                <a:gd name="T43" fmla="*/ 21 h 635"/>
                <a:gd name="T44" fmla="*/ 1152 w 2573"/>
                <a:gd name="T45" fmla="*/ 14 h 635"/>
                <a:gd name="T46" fmla="*/ 1207 w 2573"/>
                <a:gd name="T47" fmla="*/ 14 h 635"/>
                <a:gd name="T48" fmla="*/ 1255 w 2573"/>
                <a:gd name="T49" fmla="*/ 7 h 635"/>
                <a:gd name="T50" fmla="*/ 1310 w 2573"/>
                <a:gd name="T51" fmla="*/ 7 h 635"/>
                <a:gd name="T52" fmla="*/ 1359 w 2573"/>
                <a:gd name="T53" fmla="*/ 7 h 635"/>
                <a:gd name="T54" fmla="*/ 1414 w 2573"/>
                <a:gd name="T55" fmla="*/ 7 h 635"/>
                <a:gd name="T56" fmla="*/ 1462 w 2573"/>
                <a:gd name="T57" fmla="*/ 0 h 635"/>
                <a:gd name="T58" fmla="*/ 1517 w 2573"/>
                <a:gd name="T59" fmla="*/ 0 h 635"/>
                <a:gd name="T60" fmla="*/ 1566 w 2573"/>
                <a:gd name="T61" fmla="*/ 0 h 635"/>
                <a:gd name="T62" fmla="*/ 1614 w 2573"/>
                <a:gd name="T63" fmla="*/ 0 h 635"/>
                <a:gd name="T64" fmla="*/ 1669 w 2573"/>
                <a:gd name="T65" fmla="*/ 0 h 635"/>
                <a:gd name="T66" fmla="*/ 1718 w 2573"/>
                <a:gd name="T67" fmla="*/ 0 h 635"/>
                <a:gd name="T68" fmla="*/ 1773 w 2573"/>
                <a:gd name="T69" fmla="*/ 0 h 635"/>
                <a:gd name="T70" fmla="*/ 1821 w 2573"/>
                <a:gd name="T71" fmla="*/ 0 h 635"/>
                <a:gd name="T72" fmla="*/ 1876 w 2573"/>
                <a:gd name="T73" fmla="*/ 0 h 635"/>
                <a:gd name="T74" fmla="*/ 1925 w 2573"/>
                <a:gd name="T75" fmla="*/ 0 h 635"/>
                <a:gd name="T76" fmla="*/ 1980 w 2573"/>
                <a:gd name="T77" fmla="*/ 0 h 635"/>
                <a:gd name="T78" fmla="*/ 2028 w 2573"/>
                <a:gd name="T79" fmla="*/ 0 h 635"/>
                <a:gd name="T80" fmla="*/ 2083 w 2573"/>
                <a:gd name="T81" fmla="*/ 0 h 635"/>
                <a:gd name="T82" fmla="*/ 2132 w 2573"/>
                <a:gd name="T83" fmla="*/ 7 h 635"/>
                <a:gd name="T84" fmla="*/ 2187 w 2573"/>
                <a:gd name="T85" fmla="*/ 7 h 635"/>
                <a:gd name="T86" fmla="*/ 2235 w 2573"/>
                <a:gd name="T87" fmla="*/ 7 h 635"/>
                <a:gd name="T88" fmla="*/ 2283 w 2573"/>
                <a:gd name="T89" fmla="*/ 7 h 635"/>
                <a:gd name="T90" fmla="*/ 2338 w 2573"/>
                <a:gd name="T91" fmla="*/ 7 h 635"/>
                <a:gd name="T92" fmla="*/ 2387 w 2573"/>
                <a:gd name="T93" fmla="*/ 7 h 635"/>
                <a:gd name="T94" fmla="*/ 2442 w 2573"/>
                <a:gd name="T95" fmla="*/ 7 h 635"/>
                <a:gd name="T96" fmla="*/ 2490 w 2573"/>
                <a:gd name="T97" fmla="*/ 7 h 635"/>
                <a:gd name="T98" fmla="*/ 2545 w 2573"/>
                <a:gd name="T99" fmla="*/ 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635">
                  <a:moveTo>
                    <a:pt x="0" y="635"/>
                  </a:moveTo>
                  <a:lnTo>
                    <a:pt x="20" y="628"/>
                  </a:lnTo>
                  <a:lnTo>
                    <a:pt x="48" y="614"/>
                  </a:lnTo>
                  <a:lnTo>
                    <a:pt x="75" y="566"/>
                  </a:lnTo>
                  <a:lnTo>
                    <a:pt x="96" y="517"/>
                  </a:lnTo>
                  <a:lnTo>
                    <a:pt x="124" y="483"/>
                  </a:lnTo>
                  <a:lnTo>
                    <a:pt x="151" y="442"/>
                  </a:lnTo>
                  <a:lnTo>
                    <a:pt x="179" y="421"/>
                  </a:lnTo>
                  <a:lnTo>
                    <a:pt x="200" y="400"/>
                  </a:lnTo>
                  <a:lnTo>
                    <a:pt x="227" y="359"/>
                  </a:lnTo>
                  <a:lnTo>
                    <a:pt x="255" y="324"/>
                  </a:lnTo>
                  <a:lnTo>
                    <a:pt x="282" y="276"/>
                  </a:lnTo>
                  <a:lnTo>
                    <a:pt x="303" y="262"/>
                  </a:lnTo>
                  <a:lnTo>
                    <a:pt x="331" y="242"/>
                  </a:lnTo>
                  <a:lnTo>
                    <a:pt x="358" y="207"/>
                  </a:lnTo>
                  <a:lnTo>
                    <a:pt x="379" y="173"/>
                  </a:lnTo>
                  <a:lnTo>
                    <a:pt x="407" y="145"/>
                  </a:lnTo>
                  <a:lnTo>
                    <a:pt x="434" y="131"/>
                  </a:lnTo>
                  <a:lnTo>
                    <a:pt x="462" y="117"/>
                  </a:lnTo>
                  <a:lnTo>
                    <a:pt x="483" y="104"/>
                  </a:lnTo>
                  <a:lnTo>
                    <a:pt x="510" y="90"/>
                  </a:lnTo>
                  <a:lnTo>
                    <a:pt x="538" y="83"/>
                  </a:lnTo>
                  <a:lnTo>
                    <a:pt x="565" y="76"/>
                  </a:lnTo>
                  <a:lnTo>
                    <a:pt x="586" y="69"/>
                  </a:lnTo>
                  <a:lnTo>
                    <a:pt x="614" y="69"/>
                  </a:lnTo>
                  <a:lnTo>
                    <a:pt x="641" y="69"/>
                  </a:lnTo>
                  <a:lnTo>
                    <a:pt x="662" y="62"/>
                  </a:lnTo>
                  <a:lnTo>
                    <a:pt x="690" y="55"/>
                  </a:lnTo>
                  <a:lnTo>
                    <a:pt x="717" y="48"/>
                  </a:lnTo>
                  <a:lnTo>
                    <a:pt x="745" y="48"/>
                  </a:lnTo>
                  <a:lnTo>
                    <a:pt x="765" y="48"/>
                  </a:lnTo>
                  <a:lnTo>
                    <a:pt x="793" y="48"/>
                  </a:lnTo>
                  <a:lnTo>
                    <a:pt x="821" y="42"/>
                  </a:lnTo>
                  <a:lnTo>
                    <a:pt x="848" y="42"/>
                  </a:lnTo>
                  <a:lnTo>
                    <a:pt x="869" y="42"/>
                  </a:lnTo>
                  <a:lnTo>
                    <a:pt x="897" y="35"/>
                  </a:lnTo>
                  <a:lnTo>
                    <a:pt x="924" y="35"/>
                  </a:lnTo>
                  <a:lnTo>
                    <a:pt x="952" y="35"/>
                  </a:lnTo>
                  <a:lnTo>
                    <a:pt x="972" y="28"/>
                  </a:lnTo>
                  <a:lnTo>
                    <a:pt x="1000" y="28"/>
                  </a:lnTo>
                  <a:lnTo>
                    <a:pt x="1028" y="28"/>
                  </a:lnTo>
                  <a:lnTo>
                    <a:pt x="1048" y="21"/>
                  </a:lnTo>
                  <a:lnTo>
                    <a:pt x="1076" y="21"/>
                  </a:lnTo>
                  <a:lnTo>
                    <a:pt x="1103" y="21"/>
                  </a:lnTo>
                  <a:lnTo>
                    <a:pt x="1131" y="14"/>
                  </a:lnTo>
                  <a:lnTo>
                    <a:pt x="1152" y="14"/>
                  </a:lnTo>
                  <a:lnTo>
                    <a:pt x="1179" y="14"/>
                  </a:lnTo>
                  <a:lnTo>
                    <a:pt x="1207" y="14"/>
                  </a:lnTo>
                  <a:lnTo>
                    <a:pt x="1235" y="14"/>
                  </a:lnTo>
                  <a:lnTo>
                    <a:pt x="1255" y="7"/>
                  </a:lnTo>
                  <a:lnTo>
                    <a:pt x="1283" y="7"/>
                  </a:lnTo>
                  <a:lnTo>
                    <a:pt x="1310" y="7"/>
                  </a:lnTo>
                  <a:lnTo>
                    <a:pt x="1331" y="7"/>
                  </a:lnTo>
                  <a:lnTo>
                    <a:pt x="1359" y="7"/>
                  </a:lnTo>
                  <a:lnTo>
                    <a:pt x="1386" y="7"/>
                  </a:lnTo>
                  <a:lnTo>
                    <a:pt x="1414" y="7"/>
                  </a:lnTo>
                  <a:lnTo>
                    <a:pt x="1435" y="0"/>
                  </a:lnTo>
                  <a:lnTo>
                    <a:pt x="1462" y="0"/>
                  </a:lnTo>
                  <a:lnTo>
                    <a:pt x="1490" y="0"/>
                  </a:lnTo>
                  <a:lnTo>
                    <a:pt x="1517" y="0"/>
                  </a:lnTo>
                  <a:lnTo>
                    <a:pt x="1538" y="0"/>
                  </a:lnTo>
                  <a:lnTo>
                    <a:pt x="1566" y="0"/>
                  </a:lnTo>
                  <a:lnTo>
                    <a:pt x="1593" y="0"/>
                  </a:lnTo>
                  <a:lnTo>
                    <a:pt x="1614" y="0"/>
                  </a:lnTo>
                  <a:lnTo>
                    <a:pt x="1642" y="0"/>
                  </a:lnTo>
                  <a:lnTo>
                    <a:pt x="1669" y="0"/>
                  </a:lnTo>
                  <a:lnTo>
                    <a:pt x="1697" y="0"/>
                  </a:lnTo>
                  <a:lnTo>
                    <a:pt x="1718" y="0"/>
                  </a:lnTo>
                  <a:lnTo>
                    <a:pt x="1745" y="0"/>
                  </a:lnTo>
                  <a:lnTo>
                    <a:pt x="1773" y="0"/>
                  </a:lnTo>
                  <a:lnTo>
                    <a:pt x="1800" y="0"/>
                  </a:lnTo>
                  <a:lnTo>
                    <a:pt x="1821" y="0"/>
                  </a:lnTo>
                  <a:lnTo>
                    <a:pt x="1849" y="0"/>
                  </a:lnTo>
                  <a:lnTo>
                    <a:pt x="1876" y="0"/>
                  </a:lnTo>
                  <a:lnTo>
                    <a:pt x="1904" y="0"/>
                  </a:lnTo>
                  <a:lnTo>
                    <a:pt x="1925" y="0"/>
                  </a:lnTo>
                  <a:lnTo>
                    <a:pt x="1952" y="0"/>
                  </a:lnTo>
                  <a:lnTo>
                    <a:pt x="1980" y="0"/>
                  </a:lnTo>
                  <a:lnTo>
                    <a:pt x="2000" y="0"/>
                  </a:lnTo>
                  <a:lnTo>
                    <a:pt x="2028" y="0"/>
                  </a:lnTo>
                  <a:lnTo>
                    <a:pt x="2056" y="0"/>
                  </a:lnTo>
                  <a:lnTo>
                    <a:pt x="2083" y="0"/>
                  </a:lnTo>
                  <a:lnTo>
                    <a:pt x="2104" y="7"/>
                  </a:lnTo>
                  <a:lnTo>
                    <a:pt x="2132" y="7"/>
                  </a:lnTo>
                  <a:lnTo>
                    <a:pt x="2159" y="7"/>
                  </a:lnTo>
                  <a:lnTo>
                    <a:pt x="2187" y="7"/>
                  </a:lnTo>
                  <a:lnTo>
                    <a:pt x="2207" y="7"/>
                  </a:lnTo>
                  <a:lnTo>
                    <a:pt x="2235" y="7"/>
                  </a:lnTo>
                  <a:lnTo>
                    <a:pt x="2263" y="7"/>
                  </a:lnTo>
                  <a:lnTo>
                    <a:pt x="2283" y="7"/>
                  </a:lnTo>
                  <a:lnTo>
                    <a:pt x="2311" y="7"/>
                  </a:lnTo>
                  <a:lnTo>
                    <a:pt x="2338" y="7"/>
                  </a:lnTo>
                  <a:lnTo>
                    <a:pt x="2366" y="7"/>
                  </a:lnTo>
                  <a:lnTo>
                    <a:pt x="2387" y="7"/>
                  </a:lnTo>
                  <a:lnTo>
                    <a:pt x="2414" y="7"/>
                  </a:lnTo>
                  <a:lnTo>
                    <a:pt x="2442" y="7"/>
                  </a:lnTo>
                  <a:lnTo>
                    <a:pt x="2470" y="7"/>
                  </a:lnTo>
                  <a:lnTo>
                    <a:pt x="2490" y="7"/>
                  </a:lnTo>
                  <a:lnTo>
                    <a:pt x="2518" y="7"/>
                  </a:lnTo>
                  <a:lnTo>
                    <a:pt x="2545" y="7"/>
                  </a:lnTo>
                  <a:lnTo>
                    <a:pt x="2573" y="7"/>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0" name="Freeform 33"/>
            <p:cNvSpPr>
              <a:spLocks/>
            </p:cNvSpPr>
            <p:nvPr/>
          </p:nvSpPr>
          <p:spPr bwMode="auto">
            <a:xfrm>
              <a:off x="1680" y="3141"/>
              <a:ext cx="2573" cy="635"/>
            </a:xfrm>
            <a:custGeom>
              <a:avLst/>
              <a:gdLst>
                <a:gd name="T0" fmla="*/ 20 w 2573"/>
                <a:gd name="T1" fmla="*/ 628 h 635"/>
                <a:gd name="T2" fmla="*/ 75 w 2573"/>
                <a:gd name="T3" fmla="*/ 566 h 635"/>
                <a:gd name="T4" fmla="*/ 124 w 2573"/>
                <a:gd name="T5" fmla="*/ 483 h 635"/>
                <a:gd name="T6" fmla="*/ 179 w 2573"/>
                <a:gd name="T7" fmla="*/ 421 h 635"/>
                <a:gd name="T8" fmla="*/ 227 w 2573"/>
                <a:gd name="T9" fmla="*/ 359 h 635"/>
                <a:gd name="T10" fmla="*/ 282 w 2573"/>
                <a:gd name="T11" fmla="*/ 276 h 635"/>
                <a:gd name="T12" fmla="*/ 331 w 2573"/>
                <a:gd name="T13" fmla="*/ 241 h 635"/>
                <a:gd name="T14" fmla="*/ 379 w 2573"/>
                <a:gd name="T15" fmla="*/ 172 h 635"/>
                <a:gd name="T16" fmla="*/ 434 w 2573"/>
                <a:gd name="T17" fmla="*/ 131 h 635"/>
                <a:gd name="T18" fmla="*/ 483 w 2573"/>
                <a:gd name="T19" fmla="*/ 104 h 635"/>
                <a:gd name="T20" fmla="*/ 538 w 2573"/>
                <a:gd name="T21" fmla="*/ 83 h 635"/>
                <a:gd name="T22" fmla="*/ 586 w 2573"/>
                <a:gd name="T23" fmla="*/ 69 h 635"/>
                <a:gd name="T24" fmla="*/ 641 w 2573"/>
                <a:gd name="T25" fmla="*/ 69 h 635"/>
                <a:gd name="T26" fmla="*/ 690 w 2573"/>
                <a:gd name="T27" fmla="*/ 55 h 635"/>
                <a:gd name="T28" fmla="*/ 745 w 2573"/>
                <a:gd name="T29" fmla="*/ 48 h 635"/>
                <a:gd name="T30" fmla="*/ 793 w 2573"/>
                <a:gd name="T31" fmla="*/ 48 h 635"/>
                <a:gd name="T32" fmla="*/ 848 w 2573"/>
                <a:gd name="T33" fmla="*/ 41 h 635"/>
                <a:gd name="T34" fmla="*/ 897 w 2573"/>
                <a:gd name="T35" fmla="*/ 35 h 635"/>
                <a:gd name="T36" fmla="*/ 952 w 2573"/>
                <a:gd name="T37" fmla="*/ 35 h 635"/>
                <a:gd name="T38" fmla="*/ 1000 w 2573"/>
                <a:gd name="T39" fmla="*/ 28 h 635"/>
                <a:gd name="T40" fmla="*/ 1048 w 2573"/>
                <a:gd name="T41" fmla="*/ 21 h 635"/>
                <a:gd name="T42" fmla="*/ 1103 w 2573"/>
                <a:gd name="T43" fmla="*/ 21 h 635"/>
                <a:gd name="T44" fmla="*/ 1152 w 2573"/>
                <a:gd name="T45" fmla="*/ 14 h 635"/>
                <a:gd name="T46" fmla="*/ 1207 w 2573"/>
                <a:gd name="T47" fmla="*/ 14 h 635"/>
                <a:gd name="T48" fmla="*/ 1255 w 2573"/>
                <a:gd name="T49" fmla="*/ 7 h 635"/>
                <a:gd name="T50" fmla="*/ 1310 w 2573"/>
                <a:gd name="T51" fmla="*/ 7 h 635"/>
                <a:gd name="T52" fmla="*/ 1359 w 2573"/>
                <a:gd name="T53" fmla="*/ 7 h 635"/>
                <a:gd name="T54" fmla="*/ 1414 w 2573"/>
                <a:gd name="T55" fmla="*/ 7 h 635"/>
                <a:gd name="T56" fmla="*/ 1462 w 2573"/>
                <a:gd name="T57" fmla="*/ 0 h 635"/>
                <a:gd name="T58" fmla="*/ 1517 w 2573"/>
                <a:gd name="T59" fmla="*/ 0 h 635"/>
                <a:gd name="T60" fmla="*/ 1566 w 2573"/>
                <a:gd name="T61" fmla="*/ 0 h 635"/>
                <a:gd name="T62" fmla="*/ 1614 w 2573"/>
                <a:gd name="T63" fmla="*/ 0 h 635"/>
                <a:gd name="T64" fmla="*/ 1669 w 2573"/>
                <a:gd name="T65" fmla="*/ 0 h 635"/>
                <a:gd name="T66" fmla="*/ 1718 w 2573"/>
                <a:gd name="T67" fmla="*/ 0 h 635"/>
                <a:gd name="T68" fmla="*/ 1773 w 2573"/>
                <a:gd name="T69" fmla="*/ 0 h 635"/>
                <a:gd name="T70" fmla="*/ 1821 w 2573"/>
                <a:gd name="T71" fmla="*/ 0 h 635"/>
                <a:gd name="T72" fmla="*/ 1876 w 2573"/>
                <a:gd name="T73" fmla="*/ 0 h 635"/>
                <a:gd name="T74" fmla="*/ 1925 w 2573"/>
                <a:gd name="T75" fmla="*/ 0 h 635"/>
                <a:gd name="T76" fmla="*/ 1980 w 2573"/>
                <a:gd name="T77" fmla="*/ 0 h 635"/>
                <a:gd name="T78" fmla="*/ 2028 w 2573"/>
                <a:gd name="T79" fmla="*/ 0 h 635"/>
                <a:gd name="T80" fmla="*/ 2083 w 2573"/>
                <a:gd name="T81" fmla="*/ 0 h 635"/>
                <a:gd name="T82" fmla="*/ 2132 w 2573"/>
                <a:gd name="T83" fmla="*/ 7 h 635"/>
                <a:gd name="T84" fmla="*/ 2187 w 2573"/>
                <a:gd name="T85" fmla="*/ 7 h 635"/>
                <a:gd name="T86" fmla="*/ 2235 w 2573"/>
                <a:gd name="T87" fmla="*/ 7 h 635"/>
                <a:gd name="T88" fmla="*/ 2283 w 2573"/>
                <a:gd name="T89" fmla="*/ 7 h 635"/>
                <a:gd name="T90" fmla="*/ 2338 w 2573"/>
                <a:gd name="T91" fmla="*/ 7 h 635"/>
                <a:gd name="T92" fmla="*/ 2387 w 2573"/>
                <a:gd name="T93" fmla="*/ 7 h 635"/>
                <a:gd name="T94" fmla="*/ 2442 w 2573"/>
                <a:gd name="T95" fmla="*/ 7 h 635"/>
                <a:gd name="T96" fmla="*/ 2490 w 2573"/>
                <a:gd name="T97" fmla="*/ 7 h 635"/>
                <a:gd name="T98" fmla="*/ 2545 w 2573"/>
                <a:gd name="T99" fmla="*/ 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635">
                  <a:moveTo>
                    <a:pt x="0" y="635"/>
                  </a:moveTo>
                  <a:lnTo>
                    <a:pt x="20" y="628"/>
                  </a:lnTo>
                  <a:lnTo>
                    <a:pt x="48" y="614"/>
                  </a:lnTo>
                  <a:lnTo>
                    <a:pt x="75" y="566"/>
                  </a:lnTo>
                  <a:lnTo>
                    <a:pt x="96" y="517"/>
                  </a:lnTo>
                  <a:lnTo>
                    <a:pt x="124" y="483"/>
                  </a:lnTo>
                  <a:lnTo>
                    <a:pt x="151" y="442"/>
                  </a:lnTo>
                  <a:lnTo>
                    <a:pt x="179" y="421"/>
                  </a:lnTo>
                  <a:lnTo>
                    <a:pt x="200" y="400"/>
                  </a:lnTo>
                  <a:lnTo>
                    <a:pt x="227" y="359"/>
                  </a:lnTo>
                  <a:lnTo>
                    <a:pt x="255" y="324"/>
                  </a:lnTo>
                  <a:lnTo>
                    <a:pt x="282" y="276"/>
                  </a:lnTo>
                  <a:lnTo>
                    <a:pt x="303" y="262"/>
                  </a:lnTo>
                  <a:lnTo>
                    <a:pt x="331" y="241"/>
                  </a:lnTo>
                  <a:lnTo>
                    <a:pt x="358" y="207"/>
                  </a:lnTo>
                  <a:lnTo>
                    <a:pt x="379" y="172"/>
                  </a:lnTo>
                  <a:lnTo>
                    <a:pt x="407" y="145"/>
                  </a:lnTo>
                  <a:lnTo>
                    <a:pt x="434" y="131"/>
                  </a:lnTo>
                  <a:lnTo>
                    <a:pt x="462" y="117"/>
                  </a:lnTo>
                  <a:lnTo>
                    <a:pt x="483" y="104"/>
                  </a:lnTo>
                  <a:lnTo>
                    <a:pt x="510" y="90"/>
                  </a:lnTo>
                  <a:lnTo>
                    <a:pt x="538" y="83"/>
                  </a:lnTo>
                  <a:lnTo>
                    <a:pt x="565" y="76"/>
                  </a:lnTo>
                  <a:lnTo>
                    <a:pt x="586" y="69"/>
                  </a:lnTo>
                  <a:lnTo>
                    <a:pt x="614" y="69"/>
                  </a:lnTo>
                  <a:lnTo>
                    <a:pt x="641" y="69"/>
                  </a:lnTo>
                  <a:lnTo>
                    <a:pt x="662" y="62"/>
                  </a:lnTo>
                  <a:lnTo>
                    <a:pt x="690" y="55"/>
                  </a:lnTo>
                  <a:lnTo>
                    <a:pt x="717" y="48"/>
                  </a:lnTo>
                  <a:lnTo>
                    <a:pt x="745" y="48"/>
                  </a:lnTo>
                  <a:lnTo>
                    <a:pt x="765" y="48"/>
                  </a:lnTo>
                  <a:lnTo>
                    <a:pt x="793" y="48"/>
                  </a:lnTo>
                  <a:lnTo>
                    <a:pt x="821" y="41"/>
                  </a:lnTo>
                  <a:lnTo>
                    <a:pt x="848" y="41"/>
                  </a:lnTo>
                  <a:lnTo>
                    <a:pt x="869" y="41"/>
                  </a:lnTo>
                  <a:lnTo>
                    <a:pt x="897" y="35"/>
                  </a:lnTo>
                  <a:lnTo>
                    <a:pt x="924" y="35"/>
                  </a:lnTo>
                  <a:lnTo>
                    <a:pt x="952" y="35"/>
                  </a:lnTo>
                  <a:lnTo>
                    <a:pt x="972" y="28"/>
                  </a:lnTo>
                  <a:lnTo>
                    <a:pt x="1000" y="28"/>
                  </a:lnTo>
                  <a:lnTo>
                    <a:pt x="1028" y="28"/>
                  </a:lnTo>
                  <a:lnTo>
                    <a:pt x="1048" y="21"/>
                  </a:lnTo>
                  <a:lnTo>
                    <a:pt x="1076" y="21"/>
                  </a:lnTo>
                  <a:lnTo>
                    <a:pt x="1103" y="21"/>
                  </a:lnTo>
                  <a:lnTo>
                    <a:pt x="1131" y="14"/>
                  </a:lnTo>
                  <a:lnTo>
                    <a:pt x="1152" y="14"/>
                  </a:lnTo>
                  <a:lnTo>
                    <a:pt x="1179" y="14"/>
                  </a:lnTo>
                  <a:lnTo>
                    <a:pt x="1207" y="14"/>
                  </a:lnTo>
                  <a:lnTo>
                    <a:pt x="1235" y="14"/>
                  </a:lnTo>
                  <a:lnTo>
                    <a:pt x="1255" y="7"/>
                  </a:lnTo>
                  <a:lnTo>
                    <a:pt x="1283" y="7"/>
                  </a:lnTo>
                  <a:lnTo>
                    <a:pt x="1310" y="7"/>
                  </a:lnTo>
                  <a:lnTo>
                    <a:pt x="1331" y="7"/>
                  </a:lnTo>
                  <a:lnTo>
                    <a:pt x="1359" y="7"/>
                  </a:lnTo>
                  <a:lnTo>
                    <a:pt x="1386" y="7"/>
                  </a:lnTo>
                  <a:lnTo>
                    <a:pt x="1414" y="7"/>
                  </a:lnTo>
                  <a:lnTo>
                    <a:pt x="1435" y="0"/>
                  </a:lnTo>
                  <a:lnTo>
                    <a:pt x="1462" y="0"/>
                  </a:lnTo>
                  <a:lnTo>
                    <a:pt x="1490" y="0"/>
                  </a:lnTo>
                  <a:lnTo>
                    <a:pt x="1517" y="0"/>
                  </a:lnTo>
                  <a:lnTo>
                    <a:pt x="1538" y="0"/>
                  </a:lnTo>
                  <a:lnTo>
                    <a:pt x="1566" y="0"/>
                  </a:lnTo>
                  <a:lnTo>
                    <a:pt x="1593" y="0"/>
                  </a:lnTo>
                  <a:lnTo>
                    <a:pt x="1614" y="0"/>
                  </a:lnTo>
                  <a:lnTo>
                    <a:pt x="1642" y="0"/>
                  </a:lnTo>
                  <a:lnTo>
                    <a:pt x="1669" y="0"/>
                  </a:lnTo>
                  <a:lnTo>
                    <a:pt x="1697" y="0"/>
                  </a:lnTo>
                  <a:lnTo>
                    <a:pt x="1718" y="0"/>
                  </a:lnTo>
                  <a:lnTo>
                    <a:pt x="1745" y="0"/>
                  </a:lnTo>
                  <a:lnTo>
                    <a:pt x="1773" y="0"/>
                  </a:lnTo>
                  <a:lnTo>
                    <a:pt x="1800" y="0"/>
                  </a:lnTo>
                  <a:lnTo>
                    <a:pt x="1821" y="0"/>
                  </a:lnTo>
                  <a:lnTo>
                    <a:pt x="1849" y="0"/>
                  </a:lnTo>
                  <a:lnTo>
                    <a:pt x="1876" y="0"/>
                  </a:lnTo>
                  <a:lnTo>
                    <a:pt x="1904" y="0"/>
                  </a:lnTo>
                  <a:lnTo>
                    <a:pt x="1925" y="0"/>
                  </a:lnTo>
                  <a:lnTo>
                    <a:pt x="1952" y="0"/>
                  </a:lnTo>
                  <a:lnTo>
                    <a:pt x="1980" y="0"/>
                  </a:lnTo>
                  <a:lnTo>
                    <a:pt x="2000" y="0"/>
                  </a:lnTo>
                  <a:lnTo>
                    <a:pt x="2028" y="0"/>
                  </a:lnTo>
                  <a:lnTo>
                    <a:pt x="2056" y="0"/>
                  </a:lnTo>
                  <a:lnTo>
                    <a:pt x="2083" y="0"/>
                  </a:lnTo>
                  <a:lnTo>
                    <a:pt x="2104" y="7"/>
                  </a:lnTo>
                  <a:lnTo>
                    <a:pt x="2132" y="7"/>
                  </a:lnTo>
                  <a:lnTo>
                    <a:pt x="2159" y="7"/>
                  </a:lnTo>
                  <a:lnTo>
                    <a:pt x="2187" y="7"/>
                  </a:lnTo>
                  <a:lnTo>
                    <a:pt x="2207" y="7"/>
                  </a:lnTo>
                  <a:lnTo>
                    <a:pt x="2235" y="7"/>
                  </a:lnTo>
                  <a:lnTo>
                    <a:pt x="2263" y="7"/>
                  </a:lnTo>
                  <a:lnTo>
                    <a:pt x="2283" y="7"/>
                  </a:lnTo>
                  <a:lnTo>
                    <a:pt x="2311" y="7"/>
                  </a:lnTo>
                  <a:lnTo>
                    <a:pt x="2338" y="7"/>
                  </a:lnTo>
                  <a:lnTo>
                    <a:pt x="2366" y="7"/>
                  </a:lnTo>
                  <a:lnTo>
                    <a:pt x="2387" y="7"/>
                  </a:lnTo>
                  <a:lnTo>
                    <a:pt x="2414" y="7"/>
                  </a:lnTo>
                  <a:lnTo>
                    <a:pt x="2442" y="7"/>
                  </a:lnTo>
                  <a:lnTo>
                    <a:pt x="2470" y="7"/>
                  </a:lnTo>
                  <a:lnTo>
                    <a:pt x="2490" y="7"/>
                  </a:lnTo>
                  <a:lnTo>
                    <a:pt x="2518" y="7"/>
                  </a:lnTo>
                  <a:lnTo>
                    <a:pt x="2545" y="7"/>
                  </a:lnTo>
                  <a:lnTo>
                    <a:pt x="2573" y="7"/>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1" name="Freeform 34"/>
            <p:cNvSpPr>
              <a:spLocks/>
            </p:cNvSpPr>
            <p:nvPr/>
          </p:nvSpPr>
          <p:spPr bwMode="auto">
            <a:xfrm>
              <a:off x="1680" y="3583"/>
              <a:ext cx="2573" cy="82"/>
            </a:xfrm>
            <a:custGeom>
              <a:avLst/>
              <a:gdLst>
                <a:gd name="T0" fmla="*/ 20 w 2573"/>
                <a:gd name="T1" fmla="*/ 68 h 82"/>
                <a:gd name="T2" fmla="*/ 75 w 2573"/>
                <a:gd name="T3" fmla="*/ 41 h 82"/>
                <a:gd name="T4" fmla="*/ 124 w 2573"/>
                <a:gd name="T5" fmla="*/ 48 h 82"/>
                <a:gd name="T6" fmla="*/ 179 w 2573"/>
                <a:gd name="T7" fmla="*/ 62 h 82"/>
                <a:gd name="T8" fmla="*/ 227 w 2573"/>
                <a:gd name="T9" fmla="*/ 82 h 82"/>
                <a:gd name="T10" fmla="*/ 282 w 2573"/>
                <a:gd name="T11" fmla="*/ 55 h 82"/>
                <a:gd name="T12" fmla="*/ 331 w 2573"/>
                <a:gd name="T13" fmla="*/ 27 h 82"/>
                <a:gd name="T14" fmla="*/ 379 w 2573"/>
                <a:gd name="T15" fmla="*/ 13 h 82"/>
                <a:gd name="T16" fmla="*/ 434 w 2573"/>
                <a:gd name="T17" fmla="*/ 6 h 82"/>
                <a:gd name="T18" fmla="*/ 483 w 2573"/>
                <a:gd name="T19" fmla="*/ 13 h 82"/>
                <a:gd name="T20" fmla="*/ 538 w 2573"/>
                <a:gd name="T21" fmla="*/ 20 h 82"/>
                <a:gd name="T22" fmla="*/ 586 w 2573"/>
                <a:gd name="T23" fmla="*/ 27 h 82"/>
                <a:gd name="T24" fmla="*/ 641 w 2573"/>
                <a:gd name="T25" fmla="*/ 34 h 82"/>
                <a:gd name="T26" fmla="*/ 690 w 2573"/>
                <a:gd name="T27" fmla="*/ 48 h 82"/>
                <a:gd name="T28" fmla="*/ 745 w 2573"/>
                <a:gd name="T29" fmla="*/ 55 h 82"/>
                <a:gd name="T30" fmla="*/ 793 w 2573"/>
                <a:gd name="T31" fmla="*/ 55 h 82"/>
                <a:gd name="T32" fmla="*/ 848 w 2573"/>
                <a:gd name="T33" fmla="*/ 55 h 82"/>
                <a:gd name="T34" fmla="*/ 897 w 2573"/>
                <a:gd name="T35" fmla="*/ 48 h 82"/>
                <a:gd name="T36" fmla="*/ 952 w 2573"/>
                <a:gd name="T37" fmla="*/ 48 h 82"/>
                <a:gd name="T38" fmla="*/ 1000 w 2573"/>
                <a:gd name="T39" fmla="*/ 48 h 82"/>
                <a:gd name="T40" fmla="*/ 1048 w 2573"/>
                <a:gd name="T41" fmla="*/ 41 h 82"/>
                <a:gd name="T42" fmla="*/ 1103 w 2573"/>
                <a:gd name="T43" fmla="*/ 41 h 82"/>
                <a:gd name="T44" fmla="*/ 1152 w 2573"/>
                <a:gd name="T45" fmla="*/ 41 h 82"/>
                <a:gd name="T46" fmla="*/ 1207 w 2573"/>
                <a:gd name="T47" fmla="*/ 41 h 82"/>
                <a:gd name="T48" fmla="*/ 1255 w 2573"/>
                <a:gd name="T49" fmla="*/ 41 h 82"/>
                <a:gd name="T50" fmla="*/ 1310 w 2573"/>
                <a:gd name="T51" fmla="*/ 34 h 82"/>
                <a:gd name="T52" fmla="*/ 1359 w 2573"/>
                <a:gd name="T53" fmla="*/ 34 h 82"/>
                <a:gd name="T54" fmla="*/ 1414 w 2573"/>
                <a:gd name="T55" fmla="*/ 34 h 82"/>
                <a:gd name="T56" fmla="*/ 1462 w 2573"/>
                <a:gd name="T57" fmla="*/ 34 h 82"/>
                <a:gd name="T58" fmla="*/ 1517 w 2573"/>
                <a:gd name="T59" fmla="*/ 27 h 82"/>
                <a:gd name="T60" fmla="*/ 1566 w 2573"/>
                <a:gd name="T61" fmla="*/ 27 h 82"/>
                <a:gd name="T62" fmla="*/ 1614 w 2573"/>
                <a:gd name="T63" fmla="*/ 27 h 82"/>
                <a:gd name="T64" fmla="*/ 1669 w 2573"/>
                <a:gd name="T65" fmla="*/ 27 h 82"/>
                <a:gd name="T66" fmla="*/ 1718 w 2573"/>
                <a:gd name="T67" fmla="*/ 20 h 82"/>
                <a:gd name="T68" fmla="*/ 1773 w 2573"/>
                <a:gd name="T69" fmla="*/ 20 h 82"/>
                <a:gd name="T70" fmla="*/ 1821 w 2573"/>
                <a:gd name="T71" fmla="*/ 20 h 82"/>
                <a:gd name="T72" fmla="*/ 1876 w 2573"/>
                <a:gd name="T73" fmla="*/ 20 h 82"/>
                <a:gd name="T74" fmla="*/ 1925 w 2573"/>
                <a:gd name="T75" fmla="*/ 20 h 82"/>
                <a:gd name="T76" fmla="*/ 1980 w 2573"/>
                <a:gd name="T77" fmla="*/ 20 h 82"/>
                <a:gd name="T78" fmla="*/ 2028 w 2573"/>
                <a:gd name="T79" fmla="*/ 20 h 82"/>
                <a:gd name="T80" fmla="*/ 2083 w 2573"/>
                <a:gd name="T81" fmla="*/ 20 h 82"/>
                <a:gd name="T82" fmla="*/ 2132 w 2573"/>
                <a:gd name="T83" fmla="*/ 13 h 82"/>
                <a:gd name="T84" fmla="*/ 2187 w 2573"/>
                <a:gd name="T85" fmla="*/ 13 h 82"/>
                <a:gd name="T86" fmla="*/ 2235 w 2573"/>
                <a:gd name="T87" fmla="*/ 13 h 82"/>
                <a:gd name="T88" fmla="*/ 2283 w 2573"/>
                <a:gd name="T89" fmla="*/ 13 h 82"/>
                <a:gd name="T90" fmla="*/ 2338 w 2573"/>
                <a:gd name="T91" fmla="*/ 13 h 82"/>
                <a:gd name="T92" fmla="*/ 2387 w 2573"/>
                <a:gd name="T93" fmla="*/ 13 h 82"/>
                <a:gd name="T94" fmla="*/ 2442 w 2573"/>
                <a:gd name="T95" fmla="*/ 13 h 82"/>
                <a:gd name="T96" fmla="*/ 2490 w 2573"/>
                <a:gd name="T97" fmla="*/ 13 h 82"/>
                <a:gd name="T98" fmla="*/ 2545 w 2573"/>
                <a:gd name="T99" fmla="*/ 1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82">
                  <a:moveTo>
                    <a:pt x="0" y="68"/>
                  </a:moveTo>
                  <a:lnTo>
                    <a:pt x="20" y="68"/>
                  </a:lnTo>
                  <a:lnTo>
                    <a:pt x="48" y="55"/>
                  </a:lnTo>
                  <a:lnTo>
                    <a:pt x="75" y="41"/>
                  </a:lnTo>
                  <a:lnTo>
                    <a:pt x="96" y="48"/>
                  </a:lnTo>
                  <a:lnTo>
                    <a:pt x="124" y="48"/>
                  </a:lnTo>
                  <a:lnTo>
                    <a:pt x="151" y="62"/>
                  </a:lnTo>
                  <a:lnTo>
                    <a:pt x="179" y="62"/>
                  </a:lnTo>
                  <a:lnTo>
                    <a:pt x="200" y="55"/>
                  </a:lnTo>
                  <a:lnTo>
                    <a:pt x="227" y="82"/>
                  </a:lnTo>
                  <a:lnTo>
                    <a:pt x="255" y="62"/>
                  </a:lnTo>
                  <a:lnTo>
                    <a:pt x="282" y="55"/>
                  </a:lnTo>
                  <a:lnTo>
                    <a:pt x="303" y="48"/>
                  </a:lnTo>
                  <a:lnTo>
                    <a:pt x="331" y="27"/>
                  </a:lnTo>
                  <a:lnTo>
                    <a:pt x="358" y="20"/>
                  </a:lnTo>
                  <a:lnTo>
                    <a:pt x="379" y="13"/>
                  </a:lnTo>
                  <a:lnTo>
                    <a:pt x="407" y="0"/>
                  </a:lnTo>
                  <a:lnTo>
                    <a:pt x="434" y="6"/>
                  </a:lnTo>
                  <a:lnTo>
                    <a:pt x="462" y="6"/>
                  </a:lnTo>
                  <a:lnTo>
                    <a:pt x="483" y="13"/>
                  </a:lnTo>
                  <a:lnTo>
                    <a:pt x="510" y="20"/>
                  </a:lnTo>
                  <a:lnTo>
                    <a:pt x="538" y="20"/>
                  </a:lnTo>
                  <a:lnTo>
                    <a:pt x="565" y="27"/>
                  </a:lnTo>
                  <a:lnTo>
                    <a:pt x="586" y="27"/>
                  </a:lnTo>
                  <a:lnTo>
                    <a:pt x="614" y="34"/>
                  </a:lnTo>
                  <a:lnTo>
                    <a:pt x="641" y="34"/>
                  </a:lnTo>
                  <a:lnTo>
                    <a:pt x="662" y="41"/>
                  </a:lnTo>
                  <a:lnTo>
                    <a:pt x="690" y="48"/>
                  </a:lnTo>
                  <a:lnTo>
                    <a:pt x="717" y="48"/>
                  </a:lnTo>
                  <a:lnTo>
                    <a:pt x="745" y="55"/>
                  </a:lnTo>
                  <a:lnTo>
                    <a:pt x="765" y="55"/>
                  </a:lnTo>
                  <a:lnTo>
                    <a:pt x="793" y="55"/>
                  </a:lnTo>
                  <a:lnTo>
                    <a:pt x="821" y="55"/>
                  </a:lnTo>
                  <a:lnTo>
                    <a:pt x="848" y="55"/>
                  </a:lnTo>
                  <a:lnTo>
                    <a:pt x="869" y="55"/>
                  </a:lnTo>
                  <a:lnTo>
                    <a:pt x="897" y="48"/>
                  </a:lnTo>
                  <a:lnTo>
                    <a:pt x="924" y="48"/>
                  </a:lnTo>
                  <a:lnTo>
                    <a:pt x="952" y="48"/>
                  </a:lnTo>
                  <a:lnTo>
                    <a:pt x="972" y="48"/>
                  </a:lnTo>
                  <a:lnTo>
                    <a:pt x="1000" y="48"/>
                  </a:lnTo>
                  <a:lnTo>
                    <a:pt x="1028" y="41"/>
                  </a:lnTo>
                  <a:lnTo>
                    <a:pt x="1048" y="41"/>
                  </a:lnTo>
                  <a:lnTo>
                    <a:pt x="1076" y="41"/>
                  </a:lnTo>
                  <a:lnTo>
                    <a:pt x="1103" y="41"/>
                  </a:lnTo>
                  <a:lnTo>
                    <a:pt x="1131" y="41"/>
                  </a:lnTo>
                  <a:lnTo>
                    <a:pt x="1152" y="41"/>
                  </a:lnTo>
                  <a:lnTo>
                    <a:pt x="1179" y="41"/>
                  </a:lnTo>
                  <a:lnTo>
                    <a:pt x="1207" y="41"/>
                  </a:lnTo>
                  <a:lnTo>
                    <a:pt x="1235" y="41"/>
                  </a:lnTo>
                  <a:lnTo>
                    <a:pt x="1255" y="41"/>
                  </a:lnTo>
                  <a:lnTo>
                    <a:pt x="1283" y="41"/>
                  </a:lnTo>
                  <a:lnTo>
                    <a:pt x="1310" y="34"/>
                  </a:lnTo>
                  <a:lnTo>
                    <a:pt x="1331" y="34"/>
                  </a:lnTo>
                  <a:lnTo>
                    <a:pt x="1359" y="34"/>
                  </a:lnTo>
                  <a:lnTo>
                    <a:pt x="1386" y="34"/>
                  </a:lnTo>
                  <a:lnTo>
                    <a:pt x="1414" y="34"/>
                  </a:lnTo>
                  <a:lnTo>
                    <a:pt x="1435" y="34"/>
                  </a:lnTo>
                  <a:lnTo>
                    <a:pt x="1462" y="34"/>
                  </a:lnTo>
                  <a:lnTo>
                    <a:pt x="1490" y="27"/>
                  </a:lnTo>
                  <a:lnTo>
                    <a:pt x="1517" y="27"/>
                  </a:lnTo>
                  <a:lnTo>
                    <a:pt x="1538" y="27"/>
                  </a:lnTo>
                  <a:lnTo>
                    <a:pt x="1566" y="27"/>
                  </a:lnTo>
                  <a:lnTo>
                    <a:pt x="1593" y="27"/>
                  </a:lnTo>
                  <a:lnTo>
                    <a:pt x="1614" y="27"/>
                  </a:lnTo>
                  <a:lnTo>
                    <a:pt x="1642" y="27"/>
                  </a:lnTo>
                  <a:lnTo>
                    <a:pt x="1669" y="27"/>
                  </a:lnTo>
                  <a:lnTo>
                    <a:pt x="1697" y="27"/>
                  </a:lnTo>
                  <a:lnTo>
                    <a:pt x="1718" y="20"/>
                  </a:lnTo>
                  <a:lnTo>
                    <a:pt x="1745" y="20"/>
                  </a:lnTo>
                  <a:lnTo>
                    <a:pt x="1773" y="20"/>
                  </a:lnTo>
                  <a:lnTo>
                    <a:pt x="1800" y="20"/>
                  </a:lnTo>
                  <a:lnTo>
                    <a:pt x="1821" y="20"/>
                  </a:lnTo>
                  <a:lnTo>
                    <a:pt x="1849" y="20"/>
                  </a:lnTo>
                  <a:lnTo>
                    <a:pt x="1876" y="20"/>
                  </a:lnTo>
                  <a:lnTo>
                    <a:pt x="1904" y="20"/>
                  </a:lnTo>
                  <a:lnTo>
                    <a:pt x="1925" y="20"/>
                  </a:lnTo>
                  <a:lnTo>
                    <a:pt x="1952" y="20"/>
                  </a:lnTo>
                  <a:lnTo>
                    <a:pt x="1980" y="20"/>
                  </a:lnTo>
                  <a:lnTo>
                    <a:pt x="2000" y="20"/>
                  </a:lnTo>
                  <a:lnTo>
                    <a:pt x="2028" y="20"/>
                  </a:lnTo>
                  <a:lnTo>
                    <a:pt x="2056" y="20"/>
                  </a:lnTo>
                  <a:lnTo>
                    <a:pt x="2083" y="20"/>
                  </a:lnTo>
                  <a:lnTo>
                    <a:pt x="2104" y="20"/>
                  </a:lnTo>
                  <a:lnTo>
                    <a:pt x="2132" y="13"/>
                  </a:lnTo>
                  <a:lnTo>
                    <a:pt x="2159" y="13"/>
                  </a:lnTo>
                  <a:lnTo>
                    <a:pt x="2187" y="13"/>
                  </a:lnTo>
                  <a:lnTo>
                    <a:pt x="2207" y="13"/>
                  </a:lnTo>
                  <a:lnTo>
                    <a:pt x="2235" y="13"/>
                  </a:lnTo>
                  <a:lnTo>
                    <a:pt x="2263" y="13"/>
                  </a:lnTo>
                  <a:lnTo>
                    <a:pt x="2283" y="13"/>
                  </a:lnTo>
                  <a:lnTo>
                    <a:pt x="2311" y="13"/>
                  </a:lnTo>
                  <a:lnTo>
                    <a:pt x="2338" y="13"/>
                  </a:lnTo>
                  <a:lnTo>
                    <a:pt x="2366" y="13"/>
                  </a:lnTo>
                  <a:lnTo>
                    <a:pt x="2387" y="13"/>
                  </a:lnTo>
                  <a:lnTo>
                    <a:pt x="2414" y="13"/>
                  </a:lnTo>
                  <a:lnTo>
                    <a:pt x="2442" y="13"/>
                  </a:lnTo>
                  <a:lnTo>
                    <a:pt x="2470" y="13"/>
                  </a:lnTo>
                  <a:lnTo>
                    <a:pt x="2490" y="13"/>
                  </a:lnTo>
                  <a:lnTo>
                    <a:pt x="2518" y="13"/>
                  </a:lnTo>
                  <a:lnTo>
                    <a:pt x="2545" y="13"/>
                  </a:lnTo>
                  <a:lnTo>
                    <a:pt x="2573" y="13"/>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35"/>
            <p:cNvSpPr>
              <a:spLocks/>
            </p:cNvSpPr>
            <p:nvPr/>
          </p:nvSpPr>
          <p:spPr bwMode="auto">
            <a:xfrm>
              <a:off x="1680" y="3589"/>
              <a:ext cx="2573" cy="83"/>
            </a:xfrm>
            <a:custGeom>
              <a:avLst/>
              <a:gdLst>
                <a:gd name="T0" fmla="*/ 20 w 2573"/>
                <a:gd name="T1" fmla="*/ 69 h 83"/>
                <a:gd name="T2" fmla="*/ 75 w 2573"/>
                <a:gd name="T3" fmla="*/ 42 h 83"/>
                <a:gd name="T4" fmla="*/ 124 w 2573"/>
                <a:gd name="T5" fmla="*/ 49 h 83"/>
                <a:gd name="T6" fmla="*/ 179 w 2573"/>
                <a:gd name="T7" fmla="*/ 62 h 83"/>
                <a:gd name="T8" fmla="*/ 227 w 2573"/>
                <a:gd name="T9" fmla="*/ 83 h 83"/>
                <a:gd name="T10" fmla="*/ 282 w 2573"/>
                <a:gd name="T11" fmla="*/ 56 h 83"/>
                <a:gd name="T12" fmla="*/ 331 w 2573"/>
                <a:gd name="T13" fmla="*/ 28 h 83"/>
                <a:gd name="T14" fmla="*/ 379 w 2573"/>
                <a:gd name="T15" fmla="*/ 14 h 83"/>
                <a:gd name="T16" fmla="*/ 434 w 2573"/>
                <a:gd name="T17" fmla="*/ 7 h 83"/>
                <a:gd name="T18" fmla="*/ 483 w 2573"/>
                <a:gd name="T19" fmla="*/ 14 h 83"/>
                <a:gd name="T20" fmla="*/ 538 w 2573"/>
                <a:gd name="T21" fmla="*/ 21 h 83"/>
                <a:gd name="T22" fmla="*/ 586 w 2573"/>
                <a:gd name="T23" fmla="*/ 28 h 83"/>
                <a:gd name="T24" fmla="*/ 641 w 2573"/>
                <a:gd name="T25" fmla="*/ 35 h 83"/>
                <a:gd name="T26" fmla="*/ 690 w 2573"/>
                <a:gd name="T27" fmla="*/ 49 h 83"/>
                <a:gd name="T28" fmla="*/ 745 w 2573"/>
                <a:gd name="T29" fmla="*/ 56 h 83"/>
                <a:gd name="T30" fmla="*/ 793 w 2573"/>
                <a:gd name="T31" fmla="*/ 56 h 83"/>
                <a:gd name="T32" fmla="*/ 848 w 2573"/>
                <a:gd name="T33" fmla="*/ 56 h 83"/>
                <a:gd name="T34" fmla="*/ 897 w 2573"/>
                <a:gd name="T35" fmla="*/ 49 h 83"/>
                <a:gd name="T36" fmla="*/ 952 w 2573"/>
                <a:gd name="T37" fmla="*/ 49 h 83"/>
                <a:gd name="T38" fmla="*/ 1000 w 2573"/>
                <a:gd name="T39" fmla="*/ 49 h 83"/>
                <a:gd name="T40" fmla="*/ 1048 w 2573"/>
                <a:gd name="T41" fmla="*/ 42 h 83"/>
                <a:gd name="T42" fmla="*/ 1103 w 2573"/>
                <a:gd name="T43" fmla="*/ 42 h 83"/>
                <a:gd name="T44" fmla="*/ 1152 w 2573"/>
                <a:gd name="T45" fmla="*/ 42 h 83"/>
                <a:gd name="T46" fmla="*/ 1207 w 2573"/>
                <a:gd name="T47" fmla="*/ 42 h 83"/>
                <a:gd name="T48" fmla="*/ 1255 w 2573"/>
                <a:gd name="T49" fmla="*/ 42 h 83"/>
                <a:gd name="T50" fmla="*/ 1310 w 2573"/>
                <a:gd name="T51" fmla="*/ 35 h 83"/>
                <a:gd name="T52" fmla="*/ 1359 w 2573"/>
                <a:gd name="T53" fmla="*/ 35 h 83"/>
                <a:gd name="T54" fmla="*/ 1414 w 2573"/>
                <a:gd name="T55" fmla="*/ 35 h 83"/>
                <a:gd name="T56" fmla="*/ 1462 w 2573"/>
                <a:gd name="T57" fmla="*/ 35 h 83"/>
                <a:gd name="T58" fmla="*/ 1517 w 2573"/>
                <a:gd name="T59" fmla="*/ 28 h 83"/>
                <a:gd name="T60" fmla="*/ 1566 w 2573"/>
                <a:gd name="T61" fmla="*/ 28 h 83"/>
                <a:gd name="T62" fmla="*/ 1614 w 2573"/>
                <a:gd name="T63" fmla="*/ 28 h 83"/>
                <a:gd name="T64" fmla="*/ 1669 w 2573"/>
                <a:gd name="T65" fmla="*/ 28 h 83"/>
                <a:gd name="T66" fmla="*/ 1718 w 2573"/>
                <a:gd name="T67" fmla="*/ 21 h 83"/>
                <a:gd name="T68" fmla="*/ 1773 w 2573"/>
                <a:gd name="T69" fmla="*/ 21 h 83"/>
                <a:gd name="T70" fmla="*/ 1821 w 2573"/>
                <a:gd name="T71" fmla="*/ 21 h 83"/>
                <a:gd name="T72" fmla="*/ 1876 w 2573"/>
                <a:gd name="T73" fmla="*/ 21 h 83"/>
                <a:gd name="T74" fmla="*/ 1925 w 2573"/>
                <a:gd name="T75" fmla="*/ 21 h 83"/>
                <a:gd name="T76" fmla="*/ 1980 w 2573"/>
                <a:gd name="T77" fmla="*/ 21 h 83"/>
                <a:gd name="T78" fmla="*/ 2028 w 2573"/>
                <a:gd name="T79" fmla="*/ 21 h 83"/>
                <a:gd name="T80" fmla="*/ 2083 w 2573"/>
                <a:gd name="T81" fmla="*/ 21 h 83"/>
                <a:gd name="T82" fmla="*/ 2132 w 2573"/>
                <a:gd name="T83" fmla="*/ 14 h 83"/>
                <a:gd name="T84" fmla="*/ 2187 w 2573"/>
                <a:gd name="T85" fmla="*/ 14 h 83"/>
                <a:gd name="T86" fmla="*/ 2235 w 2573"/>
                <a:gd name="T87" fmla="*/ 14 h 83"/>
                <a:gd name="T88" fmla="*/ 2283 w 2573"/>
                <a:gd name="T89" fmla="*/ 14 h 83"/>
                <a:gd name="T90" fmla="*/ 2338 w 2573"/>
                <a:gd name="T91" fmla="*/ 14 h 83"/>
                <a:gd name="T92" fmla="*/ 2387 w 2573"/>
                <a:gd name="T93" fmla="*/ 14 h 83"/>
                <a:gd name="T94" fmla="*/ 2442 w 2573"/>
                <a:gd name="T95" fmla="*/ 14 h 83"/>
                <a:gd name="T96" fmla="*/ 2490 w 2573"/>
                <a:gd name="T97" fmla="*/ 14 h 83"/>
                <a:gd name="T98" fmla="*/ 2545 w 2573"/>
                <a:gd name="T99" fmla="*/ 1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83">
                  <a:moveTo>
                    <a:pt x="0" y="69"/>
                  </a:moveTo>
                  <a:lnTo>
                    <a:pt x="20" y="69"/>
                  </a:lnTo>
                  <a:lnTo>
                    <a:pt x="48" y="56"/>
                  </a:lnTo>
                  <a:lnTo>
                    <a:pt x="75" y="42"/>
                  </a:lnTo>
                  <a:lnTo>
                    <a:pt x="96" y="49"/>
                  </a:lnTo>
                  <a:lnTo>
                    <a:pt x="124" y="49"/>
                  </a:lnTo>
                  <a:lnTo>
                    <a:pt x="151" y="62"/>
                  </a:lnTo>
                  <a:lnTo>
                    <a:pt x="179" y="62"/>
                  </a:lnTo>
                  <a:lnTo>
                    <a:pt x="200" y="56"/>
                  </a:lnTo>
                  <a:lnTo>
                    <a:pt x="227" y="83"/>
                  </a:lnTo>
                  <a:lnTo>
                    <a:pt x="255" y="62"/>
                  </a:lnTo>
                  <a:lnTo>
                    <a:pt x="282" y="56"/>
                  </a:lnTo>
                  <a:lnTo>
                    <a:pt x="303" y="49"/>
                  </a:lnTo>
                  <a:lnTo>
                    <a:pt x="331" y="28"/>
                  </a:lnTo>
                  <a:lnTo>
                    <a:pt x="358" y="21"/>
                  </a:lnTo>
                  <a:lnTo>
                    <a:pt x="379" y="14"/>
                  </a:lnTo>
                  <a:lnTo>
                    <a:pt x="407" y="0"/>
                  </a:lnTo>
                  <a:lnTo>
                    <a:pt x="434" y="7"/>
                  </a:lnTo>
                  <a:lnTo>
                    <a:pt x="462" y="7"/>
                  </a:lnTo>
                  <a:lnTo>
                    <a:pt x="483" y="14"/>
                  </a:lnTo>
                  <a:lnTo>
                    <a:pt x="510" y="21"/>
                  </a:lnTo>
                  <a:lnTo>
                    <a:pt x="538" y="21"/>
                  </a:lnTo>
                  <a:lnTo>
                    <a:pt x="565" y="28"/>
                  </a:lnTo>
                  <a:lnTo>
                    <a:pt x="586" y="28"/>
                  </a:lnTo>
                  <a:lnTo>
                    <a:pt x="614" y="35"/>
                  </a:lnTo>
                  <a:lnTo>
                    <a:pt x="641" y="35"/>
                  </a:lnTo>
                  <a:lnTo>
                    <a:pt x="662" y="42"/>
                  </a:lnTo>
                  <a:lnTo>
                    <a:pt x="690" y="49"/>
                  </a:lnTo>
                  <a:lnTo>
                    <a:pt x="717" y="49"/>
                  </a:lnTo>
                  <a:lnTo>
                    <a:pt x="745" y="56"/>
                  </a:lnTo>
                  <a:lnTo>
                    <a:pt x="765" y="56"/>
                  </a:lnTo>
                  <a:lnTo>
                    <a:pt x="793" y="56"/>
                  </a:lnTo>
                  <a:lnTo>
                    <a:pt x="821" y="56"/>
                  </a:lnTo>
                  <a:lnTo>
                    <a:pt x="848" y="56"/>
                  </a:lnTo>
                  <a:lnTo>
                    <a:pt x="869" y="56"/>
                  </a:lnTo>
                  <a:lnTo>
                    <a:pt x="897" y="49"/>
                  </a:lnTo>
                  <a:lnTo>
                    <a:pt x="924" y="49"/>
                  </a:lnTo>
                  <a:lnTo>
                    <a:pt x="952" y="49"/>
                  </a:lnTo>
                  <a:lnTo>
                    <a:pt x="972" y="49"/>
                  </a:lnTo>
                  <a:lnTo>
                    <a:pt x="1000" y="49"/>
                  </a:lnTo>
                  <a:lnTo>
                    <a:pt x="1028" y="42"/>
                  </a:lnTo>
                  <a:lnTo>
                    <a:pt x="1048" y="42"/>
                  </a:lnTo>
                  <a:lnTo>
                    <a:pt x="1076" y="42"/>
                  </a:lnTo>
                  <a:lnTo>
                    <a:pt x="1103" y="42"/>
                  </a:lnTo>
                  <a:lnTo>
                    <a:pt x="1131" y="42"/>
                  </a:lnTo>
                  <a:lnTo>
                    <a:pt x="1152" y="42"/>
                  </a:lnTo>
                  <a:lnTo>
                    <a:pt x="1179" y="42"/>
                  </a:lnTo>
                  <a:lnTo>
                    <a:pt x="1207" y="42"/>
                  </a:lnTo>
                  <a:lnTo>
                    <a:pt x="1235" y="42"/>
                  </a:lnTo>
                  <a:lnTo>
                    <a:pt x="1255" y="42"/>
                  </a:lnTo>
                  <a:lnTo>
                    <a:pt x="1283" y="42"/>
                  </a:lnTo>
                  <a:lnTo>
                    <a:pt x="1310" y="35"/>
                  </a:lnTo>
                  <a:lnTo>
                    <a:pt x="1331" y="35"/>
                  </a:lnTo>
                  <a:lnTo>
                    <a:pt x="1359" y="35"/>
                  </a:lnTo>
                  <a:lnTo>
                    <a:pt x="1386" y="35"/>
                  </a:lnTo>
                  <a:lnTo>
                    <a:pt x="1414" y="35"/>
                  </a:lnTo>
                  <a:lnTo>
                    <a:pt x="1435" y="35"/>
                  </a:lnTo>
                  <a:lnTo>
                    <a:pt x="1462" y="35"/>
                  </a:lnTo>
                  <a:lnTo>
                    <a:pt x="1490" y="28"/>
                  </a:lnTo>
                  <a:lnTo>
                    <a:pt x="1517" y="28"/>
                  </a:lnTo>
                  <a:lnTo>
                    <a:pt x="1538" y="28"/>
                  </a:lnTo>
                  <a:lnTo>
                    <a:pt x="1566" y="28"/>
                  </a:lnTo>
                  <a:lnTo>
                    <a:pt x="1593" y="28"/>
                  </a:lnTo>
                  <a:lnTo>
                    <a:pt x="1614" y="28"/>
                  </a:lnTo>
                  <a:lnTo>
                    <a:pt x="1642" y="28"/>
                  </a:lnTo>
                  <a:lnTo>
                    <a:pt x="1669" y="28"/>
                  </a:lnTo>
                  <a:lnTo>
                    <a:pt x="1697" y="28"/>
                  </a:lnTo>
                  <a:lnTo>
                    <a:pt x="1718" y="21"/>
                  </a:lnTo>
                  <a:lnTo>
                    <a:pt x="1745" y="21"/>
                  </a:lnTo>
                  <a:lnTo>
                    <a:pt x="1773" y="21"/>
                  </a:lnTo>
                  <a:lnTo>
                    <a:pt x="1800" y="21"/>
                  </a:lnTo>
                  <a:lnTo>
                    <a:pt x="1821" y="21"/>
                  </a:lnTo>
                  <a:lnTo>
                    <a:pt x="1849" y="21"/>
                  </a:lnTo>
                  <a:lnTo>
                    <a:pt x="1876" y="21"/>
                  </a:lnTo>
                  <a:lnTo>
                    <a:pt x="1904" y="21"/>
                  </a:lnTo>
                  <a:lnTo>
                    <a:pt x="1925" y="21"/>
                  </a:lnTo>
                  <a:lnTo>
                    <a:pt x="1952" y="21"/>
                  </a:lnTo>
                  <a:lnTo>
                    <a:pt x="1980" y="21"/>
                  </a:lnTo>
                  <a:lnTo>
                    <a:pt x="2000" y="21"/>
                  </a:lnTo>
                  <a:lnTo>
                    <a:pt x="2028" y="21"/>
                  </a:lnTo>
                  <a:lnTo>
                    <a:pt x="2056" y="21"/>
                  </a:lnTo>
                  <a:lnTo>
                    <a:pt x="2083" y="21"/>
                  </a:lnTo>
                  <a:lnTo>
                    <a:pt x="2104" y="21"/>
                  </a:lnTo>
                  <a:lnTo>
                    <a:pt x="2132" y="14"/>
                  </a:lnTo>
                  <a:lnTo>
                    <a:pt x="2159" y="14"/>
                  </a:lnTo>
                  <a:lnTo>
                    <a:pt x="2187" y="14"/>
                  </a:lnTo>
                  <a:lnTo>
                    <a:pt x="2207" y="14"/>
                  </a:lnTo>
                  <a:lnTo>
                    <a:pt x="2235" y="14"/>
                  </a:lnTo>
                  <a:lnTo>
                    <a:pt x="2263" y="14"/>
                  </a:lnTo>
                  <a:lnTo>
                    <a:pt x="2283" y="14"/>
                  </a:lnTo>
                  <a:lnTo>
                    <a:pt x="2311" y="14"/>
                  </a:lnTo>
                  <a:lnTo>
                    <a:pt x="2338" y="14"/>
                  </a:lnTo>
                  <a:lnTo>
                    <a:pt x="2366" y="14"/>
                  </a:lnTo>
                  <a:lnTo>
                    <a:pt x="2387" y="14"/>
                  </a:lnTo>
                  <a:lnTo>
                    <a:pt x="2414" y="14"/>
                  </a:lnTo>
                  <a:lnTo>
                    <a:pt x="2442" y="14"/>
                  </a:lnTo>
                  <a:lnTo>
                    <a:pt x="2470" y="14"/>
                  </a:lnTo>
                  <a:lnTo>
                    <a:pt x="2490" y="14"/>
                  </a:lnTo>
                  <a:lnTo>
                    <a:pt x="2518" y="14"/>
                  </a:lnTo>
                  <a:lnTo>
                    <a:pt x="2545" y="14"/>
                  </a:lnTo>
                  <a:lnTo>
                    <a:pt x="2573" y="14"/>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36"/>
            <p:cNvSpPr>
              <a:spLocks/>
            </p:cNvSpPr>
            <p:nvPr/>
          </p:nvSpPr>
          <p:spPr bwMode="auto">
            <a:xfrm>
              <a:off x="1680" y="3596"/>
              <a:ext cx="2573" cy="83"/>
            </a:xfrm>
            <a:custGeom>
              <a:avLst/>
              <a:gdLst>
                <a:gd name="T0" fmla="*/ 20 w 2573"/>
                <a:gd name="T1" fmla="*/ 69 h 83"/>
                <a:gd name="T2" fmla="*/ 75 w 2573"/>
                <a:gd name="T3" fmla="*/ 42 h 83"/>
                <a:gd name="T4" fmla="*/ 124 w 2573"/>
                <a:gd name="T5" fmla="*/ 49 h 83"/>
                <a:gd name="T6" fmla="*/ 179 w 2573"/>
                <a:gd name="T7" fmla="*/ 62 h 83"/>
                <a:gd name="T8" fmla="*/ 227 w 2573"/>
                <a:gd name="T9" fmla="*/ 83 h 83"/>
                <a:gd name="T10" fmla="*/ 282 w 2573"/>
                <a:gd name="T11" fmla="*/ 55 h 83"/>
                <a:gd name="T12" fmla="*/ 331 w 2573"/>
                <a:gd name="T13" fmla="*/ 28 h 83"/>
                <a:gd name="T14" fmla="*/ 379 w 2573"/>
                <a:gd name="T15" fmla="*/ 14 h 83"/>
                <a:gd name="T16" fmla="*/ 434 w 2573"/>
                <a:gd name="T17" fmla="*/ 7 h 83"/>
                <a:gd name="T18" fmla="*/ 483 w 2573"/>
                <a:gd name="T19" fmla="*/ 14 h 83"/>
                <a:gd name="T20" fmla="*/ 538 w 2573"/>
                <a:gd name="T21" fmla="*/ 21 h 83"/>
                <a:gd name="T22" fmla="*/ 586 w 2573"/>
                <a:gd name="T23" fmla="*/ 28 h 83"/>
                <a:gd name="T24" fmla="*/ 641 w 2573"/>
                <a:gd name="T25" fmla="*/ 35 h 83"/>
                <a:gd name="T26" fmla="*/ 690 w 2573"/>
                <a:gd name="T27" fmla="*/ 49 h 83"/>
                <a:gd name="T28" fmla="*/ 745 w 2573"/>
                <a:gd name="T29" fmla="*/ 55 h 83"/>
                <a:gd name="T30" fmla="*/ 793 w 2573"/>
                <a:gd name="T31" fmla="*/ 55 h 83"/>
                <a:gd name="T32" fmla="*/ 848 w 2573"/>
                <a:gd name="T33" fmla="*/ 55 h 83"/>
                <a:gd name="T34" fmla="*/ 897 w 2573"/>
                <a:gd name="T35" fmla="*/ 49 h 83"/>
                <a:gd name="T36" fmla="*/ 952 w 2573"/>
                <a:gd name="T37" fmla="*/ 49 h 83"/>
                <a:gd name="T38" fmla="*/ 1000 w 2573"/>
                <a:gd name="T39" fmla="*/ 49 h 83"/>
                <a:gd name="T40" fmla="*/ 1048 w 2573"/>
                <a:gd name="T41" fmla="*/ 42 h 83"/>
                <a:gd name="T42" fmla="*/ 1103 w 2573"/>
                <a:gd name="T43" fmla="*/ 42 h 83"/>
                <a:gd name="T44" fmla="*/ 1152 w 2573"/>
                <a:gd name="T45" fmla="*/ 42 h 83"/>
                <a:gd name="T46" fmla="*/ 1207 w 2573"/>
                <a:gd name="T47" fmla="*/ 42 h 83"/>
                <a:gd name="T48" fmla="*/ 1255 w 2573"/>
                <a:gd name="T49" fmla="*/ 42 h 83"/>
                <a:gd name="T50" fmla="*/ 1310 w 2573"/>
                <a:gd name="T51" fmla="*/ 35 h 83"/>
                <a:gd name="T52" fmla="*/ 1359 w 2573"/>
                <a:gd name="T53" fmla="*/ 35 h 83"/>
                <a:gd name="T54" fmla="*/ 1414 w 2573"/>
                <a:gd name="T55" fmla="*/ 35 h 83"/>
                <a:gd name="T56" fmla="*/ 1462 w 2573"/>
                <a:gd name="T57" fmla="*/ 35 h 83"/>
                <a:gd name="T58" fmla="*/ 1517 w 2573"/>
                <a:gd name="T59" fmla="*/ 28 h 83"/>
                <a:gd name="T60" fmla="*/ 1566 w 2573"/>
                <a:gd name="T61" fmla="*/ 28 h 83"/>
                <a:gd name="T62" fmla="*/ 1614 w 2573"/>
                <a:gd name="T63" fmla="*/ 28 h 83"/>
                <a:gd name="T64" fmla="*/ 1669 w 2573"/>
                <a:gd name="T65" fmla="*/ 28 h 83"/>
                <a:gd name="T66" fmla="*/ 1718 w 2573"/>
                <a:gd name="T67" fmla="*/ 21 h 83"/>
                <a:gd name="T68" fmla="*/ 1773 w 2573"/>
                <a:gd name="T69" fmla="*/ 21 h 83"/>
                <a:gd name="T70" fmla="*/ 1821 w 2573"/>
                <a:gd name="T71" fmla="*/ 21 h 83"/>
                <a:gd name="T72" fmla="*/ 1876 w 2573"/>
                <a:gd name="T73" fmla="*/ 21 h 83"/>
                <a:gd name="T74" fmla="*/ 1925 w 2573"/>
                <a:gd name="T75" fmla="*/ 21 h 83"/>
                <a:gd name="T76" fmla="*/ 1980 w 2573"/>
                <a:gd name="T77" fmla="*/ 21 h 83"/>
                <a:gd name="T78" fmla="*/ 2028 w 2573"/>
                <a:gd name="T79" fmla="*/ 21 h 83"/>
                <a:gd name="T80" fmla="*/ 2083 w 2573"/>
                <a:gd name="T81" fmla="*/ 21 h 83"/>
                <a:gd name="T82" fmla="*/ 2132 w 2573"/>
                <a:gd name="T83" fmla="*/ 14 h 83"/>
                <a:gd name="T84" fmla="*/ 2187 w 2573"/>
                <a:gd name="T85" fmla="*/ 14 h 83"/>
                <a:gd name="T86" fmla="*/ 2235 w 2573"/>
                <a:gd name="T87" fmla="*/ 14 h 83"/>
                <a:gd name="T88" fmla="*/ 2283 w 2573"/>
                <a:gd name="T89" fmla="*/ 14 h 83"/>
                <a:gd name="T90" fmla="*/ 2338 w 2573"/>
                <a:gd name="T91" fmla="*/ 14 h 83"/>
                <a:gd name="T92" fmla="*/ 2387 w 2573"/>
                <a:gd name="T93" fmla="*/ 14 h 83"/>
                <a:gd name="T94" fmla="*/ 2442 w 2573"/>
                <a:gd name="T95" fmla="*/ 14 h 83"/>
                <a:gd name="T96" fmla="*/ 2490 w 2573"/>
                <a:gd name="T97" fmla="*/ 14 h 83"/>
                <a:gd name="T98" fmla="*/ 2545 w 2573"/>
                <a:gd name="T99" fmla="*/ 1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83">
                  <a:moveTo>
                    <a:pt x="0" y="69"/>
                  </a:moveTo>
                  <a:lnTo>
                    <a:pt x="20" y="69"/>
                  </a:lnTo>
                  <a:lnTo>
                    <a:pt x="48" y="55"/>
                  </a:lnTo>
                  <a:lnTo>
                    <a:pt x="75" y="42"/>
                  </a:lnTo>
                  <a:lnTo>
                    <a:pt x="96" y="49"/>
                  </a:lnTo>
                  <a:lnTo>
                    <a:pt x="124" y="49"/>
                  </a:lnTo>
                  <a:lnTo>
                    <a:pt x="151" y="62"/>
                  </a:lnTo>
                  <a:lnTo>
                    <a:pt x="179" y="62"/>
                  </a:lnTo>
                  <a:lnTo>
                    <a:pt x="200" y="55"/>
                  </a:lnTo>
                  <a:lnTo>
                    <a:pt x="227" y="83"/>
                  </a:lnTo>
                  <a:lnTo>
                    <a:pt x="255" y="62"/>
                  </a:lnTo>
                  <a:lnTo>
                    <a:pt x="282" y="55"/>
                  </a:lnTo>
                  <a:lnTo>
                    <a:pt x="303" y="49"/>
                  </a:lnTo>
                  <a:lnTo>
                    <a:pt x="331" y="28"/>
                  </a:lnTo>
                  <a:lnTo>
                    <a:pt x="358" y="21"/>
                  </a:lnTo>
                  <a:lnTo>
                    <a:pt x="379" y="14"/>
                  </a:lnTo>
                  <a:lnTo>
                    <a:pt x="407" y="0"/>
                  </a:lnTo>
                  <a:lnTo>
                    <a:pt x="434" y="7"/>
                  </a:lnTo>
                  <a:lnTo>
                    <a:pt x="462" y="7"/>
                  </a:lnTo>
                  <a:lnTo>
                    <a:pt x="483" y="14"/>
                  </a:lnTo>
                  <a:lnTo>
                    <a:pt x="510" y="21"/>
                  </a:lnTo>
                  <a:lnTo>
                    <a:pt x="538" y="21"/>
                  </a:lnTo>
                  <a:lnTo>
                    <a:pt x="565" y="28"/>
                  </a:lnTo>
                  <a:lnTo>
                    <a:pt x="586" y="28"/>
                  </a:lnTo>
                  <a:lnTo>
                    <a:pt x="614" y="35"/>
                  </a:lnTo>
                  <a:lnTo>
                    <a:pt x="641" y="35"/>
                  </a:lnTo>
                  <a:lnTo>
                    <a:pt x="662" y="42"/>
                  </a:lnTo>
                  <a:lnTo>
                    <a:pt x="690" y="49"/>
                  </a:lnTo>
                  <a:lnTo>
                    <a:pt x="717" y="49"/>
                  </a:lnTo>
                  <a:lnTo>
                    <a:pt x="745" y="55"/>
                  </a:lnTo>
                  <a:lnTo>
                    <a:pt x="765" y="55"/>
                  </a:lnTo>
                  <a:lnTo>
                    <a:pt x="793" y="55"/>
                  </a:lnTo>
                  <a:lnTo>
                    <a:pt x="821" y="55"/>
                  </a:lnTo>
                  <a:lnTo>
                    <a:pt x="848" y="55"/>
                  </a:lnTo>
                  <a:lnTo>
                    <a:pt x="869" y="55"/>
                  </a:lnTo>
                  <a:lnTo>
                    <a:pt x="897" y="49"/>
                  </a:lnTo>
                  <a:lnTo>
                    <a:pt x="924" y="49"/>
                  </a:lnTo>
                  <a:lnTo>
                    <a:pt x="952" y="49"/>
                  </a:lnTo>
                  <a:lnTo>
                    <a:pt x="972" y="49"/>
                  </a:lnTo>
                  <a:lnTo>
                    <a:pt x="1000" y="49"/>
                  </a:lnTo>
                  <a:lnTo>
                    <a:pt x="1028" y="42"/>
                  </a:lnTo>
                  <a:lnTo>
                    <a:pt x="1048" y="42"/>
                  </a:lnTo>
                  <a:lnTo>
                    <a:pt x="1076" y="42"/>
                  </a:lnTo>
                  <a:lnTo>
                    <a:pt x="1103" y="42"/>
                  </a:lnTo>
                  <a:lnTo>
                    <a:pt x="1131" y="42"/>
                  </a:lnTo>
                  <a:lnTo>
                    <a:pt x="1152" y="42"/>
                  </a:lnTo>
                  <a:lnTo>
                    <a:pt x="1179" y="42"/>
                  </a:lnTo>
                  <a:lnTo>
                    <a:pt x="1207" y="42"/>
                  </a:lnTo>
                  <a:lnTo>
                    <a:pt x="1235" y="42"/>
                  </a:lnTo>
                  <a:lnTo>
                    <a:pt x="1255" y="42"/>
                  </a:lnTo>
                  <a:lnTo>
                    <a:pt x="1283" y="42"/>
                  </a:lnTo>
                  <a:lnTo>
                    <a:pt x="1310" y="35"/>
                  </a:lnTo>
                  <a:lnTo>
                    <a:pt x="1331" y="35"/>
                  </a:lnTo>
                  <a:lnTo>
                    <a:pt x="1359" y="35"/>
                  </a:lnTo>
                  <a:lnTo>
                    <a:pt x="1386" y="35"/>
                  </a:lnTo>
                  <a:lnTo>
                    <a:pt x="1414" y="35"/>
                  </a:lnTo>
                  <a:lnTo>
                    <a:pt x="1435" y="35"/>
                  </a:lnTo>
                  <a:lnTo>
                    <a:pt x="1462" y="35"/>
                  </a:lnTo>
                  <a:lnTo>
                    <a:pt x="1490" y="28"/>
                  </a:lnTo>
                  <a:lnTo>
                    <a:pt x="1517" y="28"/>
                  </a:lnTo>
                  <a:lnTo>
                    <a:pt x="1538" y="28"/>
                  </a:lnTo>
                  <a:lnTo>
                    <a:pt x="1566" y="28"/>
                  </a:lnTo>
                  <a:lnTo>
                    <a:pt x="1593" y="28"/>
                  </a:lnTo>
                  <a:lnTo>
                    <a:pt x="1614" y="28"/>
                  </a:lnTo>
                  <a:lnTo>
                    <a:pt x="1642" y="28"/>
                  </a:lnTo>
                  <a:lnTo>
                    <a:pt x="1669" y="28"/>
                  </a:lnTo>
                  <a:lnTo>
                    <a:pt x="1697" y="28"/>
                  </a:lnTo>
                  <a:lnTo>
                    <a:pt x="1718" y="21"/>
                  </a:lnTo>
                  <a:lnTo>
                    <a:pt x="1745" y="21"/>
                  </a:lnTo>
                  <a:lnTo>
                    <a:pt x="1773" y="21"/>
                  </a:lnTo>
                  <a:lnTo>
                    <a:pt x="1800" y="21"/>
                  </a:lnTo>
                  <a:lnTo>
                    <a:pt x="1821" y="21"/>
                  </a:lnTo>
                  <a:lnTo>
                    <a:pt x="1849" y="21"/>
                  </a:lnTo>
                  <a:lnTo>
                    <a:pt x="1876" y="21"/>
                  </a:lnTo>
                  <a:lnTo>
                    <a:pt x="1904" y="21"/>
                  </a:lnTo>
                  <a:lnTo>
                    <a:pt x="1925" y="21"/>
                  </a:lnTo>
                  <a:lnTo>
                    <a:pt x="1952" y="21"/>
                  </a:lnTo>
                  <a:lnTo>
                    <a:pt x="1980" y="21"/>
                  </a:lnTo>
                  <a:lnTo>
                    <a:pt x="2000" y="21"/>
                  </a:lnTo>
                  <a:lnTo>
                    <a:pt x="2028" y="21"/>
                  </a:lnTo>
                  <a:lnTo>
                    <a:pt x="2056" y="21"/>
                  </a:lnTo>
                  <a:lnTo>
                    <a:pt x="2083" y="21"/>
                  </a:lnTo>
                  <a:lnTo>
                    <a:pt x="2104" y="21"/>
                  </a:lnTo>
                  <a:lnTo>
                    <a:pt x="2132" y="14"/>
                  </a:lnTo>
                  <a:lnTo>
                    <a:pt x="2159" y="14"/>
                  </a:lnTo>
                  <a:lnTo>
                    <a:pt x="2187" y="14"/>
                  </a:lnTo>
                  <a:lnTo>
                    <a:pt x="2207" y="14"/>
                  </a:lnTo>
                  <a:lnTo>
                    <a:pt x="2235" y="14"/>
                  </a:lnTo>
                  <a:lnTo>
                    <a:pt x="2263" y="14"/>
                  </a:lnTo>
                  <a:lnTo>
                    <a:pt x="2283" y="14"/>
                  </a:lnTo>
                  <a:lnTo>
                    <a:pt x="2311" y="14"/>
                  </a:lnTo>
                  <a:lnTo>
                    <a:pt x="2338" y="14"/>
                  </a:lnTo>
                  <a:lnTo>
                    <a:pt x="2366" y="14"/>
                  </a:lnTo>
                  <a:lnTo>
                    <a:pt x="2387" y="14"/>
                  </a:lnTo>
                  <a:lnTo>
                    <a:pt x="2414" y="14"/>
                  </a:lnTo>
                  <a:lnTo>
                    <a:pt x="2442" y="14"/>
                  </a:lnTo>
                  <a:lnTo>
                    <a:pt x="2470" y="14"/>
                  </a:lnTo>
                  <a:lnTo>
                    <a:pt x="2490" y="14"/>
                  </a:lnTo>
                  <a:lnTo>
                    <a:pt x="2518" y="14"/>
                  </a:lnTo>
                  <a:lnTo>
                    <a:pt x="2545" y="14"/>
                  </a:lnTo>
                  <a:lnTo>
                    <a:pt x="2573" y="14"/>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37"/>
            <p:cNvSpPr>
              <a:spLocks/>
            </p:cNvSpPr>
            <p:nvPr/>
          </p:nvSpPr>
          <p:spPr bwMode="auto">
            <a:xfrm>
              <a:off x="1680" y="3741"/>
              <a:ext cx="2573" cy="97"/>
            </a:xfrm>
            <a:custGeom>
              <a:avLst/>
              <a:gdLst>
                <a:gd name="T0" fmla="*/ 20 w 2573"/>
                <a:gd name="T1" fmla="*/ 7 h 97"/>
                <a:gd name="T2" fmla="*/ 75 w 2573"/>
                <a:gd name="T3" fmla="*/ 0 h 97"/>
                <a:gd name="T4" fmla="*/ 124 w 2573"/>
                <a:gd name="T5" fmla="*/ 0 h 97"/>
                <a:gd name="T6" fmla="*/ 179 w 2573"/>
                <a:gd name="T7" fmla="*/ 0 h 97"/>
                <a:gd name="T8" fmla="*/ 227 w 2573"/>
                <a:gd name="T9" fmla="*/ 21 h 97"/>
                <a:gd name="T10" fmla="*/ 282 w 2573"/>
                <a:gd name="T11" fmla="*/ 21 h 97"/>
                <a:gd name="T12" fmla="*/ 331 w 2573"/>
                <a:gd name="T13" fmla="*/ 7 h 97"/>
                <a:gd name="T14" fmla="*/ 379 w 2573"/>
                <a:gd name="T15" fmla="*/ 7 h 97"/>
                <a:gd name="T16" fmla="*/ 434 w 2573"/>
                <a:gd name="T17" fmla="*/ 14 h 97"/>
                <a:gd name="T18" fmla="*/ 483 w 2573"/>
                <a:gd name="T19" fmla="*/ 28 h 97"/>
                <a:gd name="T20" fmla="*/ 538 w 2573"/>
                <a:gd name="T21" fmla="*/ 42 h 97"/>
                <a:gd name="T22" fmla="*/ 586 w 2573"/>
                <a:gd name="T23" fmla="*/ 55 h 97"/>
                <a:gd name="T24" fmla="*/ 641 w 2573"/>
                <a:gd name="T25" fmla="*/ 69 h 97"/>
                <a:gd name="T26" fmla="*/ 690 w 2573"/>
                <a:gd name="T27" fmla="*/ 76 h 97"/>
                <a:gd name="T28" fmla="*/ 745 w 2573"/>
                <a:gd name="T29" fmla="*/ 90 h 97"/>
                <a:gd name="T30" fmla="*/ 793 w 2573"/>
                <a:gd name="T31" fmla="*/ 97 h 97"/>
                <a:gd name="T32" fmla="*/ 848 w 2573"/>
                <a:gd name="T33" fmla="*/ 97 h 97"/>
                <a:gd name="T34" fmla="*/ 897 w 2573"/>
                <a:gd name="T35" fmla="*/ 97 h 97"/>
                <a:gd name="T36" fmla="*/ 952 w 2573"/>
                <a:gd name="T37" fmla="*/ 97 h 97"/>
                <a:gd name="T38" fmla="*/ 1000 w 2573"/>
                <a:gd name="T39" fmla="*/ 97 h 97"/>
                <a:gd name="T40" fmla="*/ 1048 w 2573"/>
                <a:gd name="T41" fmla="*/ 97 h 97"/>
                <a:gd name="T42" fmla="*/ 1103 w 2573"/>
                <a:gd name="T43" fmla="*/ 97 h 97"/>
                <a:gd name="T44" fmla="*/ 1152 w 2573"/>
                <a:gd name="T45" fmla="*/ 97 h 97"/>
                <a:gd name="T46" fmla="*/ 1207 w 2573"/>
                <a:gd name="T47" fmla="*/ 97 h 97"/>
                <a:gd name="T48" fmla="*/ 1255 w 2573"/>
                <a:gd name="T49" fmla="*/ 97 h 97"/>
                <a:gd name="T50" fmla="*/ 1310 w 2573"/>
                <a:gd name="T51" fmla="*/ 97 h 97"/>
                <a:gd name="T52" fmla="*/ 1359 w 2573"/>
                <a:gd name="T53" fmla="*/ 97 h 97"/>
                <a:gd name="T54" fmla="*/ 1414 w 2573"/>
                <a:gd name="T55" fmla="*/ 97 h 97"/>
                <a:gd name="T56" fmla="*/ 1462 w 2573"/>
                <a:gd name="T57" fmla="*/ 97 h 97"/>
                <a:gd name="T58" fmla="*/ 1517 w 2573"/>
                <a:gd name="T59" fmla="*/ 97 h 97"/>
                <a:gd name="T60" fmla="*/ 1566 w 2573"/>
                <a:gd name="T61" fmla="*/ 97 h 97"/>
                <a:gd name="T62" fmla="*/ 1614 w 2573"/>
                <a:gd name="T63" fmla="*/ 97 h 97"/>
                <a:gd name="T64" fmla="*/ 1669 w 2573"/>
                <a:gd name="T65" fmla="*/ 97 h 97"/>
                <a:gd name="T66" fmla="*/ 1718 w 2573"/>
                <a:gd name="T67" fmla="*/ 97 h 97"/>
                <a:gd name="T68" fmla="*/ 1773 w 2573"/>
                <a:gd name="T69" fmla="*/ 97 h 97"/>
                <a:gd name="T70" fmla="*/ 1821 w 2573"/>
                <a:gd name="T71" fmla="*/ 97 h 97"/>
                <a:gd name="T72" fmla="*/ 1876 w 2573"/>
                <a:gd name="T73" fmla="*/ 97 h 97"/>
                <a:gd name="T74" fmla="*/ 1925 w 2573"/>
                <a:gd name="T75" fmla="*/ 97 h 97"/>
                <a:gd name="T76" fmla="*/ 1980 w 2573"/>
                <a:gd name="T77" fmla="*/ 97 h 97"/>
                <a:gd name="T78" fmla="*/ 2028 w 2573"/>
                <a:gd name="T79" fmla="*/ 97 h 97"/>
                <a:gd name="T80" fmla="*/ 2083 w 2573"/>
                <a:gd name="T81" fmla="*/ 97 h 97"/>
                <a:gd name="T82" fmla="*/ 2132 w 2573"/>
                <a:gd name="T83" fmla="*/ 97 h 97"/>
                <a:gd name="T84" fmla="*/ 2187 w 2573"/>
                <a:gd name="T85" fmla="*/ 97 h 97"/>
                <a:gd name="T86" fmla="*/ 2235 w 2573"/>
                <a:gd name="T87" fmla="*/ 97 h 97"/>
                <a:gd name="T88" fmla="*/ 2283 w 2573"/>
                <a:gd name="T89" fmla="*/ 97 h 97"/>
                <a:gd name="T90" fmla="*/ 2338 w 2573"/>
                <a:gd name="T91" fmla="*/ 97 h 97"/>
                <a:gd name="T92" fmla="*/ 2387 w 2573"/>
                <a:gd name="T93" fmla="*/ 97 h 97"/>
                <a:gd name="T94" fmla="*/ 2442 w 2573"/>
                <a:gd name="T95" fmla="*/ 97 h 97"/>
                <a:gd name="T96" fmla="*/ 2490 w 2573"/>
                <a:gd name="T97" fmla="*/ 97 h 97"/>
                <a:gd name="T98" fmla="*/ 2545 w 2573"/>
                <a:gd name="T99"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97">
                  <a:moveTo>
                    <a:pt x="0" y="0"/>
                  </a:moveTo>
                  <a:lnTo>
                    <a:pt x="20" y="7"/>
                  </a:lnTo>
                  <a:lnTo>
                    <a:pt x="48" y="7"/>
                  </a:lnTo>
                  <a:lnTo>
                    <a:pt x="75" y="0"/>
                  </a:lnTo>
                  <a:lnTo>
                    <a:pt x="96" y="0"/>
                  </a:lnTo>
                  <a:lnTo>
                    <a:pt x="124" y="0"/>
                  </a:lnTo>
                  <a:lnTo>
                    <a:pt x="151" y="0"/>
                  </a:lnTo>
                  <a:lnTo>
                    <a:pt x="179" y="0"/>
                  </a:lnTo>
                  <a:lnTo>
                    <a:pt x="200" y="0"/>
                  </a:lnTo>
                  <a:lnTo>
                    <a:pt x="227" y="21"/>
                  </a:lnTo>
                  <a:lnTo>
                    <a:pt x="255" y="14"/>
                  </a:lnTo>
                  <a:lnTo>
                    <a:pt x="282" y="21"/>
                  </a:lnTo>
                  <a:lnTo>
                    <a:pt x="303" y="28"/>
                  </a:lnTo>
                  <a:lnTo>
                    <a:pt x="331" y="7"/>
                  </a:lnTo>
                  <a:lnTo>
                    <a:pt x="358" y="7"/>
                  </a:lnTo>
                  <a:lnTo>
                    <a:pt x="379" y="7"/>
                  </a:lnTo>
                  <a:lnTo>
                    <a:pt x="407" y="7"/>
                  </a:lnTo>
                  <a:lnTo>
                    <a:pt x="434" y="14"/>
                  </a:lnTo>
                  <a:lnTo>
                    <a:pt x="462" y="21"/>
                  </a:lnTo>
                  <a:lnTo>
                    <a:pt x="483" y="28"/>
                  </a:lnTo>
                  <a:lnTo>
                    <a:pt x="510" y="35"/>
                  </a:lnTo>
                  <a:lnTo>
                    <a:pt x="538" y="42"/>
                  </a:lnTo>
                  <a:lnTo>
                    <a:pt x="565" y="48"/>
                  </a:lnTo>
                  <a:lnTo>
                    <a:pt x="586" y="55"/>
                  </a:lnTo>
                  <a:lnTo>
                    <a:pt x="614" y="62"/>
                  </a:lnTo>
                  <a:lnTo>
                    <a:pt x="641" y="69"/>
                  </a:lnTo>
                  <a:lnTo>
                    <a:pt x="662" y="69"/>
                  </a:lnTo>
                  <a:lnTo>
                    <a:pt x="690" y="76"/>
                  </a:lnTo>
                  <a:lnTo>
                    <a:pt x="717" y="83"/>
                  </a:lnTo>
                  <a:lnTo>
                    <a:pt x="745" y="90"/>
                  </a:lnTo>
                  <a:lnTo>
                    <a:pt x="765" y="97"/>
                  </a:lnTo>
                  <a:lnTo>
                    <a:pt x="793" y="97"/>
                  </a:lnTo>
                  <a:lnTo>
                    <a:pt x="821" y="97"/>
                  </a:lnTo>
                  <a:lnTo>
                    <a:pt x="848" y="97"/>
                  </a:lnTo>
                  <a:lnTo>
                    <a:pt x="869" y="97"/>
                  </a:lnTo>
                  <a:lnTo>
                    <a:pt x="897" y="97"/>
                  </a:lnTo>
                  <a:lnTo>
                    <a:pt x="924" y="97"/>
                  </a:lnTo>
                  <a:lnTo>
                    <a:pt x="952" y="97"/>
                  </a:lnTo>
                  <a:lnTo>
                    <a:pt x="972" y="97"/>
                  </a:lnTo>
                  <a:lnTo>
                    <a:pt x="1000" y="97"/>
                  </a:lnTo>
                  <a:lnTo>
                    <a:pt x="1028" y="97"/>
                  </a:lnTo>
                  <a:lnTo>
                    <a:pt x="1048" y="97"/>
                  </a:lnTo>
                  <a:lnTo>
                    <a:pt x="1076" y="97"/>
                  </a:lnTo>
                  <a:lnTo>
                    <a:pt x="1103" y="97"/>
                  </a:lnTo>
                  <a:lnTo>
                    <a:pt x="1131" y="97"/>
                  </a:lnTo>
                  <a:lnTo>
                    <a:pt x="1152" y="97"/>
                  </a:lnTo>
                  <a:lnTo>
                    <a:pt x="1179" y="97"/>
                  </a:lnTo>
                  <a:lnTo>
                    <a:pt x="1207" y="97"/>
                  </a:lnTo>
                  <a:lnTo>
                    <a:pt x="1235" y="97"/>
                  </a:lnTo>
                  <a:lnTo>
                    <a:pt x="1255" y="97"/>
                  </a:lnTo>
                  <a:lnTo>
                    <a:pt x="1283" y="97"/>
                  </a:lnTo>
                  <a:lnTo>
                    <a:pt x="1310" y="97"/>
                  </a:lnTo>
                  <a:lnTo>
                    <a:pt x="1331" y="97"/>
                  </a:lnTo>
                  <a:lnTo>
                    <a:pt x="1359" y="97"/>
                  </a:lnTo>
                  <a:lnTo>
                    <a:pt x="1386" y="97"/>
                  </a:lnTo>
                  <a:lnTo>
                    <a:pt x="1414" y="97"/>
                  </a:lnTo>
                  <a:lnTo>
                    <a:pt x="1435" y="97"/>
                  </a:lnTo>
                  <a:lnTo>
                    <a:pt x="1462" y="97"/>
                  </a:lnTo>
                  <a:lnTo>
                    <a:pt x="1490" y="97"/>
                  </a:lnTo>
                  <a:lnTo>
                    <a:pt x="1517" y="97"/>
                  </a:lnTo>
                  <a:lnTo>
                    <a:pt x="1538" y="97"/>
                  </a:lnTo>
                  <a:lnTo>
                    <a:pt x="1566" y="97"/>
                  </a:lnTo>
                  <a:lnTo>
                    <a:pt x="1593" y="97"/>
                  </a:lnTo>
                  <a:lnTo>
                    <a:pt x="1614" y="97"/>
                  </a:lnTo>
                  <a:lnTo>
                    <a:pt x="1642" y="97"/>
                  </a:lnTo>
                  <a:lnTo>
                    <a:pt x="1669" y="97"/>
                  </a:lnTo>
                  <a:lnTo>
                    <a:pt x="1697" y="97"/>
                  </a:lnTo>
                  <a:lnTo>
                    <a:pt x="1718" y="97"/>
                  </a:lnTo>
                  <a:lnTo>
                    <a:pt x="1745" y="97"/>
                  </a:lnTo>
                  <a:lnTo>
                    <a:pt x="1773" y="97"/>
                  </a:lnTo>
                  <a:lnTo>
                    <a:pt x="1800" y="97"/>
                  </a:lnTo>
                  <a:lnTo>
                    <a:pt x="1821" y="97"/>
                  </a:lnTo>
                  <a:lnTo>
                    <a:pt x="1849" y="97"/>
                  </a:lnTo>
                  <a:lnTo>
                    <a:pt x="1876" y="97"/>
                  </a:lnTo>
                  <a:lnTo>
                    <a:pt x="1904" y="97"/>
                  </a:lnTo>
                  <a:lnTo>
                    <a:pt x="1925" y="97"/>
                  </a:lnTo>
                  <a:lnTo>
                    <a:pt x="1952" y="97"/>
                  </a:lnTo>
                  <a:lnTo>
                    <a:pt x="1980" y="97"/>
                  </a:lnTo>
                  <a:lnTo>
                    <a:pt x="2000" y="97"/>
                  </a:lnTo>
                  <a:lnTo>
                    <a:pt x="2028" y="97"/>
                  </a:lnTo>
                  <a:lnTo>
                    <a:pt x="2056" y="97"/>
                  </a:lnTo>
                  <a:lnTo>
                    <a:pt x="2083" y="97"/>
                  </a:lnTo>
                  <a:lnTo>
                    <a:pt x="2104" y="97"/>
                  </a:lnTo>
                  <a:lnTo>
                    <a:pt x="2132" y="97"/>
                  </a:lnTo>
                  <a:lnTo>
                    <a:pt x="2159" y="97"/>
                  </a:lnTo>
                  <a:lnTo>
                    <a:pt x="2187" y="97"/>
                  </a:lnTo>
                  <a:lnTo>
                    <a:pt x="2207" y="97"/>
                  </a:lnTo>
                  <a:lnTo>
                    <a:pt x="2235" y="97"/>
                  </a:lnTo>
                  <a:lnTo>
                    <a:pt x="2263" y="97"/>
                  </a:lnTo>
                  <a:lnTo>
                    <a:pt x="2283" y="97"/>
                  </a:lnTo>
                  <a:lnTo>
                    <a:pt x="2311" y="97"/>
                  </a:lnTo>
                  <a:lnTo>
                    <a:pt x="2338" y="97"/>
                  </a:lnTo>
                  <a:lnTo>
                    <a:pt x="2366" y="97"/>
                  </a:lnTo>
                  <a:lnTo>
                    <a:pt x="2387" y="97"/>
                  </a:lnTo>
                  <a:lnTo>
                    <a:pt x="2414" y="97"/>
                  </a:lnTo>
                  <a:lnTo>
                    <a:pt x="2442" y="97"/>
                  </a:lnTo>
                  <a:lnTo>
                    <a:pt x="2470" y="97"/>
                  </a:lnTo>
                  <a:lnTo>
                    <a:pt x="2490" y="97"/>
                  </a:lnTo>
                  <a:lnTo>
                    <a:pt x="2518" y="97"/>
                  </a:lnTo>
                  <a:lnTo>
                    <a:pt x="2545" y="97"/>
                  </a:lnTo>
                  <a:lnTo>
                    <a:pt x="2573" y="97"/>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38"/>
            <p:cNvSpPr>
              <a:spLocks/>
            </p:cNvSpPr>
            <p:nvPr/>
          </p:nvSpPr>
          <p:spPr bwMode="auto">
            <a:xfrm>
              <a:off x="1680" y="3748"/>
              <a:ext cx="2573" cy="97"/>
            </a:xfrm>
            <a:custGeom>
              <a:avLst/>
              <a:gdLst>
                <a:gd name="T0" fmla="*/ 20 w 2573"/>
                <a:gd name="T1" fmla="*/ 7 h 97"/>
                <a:gd name="T2" fmla="*/ 75 w 2573"/>
                <a:gd name="T3" fmla="*/ 0 h 97"/>
                <a:gd name="T4" fmla="*/ 124 w 2573"/>
                <a:gd name="T5" fmla="*/ 0 h 97"/>
                <a:gd name="T6" fmla="*/ 179 w 2573"/>
                <a:gd name="T7" fmla="*/ 0 h 97"/>
                <a:gd name="T8" fmla="*/ 227 w 2573"/>
                <a:gd name="T9" fmla="*/ 21 h 97"/>
                <a:gd name="T10" fmla="*/ 282 w 2573"/>
                <a:gd name="T11" fmla="*/ 21 h 97"/>
                <a:gd name="T12" fmla="*/ 331 w 2573"/>
                <a:gd name="T13" fmla="*/ 7 h 97"/>
                <a:gd name="T14" fmla="*/ 379 w 2573"/>
                <a:gd name="T15" fmla="*/ 7 h 97"/>
                <a:gd name="T16" fmla="*/ 434 w 2573"/>
                <a:gd name="T17" fmla="*/ 14 h 97"/>
                <a:gd name="T18" fmla="*/ 483 w 2573"/>
                <a:gd name="T19" fmla="*/ 28 h 97"/>
                <a:gd name="T20" fmla="*/ 538 w 2573"/>
                <a:gd name="T21" fmla="*/ 41 h 97"/>
                <a:gd name="T22" fmla="*/ 586 w 2573"/>
                <a:gd name="T23" fmla="*/ 55 h 97"/>
                <a:gd name="T24" fmla="*/ 641 w 2573"/>
                <a:gd name="T25" fmla="*/ 69 h 97"/>
                <a:gd name="T26" fmla="*/ 690 w 2573"/>
                <a:gd name="T27" fmla="*/ 76 h 97"/>
                <a:gd name="T28" fmla="*/ 745 w 2573"/>
                <a:gd name="T29" fmla="*/ 90 h 97"/>
                <a:gd name="T30" fmla="*/ 793 w 2573"/>
                <a:gd name="T31" fmla="*/ 97 h 97"/>
                <a:gd name="T32" fmla="*/ 848 w 2573"/>
                <a:gd name="T33" fmla="*/ 97 h 97"/>
                <a:gd name="T34" fmla="*/ 897 w 2573"/>
                <a:gd name="T35" fmla="*/ 97 h 97"/>
                <a:gd name="T36" fmla="*/ 952 w 2573"/>
                <a:gd name="T37" fmla="*/ 97 h 97"/>
                <a:gd name="T38" fmla="*/ 1000 w 2573"/>
                <a:gd name="T39" fmla="*/ 97 h 97"/>
                <a:gd name="T40" fmla="*/ 1048 w 2573"/>
                <a:gd name="T41" fmla="*/ 97 h 97"/>
                <a:gd name="T42" fmla="*/ 1103 w 2573"/>
                <a:gd name="T43" fmla="*/ 97 h 97"/>
                <a:gd name="T44" fmla="*/ 1152 w 2573"/>
                <a:gd name="T45" fmla="*/ 97 h 97"/>
                <a:gd name="T46" fmla="*/ 1207 w 2573"/>
                <a:gd name="T47" fmla="*/ 97 h 97"/>
                <a:gd name="T48" fmla="*/ 1255 w 2573"/>
                <a:gd name="T49" fmla="*/ 97 h 97"/>
                <a:gd name="T50" fmla="*/ 1310 w 2573"/>
                <a:gd name="T51" fmla="*/ 97 h 97"/>
                <a:gd name="T52" fmla="*/ 1359 w 2573"/>
                <a:gd name="T53" fmla="*/ 97 h 97"/>
                <a:gd name="T54" fmla="*/ 1414 w 2573"/>
                <a:gd name="T55" fmla="*/ 97 h 97"/>
                <a:gd name="T56" fmla="*/ 1462 w 2573"/>
                <a:gd name="T57" fmla="*/ 97 h 97"/>
                <a:gd name="T58" fmla="*/ 1517 w 2573"/>
                <a:gd name="T59" fmla="*/ 97 h 97"/>
                <a:gd name="T60" fmla="*/ 1566 w 2573"/>
                <a:gd name="T61" fmla="*/ 97 h 97"/>
                <a:gd name="T62" fmla="*/ 1614 w 2573"/>
                <a:gd name="T63" fmla="*/ 97 h 97"/>
                <a:gd name="T64" fmla="*/ 1669 w 2573"/>
                <a:gd name="T65" fmla="*/ 97 h 97"/>
                <a:gd name="T66" fmla="*/ 1718 w 2573"/>
                <a:gd name="T67" fmla="*/ 97 h 97"/>
                <a:gd name="T68" fmla="*/ 1773 w 2573"/>
                <a:gd name="T69" fmla="*/ 97 h 97"/>
                <a:gd name="T70" fmla="*/ 1821 w 2573"/>
                <a:gd name="T71" fmla="*/ 97 h 97"/>
                <a:gd name="T72" fmla="*/ 1876 w 2573"/>
                <a:gd name="T73" fmla="*/ 97 h 97"/>
                <a:gd name="T74" fmla="*/ 1925 w 2573"/>
                <a:gd name="T75" fmla="*/ 97 h 97"/>
                <a:gd name="T76" fmla="*/ 1980 w 2573"/>
                <a:gd name="T77" fmla="*/ 97 h 97"/>
                <a:gd name="T78" fmla="*/ 2028 w 2573"/>
                <a:gd name="T79" fmla="*/ 97 h 97"/>
                <a:gd name="T80" fmla="*/ 2083 w 2573"/>
                <a:gd name="T81" fmla="*/ 97 h 97"/>
                <a:gd name="T82" fmla="*/ 2132 w 2573"/>
                <a:gd name="T83" fmla="*/ 97 h 97"/>
                <a:gd name="T84" fmla="*/ 2187 w 2573"/>
                <a:gd name="T85" fmla="*/ 97 h 97"/>
                <a:gd name="T86" fmla="*/ 2235 w 2573"/>
                <a:gd name="T87" fmla="*/ 97 h 97"/>
                <a:gd name="T88" fmla="*/ 2283 w 2573"/>
                <a:gd name="T89" fmla="*/ 97 h 97"/>
                <a:gd name="T90" fmla="*/ 2338 w 2573"/>
                <a:gd name="T91" fmla="*/ 97 h 97"/>
                <a:gd name="T92" fmla="*/ 2387 w 2573"/>
                <a:gd name="T93" fmla="*/ 97 h 97"/>
                <a:gd name="T94" fmla="*/ 2442 w 2573"/>
                <a:gd name="T95" fmla="*/ 97 h 97"/>
                <a:gd name="T96" fmla="*/ 2490 w 2573"/>
                <a:gd name="T97" fmla="*/ 97 h 97"/>
                <a:gd name="T98" fmla="*/ 2545 w 2573"/>
                <a:gd name="T99"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97">
                  <a:moveTo>
                    <a:pt x="0" y="0"/>
                  </a:moveTo>
                  <a:lnTo>
                    <a:pt x="20" y="7"/>
                  </a:lnTo>
                  <a:lnTo>
                    <a:pt x="48" y="7"/>
                  </a:lnTo>
                  <a:lnTo>
                    <a:pt x="75" y="0"/>
                  </a:lnTo>
                  <a:lnTo>
                    <a:pt x="96" y="0"/>
                  </a:lnTo>
                  <a:lnTo>
                    <a:pt x="124" y="0"/>
                  </a:lnTo>
                  <a:lnTo>
                    <a:pt x="151" y="0"/>
                  </a:lnTo>
                  <a:lnTo>
                    <a:pt x="179" y="0"/>
                  </a:lnTo>
                  <a:lnTo>
                    <a:pt x="200" y="0"/>
                  </a:lnTo>
                  <a:lnTo>
                    <a:pt x="227" y="21"/>
                  </a:lnTo>
                  <a:lnTo>
                    <a:pt x="255" y="14"/>
                  </a:lnTo>
                  <a:lnTo>
                    <a:pt x="282" y="21"/>
                  </a:lnTo>
                  <a:lnTo>
                    <a:pt x="303" y="28"/>
                  </a:lnTo>
                  <a:lnTo>
                    <a:pt x="331" y="7"/>
                  </a:lnTo>
                  <a:lnTo>
                    <a:pt x="358" y="7"/>
                  </a:lnTo>
                  <a:lnTo>
                    <a:pt x="379" y="7"/>
                  </a:lnTo>
                  <a:lnTo>
                    <a:pt x="407" y="7"/>
                  </a:lnTo>
                  <a:lnTo>
                    <a:pt x="434" y="14"/>
                  </a:lnTo>
                  <a:lnTo>
                    <a:pt x="462" y="21"/>
                  </a:lnTo>
                  <a:lnTo>
                    <a:pt x="483" y="28"/>
                  </a:lnTo>
                  <a:lnTo>
                    <a:pt x="510" y="35"/>
                  </a:lnTo>
                  <a:lnTo>
                    <a:pt x="538" y="41"/>
                  </a:lnTo>
                  <a:lnTo>
                    <a:pt x="565" y="48"/>
                  </a:lnTo>
                  <a:lnTo>
                    <a:pt x="586" y="55"/>
                  </a:lnTo>
                  <a:lnTo>
                    <a:pt x="614" y="62"/>
                  </a:lnTo>
                  <a:lnTo>
                    <a:pt x="641" y="69"/>
                  </a:lnTo>
                  <a:lnTo>
                    <a:pt x="662" y="69"/>
                  </a:lnTo>
                  <a:lnTo>
                    <a:pt x="690" y="76"/>
                  </a:lnTo>
                  <a:lnTo>
                    <a:pt x="717" y="83"/>
                  </a:lnTo>
                  <a:lnTo>
                    <a:pt x="745" y="90"/>
                  </a:lnTo>
                  <a:lnTo>
                    <a:pt x="765" y="97"/>
                  </a:lnTo>
                  <a:lnTo>
                    <a:pt x="793" y="97"/>
                  </a:lnTo>
                  <a:lnTo>
                    <a:pt x="821" y="97"/>
                  </a:lnTo>
                  <a:lnTo>
                    <a:pt x="848" y="97"/>
                  </a:lnTo>
                  <a:lnTo>
                    <a:pt x="869" y="97"/>
                  </a:lnTo>
                  <a:lnTo>
                    <a:pt x="897" y="97"/>
                  </a:lnTo>
                  <a:lnTo>
                    <a:pt x="924" y="97"/>
                  </a:lnTo>
                  <a:lnTo>
                    <a:pt x="952" y="97"/>
                  </a:lnTo>
                  <a:lnTo>
                    <a:pt x="972" y="97"/>
                  </a:lnTo>
                  <a:lnTo>
                    <a:pt x="1000" y="97"/>
                  </a:lnTo>
                  <a:lnTo>
                    <a:pt x="1028" y="97"/>
                  </a:lnTo>
                  <a:lnTo>
                    <a:pt x="1048" y="97"/>
                  </a:lnTo>
                  <a:lnTo>
                    <a:pt x="1076" y="97"/>
                  </a:lnTo>
                  <a:lnTo>
                    <a:pt x="1103" y="97"/>
                  </a:lnTo>
                  <a:lnTo>
                    <a:pt x="1131" y="97"/>
                  </a:lnTo>
                  <a:lnTo>
                    <a:pt x="1152" y="97"/>
                  </a:lnTo>
                  <a:lnTo>
                    <a:pt x="1179" y="97"/>
                  </a:lnTo>
                  <a:lnTo>
                    <a:pt x="1207" y="97"/>
                  </a:lnTo>
                  <a:lnTo>
                    <a:pt x="1235" y="97"/>
                  </a:lnTo>
                  <a:lnTo>
                    <a:pt x="1255" y="97"/>
                  </a:lnTo>
                  <a:lnTo>
                    <a:pt x="1283" y="97"/>
                  </a:lnTo>
                  <a:lnTo>
                    <a:pt x="1310" y="97"/>
                  </a:lnTo>
                  <a:lnTo>
                    <a:pt x="1331" y="97"/>
                  </a:lnTo>
                  <a:lnTo>
                    <a:pt x="1359" y="97"/>
                  </a:lnTo>
                  <a:lnTo>
                    <a:pt x="1386" y="97"/>
                  </a:lnTo>
                  <a:lnTo>
                    <a:pt x="1414" y="97"/>
                  </a:lnTo>
                  <a:lnTo>
                    <a:pt x="1435" y="97"/>
                  </a:lnTo>
                  <a:lnTo>
                    <a:pt x="1462" y="97"/>
                  </a:lnTo>
                  <a:lnTo>
                    <a:pt x="1490" y="97"/>
                  </a:lnTo>
                  <a:lnTo>
                    <a:pt x="1517" y="97"/>
                  </a:lnTo>
                  <a:lnTo>
                    <a:pt x="1538" y="97"/>
                  </a:lnTo>
                  <a:lnTo>
                    <a:pt x="1566" y="97"/>
                  </a:lnTo>
                  <a:lnTo>
                    <a:pt x="1593" y="97"/>
                  </a:lnTo>
                  <a:lnTo>
                    <a:pt x="1614" y="97"/>
                  </a:lnTo>
                  <a:lnTo>
                    <a:pt x="1642" y="97"/>
                  </a:lnTo>
                  <a:lnTo>
                    <a:pt x="1669" y="97"/>
                  </a:lnTo>
                  <a:lnTo>
                    <a:pt x="1697" y="97"/>
                  </a:lnTo>
                  <a:lnTo>
                    <a:pt x="1718" y="97"/>
                  </a:lnTo>
                  <a:lnTo>
                    <a:pt x="1745" y="97"/>
                  </a:lnTo>
                  <a:lnTo>
                    <a:pt x="1773" y="97"/>
                  </a:lnTo>
                  <a:lnTo>
                    <a:pt x="1800" y="97"/>
                  </a:lnTo>
                  <a:lnTo>
                    <a:pt x="1821" y="97"/>
                  </a:lnTo>
                  <a:lnTo>
                    <a:pt x="1849" y="97"/>
                  </a:lnTo>
                  <a:lnTo>
                    <a:pt x="1876" y="97"/>
                  </a:lnTo>
                  <a:lnTo>
                    <a:pt x="1904" y="97"/>
                  </a:lnTo>
                  <a:lnTo>
                    <a:pt x="1925" y="97"/>
                  </a:lnTo>
                  <a:lnTo>
                    <a:pt x="1952" y="97"/>
                  </a:lnTo>
                  <a:lnTo>
                    <a:pt x="1980" y="97"/>
                  </a:lnTo>
                  <a:lnTo>
                    <a:pt x="2000" y="97"/>
                  </a:lnTo>
                  <a:lnTo>
                    <a:pt x="2028" y="97"/>
                  </a:lnTo>
                  <a:lnTo>
                    <a:pt x="2056" y="97"/>
                  </a:lnTo>
                  <a:lnTo>
                    <a:pt x="2083" y="97"/>
                  </a:lnTo>
                  <a:lnTo>
                    <a:pt x="2104" y="97"/>
                  </a:lnTo>
                  <a:lnTo>
                    <a:pt x="2132" y="97"/>
                  </a:lnTo>
                  <a:lnTo>
                    <a:pt x="2159" y="97"/>
                  </a:lnTo>
                  <a:lnTo>
                    <a:pt x="2187" y="97"/>
                  </a:lnTo>
                  <a:lnTo>
                    <a:pt x="2207" y="97"/>
                  </a:lnTo>
                  <a:lnTo>
                    <a:pt x="2235" y="97"/>
                  </a:lnTo>
                  <a:lnTo>
                    <a:pt x="2263" y="97"/>
                  </a:lnTo>
                  <a:lnTo>
                    <a:pt x="2283" y="97"/>
                  </a:lnTo>
                  <a:lnTo>
                    <a:pt x="2311" y="97"/>
                  </a:lnTo>
                  <a:lnTo>
                    <a:pt x="2338" y="97"/>
                  </a:lnTo>
                  <a:lnTo>
                    <a:pt x="2366" y="97"/>
                  </a:lnTo>
                  <a:lnTo>
                    <a:pt x="2387" y="97"/>
                  </a:lnTo>
                  <a:lnTo>
                    <a:pt x="2414" y="97"/>
                  </a:lnTo>
                  <a:lnTo>
                    <a:pt x="2442" y="97"/>
                  </a:lnTo>
                  <a:lnTo>
                    <a:pt x="2470" y="97"/>
                  </a:lnTo>
                  <a:lnTo>
                    <a:pt x="2490" y="97"/>
                  </a:lnTo>
                  <a:lnTo>
                    <a:pt x="2518" y="97"/>
                  </a:lnTo>
                  <a:lnTo>
                    <a:pt x="2545" y="97"/>
                  </a:lnTo>
                  <a:lnTo>
                    <a:pt x="2573" y="97"/>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6" name="Freeform 39"/>
            <p:cNvSpPr>
              <a:spLocks/>
            </p:cNvSpPr>
            <p:nvPr/>
          </p:nvSpPr>
          <p:spPr bwMode="auto">
            <a:xfrm>
              <a:off x="1680" y="3755"/>
              <a:ext cx="2573" cy="97"/>
            </a:xfrm>
            <a:custGeom>
              <a:avLst/>
              <a:gdLst>
                <a:gd name="T0" fmla="*/ 20 w 2573"/>
                <a:gd name="T1" fmla="*/ 7 h 97"/>
                <a:gd name="T2" fmla="*/ 75 w 2573"/>
                <a:gd name="T3" fmla="*/ 0 h 97"/>
                <a:gd name="T4" fmla="*/ 124 w 2573"/>
                <a:gd name="T5" fmla="*/ 0 h 97"/>
                <a:gd name="T6" fmla="*/ 179 w 2573"/>
                <a:gd name="T7" fmla="*/ 0 h 97"/>
                <a:gd name="T8" fmla="*/ 227 w 2573"/>
                <a:gd name="T9" fmla="*/ 21 h 97"/>
                <a:gd name="T10" fmla="*/ 282 w 2573"/>
                <a:gd name="T11" fmla="*/ 21 h 97"/>
                <a:gd name="T12" fmla="*/ 331 w 2573"/>
                <a:gd name="T13" fmla="*/ 7 h 97"/>
                <a:gd name="T14" fmla="*/ 379 w 2573"/>
                <a:gd name="T15" fmla="*/ 7 h 97"/>
                <a:gd name="T16" fmla="*/ 434 w 2573"/>
                <a:gd name="T17" fmla="*/ 14 h 97"/>
                <a:gd name="T18" fmla="*/ 483 w 2573"/>
                <a:gd name="T19" fmla="*/ 28 h 97"/>
                <a:gd name="T20" fmla="*/ 538 w 2573"/>
                <a:gd name="T21" fmla="*/ 41 h 97"/>
                <a:gd name="T22" fmla="*/ 586 w 2573"/>
                <a:gd name="T23" fmla="*/ 55 h 97"/>
                <a:gd name="T24" fmla="*/ 641 w 2573"/>
                <a:gd name="T25" fmla="*/ 69 h 97"/>
                <a:gd name="T26" fmla="*/ 690 w 2573"/>
                <a:gd name="T27" fmla="*/ 76 h 97"/>
                <a:gd name="T28" fmla="*/ 745 w 2573"/>
                <a:gd name="T29" fmla="*/ 90 h 97"/>
                <a:gd name="T30" fmla="*/ 793 w 2573"/>
                <a:gd name="T31" fmla="*/ 97 h 97"/>
                <a:gd name="T32" fmla="*/ 848 w 2573"/>
                <a:gd name="T33" fmla="*/ 97 h 97"/>
                <a:gd name="T34" fmla="*/ 897 w 2573"/>
                <a:gd name="T35" fmla="*/ 97 h 97"/>
                <a:gd name="T36" fmla="*/ 952 w 2573"/>
                <a:gd name="T37" fmla="*/ 97 h 97"/>
                <a:gd name="T38" fmla="*/ 1000 w 2573"/>
                <a:gd name="T39" fmla="*/ 97 h 97"/>
                <a:gd name="T40" fmla="*/ 1048 w 2573"/>
                <a:gd name="T41" fmla="*/ 97 h 97"/>
                <a:gd name="T42" fmla="*/ 1103 w 2573"/>
                <a:gd name="T43" fmla="*/ 97 h 97"/>
                <a:gd name="T44" fmla="*/ 1152 w 2573"/>
                <a:gd name="T45" fmla="*/ 97 h 97"/>
                <a:gd name="T46" fmla="*/ 1207 w 2573"/>
                <a:gd name="T47" fmla="*/ 97 h 97"/>
                <a:gd name="T48" fmla="*/ 1255 w 2573"/>
                <a:gd name="T49" fmla="*/ 97 h 97"/>
                <a:gd name="T50" fmla="*/ 1310 w 2573"/>
                <a:gd name="T51" fmla="*/ 97 h 97"/>
                <a:gd name="T52" fmla="*/ 1359 w 2573"/>
                <a:gd name="T53" fmla="*/ 97 h 97"/>
                <a:gd name="T54" fmla="*/ 1414 w 2573"/>
                <a:gd name="T55" fmla="*/ 97 h 97"/>
                <a:gd name="T56" fmla="*/ 1462 w 2573"/>
                <a:gd name="T57" fmla="*/ 97 h 97"/>
                <a:gd name="T58" fmla="*/ 1517 w 2573"/>
                <a:gd name="T59" fmla="*/ 97 h 97"/>
                <a:gd name="T60" fmla="*/ 1566 w 2573"/>
                <a:gd name="T61" fmla="*/ 97 h 97"/>
                <a:gd name="T62" fmla="*/ 1614 w 2573"/>
                <a:gd name="T63" fmla="*/ 97 h 97"/>
                <a:gd name="T64" fmla="*/ 1669 w 2573"/>
                <a:gd name="T65" fmla="*/ 97 h 97"/>
                <a:gd name="T66" fmla="*/ 1718 w 2573"/>
                <a:gd name="T67" fmla="*/ 97 h 97"/>
                <a:gd name="T68" fmla="*/ 1773 w 2573"/>
                <a:gd name="T69" fmla="*/ 97 h 97"/>
                <a:gd name="T70" fmla="*/ 1821 w 2573"/>
                <a:gd name="T71" fmla="*/ 97 h 97"/>
                <a:gd name="T72" fmla="*/ 1876 w 2573"/>
                <a:gd name="T73" fmla="*/ 97 h 97"/>
                <a:gd name="T74" fmla="*/ 1925 w 2573"/>
                <a:gd name="T75" fmla="*/ 97 h 97"/>
                <a:gd name="T76" fmla="*/ 1980 w 2573"/>
                <a:gd name="T77" fmla="*/ 97 h 97"/>
                <a:gd name="T78" fmla="*/ 2028 w 2573"/>
                <a:gd name="T79" fmla="*/ 97 h 97"/>
                <a:gd name="T80" fmla="*/ 2083 w 2573"/>
                <a:gd name="T81" fmla="*/ 97 h 97"/>
                <a:gd name="T82" fmla="*/ 2132 w 2573"/>
                <a:gd name="T83" fmla="*/ 97 h 97"/>
                <a:gd name="T84" fmla="*/ 2187 w 2573"/>
                <a:gd name="T85" fmla="*/ 97 h 97"/>
                <a:gd name="T86" fmla="*/ 2235 w 2573"/>
                <a:gd name="T87" fmla="*/ 97 h 97"/>
                <a:gd name="T88" fmla="*/ 2283 w 2573"/>
                <a:gd name="T89" fmla="*/ 97 h 97"/>
                <a:gd name="T90" fmla="*/ 2338 w 2573"/>
                <a:gd name="T91" fmla="*/ 97 h 97"/>
                <a:gd name="T92" fmla="*/ 2387 w 2573"/>
                <a:gd name="T93" fmla="*/ 97 h 97"/>
                <a:gd name="T94" fmla="*/ 2442 w 2573"/>
                <a:gd name="T95" fmla="*/ 97 h 97"/>
                <a:gd name="T96" fmla="*/ 2490 w 2573"/>
                <a:gd name="T97" fmla="*/ 97 h 97"/>
                <a:gd name="T98" fmla="*/ 2545 w 2573"/>
                <a:gd name="T99"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97">
                  <a:moveTo>
                    <a:pt x="0" y="0"/>
                  </a:moveTo>
                  <a:lnTo>
                    <a:pt x="20" y="7"/>
                  </a:lnTo>
                  <a:lnTo>
                    <a:pt x="48" y="7"/>
                  </a:lnTo>
                  <a:lnTo>
                    <a:pt x="75" y="0"/>
                  </a:lnTo>
                  <a:lnTo>
                    <a:pt x="96" y="0"/>
                  </a:lnTo>
                  <a:lnTo>
                    <a:pt x="124" y="0"/>
                  </a:lnTo>
                  <a:lnTo>
                    <a:pt x="151" y="0"/>
                  </a:lnTo>
                  <a:lnTo>
                    <a:pt x="179" y="0"/>
                  </a:lnTo>
                  <a:lnTo>
                    <a:pt x="200" y="0"/>
                  </a:lnTo>
                  <a:lnTo>
                    <a:pt x="227" y="21"/>
                  </a:lnTo>
                  <a:lnTo>
                    <a:pt x="255" y="14"/>
                  </a:lnTo>
                  <a:lnTo>
                    <a:pt x="282" y="21"/>
                  </a:lnTo>
                  <a:lnTo>
                    <a:pt x="303" y="28"/>
                  </a:lnTo>
                  <a:lnTo>
                    <a:pt x="331" y="7"/>
                  </a:lnTo>
                  <a:lnTo>
                    <a:pt x="358" y="7"/>
                  </a:lnTo>
                  <a:lnTo>
                    <a:pt x="379" y="7"/>
                  </a:lnTo>
                  <a:lnTo>
                    <a:pt x="407" y="7"/>
                  </a:lnTo>
                  <a:lnTo>
                    <a:pt x="434" y="14"/>
                  </a:lnTo>
                  <a:lnTo>
                    <a:pt x="462" y="21"/>
                  </a:lnTo>
                  <a:lnTo>
                    <a:pt x="483" y="28"/>
                  </a:lnTo>
                  <a:lnTo>
                    <a:pt x="510" y="34"/>
                  </a:lnTo>
                  <a:lnTo>
                    <a:pt x="538" y="41"/>
                  </a:lnTo>
                  <a:lnTo>
                    <a:pt x="565" y="48"/>
                  </a:lnTo>
                  <a:lnTo>
                    <a:pt x="586" y="55"/>
                  </a:lnTo>
                  <a:lnTo>
                    <a:pt x="614" y="62"/>
                  </a:lnTo>
                  <a:lnTo>
                    <a:pt x="641" y="69"/>
                  </a:lnTo>
                  <a:lnTo>
                    <a:pt x="662" y="69"/>
                  </a:lnTo>
                  <a:lnTo>
                    <a:pt x="690" y="76"/>
                  </a:lnTo>
                  <a:lnTo>
                    <a:pt x="717" y="83"/>
                  </a:lnTo>
                  <a:lnTo>
                    <a:pt x="745" y="90"/>
                  </a:lnTo>
                  <a:lnTo>
                    <a:pt x="765" y="97"/>
                  </a:lnTo>
                  <a:lnTo>
                    <a:pt x="793" y="97"/>
                  </a:lnTo>
                  <a:lnTo>
                    <a:pt x="821" y="97"/>
                  </a:lnTo>
                  <a:lnTo>
                    <a:pt x="848" y="97"/>
                  </a:lnTo>
                  <a:lnTo>
                    <a:pt x="869" y="97"/>
                  </a:lnTo>
                  <a:lnTo>
                    <a:pt x="897" y="97"/>
                  </a:lnTo>
                  <a:lnTo>
                    <a:pt x="924" y="97"/>
                  </a:lnTo>
                  <a:lnTo>
                    <a:pt x="952" y="97"/>
                  </a:lnTo>
                  <a:lnTo>
                    <a:pt x="972" y="97"/>
                  </a:lnTo>
                  <a:lnTo>
                    <a:pt x="1000" y="97"/>
                  </a:lnTo>
                  <a:lnTo>
                    <a:pt x="1028" y="97"/>
                  </a:lnTo>
                  <a:lnTo>
                    <a:pt x="1048" y="97"/>
                  </a:lnTo>
                  <a:lnTo>
                    <a:pt x="1076" y="97"/>
                  </a:lnTo>
                  <a:lnTo>
                    <a:pt x="1103" y="97"/>
                  </a:lnTo>
                  <a:lnTo>
                    <a:pt x="1131" y="97"/>
                  </a:lnTo>
                  <a:lnTo>
                    <a:pt x="1152" y="97"/>
                  </a:lnTo>
                  <a:lnTo>
                    <a:pt x="1179" y="97"/>
                  </a:lnTo>
                  <a:lnTo>
                    <a:pt x="1207" y="97"/>
                  </a:lnTo>
                  <a:lnTo>
                    <a:pt x="1235" y="97"/>
                  </a:lnTo>
                  <a:lnTo>
                    <a:pt x="1255" y="97"/>
                  </a:lnTo>
                  <a:lnTo>
                    <a:pt x="1283" y="97"/>
                  </a:lnTo>
                  <a:lnTo>
                    <a:pt x="1310" y="97"/>
                  </a:lnTo>
                  <a:lnTo>
                    <a:pt x="1331" y="97"/>
                  </a:lnTo>
                  <a:lnTo>
                    <a:pt x="1359" y="97"/>
                  </a:lnTo>
                  <a:lnTo>
                    <a:pt x="1386" y="97"/>
                  </a:lnTo>
                  <a:lnTo>
                    <a:pt x="1414" y="97"/>
                  </a:lnTo>
                  <a:lnTo>
                    <a:pt x="1435" y="97"/>
                  </a:lnTo>
                  <a:lnTo>
                    <a:pt x="1462" y="97"/>
                  </a:lnTo>
                  <a:lnTo>
                    <a:pt x="1490" y="97"/>
                  </a:lnTo>
                  <a:lnTo>
                    <a:pt x="1517" y="97"/>
                  </a:lnTo>
                  <a:lnTo>
                    <a:pt x="1538" y="97"/>
                  </a:lnTo>
                  <a:lnTo>
                    <a:pt x="1566" y="97"/>
                  </a:lnTo>
                  <a:lnTo>
                    <a:pt x="1593" y="97"/>
                  </a:lnTo>
                  <a:lnTo>
                    <a:pt x="1614" y="97"/>
                  </a:lnTo>
                  <a:lnTo>
                    <a:pt x="1642" y="97"/>
                  </a:lnTo>
                  <a:lnTo>
                    <a:pt x="1669" y="97"/>
                  </a:lnTo>
                  <a:lnTo>
                    <a:pt x="1697" y="97"/>
                  </a:lnTo>
                  <a:lnTo>
                    <a:pt x="1718" y="97"/>
                  </a:lnTo>
                  <a:lnTo>
                    <a:pt x="1745" y="97"/>
                  </a:lnTo>
                  <a:lnTo>
                    <a:pt x="1773" y="97"/>
                  </a:lnTo>
                  <a:lnTo>
                    <a:pt x="1800" y="97"/>
                  </a:lnTo>
                  <a:lnTo>
                    <a:pt x="1821" y="97"/>
                  </a:lnTo>
                  <a:lnTo>
                    <a:pt x="1849" y="97"/>
                  </a:lnTo>
                  <a:lnTo>
                    <a:pt x="1876" y="97"/>
                  </a:lnTo>
                  <a:lnTo>
                    <a:pt x="1904" y="97"/>
                  </a:lnTo>
                  <a:lnTo>
                    <a:pt x="1925" y="97"/>
                  </a:lnTo>
                  <a:lnTo>
                    <a:pt x="1952" y="97"/>
                  </a:lnTo>
                  <a:lnTo>
                    <a:pt x="1980" y="97"/>
                  </a:lnTo>
                  <a:lnTo>
                    <a:pt x="2000" y="97"/>
                  </a:lnTo>
                  <a:lnTo>
                    <a:pt x="2028" y="97"/>
                  </a:lnTo>
                  <a:lnTo>
                    <a:pt x="2056" y="97"/>
                  </a:lnTo>
                  <a:lnTo>
                    <a:pt x="2083" y="97"/>
                  </a:lnTo>
                  <a:lnTo>
                    <a:pt x="2104" y="97"/>
                  </a:lnTo>
                  <a:lnTo>
                    <a:pt x="2132" y="97"/>
                  </a:lnTo>
                  <a:lnTo>
                    <a:pt x="2159" y="97"/>
                  </a:lnTo>
                  <a:lnTo>
                    <a:pt x="2187" y="97"/>
                  </a:lnTo>
                  <a:lnTo>
                    <a:pt x="2207" y="97"/>
                  </a:lnTo>
                  <a:lnTo>
                    <a:pt x="2235" y="97"/>
                  </a:lnTo>
                  <a:lnTo>
                    <a:pt x="2263" y="97"/>
                  </a:lnTo>
                  <a:lnTo>
                    <a:pt x="2283" y="97"/>
                  </a:lnTo>
                  <a:lnTo>
                    <a:pt x="2311" y="97"/>
                  </a:lnTo>
                  <a:lnTo>
                    <a:pt x="2338" y="97"/>
                  </a:lnTo>
                  <a:lnTo>
                    <a:pt x="2366" y="97"/>
                  </a:lnTo>
                  <a:lnTo>
                    <a:pt x="2387" y="97"/>
                  </a:lnTo>
                  <a:lnTo>
                    <a:pt x="2414" y="97"/>
                  </a:lnTo>
                  <a:lnTo>
                    <a:pt x="2442" y="97"/>
                  </a:lnTo>
                  <a:lnTo>
                    <a:pt x="2470" y="97"/>
                  </a:lnTo>
                  <a:lnTo>
                    <a:pt x="2490" y="97"/>
                  </a:lnTo>
                  <a:lnTo>
                    <a:pt x="2518" y="97"/>
                  </a:lnTo>
                  <a:lnTo>
                    <a:pt x="2545" y="97"/>
                  </a:lnTo>
                  <a:lnTo>
                    <a:pt x="2573" y="97"/>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7" name="Freeform 40"/>
            <p:cNvSpPr>
              <a:spLocks/>
            </p:cNvSpPr>
            <p:nvPr/>
          </p:nvSpPr>
          <p:spPr bwMode="auto">
            <a:xfrm>
              <a:off x="1680" y="3645"/>
              <a:ext cx="2573" cy="110"/>
            </a:xfrm>
            <a:custGeom>
              <a:avLst/>
              <a:gdLst>
                <a:gd name="T0" fmla="*/ 20 w 2573"/>
                <a:gd name="T1" fmla="*/ 34 h 110"/>
                <a:gd name="T2" fmla="*/ 75 w 2573"/>
                <a:gd name="T3" fmla="*/ 27 h 110"/>
                <a:gd name="T4" fmla="*/ 124 w 2573"/>
                <a:gd name="T5" fmla="*/ 13 h 110"/>
                <a:gd name="T6" fmla="*/ 179 w 2573"/>
                <a:gd name="T7" fmla="*/ 13 h 110"/>
                <a:gd name="T8" fmla="*/ 227 w 2573"/>
                <a:gd name="T9" fmla="*/ 41 h 110"/>
                <a:gd name="T10" fmla="*/ 282 w 2573"/>
                <a:gd name="T11" fmla="*/ 41 h 110"/>
                <a:gd name="T12" fmla="*/ 331 w 2573"/>
                <a:gd name="T13" fmla="*/ 13 h 110"/>
                <a:gd name="T14" fmla="*/ 379 w 2573"/>
                <a:gd name="T15" fmla="*/ 6 h 110"/>
                <a:gd name="T16" fmla="*/ 434 w 2573"/>
                <a:gd name="T17" fmla="*/ 13 h 110"/>
                <a:gd name="T18" fmla="*/ 483 w 2573"/>
                <a:gd name="T19" fmla="*/ 41 h 110"/>
                <a:gd name="T20" fmla="*/ 538 w 2573"/>
                <a:gd name="T21" fmla="*/ 62 h 110"/>
                <a:gd name="T22" fmla="*/ 586 w 2573"/>
                <a:gd name="T23" fmla="*/ 89 h 110"/>
                <a:gd name="T24" fmla="*/ 641 w 2573"/>
                <a:gd name="T25" fmla="*/ 110 h 110"/>
                <a:gd name="T26" fmla="*/ 690 w 2573"/>
                <a:gd name="T27" fmla="*/ 110 h 110"/>
                <a:gd name="T28" fmla="*/ 745 w 2573"/>
                <a:gd name="T29" fmla="*/ 110 h 110"/>
                <a:gd name="T30" fmla="*/ 793 w 2573"/>
                <a:gd name="T31" fmla="*/ 110 h 110"/>
                <a:gd name="T32" fmla="*/ 848 w 2573"/>
                <a:gd name="T33" fmla="*/ 110 h 110"/>
                <a:gd name="T34" fmla="*/ 897 w 2573"/>
                <a:gd name="T35" fmla="*/ 110 h 110"/>
                <a:gd name="T36" fmla="*/ 952 w 2573"/>
                <a:gd name="T37" fmla="*/ 110 h 110"/>
                <a:gd name="T38" fmla="*/ 1000 w 2573"/>
                <a:gd name="T39" fmla="*/ 110 h 110"/>
                <a:gd name="T40" fmla="*/ 1048 w 2573"/>
                <a:gd name="T41" fmla="*/ 110 h 110"/>
                <a:gd name="T42" fmla="*/ 1103 w 2573"/>
                <a:gd name="T43" fmla="*/ 110 h 110"/>
                <a:gd name="T44" fmla="*/ 1152 w 2573"/>
                <a:gd name="T45" fmla="*/ 110 h 110"/>
                <a:gd name="T46" fmla="*/ 1207 w 2573"/>
                <a:gd name="T47" fmla="*/ 110 h 110"/>
                <a:gd name="T48" fmla="*/ 1255 w 2573"/>
                <a:gd name="T49" fmla="*/ 110 h 110"/>
                <a:gd name="T50" fmla="*/ 1310 w 2573"/>
                <a:gd name="T51" fmla="*/ 110 h 110"/>
                <a:gd name="T52" fmla="*/ 1359 w 2573"/>
                <a:gd name="T53" fmla="*/ 110 h 110"/>
                <a:gd name="T54" fmla="*/ 1414 w 2573"/>
                <a:gd name="T55" fmla="*/ 110 h 110"/>
                <a:gd name="T56" fmla="*/ 1462 w 2573"/>
                <a:gd name="T57" fmla="*/ 110 h 110"/>
                <a:gd name="T58" fmla="*/ 1517 w 2573"/>
                <a:gd name="T59" fmla="*/ 110 h 110"/>
                <a:gd name="T60" fmla="*/ 1566 w 2573"/>
                <a:gd name="T61" fmla="*/ 110 h 110"/>
                <a:gd name="T62" fmla="*/ 1614 w 2573"/>
                <a:gd name="T63" fmla="*/ 110 h 110"/>
                <a:gd name="T64" fmla="*/ 1669 w 2573"/>
                <a:gd name="T65" fmla="*/ 110 h 110"/>
                <a:gd name="T66" fmla="*/ 1718 w 2573"/>
                <a:gd name="T67" fmla="*/ 110 h 110"/>
                <a:gd name="T68" fmla="*/ 1773 w 2573"/>
                <a:gd name="T69" fmla="*/ 110 h 110"/>
                <a:gd name="T70" fmla="*/ 1821 w 2573"/>
                <a:gd name="T71" fmla="*/ 110 h 110"/>
                <a:gd name="T72" fmla="*/ 1876 w 2573"/>
                <a:gd name="T73" fmla="*/ 110 h 110"/>
                <a:gd name="T74" fmla="*/ 1925 w 2573"/>
                <a:gd name="T75" fmla="*/ 110 h 110"/>
                <a:gd name="T76" fmla="*/ 1980 w 2573"/>
                <a:gd name="T77" fmla="*/ 110 h 110"/>
                <a:gd name="T78" fmla="*/ 2028 w 2573"/>
                <a:gd name="T79" fmla="*/ 110 h 110"/>
                <a:gd name="T80" fmla="*/ 2083 w 2573"/>
                <a:gd name="T81" fmla="*/ 110 h 110"/>
                <a:gd name="T82" fmla="*/ 2132 w 2573"/>
                <a:gd name="T83" fmla="*/ 110 h 110"/>
                <a:gd name="T84" fmla="*/ 2187 w 2573"/>
                <a:gd name="T85" fmla="*/ 110 h 110"/>
                <a:gd name="T86" fmla="*/ 2235 w 2573"/>
                <a:gd name="T87" fmla="*/ 110 h 110"/>
                <a:gd name="T88" fmla="*/ 2283 w 2573"/>
                <a:gd name="T89" fmla="*/ 110 h 110"/>
                <a:gd name="T90" fmla="*/ 2338 w 2573"/>
                <a:gd name="T91" fmla="*/ 110 h 110"/>
                <a:gd name="T92" fmla="*/ 2387 w 2573"/>
                <a:gd name="T93" fmla="*/ 110 h 110"/>
                <a:gd name="T94" fmla="*/ 2442 w 2573"/>
                <a:gd name="T95" fmla="*/ 110 h 110"/>
                <a:gd name="T96" fmla="*/ 2490 w 2573"/>
                <a:gd name="T97" fmla="*/ 110 h 110"/>
                <a:gd name="T98" fmla="*/ 2545 w 2573"/>
                <a:gd name="T9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110">
                  <a:moveTo>
                    <a:pt x="0" y="20"/>
                  </a:moveTo>
                  <a:lnTo>
                    <a:pt x="20" y="34"/>
                  </a:lnTo>
                  <a:lnTo>
                    <a:pt x="48" y="27"/>
                  </a:lnTo>
                  <a:lnTo>
                    <a:pt x="75" y="27"/>
                  </a:lnTo>
                  <a:lnTo>
                    <a:pt x="96" y="13"/>
                  </a:lnTo>
                  <a:lnTo>
                    <a:pt x="124" y="13"/>
                  </a:lnTo>
                  <a:lnTo>
                    <a:pt x="151" y="20"/>
                  </a:lnTo>
                  <a:lnTo>
                    <a:pt x="179" y="13"/>
                  </a:lnTo>
                  <a:lnTo>
                    <a:pt x="200" y="20"/>
                  </a:lnTo>
                  <a:lnTo>
                    <a:pt x="227" y="41"/>
                  </a:lnTo>
                  <a:lnTo>
                    <a:pt x="255" y="34"/>
                  </a:lnTo>
                  <a:lnTo>
                    <a:pt x="282" y="41"/>
                  </a:lnTo>
                  <a:lnTo>
                    <a:pt x="303" y="48"/>
                  </a:lnTo>
                  <a:lnTo>
                    <a:pt x="331" y="13"/>
                  </a:lnTo>
                  <a:lnTo>
                    <a:pt x="358" y="6"/>
                  </a:lnTo>
                  <a:lnTo>
                    <a:pt x="379" y="6"/>
                  </a:lnTo>
                  <a:lnTo>
                    <a:pt x="407" y="0"/>
                  </a:lnTo>
                  <a:lnTo>
                    <a:pt x="434" y="13"/>
                  </a:lnTo>
                  <a:lnTo>
                    <a:pt x="462" y="27"/>
                  </a:lnTo>
                  <a:lnTo>
                    <a:pt x="483" y="41"/>
                  </a:lnTo>
                  <a:lnTo>
                    <a:pt x="510" y="55"/>
                  </a:lnTo>
                  <a:lnTo>
                    <a:pt x="538" y="62"/>
                  </a:lnTo>
                  <a:lnTo>
                    <a:pt x="565" y="75"/>
                  </a:lnTo>
                  <a:lnTo>
                    <a:pt x="586" y="89"/>
                  </a:lnTo>
                  <a:lnTo>
                    <a:pt x="614" y="96"/>
                  </a:lnTo>
                  <a:lnTo>
                    <a:pt x="641" y="110"/>
                  </a:lnTo>
                  <a:lnTo>
                    <a:pt x="662" y="110"/>
                  </a:lnTo>
                  <a:lnTo>
                    <a:pt x="690" y="110"/>
                  </a:lnTo>
                  <a:lnTo>
                    <a:pt x="717" y="110"/>
                  </a:lnTo>
                  <a:lnTo>
                    <a:pt x="745" y="110"/>
                  </a:lnTo>
                  <a:lnTo>
                    <a:pt x="765" y="110"/>
                  </a:lnTo>
                  <a:lnTo>
                    <a:pt x="793" y="110"/>
                  </a:lnTo>
                  <a:lnTo>
                    <a:pt x="821" y="110"/>
                  </a:lnTo>
                  <a:lnTo>
                    <a:pt x="848" y="110"/>
                  </a:lnTo>
                  <a:lnTo>
                    <a:pt x="869" y="110"/>
                  </a:lnTo>
                  <a:lnTo>
                    <a:pt x="897" y="110"/>
                  </a:lnTo>
                  <a:lnTo>
                    <a:pt x="924" y="110"/>
                  </a:lnTo>
                  <a:lnTo>
                    <a:pt x="952" y="110"/>
                  </a:lnTo>
                  <a:lnTo>
                    <a:pt x="972" y="110"/>
                  </a:lnTo>
                  <a:lnTo>
                    <a:pt x="1000" y="110"/>
                  </a:lnTo>
                  <a:lnTo>
                    <a:pt x="1028" y="110"/>
                  </a:lnTo>
                  <a:lnTo>
                    <a:pt x="1048" y="110"/>
                  </a:lnTo>
                  <a:lnTo>
                    <a:pt x="1076" y="110"/>
                  </a:lnTo>
                  <a:lnTo>
                    <a:pt x="1103" y="110"/>
                  </a:lnTo>
                  <a:lnTo>
                    <a:pt x="1131" y="110"/>
                  </a:lnTo>
                  <a:lnTo>
                    <a:pt x="1152" y="110"/>
                  </a:lnTo>
                  <a:lnTo>
                    <a:pt x="1179" y="110"/>
                  </a:lnTo>
                  <a:lnTo>
                    <a:pt x="1207" y="110"/>
                  </a:lnTo>
                  <a:lnTo>
                    <a:pt x="1235" y="110"/>
                  </a:lnTo>
                  <a:lnTo>
                    <a:pt x="1255" y="110"/>
                  </a:lnTo>
                  <a:lnTo>
                    <a:pt x="1283" y="110"/>
                  </a:lnTo>
                  <a:lnTo>
                    <a:pt x="1310" y="110"/>
                  </a:lnTo>
                  <a:lnTo>
                    <a:pt x="1331" y="110"/>
                  </a:lnTo>
                  <a:lnTo>
                    <a:pt x="1359" y="110"/>
                  </a:lnTo>
                  <a:lnTo>
                    <a:pt x="1386" y="110"/>
                  </a:lnTo>
                  <a:lnTo>
                    <a:pt x="1414" y="110"/>
                  </a:lnTo>
                  <a:lnTo>
                    <a:pt x="1435" y="110"/>
                  </a:lnTo>
                  <a:lnTo>
                    <a:pt x="1462" y="110"/>
                  </a:lnTo>
                  <a:lnTo>
                    <a:pt x="1490" y="110"/>
                  </a:lnTo>
                  <a:lnTo>
                    <a:pt x="1517" y="110"/>
                  </a:lnTo>
                  <a:lnTo>
                    <a:pt x="1538" y="110"/>
                  </a:lnTo>
                  <a:lnTo>
                    <a:pt x="1566" y="110"/>
                  </a:lnTo>
                  <a:lnTo>
                    <a:pt x="1593" y="110"/>
                  </a:lnTo>
                  <a:lnTo>
                    <a:pt x="1614" y="110"/>
                  </a:lnTo>
                  <a:lnTo>
                    <a:pt x="1642" y="110"/>
                  </a:lnTo>
                  <a:lnTo>
                    <a:pt x="1669" y="110"/>
                  </a:lnTo>
                  <a:lnTo>
                    <a:pt x="1697" y="110"/>
                  </a:lnTo>
                  <a:lnTo>
                    <a:pt x="1718" y="110"/>
                  </a:lnTo>
                  <a:lnTo>
                    <a:pt x="1745" y="110"/>
                  </a:lnTo>
                  <a:lnTo>
                    <a:pt x="1773" y="110"/>
                  </a:lnTo>
                  <a:lnTo>
                    <a:pt x="1800" y="110"/>
                  </a:lnTo>
                  <a:lnTo>
                    <a:pt x="1821" y="110"/>
                  </a:lnTo>
                  <a:lnTo>
                    <a:pt x="1849" y="110"/>
                  </a:lnTo>
                  <a:lnTo>
                    <a:pt x="1876" y="110"/>
                  </a:lnTo>
                  <a:lnTo>
                    <a:pt x="1904" y="110"/>
                  </a:lnTo>
                  <a:lnTo>
                    <a:pt x="1925" y="110"/>
                  </a:lnTo>
                  <a:lnTo>
                    <a:pt x="1952" y="110"/>
                  </a:lnTo>
                  <a:lnTo>
                    <a:pt x="1980" y="110"/>
                  </a:lnTo>
                  <a:lnTo>
                    <a:pt x="2000" y="110"/>
                  </a:lnTo>
                  <a:lnTo>
                    <a:pt x="2028" y="110"/>
                  </a:lnTo>
                  <a:lnTo>
                    <a:pt x="2056" y="110"/>
                  </a:lnTo>
                  <a:lnTo>
                    <a:pt x="2083" y="110"/>
                  </a:lnTo>
                  <a:lnTo>
                    <a:pt x="2104" y="110"/>
                  </a:lnTo>
                  <a:lnTo>
                    <a:pt x="2132" y="110"/>
                  </a:lnTo>
                  <a:lnTo>
                    <a:pt x="2159" y="110"/>
                  </a:lnTo>
                  <a:lnTo>
                    <a:pt x="2187" y="110"/>
                  </a:lnTo>
                  <a:lnTo>
                    <a:pt x="2207" y="110"/>
                  </a:lnTo>
                  <a:lnTo>
                    <a:pt x="2235" y="110"/>
                  </a:lnTo>
                  <a:lnTo>
                    <a:pt x="2263" y="110"/>
                  </a:lnTo>
                  <a:lnTo>
                    <a:pt x="2283" y="110"/>
                  </a:lnTo>
                  <a:lnTo>
                    <a:pt x="2311" y="110"/>
                  </a:lnTo>
                  <a:lnTo>
                    <a:pt x="2338" y="110"/>
                  </a:lnTo>
                  <a:lnTo>
                    <a:pt x="2366" y="110"/>
                  </a:lnTo>
                  <a:lnTo>
                    <a:pt x="2387" y="110"/>
                  </a:lnTo>
                  <a:lnTo>
                    <a:pt x="2414" y="110"/>
                  </a:lnTo>
                  <a:lnTo>
                    <a:pt x="2442" y="110"/>
                  </a:lnTo>
                  <a:lnTo>
                    <a:pt x="2470" y="110"/>
                  </a:lnTo>
                  <a:lnTo>
                    <a:pt x="2490" y="110"/>
                  </a:lnTo>
                  <a:lnTo>
                    <a:pt x="2518" y="110"/>
                  </a:lnTo>
                  <a:lnTo>
                    <a:pt x="2545" y="110"/>
                  </a:lnTo>
                  <a:lnTo>
                    <a:pt x="2573" y="110"/>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8" name="Freeform 41"/>
            <p:cNvSpPr>
              <a:spLocks/>
            </p:cNvSpPr>
            <p:nvPr/>
          </p:nvSpPr>
          <p:spPr bwMode="auto">
            <a:xfrm>
              <a:off x="1680" y="3651"/>
              <a:ext cx="2573" cy="111"/>
            </a:xfrm>
            <a:custGeom>
              <a:avLst/>
              <a:gdLst>
                <a:gd name="T0" fmla="*/ 20 w 2573"/>
                <a:gd name="T1" fmla="*/ 35 h 111"/>
                <a:gd name="T2" fmla="*/ 75 w 2573"/>
                <a:gd name="T3" fmla="*/ 28 h 111"/>
                <a:gd name="T4" fmla="*/ 124 w 2573"/>
                <a:gd name="T5" fmla="*/ 14 h 111"/>
                <a:gd name="T6" fmla="*/ 179 w 2573"/>
                <a:gd name="T7" fmla="*/ 14 h 111"/>
                <a:gd name="T8" fmla="*/ 227 w 2573"/>
                <a:gd name="T9" fmla="*/ 42 h 111"/>
                <a:gd name="T10" fmla="*/ 282 w 2573"/>
                <a:gd name="T11" fmla="*/ 42 h 111"/>
                <a:gd name="T12" fmla="*/ 331 w 2573"/>
                <a:gd name="T13" fmla="*/ 14 h 111"/>
                <a:gd name="T14" fmla="*/ 379 w 2573"/>
                <a:gd name="T15" fmla="*/ 7 h 111"/>
                <a:gd name="T16" fmla="*/ 434 w 2573"/>
                <a:gd name="T17" fmla="*/ 14 h 111"/>
                <a:gd name="T18" fmla="*/ 483 w 2573"/>
                <a:gd name="T19" fmla="*/ 42 h 111"/>
                <a:gd name="T20" fmla="*/ 538 w 2573"/>
                <a:gd name="T21" fmla="*/ 63 h 111"/>
                <a:gd name="T22" fmla="*/ 586 w 2573"/>
                <a:gd name="T23" fmla="*/ 90 h 111"/>
                <a:gd name="T24" fmla="*/ 641 w 2573"/>
                <a:gd name="T25" fmla="*/ 111 h 111"/>
                <a:gd name="T26" fmla="*/ 690 w 2573"/>
                <a:gd name="T27" fmla="*/ 111 h 111"/>
                <a:gd name="T28" fmla="*/ 745 w 2573"/>
                <a:gd name="T29" fmla="*/ 111 h 111"/>
                <a:gd name="T30" fmla="*/ 793 w 2573"/>
                <a:gd name="T31" fmla="*/ 111 h 111"/>
                <a:gd name="T32" fmla="*/ 848 w 2573"/>
                <a:gd name="T33" fmla="*/ 111 h 111"/>
                <a:gd name="T34" fmla="*/ 897 w 2573"/>
                <a:gd name="T35" fmla="*/ 111 h 111"/>
                <a:gd name="T36" fmla="*/ 952 w 2573"/>
                <a:gd name="T37" fmla="*/ 111 h 111"/>
                <a:gd name="T38" fmla="*/ 1000 w 2573"/>
                <a:gd name="T39" fmla="*/ 111 h 111"/>
                <a:gd name="T40" fmla="*/ 1048 w 2573"/>
                <a:gd name="T41" fmla="*/ 111 h 111"/>
                <a:gd name="T42" fmla="*/ 1103 w 2573"/>
                <a:gd name="T43" fmla="*/ 111 h 111"/>
                <a:gd name="T44" fmla="*/ 1152 w 2573"/>
                <a:gd name="T45" fmla="*/ 111 h 111"/>
                <a:gd name="T46" fmla="*/ 1207 w 2573"/>
                <a:gd name="T47" fmla="*/ 111 h 111"/>
                <a:gd name="T48" fmla="*/ 1255 w 2573"/>
                <a:gd name="T49" fmla="*/ 111 h 111"/>
                <a:gd name="T50" fmla="*/ 1310 w 2573"/>
                <a:gd name="T51" fmla="*/ 111 h 111"/>
                <a:gd name="T52" fmla="*/ 1359 w 2573"/>
                <a:gd name="T53" fmla="*/ 111 h 111"/>
                <a:gd name="T54" fmla="*/ 1414 w 2573"/>
                <a:gd name="T55" fmla="*/ 111 h 111"/>
                <a:gd name="T56" fmla="*/ 1462 w 2573"/>
                <a:gd name="T57" fmla="*/ 111 h 111"/>
                <a:gd name="T58" fmla="*/ 1517 w 2573"/>
                <a:gd name="T59" fmla="*/ 111 h 111"/>
                <a:gd name="T60" fmla="*/ 1566 w 2573"/>
                <a:gd name="T61" fmla="*/ 111 h 111"/>
                <a:gd name="T62" fmla="*/ 1614 w 2573"/>
                <a:gd name="T63" fmla="*/ 111 h 111"/>
                <a:gd name="T64" fmla="*/ 1669 w 2573"/>
                <a:gd name="T65" fmla="*/ 111 h 111"/>
                <a:gd name="T66" fmla="*/ 1718 w 2573"/>
                <a:gd name="T67" fmla="*/ 111 h 111"/>
                <a:gd name="T68" fmla="*/ 1773 w 2573"/>
                <a:gd name="T69" fmla="*/ 111 h 111"/>
                <a:gd name="T70" fmla="*/ 1821 w 2573"/>
                <a:gd name="T71" fmla="*/ 111 h 111"/>
                <a:gd name="T72" fmla="*/ 1876 w 2573"/>
                <a:gd name="T73" fmla="*/ 111 h 111"/>
                <a:gd name="T74" fmla="*/ 1925 w 2573"/>
                <a:gd name="T75" fmla="*/ 111 h 111"/>
                <a:gd name="T76" fmla="*/ 1980 w 2573"/>
                <a:gd name="T77" fmla="*/ 111 h 111"/>
                <a:gd name="T78" fmla="*/ 2028 w 2573"/>
                <a:gd name="T79" fmla="*/ 111 h 111"/>
                <a:gd name="T80" fmla="*/ 2083 w 2573"/>
                <a:gd name="T81" fmla="*/ 111 h 111"/>
                <a:gd name="T82" fmla="*/ 2132 w 2573"/>
                <a:gd name="T83" fmla="*/ 111 h 111"/>
                <a:gd name="T84" fmla="*/ 2187 w 2573"/>
                <a:gd name="T85" fmla="*/ 111 h 111"/>
                <a:gd name="T86" fmla="*/ 2235 w 2573"/>
                <a:gd name="T87" fmla="*/ 111 h 111"/>
                <a:gd name="T88" fmla="*/ 2283 w 2573"/>
                <a:gd name="T89" fmla="*/ 111 h 111"/>
                <a:gd name="T90" fmla="*/ 2338 w 2573"/>
                <a:gd name="T91" fmla="*/ 111 h 111"/>
                <a:gd name="T92" fmla="*/ 2387 w 2573"/>
                <a:gd name="T93" fmla="*/ 111 h 111"/>
                <a:gd name="T94" fmla="*/ 2442 w 2573"/>
                <a:gd name="T95" fmla="*/ 111 h 111"/>
                <a:gd name="T96" fmla="*/ 2490 w 2573"/>
                <a:gd name="T97" fmla="*/ 111 h 111"/>
                <a:gd name="T98" fmla="*/ 2545 w 2573"/>
                <a:gd name="T99"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111">
                  <a:moveTo>
                    <a:pt x="0" y="21"/>
                  </a:moveTo>
                  <a:lnTo>
                    <a:pt x="20" y="35"/>
                  </a:lnTo>
                  <a:lnTo>
                    <a:pt x="48" y="28"/>
                  </a:lnTo>
                  <a:lnTo>
                    <a:pt x="75" y="28"/>
                  </a:lnTo>
                  <a:lnTo>
                    <a:pt x="96" y="14"/>
                  </a:lnTo>
                  <a:lnTo>
                    <a:pt x="124" y="14"/>
                  </a:lnTo>
                  <a:lnTo>
                    <a:pt x="151" y="21"/>
                  </a:lnTo>
                  <a:lnTo>
                    <a:pt x="179" y="14"/>
                  </a:lnTo>
                  <a:lnTo>
                    <a:pt x="200" y="21"/>
                  </a:lnTo>
                  <a:lnTo>
                    <a:pt x="227" y="42"/>
                  </a:lnTo>
                  <a:lnTo>
                    <a:pt x="255" y="35"/>
                  </a:lnTo>
                  <a:lnTo>
                    <a:pt x="282" y="42"/>
                  </a:lnTo>
                  <a:lnTo>
                    <a:pt x="303" y="49"/>
                  </a:lnTo>
                  <a:lnTo>
                    <a:pt x="331" y="14"/>
                  </a:lnTo>
                  <a:lnTo>
                    <a:pt x="358" y="7"/>
                  </a:lnTo>
                  <a:lnTo>
                    <a:pt x="379" y="7"/>
                  </a:lnTo>
                  <a:lnTo>
                    <a:pt x="407" y="0"/>
                  </a:lnTo>
                  <a:lnTo>
                    <a:pt x="434" y="14"/>
                  </a:lnTo>
                  <a:lnTo>
                    <a:pt x="462" y="28"/>
                  </a:lnTo>
                  <a:lnTo>
                    <a:pt x="483" y="42"/>
                  </a:lnTo>
                  <a:lnTo>
                    <a:pt x="510" y="56"/>
                  </a:lnTo>
                  <a:lnTo>
                    <a:pt x="538" y="63"/>
                  </a:lnTo>
                  <a:lnTo>
                    <a:pt x="565" y="76"/>
                  </a:lnTo>
                  <a:lnTo>
                    <a:pt x="586" y="90"/>
                  </a:lnTo>
                  <a:lnTo>
                    <a:pt x="614" y="97"/>
                  </a:lnTo>
                  <a:lnTo>
                    <a:pt x="641" y="111"/>
                  </a:lnTo>
                  <a:lnTo>
                    <a:pt x="662" y="111"/>
                  </a:lnTo>
                  <a:lnTo>
                    <a:pt x="690" y="111"/>
                  </a:lnTo>
                  <a:lnTo>
                    <a:pt x="717" y="111"/>
                  </a:lnTo>
                  <a:lnTo>
                    <a:pt x="745" y="111"/>
                  </a:lnTo>
                  <a:lnTo>
                    <a:pt x="765" y="111"/>
                  </a:lnTo>
                  <a:lnTo>
                    <a:pt x="793" y="111"/>
                  </a:lnTo>
                  <a:lnTo>
                    <a:pt x="821" y="111"/>
                  </a:lnTo>
                  <a:lnTo>
                    <a:pt x="848" y="111"/>
                  </a:lnTo>
                  <a:lnTo>
                    <a:pt x="869" y="111"/>
                  </a:lnTo>
                  <a:lnTo>
                    <a:pt x="897" y="111"/>
                  </a:lnTo>
                  <a:lnTo>
                    <a:pt x="924" y="111"/>
                  </a:lnTo>
                  <a:lnTo>
                    <a:pt x="952" y="111"/>
                  </a:lnTo>
                  <a:lnTo>
                    <a:pt x="972" y="111"/>
                  </a:lnTo>
                  <a:lnTo>
                    <a:pt x="1000" y="111"/>
                  </a:lnTo>
                  <a:lnTo>
                    <a:pt x="1028" y="111"/>
                  </a:lnTo>
                  <a:lnTo>
                    <a:pt x="1048" y="111"/>
                  </a:lnTo>
                  <a:lnTo>
                    <a:pt x="1076" y="111"/>
                  </a:lnTo>
                  <a:lnTo>
                    <a:pt x="1103" y="111"/>
                  </a:lnTo>
                  <a:lnTo>
                    <a:pt x="1131" y="111"/>
                  </a:lnTo>
                  <a:lnTo>
                    <a:pt x="1152" y="111"/>
                  </a:lnTo>
                  <a:lnTo>
                    <a:pt x="1179" y="111"/>
                  </a:lnTo>
                  <a:lnTo>
                    <a:pt x="1207" y="111"/>
                  </a:lnTo>
                  <a:lnTo>
                    <a:pt x="1235" y="111"/>
                  </a:lnTo>
                  <a:lnTo>
                    <a:pt x="1255" y="111"/>
                  </a:lnTo>
                  <a:lnTo>
                    <a:pt x="1283" y="111"/>
                  </a:lnTo>
                  <a:lnTo>
                    <a:pt x="1310" y="111"/>
                  </a:lnTo>
                  <a:lnTo>
                    <a:pt x="1331" y="111"/>
                  </a:lnTo>
                  <a:lnTo>
                    <a:pt x="1359" y="111"/>
                  </a:lnTo>
                  <a:lnTo>
                    <a:pt x="1386" y="111"/>
                  </a:lnTo>
                  <a:lnTo>
                    <a:pt x="1414" y="111"/>
                  </a:lnTo>
                  <a:lnTo>
                    <a:pt x="1435" y="111"/>
                  </a:lnTo>
                  <a:lnTo>
                    <a:pt x="1462" y="111"/>
                  </a:lnTo>
                  <a:lnTo>
                    <a:pt x="1490" y="111"/>
                  </a:lnTo>
                  <a:lnTo>
                    <a:pt x="1517" y="111"/>
                  </a:lnTo>
                  <a:lnTo>
                    <a:pt x="1538" y="111"/>
                  </a:lnTo>
                  <a:lnTo>
                    <a:pt x="1566" y="111"/>
                  </a:lnTo>
                  <a:lnTo>
                    <a:pt x="1593" y="111"/>
                  </a:lnTo>
                  <a:lnTo>
                    <a:pt x="1614" y="111"/>
                  </a:lnTo>
                  <a:lnTo>
                    <a:pt x="1642" y="111"/>
                  </a:lnTo>
                  <a:lnTo>
                    <a:pt x="1669" y="111"/>
                  </a:lnTo>
                  <a:lnTo>
                    <a:pt x="1697" y="111"/>
                  </a:lnTo>
                  <a:lnTo>
                    <a:pt x="1718" y="111"/>
                  </a:lnTo>
                  <a:lnTo>
                    <a:pt x="1745" y="111"/>
                  </a:lnTo>
                  <a:lnTo>
                    <a:pt x="1773" y="111"/>
                  </a:lnTo>
                  <a:lnTo>
                    <a:pt x="1800" y="111"/>
                  </a:lnTo>
                  <a:lnTo>
                    <a:pt x="1821" y="111"/>
                  </a:lnTo>
                  <a:lnTo>
                    <a:pt x="1849" y="111"/>
                  </a:lnTo>
                  <a:lnTo>
                    <a:pt x="1876" y="111"/>
                  </a:lnTo>
                  <a:lnTo>
                    <a:pt x="1904" y="111"/>
                  </a:lnTo>
                  <a:lnTo>
                    <a:pt x="1925" y="111"/>
                  </a:lnTo>
                  <a:lnTo>
                    <a:pt x="1952" y="111"/>
                  </a:lnTo>
                  <a:lnTo>
                    <a:pt x="1980" y="111"/>
                  </a:lnTo>
                  <a:lnTo>
                    <a:pt x="2000" y="111"/>
                  </a:lnTo>
                  <a:lnTo>
                    <a:pt x="2028" y="111"/>
                  </a:lnTo>
                  <a:lnTo>
                    <a:pt x="2056" y="111"/>
                  </a:lnTo>
                  <a:lnTo>
                    <a:pt x="2083" y="111"/>
                  </a:lnTo>
                  <a:lnTo>
                    <a:pt x="2104" y="111"/>
                  </a:lnTo>
                  <a:lnTo>
                    <a:pt x="2132" y="111"/>
                  </a:lnTo>
                  <a:lnTo>
                    <a:pt x="2159" y="111"/>
                  </a:lnTo>
                  <a:lnTo>
                    <a:pt x="2187" y="111"/>
                  </a:lnTo>
                  <a:lnTo>
                    <a:pt x="2207" y="111"/>
                  </a:lnTo>
                  <a:lnTo>
                    <a:pt x="2235" y="111"/>
                  </a:lnTo>
                  <a:lnTo>
                    <a:pt x="2263" y="111"/>
                  </a:lnTo>
                  <a:lnTo>
                    <a:pt x="2283" y="111"/>
                  </a:lnTo>
                  <a:lnTo>
                    <a:pt x="2311" y="111"/>
                  </a:lnTo>
                  <a:lnTo>
                    <a:pt x="2338" y="111"/>
                  </a:lnTo>
                  <a:lnTo>
                    <a:pt x="2366" y="111"/>
                  </a:lnTo>
                  <a:lnTo>
                    <a:pt x="2387" y="111"/>
                  </a:lnTo>
                  <a:lnTo>
                    <a:pt x="2414" y="111"/>
                  </a:lnTo>
                  <a:lnTo>
                    <a:pt x="2442" y="111"/>
                  </a:lnTo>
                  <a:lnTo>
                    <a:pt x="2470" y="111"/>
                  </a:lnTo>
                  <a:lnTo>
                    <a:pt x="2490" y="111"/>
                  </a:lnTo>
                  <a:lnTo>
                    <a:pt x="2518" y="111"/>
                  </a:lnTo>
                  <a:lnTo>
                    <a:pt x="2545" y="111"/>
                  </a:lnTo>
                  <a:lnTo>
                    <a:pt x="2573" y="111"/>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9" name="Freeform 42"/>
            <p:cNvSpPr>
              <a:spLocks/>
            </p:cNvSpPr>
            <p:nvPr/>
          </p:nvSpPr>
          <p:spPr bwMode="auto">
            <a:xfrm>
              <a:off x="1680" y="3658"/>
              <a:ext cx="2573" cy="111"/>
            </a:xfrm>
            <a:custGeom>
              <a:avLst/>
              <a:gdLst>
                <a:gd name="T0" fmla="*/ 20 w 2573"/>
                <a:gd name="T1" fmla="*/ 35 h 111"/>
                <a:gd name="T2" fmla="*/ 75 w 2573"/>
                <a:gd name="T3" fmla="*/ 28 h 111"/>
                <a:gd name="T4" fmla="*/ 124 w 2573"/>
                <a:gd name="T5" fmla="*/ 14 h 111"/>
                <a:gd name="T6" fmla="*/ 179 w 2573"/>
                <a:gd name="T7" fmla="*/ 14 h 111"/>
                <a:gd name="T8" fmla="*/ 227 w 2573"/>
                <a:gd name="T9" fmla="*/ 42 h 111"/>
                <a:gd name="T10" fmla="*/ 282 w 2573"/>
                <a:gd name="T11" fmla="*/ 42 h 111"/>
                <a:gd name="T12" fmla="*/ 331 w 2573"/>
                <a:gd name="T13" fmla="*/ 14 h 111"/>
                <a:gd name="T14" fmla="*/ 379 w 2573"/>
                <a:gd name="T15" fmla="*/ 7 h 111"/>
                <a:gd name="T16" fmla="*/ 434 w 2573"/>
                <a:gd name="T17" fmla="*/ 14 h 111"/>
                <a:gd name="T18" fmla="*/ 483 w 2573"/>
                <a:gd name="T19" fmla="*/ 42 h 111"/>
                <a:gd name="T20" fmla="*/ 538 w 2573"/>
                <a:gd name="T21" fmla="*/ 62 h 111"/>
                <a:gd name="T22" fmla="*/ 586 w 2573"/>
                <a:gd name="T23" fmla="*/ 90 h 111"/>
                <a:gd name="T24" fmla="*/ 641 w 2573"/>
                <a:gd name="T25" fmla="*/ 111 h 111"/>
                <a:gd name="T26" fmla="*/ 690 w 2573"/>
                <a:gd name="T27" fmla="*/ 111 h 111"/>
                <a:gd name="T28" fmla="*/ 745 w 2573"/>
                <a:gd name="T29" fmla="*/ 111 h 111"/>
                <a:gd name="T30" fmla="*/ 793 w 2573"/>
                <a:gd name="T31" fmla="*/ 111 h 111"/>
                <a:gd name="T32" fmla="*/ 848 w 2573"/>
                <a:gd name="T33" fmla="*/ 111 h 111"/>
                <a:gd name="T34" fmla="*/ 897 w 2573"/>
                <a:gd name="T35" fmla="*/ 111 h 111"/>
                <a:gd name="T36" fmla="*/ 952 w 2573"/>
                <a:gd name="T37" fmla="*/ 111 h 111"/>
                <a:gd name="T38" fmla="*/ 1000 w 2573"/>
                <a:gd name="T39" fmla="*/ 111 h 111"/>
                <a:gd name="T40" fmla="*/ 1048 w 2573"/>
                <a:gd name="T41" fmla="*/ 111 h 111"/>
                <a:gd name="T42" fmla="*/ 1103 w 2573"/>
                <a:gd name="T43" fmla="*/ 111 h 111"/>
                <a:gd name="T44" fmla="*/ 1152 w 2573"/>
                <a:gd name="T45" fmla="*/ 111 h 111"/>
                <a:gd name="T46" fmla="*/ 1207 w 2573"/>
                <a:gd name="T47" fmla="*/ 111 h 111"/>
                <a:gd name="T48" fmla="*/ 1255 w 2573"/>
                <a:gd name="T49" fmla="*/ 111 h 111"/>
                <a:gd name="T50" fmla="*/ 1310 w 2573"/>
                <a:gd name="T51" fmla="*/ 111 h 111"/>
                <a:gd name="T52" fmla="*/ 1359 w 2573"/>
                <a:gd name="T53" fmla="*/ 111 h 111"/>
                <a:gd name="T54" fmla="*/ 1414 w 2573"/>
                <a:gd name="T55" fmla="*/ 111 h 111"/>
                <a:gd name="T56" fmla="*/ 1462 w 2573"/>
                <a:gd name="T57" fmla="*/ 111 h 111"/>
                <a:gd name="T58" fmla="*/ 1517 w 2573"/>
                <a:gd name="T59" fmla="*/ 111 h 111"/>
                <a:gd name="T60" fmla="*/ 1566 w 2573"/>
                <a:gd name="T61" fmla="*/ 111 h 111"/>
                <a:gd name="T62" fmla="*/ 1614 w 2573"/>
                <a:gd name="T63" fmla="*/ 111 h 111"/>
                <a:gd name="T64" fmla="*/ 1669 w 2573"/>
                <a:gd name="T65" fmla="*/ 111 h 111"/>
                <a:gd name="T66" fmla="*/ 1718 w 2573"/>
                <a:gd name="T67" fmla="*/ 111 h 111"/>
                <a:gd name="T68" fmla="*/ 1773 w 2573"/>
                <a:gd name="T69" fmla="*/ 111 h 111"/>
                <a:gd name="T70" fmla="*/ 1821 w 2573"/>
                <a:gd name="T71" fmla="*/ 111 h 111"/>
                <a:gd name="T72" fmla="*/ 1876 w 2573"/>
                <a:gd name="T73" fmla="*/ 111 h 111"/>
                <a:gd name="T74" fmla="*/ 1925 w 2573"/>
                <a:gd name="T75" fmla="*/ 111 h 111"/>
                <a:gd name="T76" fmla="*/ 1980 w 2573"/>
                <a:gd name="T77" fmla="*/ 111 h 111"/>
                <a:gd name="T78" fmla="*/ 2028 w 2573"/>
                <a:gd name="T79" fmla="*/ 111 h 111"/>
                <a:gd name="T80" fmla="*/ 2083 w 2573"/>
                <a:gd name="T81" fmla="*/ 111 h 111"/>
                <a:gd name="T82" fmla="*/ 2132 w 2573"/>
                <a:gd name="T83" fmla="*/ 111 h 111"/>
                <a:gd name="T84" fmla="*/ 2187 w 2573"/>
                <a:gd name="T85" fmla="*/ 111 h 111"/>
                <a:gd name="T86" fmla="*/ 2235 w 2573"/>
                <a:gd name="T87" fmla="*/ 111 h 111"/>
                <a:gd name="T88" fmla="*/ 2283 w 2573"/>
                <a:gd name="T89" fmla="*/ 111 h 111"/>
                <a:gd name="T90" fmla="*/ 2338 w 2573"/>
                <a:gd name="T91" fmla="*/ 111 h 111"/>
                <a:gd name="T92" fmla="*/ 2387 w 2573"/>
                <a:gd name="T93" fmla="*/ 111 h 111"/>
                <a:gd name="T94" fmla="*/ 2442 w 2573"/>
                <a:gd name="T95" fmla="*/ 111 h 111"/>
                <a:gd name="T96" fmla="*/ 2490 w 2573"/>
                <a:gd name="T97" fmla="*/ 111 h 111"/>
                <a:gd name="T98" fmla="*/ 2545 w 2573"/>
                <a:gd name="T99"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111">
                  <a:moveTo>
                    <a:pt x="0" y="21"/>
                  </a:moveTo>
                  <a:lnTo>
                    <a:pt x="20" y="35"/>
                  </a:lnTo>
                  <a:lnTo>
                    <a:pt x="48" y="28"/>
                  </a:lnTo>
                  <a:lnTo>
                    <a:pt x="75" y="28"/>
                  </a:lnTo>
                  <a:lnTo>
                    <a:pt x="96" y="14"/>
                  </a:lnTo>
                  <a:lnTo>
                    <a:pt x="124" y="14"/>
                  </a:lnTo>
                  <a:lnTo>
                    <a:pt x="151" y="21"/>
                  </a:lnTo>
                  <a:lnTo>
                    <a:pt x="179" y="14"/>
                  </a:lnTo>
                  <a:lnTo>
                    <a:pt x="200" y="21"/>
                  </a:lnTo>
                  <a:lnTo>
                    <a:pt x="227" y="42"/>
                  </a:lnTo>
                  <a:lnTo>
                    <a:pt x="255" y="35"/>
                  </a:lnTo>
                  <a:lnTo>
                    <a:pt x="282" y="42"/>
                  </a:lnTo>
                  <a:lnTo>
                    <a:pt x="303" y="49"/>
                  </a:lnTo>
                  <a:lnTo>
                    <a:pt x="331" y="14"/>
                  </a:lnTo>
                  <a:lnTo>
                    <a:pt x="358" y="7"/>
                  </a:lnTo>
                  <a:lnTo>
                    <a:pt x="379" y="7"/>
                  </a:lnTo>
                  <a:lnTo>
                    <a:pt x="407" y="0"/>
                  </a:lnTo>
                  <a:lnTo>
                    <a:pt x="434" y="14"/>
                  </a:lnTo>
                  <a:lnTo>
                    <a:pt x="462" y="28"/>
                  </a:lnTo>
                  <a:lnTo>
                    <a:pt x="483" y="42"/>
                  </a:lnTo>
                  <a:lnTo>
                    <a:pt x="510" y="56"/>
                  </a:lnTo>
                  <a:lnTo>
                    <a:pt x="538" y="62"/>
                  </a:lnTo>
                  <a:lnTo>
                    <a:pt x="565" y="76"/>
                  </a:lnTo>
                  <a:lnTo>
                    <a:pt x="586" y="90"/>
                  </a:lnTo>
                  <a:lnTo>
                    <a:pt x="614" y="97"/>
                  </a:lnTo>
                  <a:lnTo>
                    <a:pt x="641" y="111"/>
                  </a:lnTo>
                  <a:lnTo>
                    <a:pt x="662" y="111"/>
                  </a:lnTo>
                  <a:lnTo>
                    <a:pt x="690" y="111"/>
                  </a:lnTo>
                  <a:lnTo>
                    <a:pt x="717" y="111"/>
                  </a:lnTo>
                  <a:lnTo>
                    <a:pt x="745" y="111"/>
                  </a:lnTo>
                  <a:lnTo>
                    <a:pt x="765" y="111"/>
                  </a:lnTo>
                  <a:lnTo>
                    <a:pt x="793" y="111"/>
                  </a:lnTo>
                  <a:lnTo>
                    <a:pt x="821" y="111"/>
                  </a:lnTo>
                  <a:lnTo>
                    <a:pt x="848" y="111"/>
                  </a:lnTo>
                  <a:lnTo>
                    <a:pt x="869" y="111"/>
                  </a:lnTo>
                  <a:lnTo>
                    <a:pt x="897" y="111"/>
                  </a:lnTo>
                  <a:lnTo>
                    <a:pt x="924" y="111"/>
                  </a:lnTo>
                  <a:lnTo>
                    <a:pt x="952" y="111"/>
                  </a:lnTo>
                  <a:lnTo>
                    <a:pt x="972" y="111"/>
                  </a:lnTo>
                  <a:lnTo>
                    <a:pt x="1000" y="111"/>
                  </a:lnTo>
                  <a:lnTo>
                    <a:pt x="1028" y="111"/>
                  </a:lnTo>
                  <a:lnTo>
                    <a:pt x="1048" y="111"/>
                  </a:lnTo>
                  <a:lnTo>
                    <a:pt x="1076" y="111"/>
                  </a:lnTo>
                  <a:lnTo>
                    <a:pt x="1103" y="111"/>
                  </a:lnTo>
                  <a:lnTo>
                    <a:pt x="1131" y="111"/>
                  </a:lnTo>
                  <a:lnTo>
                    <a:pt x="1152" y="111"/>
                  </a:lnTo>
                  <a:lnTo>
                    <a:pt x="1179" y="111"/>
                  </a:lnTo>
                  <a:lnTo>
                    <a:pt x="1207" y="111"/>
                  </a:lnTo>
                  <a:lnTo>
                    <a:pt x="1235" y="111"/>
                  </a:lnTo>
                  <a:lnTo>
                    <a:pt x="1255" y="111"/>
                  </a:lnTo>
                  <a:lnTo>
                    <a:pt x="1283" y="111"/>
                  </a:lnTo>
                  <a:lnTo>
                    <a:pt x="1310" y="111"/>
                  </a:lnTo>
                  <a:lnTo>
                    <a:pt x="1331" y="111"/>
                  </a:lnTo>
                  <a:lnTo>
                    <a:pt x="1359" y="111"/>
                  </a:lnTo>
                  <a:lnTo>
                    <a:pt x="1386" y="111"/>
                  </a:lnTo>
                  <a:lnTo>
                    <a:pt x="1414" y="111"/>
                  </a:lnTo>
                  <a:lnTo>
                    <a:pt x="1435" y="111"/>
                  </a:lnTo>
                  <a:lnTo>
                    <a:pt x="1462" y="111"/>
                  </a:lnTo>
                  <a:lnTo>
                    <a:pt x="1490" y="111"/>
                  </a:lnTo>
                  <a:lnTo>
                    <a:pt x="1517" y="111"/>
                  </a:lnTo>
                  <a:lnTo>
                    <a:pt x="1538" y="111"/>
                  </a:lnTo>
                  <a:lnTo>
                    <a:pt x="1566" y="111"/>
                  </a:lnTo>
                  <a:lnTo>
                    <a:pt x="1593" y="111"/>
                  </a:lnTo>
                  <a:lnTo>
                    <a:pt x="1614" y="111"/>
                  </a:lnTo>
                  <a:lnTo>
                    <a:pt x="1642" y="111"/>
                  </a:lnTo>
                  <a:lnTo>
                    <a:pt x="1669" y="111"/>
                  </a:lnTo>
                  <a:lnTo>
                    <a:pt x="1697" y="111"/>
                  </a:lnTo>
                  <a:lnTo>
                    <a:pt x="1718" y="111"/>
                  </a:lnTo>
                  <a:lnTo>
                    <a:pt x="1745" y="111"/>
                  </a:lnTo>
                  <a:lnTo>
                    <a:pt x="1773" y="111"/>
                  </a:lnTo>
                  <a:lnTo>
                    <a:pt x="1800" y="111"/>
                  </a:lnTo>
                  <a:lnTo>
                    <a:pt x="1821" y="111"/>
                  </a:lnTo>
                  <a:lnTo>
                    <a:pt x="1849" y="111"/>
                  </a:lnTo>
                  <a:lnTo>
                    <a:pt x="1876" y="111"/>
                  </a:lnTo>
                  <a:lnTo>
                    <a:pt x="1904" y="111"/>
                  </a:lnTo>
                  <a:lnTo>
                    <a:pt x="1925" y="111"/>
                  </a:lnTo>
                  <a:lnTo>
                    <a:pt x="1952" y="111"/>
                  </a:lnTo>
                  <a:lnTo>
                    <a:pt x="1980" y="111"/>
                  </a:lnTo>
                  <a:lnTo>
                    <a:pt x="2000" y="111"/>
                  </a:lnTo>
                  <a:lnTo>
                    <a:pt x="2028" y="111"/>
                  </a:lnTo>
                  <a:lnTo>
                    <a:pt x="2056" y="111"/>
                  </a:lnTo>
                  <a:lnTo>
                    <a:pt x="2083" y="111"/>
                  </a:lnTo>
                  <a:lnTo>
                    <a:pt x="2104" y="111"/>
                  </a:lnTo>
                  <a:lnTo>
                    <a:pt x="2132" y="111"/>
                  </a:lnTo>
                  <a:lnTo>
                    <a:pt x="2159" y="111"/>
                  </a:lnTo>
                  <a:lnTo>
                    <a:pt x="2187" y="111"/>
                  </a:lnTo>
                  <a:lnTo>
                    <a:pt x="2207" y="111"/>
                  </a:lnTo>
                  <a:lnTo>
                    <a:pt x="2235" y="111"/>
                  </a:lnTo>
                  <a:lnTo>
                    <a:pt x="2263" y="111"/>
                  </a:lnTo>
                  <a:lnTo>
                    <a:pt x="2283" y="111"/>
                  </a:lnTo>
                  <a:lnTo>
                    <a:pt x="2311" y="111"/>
                  </a:lnTo>
                  <a:lnTo>
                    <a:pt x="2338" y="111"/>
                  </a:lnTo>
                  <a:lnTo>
                    <a:pt x="2366" y="111"/>
                  </a:lnTo>
                  <a:lnTo>
                    <a:pt x="2387" y="111"/>
                  </a:lnTo>
                  <a:lnTo>
                    <a:pt x="2414" y="111"/>
                  </a:lnTo>
                  <a:lnTo>
                    <a:pt x="2442" y="111"/>
                  </a:lnTo>
                  <a:lnTo>
                    <a:pt x="2470" y="111"/>
                  </a:lnTo>
                  <a:lnTo>
                    <a:pt x="2490" y="111"/>
                  </a:lnTo>
                  <a:lnTo>
                    <a:pt x="2518" y="111"/>
                  </a:lnTo>
                  <a:lnTo>
                    <a:pt x="2545" y="111"/>
                  </a:lnTo>
                  <a:lnTo>
                    <a:pt x="2573" y="111"/>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40" name="Rectangle 43"/>
            <p:cNvSpPr>
              <a:spLocks noChangeArrowheads="1"/>
            </p:cNvSpPr>
            <p:nvPr/>
          </p:nvSpPr>
          <p:spPr bwMode="auto">
            <a:xfrm>
              <a:off x="1555"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2000</a:t>
              </a:r>
              <a:endParaRPr lang="en-US" altLang="en-US" sz="1350"/>
            </a:p>
          </p:txBody>
        </p:sp>
        <p:sp>
          <p:nvSpPr>
            <p:cNvPr id="41" name="Rectangle 44"/>
            <p:cNvSpPr>
              <a:spLocks noChangeArrowheads="1"/>
            </p:cNvSpPr>
            <p:nvPr/>
          </p:nvSpPr>
          <p:spPr bwMode="auto">
            <a:xfrm>
              <a:off x="2066"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2020</a:t>
              </a:r>
              <a:endParaRPr lang="en-US" altLang="en-US" sz="1350"/>
            </a:p>
          </p:txBody>
        </p:sp>
        <p:sp>
          <p:nvSpPr>
            <p:cNvPr id="42" name="Rectangle 45"/>
            <p:cNvSpPr>
              <a:spLocks noChangeArrowheads="1"/>
            </p:cNvSpPr>
            <p:nvPr/>
          </p:nvSpPr>
          <p:spPr bwMode="auto">
            <a:xfrm>
              <a:off x="2583"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2040</a:t>
              </a:r>
              <a:endParaRPr lang="en-US" altLang="en-US" sz="1350"/>
            </a:p>
          </p:txBody>
        </p:sp>
        <p:sp>
          <p:nvSpPr>
            <p:cNvPr id="43" name="Rectangle 46"/>
            <p:cNvSpPr>
              <a:spLocks noChangeArrowheads="1"/>
            </p:cNvSpPr>
            <p:nvPr/>
          </p:nvSpPr>
          <p:spPr bwMode="auto">
            <a:xfrm>
              <a:off x="3094"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2060</a:t>
              </a:r>
              <a:endParaRPr lang="en-US" altLang="en-US" sz="1350"/>
            </a:p>
          </p:txBody>
        </p:sp>
        <p:sp>
          <p:nvSpPr>
            <p:cNvPr id="44" name="Rectangle 47"/>
            <p:cNvSpPr>
              <a:spLocks noChangeArrowheads="1"/>
            </p:cNvSpPr>
            <p:nvPr/>
          </p:nvSpPr>
          <p:spPr bwMode="auto">
            <a:xfrm>
              <a:off x="3611"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2080</a:t>
              </a:r>
              <a:endParaRPr lang="en-US" altLang="en-US" sz="1350"/>
            </a:p>
          </p:txBody>
        </p:sp>
        <p:sp>
          <p:nvSpPr>
            <p:cNvPr id="45" name="Rectangle 48"/>
            <p:cNvSpPr>
              <a:spLocks noChangeArrowheads="1"/>
            </p:cNvSpPr>
            <p:nvPr/>
          </p:nvSpPr>
          <p:spPr bwMode="auto">
            <a:xfrm>
              <a:off x="4129"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2100</a:t>
              </a:r>
              <a:endParaRPr lang="en-US" altLang="en-US" sz="1350"/>
            </a:p>
          </p:txBody>
        </p:sp>
        <p:sp>
          <p:nvSpPr>
            <p:cNvPr id="46" name="Rectangle 49"/>
            <p:cNvSpPr>
              <a:spLocks noChangeArrowheads="1"/>
            </p:cNvSpPr>
            <p:nvPr/>
          </p:nvSpPr>
          <p:spPr bwMode="auto">
            <a:xfrm rot="16200000">
              <a:off x="116" y="2368"/>
              <a:ext cx="243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en-US" altLang="en-US" sz="1050" dirty="0">
                  <a:solidFill>
                    <a:srgbClr val="000000"/>
                  </a:solidFill>
                </a:rPr>
                <a:t>Greenhouse Gas Emissions  (GtonsCO</a:t>
              </a:r>
              <a:r>
                <a:rPr lang="en-US" altLang="en-US" sz="1050" baseline="-25000" dirty="0">
                  <a:solidFill>
                    <a:srgbClr val="000000"/>
                  </a:solidFill>
                </a:rPr>
                <a:t>2</a:t>
              </a:r>
              <a:r>
                <a:rPr lang="en-US" altLang="en-US" sz="1050" dirty="0">
                  <a:solidFill>
                    <a:srgbClr val="000000"/>
                  </a:solidFill>
                </a:rPr>
                <a:t>e / year)</a:t>
              </a:r>
              <a:endParaRPr lang="en-US" altLang="en-US" sz="1050" dirty="0"/>
            </a:p>
          </p:txBody>
        </p:sp>
      </p:grpSp>
      <p:sp>
        <p:nvSpPr>
          <p:cNvPr id="47" name="TextBox 9"/>
          <p:cNvSpPr txBox="1">
            <a:spLocks noChangeArrowheads="1"/>
          </p:cNvSpPr>
          <p:nvPr/>
        </p:nvSpPr>
        <p:spPr bwMode="auto">
          <a:xfrm>
            <a:off x="6404555" y="3094758"/>
            <a:ext cx="11657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685800" eaLnBrk="1" hangingPunct="1"/>
            <a:r>
              <a:rPr lang="en-US" b="1" dirty="0">
                <a:solidFill>
                  <a:srgbClr val="0C4E8B"/>
                </a:solidFill>
                <a:latin typeface="Century Gothic"/>
              </a:rPr>
              <a:t>3.5°C</a:t>
            </a:r>
          </a:p>
        </p:txBody>
      </p:sp>
      <p:sp>
        <p:nvSpPr>
          <p:cNvPr id="48" name="TextBox 8"/>
          <p:cNvSpPr txBox="1">
            <a:spLocks noChangeArrowheads="1"/>
          </p:cNvSpPr>
          <p:nvPr/>
        </p:nvSpPr>
        <p:spPr bwMode="auto">
          <a:xfrm>
            <a:off x="6233105" y="3494808"/>
            <a:ext cx="11430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685800" eaLnBrk="1" hangingPunct="1"/>
            <a:r>
              <a:rPr lang="en-US" sz="1500" dirty="0">
                <a:solidFill>
                  <a:srgbClr val="0C4E8B"/>
                </a:solidFill>
                <a:latin typeface="Century Gothic"/>
              </a:rPr>
              <a:t>in 2100</a:t>
            </a:r>
          </a:p>
        </p:txBody>
      </p:sp>
      <p:pic>
        <p:nvPicPr>
          <p:cNvPr id="49" name="Picture 48" descr="COP21 Pari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99494" y="670950"/>
            <a:ext cx="1079626" cy="2027007"/>
          </a:xfrm>
          <a:prstGeom prst="rect">
            <a:avLst/>
          </a:prstGeom>
        </p:spPr>
      </p:pic>
    </p:spTree>
    <p:extLst>
      <p:ext uri="{BB962C8B-B14F-4D97-AF65-F5344CB8AC3E}">
        <p14:creationId xmlns:p14="http://schemas.microsoft.com/office/powerpoint/2010/main" val="5471264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noChangeAspect="1"/>
          </p:cNvGrpSpPr>
          <p:nvPr/>
        </p:nvGrpSpPr>
        <p:grpSpPr bwMode="auto">
          <a:xfrm>
            <a:off x="2616994" y="1550194"/>
            <a:ext cx="3910013" cy="4319588"/>
            <a:chOff x="1238" y="582"/>
            <a:chExt cx="3284" cy="3628"/>
          </a:xfrm>
        </p:grpSpPr>
        <p:sp>
          <p:nvSpPr>
            <p:cNvPr id="5" name="AutoShape 4"/>
            <p:cNvSpPr>
              <a:spLocks noChangeAspect="1" noChangeArrowheads="1" noTextEdit="1"/>
            </p:cNvSpPr>
            <p:nvPr/>
          </p:nvSpPr>
          <p:spPr bwMode="auto">
            <a:xfrm>
              <a:off x="1238" y="582"/>
              <a:ext cx="3284" cy="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 name="Rectangle 6"/>
            <p:cNvSpPr>
              <a:spLocks noChangeArrowheads="1"/>
            </p:cNvSpPr>
            <p:nvPr/>
          </p:nvSpPr>
          <p:spPr bwMode="auto">
            <a:xfrm>
              <a:off x="2025" y="665"/>
              <a:ext cx="17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50" dirty="0">
                  <a:solidFill>
                    <a:srgbClr val="000000"/>
                  </a:solidFill>
                </a:rPr>
                <a:t>CO2 Equivalent Emissions</a:t>
              </a:r>
              <a:endParaRPr lang="en-US" altLang="en-US" sz="1350" dirty="0"/>
            </a:p>
          </p:txBody>
        </p:sp>
        <p:sp>
          <p:nvSpPr>
            <p:cNvPr id="7" name="Rectangle 7"/>
            <p:cNvSpPr>
              <a:spLocks noChangeArrowheads="1"/>
            </p:cNvSpPr>
            <p:nvPr/>
          </p:nvSpPr>
          <p:spPr bwMode="auto">
            <a:xfrm>
              <a:off x="1680" y="913"/>
              <a:ext cx="2566" cy="3104"/>
            </a:xfrm>
            <a:prstGeom prst="rect">
              <a:avLst/>
            </a:prstGeom>
            <a:solidFill>
              <a:srgbClr val="FFFFFF"/>
            </a:solidFill>
            <a:ln w="0">
              <a:solidFill>
                <a:srgbClr val="FFFFFF"/>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8" name="Rectangle 8"/>
            <p:cNvSpPr>
              <a:spLocks noChangeArrowheads="1"/>
            </p:cNvSpPr>
            <p:nvPr/>
          </p:nvSpPr>
          <p:spPr bwMode="auto">
            <a:xfrm>
              <a:off x="1680" y="913"/>
              <a:ext cx="2573" cy="3111"/>
            </a:xfrm>
            <a:prstGeom prst="rect">
              <a:avLst/>
            </a:prstGeom>
            <a:noFill/>
            <a:ln w="222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 name="Line 9"/>
            <p:cNvSpPr>
              <a:spLocks noChangeShapeType="1"/>
            </p:cNvSpPr>
            <p:nvPr/>
          </p:nvSpPr>
          <p:spPr bwMode="auto">
            <a:xfrm>
              <a:off x="1680" y="1430"/>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 name="Line 10"/>
            <p:cNvSpPr>
              <a:spLocks noChangeShapeType="1"/>
            </p:cNvSpPr>
            <p:nvPr/>
          </p:nvSpPr>
          <p:spPr bwMode="auto">
            <a:xfrm>
              <a:off x="1680" y="1948"/>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 name="Line 11"/>
            <p:cNvSpPr>
              <a:spLocks noChangeShapeType="1"/>
            </p:cNvSpPr>
            <p:nvPr/>
          </p:nvSpPr>
          <p:spPr bwMode="auto">
            <a:xfrm>
              <a:off x="1680" y="2465"/>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 name="Line 12"/>
            <p:cNvSpPr>
              <a:spLocks noChangeShapeType="1"/>
            </p:cNvSpPr>
            <p:nvPr/>
          </p:nvSpPr>
          <p:spPr bwMode="auto">
            <a:xfrm>
              <a:off x="1680" y="2982"/>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3" name="Line 13"/>
            <p:cNvSpPr>
              <a:spLocks noChangeShapeType="1"/>
            </p:cNvSpPr>
            <p:nvPr/>
          </p:nvSpPr>
          <p:spPr bwMode="auto">
            <a:xfrm>
              <a:off x="1680" y="3500"/>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4" name="Rectangle 14"/>
            <p:cNvSpPr>
              <a:spLocks noChangeArrowheads="1"/>
            </p:cNvSpPr>
            <p:nvPr/>
          </p:nvSpPr>
          <p:spPr bwMode="auto">
            <a:xfrm>
              <a:off x="1459" y="913"/>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60</a:t>
              </a:r>
              <a:endParaRPr lang="en-US" altLang="en-US" sz="1350"/>
            </a:p>
          </p:txBody>
        </p:sp>
        <p:sp>
          <p:nvSpPr>
            <p:cNvPr id="15" name="Rectangle 15"/>
            <p:cNvSpPr>
              <a:spLocks noChangeArrowheads="1"/>
            </p:cNvSpPr>
            <p:nvPr/>
          </p:nvSpPr>
          <p:spPr bwMode="auto">
            <a:xfrm>
              <a:off x="1459" y="1410"/>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50</a:t>
              </a:r>
              <a:endParaRPr lang="en-US" altLang="en-US" sz="1350"/>
            </a:p>
          </p:txBody>
        </p:sp>
        <p:sp>
          <p:nvSpPr>
            <p:cNvPr id="16" name="Rectangle 16"/>
            <p:cNvSpPr>
              <a:spLocks noChangeArrowheads="1"/>
            </p:cNvSpPr>
            <p:nvPr/>
          </p:nvSpPr>
          <p:spPr bwMode="auto">
            <a:xfrm>
              <a:off x="1459" y="1906"/>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40</a:t>
              </a:r>
              <a:endParaRPr lang="en-US" altLang="en-US" sz="1350"/>
            </a:p>
          </p:txBody>
        </p:sp>
        <p:sp>
          <p:nvSpPr>
            <p:cNvPr id="17" name="Rectangle 17"/>
            <p:cNvSpPr>
              <a:spLocks noChangeArrowheads="1"/>
            </p:cNvSpPr>
            <p:nvPr/>
          </p:nvSpPr>
          <p:spPr bwMode="auto">
            <a:xfrm>
              <a:off x="1459" y="2403"/>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30</a:t>
              </a:r>
              <a:endParaRPr lang="en-US" altLang="en-US" sz="1350"/>
            </a:p>
          </p:txBody>
        </p:sp>
        <p:sp>
          <p:nvSpPr>
            <p:cNvPr id="18" name="Rectangle 18"/>
            <p:cNvSpPr>
              <a:spLocks noChangeArrowheads="1"/>
            </p:cNvSpPr>
            <p:nvPr/>
          </p:nvSpPr>
          <p:spPr bwMode="auto">
            <a:xfrm>
              <a:off x="1459" y="2900"/>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a:t>
              </a:r>
              <a:endParaRPr lang="en-US" altLang="en-US" sz="1350"/>
            </a:p>
          </p:txBody>
        </p:sp>
        <p:sp>
          <p:nvSpPr>
            <p:cNvPr id="19" name="Rectangle 19"/>
            <p:cNvSpPr>
              <a:spLocks noChangeArrowheads="1"/>
            </p:cNvSpPr>
            <p:nvPr/>
          </p:nvSpPr>
          <p:spPr bwMode="auto">
            <a:xfrm>
              <a:off x="1459" y="3396"/>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10</a:t>
              </a:r>
              <a:endParaRPr lang="en-US" altLang="en-US" sz="1350"/>
            </a:p>
          </p:txBody>
        </p:sp>
        <p:sp>
          <p:nvSpPr>
            <p:cNvPr id="20" name="Rectangle 20"/>
            <p:cNvSpPr>
              <a:spLocks noChangeArrowheads="1"/>
            </p:cNvSpPr>
            <p:nvPr/>
          </p:nvSpPr>
          <p:spPr bwMode="auto">
            <a:xfrm>
              <a:off x="1521" y="3900"/>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0</a:t>
              </a:r>
              <a:endParaRPr lang="en-US" altLang="en-US" sz="1350"/>
            </a:p>
          </p:txBody>
        </p:sp>
        <p:sp>
          <p:nvSpPr>
            <p:cNvPr id="21" name="Freeform 25"/>
            <p:cNvSpPr>
              <a:spLocks/>
            </p:cNvSpPr>
            <p:nvPr/>
          </p:nvSpPr>
          <p:spPr bwMode="auto">
            <a:xfrm>
              <a:off x="1680" y="3010"/>
              <a:ext cx="2573" cy="910"/>
            </a:xfrm>
            <a:custGeom>
              <a:avLst/>
              <a:gdLst>
                <a:gd name="T0" fmla="*/ 20 w 2573"/>
                <a:gd name="T1" fmla="*/ 283 h 910"/>
                <a:gd name="T2" fmla="*/ 75 w 2573"/>
                <a:gd name="T3" fmla="*/ 255 h 910"/>
                <a:gd name="T4" fmla="*/ 124 w 2573"/>
                <a:gd name="T5" fmla="*/ 200 h 910"/>
                <a:gd name="T6" fmla="*/ 179 w 2573"/>
                <a:gd name="T7" fmla="*/ 145 h 910"/>
                <a:gd name="T8" fmla="*/ 227 w 2573"/>
                <a:gd name="T9" fmla="*/ 138 h 910"/>
                <a:gd name="T10" fmla="*/ 282 w 2573"/>
                <a:gd name="T11" fmla="*/ 103 h 910"/>
                <a:gd name="T12" fmla="*/ 331 w 2573"/>
                <a:gd name="T13" fmla="*/ 90 h 910"/>
                <a:gd name="T14" fmla="*/ 379 w 2573"/>
                <a:gd name="T15" fmla="*/ 62 h 910"/>
                <a:gd name="T16" fmla="*/ 434 w 2573"/>
                <a:gd name="T17" fmla="*/ 48 h 910"/>
                <a:gd name="T18" fmla="*/ 483 w 2573"/>
                <a:gd name="T19" fmla="*/ 41 h 910"/>
                <a:gd name="T20" fmla="*/ 538 w 2573"/>
                <a:gd name="T21" fmla="*/ 34 h 910"/>
                <a:gd name="T22" fmla="*/ 586 w 2573"/>
                <a:gd name="T23" fmla="*/ 28 h 910"/>
                <a:gd name="T24" fmla="*/ 641 w 2573"/>
                <a:gd name="T25" fmla="*/ 14 h 910"/>
                <a:gd name="T26" fmla="*/ 690 w 2573"/>
                <a:gd name="T27" fmla="*/ 0 h 910"/>
                <a:gd name="T28" fmla="*/ 745 w 2573"/>
                <a:gd name="T29" fmla="*/ 41 h 910"/>
                <a:gd name="T30" fmla="*/ 793 w 2573"/>
                <a:gd name="T31" fmla="*/ 83 h 910"/>
                <a:gd name="T32" fmla="*/ 848 w 2573"/>
                <a:gd name="T33" fmla="*/ 117 h 910"/>
                <a:gd name="T34" fmla="*/ 897 w 2573"/>
                <a:gd name="T35" fmla="*/ 152 h 910"/>
                <a:gd name="T36" fmla="*/ 952 w 2573"/>
                <a:gd name="T37" fmla="*/ 186 h 910"/>
                <a:gd name="T38" fmla="*/ 1000 w 2573"/>
                <a:gd name="T39" fmla="*/ 214 h 910"/>
                <a:gd name="T40" fmla="*/ 1048 w 2573"/>
                <a:gd name="T41" fmla="*/ 255 h 910"/>
                <a:gd name="T42" fmla="*/ 1103 w 2573"/>
                <a:gd name="T43" fmla="*/ 310 h 910"/>
                <a:gd name="T44" fmla="*/ 1152 w 2573"/>
                <a:gd name="T45" fmla="*/ 359 h 910"/>
                <a:gd name="T46" fmla="*/ 1207 w 2573"/>
                <a:gd name="T47" fmla="*/ 400 h 910"/>
                <a:gd name="T48" fmla="*/ 1255 w 2573"/>
                <a:gd name="T49" fmla="*/ 441 h 910"/>
                <a:gd name="T50" fmla="*/ 1310 w 2573"/>
                <a:gd name="T51" fmla="*/ 476 h 910"/>
                <a:gd name="T52" fmla="*/ 1359 w 2573"/>
                <a:gd name="T53" fmla="*/ 517 h 910"/>
                <a:gd name="T54" fmla="*/ 1414 w 2573"/>
                <a:gd name="T55" fmla="*/ 545 h 910"/>
                <a:gd name="T56" fmla="*/ 1462 w 2573"/>
                <a:gd name="T57" fmla="*/ 579 h 910"/>
                <a:gd name="T58" fmla="*/ 1517 w 2573"/>
                <a:gd name="T59" fmla="*/ 607 h 910"/>
                <a:gd name="T60" fmla="*/ 1566 w 2573"/>
                <a:gd name="T61" fmla="*/ 635 h 910"/>
                <a:gd name="T62" fmla="*/ 1614 w 2573"/>
                <a:gd name="T63" fmla="*/ 655 h 910"/>
                <a:gd name="T64" fmla="*/ 1669 w 2573"/>
                <a:gd name="T65" fmla="*/ 683 h 910"/>
                <a:gd name="T66" fmla="*/ 1718 w 2573"/>
                <a:gd name="T67" fmla="*/ 704 h 910"/>
                <a:gd name="T68" fmla="*/ 1773 w 2573"/>
                <a:gd name="T69" fmla="*/ 724 h 910"/>
                <a:gd name="T70" fmla="*/ 1821 w 2573"/>
                <a:gd name="T71" fmla="*/ 745 h 910"/>
                <a:gd name="T72" fmla="*/ 1876 w 2573"/>
                <a:gd name="T73" fmla="*/ 759 h 910"/>
                <a:gd name="T74" fmla="*/ 1925 w 2573"/>
                <a:gd name="T75" fmla="*/ 779 h 910"/>
                <a:gd name="T76" fmla="*/ 1980 w 2573"/>
                <a:gd name="T77" fmla="*/ 793 h 910"/>
                <a:gd name="T78" fmla="*/ 2028 w 2573"/>
                <a:gd name="T79" fmla="*/ 807 h 910"/>
                <a:gd name="T80" fmla="*/ 2083 w 2573"/>
                <a:gd name="T81" fmla="*/ 821 h 910"/>
                <a:gd name="T82" fmla="*/ 2132 w 2573"/>
                <a:gd name="T83" fmla="*/ 835 h 910"/>
                <a:gd name="T84" fmla="*/ 2187 w 2573"/>
                <a:gd name="T85" fmla="*/ 842 h 910"/>
                <a:gd name="T86" fmla="*/ 2235 w 2573"/>
                <a:gd name="T87" fmla="*/ 855 h 910"/>
                <a:gd name="T88" fmla="*/ 2283 w 2573"/>
                <a:gd name="T89" fmla="*/ 862 h 910"/>
                <a:gd name="T90" fmla="*/ 2338 w 2573"/>
                <a:gd name="T91" fmla="*/ 876 h 910"/>
                <a:gd name="T92" fmla="*/ 2387 w 2573"/>
                <a:gd name="T93" fmla="*/ 883 h 910"/>
                <a:gd name="T94" fmla="*/ 2442 w 2573"/>
                <a:gd name="T95" fmla="*/ 890 h 910"/>
                <a:gd name="T96" fmla="*/ 2490 w 2573"/>
                <a:gd name="T97" fmla="*/ 897 h 910"/>
                <a:gd name="T98" fmla="*/ 2545 w 2573"/>
                <a:gd name="T99" fmla="*/ 904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910">
                  <a:moveTo>
                    <a:pt x="0" y="324"/>
                  </a:moveTo>
                  <a:lnTo>
                    <a:pt x="20" y="283"/>
                  </a:lnTo>
                  <a:lnTo>
                    <a:pt x="48" y="262"/>
                  </a:lnTo>
                  <a:lnTo>
                    <a:pt x="75" y="255"/>
                  </a:lnTo>
                  <a:lnTo>
                    <a:pt x="96" y="221"/>
                  </a:lnTo>
                  <a:lnTo>
                    <a:pt x="124" y="200"/>
                  </a:lnTo>
                  <a:lnTo>
                    <a:pt x="151" y="166"/>
                  </a:lnTo>
                  <a:lnTo>
                    <a:pt x="179" y="145"/>
                  </a:lnTo>
                  <a:lnTo>
                    <a:pt x="200" y="152"/>
                  </a:lnTo>
                  <a:lnTo>
                    <a:pt x="227" y="138"/>
                  </a:lnTo>
                  <a:lnTo>
                    <a:pt x="255" y="124"/>
                  </a:lnTo>
                  <a:lnTo>
                    <a:pt x="282" y="103"/>
                  </a:lnTo>
                  <a:lnTo>
                    <a:pt x="303" y="90"/>
                  </a:lnTo>
                  <a:lnTo>
                    <a:pt x="331" y="90"/>
                  </a:lnTo>
                  <a:lnTo>
                    <a:pt x="358" y="90"/>
                  </a:lnTo>
                  <a:lnTo>
                    <a:pt x="379" y="62"/>
                  </a:lnTo>
                  <a:lnTo>
                    <a:pt x="407" y="48"/>
                  </a:lnTo>
                  <a:lnTo>
                    <a:pt x="434" y="48"/>
                  </a:lnTo>
                  <a:lnTo>
                    <a:pt x="462" y="48"/>
                  </a:lnTo>
                  <a:lnTo>
                    <a:pt x="483" y="41"/>
                  </a:lnTo>
                  <a:lnTo>
                    <a:pt x="510" y="41"/>
                  </a:lnTo>
                  <a:lnTo>
                    <a:pt x="538" y="34"/>
                  </a:lnTo>
                  <a:lnTo>
                    <a:pt x="565" y="28"/>
                  </a:lnTo>
                  <a:lnTo>
                    <a:pt x="586" y="28"/>
                  </a:lnTo>
                  <a:lnTo>
                    <a:pt x="614" y="21"/>
                  </a:lnTo>
                  <a:lnTo>
                    <a:pt x="641" y="14"/>
                  </a:lnTo>
                  <a:lnTo>
                    <a:pt x="662" y="7"/>
                  </a:lnTo>
                  <a:lnTo>
                    <a:pt x="690" y="0"/>
                  </a:lnTo>
                  <a:lnTo>
                    <a:pt x="717" y="21"/>
                  </a:lnTo>
                  <a:lnTo>
                    <a:pt x="745" y="41"/>
                  </a:lnTo>
                  <a:lnTo>
                    <a:pt x="765" y="62"/>
                  </a:lnTo>
                  <a:lnTo>
                    <a:pt x="793" y="83"/>
                  </a:lnTo>
                  <a:lnTo>
                    <a:pt x="821" y="103"/>
                  </a:lnTo>
                  <a:lnTo>
                    <a:pt x="848" y="117"/>
                  </a:lnTo>
                  <a:lnTo>
                    <a:pt x="869" y="138"/>
                  </a:lnTo>
                  <a:lnTo>
                    <a:pt x="897" y="152"/>
                  </a:lnTo>
                  <a:lnTo>
                    <a:pt x="924" y="172"/>
                  </a:lnTo>
                  <a:lnTo>
                    <a:pt x="952" y="186"/>
                  </a:lnTo>
                  <a:lnTo>
                    <a:pt x="972" y="200"/>
                  </a:lnTo>
                  <a:lnTo>
                    <a:pt x="1000" y="214"/>
                  </a:lnTo>
                  <a:lnTo>
                    <a:pt x="1028" y="235"/>
                  </a:lnTo>
                  <a:lnTo>
                    <a:pt x="1048" y="255"/>
                  </a:lnTo>
                  <a:lnTo>
                    <a:pt x="1076" y="283"/>
                  </a:lnTo>
                  <a:lnTo>
                    <a:pt x="1103" y="310"/>
                  </a:lnTo>
                  <a:lnTo>
                    <a:pt x="1131" y="331"/>
                  </a:lnTo>
                  <a:lnTo>
                    <a:pt x="1152" y="359"/>
                  </a:lnTo>
                  <a:lnTo>
                    <a:pt x="1179" y="379"/>
                  </a:lnTo>
                  <a:lnTo>
                    <a:pt x="1207" y="400"/>
                  </a:lnTo>
                  <a:lnTo>
                    <a:pt x="1235" y="421"/>
                  </a:lnTo>
                  <a:lnTo>
                    <a:pt x="1255" y="441"/>
                  </a:lnTo>
                  <a:lnTo>
                    <a:pt x="1283" y="462"/>
                  </a:lnTo>
                  <a:lnTo>
                    <a:pt x="1310" y="476"/>
                  </a:lnTo>
                  <a:lnTo>
                    <a:pt x="1331" y="497"/>
                  </a:lnTo>
                  <a:lnTo>
                    <a:pt x="1359" y="517"/>
                  </a:lnTo>
                  <a:lnTo>
                    <a:pt x="1386" y="531"/>
                  </a:lnTo>
                  <a:lnTo>
                    <a:pt x="1414" y="545"/>
                  </a:lnTo>
                  <a:lnTo>
                    <a:pt x="1435" y="566"/>
                  </a:lnTo>
                  <a:lnTo>
                    <a:pt x="1462" y="579"/>
                  </a:lnTo>
                  <a:lnTo>
                    <a:pt x="1490" y="593"/>
                  </a:lnTo>
                  <a:lnTo>
                    <a:pt x="1517" y="607"/>
                  </a:lnTo>
                  <a:lnTo>
                    <a:pt x="1538" y="621"/>
                  </a:lnTo>
                  <a:lnTo>
                    <a:pt x="1566" y="635"/>
                  </a:lnTo>
                  <a:lnTo>
                    <a:pt x="1593" y="648"/>
                  </a:lnTo>
                  <a:lnTo>
                    <a:pt x="1614" y="655"/>
                  </a:lnTo>
                  <a:lnTo>
                    <a:pt x="1642" y="669"/>
                  </a:lnTo>
                  <a:lnTo>
                    <a:pt x="1669" y="683"/>
                  </a:lnTo>
                  <a:lnTo>
                    <a:pt x="1697" y="690"/>
                  </a:lnTo>
                  <a:lnTo>
                    <a:pt x="1718" y="704"/>
                  </a:lnTo>
                  <a:lnTo>
                    <a:pt x="1745" y="717"/>
                  </a:lnTo>
                  <a:lnTo>
                    <a:pt x="1773" y="724"/>
                  </a:lnTo>
                  <a:lnTo>
                    <a:pt x="1800" y="731"/>
                  </a:lnTo>
                  <a:lnTo>
                    <a:pt x="1821" y="745"/>
                  </a:lnTo>
                  <a:lnTo>
                    <a:pt x="1849" y="752"/>
                  </a:lnTo>
                  <a:lnTo>
                    <a:pt x="1876" y="759"/>
                  </a:lnTo>
                  <a:lnTo>
                    <a:pt x="1904" y="766"/>
                  </a:lnTo>
                  <a:lnTo>
                    <a:pt x="1925" y="779"/>
                  </a:lnTo>
                  <a:lnTo>
                    <a:pt x="1952" y="786"/>
                  </a:lnTo>
                  <a:lnTo>
                    <a:pt x="1980" y="793"/>
                  </a:lnTo>
                  <a:lnTo>
                    <a:pt x="2000" y="800"/>
                  </a:lnTo>
                  <a:lnTo>
                    <a:pt x="2028" y="807"/>
                  </a:lnTo>
                  <a:lnTo>
                    <a:pt x="2056" y="814"/>
                  </a:lnTo>
                  <a:lnTo>
                    <a:pt x="2083" y="821"/>
                  </a:lnTo>
                  <a:lnTo>
                    <a:pt x="2104" y="828"/>
                  </a:lnTo>
                  <a:lnTo>
                    <a:pt x="2132" y="835"/>
                  </a:lnTo>
                  <a:lnTo>
                    <a:pt x="2159" y="842"/>
                  </a:lnTo>
                  <a:lnTo>
                    <a:pt x="2187" y="842"/>
                  </a:lnTo>
                  <a:lnTo>
                    <a:pt x="2207" y="848"/>
                  </a:lnTo>
                  <a:lnTo>
                    <a:pt x="2235" y="855"/>
                  </a:lnTo>
                  <a:lnTo>
                    <a:pt x="2263" y="862"/>
                  </a:lnTo>
                  <a:lnTo>
                    <a:pt x="2283" y="862"/>
                  </a:lnTo>
                  <a:lnTo>
                    <a:pt x="2311" y="869"/>
                  </a:lnTo>
                  <a:lnTo>
                    <a:pt x="2338" y="876"/>
                  </a:lnTo>
                  <a:lnTo>
                    <a:pt x="2366" y="876"/>
                  </a:lnTo>
                  <a:lnTo>
                    <a:pt x="2387" y="883"/>
                  </a:lnTo>
                  <a:lnTo>
                    <a:pt x="2414" y="890"/>
                  </a:lnTo>
                  <a:lnTo>
                    <a:pt x="2442" y="890"/>
                  </a:lnTo>
                  <a:lnTo>
                    <a:pt x="2470" y="897"/>
                  </a:lnTo>
                  <a:lnTo>
                    <a:pt x="2490" y="897"/>
                  </a:lnTo>
                  <a:lnTo>
                    <a:pt x="2518" y="904"/>
                  </a:lnTo>
                  <a:lnTo>
                    <a:pt x="2545" y="904"/>
                  </a:lnTo>
                  <a:lnTo>
                    <a:pt x="2573" y="910"/>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2" name="Freeform 26"/>
            <p:cNvSpPr>
              <a:spLocks/>
            </p:cNvSpPr>
            <p:nvPr/>
          </p:nvSpPr>
          <p:spPr bwMode="auto">
            <a:xfrm>
              <a:off x="1680" y="3017"/>
              <a:ext cx="2573" cy="910"/>
            </a:xfrm>
            <a:custGeom>
              <a:avLst/>
              <a:gdLst>
                <a:gd name="T0" fmla="*/ 20 w 2573"/>
                <a:gd name="T1" fmla="*/ 283 h 910"/>
                <a:gd name="T2" fmla="*/ 75 w 2573"/>
                <a:gd name="T3" fmla="*/ 255 h 910"/>
                <a:gd name="T4" fmla="*/ 124 w 2573"/>
                <a:gd name="T5" fmla="*/ 200 h 910"/>
                <a:gd name="T6" fmla="*/ 179 w 2573"/>
                <a:gd name="T7" fmla="*/ 145 h 910"/>
                <a:gd name="T8" fmla="*/ 227 w 2573"/>
                <a:gd name="T9" fmla="*/ 138 h 910"/>
                <a:gd name="T10" fmla="*/ 282 w 2573"/>
                <a:gd name="T11" fmla="*/ 103 h 910"/>
                <a:gd name="T12" fmla="*/ 331 w 2573"/>
                <a:gd name="T13" fmla="*/ 90 h 910"/>
                <a:gd name="T14" fmla="*/ 379 w 2573"/>
                <a:gd name="T15" fmla="*/ 62 h 910"/>
                <a:gd name="T16" fmla="*/ 434 w 2573"/>
                <a:gd name="T17" fmla="*/ 48 h 910"/>
                <a:gd name="T18" fmla="*/ 483 w 2573"/>
                <a:gd name="T19" fmla="*/ 41 h 910"/>
                <a:gd name="T20" fmla="*/ 538 w 2573"/>
                <a:gd name="T21" fmla="*/ 34 h 910"/>
                <a:gd name="T22" fmla="*/ 586 w 2573"/>
                <a:gd name="T23" fmla="*/ 27 h 910"/>
                <a:gd name="T24" fmla="*/ 641 w 2573"/>
                <a:gd name="T25" fmla="*/ 14 h 910"/>
                <a:gd name="T26" fmla="*/ 690 w 2573"/>
                <a:gd name="T27" fmla="*/ 0 h 910"/>
                <a:gd name="T28" fmla="*/ 745 w 2573"/>
                <a:gd name="T29" fmla="*/ 41 h 910"/>
                <a:gd name="T30" fmla="*/ 793 w 2573"/>
                <a:gd name="T31" fmla="*/ 83 h 910"/>
                <a:gd name="T32" fmla="*/ 848 w 2573"/>
                <a:gd name="T33" fmla="*/ 117 h 910"/>
                <a:gd name="T34" fmla="*/ 897 w 2573"/>
                <a:gd name="T35" fmla="*/ 152 h 910"/>
                <a:gd name="T36" fmla="*/ 952 w 2573"/>
                <a:gd name="T37" fmla="*/ 186 h 910"/>
                <a:gd name="T38" fmla="*/ 1000 w 2573"/>
                <a:gd name="T39" fmla="*/ 214 h 910"/>
                <a:gd name="T40" fmla="*/ 1048 w 2573"/>
                <a:gd name="T41" fmla="*/ 255 h 910"/>
                <a:gd name="T42" fmla="*/ 1103 w 2573"/>
                <a:gd name="T43" fmla="*/ 310 h 910"/>
                <a:gd name="T44" fmla="*/ 1152 w 2573"/>
                <a:gd name="T45" fmla="*/ 359 h 910"/>
                <a:gd name="T46" fmla="*/ 1207 w 2573"/>
                <a:gd name="T47" fmla="*/ 400 h 910"/>
                <a:gd name="T48" fmla="*/ 1255 w 2573"/>
                <a:gd name="T49" fmla="*/ 441 h 910"/>
                <a:gd name="T50" fmla="*/ 1310 w 2573"/>
                <a:gd name="T51" fmla="*/ 476 h 910"/>
                <a:gd name="T52" fmla="*/ 1359 w 2573"/>
                <a:gd name="T53" fmla="*/ 517 h 910"/>
                <a:gd name="T54" fmla="*/ 1414 w 2573"/>
                <a:gd name="T55" fmla="*/ 545 h 910"/>
                <a:gd name="T56" fmla="*/ 1462 w 2573"/>
                <a:gd name="T57" fmla="*/ 579 h 910"/>
                <a:gd name="T58" fmla="*/ 1517 w 2573"/>
                <a:gd name="T59" fmla="*/ 607 h 910"/>
                <a:gd name="T60" fmla="*/ 1566 w 2573"/>
                <a:gd name="T61" fmla="*/ 634 h 910"/>
                <a:gd name="T62" fmla="*/ 1614 w 2573"/>
                <a:gd name="T63" fmla="*/ 655 h 910"/>
                <a:gd name="T64" fmla="*/ 1669 w 2573"/>
                <a:gd name="T65" fmla="*/ 683 h 910"/>
                <a:gd name="T66" fmla="*/ 1718 w 2573"/>
                <a:gd name="T67" fmla="*/ 703 h 910"/>
                <a:gd name="T68" fmla="*/ 1773 w 2573"/>
                <a:gd name="T69" fmla="*/ 724 h 910"/>
                <a:gd name="T70" fmla="*/ 1821 w 2573"/>
                <a:gd name="T71" fmla="*/ 745 h 910"/>
                <a:gd name="T72" fmla="*/ 1876 w 2573"/>
                <a:gd name="T73" fmla="*/ 759 h 910"/>
                <a:gd name="T74" fmla="*/ 1925 w 2573"/>
                <a:gd name="T75" fmla="*/ 779 h 910"/>
                <a:gd name="T76" fmla="*/ 1980 w 2573"/>
                <a:gd name="T77" fmla="*/ 793 h 910"/>
                <a:gd name="T78" fmla="*/ 2028 w 2573"/>
                <a:gd name="T79" fmla="*/ 807 h 910"/>
                <a:gd name="T80" fmla="*/ 2083 w 2573"/>
                <a:gd name="T81" fmla="*/ 821 h 910"/>
                <a:gd name="T82" fmla="*/ 2132 w 2573"/>
                <a:gd name="T83" fmla="*/ 835 h 910"/>
                <a:gd name="T84" fmla="*/ 2187 w 2573"/>
                <a:gd name="T85" fmla="*/ 841 h 910"/>
                <a:gd name="T86" fmla="*/ 2235 w 2573"/>
                <a:gd name="T87" fmla="*/ 855 h 910"/>
                <a:gd name="T88" fmla="*/ 2283 w 2573"/>
                <a:gd name="T89" fmla="*/ 862 h 910"/>
                <a:gd name="T90" fmla="*/ 2338 w 2573"/>
                <a:gd name="T91" fmla="*/ 876 h 910"/>
                <a:gd name="T92" fmla="*/ 2387 w 2573"/>
                <a:gd name="T93" fmla="*/ 883 h 910"/>
                <a:gd name="T94" fmla="*/ 2442 w 2573"/>
                <a:gd name="T95" fmla="*/ 890 h 910"/>
                <a:gd name="T96" fmla="*/ 2490 w 2573"/>
                <a:gd name="T97" fmla="*/ 897 h 910"/>
                <a:gd name="T98" fmla="*/ 2545 w 2573"/>
                <a:gd name="T99" fmla="*/ 903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910">
                  <a:moveTo>
                    <a:pt x="0" y="324"/>
                  </a:moveTo>
                  <a:lnTo>
                    <a:pt x="20" y="283"/>
                  </a:lnTo>
                  <a:lnTo>
                    <a:pt x="48" y="262"/>
                  </a:lnTo>
                  <a:lnTo>
                    <a:pt x="75" y="255"/>
                  </a:lnTo>
                  <a:lnTo>
                    <a:pt x="96" y="221"/>
                  </a:lnTo>
                  <a:lnTo>
                    <a:pt x="124" y="200"/>
                  </a:lnTo>
                  <a:lnTo>
                    <a:pt x="151" y="165"/>
                  </a:lnTo>
                  <a:lnTo>
                    <a:pt x="179" y="145"/>
                  </a:lnTo>
                  <a:lnTo>
                    <a:pt x="200" y="152"/>
                  </a:lnTo>
                  <a:lnTo>
                    <a:pt x="227" y="138"/>
                  </a:lnTo>
                  <a:lnTo>
                    <a:pt x="255" y="124"/>
                  </a:lnTo>
                  <a:lnTo>
                    <a:pt x="282" y="103"/>
                  </a:lnTo>
                  <a:lnTo>
                    <a:pt x="303" y="90"/>
                  </a:lnTo>
                  <a:lnTo>
                    <a:pt x="331" y="90"/>
                  </a:lnTo>
                  <a:lnTo>
                    <a:pt x="358" y="90"/>
                  </a:lnTo>
                  <a:lnTo>
                    <a:pt x="379" y="62"/>
                  </a:lnTo>
                  <a:lnTo>
                    <a:pt x="407" y="48"/>
                  </a:lnTo>
                  <a:lnTo>
                    <a:pt x="434" y="48"/>
                  </a:lnTo>
                  <a:lnTo>
                    <a:pt x="462" y="48"/>
                  </a:lnTo>
                  <a:lnTo>
                    <a:pt x="483" y="41"/>
                  </a:lnTo>
                  <a:lnTo>
                    <a:pt x="510" y="41"/>
                  </a:lnTo>
                  <a:lnTo>
                    <a:pt x="538" y="34"/>
                  </a:lnTo>
                  <a:lnTo>
                    <a:pt x="565" y="27"/>
                  </a:lnTo>
                  <a:lnTo>
                    <a:pt x="586" y="27"/>
                  </a:lnTo>
                  <a:lnTo>
                    <a:pt x="614" y="21"/>
                  </a:lnTo>
                  <a:lnTo>
                    <a:pt x="641" y="14"/>
                  </a:lnTo>
                  <a:lnTo>
                    <a:pt x="662" y="7"/>
                  </a:lnTo>
                  <a:lnTo>
                    <a:pt x="690" y="0"/>
                  </a:lnTo>
                  <a:lnTo>
                    <a:pt x="717" y="21"/>
                  </a:lnTo>
                  <a:lnTo>
                    <a:pt x="745" y="41"/>
                  </a:lnTo>
                  <a:lnTo>
                    <a:pt x="765" y="62"/>
                  </a:lnTo>
                  <a:lnTo>
                    <a:pt x="793" y="83"/>
                  </a:lnTo>
                  <a:lnTo>
                    <a:pt x="821" y="103"/>
                  </a:lnTo>
                  <a:lnTo>
                    <a:pt x="848" y="117"/>
                  </a:lnTo>
                  <a:lnTo>
                    <a:pt x="869" y="138"/>
                  </a:lnTo>
                  <a:lnTo>
                    <a:pt x="897" y="152"/>
                  </a:lnTo>
                  <a:lnTo>
                    <a:pt x="924" y="172"/>
                  </a:lnTo>
                  <a:lnTo>
                    <a:pt x="952" y="186"/>
                  </a:lnTo>
                  <a:lnTo>
                    <a:pt x="972" y="200"/>
                  </a:lnTo>
                  <a:lnTo>
                    <a:pt x="1000" y="214"/>
                  </a:lnTo>
                  <a:lnTo>
                    <a:pt x="1028" y="234"/>
                  </a:lnTo>
                  <a:lnTo>
                    <a:pt x="1048" y="255"/>
                  </a:lnTo>
                  <a:lnTo>
                    <a:pt x="1076" y="283"/>
                  </a:lnTo>
                  <a:lnTo>
                    <a:pt x="1103" y="310"/>
                  </a:lnTo>
                  <a:lnTo>
                    <a:pt x="1131" y="331"/>
                  </a:lnTo>
                  <a:lnTo>
                    <a:pt x="1152" y="359"/>
                  </a:lnTo>
                  <a:lnTo>
                    <a:pt x="1179" y="379"/>
                  </a:lnTo>
                  <a:lnTo>
                    <a:pt x="1207" y="400"/>
                  </a:lnTo>
                  <a:lnTo>
                    <a:pt x="1235" y="421"/>
                  </a:lnTo>
                  <a:lnTo>
                    <a:pt x="1255" y="441"/>
                  </a:lnTo>
                  <a:lnTo>
                    <a:pt x="1283" y="462"/>
                  </a:lnTo>
                  <a:lnTo>
                    <a:pt x="1310" y="476"/>
                  </a:lnTo>
                  <a:lnTo>
                    <a:pt x="1331" y="497"/>
                  </a:lnTo>
                  <a:lnTo>
                    <a:pt x="1359" y="517"/>
                  </a:lnTo>
                  <a:lnTo>
                    <a:pt x="1386" y="531"/>
                  </a:lnTo>
                  <a:lnTo>
                    <a:pt x="1414" y="545"/>
                  </a:lnTo>
                  <a:lnTo>
                    <a:pt x="1435" y="566"/>
                  </a:lnTo>
                  <a:lnTo>
                    <a:pt x="1462" y="579"/>
                  </a:lnTo>
                  <a:lnTo>
                    <a:pt x="1490" y="593"/>
                  </a:lnTo>
                  <a:lnTo>
                    <a:pt x="1517" y="607"/>
                  </a:lnTo>
                  <a:lnTo>
                    <a:pt x="1538" y="621"/>
                  </a:lnTo>
                  <a:lnTo>
                    <a:pt x="1566" y="634"/>
                  </a:lnTo>
                  <a:lnTo>
                    <a:pt x="1593" y="648"/>
                  </a:lnTo>
                  <a:lnTo>
                    <a:pt x="1614" y="655"/>
                  </a:lnTo>
                  <a:lnTo>
                    <a:pt x="1642" y="669"/>
                  </a:lnTo>
                  <a:lnTo>
                    <a:pt x="1669" y="683"/>
                  </a:lnTo>
                  <a:lnTo>
                    <a:pt x="1697" y="690"/>
                  </a:lnTo>
                  <a:lnTo>
                    <a:pt x="1718" y="703"/>
                  </a:lnTo>
                  <a:lnTo>
                    <a:pt x="1745" y="717"/>
                  </a:lnTo>
                  <a:lnTo>
                    <a:pt x="1773" y="724"/>
                  </a:lnTo>
                  <a:lnTo>
                    <a:pt x="1800" y="731"/>
                  </a:lnTo>
                  <a:lnTo>
                    <a:pt x="1821" y="745"/>
                  </a:lnTo>
                  <a:lnTo>
                    <a:pt x="1849" y="752"/>
                  </a:lnTo>
                  <a:lnTo>
                    <a:pt x="1876" y="759"/>
                  </a:lnTo>
                  <a:lnTo>
                    <a:pt x="1904" y="766"/>
                  </a:lnTo>
                  <a:lnTo>
                    <a:pt x="1925" y="779"/>
                  </a:lnTo>
                  <a:lnTo>
                    <a:pt x="1952" y="786"/>
                  </a:lnTo>
                  <a:lnTo>
                    <a:pt x="1980" y="793"/>
                  </a:lnTo>
                  <a:lnTo>
                    <a:pt x="2000" y="800"/>
                  </a:lnTo>
                  <a:lnTo>
                    <a:pt x="2028" y="807"/>
                  </a:lnTo>
                  <a:lnTo>
                    <a:pt x="2056" y="814"/>
                  </a:lnTo>
                  <a:lnTo>
                    <a:pt x="2083" y="821"/>
                  </a:lnTo>
                  <a:lnTo>
                    <a:pt x="2104" y="828"/>
                  </a:lnTo>
                  <a:lnTo>
                    <a:pt x="2132" y="835"/>
                  </a:lnTo>
                  <a:lnTo>
                    <a:pt x="2159" y="841"/>
                  </a:lnTo>
                  <a:lnTo>
                    <a:pt x="2187" y="841"/>
                  </a:lnTo>
                  <a:lnTo>
                    <a:pt x="2207" y="848"/>
                  </a:lnTo>
                  <a:lnTo>
                    <a:pt x="2235" y="855"/>
                  </a:lnTo>
                  <a:lnTo>
                    <a:pt x="2263" y="862"/>
                  </a:lnTo>
                  <a:lnTo>
                    <a:pt x="2283" y="862"/>
                  </a:lnTo>
                  <a:lnTo>
                    <a:pt x="2311" y="869"/>
                  </a:lnTo>
                  <a:lnTo>
                    <a:pt x="2338" y="876"/>
                  </a:lnTo>
                  <a:lnTo>
                    <a:pt x="2366" y="876"/>
                  </a:lnTo>
                  <a:lnTo>
                    <a:pt x="2387" y="883"/>
                  </a:lnTo>
                  <a:lnTo>
                    <a:pt x="2414" y="890"/>
                  </a:lnTo>
                  <a:lnTo>
                    <a:pt x="2442" y="890"/>
                  </a:lnTo>
                  <a:lnTo>
                    <a:pt x="2470" y="897"/>
                  </a:lnTo>
                  <a:lnTo>
                    <a:pt x="2490" y="897"/>
                  </a:lnTo>
                  <a:lnTo>
                    <a:pt x="2518" y="903"/>
                  </a:lnTo>
                  <a:lnTo>
                    <a:pt x="2545" y="903"/>
                  </a:lnTo>
                  <a:lnTo>
                    <a:pt x="2573" y="910"/>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27"/>
            <p:cNvSpPr>
              <a:spLocks/>
            </p:cNvSpPr>
            <p:nvPr/>
          </p:nvSpPr>
          <p:spPr bwMode="auto">
            <a:xfrm>
              <a:off x="1680" y="3024"/>
              <a:ext cx="2573" cy="910"/>
            </a:xfrm>
            <a:custGeom>
              <a:avLst/>
              <a:gdLst>
                <a:gd name="T0" fmla="*/ 20 w 2573"/>
                <a:gd name="T1" fmla="*/ 283 h 910"/>
                <a:gd name="T2" fmla="*/ 75 w 2573"/>
                <a:gd name="T3" fmla="*/ 255 h 910"/>
                <a:gd name="T4" fmla="*/ 124 w 2573"/>
                <a:gd name="T5" fmla="*/ 200 h 910"/>
                <a:gd name="T6" fmla="*/ 179 w 2573"/>
                <a:gd name="T7" fmla="*/ 145 h 910"/>
                <a:gd name="T8" fmla="*/ 227 w 2573"/>
                <a:gd name="T9" fmla="*/ 138 h 910"/>
                <a:gd name="T10" fmla="*/ 282 w 2573"/>
                <a:gd name="T11" fmla="*/ 103 h 910"/>
                <a:gd name="T12" fmla="*/ 331 w 2573"/>
                <a:gd name="T13" fmla="*/ 89 h 910"/>
                <a:gd name="T14" fmla="*/ 379 w 2573"/>
                <a:gd name="T15" fmla="*/ 62 h 910"/>
                <a:gd name="T16" fmla="*/ 434 w 2573"/>
                <a:gd name="T17" fmla="*/ 48 h 910"/>
                <a:gd name="T18" fmla="*/ 483 w 2573"/>
                <a:gd name="T19" fmla="*/ 41 h 910"/>
                <a:gd name="T20" fmla="*/ 538 w 2573"/>
                <a:gd name="T21" fmla="*/ 34 h 910"/>
                <a:gd name="T22" fmla="*/ 586 w 2573"/>
                <a:gd name="T23" fmla="*/ 27 h 910"/>
                <a:gd name="T24" fmla="*/ 641 w 2573"/>
                <a:gd name="T25" fmla="*/ 14 h 910"/>
                <a:gd name="T26" fmla="*/ 690 w 2573"/>
                <a:gd name="T27" fmla="*/ 0 h 910"/>
                <a:gd name="T28" fmla="*/ 745 w 2573"/>
                <a:gd name="T29" fmla="*/ 41 h 910"/>
                <a:gd name="T30" fmla="*/ 793 w 2573"/>
                <a:gd name="T31" fmla="*/ 83 h 910"/>
                <a:gd name="T32" fmla="*/ 848 w 2573"/>
                <a:gd name="T33" fmla="*/ 117 h 910"/>
                <a:gd name="T34" fmla="*/ 897 w 2573"/>
                <a:gd name="T35" fmla="*/ 152 h 910"/>
                <a:gd name="T36" fmla="*/ 952 w 2573"/>
                <a:gd name="T37" fmla="*/ 186 h 910"/>
                <a:gd name="T38" fmla="*/ 1000 w 2573"/>
                <a:gd name="T39" fmla="*/ 214 h 910"/>
                <a:gd name="T40" fmla="*/ 1048 w 2573"/>
                <a:gd name="T41" fmla="*/ 255 h 910"/>
                <a:gd name="T42" fmla="*/ 1103 w 2573"/>
                <a:gd name="T43" fmla="*/ 310 h 910"/>
                <a:gd name="T44" fmla="*/ 1152 w 2573"/>
                <a:gd name="T45" fmla="*/ 358 h 910"/>
                <a:gd name="T46" fmla="*/ 1207 w 2573"/>
                <a:gd name="T47" fmla="*/ 400 h 910"/>
                <a:gd name="T48" fmla="*/ 1255 w 2573"/>
                <a:gd name="T49" fmla="*/ 441 h 910"/>
                <a:gd name="T50" fmla="*/ 1310 w 2573"/>
                <a:gd name="T51" fmla="*/ 476 h 910"/>
                <a:gd name="T52" fmla="*/ 1359 w 2573"/>
                <a:gd name="T53" fmla="*/ 517 h 910"/>
                <a:gd name="T54" fmla="*/ 1414 w 2573"/>
                <a:gd name="T55" fmla="*/ 545 h 910"/>
                <a:gd name="T56" fmla="*/ 1462 w 2573"/>
                <a:gd name="T57" fmla="*/ 579 h 910"/>
                <a:gd name="T58" fmla="*/ 1517 w 2573"/>
                <a:gd name="T59" fmla="*/ 607 h 910"/>
                <a:gd name="T60" fmla="*/ 1566 w 2573"/>
                <a:gd name="T61" fmla="*/ 634 h 910"/>
                <a:gd name="T62" fmla="*/ 1614 w 2573"/>
                <a:gd name="T63" fmla="*/ 655 h 910"/>
                <a:gd name="T64" fmla="*/ 1669 w 2573"/>
                <a:gd name="T65" fmla="*/ 683 h 910"/>
                <a:gd name="T66" fmla="*/ 1718 w 2573"/>
                <a:gd name="T67" fmla="*/ 703 h 910"/>
                <a:gd name="T68" fmla="*/ 1773 w 2573"/>
                <a:gd name="T69" fmla="*/ 724 h 910"/>
                <a:gd name="T70" fmla="*/ 1821 w 2573"/>
                <a:gd name="T71" fmla="*/ 745 h 910"/>
                <a:gd name="T72" fmla="*/ 1876 w 2573"/>
                <a:gd name="T73" fmla="*/ 759 h 910"/>
                <a:gd name="T74" fmla="*/ 1925 w 2573"/>
                <a:gd name="T75" fmla="*/ 779 h 910"/>
                <a:gd name="T76" fmla="*/ 1980 w 2573"/>
                <a:gd name="T77" fmla="*/ 793 h 910"/>
                <a:gd name="T78" fmla="*/ 2028 w 2573"/>
                <a:gd name="T79" fmla="*/ 807 h 910"/>
                <a:gd name="T80" fmla="*/ 2083 w 2573"/>
                <a:gd name="T81" fmla="*/ 821 h 910"/>
                <a:gd name="T82" fmla="*/ 2132 w 2573"/>
                <a:gd name="T83" fmla="*/ 834 h 910"/>
                <a:gd name="T84" fmla="*/ 2187 w 2573"/>
                <a:gd name="T85" fmla="*/ 841 h 910"/>
                <a:gd name="T86" fmla="*/ 2235 w 2573"/>
                <a:gd name="T87" fmla="*/ 855 h 910"/>
                <a:gd name="T88" fmla="*/ 2283 w 2573"/>
                <a:gd name="T89" fmla="*/ 862 h 910"/>
                <a:gd name="T90" fmla="*/ 2338 w 2573"/>
                <a:gd name="T91" fmla="*/ 876 h 910"/>
                <a:gd name="T92" fmla="*/ 2387 w 2573"/>
                <a:gd name="T93" fmla="*/ 883 h 910"/>
                <a:gd name="T94" fmla="*/ 2442 w 2573"/>
                <a:gd name="T95" fmla="*/ 890 h 910"/>
                <a:gd name="T96" fmla="*/ 2490 w 2573"/>
                <a:gd name="T97" fmla="*/ 896 h 910"/>
                <a:gd name="T98" fmla="*/ 2545 w 2573"/>
                <a:gd name="T99" fmla="*/ 903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910">
                  <a:moveTo>
                    <a:pt x="0" y="324"/>
                  </a:moveTo>
                  <a:lnTo>
                    <a:pt x="20" y="283"/>
                  </a:lnTo>
                  <a:lnTo>
                    <a:pt x="48" y="262"/>
                  </a:lnTo>
                  <a:lnTo>
                    <a:pt x="75" y="255"/>
                  </a:lnTo>
                  <a:lnTo>
                    <a:pt x="96" y="221"/>
                  </a:lnTo>
                  <a:lnTo>
                    <a:pt x="124" y="200"/>
                  </a:lnTo>
                  <a:lnTo>
                    <a:pt x="151" y="165"/>
                  </a:lnTo>
                  <a:lnTo>
                    <a:pt x="179" y="145"/>
                  </a:lnTo>
                  <a:lnTo>
                    <a:pt x="200" y="152"/>
                  </a:lnTo>
                  <a:lnTo>
                    <a:pt x="227" y="138"/>
                  </a:lnTo>
                  <a:lnTo>
                    <a:pt x="255" y="124"/>
                  </a:lnTo>
                  <a:lnTo>
                    <a:pt x="282" y="103"/>
                  </a:lnTo>
                  <a:lnTo>
                    <a:pt x="303" y="89"/>
                  </a:lnTo>
                  <a:lnTo>
                    <a:pt x="331" y="89"/>
                  </a:lnTo>
                  <a:lnTo>
                    <a:pt x="358" y="89"/>
                  </a:lnTo>
                  <a:lnTo>
                    <a:pt x="379" y="62"/>
                  </a:lnTo>
                  <a:lnTo>
                    <a:pt x="407" y="48"/>
                  </a:lnTo>
                  <a:lnTo>
                    <a:pt x="434" y="48"/>
                  </a:lnTo>
                  <a:lnTo>
                    <a:pt x="462" y="48"/>
                  </a:lnTo>
                  <a:lnTo>
                    <a:pt x="483" y="41"/>
                  </a:lnTo>
                  <a:lnTo>
                    <a:pt x="510" y="41"/>
                  </a:lnTo>
                  <a:lnTo>
                    <a:pt x="538" y="34"/>
                  </a:lnTo>
                  <a:lnTo>
                    <a:pt x="565" y="27"/>
                  </a:lnTo>
                  <a:lnTo>
                    <a:pt x="586" y="27"/>
                  </a:lnTo>
                  <a:lnTo>
                    <a:pt x="614" y="20"/>
                  </a:lnTo>
                  <a:lnTo>
                    <a:pt x="641" y="14"/>
                  </a:lnTo>
                  <a:lnTo>
                    <a:pt x="662" y="7"/>
                  </a:lnTo>
                  <a:lnTo>
                    <a:pt x="690" y="0"/>
                  </a:lnTo>
                  <a:lnTo>
                    <a:pt x="717" y="20"/>
                  </a:lnTo>
                  <a:lnTo>
                    <a:pt x="745" y="41"/>
                  </a:lnTo>
                  <a:lnTo>
                    <a:pt x="765" y="62"/>
                  </a:lnTo>
                  <a:lnTo>
                    <a:pt x="793" y="83"/>
                  </a:lnTo>
                  <a:lnTo>
                    <a:pt x="821" y="103"/>
                  </a:lnTo>
                  <a:lnTo>
                    <a:pt x="848" y="117"/>
                  </a:lnTo>
                  <a:lnTo>
                    <a:pt x="869" y="138"/>
                  </a:lnTo>
                  <a:lnTo>
                    <a:pt x="897" y="152"/>
                  </a:lnTo>
                  <a:lnTo>
                    <a:pt x="924" y="172"/>
                  </a:lnTo>
                  <a:lnTo>
                    <a:pt x="952" y="186"/>
                  </a:lnTo>
                  <a:lnTo>
                    <a:pt x="972" y="200"/>
                  </a:lnTo>
                  <a:lnTo>
                    <a:pt x="1000" y="214"/>
                  </a:lnTo>
                  <a:lnTo>
                    <a:pt x="1028" y="234"/>
                  </a:lnTo>
                  <a:lnTo>
                    <a:pt x="1048" y="255"/>
                  </a:lnTo>
                  <a:lnTo>
                    <a:pt x="1076" y="283"/>
                  </a:lnTo>
                  <a:lnTo>
                    <a:pt x="1103" y="310"/>
                  </a:lnTo>
                  <a:lnTo>
                    <a:pt x="1131" y="331"/>
                  </a:lnTo>
                  <a:lnTo>
                    <a:pt x="1152" y="358"/>
                  </a:lnTo>
                  <a:lnTo>
                    <a:pt x="1179" y="379"/>
                  </a:lnTo>
                  <a:lnTo>
                    <a:pt x="1207" y="400"/>
                  </a:lnTo>
                  <a:lnTo>
                    <a:pt x="1235" y="421"/>
                  </a:lnTo>
                  <a:lnTo>
                    <a:pt x="1255" y="441"/>
                  </a:lnTo>
                  <a:lnTo>
                    <a:pt x="1283" y="462"/>
                  </a:lnTo>
                  <a:lnTo>
                    <a:pt x="1310" y="476"/>
                  </a:lnTo>
                  <a:lnTo>
                    <a:pt x="1331" y="496"/>
                  </a:lnTo>
                  <a:lnTo>
                    <a:pt x="1359" y="517"/>
                  </a:lnTo>
                  <a:lnTo>
                    <a:pt x="1386" y="531"/>
                  </a:lnTo>
                  <a:lnTo>
                    <a:pt x="1414" y="545"/>
                  </a:lnTo>
                  <a:lnTo>
                    <a:pt x="1435" y="565"/>
                  </a:lnTo>
                  <a:lnTo>
                    <a:pt x="1462" y="579"/>
                  </a:lnTo>
                  <a:lnTo>
                    <a:pt x="1490" y="593"/>
                  </a:lnTo>
                  <a:lnTo>
                    <a:pt x="1517" y="607"/>
                  </a:lnTo>
                  <a:lnTo>
                    <a:pt x="1538" y="621"/>
                  </a:lnTo>
                  <a:lnTo>
                    <a:pt x="1566" y="634"/>
                  </a:lnTo>
                  <a:lnTo>
                    <a:pt x="1593" y="648"/>
                  </a:lnTo>
                  <a:lnTo>
                    <a:pt x="1614" y="655"/>
                  </a:lnTo>
                  <a:lnTo>
                    <a:pt x="1642" y="669"/>
                  </a:lnTo>
                  <a:lnTo>
                    <a:pt x="1669" y="683"/>
                  </a:lnTo>
                  <a:lnTo>
                    <a:pt x="1697" y="690"/>
                  </a:lnTo>
                  <a:lnTo>
                    <a:pt x="1718" y="703"/>
                  </a:lnTo>
                  <a:lnTo>
                    <a:pt x="1745" y="717"/>
                  </a:lnTo>
                  <a:lnTo>
                    <a:pt x="1773" y="724"/>
                  </a:lnTo>
                  <a:lnTo>
                    <a:pt x="1800" y="731"/>
                  </a:lnTo>
                  <a:lnTo>
                    <a:pt x="1821" y="745"/>
                  </a:lnTo>
                  <a:lnTo>
                    <a:pt x="1849" y="752"/>
                  </a:lnTo>
                  <a:lnTo>
                    <a:pt x="1876" y="759"/>
                  </a:lnTo>
                  <a:lnTo>
                    <a:pt x="1904" y="765"/>
                  </a:lnTo>
                  <a:lnTo>
                    <a:pt x="1925" y="779"/>
                  </a:lnTo>
                  <a:lnTo>
                    <a:pt x="1952" y="786"/>
                  </a:lnTo>
                  <a:lnTo>
                    <a:pt x="1980" y="793"/>
                  </a:lnTo>
                  <a:lnTo>
                    <a:pt x="2000" y="800"/>
                  </a:lnTo>
                  <a:lnTo>
                    <a:pt x="2028" y="807"/>
                  </a:lnTo>
                  <a:lnTo>
                    <a:pt x="2056" y="814"/>
                  </a:lnTo>
                  <a:lnTo>
                    <a:pt x="2083" y="821"/>
                  </a:lnTo>
                  <a:lnTo>
                    <a:pt x="2104" y="828"/>
                  </a:lnTo>
                  <a:lnTo>
                    <a:pt x="2132" y="834"/>
                  </a:lnTo>
                  <a:lnTo>
                    <a:pt x="2159" y="841"/>
                  </a:lnTo>
                  <a:lnTo>
                    <a:pt x="2187" y="841"/>
                  </a:lnTo>
                  <a:lnTo>
                    <a:pt x="2207" y="848"/>
                  </a:lnTo>
                  <a:lnTo>
                    <a:pt x="2235" y="855"/>
                  </a:lnTo>
                  <a:lnTo>
                    <a:pt x="2263" y="862"/>
                  </a:lnTo>
                  <a:lnTo>
                    <a:pt x="2283" y="862"/>
                  </a:lnTo>
                  <a:lnTo>
                    <a:pt x="2311" y="869"/>
                  </a:lnTo>
                  <a:lnTo>
                    <a:pt x="2338" y="876"/>
                  </a:lnTo>
                  <a:lnTo>
                    <a:pt x="2366" y="876"/>
                  </a:lnTo>
                  <a:lnTo>
                    <a:pt x="2387" y="883"/>
                  </a:lnTo>
                  <a:lnTo>
                    <a:pt x="2414" y="890"/>
                  </a:lnTo>
                  <a:lnTo>
                    <a:pt x="2442" y="890"/>
                  </a:lnTo>
                  <a:lnTo>
                    <a:pt x="2470" y="896"/>
                  </a:lnTo>
                  <a:lnTo>
                    <a:pt x="2490" y="896"/>
                  </a:lnTo>
                  <a:lnTo>
                    <a:pt x="2518" y="903"/>
                  </a:lnTo>
                  <a:lnTo>
                    <a:pt x="2545" y="903"/>
                  </a:lnTo>
                  <a:lnTo>
                    <a:pt x="2573" y="910"/>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28"/>
            <p:cNvSpPr>
              <a:spLocks/>
            </p:cNvSpPr>
            <p:nvPr/>
          </p:nvSpPr>
          <p:spPr bwMode="auto">
            <a:xfrm>
              <a:off x="1680" y="3734"/>
              <a:ext cx="2573" cy="255"/>
            </a:xfrm>
            <a:custGeom>
              <a:avLst/>
              <a:gdLst>
                <a:gd name="T0" fmla="*/ 20 w 2573"/>
                <a:gd name="T1" fmla="*/ 180 h 255"/>
                <a:gd name="T2" fmla="*/ 75 w 2573"/>
                <a:gd name="T3" fmla="*/ 173 h 255"/>
                <a:gd name="T4" fmla="*/ 124 w 2573"/>
                <a:gd name="T5" fmla="*/ 166 h 255"/>
                <a:gd name="T6" fmla="*/ 179 w 2573"/>
                <a:gd name="T7" fmla="*/ 152 h 255"/>
                <a:gd name="T8" fmla="*/ 227 w 2573"/>
                <a:gd name="T9" fmla="*/ 131 h 255"/>
                <a:gd name="T10" fmla="*/ 282 w 2573"/>
                <a:gd name="T11" fmla="*/ 124 h 255"/>
                <a:gd name="T12" fmla="*/ 331 w 2573"/>
                <a:gd name="T13" fmla="*/ 104 h 255"/>
                <a:gd name="T14" fmla="*/ 379 w 2573"/>
                <a:gd name="T15" fmla="*/ 83 h 255"/>
                <a:gd name="T16" fmla="*/ 434 w 2573"/>
                <a:gd name="T17" fmla="*/ 62 h 255"/>
                <a:gd name="T18" fmla="*/ 483 w 2573"/>
                <a:gd name="T19" fmla="*/ 49 h 255"/>
                <a:gd name="T20" fmla="*/ 538 w 2573"/>
                <a:gd name="T21" fmla="*/ 35 h 255"/>
                <a:gd name="T22" fmla="*/ 586 w 2573"/>
                <a:gd name="T23" fmla="*/ 21 h 255"/>
                <a:gd name="T24" fmla="*/ 641 w 2573"/>
                <a:gd name="T25" fmla="*/ 14 h 255"/>
                <a:gd name="T26" fmla="*/ 690 w 2573"/>
                <a:gd name="T27" fmla="*/ 0 h 255"/>
                <a:gd name="T28" fmla="*/ 745 w 2573"/>
                <a:gd name="T29" fmla="*/ 14 h 255"/>
                <a:gd name="T30" fmla="*/ 793 w 2573"/>
                <a:gd name="T31" fmla="*/ 21 h 255"/>
                <a:gd name="T32" fmla="*/ 848 w 2573"/>
                <a:gd name="T33" fmla="*/ 35 h 255"/>
                <a:gd name="T34" fmla="*/ 897 w 2573"/>
                <a:gd name="T35" fmla="*/ 42 h 255"/>
                <a:gd name="T36" fmla="*/ 952 w 2573"/>
                <a:gd name="T37" fmla="*/ 49 h 255"/>
                <a:gd name="T38" fmla="*/ 1000 w 2573"/>
                <a:gd name="T39" fmla="*/ 62 h 255"/>
                <a:gd name="T40" fmla="*/ 1048 w 2573"/>
                <a:gd name="T41" fmla="*/ 69 h 255"/>
                <a:gd name="T42" fmla="*/ 1103 w 2573"/>
                <a:gd name="T43" fmla="*/ 83 h 255"/>
                <a:gd name="T44" fmla="*/ 1152 w 2573"/>
                <a:gd name="T45" fmla="*/ 97 h 255"/>
                <a:gd name="T46" fmla="*/ 1207 w 2573"/>
                <a:gd name="T47" fmla="*/ 111 h 255"/>
                <a:gd name="T48" fmla="*/ 1255 w 2573"/>
                <a:gd name="T49" fmla="*/ 124 h 255"/>
                <a:gd name="T50" fmla="*/ 1310 w 2573"/>
                <a:gd name="T51" fmla="*/ 131 h 255"/>
                <a:gd name="T52" fmla="*/ 1359 w 2573"/>
                <a:gd name="T53" fmla="*/ 145 h 255"/>
                <a:gd name="T54" fmla="*/ 1414 w 2573"/>
                <a:gd name="T55" fmla="*/ 152 h 255"/>
                <a:gd name="T56" fmla="*/ 1462 w 2573"/>
                <a:gd name="T57" fmla="*/ 159 h 255"/>
                <a:gd name="T58" fmla="*/ 1517 w 2573"/>
                <a:gd name="T59" fmla="*/ 166 h 255"/>
                <a:gd name="T60" fmla="*/ 1566 w 2573"/>
                <a:gd name="T61" fmla="*/ 180 h 255"/>
                <a:gd name="T62" fmla="*/ 1614 w 2573"/>
                <a:gd name="T63" fmla="*/ 186 h 255"/>
                <a:gd name="T64" fmla="*/ 1669 w 2573"/>
                <a:gd name="T65" fmla="*/ 193 h 255"/>
                <a:gd name="T66" fmla="*/ 1718 w 2573"/>
                <a:gd name="T67" fmla="*/ 193 h 255"/>
                <a:gd name="T68" fmla="*/ 1773 w 2573"/>
                <a:gd name="T69" fmla="*/ 200 h 255"/>
                <a:gd name="T70" fmla="*/ 1821 w 2573"/>
                <a:gd name="T71" fmla="*/ 207 h 255"/>
                <a:gd name="T72" fmla="*/ 1876 w 2573"/>
                <a:gd name="T73" fmla="*/ 214 h 255"/>
                <a:gd name="T74" fmla="*/ 1925 w 2573"/>
                <a:gd name="T75" fmla="*/ 214 h 255"/>
                <a:gd name="T76" fmla="*/ 1980 w 2573"/>
                <a:gd name="T77" fmla="*/ 221 h 255"/>
                <a:gd name="T78" fmla="*/ 2028 w 2573"/>
                <a:gd name="T79" fmla="*/ 228 h 255"/>
                <a:gd name="T80" fmla="*/ 2083 w 2573"/>
                <a:gd name="T81" fmla="*/ 228 h 255"/>
                <a:gd name="T82" fmla="*/ 2132 w 2573"/>
                <a:gd name="T83" fmla="*/ 235 h 255"/>
                <a:gd name="T84" fmla="*/ 2187 w 2573"/>
                <a:gd name="T85" fmla="*/ 235 h 255"/>
                <a:gd name="T86" fmla="*/ 2235 w 2573"/>
                <a:gd name="T87" fmla="*/ 235 h 255"/>
                <a:gd name="T88" fmla="*/ 2283 w 2573"/>
                <a:gd name="T89" fmla="*/ 242 h 255"/>
                <a:gd name="T90" fmla="*/ 2338 w 2573"/>
                <a:gd name="T91" fmla="*/ 242 h 255"/>
                <a:gd name="T92" fmla="*/ 2387 w 2573"/>
                <a:gd name="T93" fmla="*/ 249 h 255"/>
                <a:gd name="T94" fmla="*/ 2442 w 2573"/>
                <a:gd name="T95" fmla="*/ 249 h 255"/>
                <a:gd name="T96" fmla="*/ 2490 w 2573"/>
                <a:gd name="T97" fmla="*/ 249 h 255"/>
                <a:gd name="T98" fmla="*/ 2545 w 2573"/>
                <a:gd name="T9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55">
                  <a:moveTo>
                    <a:pt x="0" y="173"/>
                  </a:moveTo>
                  <a:lnTo>
                    <a:pt x="20" y="180"/>
                  </a:lnTo>
                  <a:lnTo>
                    <a:pt x="48" y="173"/>
                  </a:lnTo>
                  <a:lnTo>
                    <a:pt x="75" y="173"/>
                  </a:lnTo>
                  <a:lnTo>
                    <a:pt x="96" y="166"/>
                  </a:lnTo>
                  <a:lnTo>
                    <a:pt x="124" y="166"/>
                  </a:lnTo>
                  <a:lnTo>
                    <a:pt x="151" y="159"/>
                  </a:lnTo>
                  <a:lnTo>
                    <a:pt x="179" y="152"/>
                  </a:lnTo>
                  <a:lnTo>
                    <a:pt x="200" y="138"/>
                  </a:lnTo>
                  <a:lnTo>
                    <a:pt x="227" y="131"/>
                  </a:lnTo>
                  <a:lnTo>
                    <a:pt x="255" y="131"/>
                  </a:lnTo>
                  <a:lnTo>
                    <a:pt x="282" y="124"/>
                  </a:lnTo>
                  <a:lnTo>
                    <a:pt x="303" y="111"/>
                  </a:lnTo>
                  <a:lnTo>
                    <a:pt x="331" y="104"/>
                  </a:lnTo>
                  <a:lnTo>
                    <a:pt x="358" y="97"/>
                  </a:lnTo>
                  <a:lnTo>
                    <a:pt x="379" y="83"/>
                  </a:lnTo>
                  <a:lnTo>
                    <a:pt x="407" y="76"/>
                  </a:lnTo>
                  <a:lnTo>
                    <a:pt x="434" y="62"/>
                  </a:lnTo>
                  <a:lnTo>
                    <a:pt x="462" y="55"/>
                  </a:lnTo>
                  <a:lnTo>
                    <a:pt x="483" y="49"/>
                  </a:lnTo>
                  <a:lnTo>
                    <a:pt x="510" y="42"/>
                  </a:lnTo>
                  <a:lnTo>
                    <a:pt x="538" y="35"/>
                  </a:lnTo>
                  <a:lnTo>
                    <a:pt x="565" y="28"/>
                  </a:lnTo>
                  <a:lnTo>
                    <a:pt x="586" y="21"/>
                  </a:lnTo>
                  <a:lnTo>
                    <a:pt x="614" y="14"/>
                  </a:lnTo>
                  <a:lnTo>
                    <a:pt x="641" y="14"/>
                  </a:lnTo>
                  <a:lnTo>
                    <a:pt x="662" y="7"/>
                  </a:lnTo>
                  <a:lnTo>
                    <a:pt x="690" y="0"/>
                  </a:lnTo>
                  <a:lnTo>
                    <a:pt x="717" y="7"/>
                  </a:lnTo>
                  <a:lnTo>
                    <a:pt x="745" y="14"/>
                  </a:lnTo>
                  <a:lnTo>
                    <a:pt x="765" y="21"/>
                  </a:lnTo>
                  <a:lnTo>
                    <a:pt x="793" y="21"/>
                  </a:lnTo>
                  <a:lnTo>
                    <a:pt x="821" y="28"/>
                  </a:lnTo>
                  <a:lnTo>
                    <a:pt x="848" y="35"/>
                  </a:lnTo>
                  <a:lnTo>
                    <a:pt x="869" y="35"/>
                  </a:lnTo>
                  <a:lnTo>
                    <a:pt x="897" y="42"/>
                  </a:lnTo>
                  <a:lnTo>
                    <a:pt x="924" y="49"/>
                  </a:lnTo>
                  <a:lnTo>
                    <a:pt x="952" y="49"/>
                  </a:lnTo>
                  <a:lnTo>
                    <a:pt x="972" y="55"/>
                  </a:lnTo>
                  <a:lnTo>
                    <a:pt x="1000" y="62"/>
                  </a:lnTo>
                  <a:lnTo>
                    <a:pt x="1028" y="62"/>
                  </a:lnTo>
                  <a:lnTo>
                    <a:pt x="1048" y="69"/>
                  </a:lnTo>
                  <a:lnTo>
                    <a:pt x="1076" y="76"/>
                  </a:lnTo>
                  <a:lnTo>
                    <a:pt x="1103" y="83"/>
                  </a:lnTo>
                  <a:lnTo>
                    <a:pt x="1131" y="90"/>
                  </a:lnTo>
                  <a:lnTo>
                    <a:pt x="1152" y="97"/>
                  </a:lnTo>
                  <a:lnTo>
                    <a:pt x="1179" y="104"/>
                  </a:lnTo>
                  <a:lnTo>
                    <a:pt x="1207" y="111"/>
                  </a:lnTo>
                  <a:lnTo>
                    <a:pt x="1235" y="118"/>
                  </a:lnTo>
                  <a:lnTo>
                    <a:pt x="1255" y="124"/>
                  </a:lnTo>
                  <a:lnTo>
                    <a:pt x="1283" y="131"/>
                  </a:lnTo>
                  <a:lnTo>
                    <a:pt x="1310" y="131"/>
                  </a:lnTo>
                  <a:lnTo>
                    <a:pt x="1331" y="138"/>
                  </a:lnTo>
                  <a:lnTo>
                    <a:pt x="1359" y="145"/>
                  </a:lnTo>
                  <a:lnTo>
                    <a:pt x="1386" y="145"/>
                  </a:lnTo>
                  <a:lnTo>
                    <a:pt x="1414" y="152"/>
                  </a:lnTo>
                  <a:lnTo>
                    <a:pt x="1435" y="159"/>
                  </a:lnTo>
                  <a:lnTo>
                    <a:pt x="1462" y="159"/>
                  </a:lnTo>
                  <a:lnTo>
                    <a:pt x="1490" y="166"/>
                  </a:lnTo>
                  <a:lnTo>
                    <a:pt x="1517" y="166"/>
                  </a:lnTo>
                  <a:lnTo>
                    <a:pt x="1538" y="173"/>
                  </a:lnTo>
                  <a:lnTo>
                    <a:pt x="1566" y="180"/>
                  </a:lnTo>
                  <a:lnTo>
                    <a:pt x="1593" y="180"/>
                  </a:lnTo>
                  <a:lnTo>
                    <a:pt x="1614" y="186"/>
                  </a:lnTo>
                  <a:lnTo>
                    <a:pt x="1642" y="186"/>
                  </a:lnTo>
                  <a:lnTo>
                    <a:pt x="1669" y="193"/>
                  </a:lnTo>
                  <a:lnTo>
                    <a:pt x="1697" y="193"/>
                  </a:lnTo>
                  <a:lnTo>
                    <a:pt x="1718" y="193"/>
                  </a:lnTo>
                  <a:lnTo>
                    <a:pt x="1745" y="200"/>
                  </a:lnTo>
                  <a:lnTo>
                    <a:pt x="1773" y="200"/>
                  </a:lnTo>
                  <a:lnTo>
                    <a:pt x="1800" y="207"/>
                  </a:lnTo>
                  <a:lnTo>
                    <a:pt x="1821" y="207"/>
                  </a:lnTo>
                  <a:lnTo>
                    <a:pt x="1849" y="207"/>
                  </a:lnTo>
                  <a:lnTo>
                    <a:pt x="1876" y="214"/>
                  </a:lnTo>
                  <a:lnTo>
                    <a:pt x="1904" y="214"/>
                  </a:lnTo>
                  <a:lnTo>
                    <a:pt x="1925" y="214"/>
                  </a:lnTo>
                  <a:lnTo>
                    <a:pt x="1952" y="221"/>
                  </a:lnTo>
                  <a:lnTo>
                    <a:pt x="1980" y="221"/>
                  </a:lnTo>
                  <a:lnTo>
                    <a:pt x="2000" y="221"/>
                  </a:lnTo>
                  <a:lnTo>
                    <a:pt x="2028" y="228"/>
                  </a:lnTo>
                  <a:lnTo>
                    <a:pt x="2056" y="228"/>
                  </a:lnTo>
                  <a:lnTo>
                    <a:pt x="2083" y="228"/>
                  </a:lnTo>
                  <a:lnTo>
                    <a:pt x="2104" y="228"/>
                  </a:lnTo>
                  <a:lnTo>
                    <a:pt x="2132" y="235"/>
                  </a:lnTo>
                  <a:lnTo>
                    <a:pt x="2159" y="235"/>
                  </a:lnTo>
                  <a:lnTo>
                    <a:pt x="2187" y="235"/>
                  </a:lnTo>
                  <a:lnTo>
                    <a:pt x="2207" y="235"/>
                  </a:lnTo>
                  <a:lnTo>
                    <a:pt x="2235" y="235"/>
                  </a:lnTo>
                  <a:lnTo>
                    <a:pt x="2263" y="242"/>
                  </a:lnTo>
                  <a:lnTo>
                    <a:pt x="2283" y="242"/>
                  </a:lnTo>
                  <a:lnTo>
                    <a:pt x="2311" y="242"/>
                  </a:lnTo>
                  <a:lnTo>
                    <a:pt x="2338" y="242"/>
                  </a:lnTo>
                  <a:lnTo>
                    <a:pt x="2366" y="242"/>
                  </a:lnTo>
                  <a:lnTo>
                    <a:pt x="2387" y="249"/>
                  </a:lnTo>
                  <a:lnTo>
                    <a:pt x="2414" y="249"/>
                  </a:lnTo>
                  <a:lnTo>
                    <a:pt x="2442" y="249"/>
                  </a:lnTo>
                  <a:lnTo>
                    <a:pt x="2470" y="249"/>
                  </a:lnTo>
                  <a:lnTo>
                    <a:pt x="2490" y="249"/>
                  </a:lnTo>
                  <a:lnTo>
                    <a:pt x="2518" y="249"/>
                  </a:lnTo>
                  <a:lnTo>
                    <a:pt x="2545" y="255"/>
                  </a:lnTo>
                  <a:lnTo>
                    <a:pt x="2573" y="255"/>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5" name="Freeform 29"/>
            <p:cNvSpPr>
              <a:spLocks/>
            </p:cNvSpPr>
            <p:nvPr/>
          </p:nvSpPr>
          <p:spPr bwMode="auto">
            <a:xfrm>
              <a:off x="1680" y="3741"/>
              <a:ext cx="2573" cy="255"/>
            </a:xfrm>
            <a:custGeom>
              <a:avLst/>
              <a:gdLst>
                <a:gd name="T0" fmla="*/ 20 w 2573"/>
                <a:gd name="T1" fmla="*/ 179 h 255"/>
                <a:gd name="T2" fmla="*/ 75 w 2573"/>
                <a:gd name="T3" fmla="*/ 173 h 255"/>
                <a:gd name="T4" fmla="*/ 124 w 2573"/>
                <a:gd name="T5" fmla="*/ 166 h 255"/>
                <a:gd name="T6" fmla="*/ 179 w 2573"/>
                <a:gd name="T7" fmla="*/ 152 h 255"/>
                <a:gd name="T8" fmla="*/ 227 w 2573"/>
                <a:gd name="T9" fmla="*/ 131 h 255"/>
                <a:gd name="T10" fmla="*/ 282 w 2573"/>
                <a:gd name="T11" fmla="*/ 124 h 255"/>
                <a:gd name="T12" fmla="*/ 331 w 2573"/>
                <a:gd name="T13" fmla="*/ 104 h 255"/>
                <a:gd name="T14" fmla="*/ 379 w 2573"/>
                <a:gd name="T15" fmla="*/ 83 h 255"/>
                <a:gd name="T16" fmla="*/ 434 w 2573"/>
                <a:gd name="T17" fmla="*/ 62 h 255"/>
                <a:gd name="T18" fmla="*/ 483 w 2573"/>
                <a:gd name="T19" fmla="*/ 48 h 255"/>
                <a:gd name="T20" fmla="*/ 538 w 2573"/>
                <a:gd name="T21" fmla="*/ 35 h 255"/>
                <a:gd name="T22" fmla="*/ 586 w 2573"/>
                <a:gd name="T23" fmla="*/ 21 h 255"/>
                <a:gd name="T24" fmla="*/ 641 w 2573"/>
                <a:gd name="T25" fmla="*/ 14 h 255"/>
                <a:gd name="T26" fmla="*/ 690 w 2573"/>
                <a:gd name="T27" fmla="*/ 0 h 255"/>
                <a:gd name="T28" fmla="*/ 745 w 2573"/>
                <a:gd name="T29" fmla="*/ 14 h 255"/>
                <a:gd name="T30" fmla="*/ 793 w 2573"/>
                <a:gd name="T31" fmla="*/ 21 h 255"/>
                <a:gd name="T32" fmla="*/ 848 w 2573"/>
                <a:gd name="T33" fmla="*/ 35 h 255"/>
                <a:gd name="T34" fmla="*/ 897 w 2573"/>
                <a:gd name="T35" fmla="*/ 42 h 255"/>
                <a:gd name="T36" fmla="*/ 952 w 2573"/>
                <a:gd name="T37" fmla="*/ 48 h 255"/>
                <a:gd name="T38" fmla="*/ 1000 w 2573"/>
                <a:gd name="T39" fmla="*/ 62 h 255"/>
                <a:gd name="T40" fmla="*/ 1048 w 2573"/>
                <a:gd name="T41" fmla="*/ 69 h 255"/>
                <a:gd name="T42" fmla="*/ 1103 w 2573"/>
                <a:gd name="T43" fmla="*/ 83 h 255"/>
                <a:gd name="T44" fmla="*/ 1152 w 2573"/>
                <a:gd name="T45" fmla="*/ 97 h 255"/>
                <a:gd name="T46" fmla="*/ 1207 w 2573"/>
                <a:gd name="T47" fmla="*/ 111 h 255"/>
                <a:gd name="T48" fmla="*/ 1255 w 2573"/>
                <a:gd name="T49" fmla="*/ 124 h 255"/>
                <a:gd name="T50" fmla="*/ 1310 w 2573"/>
                <a:gd name="T51" fmla="*/ 131 h 255"/>
                <a:gd name="T52" fmla="*/ 1359 w 2573"/>
                <a:gd name="T53" fmla="*/ 145 h 255"/>
                <a:gd name="T54" fmla="*/ 1414 w 2573"/>
                <a:gd name="T55" fmla="*/ 152 h 255"/>
                <a:gd name="T56" fmla="*/ 1462 w 2573"/>
                <a:gd name="T57" fmla="*/ 159 h 255"/>
                <a:gd name="T58" fmla="*/ 1517 w 2573"/>
                <a:gd name="T59" fmla="*/ 166 h 255"/>
                <a:gd name="T60" fmla="*/ 1566 w 2573"/>
                <a:gd name="T61" fmla="*/ 179 h 255"/>
                <a:gd name="T62" fmla="*/ 1614 w 2573"/>
                <a:gd name="T63" fmla="*/ 186 h 255"/>
                <a:gd name="T64" fmla="*/ 1669 w 2573"/>
                <a:gd name="T65" fmla="*/ 193 h 255"/>
                <a:gd name="T66" fmla="*/ 1718 w 2573"/>
                <a:gd name="T67" fmla="*/ 193 h 255"/>
                <a:gd name="T68" fmla="*/ 1773 w 2573"/>
                <a:gd name="T69" fmla="*/ 200 h 255"/>
                <a:gd name="T70" fmla="*/ 1821 w 2573"/>
                <a:gd name="T71" fmla="*/ 207 h 255"/>
                <a:gd name="T72" fmla="*/ 1876 w 2573"/>
                <a:gd name="T73" fmla="*/ 214 h 255"/>
                <a:gd name="T74" fmla="*/ 1925 w 2573"/>
                <a:gd name="T75" fmla="*/ 214 h 255"/>
                <a:gd name="T76" fmla="*/ 1980 w 2573"/>
                <a:gd name="T77" fmla="*/ 221 h 255"/>
                <a:gd name="T78" fmla="*/ 2028 w 2573"/>
                <a:gd name="T79" fmla="*/ 228 h 255"/>
                <a:gd name="T80" fmla="*/ 2083 w 2573"/>
                <a:gd name="T81" fmla="*/ 228 h 255"/>
                <a:gd name="T82" fmla="*/ 2132 w 2573"/>
                <a:gd name="T83" fmla="*/ 235 h 255"/>
                <a:gd name="T84" fmla="*/ 2187 w 2573"/>
                <a:gd name="T85" fmla="*/ 235 h 255"/>
                <a:gd name="T86" fmla="*/ 2235 w 2573"/>
                <a:gd name="T87" fmla="*/ 235 h 255"/>
                <a:gd name="T88" fmla="*/ 2283 w 2573"/>
                <a:gd name="T89" fmla="*/ 242 h 255"/>
                <a:gd name="T90" fmla="*/ 2338 w 2573"/>
                <a:gd name="T91" fmla="*/ 242 h 255"/>
                <a:gd name="T92" fmla="*/ 2387 w 2573"/>
                <a:gd name="T93" fmla="*/ 248 h 255"/>
                <a:gd name="T94" fmla="*/ 2442 w 2573"/>
                <a:gd name="T95" fmla="*/ 248 h 255"/>
                <a:gd name="T96" fmla="*/ 2490 w 2573"/>
                <a:gd name="T97" fmla="*/ 248 h 255"/>
                <a:gd name="T98" fmla="*/ 2545 w 2573"/>
                <a:gd name="T9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55">
                  <a:moveTo>
                    <a:pt x="0" y="173"/>
                  </a:moveTo>
                  <a:lnTo>
                    <a:pt x="20" y="179"/>
                  </a:lnTo>
                  <a:lnTo>
                    <a:pt x="48" y="173"/>
                  </a:lnTo>
                  <a:lnTo>
                    <a:pt x="75" y="173"/>
                  </a:lnTo>
                  <a:lnTo>
                    <a:pt x="96" y="166"/>
                  </a:lnTo>
                  <a:lnTo>
                    <a:pt x="124" y="166"/>
                  </a:lnTo>
                  <a:lnTo>
                    <a:pt x="151" y="159"/>
                  </a:lnTo>
                  <a:lnTo>
                    <a:pt x="179" y="152"/>
                  </a:lnTo>
                  <a:lnTo>
                    <a:pt x="200" y="138"/>
                  </a:lnTo>
                  <a:lnTo>
                    <a:pt x="227" y="131"/>
                  </a:lnTo>
                  <a:lnTo>
                    <a:pt x="255" y="131"/>
                  </a:lnTo>
                  <a:lnTo>
                    <a:pt x="282" y="124"/>
                  </a:lnTo>
                  <a:lnTo>
                    <a:pt x="303" y="111"/>
                  </a:lnTo>
                  <a:lnTo>
                    <a:pt x="331" y="104"/>
                  </a:lnTo>
                  <a:lnTo>
                    <a:pt x="358" y="97"/>
                  </a:lnTo>
                  <a:lnTo>
                    <a:pt x="379" y="83"/>
                  </a:lnTo>
                  <a:lnTo>
                    <a:pt x="407" y="76"/>
                  </a:lnTo>
                  <a:lnTo>
                    <a:pt x="434" y="62"/>
                  </a:lnTo>
                  <a:lnTo>
                    <a:pt x="462" y="55"/>
                  </a:lnTo>
                  <a:lnTo>
                    <a:pt x="483" y="48"/>
                  </a:lnTo>
                  <a:lnTo>
                    <a:pt x="510" y="42"/>
                  </a:lnTo>
                  <a:lnTo>
                    <a:pt x="538" y="35"/>
                  </a:lnTo>
                  <a:lnTo>
                    <a:pt x="565" y="28"/>
                  </a:lnTo>
                  <a:lnTo>
                    <a:pt x="586" y="21"/>
                  </a:lnTo>
                  <a:lnTo>
                    <a:pt x="614" y="14"/>
                  </a:lnTo>
                  <a:lnTo>
                    <a:pt x="641" y="14"/>
                  </a:lnTo>
                  <a:lnTo>
                    <a:pt x="662" y="7"/>
                  </a:lnTo>
                  <a:lnTo>
                    <a:pt x="690" y="0"/>
                  </a:lnTo>
                  <a:lnTo>
                    <a:pt x="717" y="7"/>
                  </a:lnTo>
                  <a:lnTo>
                    <a:pt x="745" y="14"/>
                  </a:lnTo>
                  <a:lnTo>
                    <a:pt x="765" y="21"/>
                  </a:lnTo>
                  <a:lnTo>
                    <a:pt x="793" y="21"/>
                  </a:lnTo>
                  <a:lnTo>
                    <a:pt x="821" y="28"/>
                  </a:lnTo>
                  <a:lnTo>
                    <a:pt x="848" y="35"/>
                  </a:lnTo>
                  <a:lnTo>
                    <a:pt x="869" y="35"/>
                  </a:lnTo>
                  <a:lnTo>
                    <a:pt x="897" y="42"/>
                  </a:lnTo>
                  <a:lnTo>
                    <a:pt x="924" y="48"/>
                  </a:lnTo>
                  <a:lnTo>
                    <a:pt x="952" y="48"/>
                  </a:lnTo>
                  <a:lnTo>
                    <a:pt x="972" y="55"/>
                  </a:lnTo>
                  <a:lnTo>
                    <a:pt x="1000" y="62"/>
                  </a:lnTo>
                  <a:lnTo>
                    <a:pt x="1028" y="62"/>
                  </a:lnTo>
                  <a:lnTo>
                    <a:pt x="1048" y="69"/>
                  </a:lnTo>
                  <a:lnTo>
                    <a:pt x="1076" y="76"/>
                  </a:lnTo>
                  <a:lnTo>
                    <a:pt x="1103" y="83"/>
                  </a:lnTo>
                  <a:lnTo>
                    <a:pt x="1131" y="90"/>
                  </a:lnTo>
                  <a:lnTo>
                    <a:pt x="1152" y="97"/>
                  </a:lnTo>
                  <a:lnTo>
                    <a:pt x="1179" y="104"/>
                  </a:lnTo>
                  <a:lnTo>
                    <a:pt x="1207" y="111"/>
                  </a:lnTo>
                  <a:lnTo>
                    <a:pt x="1235" y="117"/>
                  </a:lnTo>
                  <a:lnTo>
                    <a:pt x="1255" y="124"/>
                  </a:lnTo>
                  <a:lnTo>
                    <a:pt x="1283" y="131"/>
                  </a:lnTo>
                  <a:lnTo>
                    <a:pt x="1310" y="131"/>
                  </a:lnTo>
                  <a:lnTo>
                    <a:pt x="1331" y="138"/>
                  </a:lnTo>
                  <a:lnTo>
                    <a:pt x="1359" y="145"/>
                  </a:lnTo>
                  <a:lnTo>
                    <a:pt x="1386" y="145"/>
                  </a:lnTo>
                  <a:lnTo>
                    <a:pt x="1414" y="152"/>
                  </a:lnTo>
                  <a:lnTo>
                    <a:pt x="1435" y="159"/>
                  </a:lnTo>
                  <a:lnTo>
                    <a:pt x="1462" y="159"/>
                  </a:lnTo>
                  <a:lnTo>
                    <a:pt x="1490" y="166"/>
                  </a:lnTo>
                  <a:lnTo>
                    <a:pt x="1517" y="166"/>
                  </a:lnTo>
                  <a:lnTo>
                    <a:pt x="1538" y="173"/>
                  </a:lnTo>
                  <a:lnTo>
                    <a:pt x="1566" y="179"/>
                  </a:lnTo>
                  <a:lnTo>
                    <a:pt x="1593" y="179"/>
                  </a:lnTo>
                  <a:lnTo>
                    <a:pt x="1614" y="186"/>
                  </a:lnTo>
                  <a:lnTo>
                    <a:pt x="1642" y="186"/>
                  </a:lnTo>
                  <a:lnTo>
                    <a:pt x="1669" y="193"/>
                  </a:lnTo>
                  <a:lnTo>
                    <a:pt x="1697" y="193"/>
                  </a:lnTo>
                  <a:lnTo>
                    <a:pt x="1718" y="193"/>
                  </a:lnTo>
                  <a:lnTo>
                    <a:pt x="1745" y="200"/>
                  </a:lnTo>
                  <a:lnTo>
                    <a:pt x="1773" y="200"/>
                  </a:lnTo>
                  <a:lnTo>
                    <a:pt x="1800" y="207"/>
                  </a:lnTo>
                  <a:lnTo>
                    <a:pt x="1821" y="207"/>
                  </a:lnTo>
                  <a:lnTo>
                    <a:pt x="1849" y="207"/>
                  </a:lnTo>
                  <a:lnTo>
                    <a:pt x="1876" y="214"/>
                  </a:lnTo>
                  <a:lnTo>
                    <a:pt x="1904" y="214"/>
                  </a:lnTo>
                  <a:lnTo>
                    <a:pt x="1925" y="214"/>
                  </a:lnTo>
                  <a:lnTo>
                    <a:pt x="1952" y="221"/>
                  </a:lnTo>
                  <a:lnTo>
                    <a:pt x="1980" y="221"/>
                  </a:lnTo>
                  <a:lnTo>
                    <a:pt x="2000" y="221"/>
                  </a:lnTo>
                  <a:lnTo>
                    <a:pt x="2028" y="228"/>
                  </a:lnTo>
                  <a:lnTo>
                    <a:pt x="2056" y="228"/>
                  </a:lnTo>
                  <a:lnTo>
                    <a:pt x="2083" y="228"/>
                  </a:lnTo>
                  <a:lnTo>
                    <a:pt x="2104" y="228"/>
                  </a:lnTo>
                  <a:lnTo>
                    <a:pt x="2132" y="235"/>
                  </a:lnTo>
                  <a:lnTo>
                    <a:pt x="2159" y="235"/>
                  </a:lnTo>
                  <a:lnTo>
                    <a:pt x="2187" y="235"/>
                  </a:lnTo>
                  <a:lnTo>
                    <a:pt x="2207" y="235"/>
                  </a:lnTo>
                  <a:lnTo>
                    <a:pt x="2235" y="235"/>
                  </a:lnTo>
                  <a:lnTo>
                    <a:pt x="2263" y="242"/>
                  </a:lnTo>
                  <a:lnTo>
                    <a:pt x="2283" y="242"/>
                  </a:lnTo>
                  <a:lnTo>
                    <a:pt x="2311" y="242"/>
                  </a:lnTo>
                  <a:lnTo>
                    <a:pt x="2338" y="242"/>
                  </a:lnTo>
                  <a:lnTo>
                    <a:pt x="2366" y="242"/>
                  </a:lnTo>
                  <a:lnTo>
                    <a:pt x="2387" y="248"/>
                  </a:lnTo>
                  <a:lnTo>
                    <a:pt x="2414" y="248"/>
                  </a:lnTo>
                  <a:lnTo>
                    <a:pt x="2442" y="248"/>
                  </a:lnTo>
                  <a:lnTo>
                    <a:pt x="2470" y="248"/>
                  </a:lnTo>
                  <a:lnTo>
                    <a:pt x="2490" y="248"/>
                  </a:lnTo>
                  <a:lnTo>
                    <a:pt x="2518" y="248"/>
                  </a:lnTo>
                  <a:lnTo>
                    <a:pt x="2545" y="255"/>
                  </a:lnTo>
                  <a:lnTo>
                    <a:pt x="2573" y="255"/>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6" name="Freeform 30"/>
            <p:cNvSpPr>
              <a:spLocks/>
            </p:cNvSpPr>
            <p:nvPr/>
          </p:nvSpPr>
          <p:spPr bwMode="auto">
            <a:xfrm>
              <a:off x="1680" y="3748"/>
              <a:ext cx="2573" cy="255"/>
            </a:xfrm>
            <a:custGeom>
              <a:avLst/>
              <a:gdLst>
                <a:gd name="T0" fmla="*/ 20 w 2573"/>
                <a:gd name="T1" fmla="*/ 179 h 255"/>
                <a:gd name="T2" fmla="*/ 75 w 2573"/>
                <a:gd name="T3" fmla="*/ 172 h 255"/>
                <a:gd name="T4" fmla="*/ 124 w 2573"/>
                <a:gd name="T5" fmla="*/ 166 h 255"/>
                <a:gd name="T6" fmla="*/ 179 w 2573"/>
                <a:gd name="T7" fmla="*/ 152 h 255"/>
                <a:gd name="T8" fmla="*/ 227 w 2573"/>
                <a:gd name="T9" fmla="*/ 131 h 255"/>
                <a:gd name="T10" fmla="*/ 282 w 2573"/>
                <a:gd name="T11" fmla="*/ 124 h 255"/>
                <a:gd name="T12" fmla="*/ 331 w 2573"/>
                <a:gd name="T13" fmla="*/ 104 h 255"/>
                <a:gd name="T14" fmla="*/ 379 w 2573"/>
                <a:gd name="T15" fmla="*/ 83 h 255"/>
                <a:gd name="T16" fmla="*/ 434 w 2573"/>
                <a:gd name="T17" fmla="*/ 62 h 255"/>
                <a:gd name="T18" fmla="*/ 483 w 2573"/>
                <a:gd name="T19" fmla="*/ 48 h 255"/>
                <a:gd name="T20" fmla="*/ 538 w 2573"/>
                <a:gd name="T21" fmla="*/ 35 h 255"/>
                <a:gd name="T22" fmla="*/ 586 w 2573"/>
                <a:gd name="T23" fmla="*/ 21 h 255"/>
                <a:gd name="T24" fmla="*/ 641 w 2573"/>
                <a:gd name="T25" fmla="*/ 14 h 255"/>
                <a:gd name="T26" fmla="*/ 690 w 2573"/>
                <a:gd name="T27" fmla="*/ 0 h 255"/>
                <a:gd name="T28" fmla="*/ 745 w 2573"/>
                <a:gd name="T29" fmla="*/ 14 h 255"/>
                <a:gd name="T30" fmla="*/ 793 w 2573"/>
                <a:gd name="T31" fmla="*/ 21 h 255"/>
                <a:gd name="T32" fmla="*/ 848 w 2573"/>
                <a:gd name="T33" fmla="*/ 35 h 255"/>
                <a:gd name="T34" fmla="*/ 897 w 2573"/>
                <a:gd name="T35" fmla="*/ 41 h 255"/>
                <a:gd name="T36" fmla="*/ 952 w 2573"/>
                <a:gd name="T37" fmla="*/ 48 h 255"/>
                <a:gd name="T38" fmla="*/ 1000 w 2573"/>
                <a:gd name="T39" fmla="*/ 62 h 255"/>
                <a:gd name="T40" fmla="*/ 1048 w 2573"/>
                <a:gd name="T41" fmla="*/ 69 h 255"/>
                <a:gd name="T42" fmla="*/ 1103 w 2573"/>
                <a:gd name="T43" fmla="*/ 83 h 255"/>
                <a:gd name="T44" fmla="*/ 1152 w 2573"/>
                <a:gd name="T45" fmla="*/ 97 h 255"/>
                <a:gd name="T46" fmla="*/ 1207 w 2573"/>
                <a:gd name="T47" fmla="*/ 110 h 255"/>
                <a:gd name="T48" fmla="*/ 1255 w 2573"/>
                <a:gd name="T49" fmla="*/ 124 h 255"/>
                <a:gd name="T50" fmla="*/ 1310 w 2573"/>
                <a:gd name="T51" fmla="*/ 131 h 255"/>
                <a:gd name="T52" fmla="*/ 1359 w 2573"/>
                <a:gd name="T53" fmla="*/ 145 h 255"/>
                <a:gd name="T54" fmla="*/ 1414 w 2573"/>
                <a:gd name="T55" fmla="*/ 152 h 255"/>
                <a:gd name="T56" fmla="*/ 1462 w 2573"/>
                <a:gd name="T57" fmla="*/ 159 h 255"/>
                <a:gd name="T58" fmla="*/ 1517 w 2573"/>
                <a:gd name="T59" fmla="*/ 166 h 255"/>
                <a:gd name="T60" fmla="*/ 1566 w 2573"/>
                <a:gd name="T61" fmla="*/ 179 h 255"/>
                <a:gd name="T62" fmla="*/ 1614 w 2573"/>
                <a:gd name="T63" fmla="*/ 186 h 255"/>
                <a:gd name="T64" fmla="*/ 1669 w 2573"/>
                <a:gd name="T65" fmla="*/ 193 h 255"/>
                <a:gd name="T66" fmla="*/ 1718 w 2573"/>
                <a:gd name="T67" fmla="*/ 193 h 255"/>
                <a:gd name="T68" fmla="*/ 1773 w 2573"/>
                <a:gd name="T69" fmla="*/ 200 h 255"/>
                <a:gd name="T70" fmla="*/ 1821 w 2573"/>
                <a:gd name="T71" fmla="*/ 207 h 255"/>
                <a:gd name="T72" fmla="*/ 1876 w 2573"/>
                <a:gd name="T73" fmla="*/ 214 h 255"/>
                <a:gd name="T74" fmla="*/ 1925 w 2573"/>
                <a:gd name="T75" fmla="*/ 214 h 255"/>
                <a:gd name="T76" fmla="*/ 1980 w 2573"/>
                <a:gd name="T77" fmla="*/ 221 h 255"/>
                <a:gd name="T78" fmla="*/ 2028 w 2573"/>
                <a:gd name="T79" fmla="*/ 228 h 255"/>
                <a:gd name="T80" fmla="*/ 2083 w 2573"/>
                <a:gd name="T81" fmla="*/ 228 h 255"/>
                <a:gd name="T82" fmla="*/ 2132 w 2573"/>
                <a:gd name="T83" fmla="*/ 235 h 255"/>
                <a:gd name="T84" fmla="*/ 2187 w 2573"/>
                <a:gd name="T85" fmla="*/ 235 h 255"/>
                <a:gd name="T86" fmla="*/ 2235 w 2573"/>
                <a:gd name="T87" fmla="*/ 235 h 255"/>
                <a:gd name="T88" fmla="*/ 2283 w 2573"/>
                <a:gd name="T89" fmla="*/ 241 h 255"/>
                <a:gd name="T90" fmla="*/ 2338 w 2573"/>
                <a:gd name="T91" fmla="*/ 241 h 255"/>
                <a:gd name="T92" fmla="*/ 2387 w 2573"/>
                <a:gd name="T93" fmla="*/ 248 h 255"/>
                <a:gd name="T94" fmla="*/ 2442 w 2573"/>
                <a:gd name="T95" fmla="*/ 248 h 255"/>
                <a:gd name="T96" fmla="*/ 2490 w 2573"/>
                <a:gd name="T97" fmla="*/ 248 h 255"/>
                <a:gd name="T98" fmla="*/ 2545 w 2573"/>
                <a:gd name="T9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55">
                  <a:moveTo>
                    <a:pt x="0" y="172"/>
                  </a:moveTo>
                  <a:lnTo>
                    <a:pt x="20" y="179"/>
                  </a:lnTo>
                  <a:lnTo>
                    <a:pt x="48" y="172"/>
                  </a:lnTo>
                  <a:lnTo>
                    <a:pt x="75" y="172"/>
                  </a:lnTo>
                  <a:lnTo>
                    <a:pt x="96" y="166"/>
                  </a:lnTo>
                  <a:lnTo>
                    <a:pt x="124" y="166"/>
                  </a:lnTo>
                  <a:lnTo>
                    <a:pt x="151" y="159"/>
                  </a:lnTo>
                  <a:lnTo>
                    <a:pt x="179" y="152"/>
                  </a:lnTo>
                  <a:lnTo>
                    <a:pt x="200" y="138"/>
                  </a:lnTo>
                  <a:lnTo>
                    <a:pt x="227" y="131"/>
                  </a:lnTo>
                  <a:lnTo>
                    <a:pt x="255" y="131"/>
                  </a:lnTo>
                  <a:lnTo>
                    <a:pt x="282" y="124"/>
                  </a:lnTo>
                  <a:lnTo>
                    <a:pt x="303" y="110"/>
                  </a:lnTo>
                  <a:lnTo>
                    <a:pt x="331" y="104"/>
                  </a:lnTo>
                  <a:lnTo>
                    <a:pt x="358" y="97"/>
                  </a:lnTo>
                  <a:lnTo>
                    <a:pt x="379" y="83"/>
                  </a:lnTo>
                  <a:lnTo>
                    <a:pt x="407" y="76"/>
                  </a:lnTo>
                  <a:lnTo>
                    <a:pt x="434" y="62"/>
                  </a:lnTo>
                  <a:lnTo>
                    <a:pt x="462" y="55"/>
                  </a:lnTo>
                  <a:lnTo>
                    <a:pt x="483" y="48"/>
                  </a:lnTo>
                  <a:lnTo>
                    <a:pt x="510" y="41"/>
                  </a:lnTo>
                  <a:lnTo>
                    <a:pt x="538" y="35"/>
                  </a:lnTo>
                  <a:lnTo>
                    <a:pt x="565" y="28"/>
                  </a:lnTo>
                  <a:lnTo>
                    <a:pt x="586" y="21"/>
                  </a:lnTo>
                  <a:lnTo>
                    <a:pt x="614" y="14"/>
                  </a:lnTo>
                  <a:lnTo>
                    <a:pt x="641" y="14"/>
                  </a:lnTo>
                  <a:lnTo>
                    <a:pt x="662" y="7"/>
                  </a:lnTo>
                  <a:lnTo>
                    <a:pt x="690" y="0"/>
                  </a:lnTo>
                  <a:lnTo>
                    <a:pt x="717" y="7"/>
                  </a:lnTo>
                  <a:lnTo>
                    <a:pt x="745" y="14"/>
                  </a:lnTo>
                  <a:lnTo>
                    <a:pt x="765" y="21"/>
                  </a:lnTo>
                  <a:lnTo>
                    <a:pt x="793" y="21"/>
                  </a:lnTo>
                  <a:lnTo>
                    <a:pt x="821" y="28"/>
                  </a:lnTo>
                  <a:lnTo>
                    <a:pt x="848" y="35"/>
                  </a:lnTo>
                  <a:lnTo>
                    <a:pt x="869" y="35"/>
                  </a:lnTo>
                  <a:lnTo>
                    <a:pt x="897" y="41"/>
                  </a:lnTo>
                  <a:lnTo>
                    <a:pt x="924" y="48"/>
                  </a:lnTo>
                  <a:lnTo>
                    <a:pt x="952" y="48"/>
                  </a:lnTo>
                  <a:lnTo>
                    <a:pt x="972" y="55"/>
                  </a:lnTo>
                  <a:lnTo>
                    <a:pt x="1000" y="62"/>
                  </a:lnTo>
                  <a:lnTo>
                    <a:pt x="1028" y="62"/>
                  </a:lnTo>
                  <a:lnTo>
                    <a:pt x="1048" y="69"/>
                  </a:lnTo>
                  <a:lnTo>
                    <a:pt x="1076" y="76"/>
                  </a:lnTo>
                  <a:lnTo>
                    <a:pt x="1103" y="83"/>
                  </a:lnTo>
                  <a:lnTo>
                    <a:pt x="1131" y="90"/>
                  </a:lnTo>
                  <a:lnTo>
                    <a:pt x="1152" y="97"/>
                  </a:lnTo>
                  <a:lnTo>
                    <a:pt x="1179" y="104"/>
                  </a:lnTo>
                  <a:lnTo>
                    <a:pt x="1207" y="110"/>
                  </a:lnTo>
                  <a:lnTo>
                    <a:pt x="1235" y="117"/>
                  </a:lnTo>
                  <a:lnTo>
                    <a:pt x="1255" y="124"/>
                  </a:lnTo>
                  <a:lnTo>
                    <a:pt x="1283" y="131"/>
                  </a:lnTo>
                  <a:lnTo>
                    <a:pt x="1310" y="131"/>
                  </a:lnTo>
                  <a:lnTo>
                    <a:pt x="1331" y="138"/>
                  </a:lnTo>
                  <a:lnTo>
                    <a:pt x="1359" y="145"/>
                  </a:lnTo>
                  <a:lnTo>
                    <a:pt x="1386" y="145"/>
                  </a:lnTo>
                  <a:lnTo>
                    <a:pt x="1414" y="152"/>
                  </a:lnTo>
                  <a:lnTo>
                    <a:pt x="1435" y="159"/>
                  </a:lnTo>
                  <a:lnTo>
                    <a:pt x="1462" y="159"/>
                  </a:lnTo>
                  <a:lnTo>
                    <a:pt x="1490" y="166"/>
                  </a:lnTo>
                  <a:lnTo>
                    <a:pt x="1517" y="166"/>
                  </a:lnTo>
                  <a:lnTo>
                    <a:pt x="1538" y="172"/>
                  </a:lnTo>
                  <a:lnTo>
                    <a:pt x="1566" y="179"/>
                  </a:lnTo>
                  <a:lnTo>
                    <a:pt x="1593" y="179"/>
                  </a:lnTo>
                  <a:lnTo>
                    <a:pt x="1614" y="186"/>
                  </a:lnTo>
                  <a:lnTo>
                    <a:pt x="1642" y="186"/>
                  </a:lnTo>
                  <a:lnTo>
                    <a:pt x="1669" y="193"/>
                  </a:lnTo>
                  <a:lnTo>
                    <a:pt x="1697" y="193"/>
                  </a:lnTo>
                  <a:lnTo>
                    <a:pt x="1718" y="193"/>
                  </a:lnTo>
                  <a:lnTo>
                    <a:pt x="1745" y="200"/>
                  </a:lnTo>
                  <a:lnTo>
                    <a:pt x="1773" y="200"/>
                  </a:lnTo>
                  <a:lnTo>
                    <a:pt x="1800" y="207"/>
                  </a:lnTo>
                  <a:lnTo>
                    <a:pt x="1821" y="207"/>
                  </a:lnTo>
                  <a:lnTo>
                    <a:pt x="1849" y="207"/>
                  </a:lnTo>
                  <a:lnTo>
                    <a:pt x="1876" y="214"/>
                  </a:lnTo>
                  <a:lnTo>
                    <a:pt x="1904" y="214"/>
                  </a:lnTo>
                  <a:lnTo>
                    <a:pt x="1925" y="214"/>
                  </a:lnTo>
                  <a:lnTo>
                    <a:pt x="1952" y="221"/>
                  </a:lnTo>
                  <a:lnTo>
                    <a:pt x="1980" y="221"/>
                  </a:lnTo>
                  <a:lnTo>
                    <a:pt x="2000" y="221"/>
                  </a:lnTo>
                  <a:lnTo>
                    <a:pt x="2028" y="228"/>
                  </a:lnTo>
                  <a:lnTo>
                    <a:pt x="2056" y="228"/>
                  </a:lnTo>
                  <a:lnTo>
                    <a:pt x="2083" y="228"/>
                  </a:lnTo>
                  <a:lnTo>
                    <a:pt x="2104" y="228"/>
                  </a:lnTo>
                  <a:lnTo>
                    <a:pt x="2132" y="235"/>
                  </a:lnTo>
                  <a:lnTo>
                    <a:pt x="2159" y="235"/>
                  </a:lnTo>
                  <a:lnTo>
                    <a:pt x="2187" y="235"/>
                  </a:lnTo>
                  <a:lnTo>
                    <a:pt x="2207" y="235"/>
                  </a:lnTo>
                  <a:lnTo>
                    <a:pt x="2235" y="235"/>
                  </a:lnTo>
                  <a:lnTo>
                    <a:pt x="2263" y="241"/>
                  </a:lnTo>
                  <a:lnTo>
                    <a:pt x="2283" y="241"/>
                  </a:lnTo>
                  <a:lnTo>
                    <a:pt x="2311" y="241"/>
                  </a:lnTo>
                  <a:lnTo>
                    <a:pt x="2338" y="241"/>
                  </a:lnTo>
                  <a:lnTo>
                    <a:pt x="2366" y="241"/>
                  </a:lnTo>
                  <a:lnTo>
                    <a:pt x="2387" y="248"/>
                  </a:lnTo>
                  <a:lnTo>
                    <a:pt x="2414" y="248"/>
                  </a:lnTo>
                  <a:lnTo>
                    <a:pt x="2442" y="248"/>
                  </a:lnTo>
                  <a:lnTo>
                    <a:pt x="2470" y="248"/>
                  </a:lnTo>
                  <a:lnTo>
                    <a:pt x="2490" y="248"/>
                  </a:lnTo>
                  <a:lnTo>
                    <a:pt x="2518" y="248"/>
                  </a:lnTo>
                  <a:lnTo>
                    <a:pt x="2545" y="255"/>
                  </a:lnTo>
                  <a:lnTo>
                    <a:pt x="2573" y="255"/>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31"/>
            <p:cNvSpPr>
              <a:spLocks/>
            </p:cNvSpPr>
            <p:nvPr/>
          </p:nvSpPr>
          <p:spPr bwMode="auto">
            <a:xfrm>
              <a:off x="1680" y="3189"/>
              <a:ext cx="2573" cy="773"/>
            </a:xfrm>
            <a:custGeom>
              <a:avLst/>
              <a:gdLst>
                <a:gd name="T0" fmla="*/ 20 w 2573"/>
                <a:gd name="T1" fmla="*/ 566 h 773"/>
                <a:gd name="T2" fmla="*/ 75 w 2573"/>
                <a:gd name="T3" fmla="*/ 504 h 773"/>
                <a:gd name="T4" fmla="*/ 124 w 2573"/>
                <a:gd name="T5" fmla="*/ 421 h 773"/>
                <a:gd name="T6" fmla="*/ 179 w 2573"/>
                <a:gd name="T7" fmla="*/ 359 h 773"/>
                <a:gd name="T8" fmla="*/ 227 w 2573"/>
                <a:gd name="T9" fmla="*/ 297 h 773"/>
                <a:gd name="T10" fmla="*/ 282 w 2573"/>
                <a:gd name="T11" fmla="*/ 214 h 773"/>
                <a:gd name="T12" fmla="*/ 331 w 2573"/>
                <a:gd name="T13" fmla="*/ 180 h 773"/>
                <a:gd name="T14" fmla="*/ 379 w 2573"/>
                <a:gd name="T15" fmla="*/ 111 h 773"/>
                <a:gd name="T16" fmla="*/ 434 w 2573"/>
                <a:gd name="T17" fmla="*/ 69 h 773"/>
                <a:gd name="T18" fmla="*/ 483 w 2573"/>
                <a:gd name="T19" fmla="*/ 42 h 773"/>
                <a:gd name="T20" fmla="*/ 538 w 2573"/>
                <a:gd name="T21" fmla="*/ 21 h 773"/>
                <a:gd name="T22" fmla="*/ 586 w 2573"/>
                <a:gd name="T23" fmla="*/ 7 h 773"/>
                <a:gd name="T24" fmla="*/ 641 w 2573"/>
                <a:gd name="T25" fmla="*/ 0 h 773"/>
                <a:gd name="T26" fmla="*/ 690 w 2573"/>
                <a:gd name="T27" fmla="*/ 35 h 773"/>
                <a:gd name="T28" fmla="*/ 745 w 2573"/>
                <a:gd name="T29" fmla="*/ 69 h 773"/>
                <a:gd name="T30" fmla="*/ 793 w 2573"/>
                <a:gd name="T31" fmla="*/ 104 h 773"/>
                <a:gd name="T32" fmla="*/ 848 w 2573"/>
                <a:gd name="T33" fmla="*/ 131 h 773"/>
                <a:gd name="T34" fmla="*/ 897 w 2573"/>
                <a:gd name="T35" fmla="*/ 166 h 773"/>
                <a:gd name="T36" fmla="*/ 952 w 2573"/>
                <a:gd name="T37" fmla="*/ 193 h 773"/>
                <a:gd name="T38" fmla="*/ 1000 w 2573"/>
                <a:gd name="T39" fmla="*/ 221 h 773"/>
                <a:gd name="T40" fmla="*/ 1048 w 2573"/>
                <a:gd name="T41" fmla="*/ 256 h 773"/>
                <a:gd name="T42" fmla="*/ 1103 w 2573"/>
                <a:gd name="T43" fmla="*/ 297 h 773"/>
                <a:gd name="T44" fmla="*/ 1152 w 2573"/>
                <a:gd name="T45" fmla="*/ 331 h 773"/>
                <a:gd name="T46" fmla="*/ 1207 w 2573"/>
                <a:gd name="T47" fmla="*/ 366 h 773"/>
                <a:gd name="T48" fmla="*/ 1255 w 2573"/>
                <a:gd name="T49" fmla="*/ 400 h 773"/>
                <a:gd name="T50" fmla="*/ 1310 w 2573"/>
                <a:gd name="T51" fmla="*/ 435 h 773"/>
                <a:gd name="T52" fmla="*/ 1359 w 2573"/>
                <a:gd name="T53" fmla="*/ 462 h 773"/>
                <a:gd name="T54" fmla="*/ 1414 w 2573"/>
                <a:gd name="T55" fmla="*/ 490 h 773"/>
                <a:gd name="T56" fmla="*/ 1462 w 2573"/>
                <a:gd name="T57" fmla="*/ 511 h 773"/>
                <a:gd name="T58" fmla="*/ 1517 w 2573"/>
                <a:gd name="T59" fmla="*/ 538 h 773"/>
                <a:gd name="T60" fmla="*/ 1566 w 2573"/>
                <a:gd name="T61" fmla="*/ 559 h 773"/>
                <a:gd name="T62" fmla="*/ 1614 w 2573"/>
                <a:gd name="T63" fmla="*/ 580 h 773"/>
                <a:gd name="T64" fmla="*/ 1669 w 2573"/>
                <a:gd name="T65" fmla="*/ 594 h 773"/>
                <a:gd name="T66" fmla="*/ 1718 w 2573"/>
                <a:gd name="T67" fmla="*/ 614 h 773"/>
                <a:gd name="T68" fmla="*/ 1773 w 2573"/>
                <a:gd name="T69" fmla="*/ 628 h 773"/>
                <a:gd name="T70" fmla="*/ 1821 w 2573"/>
                <a:gd name="T71" fmla="*/ 642 h 773"/>
                <a:gd name="T72" fmla="*/ 1876 w 2573"/>
                <a:gd name="T73" fmla="*/ 656 h 773"/>
                <a:gd name="T74" fmla="*/ 1925 w 2573"/>
                <a:gd name="T75" fmla="*/ 669 h 773"/>
                <a:gd name="T76" fmla="*/ 1980 w 2573"/>
                <a:gd name="T77" fmla="*/ 683 h 773"/>
                <a:gd name="T78" fmla="*/ 2028 w 2573"/>
                <a:gd name="T79" fmla="*/ 697 h 773"/>
                <a:gd name="T80" fmla="*/ 2083 w 2573"/>
                <a:gd name="T81" fmla="*/ 704 h 773"/>
                <a:gd name="T82" fmla="*/ 2132 w 2573"/>
                <a:gd name="T83" fmla="*/ 711 h 773"/>
                <a:gd name="T84" fmla="*/ 2187 w 2573"/>
                <a:gd name="T85" fmla="*/ 725 h 773"/>
                <a:gd name="T86" fmla="*/ 2235 w 2573"/>
                <a:gd name="T87" fmla="*/ 731 h 773"/>
                <a:gd name="T88" fmla="*/ 2283 w 2573"/>
                <a:gd name="T89" fmla="*/ 738 h 773"/>
                <a:gd name="T90" fmla="*/ 2338 w 2573"/>
                <a:gd name="T91" fmla="*/ 745 h 773"/>
                <a:gd name="T92" fmla="*/ 2387 w 2573"/>
                <a:gd name="T93" fmla="*/ 752 h 773"/>
                <a:gd name="T94" fmla="*/ 2442 w 2573"/>
                <a:gd name="T95" fmla="*/ 759 h 773"/>
                <a:gd name="T96" fmla="*/ 2490 w 2573"/>
                <a:gd name="T97" fmla="*/ 766 h 773"/>
                <a:gd name="T98" fmla="*/ 2545 w 2573"/>
                <a:gd name="T99" fmla="*/ 766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773">
                  <a:moveTo>
                    <a:pt x="0" y="573"/>
                  </a:moveTo>
                  <a:lnTo>
                    <a:pt x="20" y="566"/>
                  </a:lnTo>
                  <a:lnTo>
                    <a:pt x="48" y="552"/>
                  </a:lnTo>
                  <a:lnTo>
                    <a:pt x="75" y="504"/>
                  </a:lnTo>
                  <a:lnTo>
                    <a:pt x="96" y="456"/>
                  </a:lnTo>
                  <a:lnTo>
                    <a:pt x="124" y="421"/>
                  </a:lnTo>
                  <a:lnTo>
                    <a:pt x="151" y="380"/>
                  </a:lnTo>
                  <a:lnTo>
                    <a:pt x="179" y="359"/>
                  </a:lnTo>
                  <a:lnTo>
                    <a:pt x="200" y="338"/>
                  </a:lnTo>
                  <a:lnTo>
                    <a:pt x="227" y="297"/>
                  </a:lnTo>
                  <a:lnTo>
                    <a:pt x="255" y="262"/>
                  </a:lnTo>
                  <a:lnTo>
                    <a:pt x="282" y="214"/>
                  </a:lnTo>
                  <a:lnTo>
                    <a:pt x="303" y="200"/>
                  </a:lnTo>
                  <a:lnTo>
                    <a:pt x="331" y="180"/>
                  </a:lnTo>
                  <a:lnTo>
                    <a:pt x="358" y="145"/>
                  </a:lnTo>
                  <a:lnTo>
                    <a:pt x="379" y="111"/>
                  </a:lnTo>
                  <a:lnTo>
                    <a:pt x="407" y="83"/>
                  </a:lnTo>
                  <a:lnTo>
                    <a:pt x="434" y="69"/>
                  </a:lnTo>
                  <a:lnTo>
                    <a:pt x="462" y="56"/>
                  </a:lnTo>
                  <a:lnTo>
                    <a:pt x="483" y="42"/>
                  </a:lnTo>
                  <a:lnTo>
                    <a:pt x="510" y="28"/>
                  </a:lnTo>
                  <a:lnTo>
                    <a:pt x="538" y="21"/>
                  </a:lnTo>
                  <a:lnTo>
                    <a:pt x="565" y="14"/>
                  </a:lnTo>
                  <a:lnTo>
                    <a:pt x="586" y="7"/>
                  </a:lnTo>
                  <a:lnTo>
                    <a:pt x="614" y="7"/>
                  </a:lnTo>
                  <a:lnTo>
                    <a:pt x="641" y="0"/>
                  </a:lnTo>
                  <a:lnTo>
                    <a:pt x="662" y="21"/>
                  </a:lnTo>
                  <a:lnTo>
                    <a:pt x="690" y="35"/>
                  </a:lnTo>
                  <a:lnTo>
                    <a:pt x="717" y="56"/>
                  </a:lnTo>
                  <a:lnTo>
                    <a:pt x="745" y="69"/>
                  </a:lnTo>
                  <a:lnTo>
                    <a:pt x="765" y="90"/>
                  </a:lnTo>
                  <a:lnTo>
                    <a:pt x="793" y="104"/>
                  </a:lnTo>
                  <a:lnTo>
                    <a:pt x="821" y="118"/>
                  </a:lnTo>
                  <a:lnTo>
                    <a:pt x="848" y="131"/>
                  </a:lnTo>
                  <a:lnTo>
                    <a:pt x="869" y="145"/>
                  </a:lnTo>
                  <a:lnTo>
                    <a:pt x="897" y="166"/>
                  </a:lnTo>
                  <a:lnTo>
                    <a:pt x="924" y="180"/>
                  </a:lnTo>
                  <a:lnTo>
                    <a:pt x="952" y="193"/>
                  </a:lnTo>
                  <a:lnTo>
                    <a:pt x="972" y="207"/>
                  </a:lnTo>
                  <a:lnTo>
                    <a:pt x="1000" y="221"/>
                  </a:lnTo>
                  <a:lnTo>
                    <a:pt x="1028" y="235"/>
                  </a:lnTo>
                  <a:lnTo>
                    <a:pt x="1048" y="256"/>
                  </a:lnTo>
                  <a:lnTo>
                    <a:pt x="1076" y="276"/>
                  </a:lnTo>
                  <a:lnTo>
                    <a:pt x="1103" y="297"/>
                  </a:lnTo>
                  <a:lnTo>
                    <a:pt x="1131" y="318"/>
                  </a:lnTo>
                  <a:lnTo>
                    <a:pt x="1152" y="331"/>
                  </a:lnTo>
                  <a:lnTo>
                    <a:pt x="1179" y="352"/>
                  </a:lnTo>
                  <a:lnTo>
                    <a:pt x="1207" y="366"/>
                  </a:lnTo>
                  <a:lnTo>
                    <a:pt x="1235" y="387"/>
                  </a:lnTo>
                  <a:lnTo>
                    <a:pt x="1255" y="400"/>
                  </a:lnTo>
                  <a:lnTo>
                    <a:pt x="1283" y="421"/>
                  </a:lnTo>
                  <a:lnTo>
                    <a:pt x="1310" y="435"/>
                  </a:lnTo>
                  <a:lnTo>
                    <a:pt x="1331" y="449"/>
                  </a:lnTo>
                  <a:lnTo>
                    <a:pt x="1359" y="462"/>
                  </a:lnTo>
                  <a:lnTo>
                    <a:pt x="1386" y="476"/>
                  </a:lnTo>
                  <a:lnTo>
                    <a:pt x="1414" y="490"/>
                  </a:lnTo>
                  <a:lnTo>
                    <a:pt x="1435" y="504"/>
                  </a:lnTo>
                  <a:lnTo>
                    <a:pt x="1462" y="511"/>
                  </a:lnTo>
                  <a:lnTo>
                    <a:pt x="1490" y="525"/>
                  </a:lnTo>
                  <a:lnTo>
                    <a:pt x="1517" y="538"/>
                  </a:lnTo>
                  <a:lnTo>
                    <a:pt x="1538" y="545"/>
                  </a:lnTo>
                  <a:lnTo>
                    <a:pt x="1566" y="559"/>
                  </a:lnTo>
                  <a:lnTo>
                    <a:pt x="1593" y="566"/>
                  </a:lnTo>
                  <a:lnTo>
                    <a:pt x="1614" y="580"/>
                  </a:lnTo>
                  <a:lnTo>
                    <a:pt x="1642" y="587"/>
                  </a:lnTo>
                  <a:lnTo>
                    <a:pt x="1669" y="594"/>
                  </a:lnTo>
                  <a:lnTo>
                    <a:pt x="1697" y="607"/>
                  </a:lnTo>
                  <a:lnTo>
                    <a:pt x="1718" y="614"/>
                  </a:lnTo>
                  <a:lnTo>
                    <a:pt x="1745" y="621"/>
                  </a:lnTo>
                  <a:lnTo>
                    <a:pt x="1773" y="628"/>
                  </a:lnTo>
                  <a:lnTo>
                    <a:pt x="1800" y="635"/>
                  </a:lnTo>
                  <a:lnTo>
                    <a:pt x="1821" y="642"/>
                  </a:lnTo>
                  <a:lnTo>
                    <a:pt x="1849" y="649"/>
                  </a:lnTo>
                  <a:lnTo>
                    <a:pt x="1876" y="656"/>
                  </a:lnTo>
                  <a:lnTo>
                    <a:pt x="1904" y="663"/>
                  </a:lnTo>
                  <a:lnTo>
                    <a:pt x="1925" y="669"/>
                  </a:lnTo>
                  <a:lnTo>
                    <a:pt x="1952" y="676"/>
                  </a:lnTo>
                  <a:lnTo>
                    <a:pt x="1980" y="683"/>
                  </a:lnTo>
                  <a:lnTo>
                    <a:pt x="2000" y="690"/>
                  </a:lnTo>
                  <a:lnTo>
                    <a:pt x="2028" y="697"/>
                  </a:lnTo>
                  <a:lnTo>
                    <a:pt x="2056" y="697"/>
                  </a:lnTo>
                  <a:lnTo>
                    <a:pt x="2083" y="704"/>
                  </a:lnTo>
                  <a:lnTo>
                    <a:pt x="2104" y="711"/>
                  </a:lnTo>
                  <a:lnTo>
                    <a:pt x="2132" y="711"/>
                  </a:lnTo>
                  <a:lnTo>
                    <a:pt x="2159" y="718"/>
                  </a:lnTo>
                  <a:lnTo>
                    <a:pt x="2187" y="725"/>
                  </a:lnTo>
                  <a:lnTo>
                    <a:pt x="2207" y="725"/>
                  </a:lnTo>
                  <a:lnTo>
                    <a:pt x="2235" y="731"/>
                  </a:lnTo>
                  <a:lnTo>
                    <a:pt x="2263" y="731"/>
                  </a:lnTo>
                  <a:lnTo>
                    <a:pt x="2283" y="738"/>
                  </a:lnTo>
                  <a:lnTo>
                    <a:pt x="2311" y="745"/>
                  </a:lnTo>
                  <a:lnTo>
                    <a:pt x="2338" y="745"/>
                  </a:lnTo>
                  <a:lnTo>
                    <a:pt x="2366" y="745"/>
                  </a:lnTo>
                  <a:lnTo>
                    <a:pt x="2387" y="752"/>
                  </a:lnTo>
                  <a:lnTo>
                    <a:pt x="2414" y="752"/>
                  </a:lnTo>
                  <a:lnTo>
                    <a:pt x="2442" y="759"/>
                  </a:lnTo>
                  <a:lnTo>
                    <a:pt x="2470" y="759"/>
                  </a:lnTo>
                  <a:lnTo>
                    <a:pt x="2490" y="766"/>
                  </a:lnTo>
                  <a:lnTo>
                    <a:pt x="2518" y="766"/>
                  </a:lnTo>
                  <a:lnTo>
                    <a:pt x="2545" y="766"/>
                  </a:lnTo>
                  <a:lnTo>
                    <a:pt x="2573" y="773"/>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32"/>
            <p:cNvSpPr>
              <a:spLocks/>
            </p:cNvSpPr>
            <p:nvPr/>
          </p:nvSpPr>
          <p:spPr bwMode="auto">
            <a:xfrm>
              <a:off x="1680" y="3196"/>
              <a:ext cx="2573" cy="773"/>
            </a:xfrm>
            <a:custGeom>
              <a:avLst/>
              <a:gdLst>
                <a:gd name="T0" fmla="*/ 20 w 2573"/>
                <a:gd name="T1" fmla="*/ 566 h 773"/>
                <a:gd name="T2" fmla="*/ 75 w 2573"/>
                <a:gd name="T3" fmla="*/ 504 h 773"/>
                <a:gd name="T4" fmla="*/ 124 w 2573"/>
                <a:gd name="T5" fmla="*/ 421 h 773"/>
                <a:gd name="T6" fmla="*/ 179 w 2573"/>
                <a:gd name="T7" fmla="*/ 359 h 773"/>
                <a:gd name="T8" fmla="*/ 227 w 2573"/>
                <a:gd name="T9" fmla="*/ 297 h 773"/>
                <a:gd name="T10" fmla="*/ 282 w 2573"/>
                <a:gd name="T11" fmla="*/ 214 h 773"/>
                <a:gd name="T12" fmla="*/ 331 w 2573"/>
                <a:gd name="T13" fmla="*/ 180 h 773"/>
                <a:gd name="T14" fmla="*/ 379 w 2573"/>
                <a:gd name="T15" fmla="*/ 111 h 773"/>
                <a:gd name="T16" fmla="*/ 434 w 2573"/>
                <a:gd name="T17" fmla="*/ 69 h 773"/>
                <a:gd name="T18" fmla="*/ 483 w 2573"/>
                <a:gd name="T19" fmla="*/ 42 h 773"/>
                <a:gd name="T20" fmla="*/ 538 w 2573"/>
                <a:gd name="T21" fmla="*/ 21 h 773"/>
                <a:gd name="T22" fmla="*/ 586 w 2573"/>
                <a:gd name="T23" fmla="*/ 7 h 773"/>
                <a:gd name="T24" fmla="*/ 641 w 2573"/>
                <a:gd name="T25" fmla="*/ 0 h 773"/>
                <a:gd name="T26" fmla="*/ 690 w 2573"/>
                <a:gd name="T27" fmla="*/ 35 h 773"/>
                <a:gd name="T28" fmla="*/ 745 w 2573"/>
                <a:gd name="T29" fmla="*/ 69 h 773"/>
                <a:gd name="T30" fmla="*/ 793 w 2573"/>
                <a:gd name="T31" fmla="*/ 104 h 773"/>
                <a:gd name="T32" fmla="*/ 848 w 2573"/>
                <a:gd name="T33" fmla="*/ 131 h 773"/>
                <a:gd name="T34" fmla="*/ 897 w 2573"/>
                <a:gd name="T35" fmla="*/ 166 h 773"/>
                <a:gd name="T36" fmla="*/ 952 w 2573"/>
                <a:gd name="T37" fmla="*/ 193 h 773"/>
                <a:gd name="T38" fmla="*/ 1000 w 2573"/>
                <a:gd name="T39" fmla="*/ 221 h 773"/>
                <a:gd name="T40" fmla="*/ 1048 w 2573"/>
                <a:gd name="T41" fmla="*/ 255 h 773"/>
                <a:gd name="T42" fmla="*/ 1103 w 2573"/>
                <a:gd name="T43" fmla="*/ 297 h 773"/>
                <a:gd name="T44" fmla="*/ 1152 w 2573"/>
                <a:gd name="T45" fmla="*/ 331 h 773"/>
                <a:gd name="T46" fmla="*/ 1207 w 2573"/>
                <a:gd name="T47" fmla="*/ 366 h 773"/>
                <a:gd name="T48" fmla="*/ 1255 w 2573"/>
                <a:gd name="T49" fmla="*/ 400 h 773"/>
                <a:gd name="T50" fmla="*/ 1310 w 2573"/>
                <a:gd name="T51" fmla="*/ 435 h 773"/>
                <a:gd name="T52" fmla="*/ 1359 w 2573"/>
                <a:gd name="T53" fmla="*/ 462 h 773"/>
                <a:gd name="T54" fmla="*/ 1414 w 2573"/>
                <a:gd name="T55" fmla="*/ 490 h 773"/>
                <a:gd name="T56" fmla="*/ 1462 w 2573"/>
                <a:gd name="T57" fmla="*/ 511 h 773"/>
                <a:gd name="T58" fmla="*/ 1517 w 2573"/>
                <a:gd name="T59" fmla="*/ 538 h 773"/>
                <a:gd name="T60" fmla="*/ 1566 w 2573"/>
                <a:gd name="T61" fmla="*/ 559 h 773"/>
                <a:gd name="T62" fmla="*/ 1614 w 2573"/>
                <a:gd name="T63" fmla="*/ 580 h 773"/>
                <a:gd name="T64" fmla="*/ 1669 w 2573"/>
                <a:gd name="T65" fmla="*/ 593 h 773"/>
                <a:gd name="T66" fmla="*/ 1718 w 2573"/>
                <a:gd name="T67" fmla="*/ 614 h 773"/>
                <a:gd name="T68" fmla="*/ 1773 w 2573"/>
                <a:gd name="T69" fmla="*/ 628 h 773"/>
                <a:gd name="T70" fmla="*/ 1821 w 2573"/>
                <a:gd name="T71" fmla="*/ 642 h 773"/>
                <a:gd name="T72" fmla="*/ 1876 w 2573"/>
                <a:gd name="T73" fmla="*/ 656 h 773"/>
                <a:gd name="T74" fmla="*/ 1925 w 2573"/>
                <a:gd name="T75" fmla="*/ 669 h 773"/>
                <a:gd name="T76" fmla="*/ 1980 w 2573"/>
                <a:gd name="T77" fmla="*/ 683 h 773"/>
                <a:gd name="T78" fmla="*/ 2028 w 2573"/>
                <a:gd name="T79" fmla="*/ 697 h 773"/>
                <a:gd name="T80" fmla="*/ 2083 w 2573"/>
                <a:gd name="T81" fmla="*/ 704 h 773"/>
                <a:gd name="T82" fmla="*/ 2132 w 2573"/>
                <a:gd name="T83" fmla="*/ 711 h 773"/>
                <a:gd name="T84" fmla="*/ 2187 w 2573"/>
                <a:gd name="T85" fmla="*/ 724 h 773"/>
                <a:gd name="T86" fmla="*/ 2235 w 2573"/>
                <a:gd name="T87" fmla="*/ 731 h 773"/>
                <a:gd name="T88" fmla="*/ 2283 w 2573"/>
                <a:gd name="T89" fmla="*/ 738 h 773"/>
                <a:gd name="T90" fmla="*/ 2338 w 2573"/>
                <a:gd name="T91" fmla="*/ 745 h 773"/>
                <a:gd name="T92" fmla="*/ 2387 w 2573"/>
                <a:gd name="T93" fmla="*/ 752 h 773"/>
                <a:gd name="T94" fmla="*/ 2442 w 2573"/>
                <a:gd name="T95" fmla="*/ 759 h 773"/>
                <a:gd name="T96" fmla="*/ 2490 w 2573"/>
                <a:gd name="T97" fmla="*/ 766 h 773"/>
                <a:gd name="T98" fmla="*/ 2545 w 2573"/>
                <a:gd name="T99" fmla="*/ 766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773">
                  <a:moveTo>
                    <a:pt x="0" y="573"/>
                  </a:moveTo>
                  <a:lnTo>
                    <a:pt x="20" y="566"/>
                  </a:lnTo>
                  <a:lnTo>
                    <a:pt x="48" y="552"/>
                  </a:lnTo>
                  <a:lnTo>
                    <a:pt x="75" y="504"/>
                  </a:lnTo>
                  <a:lnTo>
                    <a:pt x="96" y="455"/>
                  </a:lnTo>
                  <a:lnTo>
                    <a:pt x="124" y="421"/>
                  </a:lnTo>
                  <a:lnTo>
                    <a:pt x="151" y="380"/>
                  </a:lnTo>
                  <a:lnTo>
                    <a:pt x="179" y="359"/>
                  </a:lnTo>
                  <a:lnTo>
                    <a:pt x="200" y="338"/>
                  </a:lnTo>
                  <a:lnTo>
                    <a:pt x="227" y="297"/>
                  </a:lnTo>
                  <a:lnTo>
                    <a:pt x="255" y="262"/>
                  </a:lnTo>
                  <a:lnTo>
                    <a:pt x="282" y="214"/>
                  </a:lnTo>
                  <a:lnTo>
                    <a:pt x="303" y="200"/>
                  </a:lnTo>
                  <a:lnTo>
                    <a:pt x="331" y="180"/>
                  </a:lnTo>
                  <a:lnTo>
                    <a:pt x="358" y="145"/>
                  </a:lnTo>
                  <a:lnTo>
                    <a:pt x="379" y="111"/>
                  </a:lnTo>
                  <a:lnTo>
                    <a:pt x="407" y="83"/>
                  </a:lnTo>
                  <a:lnTo>
                    <a:pt x="434" y="69"/>
                  </a:lnTo>
                  <a:lnTo>
                    <a:pt x="462" y="55"/>
                  </a:lnTo>
                  <a:lnTo>
                    <a:pt x="483" y="42"/>
                  </a:lnTo>
                  <a:lnTo>
                    <a:pt x="510" y="28"/>
                  </a:lnTo>
                  <a:lnTo>
                    <a:pt x="538" y="21"/>
                  </a:lnTo>
                  <a:lnTo>
                    <a:pt x="565" y="14"/>
                  </a:lnTo>
                  <a:lnTo>
                    <a:pt x="586" y="7"/>
                  </a:lnTo>
                  <a:lnTo>
                    <a:pt x="614" y="7"/>
                  </a:lnTo>
                  <a:lnTo>
                    <a:pt x="641" y="0"/>
                  </a:lnTo>
                  <a:lnTo>
                    <a:pt x="662" y="21"/>
                  </a:lnTo>
                  <a:lnTo>
                    <a:pt x="690" y="35"/>
                  </a:lnTo>
                  <a:lnTo>
                    <a:pt x="717" y="55"/>
                  </a:lnTo>
                  <a:lnTo>
                    <a:pt x="745" y="69"/>
                  </a:lnTo>
                  <a:lnTo>
                    <a:pt x="765" y="90"/>
                  </a:lnTo>
                  <a:lnTo>
                    <a:pt x="793" y="104"/>
                  </a:lnTo>
                  <a:lnTo>
                    <a:pt x="821" y="117"/>
                  </a:lnTo>
                  <a:lnTo>
                    <a:pt x="848" y="131"/>
                  </a:lnTo>
                  <a:lnTo>
                    <a:pt x="869" y="145"/>
                  </a:lnTo>
                  <a:lnTo>
                    <a:pt x="897" y="166"/>
                  </a:lnTo>
                  <a:lnTo>
                    <a:pt x="924" y="180"/>
                  </a:lnTo>
                  <a:lnTo>
                    <a:pt x="952" y="193"/>
                  </a:lnTo>
                  <a:lnTo>
                    <a:pt x="972" y="207"/>
                  </a:lnTo>
                  <a:lnTo>
                    <a:pt x="1000" y="221"/>
                  </a:lnTo>
                  <a:lnTo>
                    <a:pt x="1028" y="235"/>
                  </a:lnTo>
                  <a:lnTo>
                    <a:pt x="1048" y="255"/>
                  </a:lnTo>
                  <a:lnTo>
                    <a:pt x="1076" y="276"/>
                  </a:lnTo>
                  <a:lnTo>
                    <a:pt x="1103" y="297"/>
                  </a:lnTo>
                  <a:lnTo>
                    <a:pt x="1131" y="318"/>
                  </a:lnTo>
                  <a:lnTo>
                    <a:pt x="1152" y="331"/>
                  </a:lnTo>
                  <a:lnTo>
                    <a:pt x="1179" y="352"/>
                  </a:lnTo>
                  <a:lnTo>
                    <a:pt x="1207" y="366"/>
                  </a:lnTo>
                  <a:lnTo>
                    <a:pt x="1235" y="387"/>
                  </a:lnTo>
                  <a:lnTo>
                    <a:pt x="1255" y="400"/>
                  </a:lnTo>
                  <a:lnTo>
                    <a:pt x="1283" y="421"/>
                  </a:lnTo>
                  <a:lnTo>
                    <a:pt x="1310" y="435"/>
                  </a:lnTo>
                  <a:lnTo>
                    <a:pt x="1331" y="449"/>
                  </a:lnTo>
                  <a:lnTo>
                    <a:pt x="1359" y="462"/>
                  </a:lnTo>
                  <a:lnTo>
                    <a:pt x="1386" y="476"/>
                  </a:lnTo>
                  <a:lnTo>
                    <a:pt x="1414" y="490"/>
                  </a:lnTo>
                  <a:lnTo>
                    <a:pt x="1435" y="504"/>
                  </a:lnTo>
                  <a:lnTo>
                    <a:pt x="1462" y="511"/>
                  </a:lnTo>
                  <a:lnTo>
                    <a:pt x="1490" y="524"/>
                  </a:lnTo>
                  <a:lnTo>
                    <a:pt x="1517" y="538"/>
                  </a:lnTo>
                  <a:lnTo>
                    <a:pt x="1538" y="545"/>
                  </a:lnTo>
                  <a:lnTo>
                    <a:pt x="1566" y="559"/>
                  </a:lnTo>
                  <a:lnTo>
                    <a:pt x="1593" y="566"/>
                  </a:lnTo>
                  <a:lnTo>
                    <a:pt x="1614" y="580"/>
                  </a:lnTo>
                  <a:lnTo>
                    <a:pt x="1642" y="587"/>
                  </a:lnTo>
                  <a:lnTo>
                    <a:pt x="1669" y="593"/>
                  </a:lnTo>
                  <a:lnTo>
                    <a:pt x="1697" y="607"/>
                  </a:lnTo>
                  <a:lnTo>
                    <a:pt x="1718" y="614"/>
                  </a:lnTo>
                  <a:lnTo>
                    <a:pt x="1745" y="621"/>
                  </a:lnTo>
                  <a:lnTo>
                    <a:pt x="1773" y="628"/>
                  </a:lnTo>
                  <a:lnTo>
                    <a:pt x="1800" y="635"/>
                  </a:lnTo>
                  <a:lnTo>
                    <a:pt x="1821" y="642"/>
                  </a:lnTo>
                  <a:lnTo>
                    <a:pt x="1849" y="649"/>
                  </a:lnTo>
                  <a:lnTo>
                    <a:pt x="1876" y="656"/>
                  </a:lnTo>
                  <a:lnTo>
                    <a:pt x="1904" y="662"/>
                  </a:lnTo>
                  <a:lnTo>
                    <a:pt x="1925" y="669"/>
                  </a:lnTo>
                  <a:lnTo>
                    <a:pt x="1952" y="676"/>
                  </a:lnTo>
                  <a:lnTo>
                    <a:pt x="1980" y="683"/>
                  </a:lnTo>
                  <a:lnTo>
                    <a:pt x="2000" y="690"/>
                  </a:lnTo>
                  <a:lnTo>
                    <a:pt x="2028" y="697"/>
                  </a:lnTo>
                  <a:lnTo>
                    <a:pt x="2056" y="697"/>
                  </a:lnTo>
                  <a:lnTo>
                    <a:pt x="2083" y="704"/>
                  </a:lnTo>
                  <a:lnTo>
                    <a:pt x="2104" y="711"/>
                  </a:lnTo>
                  <a:lnTo>
                    <a:pt x="2132" y="711"/>
                  </a:lnTo>
                  <a:lnTo>
                    <a:pt x="2159" y="718"/>
                  </a:lnTo>
                  <a:lnTo>
                    <a:pt x="2187" y="724"/>
                  </a:lnTo>
                  <a:lnTo>
                    <a:pt x="2207" y="724"/>
                  </a:lnTo>
                  <a:lnTo>
                    <a:pt x="2235" y="731"/>
                  </a:lnTo>
                  <a:lnTo>
                    <a:pt x="2263" y="731"/>
                  </a:lnTo>
                  <a:lnTo>
                    <a:pt x="2283" y="738"/>
                  </a:lnTo>
                  <a:lnTo>
                    <a:pt x="2311" y="745"/>
                  </a:lnTo>
                  <a:lnTo>
                    <a:pt x="2338" y="745"/>
                  </a:lnTo>
                  <a:lnTo>
                    <a:pt x="2366" y="745"/>
                  </a:lnTo>
                  <a:lnTo>
                    <a:pt x="2387" y="752"/>
                  </a:lnTo>
                  <a:lnTo>
                    <a:pt x="2414" y="752"/>
                  </a:lnTo>
                  <a:lnTo>
                    <a:pt x="2442" y="759"/>
                  </a:lnTo>
                  <a:lnTo>
                    <a:pt x="2470" y="759"/>
                  </a:lnTo>
                  <a:lnTo>
                    <a:pt x="2490" y="766"/>
                  </a:lnTo>
                  <a:lnTo>
                    <a:pt x="2518" y="766"/>
                  </a:lnTo>
                  <a:lnTo>
                    <a:pt x="2545" y="766"/>
                  </a:lnTo>
                  <a:lnTo>
                    <a:pt x="2573" y="773"/>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33"/>
            <p:cNvSpPr>
              <a:spLocks/>
            </p:cNvSpPr>
            <p:nvPr/>
          </p:nvSpPr>
          <p:spPr bwMode="auto">
            <a:xfrm>
              <a:off x="1680" y="3203"/>
              <a:ext cx="2573" cy="773"/>
            </a:xfrm>
            <a:custGeom>
              <a:avLst/>
              <a:gdLst>
                <a:gd name="T0" fmla="*/ 20 w 2573"/>
                <a:gd name="T1" fmla="*/ 566 h 773"/>
                <a:gd name="T2" fmla="*/ 75 w 2573"/>
                <a:gd name="T3" fmla="*/ 504 h 773"/>
                <a:gd name="T4" fmla="*/ 124 w 2573"/>
                <a:gd name="T5" fmla="*/ 421 h 773"/>
                <a:gd name="T6" fmla="*/ 179 w 2573"/>
                <a:gd name="T7" fmla="*/ 359 h 773"/>
                <a:gd name="T8" fmla="*/ 227 w 2573"/>
                <a:gd name="T9" fmla="*/ 297 h 773"/>
                <a:gd name="T10" fmla="*/ 282 w 2573"/>
                <a:gd name="T11" fmla="*/ 214 h 773"/>
                <a:gd name="T12" fmla="*/ 331 w 2573"/>
                <a:gd name="T13" fmla="*/ 179 h 773"/>
                <a:gd name="T14" fmla="*/ 379 w 2573"/>
                <a:gd name="T15" fmla="*/ 110 h 773"/>
                <a:gd name="T16" fmla="*/ 434 w 2573"/>
                <a:gd name="T17" fmla="*/ 69 h 773"/>
                <a:gd name="T18" fmla="*/ 483 w 2573"/>
                <a:gd name="T19" fmla="*/ 42 h 773"/>
                <a:gd name="T20" fmla="*/ 538 w 2573"/>
                <a:gd name="T21" fmla="*/ 21 h 773"/>
                <a:gd name="T22" fmla="*/ 586 w 2573"/>
                <a:gd name="T23" fmla="*/ 7 h 773"/>
                <a:gd name="T24" fmla="*/ 641 w 2573"/>
                <a:gd name="T25" fmla="*/ 0 h 773"/>
                <a:gd name="T26" fmla="*/ 690 w 2573"/>
                <a:gd name="T27" fmla="*/ 35 h 773"/>
                <a:gd name="T28" fmla="*/ 745 w 2573"/>
                <a:gd name="T29" fmla="*/ 69 h 773"/>
                <a:gd name="T30" fmla="*/ 793 w 2573"/>
                <a:gd name="T31" fmla="*/ 104 h 773"/>
                <a:gd name="T32" fmla="*/ 848 w 2573"/>
                <a:gd name="T33" fmla="*/ 131 h 773"/>
                <a:gd name="T34" fmla="*/ 897 w 2573"/>
                <a:gd name="T35" fmla="*/ 166 h 773"/>
                <a:gd name="T36" fmla="*/ 952 w 2573"/>
                <a:gd name="T37" fmla="*/ 193 h 773"/>
                <a:gd name="T38" fmla="*/ 1000 w 2573"/>
                <a:gd name="T39" fmla="*/ 221 h 773"/>
                <a:gd name="T40" fmla="*/ 1048 w 2573"/>
                <a:gd name="T41" fmla="*/ 255 h 773"/>
                <a:gd name="T42" fmla="*/ 1103 w 2573"/>
                <a:gd name="T43" fmla="*/ 297 h 773"/>
                <a:gd name="T44" fmla="*/ 1152 w 2573"/>
                <a:gd name="T45" fmla="*/ 331 h 773"/>
                <a:gd name="T46" fmla="*/ 1207 w 2573"/>
                <a:gd name="T47" fmla="*/ 366 h 773"/>
                <a:gd name="T48" fmla="*/ 1255 w 2573"/>
                <a:gd name="T49" fmla="*/ 400 h 773"/>
                <a:gd name="T50" fmla="*/ 1310 w 2573"/>
                <a:gd name="T51" fmla="*/ 435 h 773"/>
                <a:gd name="T52" fmla="*/ 1359 w 2573"/>
                <a:gd name="T53" fmla="*/ 462 h 773"/>
                <a:gd name="T54" fmla="*/ 1414 w 2573"/>
                <a:gd name="T55" fmla="*/ 490 h 773"/>
                <a:gd name="T56" fmla="*/ 1462 w 2573"/>
                <a:gd name="T57" fmla="*/ 511 h 773"/>
                <a:gd name="T58" fmla="*/ 1517 w 2573"/>
                <a:gd name="T59" fmla="*/ 538 h 773"/>
                <a:gd name="T60" fmla="*/ 1566 w 2573"/>
                <a:gd name="T61" fmla="*/ 559 h 773"/>
                <a:gd name="T62" fmla="*/ 1614 w 2573"/>
                <a:gd name="T63" fmla="*/ 580 h 773"/>
                <a:gd name="T64" fmla="*/ 1669 w 2573"/>
                <a:gd name="T65" fmla="*/ 593 h 773"/>
                <a:gd name="T66" fmla="*/ 1718 w 2573"/>
                <a:gd name="T67" fmla="*/ 614 h 773"/>
                <a:gd name="T68" fmla="*/ 1773 w 2573"/>
                <a:gd name="T69" fmla="*/ 628 h 773"/>
                <a:gd name="T70" fmla="*/ 1821 w 2573"/>
                <a:gd name="T71" fmla="*/ 642 h 773"/>
                <a:gd name="T72" fmla="*/ 1876 w 2573"/>
                <a:gd name="T73" fmla="*/ 655 h 773"/>
                <a:gd name="T74" fmla="*/ 1925 w 2573"/>
                <a:gd name="T75" fmla="*/ 669 h 773"/>
                <a:gd name="T76" fmla="*/ 1980 w 2573"/>
                <a:gd name="T77" fmla="*/ 683 h 773"/>
                <a:gd name="T78" fmla="*/ 2028 w 2573"/>
                <a:gd name="T79" fmla="*/ 697 h 773"/>
                <a:gd name="T80" fmla="*/ 2083 w 2573"/>
                <a:gd name="T81" fmla="*/ 704 h 773"/>
                <a:gd name="T82" fmla="*/ 2132 w 2573"/>
                <a:gd name="T83" fmla="*/ 711 h 773"/>
                <a:gd name="T84" fmla="*/ 2187 w 2573"/>
                <a:gd name="T85" fmla="*/ 724 h 773"/>
                <a:gd name="T86" fmla="*/ 2235 w 2573"/>
                <a:gd name="T87" fmla="*/ 731 h 773"/>
                <a:gd name="T88" fmla="*/ 2283 w 2573"/>
                <a:gd name="T89" fmla="*/ 738 h 773"/>
                <a:gd name="T90" fmla="*/ 2338 w 2573"/>
                <a:gd name="T91" fmla="*/ 745 h 773"/>
                <a:gd name="T92" fmla="*/ 2387 w 2573"/>
                <a:gd name="T93" fmla="*/ 752 h 773"/>
                <a:gd name="T94" fmla="*/ 2442 w 2573"/>
                <a:gd name="T95" fmla="*/ 759 h 773"/>
                <a:gd name="T96" fmla="*/ 2490 w 2573"/>
                <a:gd name="T97" fmla="*/ 766 h 773"/>
                <a:gd name="T98" fmla="*/ 2545 w 2573"/>
                <a:gd name="T99" fmla="*/ 766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773">
                  <a:moveTo>
                    <a:pt x="0" y="573"/>
                  </a:moveTo>
                  <a:lnTo>
                    <a:pt x="20" y="566"/>
                  </a:lnTo>
                  <a:lnTo>
                    <a:pt x="48" y="552"/>
                  </a:lnTo>
                  <a:lnTo>
                    <a:pt x="75" y="504"/>
                  </a:lnTo>
                  <a:lnTo>
                    <a:pt x="96" y="455"/>
                  </a:lnTo>
                  <a:lnTo>
                    <a:pt x="124" y="421"/>
                  </a:lnTo>
                  <a:lnTo>
                    <a:pt x="151" y="380"/>
                  </a:lnTo>
                  <a:lnTo>
                    <a:pt x="179" y="359"/>
                  </a:lnTo>
                  <a:lnTo>
                    <a:pt x="200" y="338"/>
                  </a:lnTo>
                  <a:lnTo>
                    <a:pt x="227" y="297"/>
                  </a:lnTo>
                  <a:lnTo>
                    <a:pt x="255" y="262"/>
                  </a:lnTo>
                  <a:lnTo>
                    <a:pt x="282" y="214"/>
                  </a:lnTo>
                  <a:lnTo>
                    <a:pt x="303" y="200"/>
                  </a:lnTo>
                  <a:lnTo>
                    <a:pt x="331" y="179"/>
                  </a:lnTo>
                  <a:lnTo>
                    <a:pt x="358" y="145"/>
                  </a:lnTo>
                  <a:lnTo>
                    <a:pt x="379" y="110"/>
                  </a:lnTo>
                  <a:lnTo>
                    <a:pt x="407" y="83"/>
                  </a:lnTo>
                  <a:lnTo>
                    <a:pt x="434" y="69"/>
                  </a:lnTo>
                  <a:lnTo>
                    <a:pt x="462" y="55"/>
                  </a:lnTo>
                  <a:lnTo>
                    <a:pt x="483" y="42"/>
                  </a:lnTo>
                  <a:lnTo>
                    <a:pt x="510" y="28"/>
                  </a:lnTo>
                  <a:lnTo>
                    <a:pt x="538" y="21"/>
                  </a:lnTo>
                  <a:lnTo>
                    <a:pt x="565" y="14"/>
                  </a:lnTo>
                  <a:lnTo>
                    <a:pt x="586" y="7"/>
                  </a:lnTo>
                  <a:lnTo>
                    <a:pt x="614" y="7"/>
                  </a:lnTo>
                  <a:lnTo>
                    <a:pt x="641" y="0"/>
                  </a:lnTo>
                  <a:lnTo>
                    <a:pt x="662" y="21"/>
                  </a:lnTo>
                  <a:lnTo>
                    <a:pt x="690" y="35"/>
                  </a:lnTo>
                  <a:lnTo>
                    <a:pt x="717" y="55"/>
                  </a:lnTo>
                  <a:lnTo>
                    <a:pt x="745" y="69"/>
                  </a:lnTo>
                  <a:lnTo>
                    <a:pt x="765" y="90"/>
                  </a:lnTo>
                  <a:lnTo>
                    <a:pt x="793" y="104"/>
                  </a:lnTo>
                  <a:lnTo>
                    <a:pt x="821" y="117"/>
                  </a:lnTo>
                  <a:lnTo>
                    <a:pt x="848" y="131"/>
                  </a:lnTo>
                  <a:lnTo>
                    <a:pt x="869" y="145"/>
                  </a:lnTo>
                  <a:lnTo>
                    <a:pt x="897" y="166"/>
                  </a:lnTo>
                  <a:lnTo>
                    <a:pt x="924" y="179"/>
                  </a:lnTo>
                  <a:lnTo>
                    <a:pt x="952" y="193"/>
                  </a:lnTo>
                  <a:lnTo>
                    <a:pt x="972" y="207"/>
                  </a:lnTo>
                  <a:lnTo>
                    <a:pt x="1000" y="221"/>
                  </a:lnTo>
                  <a:lnTo>
                    <a:pt x="1028" y="235"/>
                  </a:lnTo>
                  <a:lnTo>
                    <a:pt x="1048" y="255"/>
                  </a:lnTo>
                  <a:lnTo>
                    <a:pt x="1076" y="276"/>
                  </a:lnTo>
                  <a:lnTo>
                    <a:pt x="1103" y="297"/>
                  </a:lnTo>
                  <a:lnTo>
                    <a:pt x="1131" y="317"/>
                  </a:lnTo>
                  <a:lnTo>
                    <a:pt x="1152" y="331"/>
                  </a:lnTo>
                  <a:lnTo>
                    <a:pt x="1179" y="352"/>
                  </a:lnTo>
                  <a:lnTo>
                    <a:pt x="1207" y="366"/>
                  </a:lnTo>
                  <a:lnTo>
                    <a:pt x="1235" y="386"/>
                  </a:lnTo>
                  <a:lnTo>
                    <a:pt x="1255" y="400"/>
                  </a:lnTo>
                  <a:lnTo>
                    <a:pt x="1283" y="421"/>
                  </a:lnTo>
                  <a:lnTo>
                    <a:pt x="1310" y="435"/>
                  </a:lnTo>
                  <a:lnTo>
                    <a:pt x="1331" y="448"/>
                  </a:lnTo>
                  <a:lnTo>
                    <a:pt x="1359" y="462"/>
                  </a:lnTo>
                  <a:lnTo>
                    <a:pt x="1386" y="476"/>
                  </a:lnTo>
                  <a:lnTo>
                    <a:pt x="1414" y="490"/>
                  </a:lnTo>
                  <a:lnTo>
                    <a:pt x="1435" y="504"/>
                  </a:lnTo>
                  <a:lnTo>
                    <a:pt x="1462" y="511"/>
                  </a:lnTo>
                  <a:lnTo>
                    <a:pt x="1490" y="524"/>
                  </a:lnTo>
                  <a:lnTo>
                    <a:pt x="1517" y="538"/>
                  </a:lnTo>
                  <a:lnTo>
                    <a:pt x="1538" y="545"/>
                  </a:lnTo>
                  <a:lnTo>
                    <a:pt x="1566" y="559"/>
                  </a:lnTo>
                  <a:lnTo>
                    <a:pt x="1593" y="566"/>
                  </a:lnTo>
                  <a:lnTo>
                    <a:pt x="1614" y="580"/>
                  </a:lnTo>
                  <a:lnTo>
                    <a:pt x="1642" y="586"/>
                  </a:lnTo>
                  <a:lnTo>
                    <a:pt x="1669" y="593"/>
                  </a:lnTo>
                  <a:lnTo>
                    <a:pt x="1697" y="607"/>
                  </a:lnTo>
                  <a:lnTo>
                    <a:pt x="1718" y="614"/>
                  </a:lnTo>
                  <a:lnTo>
                    <a:pt x="1745" y="621"/>
                  </a:lnTo>
                  <a:lnTo>
                    <a:pt x="1773" y="628"/>
                  </a:lnTo>
                  <a:lnTo>
                    <a:pt x="1800" y="635"/>
                  </a:lnTo>
                  <a:lnTo>
                    <a:pt x="1821" y="642"/>
                  </a:lnTo>
                  <a:lnTo>
                    <a:pt x="1849" y="649"/>
                  </a:lnTo>
                  <a:lnTo>
                    <a:pt x="1876" y="655"/>
                  </a:lnTo>
                  <a:lnTo>
                    <a:pt x="1904" y="662"/>
                  </a:lnTo>
                  <a:lnTo>
                    <a:pt x="1925" y="669"/>
                  </a:lnTo>
                  <a:lnTo>
                    <a:pt x="1952" y="676"/>
                  </a:lnTo>
                  <a:lnTo>
                    <a:pt x="1980" y="683"/>
                  </a:lnTo>
                  <a:lnTo>
                    <a:pt x="2000" y="690"/>
                  </a:lnTo>
                  <a:lnTo>
                    <a:pt x="2028" y="697"/>
                  </a:lnTo>
                  <a:lnTo>
                    <a:pt x="2056" y="697"/>
                  </a:lnTo>
                  <a:lnTo>
                    <a:pt x="2083" y="704"/>
                  </a:lnTo>
                  <a:lnTo>
                    <a:pt x="2104" y="711"/>
                  </a:lnTo>
                  <a:lnTo>
                    <a:pt x="2132" y="711"/>
                  </a:lnTo>
                  <a:lnTo>
                    <a:pt x="2159" y="717"/>
                  </a:lnTo>
                  <a:lnTo>
                    <a:pt x="2187" y="724"/>
                  </a:lnTo>
                  <a:lnTo>
                    <a:pt x="2207" y="724"/>
                  </a:lnTo>
                  <a:lnTo>
                    <a:pt x="2235" y="731"/>
                  </a:lnTo>
                  <a:lnTo>
                    <a:pt x="2263" y="731"/>
                  </a:lnTo>
                  <a:lnTo>
                    <a:pt x="2283" y="738"/>
                  </a:lnTo>
                  <a:lnTo>
                    <a:pt x="2311" y="745"/>
                  </a:lnTo>
                  <a:lnTo>
                    <a:pt x="2338" y="745"/>
                  </a:lnTo>
                  <a:lnTo>
                    <a:pt x="2366" y="745"/>
                  </a:lnTo>
                  <a:lnTo>
                    <a:pt x="2387" y="752"/>
                  </a:lnTo>
                  <a:lnTo>
                    <a:pt x="2414" y="752"/>
                  </a:lnTo>
                  <a:lnTo>
                    <a:pt x="2442" y="759"/>
                  </a:lnTo>
                  <a:lnTo>
                    <a:pt x="2470" y="759"/>
                  </a:lnTo>
                  <a:lnTo>
                    <a:pt x="2490" y="766"/>
                  </a:lnTo>
                  <a:lnTo>
                    <a:pt x="2518" y="766"/>
                  </a:lnTo>
                  <a:lnTo>
                    <a:pt x="2545" y="766"/>
                  </a:lnTo>
                  <a:lnTo>
                    <a:pt x="2573" y="773"/>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0" name="Freeform 34"/>
            <p:cNvSpPr>
              <a:spLocks/>
            </p:cNvSpPr>
            <p:nvPr/>
          </p:nvSpPr>
          <p:spPr bwMode="auto">
            <a:xfrm>
              <a:off x="1680" y="3583"/>
              <a:ext cx="2573" cy="427"/>
            </a:xfrm>
            <a:custGeom>
              <a:avLst/>
              <a:gdLst>
                <a:gd name="T0" fmla="*/ 20 w 2573"/>
                <a:gd name="T1" fmla="*/ 68 h 427"/>
                <a:gd name="T2" fmla="*/ 75 w 2573"/>
                <a:gd name="T3" fmla="*/ 41 h 427"/>
                <a:gd name="T4" fmla="*/ 124 w 2573"/>
                <a:gd name="T5" fmla="*/ 48 h 427"/>
                <a:gd name="T6" fmla="*/ 179 w 2573"/>
                <a:gd name="T7" fmla="*/ 62 h 427"/>
                <a:gd name="T8" fmla="*/ 227 w 2573"/>
                <a:gd name="T9" fmla="*/ 82 h 427"/>
                <a:gd name="T10" fmla="*/ 282 w 2573"/>
                <a:gd name="T11" fmla="*/ 55 h 427"/>
                <a:gd name="T12" fmla="*/ 331 w 2573"/>
                <a:gd name="T13" fmla="*/ 27 h 427"/>
                <a:gd name="T14" fmla="*/ 379 w 2573"/>
                <a:gd name="T15" fmla="*/ 13 h 427"/>
                <a:gd name="T16" fmla="*/ 434 w 2573"/>
                <a:gd name="T17" fmla="*/ 6 h 427"/>
                <a:gd name="T18" fmla="*/ 483 w 2573"/>
                <a:gd name="T19" fmla="*/ 13 h 427"/>
                <a:gd name="T20" fmla="*/ 538 w 2573"/>
                <a:gd name="T21" fmla="*/ 48 h 427"/>
                <a:gd name="T22" fmla="*/ 586 w 2573"/>
                <a:gd name="T23" fmla="*/ 96 h 427"/>
                <a:gd name="T24" fmla="*/ 641 w 2573"/>
                <a:gd name="T25" fmla="*/ 137 h 427"/>
                <a:gd name="T26" fmla="*/ 690 w 2573"/>
                <a:gd name="T27" fmla="*/ 172 h 427"/>
                <a:gd name="T28" fmla="*/ 745 w 2573"/>
                <a:gd name="T29" fmla="*/ 206 h 427"/>
                <a:gd name="T30" fmla="*/ 793 w 2573"/>
                <a:gd name="T31" fmla="*/ 234 h 427"/>
                <a:gd name="T32" fmla="*/ 848 w 2573"/>
                <a:gd name="T33" fmla="*/ 248 h 427"/>
                <a:gd name="T34" fmla="*/ 897 w 2573"/>
                <a:gd name="T35" fmla="*/ 269 h 427"/>
                <a:gd name="T36" fmla="*/ 952 w 2573"/>
                <a:gd name="T37" fmla="*/ 282 h 427"/>
                <a:gd name="T38" fmla="*/ 1000 w 2573"/>
                <a:gd name="T39" fmla="*/ 296 h 427"/>
                <a:gd name="T40" fmla="*/ 1048 w 2573"/>
                <a:gd name="T41" fmla="*/ 310 h 427"/>
                <a:gd name="T42" fmla="*/ 1103 w 2573"/>
                <a:gd name="T43" fmla="*/ 324 h 427"/>
                <a:gd name="T44" fmla="*/ 1152 w 2573"/>
                <a:gd name="T45" fmla="*/ 331 h 427"/>
                <a:gd name="T46" fmla="*/ 1207 w 2573"/>
                <a:gd name="T47" fmla="*/ 344 h 427"/>
                <a:gd name="T48" fmla="*/ 1255 w 2573"/>
                <a:gd name="T49" fmla="*/ 351 h 427"/>
                <a:gd name="T50" fmla="*/ 1310 w 2573"/>
                <a:gd name="T51" fmla="*/ 358 h 427"/>
                <a:gd name="T52" fmla="*/ 1359 w 2573"/>
                <a:gd name="T53" fmla="*/ 365 h 427"/>
                <a:gd name="T54" fmla="*/ 1414 w 2573"/>
                <a:gd name="T55" fmla="*/ 372 h 427"/>
                <a:gd name="T56" fmla="*/ 1462 w 2573"/>
                <a:gd name="T57" fmla="*/ 379 h 427"/>
                <a:gd name="T58" fmla="*/ 1517 w 2573"/>
                <a:gd name="T59" fmla="*/ 386 h 427"/>
                <a:gd name="T60" fmla="*/ 1566 w 2573"/>
                <a:gd name="T61" fmla="*/ 386 h 427"/>
                <a:gd name="T62" fmla="*/ 1614 w 2573"/>
                <a:gd name="T63" fmla="*/ 393 h 427"/>
                <a:gd name="T64" fmla="*/ 1669 w 2573"/>
                <a:gd name="T65" fmla="*/ 393 h 427"/>
                <a:gd name="T66" fmla="*/ 1718 w 2573"/>
                <a:gd name="T67" fmla="*/ 400 h 427"/>
                <a:gd name="T68" fmla="*/ 1773 w 2573"/>
                <a:gd name="T69" fmla="*/ 400 h 427"/>
                <a:gd name="T70" fmla="*/ 1821 w 2573"/>
                <a:gd name="T71" fmla="*/ 406 h 427"/>
                <a:gd name="T72" fmla="*/ 1876 w 2573"/>
                <a:gd name="T73" fmla="*/ 406 h 427"/>
                <a:gd name="T74" fmla="*/ 1925 w 2573"/>
                <a:gd name="T75" fmla="*/ 406 h 427"/>
                <a:gd name="T76" fmla="*/ 1980 w 2573"/>
                <a:gd name="T77" fmla="*/ 413 h 427"/>
                <a:gd name="T78" fmla="*/ 2028 w 2573"/>
                <a:gd name="T79" fmla="*/ 413 h 427"/>
                <a:gd name="T80" fmla="*/ 2083 w 2573"/>
                <a:gd name="T81" fmla="*/ 413 h 427"/>
                <a:gd name="T82" fmla="*/ 2132 w 2573"/>
                <a:gd name="T83" fmla="*/ 413 h 427"/>
                <a:gd name="T84" fmla="*/ 2187 w 2573"/>
                <a:gd name="T85" fmla="*/ 420 h 427"/>
                <a:gd name="T86" fmla="*/ 2235 w 2573"/>
                <a:gd name="T87" fmla="*/ 420 h 427"/>
                <a:gd name="T88" fmla="*/ 2283 w 2573"/>
                <a:gd name="T89" fmla="*/ 420 h 427"/>
                <a:gd name="T90" fmla="*/ 2338 w 2573"/>
                <a:gd name="T91" fmla="*/ 420 h 427"/>
                <a:gd name="T92" fmla="*/ 2387 w 2573"/>
                <a:gd name="T93" fmla="*/ 420 h 427"/>
                <a:gd name="T94" fmla="*/ 2442 w 2573"/>
                <a:gd name="T95" fmla="*/ 420 h 427"/>
                <a:gd name="T96" fmla="*/ 2490 w 2573"/>
                <a:gd name="T97" fmla="*/ 427 h 427"/>
                <a:gd name="T98" fmla="*/ 2545 w 2573"/>
                <a:gd name="T9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427">
                  <a:moveTo>
                    <a:pt x="0" y="68"/>
                  </a:moveTo>
                  <a:lnTo>
                    <a:pt x="20" y="68"/>
                  </a:lnTo>
                  <a:lnTo>
                    <a:pt x="48" y="55"/>
                  </a:lnTo>
                  <a:lnTo>
                    <a:pt x="75" y="41"/>
                  </a:lnTo>
                  <a:lnTo>
                    <a:pt x="96" y="48"/>
                  </a:lnTo>
                  <a:lnTo>
                    <a:pt x="124" y="48"/>
                  </a:lnTo>
                  <a:lnTo>
                    <a:pt x="151" y="62"/>
                  </a:lnTo>
                  <a:lnTo>
                    <a:pt x="179" y="62"/>
                  </a:lnTo>
                  <a:lnTo>
                    <a:pt x="200" y="55"/>
                  </a:lnTo>
                  <a:lnTo>
                    <a:pt x="227" y="82"/>
                  </a:lnTo>
                  <a:lnTo>
                    <a:pt x="255" y="62"/>
                  </a:lnTo>
                  <a:lnTo>
                    <a:pt x="282" y="55"/>
                  </a:lnTo>
                  <a:lnTo>
                    <a:pt x="303" y="48"/>
                  </a:lnTo>
                  <a:lnTo>
                    <a:pt x="331" y="27"/>
                  </a:lnTo>
                  <a:lnTo>
                    <a:pt x="358" y="20"/>
                  </a:lnTo>
                  <a:lnTo>
                    <a:pt x="379" y="13"/>
                  </a:lnTo>
                  <a:lnTo>
                    <a:pt x="407" y="0"/>
                  </a:lnTo>
                  <a:lnTo>
                    <a:pt x="434" y="6"/>
                  </a:lnTo>
                  <a:lnTo>
                    <a:pt x="462" y="13"/>
                  </a:lnTo>
                  <a:lnTo>
                    <a:pt x="483" y="13"/>
                  </a:lnTo>
                  <a:lnTo>
                    <a:pt x="510" y="20"/>
                  </a:lnTo>
                  <a:lnTo>
                    <a:pt x="538" y="48"/>
                  </a:lnTo>
                  <a:lnTo>
                    <a:pt x="565" y="68"/>
                  </a:lnTo>
                  <a:lnTo>
                    <a:pt x="586" y="96"/>
                  </a:lnTo>
                  <a:lnTo>
                    <a:pt x="614" y="117"/>
                  </a:lnTo>
                  <a:lnTo>
                    <a:pt x="641" y="137"/>
                  </a:lnTo>
                  <a:lnTo>
                    <a:pt x="662" y="158"/>
                  </a:lnTo>
                  <a:lnTo>
                    <a:pt x="690" y="172"/>
                  </a:lnTo>
                  <a:lnTo>
                    <a:pt x="717" y="193"/>
                  </a:lnTo>
                  <a:lnTo>
                    <a:pt x="745" y="206"/>
                  </a:lnTo>
                  <a:lnTo>
                    <a:pt x="765" y="220"/>
                  </a:lnTo>
                  <a:lnTo>
                    <a:pt x="793" y="234"/>
                  </a:lnTo>
                  <a:lnTo>
                    <a:pt x="821" y="241"/>
                  </a:lnTo>
                  <a:lnTo>
                    <a:pt x="848" y="248"/>
                  </a:lnTo>
                  <a:lnTo>
                    <a:pt x="869" y="262"/>
                  </a:lnTo>
                  <a:lnTo>
                    <a:pt x="897" y="269"/>
                  </a:lnTo>
                  <a:lnTo>
                    <a:pt x="924" y="275"/>
                  </a:lnTo>
                  <a:lnTo>
                    <a:pt x="952" y="282"/>
                  </a:lnTo>
                  <a:lnTo>
                    <a:pt x="972" y="289"/>
                  </a:lnTo>
                  <a:lnTo>
                    <a:pt x="1000" y="296"/>
                  </a:lnTo>
                  <a:lnTo>
                    <a:pt x="1028" y="303"/>
                  </a:lnTo>
                  <a:lnTo>
                    <a:pt x="1048" y="310"/>
                  </a:lnTo>
                  <a:lnTo>
                    <a:pt x="1076" y="317"/>
                  </a:lnTo>
                  <a:lnTo>
                    <a:pt x="1103" y="324"/>
                  </a:lnTo>
                  <a:lnTo>
                    <a:pt x="1131" y="331"/>
                  </a:lnTo>
                  <a:lnTo>
                    <a:pt x="1152" y="331"/>
                  </a:lnTo>
                  <a:lnTo>
                    <a:pt x="1179" y="337"/>
                  </a:lnTo>
                  <a:lnTo>
                    <a:pt x="1207" y="344"/>
                  </a:lnTo>
                  <a:lnTo>
                    <a:pt x="1235" y="344"/>
                  </a:lnTo>
                  <a:lnTo>
                    <a:pt x="1255" y="351"/>
                  </a:lnTo>
                  <a:lnTo>
                    <a:pt x="1283" y="351"/>
                  </a:lnTo>
                  <a:lnTo>
                    <a:pt x="1310" y="358"/>
                  </a:lnTo>
                  <a:lnTo>
                    <a:pt x="1331" y="365"/>
                  </a:lnTo>
                  <a:lnTo>
                    <a:pt x="1359" y="365"/>
                  </a:lnTo>
                  <a:lnTo>
                    <a:pt x="1386" y="365"/>
                  </a:lnTo>
                  <a:lnTo>
                    <a:pt x="1414" y="372"/>
                  </a:lnTo>
                  <a:lnTo>
                    <a:pt x="1435" y="372"/>
                  </a:lnTo>
                  <a:lnTo>
                    <a:pt x="1462" y="379"/>
                  </a:lnTo>
                  <a:lnTo>
                    <a:pt x="1490" y="379"/>
                  </a:lnTo>
                  <a:lnTo>
                    <a:pt x="1517" y="386"/>
                  </a:lnTo>
                  <a:lnTo>
                    <a:pt x="1538" y="386"/>
                  </a:lnTo>
                  <a:lnTo>
                    <a:pt x="1566" y="386"/>
                  </a:lnTo>
                  <a:lnTo>
                    <a:pt x="1593" y="393"/>
                  </a:lnTo>
                  <a:lnTo>
                    <a:pt x="1614" y="393"/>
                  </a:lnTo>
                  <a:lnTo>
                    <a:pt x="1642" y="393"/>
                  </a:lnTo>
                  <a:lnTo>
                    <a:pt x="1669" y="393"/>
                  </a:lnTo>
                  <a:lnTo>
                    <a:pt x="1697" y="400"/>
                  </a:lnTo>
                  <a:lnTo>
                    <a:pt x="1718" y="400"/>
                  </a:lnTo>
                  <a:lnTo>
                    <a:pt x="1745" y="400"/>
                  </a:lnTo>
                  <a:lnTo>
                    <a:pt x="1773" y="400"/>
                  </a:lnTo>
                  <a:lnTo>
                    <a:pt x="1800" y="406"/>
                  </a:lnTo>
                  <a:lnTo>
                    <a:pt x="1821" y="406"/>
                  </a:lnTo>
                  <a:lnTo>
                    <a:pt x="1849" y="406"/>
                  </a:lnTo>
                  <a:lnTo>
                    <a:pt x="1876" y="406"/>
                  </a:lnTo>
                  <a:lnTo>
                    <a:pt x="1904" y="406"/>
                  </a:lnTo>
                  <a:lnTo>
                    <a:pt x="1925" y="406"/>
                  </a:lnTo>
                  <a:lnTo>
                    <a:pt x="1952" y="413"/>
                  </a:lnTo>
                  <a:lnTo>
                    <a:pt x="1980" y="413"/>
                  </a:lnTo>
                  <a:lnTo>
                    <a:pt x="2000" y="413"/>
                  </a:lnTo>
                  <a:lnTo>
                    <a:pt x="2028" y="413"/>
                  </a:lnTo>
                  <a:lnTo>
                    <a:pt x="2056" y="413"/>
                  </a:lnTo>
                  <a:lnTo>
                    <a:pt x="2083" y="413"/>
                  </a:lnTo>
                  <a:lnTo>
                    <a:pt x="2104" y="413"/>
                  </a:lnTo>
                  <a:lnTo>
                    <a:pt x="2132" y="413"/>
                  </a:lnTo>
                  <a:lnTo>
                    <a:pt x="2159" y="420"/>
                  </a:lnTo>
                  <a:lnTo>
                    <a:pt x="2187" y="420"/>
                  </a:lnTo>
                  <a:lnTo>
                    <a:pt x="2207" y="420"/>
                  </a:lnTo>
                  <a:lnTo>
                    <a:pt x="2235" y="420"/>
                  </a:lnTo>
                  <a:lnTo>
                    <a:pt x="2263" y="420"/>
                  </a:lnTo>
                  <a:lnTo>
                    <a:pt x="2283" y="420"/>
                  </a:lnTo>
                  <a:lnTo>
                    <a:pt x="2311" y="420"/>
                  </a:lnTo>
                  <a:lnTo>
                    <a:pt x="2338" y="420"/>
                  </a:lnTo>
                  <a:lnTo>
                    <a:pt x="2366" y="420"/>
                  </a:lnTo>
                  <a:lnTo>
                    <a:pt x="2387" y="420"/>
                  </a:lnTo>
                  <a:lnTo>
                    <a:pt x="2414" y="420"/>
                  </a:lnTo>
                  <a:lnTo>
                    <a:pt x="2442" y="420"/>
                  </a:lnTo>
                  <a:lnTo>
                    <a:pt x="2470" y="420"/>
                  </a:lnTo>
                  <a:lnTo>
                    <a:pt x="2490" y="427"/>
                  </a:lnTo>
                  <a:lnTo>
                    <a:pt x="2518" y="427"/>
                  </a:lnTo>
                  <a:lnTo>
                    <a:pt x="2545" y="427"/>
                  </a:lnTo>
                  <a:lnTo>
                    <a:pt x="2573" y="427"/>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1" name="Freeform 35"/>
            <p:cNvSpPr>
              <a:spLocks/>
            </p:cNvSpPr>
            <p:nvPr/>
          </p:nvSpPr>
          <p:spPr bwMode="auto">
            <a:xfrm>
              <a:off x="1680" y="3589"/>
              <a:ext cx="2573" cy="428"/>
            </a:xfrm>
            <a:custGeom>
              <a:avLst/>
              <a:gdLst>
                <a:gd name="T0" fmla="*/ 20 w 2573"/>
                <a:gd name="T1" fmla="*/ 69 h 428"/>
                <a:gd name="T2" fmla="*/ 75 w 2573"/>
                <a:gd name="T3" fmla="*/ 42 h 428"/>
                <a:gd name="T4" fmla="*/ 124 w 2573"/>
                <a:gd name="T5" fmla="*/ 49 h 428"/>
                <a:gd name="T6" fmla="*/ 179 w 2573"/>
                <a:gd name="T7" fmla="*/ 62 h 428"/>
                <a:gd name="T8" fmla="*/ 227 w 2573"/>
                <a:gd name="T9" fmla="*/ 83 h 428"/>
                <a:gd name="T10" fmla="*/ 282 w 2573"/>
                <a:gd name="T11" fmla="*/ 56 h 428"/>
                <a:gd name="T12" fmla="*/ 331 w 2573"/>
                <a:gd name="T13" fmla="*/ 28 h 428"/>
                <a:gd name="T14" fmla="*/ 379 w 2573"/>
                <a:gd name="T15" fmla="*/ 14 h 428"/>
                <a:gd name="T16" fmla="*/ 434 w 2573"/>
                <a:gd name="T17" fmla="*/ 7 h 428"/>
                <a:gd name="T18" fmla="*/ 483 w 2573"/>
                <a:gd name="T19" fmla="*/ 14 h 428"/>
                <a:gd name="T20" fmla="*/ 538 w 2573"/>
                <a:gd name="T21" fmla="*/ 49 h 428"/>
                <a:gd name="T22" fmla="*/ 586 w 2573"/>
                <a:gd name="T23" fmla="*/ 97 h 428"/>
                <a:gd name="T24" fmla="*/ 641 w 2573"/>
                <a:gd name="T25" fmla="*/ 138 h 428"/>
                <a:gd name="T26" fmla="*/ 690 w 2573"/>
                <a:gd name="T27" fmla="*/ 173 h 428"/>
                <a:gd name="T28" fmla="*/ 745 w 2573"/>
                <a:gd name="T29" fmla="*/ 207 h 428"/>
                <a:gd name="T30" fmla="*/ 793 w 2573"/>
                <a:gd name="T31" fmla="*/ 235 h 428"/>
                <a:gd name="T32" fmla="*/ 848 w 2573"/>
                <a:gd name="T33" fmla="*/ 249 h 428"/>
                <a:gd name="T34" fmla="*/ 897 w 2573"/>
                <a:gd name="T35" fmla="*/ 269 h 428"/>
                <a:gd name="T36" fmla="*/ 952 w 2573"/>
                <a:gd name="T37" fmla="*/ 283 h 428"/>
                <a:gd name="T38" fmla="*/ 1000 w 2573"/>
                <a:gd name="T39" fmla="*/ 297 h 428"/>
                <a:gd name="T40" fmla="*/ 1048 w 2573"/>
                <a:gd name="T41" fmla="*/ 311 h 428"/>
                <a:gd name="T42" fmla="*/ 1103 w 2573"/>
                <a:gd name="T43" fmla="*/ 325 h 428"/>
                <a:gd name="T44" fmla="*/ 1152 w 2573"/>
                <a:gd name="T45" fmla="*/ 331 h 428"/>
                <a:gd name="T46" fmla="*/ 1207 w 2573"/>
                <a:gd name="T47" fmla="*/ 345 h 428"/>
                <a:gd name="T48" fmla="*/ 1255 w 2573"/>
                <a:gd name="T49" fmla="*/ 352 h 428"/>
                <a:gd name="T50" fmla="*/ 1310 w 2573"/>
                <a:gd name="T51" fmla="*/ 359 h 428"/>
                <a:gd name="T52" fmla="*/ 1359 w 2573"/>
                <a:gd name="T53" fmla="*/ 366 h 428"/>
                <a:gd name="T54" fmla="*/ 1414 w 2573"/>
                <a:gd name="T55" fmla="*/ 373 h 428"/>
                <a:gd name="T56" fmla="*/ 1462 w 2573"/>
                <a:gd name="T57" fmla="*/ 380 h 428"/>
                <a:gd name="T58" fmla="*/ 1517 w 2573"/>
                <a:gd name="T59" fmla="*/ 387 h 428"/>
                <a:gd name="T60" fmla="*/ 1566 w 2573"/>
                <a:gd name="T61" fmla="*/ 387 h 428"/>
                <a:gd name="T62" fmla="*/ 1614 w 2573"/>
                <a:gd name="T63" fmla="*/ 394 h 428"/>
                <a:gd name="T64" fmla="*/ 1669 w 2573"/>
                <a:gd name="T65" fmla="*/ 394 h 428"/>
                <a:gd name="T66" fmla="*/ 1718 w 2573"/>
                <a:gd name="T67" fmla="*/ 400 h 428"/>
                <a:gd name="T68" fmla="*/ 1773 w 2573"/>
                <a:gd name="T69" fmla="*/ 400 h 428"/>
                <a:gd name="T70" fmla="*/ 1821 w 2573"/>
                <a:gd name="T71" fmla="*/ 407 h 428"/>
                <a:gd name="T72" fmla="*/ 1876 w 2573"/>
                <a:gd name="T73" fmla="*/ 407 h 428"/>
                <a:gd name="T74" fmla="*/ 1925 w 2573"/>
                <a:gd name="T75" fmla="*/ 407 h 428"/>
                <a:gd name="T76" fmla="*/ 1980 w 2573"/>
                <a:gd name="T77" fmla="*/ 414 h 428"/>
                <a:gd name="T78" fmla="*/ 2028 w 2573"/>
                <a:gd name="T79" fmla="*/ 414 h 428"/>
                <a:gd name="T80" fmla="*/ 2083 w 2573"/>
                <a:gd name="T81" fmla="*/ 414 h 428"/>
                <a:gd name="T82" fmla="*/ 2132 w 2573"/>
                <a:gd name="T83" fmla="*/ 414 h 428"/>
                <a:gd name="T84" fmla="*/ 2187 w 2573"/>
                <a:gd name="T85" fmla="*/ 421 h 428"/>
                <a:gd name="T86" fmla="*/ 2235 w 2573"/>
                <a:gd name="T87" fmla="*/ 421 h 428"/>
                <a:gd name="T88" fmla="*/ 2283 w 2573"/>
                <a:gd name="T89" fmla="*/ 421 h 428"/>
                <a:gd name="T90" fmla="*/ 2338 w 2573"/>
                <a:gd name="T91" fmla="*/ 421 h 428"/>
                <a:gd name="T92" fmla="*/ 2387 w 2573"/>
                <a:gd name="T93" fmla="*/ 421 h 428"/>
                <a:gd name="T94" fmla="*/ 2442 w 2573"/>
                <a:gd name="T95" fmla="*/ 421 h 428"/>
                <a:gd name="T96" fmla="*/ 2490 w 2573"/>
                <a:gd name="T97" fmla="*/ 428 h 428"/>
                <a:gd name="T98" fmla="*/ 2545 w 2573"/>
                <a:gd name="T99"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428">
                  <a:moveTo>
                    <a:pt x="0" y="69"/>
                  </a:moveTo>
                  <a:lnTo>
                    <a:pt x="20" y="69"/>
                  </a:lnTo>
                  <a:lnTo>
                    <a:pt x="48" y="56"/>
                  </a:lnTo>
                  <a:lnTo>
                    <a:pt x="75" y="42"/>
                  </a:lnTo>
                  <a:lnTo>
                    <a:pt x="96" y="49"/>
                  </a:lnTo>
                  <a:lnTo>
                    <a:pt x="124" y="49"/>
                  </a:lnTo>
                  <a:lnTo>
                    <a:pt x="151" y="62"/>
                  </a:lnTo>
                  <a:lnTo>
                    <a:pt x="179" y="62"/>
                  </a:lnTo>
                  <a:lnTo>
                    <a:pt x="200" y="56"/>
                  </a:lnTo>
                  <a:lnTo>
                    <a:pt x="227" y="83"/>
                  </a:lnTo>
                  <a:lnTo>
                    <a:pt x="255" y="62"/>
                  </a:lnTo>
                  <a:lnTo>
                    <a:pt x="282" y="56"/>
                  </a:lnTo>
                  <a:lnTo>
                    <a:pt x="303" y="49"/>
                  </a:lnTo>
                  <a:lnTo>
                    <a:pt x="331" y="28"/>
                  </a:lnTo>
                  <a:lnTo>
                    <a:pt x="358" y="21"/>
                  </a:lnTo>
                  <a:lnTo>
                    <a:pt x="379" y="14"/>
                  </a:lnTo>
                  <a:lnTo>
                    <a:pt x="407" y="0"/>
                  </a:lnTo>
                  <a:lnTo>
                    <a:pt x="434" y="7"/>
                  </a:lnTo>
                  <a:lnTo>
                    <a:pt x="462" y="14"/>
                  </a:lnTo>
                  <a:lnTo>
                    <a:pt x="483" y="14"/>
                  </a:lnTo>
                  <a:lnTo>
                    <a:pt x="510" y="21"/>
                  </a:lnTo>
                  <a:lnTo>
                    <a:pt x="538" y="49"/>
                  </a:lnTo>
                  <a:lnTo>
                    <a:pt x="565" y="69"/>
                  </a:lnTo>
                  <a:lnTo>
                    <a:pt x="586" y="97"/>
                  </a:lnTo>
                  <a:lnTo>
                    <a:pt x="614" y="118"/>
                  </a:lnTo>
                  <a:lnTo>
                    <a:pt x="641" y="138"/>
                  </a:lnTo>
                  <a:lnTo>
                    <a:pt x="662" y="159"/>
                  </a:lnTo>
                  <a:lnTo>
                    <a:pt x="690" y="173"/>
                  </a:lnTo>
                  <a:lnTo>
                    <a:pt x="717" y="194"/>
                  </a:lnTo>
                  <a:lnTo>
                    <a:pt x="745" y="207"/>
                  </a:lnTo>
                  <a:lnTo>
                    <a:pt x="765" y="221"/>
                  </a:lnTo>
                  <a:lnTo>
                    <a:pt x="793" y="235"/>
                  </a:lnTo>
                  <a:lnTo>
                    <a:pt x="821" y="242"/>
                  </a:lnTo>
                  <a:lnTo>
                    <a:pt x="848" y="249"/>
                  </a:lnTo>
                  <a:lnTo>
                    <a:pt x="869" y="263"/>
                  </a:lnTo>
                  <a:lnTo>
                    <a:pt x="897" y="269"/>
                  </a:lnTo>
                  <a:lnTo>
                    <a:pt x="924" y="276"/>
                  </a:lnTo>
                  <a:lnTo>
                    <a:pt x="952" y="283"/>
                  </a:lnTo>
                  <a:lnTo>
                    <a:pt x="972" y="290"/>
                  </a:lnTo>
                  <a:lnTo>
                    <a:pt x="1000" y="297"/>
                  </a:lnTo>
                  <a:lnTo>
                    <a:pt x="1028" y="304"/>
                  </a:lnTo>
                  <a:lnTo>
                    <a:pt x="1048" y="311"/>
                  </a:lnTo>
                  <a:lnTo>
                    <a:pt x="1076" y="318"/>
                  </a:lnTo>
                  <a:lnTo>
                    <a:pt x="1103" y="325"/>
                  </a:lnTo>
                  <a:lnTo>
                    <a:pt x="1131" y="331"/>
                  </a:lnTo>
                  <a:lnTo>
                    <a:pt x="1152" y="331"/>
                  </a:lnTo>
                  <a:lnTo>
                    <a:pt x="1179" y="338"/>
                  </a:lnTo>
                  <a:lnTo>
                    <a:pt x="1207" y="345"/>
                  </a:lnTo>
                  <a:lnTo>
                    <a:pt x="1235" y="345"/>
                  </a:lnTo>
                  <a:lnTo>
                    <a:pt x="1255" y="352"/>
                  </a:lnTo>
                  <a:lnTo>
                    <a:pt x="1283" y="352"/>
                  </a:lnTo>
                  <a:lnTo>
                    <a:pt x="1310" y="359"/>
                  </a:lnTo>
                  <a:lnTo>
                    <a:pt x="1331" y="366"/>
                  </a:lnTo>
                  <a:lnTo>
                    <a:pt x="1359" y="366"/>
                  </a:lnTo>
                  <a:lnTo>
                    <a:pt x="1386" y="366"/>
                  </a:lnTo>
                  <a:lnTo>
                    <a:pt x="1414" y="373"/>
                  </a:lnTo>
                  <a:lnTo>
                    <a:pt x="1435" y="373"/>
                  </a:lnTo>
                  <a:lnTo>
                    <a:pt x="1462" y="380"/>
                  </a:lnTo>
                  <a:lnTo>
                    <a:pt x="1490" y="380"/>
                  </a:lnTo>
                  <a:lnTo>
                    <a:pt x="1517" y="387"/>
                  </a:lnTo>
                  <a:lnTo>
                    <a:pt x="1538" y="387"/>
                  </a:lnTo>
                  <a:lnTo>
                    <a:pt x="1566" y="387"/>
                  </a:lnTo>
                  <a:lnTo>
                    <a:pt x="1593" y="394"/>
                  </a:lnTo>
                  <a:lnTo>
                    <a:pt x="1614" y="394"/>
                  </a:lnTo>
                  <a:lnTo>
                    <a:pt x="1642" y="394"/>
                  </a:lnTo>
                  <a:lnTo>
                    <a:pt x="1669" y="394"/>
                  </a:lnTo>
                  <a:lnTo>
                    <a:pt x="1697" y="400"/>
                  </a:lnTo>
                  <a:lnTo>
                    <a:pt x="1718" y="400"/>
                  </a:lnTo>
                  <a:lnTo>
                    <a:pt x="1745" y="400"/>
                  </a:lnTo>
                  <a:lnTo>
                    <a:pt x="1773" y="400"/>
                  </a:lnTo>
                  <a:lnTo>
                    <a:pt x="1800" y="407"/>
                  </a:lnTo>
                  <a:lnTo>
                    <a:pt x="1821" y="407"/>
                  </a:lnTo>
                  <a:lnTo>
                    <a:pt x="1849" y="407"/>
                  </a:lnTo>
                  <a:lnTo>
                    <a:pt x="1876" y="407"/>
                  </a:lnTo>
                  <a:lnTo>
                    <a:pt x="1904" y="407"/>
                  </a:lnTo>
                  <a:lnTo>
                    <a:pt x="1925" y="407"/>
                  </a:lnTo>
                  <a:lnTo>
                    <a:pt x="1952" y="414"/>
                  </a:lnTo>
                  <a:lnTo>
                    <a:pt x="1980" y="414"/>
                  </a:lnTo>
                  <a:lnTo>
                    <a:pt x="2000" y="414"/>
                  </a:lnTo>
                  <a:lnTo>
                    <a:pt x="2028" y="414"/>
                  </a:lnTo>
                  <a:lnTo>
                    <a:pt x="2056" y="414"/>
                  </a:lnTo>
                  <a:lnTo>
                    <a:pt x="2083" y="414"/>
                  </a:lnTo>
                  <a:lnTo>
                    <a:pt x="2104" y="414"/>
                  </a:lnTo>
                  <a:lnTo>
                    <a:pt x="2132" y="414"/>
                  </a:lnTo>
                  <a:lnTo>
                    <a:pt x="2159" y="421"/>
                  </a:lnTo>
                  <a:lnTo>
                    <a:pt x="2187" y="421"/>
                  </a:lnTo>
                  <a:lnTo>
                    <a:pt x="2207" y="421"/>
                  </a:lnTo>
                  <a:lnTo>
                    <a:pt x="2235" y="421"/>
                  </a:lnTo>
                  <a:lnTo>
                    <a:pt x="2263" y="421"/>
                  </a:lnTo>
                  <a:lnTo>
                    <a:pt x="2283" y="421"/>
                  </a:lnTo>
                  <a:lnTo>
                    <a:pt x="2311" y="421"/>
                  </a:lnTo>
                  <a:lnTo>
                    <a:pt x="2338" y="421"/>
                  </a:lnTo>
                  <a:lnTo>
                    <a:pt x="2366" y="421"/>
                  </a:lnTo>
                  <a:lnTo>
                    <a:pt x="2387" y="421"/>
                  </a:lnTo>
                  <a:lnTo>
                    <a:pt x="2414" y="421"/>
                  </a:lnTo>
                  <a:lnTo>
                    <a:pt x="2442" y="421"/>
                  </a:lnTo>
                  <a:lnTo>
                    <a:pt x="2470" y="421"/>
                  </a:lnTo>
                  <a:lnTo>
                    <a:pt x="2490" y="428"/>
                  </a:lnTo>
                  <a:lnTo>
                    <a:pt x="2518" y="428"/>
                  </a:lnTo>
                  <a:lnTo>
                    <a:pt x="2545" y="428"/>
                  </a:lnTo>
                  <a:lnTo>
                    <a:pt x="2573" y="428"/>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36"/>
            <p:cNvSpPr>
              <a:spLocks/>
            </p:cNvSpPr>
            <p:nvPr/>
          </p:nvSpPr>
          <p:spPr bwMode="auto">
            <a:xfrm>
              <a:off x="1680" y="3596"/>
              <a:ext cx="2573" cy="428"/>
            </a:xfrm>
            <a:custGeom>
              <a:avLst/>
              <a:gdLst>
                <a:gd name="T0" fmla="*/ 20 w 2573"/>
                <a:gd name="T1" fmla="*/ 69 h 428"/>
                <a:gd name="T2" fmla="*/ 75 w 2573"/>
                <a:gd name="T3" fmla="*/ 42 h 428"/>
                <a:gd name="T4" fmla="*/ 124 w 2573"/>
                <a:gd name="T5" fmla="*/ 49 h 428"/>
                <a:gd name="T6" fmla="*/ 179 w 2573"/>
                <a:gd name="T7" fmla="*/ 62 h 428"/>
                <a:gd name="T8" fmla="*/ 227 w 2573"/>
                <a:gd name="T9" fmla="*/ 83 h 428"/>
                <a:gd name="T10" fmla="*/ 282 w 2573"/>
                <a:gd name="T11" fmla="*/ 55 h 428"/>
                <a:gd name="T12" fmla="*/ 331 w 2573"/>
                <a:gd name="T13" fmla="*/ 28 h 428"/>
                <a:gd name="T14" fmla="*/ 379 w 2573"/>
                <a:gd name="T15" fmla="*/ 14 h 428"/>
                <a:gd name="T16" fmla="*/ 434 w 2573"/>
                <a:gd name="T17" fmla="*/ 7 h 428"/>
                <a:gd name="T18" fmla="*/ 483 w 2573"/>
                <a:gd name="T19" fmla="*/ 14 h 428"/>
                <a:gd name="T20" fmla="*/ 538 w 2573"/>
                <a:gd name="T21" fmla="*/ 49 h 428"/>
                <a:gd name="T22" fmla="*/ 586 w 2573"/>
                <a:gd name="T23" fmla="*/ 97 h 428"/>
                <a:gd name="T24" fmla="*/ 641 w 2573"/>
                <a:gd name="T25" fmla="*/ 138 h 428"/>
                <a:gd name="T26" fmla="*/ 690 w 2573"/>
                <a:gd name="T27" fmla="*/ 173 h 428"/>
                <a:gd name="T28" fmla="*/ 745 w 2573"/>
                <a:gd name="T29" fmla="*/ 207 h 428"/>
                <a:gd name="T30" fmla="*/ 793 w 2573"/>
                <a:gd name="T31" fmla="*/ 235 h 428"/>
                <a:gd name="T32" fmla="*/ 848 w 2573"/>
                <a:gd name="T33" fmla="*/ 249 h 428"/>
                <a:gd name="T34" fmla="*/ 897 w 2573"/>
                <a:gd name="T35" fmla="*/ 269 h 428"/>
                <a:gd name="T36" fmla="*/ 952 w 2573"/>
                <a:gd name="T37" fmla="*/ 283 h 428"/>
                <a:gd name="T38" fmla="*/ 1000 w 2573"/>
                <a:gd name="T39" fmla="*/ 297 h 428"/>
                <a:gd name="T40" fmla="*/ 1048 w 2573"/>
                <a:gd name="T41" fmla="*/ 311 h 428"/>
                <a:gd name="T42" fmla="*/ 1103 w 2573"/>
                <a:gd name="T43" fmla="*/ 324 h 428"/>
                <a:gd name="T44" fmla="*/ 1152 w 2573"/>
                <a:gd name="T45" fmla="*/ 331 h 428"/>
                <a:gd name="T46" fmla="*/ 1207 w 2573"/>
                <a:gd name="T47" fmla="*/ 345 h 428"/>
                <a:gd name="T48" fmla="*/ 1255 w 2573"/>
                <a:gd name="T49" fmla="*/ 352 h 428"/>
                <a:gd name="T50" fmla="*/ 1310 w 2573"/>
                <a:gd name="T51" fmla="*/ 359 h 428"/>
                <a:gd name="T52" fmla="*/ 1359 w 2573"/>
                <a:gd name="T53" fmla="*/ 366 h 428"/>
                <a:gd name="T54" fmla="*/ 1414 w 2573"/>
                <a:gd name="T55" fmla="*/ 373 h 428"/>
                <a:gd name="T56" fmla="*/ 1462 w 2573"/>
                <a:gd name="T57" fmla="*/ 380 h 428"/>
                <a:gd name="T58" fmla="*/ 1517 w 2573"/>
                <a:gd name="T59" fmla="*/ 387 h 428"/>
                <a:gd name="T60" fmla="*/ 1566 w 2573"/>
                <a:gd name="T61" fmla="*/ 387 h 428"/>
                <a:gd name="T62" fmla="*/ 1614 w 2573"/>
                <a:gd name="T63" fmla="*/ 393 h 428"/>
                <a:gd name="T64" fmla="*/ 1669 w 2573"/>
                <a:gd name="T65" fmla="*/ 393 h 428"/>
                <a:gd name="T66" fmla="*/ 1718 w 2573"/>
                <a:gd name="T67" fmla="*/ 400 h 428"/>
                <a:gd name="T68" fmla="*/ 1773 w 2573"/>
                <a:gd name="T69" fmla="*/ 400 h 428"/>
                <a:gd name="T70" fmla="*/ 1821 w 2573"/>
                <a:gd name="T71" fmla="*/ 407 h 428"/>
                <a:gd name="T72" fmla="*/ 1876 w 2573"/>
                <a:gd name="T73" fmla="*/ 407 h 428"/>
                <a:gd name="T74" fmla="*/ 1925 w 2573"/>
                <a:gd name="T75" fmla="*/ 407 h 428"/>
                <a:gd name="T76" fmla="*/ 1980 w 2573"/>
                <a:gd name="T77" fmla="*/ 414 h 428"/>
                <a:gd name="T78" fmla="*/ 2028 w 2573"/>
                <a:gd name="T79" fmla="*/ 414 h 428"/>
                <a:gd name="T80" fmla="*/ 2083 w 2573"/>
                <a:gd name="T81" fmla="*/ 414 h 428"/>
                <a:gd name="T82" fmla="*/ 2132 w 2573"/>
                <a:gd name="T83" fmla="*/ 414 h 428"/>
                <a:gd name="T84" fmla="*/ 2187 w 2573"/>
                <a:gd name="T85" fmla="*/ 421 h 428"/>
                <a:gd name="T86" fmla="*/ 2235 w 2573"/>
                <a:gd name="T87" fmla="*/ 421 h 428"/>
                <a:gd name="T88" fmla="*/ 2283 w 2573"/>
                <a:gd name="T89" fmla="*/ 421 h 428"/>
                <a:gd name="T90" fmla="*/ 2338 w 2573"/>
                <a:gd name="T91" fmla="*/ 421 h 428"/>
                <a:gd name="T92" fmla="*/ 2387 w 2573"/>
                <a:gd name="T93" fmla="*/ 421 h 428"/>
                <a:gd name="T94" fmla="*/ 2442 w 2573"/>
                <a:gd name="T95" fmla="*/ 421 h 428"/>
                <a:gd name="T96" fmla="*/ 2490 w 2573"/>
                <a:gd name="T97" fmla="*/ 428 h 428"/>
                <a:gd name="T98" fmla="*/ 2545 w 2573"/>
                <a:gd name="T99"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428">
                  <a:moveTo>
                    <a:pt x="0" y="69"/>
                  </a:moveTo>
                  <a:lnTo>
                    <a:pt x="20" y="69"/>
                  </a:lnTo>
                  <a:lnTo>
                    <a:pt x="48" y="55"/>
                  </a:lnTo>
                  <a:lnTo>
                    <a:pt x="75" y="42"/>
                  </a:lnTo>
                  <a:lnTo>
                    <a:pt x="96" y="49"/>
                  </a:lnTo>
                  <a:lnTo>
                    <a:pt x="124" y="49"/>
                  </a:lnTo>
                  <a:lnTo>
                    <a:pt x="151" y="62"/>
                  </a:lnTo>
                  <a:lnTo>
                    <a:pt x="179" y="62"/>
                  </a:lnTo>
                  <a:lnTo>
                    <a:pt x="200" y="55"/>
                  </a:lnTo>
                  <a:lnTo>
                    <a:pt x="227" y="83"/>
                  </a:lnTo>
                  <a:lnTo>
                    <a:pt x="255" y="62"/>
                  </a:lnTo>
                  <a:lnTo>
                    <a:pt x="282" y="55"/>
                  </a:lnTo>
                  <a:lnTo>
                    <a:pt x="303" y="49"/>
                  </a:lnTo>
                  <a:lnTo>
                    <a:pt x="331" y="28"/>
                  </a:lnTo>
                  <a:lnTo>
                    <a:pt x="358" y="21"/>
                  </a:lnTo>
                  <a:lnTo>
                    <a:pt x="379" y="14"/>
                  </a:lnTo>
                  <a:lnTo>
                    <a:pt x="407" y="0"/>
                  </a:lnTo>
                  <a:lnTo>
                    <a:pt x="434" y="7"/>
                  </a:lnTo>
                  <a:lnTo>
                    <a:pt x="462" y="14"/>
                  </a:lnTo>
                  <a:lnTo>
                    <a:pt x="483" y="14"/>
                  </a:lnTo>
                  <a:lnTo>
                    <a:pt x="510" y="21"/>
                  </a:lnTo>
                  <a:lnTo>
                    <a:pt x="538" y="49"/>
                  </a:lnTo>
                  <a:lnTo>
                    <a:pt x="565" y="69"/>
                  </a:lnTo>
                  <a:lnTo>
                    <a:pt x="586" y="97"/>
                  </a:lnTo>
                  <a:lnTo>
                    <a:pt x="614" y="118"/>
                  </a:lnTo>
                  <a:lnTo>
                    <a:pt x="641" y="138"/>
                  </a:lnTo>
                  <a:lnTo>
                    <a:pt x="662" y="159"/>
                  </a:lnTo>
                  <a:lnTo>
                    <a:pt x="690" y="173"/>
                  </a:lnTo>
                  <a:lnTo>
                    <a:pt x="717" y="193"/>
                  </a:lnTo>
                  <a:lnTo>
                    <a:pt x="745" y="207"/>
                  </a:lnTo>
                  <a:lnTo>
                    <a:pt x="765" y="221"/>
                  </a:lnTo>
                  <a:lnTo>
                    <a:pt x="793" y="235"/>
                  </a:lnTo>
                  <a:lnTo>
                    <a:pt x="821" y="242"/>
                  </a:lnTo>
                  <a:lnTo>
                    <a:pt x="848" y="249"/>
                  </a:lnTo>
                  <a:lnTo>
                    <a:pt x="869" y="262"/>
                  </a:lnTo>
                  <a:lnTo>
                    <a:pt x="897" y="269"/>
                  </a:lnTo>
                  <a:lnTo>
                    <a:pt x="924" y="276"/>
                  </a:lnTo>
                  <a:lnTo>
                    <a:pt x="952" y="283"/>
                  </a:lnTo>
                  <a:lnTo>
                    <a:pt x="972" y="290"/>
                  </a:lnTo>
                  <a:lnTo>
                    <a:pt x="1000" y="297"/>
                  </a:lnTo>
                  <a:lnTo>
                    <a:pt x="1028" y="304"/>
                  </a:lnTo>
                  <a:lnTo>
                    <a:pt x="1048" y="311"/>
                  </a:lnTo>
                  <a:lnTo>
                    <a:pt x="1076" y="318"/>
                  </a:lnTo>
                  <a:lnTo>
                    <a:pt x="1103" y="324"/>
                  </a:lnTo>
                  <a:lnTo>
                    <a:pt x="1131" y="331"/>
                  </a:lnTo>
                  <a:lnTo>
                    <a:pt x="1152" y="331"/>
                  </a:lnTo>
                  <a:lnTo>
                    <a:pt x="1179" y="338"/>
                  </a:lnTo>
                  <a:lnTo>
                    <a:pt x="1207" y="345"/>
                  </a:lnTo>
                  <a:lnTo>
                    <a:pt x="1235" y="345"/>
                  </a:lnTo>
                  <a:lnTo>
                    <a:pt x="1255" y="352"/>
                  </a:lnTo>
                  <a:lnTo>
                    <a:pt x="1283" y="352"/>
                  </a:lnTo>
                  <a:lnTo>
                    <a:pt x="1310" y="359"/>
                  </a:lnTo>
                  <a:lnTo>
                    <a:pt x="1331" y="366"/>
                  </a:lnTo>
                  <a:lnTo>
                    <a:pt x="1359" y="366"/>
                  </a:lnTo>
                  <a:lnTo>
                    <a:pt x="1386" y="366"/>
                  </a:lnTo>
                  <a:lnTo>
                    <a:pt x="1414" y="373"/>
                  </a:lnTo>
                  <a:lnTo>
                    <a:pt x="1435" y="373"/>
                  </a:lnTo>
                  <a:lnTo>
                    <a:pt x="1462" y="380"/>
                  </a:lnTo>
                  <a:lnTo>
                    <a:pt x="1490" y="380"/>
                  </a:lnTo>
                  <a:lnTo>
                    <a:pt x="1517" y="387"/>
                  </a:lnTo>
                  <a:lnTo>
                    <a:pt x="1538" y="387"/>
                  </a:lnTo>
                  <a:lnTo>
                    <a:pt x="1566" y="387"/>
                  </a:lnTo>
                  <a:lnTo>
                    <a:pt x="1593" y="393"/>
                  </a:lnTo>
                  <a:lnTo>
                    <a:pt x="1614" y="393"/>
                  </a:lnTo>
                  <a:lnTo>
                    <a:pt x="1642" y="393"/>
                  </a:lnTo>
                  <a:lnTo>
                    <a:pt x="1669" y="393"/>
                  </a:lnTo>
                  <a:lnTo>
                    <a:pt x="1697" y="400"/>
                  </a:lnTo>
                  <a:lnTo>
                    <a:pt x="1718" y="400"/>
                  </a:lnTo>
                  <a:lnTo>
                    <a:pt x="1745" y="400"/>
                  </a:lnTo>
                  <a:lnTo>
                    <a:pt x="1773" y="400"/>
                  </a:lnTo>
                  <a:lnTo>
                    <a:pt x="1800" y="407"/>
                  </a:lnTo>
                  <a:lnTo>
                    <a:pt x="1821" y="407"/>
                  </a:lnTo>
                  <a:lnTo>
                    <a:pt x="1849" y="407"/>
                  </a:lnTo>
                  <a:lnTo>
                    <a:pt x="1876" y="407"/>
                  </a:lnTo>
                  <a:lnTo>
                    <a:pt x="1904" y="407"/>
                  </a:lnTo>
                  <a:lnTo>
                    <a:pt x="1925" y="407"/>
                  </a:lnTo>
                  <a:lnTo>
                    <a:pt x="1952" y="414"/>
                  </a:lnTo>
                  <a:lnTo>
                    <a:pt x="1980" y="414"/>
                  </a:lnTo>
                  <a:lnTo>
                    <a:pt x="2000" y="414"/>
                  </a:lnTo>
                  <a:lnTo>
                    <a:pt x="2028" y="414"/>
                  </a:lnTo>
                  <a:lnTo>
                    <a:pt x="2056" y="414"/>
                  </a:lnTo>
                  <a:lnTo>
                    <a:pt x="2083" y="414"/>
                  </a:lnTo>
                  <a:lnTo>
                    <a:pt x="2104" y="414"/>
                  </a:lnTo>
                  <a:lnTo>
                    <a:pt x="2132" y="414"/>
                  </a:lnTo>
                  <a:lnTo>
                    <a:pt x="2159" y="421"/>
                  </a:lnTo>
                  <a:lnTo>
                    <a:pt x="2187" y="421"/>
                  </a:lnTo>
                  <a:lnTo>
                    <a:pt x="2207" y="421"/>
                  </a:lnTo>
                  <a:lnTo>
                    <a:pt x="2235" y="421"/>
                  </a:lnTo>
                  <a:lnTo>
                    <a:pt x="2263" y="421"/>
                  </a:lnTo>
                  <a:lnTo>
                    <a:pt x="2283" y="421"/>
                  </a:lnTo>
                  <a:lnTo>
                    <a:pt x="2311" y="421"/>
                  </a:lnTo>
                  <a:lnTo>
                    <a:pt x="2338" y="421"/>
                  </a:lnTo>
                  <a:lnTo>
                    <a:pt x="2366" y="421"/>
                  </a:lnTo>
                  <a:lnTo>
                    <a:pt x="2387" y="421"/>
                  </a:lnTo>
                  <a:lnTo>
                    <a:pt x="2414" y="421"/>
                  </a:lnTo>
                  <a:lnTo>
                    <a:pt x="2442" y="421"/>
                  </a:lnTo>
                  <a:lnTo>
                    <a:pt x="2470" y="421"/>
                  </a:lnTo>
                  <a:lnTo>
                    <a:pt x="2490" y="428"/>
                  </a:lnTo>
                  <a:lnTo>
                    <a:pt x="2518" y="428"/>
                  </a:lnTo>
                  <a:lnTo>
                    <a:pt x="2545" y="428"/>
                  </a:lnTo>
                  <a:lnTo>
                    <a:pt x="2573" y="428"/>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37"/>
            <p:cNvSpPr>
              <a:spLocks/>
            </p:cNvSpPr>
            <p:nvPr/>
          </p:nvSpPr>
          <p:spPr bwMode="auto">
            <a:xfrm>
              <a:off x="1680" y="3741"/>
              <a:ext cx="2573" cy="269"/>
            </a:xfrm>
            <a:custGeom>
              <a:avLst/>
              <a:gdLst>
                <a:gd name="T0" fmla="*/ 20 w 2573"/>
                <a:gd name="T1" fmla="*/ 7 h 269"/>
                <a:gd name="T2" fmla="*/ 75 w 2573"/>
                <a:gd name="T3" fmla="*/ 0 h 269"/>
                <a:gd name="T4" fmla="*/ 124 w 2573"/>
                <a:gd name="T5" fmla="*/ 0 h 269"/>
                <a:gd name="T6" fmla="*/ 179 w 2573"/>
                <a:gd name="T7" fmla="*/ 0 h 269"/>
                <a:gd name="T8" fmla="*/ 227 w 2573"/>
                <a:gd name="T9" fmla="*/ 21 h 269"/>
                <a:gd name="T10" fmla="*/ 282 w 2573"/>
                <a:gd name="T11" fmla="*/ 21 h 269"/>
                <a:gd name="T12" fmla="*/ 331 w 2573"/>
                <a:gd name="T13" fmla="*/ 7 h 269"/>
                <a:gd name="T14" fmla="*/ 379 w 2573"/>
                <a:gd name="T15" fmla="*/ 7 h 269"/>
                <a:gd name="T16" fmla="*/ 434 w 2573"/>
                <a:gd name="T17" fmla="*/ 14 h 269"/>
                <a:gd name="T18" fmla="*/ 483 w 2573"/>
                <a:gd name="T19" fmla="*/ 28 h 269"/>
                <a:gd name="T20" fmla="*/ 538 w 2573"/>
                <a:gd name="T21" fmla="*/ 48 h 269"/>
                <a:gd name="T22" fmla="*/ 586 w 2573"/>
                <a:gd name="T23" fmla="*/ 69 h 269"/>
                <a:gd name="T24" fmla="*/ 641 w 2573"/>
                <a:gd name="T25" fmla="*/ 83 h 269"/>
                <a:gd name="T26" fmla="*/ 690 w 2573"/>
                <a:gd name="T27" fmla="*/ 104 h 269"/>
                <a:gd name="T28" fmla="*/ 745 w 2573"/>
                <a:gd name="T29" fmla="*/ 117 h 269"/>
                <a:gd name="T30" fmla="*/ 793 w 2573"/>
                <a:gd name="T31" fmla="*/ 131 h 269"/>
                <a:gd name="T32" fmla="*/ 848 w 2573"/>
                <a:gd name="T33" fmla="*/ 145 h 269"/>
                <a:gd name="T34" fmla="*/ 897 w 2573"/>
                <a:gd name="T35" fmla="*/ 159 h 269"/>
                <a:gd name="T36" fmla="*/ 952 w 2573"/>
                <a:gd name="T37" fmla="*/ 166 h 269"/>
                <a:gd name="T38" fmla="*/ 1000 w 2573"/>
                <a:gd name="T39" fmla="*/ 179 h 269"/>
                <a:gd name="T40" fmla="*/ 1048 w 2573"/>
                <a:gd name="T41" fmla="*/ 186 h 269"/>
                <a:gd name="T42" fmla="*/ 1103 w 2573"/>
                <a:gd name="T43" fmla="*/ 193 h 269"/>
                <a:gd name="T44" fmla="*/ 1152 w 2573"/>
                <a:gd name="T45" fmla="*/ 200 h 269"/>
                <a:gd name="T46" fmla="*/ 1207 w 2573"/>
                <a:gd name="T47" fmla="*/ 207 h 269"/>
                <a:gd name="T48" fmla="*/ 1255 w 2573"/>
                <a:gd name="T49" fmla="*/ 214 h 269"/>
                <a:gd name="T50" fmla="*/ 1310 w 2573"/>
                <a:gd name="T51" fmla="*/ 221 h 269"/>
                <a:gd name="T52" fmla="*/ 1359 w 2573"/>
                <a:gd name="T53" fmla="*/ 228 h 269"/>
                <a:gd name="T54" fmla="*/ 1414 w 2573"/>
                <a:gd name="T55" fmla="*/ 228 h 269"/>
                <a:gd name="T56" fmla="*/ 1462 w 2573"/>
                <a:gd name="T57" fmla="*/ 235 h 269"/>
                <a:gd name="T58" fmla="*/ 1517 w 2573"/>
                <a:gd name="T59" fmla="*/ 235 h 269"/>
                <a:gd name="T60" fmla="*/ 1566 w 2573"/>
                <a:gd name="T61" fmla="*/ 242 h 269"/>
                <a:gd name="T62" fmla="*/ 1614 w 2573"/>
                <a:gd name="T63" fmla="*/ 242 h 269"/>
                <a:gd name="T64" fmla="*/ 1669 w 2573"/>
                <a:gd name="T65" fmla="*/ 248 h 269"/>
                <a:gd name="T66" fmla="*/ 1718 w 2573"/>
                <a:gd name="T67" fmla="*/ 248 h 269"/>
                <a:gd name="T68" fmla="*/ 1773 w 2573"/>
                <a:gd name="T69" fmla="*/ 255 h 269"/>
                <a:gd name="T70" fmla="*/ 1821 w 2573"/>
                <a:gd name="T71" fmla="*/ 255 h 269"/>
                <a:gd name="T72" fmla="*/ 1876 w 2573"/>
                <a:gd name="T73" fmla="*/ 255 h 269"/>
                <a:gd name="T74" fmla="*/ 1925 w 2573"/>
                <a:gd name="T75" fmla="*/ 255 h 269"/>
                <a:gd name="T76" fmla="*/ 1980 w 2573"/>
                <a:gd name="T77" fmla="*/ 262 h 269"/>
                <a:gd name="T78" fmla="*/ 2028 w 2573"/>
                <a:gd name="T79" fmla="*/ 262 h 269"/>
                <a:gd name="T80" fmla="*/ 2083 w 2573"/>
                <a:gd name="T81" fmla="*/ 262 h 269"/>
                <a:gd name="T82" fmla="*/ 2132 w 2573"/>
                <a:gd name="T83" fmla="*/ 262 h 269"/>
                <a:gd name="T84" fmla="*/ 2187 w 2573"/>
                <a:gd name="T85" fmla="*/ 262 h 269"/>
                <a:gd name="T86" fmla="*/ 2235 w 2573"/>
                <a:gd name="T87" fmla="*/ 262 h 269"/>
                <a:gd name="T88" fmla="*/ 2283 w 2573"/>
                <a:gd name="T89" fmla="*/ 262 h 269"/>
                <a:gd name="T90" fmla="*/ 2338 w 2573"/>
                <a:gd name="T91" fmla="*/ 269 h 269"/>
                <a:gd name="T92" fmla="*/ 2387 w 2573"/>
                <a:gd name="T93" fmla="*/ 269 h 269"/>
                <a:gd name="T94" fmla="*/ 2442 w 2573"/>
                <a:gd name="T95" fmla="*/ 269 h 269"/>
                <a:gd name="T96" fmla="*/ 2490 w 2573"/>
                <a:gd name="T97" fmla="*/ 269 h 269"/>
                <a:gd name="T98" fmla="*/ 2545 w 2573"/>
                <a:gd name="T99"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9">
                  <a:moveTo>
                    <a:pt x="0" y="0"/>
                  </a:moveTo>
                  <a:lnTo>
                    <a:pt x="20" y="7"/>
                  </a:lnTo>
                  <a:lnTo>
                    <a:pt x="48" y="7"/>
                  </a:lnTo>
                  <a:lnTo>
                    <a:pt x="75" y="0"/>
                  </a:lnTo>
                  <a:lnTo>
                    <a:pt x="96" y="0"/>
                  </a:lnTo>
                  <a:lnTo>
                    <a:pt x="124" y="0"/>
                  </a:lnTo>
                  <a:lnTo>
                    <a:pt x="151" y="0"/>
                  </a:lnTo>
                  <a:lnTo>
                    <a:pt x="179" y="0"/>
                  </a:lnTo>
                  <a:lnTo>
                    <a:pt x="200" y="0"/>
                  </a:lnTo>
                  <a:lnTo>
                    <a:pt x="227" y="21"/>
                  </a:lnTo>
                  <a:lnTo>
                    <a:pt x="255" y="14"/>
                  </a:lnTo>
                  <a:lnTo>
                    <a:pt x="282" y="21"/>
                  </a:lnTo>
                  <a:lnTo>
                    <a:pt x="303" y="28"/>
                  </a:lnTo>
                  <a:lnTo>
                    <a:pt x="331" y="7"/>
                  </a:lnTo>
                  <a:lnTo>
                    <a:pt x="358" y="7"/>
                  </a:lnTo>
                  <a:lnTo>
                    <a:pt x="379" y="7"/>
                  </a:lnTo>
                  <a:lnTo>
                    <a:pt x="407" y="7"/>
                  </a:lnTo>
                  <a:lnTo>
                    <a:pt x="434" y="14"/>
                  </a:lnTo>
                  <a:lnTo>
                    <a:pt x="462" y="21"/>
                  </a:lnTo>
                  <a:lnTo>
                    <a:pt x="483" y="28"/>
                  </a:lnTo>
                  <a:lnTo>
                    <a:pt x="510" y="35"/>
                  </a:lnTo>
                  <a:lnTo>
                    <a:pt x="538" y="48"/>
                  </a:lnTo>
                  <a:lnTo>
                    <a:pt x="565" y="55"/>
                  </a:lnTo>
                  <a:lnTo>
                    <a:pt x="586" y="69"/>
                  </a:lnTo>
                  <a:lnTo>
                    <a:pt x="614" y="76"/>
                  </a:lnTo>
                  <a:lnTo>
                    <a:pt x="641" y="83"/>
                  </a:lnTo>
                  <a:lnTo>
                    <a:pt x="662" y="97"/>
                  </a:lnTo>
                  <a:lnTo>
                    <a:pt x="690" y="104"/>
                  </a:lnTo>
                  <a:lnTo>
                    <a:pt x="717" y="111"/>
                  </a:lnTo>
                  <a:lnTo>
                    <a:pt x="745" y="117"/>
                  </a:lnTo>
                  <a:lnTo>
                    <a:pt x="765" y="124"/>
                  </a:lnTo>
                  <a:lnTo>
                    <a:pt x="793" y="131"/>
                  </a:lnTo>
                  <a:lnTo>
                    <a:pt x="821" y="138"/>
                  </a:lnTo>
                  <a:lnTo>
                    <a:pt x="848" y="145"/>
                  </a:lnTo>
                  <a:lnTo>
                    <a:pt x="869" y="152"/>
                  </a:lnTo>
                  <a:lnTo>
                    <a:pt x="897" y="159"/>
                  </a:lnTo>
                  <a:lnTo>
                    <a:pt x="924" y="166"/>
                  </a:lnTo>
                  <a:lnTo>
                    <a:pt x="952" y="166"/>
                  </a:lnTo>
                  <a:lnTo>
                    <a:pt x="972" y="173"/>
                  </a:lnTo>
                  <a:lnTo>
                    <a:pt x="1000" y="179"/>
                  </a:lnTo>
                  <a:lnTo>
                    <a:pt x="1028" y="179"/>
                  </a:lnTo>
                  <a:lnTo>
                    <a:pt x="1048" y="186"/>
                  </a:lnTo>
                  <a:lnTo>
                    <a:pt x="1076" y="193"/>
                  </a:lnTo>
                  <a:lnTo>
                    <a:pt x="1103" y="193"/>
                  </a:lnTo>
                  <a:lnTo>
                    <a:pt x="1131" y="200"/>
                  </a:lnTo>
                  <a:lnTo>
                    <a:pt x="1152" y="200"/>
                  </a:lnTo>
                  <a:lnTo>
                    <a:pt x="1179" y="207"/>
                  </a:lnTo>
                  <a:lnTo>
                    <a:pt x="1207" y="207"/>
                  </a:lnTo>
                  <a:lnTo>
                    <a:pt x="1235" y="214"/>
                  </a:lnTo>
                  <a:lnTo>
                    <a:pt x="1255" y="214"/>
                  </a:lnTo>
                  <a:lnTo>
                    <a:pt x="1283" y="221"/>
                  </a:lnTo>
                  <a:lnTo>
                    <a:pt x="1310" y="221"/>
                  </a:lnTo>
                  <a:lnTo>
                    <a:pt x="1331" y="221"/>
                  </a:lnTo>
                  <a:lnTo>
                    <a:pt x="1359" y="228"/>
                  </a:lnTo>
                  <a:lnTo>
                    <a:pt x="1386" y="228"/>
                  </a:lnTo>
                  <a:lnTo>
                    <a:pt x="1414" y="228"/>
                  </a:lnTo>
                  <a:lnTo>
                    <a:pt x="1435" y="235"/>
                  </a:lnTo>
                  <a:lnTo>
                    <a:pt x="1462" y="235"/>
                  </a:lnTo>
                  <a:lnTo>
                    <a:pt x="1490" y="235"/>
                  </a:lnTo>
                  <a:lnTo>
                    <a:pt x="1517" y="235"/>
                  </a:lnTo>
                  <a:lnTo>
                    <a:pt x="1538" y="242"/>
                  </a:lnTo>
                  <a:lnTo>
                    <a:pt x="1566" y="242"/>
                  </a:lnTo>
                  <a:lnTo>
                    <a:pt x="1593" y="242"/>
                  </a:lnTo>
                  <a:lnTo>
                    <a:pt x="1614" y="242"/>
                  </a:lnTo>
                  <a:lnTo>
                    <a:pt x="1642" y="248"/>
                  </a:lnTo>
                  <a:lnTo>
                    <a:pt x="1669" y="248"/>
                  </a:lnTo>
                  <a:lnTo>
                    <a:pt x="1697" y="248"/>
                  </a:lnTo>
                  <a:lnTo>
                    <a:pt x="1718" y="248"/>
                  </a:lnTo>
                  <a:lnTo>
                    <a:pt x="1745" y="248"/>
                  </a:lnTo>
                  <a:lnTo>
                    <a:pt x="1773" y="255"/>
                  </a:lnTo>
                  <a:lnTo>
                    <a:pt x="1800" y="255"/>
                  </a:lnTo>
                  <a:lnTo>
                    <a:pt x="1821" y="255"/>
                  </a:lnTo>
                  <a:lnTo>
                    <a:pt x="1849" y="255"/>
                  </a:lnTo>
                  <a:lnTo>
                    <a:pt x="1876" y="255"/>
                  </a:lnTo>
                  <a:lnTo>
                    <a:pt x="1904" y="255"/>
                  </a:lnTo>
                  <a:lnTo>
                    <a:pt x="1925" y="255"/>
                  </a:lnTo>
                  <a:lnTo>
                    <a:pt x="1952" y="255"/>
                  </a:lnTo>
                  <a:lnTo>
                    <a:pt x="1980" y="262"/>
                  </a:lnTo>
                  <a:lnTo>
                    <a:pt x="2000" y="262"/>
                  </a:lnTo>
                  <a:lnTo>
                    <a:pt x="2028" y="262"/>
                  </a:lnTo>
                  <a:lnTo>
                    <a:pt x="2056" y="262"/>
                  </a:lnTo>
                  <a:lnTo>
                    <a:pt x="2083" y="262"/>
                  </a:lnTo>
                  <a:lnTo>
                    <a:pt x="2104" y="262"/>
                  </a:lnTo>
                  <a:lnTo>
                    <a:pt x="2132" y="262"/>
                  </a:lnTo>
                  <a:lnTo>
                    <a:pt x="2159" y="262"/>
                  </a:lnTo>
                  <a:lnTo>
                    <a:pt x="2187" y="262"/>
                  </a:lnTo>
                  <a:lnTo>
                    <a:pt x="2207" y="262"/>
                  </a:lnTo>
                  <a:lnTo>
                    <a:pt x="2235" y="262"/>
                  </a:lnTo>
                  <a:lnTo>
                    <a:pt x="2263" y="262"/>
                  </a:lnTo>
                  <a:lnTo>
                    <a:pt x="2283" y="262"/>
                  </a:lnTo>
                  <a:lnTo>
                    <a:pt x="2311" y="262"/>
                  </a:lnTo>
                  <a:lnTo>
                    <a:pt x="2338" y="269"/>
                  </a:lnTo>
                  <a:lnTo>
                    <a:pt x="2366" y="269"/>
                  </a:lnTo>
                  <a:lnTo>
                    <a:pt x="2387" y="269"/>
                  </a:lnTo>
                  <a:lnTo>
                    <a:pt x="2414" y="269"/>
                  </a:lnTo>
                  <a:lnTo>
                    <a:pt x="2442" y="269"/>
                  </a:lnTo>
                  <a:lnTo>
                    <a:pt x="2470" y="269"/>
                  </a:lnTo>
                  <a:lnTo>
                    <a:pt x="2490" y="269"/>
                  </a:lnTo>
                  <a:lnTo>
                    <a:pt x="2518" y="269"/>
                  </a:lnTo>
                  <a:lnTo>
                    <a:pt x="2545" y="269"/>
                  </a:lnTo>
                  <a:lnTo>
                    <a:pt x="2573" y="269"/>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38"/>
            <p:cNvSpPr>
              <a:spLocks/>
            </p:cNvSpPr>
            <p:nvPr/>
          </p:nvSpPr>
          <p:spPr bwMode="auto">
            <a:xfrm>
              <a:off x="1680" y="3748"/>
              <a:ext cx="2573" cy="269"/>
            </a:xfrm>
            <a:custGeom>
              <a:avLst/>
              <a:gdLst>
                <a:gd name="T0" fmla="*/ 20 w 2573"/>
                <a:gd name="T1" fmla="*/ 7 h 269"/>
                <a:gd name="T2" fmla="*/ 75 w 2573"/>
                <a:gd name="T3" fmla="*/ 0 h 269"/>
                <a:gd name="T4" fmla="*/ 124 w 2573"/>
                <a:gd name="T5" fmla="*/ 0 h 269"/>
                <a:gd name="T6" fmla="*/ 179 w 2573"/>
                <a:gd name="T7" fmla="*/ 0 h 269"/>
                <a:gd name="T8" fmla="*/ 227 w 2573"/>
                <a:gd name="T9" fmla="*/ 21 h 269"/>
                <a:gd name="T10" fmla="*/ 282 w 2573"/>
                <a:gd name="T11" fmla="*/ 21 h 269"/>
                <a:gd name="T12" fmla="*/ 331 w 2573"/>
                <a:gd name="T13" fmla="*/ 7 h 269"/>
                <a:gd name="T14" fmla="*/ 379 w 2573"/>
                <a:gd name="T15" fmla="*/ 7 h 269"/>
                <a:gd name="T16" fmla="*/ 434 w 2573"/>
                <a:gd name="T17" fmla="*/ 14 h 269"/>
                <a:gd name="T18" fmla="*/ 483 w 2573"/>
                <a:gd name="T19" fmla="*/ 28 h 269"/>
                <a:gd name="T20" fmla="*/ 538 w 2573"/>
                <a:gd name="T21" fmla="*/ 48 h 269"/>
                <a:gd name="T22" fmla="*/ 586 w 2573"/>
                <a:gd name="T23" fmla="*/ 69 h 269"/>
                <a:gd name="T24" fmla="*/ 641 w 2573"/>
                <a:gd name="T25" fmla="*/ 83 h 269"/>
                <a:gd name="T26" fmla="*/ 690 w 2573"/>
                <a:gd name="T27" fmla="*/ 104 h 269"/>
                <a:gd name="T28" fmla="*/ 745 w 2573"/>
                <a:gd name="T29" fmla="*/ 117 h 269"/>
                <a:gd name="T30" fmla="*/ 793 w 2573"/>
                <a:gd name="T31" fmla="*/ 131 h 269"/>
                <a:gd name="T32" fmla="*/ 848 w 2573"/>
                <a:gd name="T33" fmla="*/ 145 h 269"/>
                <a:gd name="T34" fmla="*/ 897 w 2573"/>
                <a:gd name="T35" fmla="*/ 159 h 269"/>
                <a:gd name="T36" fmla="*/ 952 w 2573"/>
                <a:gd name="T37" fmla="*/ 166 h 269"/>
                <a:gd name="T38" fmla="*/ 1000 w 2573"/>
                <a:gd name="T39" fmla="*/ 179 h 269"/>
                <a:gd name="T40" fmla="*/ 1048 w 2573"/>
                <a:gd name="T41" fmla="*/ 186 h 269"/>
                <a:gd name="T42" fmla="*/ 1103 w 2573"/>
                <a:gd name="T43" fmla="*/ 193 h 269"/>
                <a:gd name="T44" fmla="*/ 1152 w 2573"/>
                <a:gd name="T45" fmla="*/ 200 h 269"/>
                <a:gd name="T46" fmla="*/ 1207 w 2573"/>
                <a:gd name="T47" fmla="*/ 207 h 269"/>
                <a:gd name="T48" fmla="*/ 1255 w 2573"/>
                <a:gd name="T49" fmla="*/ 214 h 269"/>
                <a:gd name="T50" fmla="*/ 1310 w 2573"/>
                <a:gd name="T51" fmla="*/ 221 h 269"/>
                <a:gd name="T52" fmla="*/ 1359 w 2573"/>
                <a:gd name="T53" fmla="*/ 228 h 269"/>
                <a:gd name="T54" fmla="*/ 1414 w 2573"/>
                <a:gd name="T55" fmla="*/ 228 h 269"/>
                <a:gd name="T56" fmla="*/ 1462 w 2573"/>
                <a:gd name="T57" fmla="*/ 235 h 269"/>
                <a:gd name="T58" fmla="*/ 1517 w 2573"/>
                <a:gd name="T59" fmla="*/ 235 h 269"/>
                <a:gd name="T60" fmla="*/ 1566 w 2573"/>
                <a:gd name="T61" fmla="*/ 241 h 269"/>
                <a:gd name="T62" fmla="*/ 1614 w 2573"/>
                <a:gd name="T63" fmla="*/ 241 h 269"/>
                <a:gd name="T64" fmla="*/ 1669 w 2573"/>
                <a:gd name="T65" fmla="*/ 248 h 269"/>
                <a:gd name="T66" fmla="*/ 1718 w 2573"/>
                <a:gd name="T67" fmla="*/ 248 h 269"/>
                <a:gd name="T68" fmla="*/ 1773 w 2573"/>
                <a:gd name="T69" fmla="*/ 255 h 269"/>
                <a:gd name="T70" fmla="*/ 1821 w 2573"/>
                <a:gd name="T71" fmla="*/ 255 h 269"/>
                <a:gd name="T72" fmla="*/ 1876 w 2573"/>
                <a:gd name="T73" fmla="*/ 255 h 269"/>
                <a:gd name="T74" fmla="*/ 1925 w 2573"/>
                <a:gd name="T75" fmla="*/ 255 h 269"/>
                <a:gd name="T76" fmla="*/ 1980 w 2573"/>
                <a:gd name="T77" fmla="*/ 262 h 269"/>
                <a:gd name="T78" fmla="*/ 2028 w 2573"/>
                <a:gd name="T79" fmla="*/ 262 h 269"/>
                <a:gd name="T80" fmla="*/ 2083 w 2573"/>
                <a:gd name="T81" fmla="*/ 262 h 269"/>
                <a:gd name="T82" fmla="*/ 2132 w 2573"/>
                <a:gd name="T83" fmla="*/ 262 h 269"/>
                <a:gd name="T84" fmla="*/ 2187 w 2573"/>
                <a:gd name="T85" fmla="*/ 262 h 269"/>
                <a:gd name="T86" fmla="*/ 2235 w 2573"/>
                <a:gd name="T87" fmla="*/ 262 h 269"/>
                <a:gd name="T88" fmla="*/ 2283 w 2573"/>
                <a:gd name="T89" fmla="*/ 262 h 269"/>
                <a:gd name="T90" fmla="*/ 2338 w 2573"/>
                <a:gd name="T91" fmla="*/ 269 h 269"/>
                <a:gd name="T92" fmla="*/ 2387 w 2573"/>
                <a:gd name="T93" fmla="*/ 269 h 269"/>
                <a:gd name="T94" fmla="*/ 2442 w 2573"/>
                <a:gd name="T95" fmla="*/ 269 h 269"/>
                <a:gd name="T96" fmla="*/ 2490 w 2573"/>
                <a:gd name="T97" fmla="*/ 269 h 269"/>
                <a:gd name="T98" fmla="*/ 2545 w 2573"/>
                <a:gd name="T99"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9">
                  <a:moveTo>
                    <a:pt x="0" y="0"/>
                  </a:moveTo>
                  <a:lnTo>
                    <a:pt x="20" y="7"/>
                  </a:lnTo>
                  <a:lnTo>
                    <a:pt x="48" y="7"/>
                  </a:lnTo>
                  <a:lnTo>
                    <a:pt x="75" y="0"/>
                  </a:lnTo>
                  <a:lnTo>
                    <a:pt x="96" y="0"/>
                  </a:lnTo>
                  <a:lnTo>
                    <a:pt x="124" y="0"/>
                  </a:lnTo>
                  <a:lnTo>
                    <a:pt x="151" y="0"/>
                  </a:lnTo>
                  <a:lnTo>
                    <a:pt x="179" y="0"/>
                  </a:lnTo>
                  <a:lnTo>
                    <a:pt x="200" y="0"/>
                  </a:lnTo>
                  <a:lnTo>
                    <a:pt x="227" y="21"/>
                  </a:lnTo>
                  <a:lnTo>
                    <a:pt x="255" y="14"/>
                  </a:lnTo>
                  <a:lnTo>
                    <a:pt x="282" y="21"/>
                  </a:lnTo>
                  <a:lnTo>
                    <a:pt x="303" y="28"/>
                  </a:lnTo>
                  <a:lnTo>
                    <a:pt x="331" y="7"/>
                  </a:lnTo>
                  <a:lnTo>
                    <a:pt x="358" y="7"/>
                  </a:lnTo>
                  <a:lnTo>
                    <a:pt x="379" y="7"/>
                  </a:lnTo>
                  <a:lnTo>
                    <a:pt x="407" y="7"/>
                  </a:lnTo>
                  <a:lnTo>
                    <a:pt x="434" y="14"/>
                  </a:lnTo>
                  <a:lnTo>
                    <a:pt x="462" y="21"/>
                  </a:lnTo>
                  <a:lnTo>
                    <a:pt x="483" y="28"/>
                  </a:lnTo>
                  <a:lnTo>
                    <a:pt x="510" y="35"/>
                  </a:lnTo>
                  <a:lnTo>
                    <a:pt x="538" y="48"/>
                  </a:lnTo>
                  <a:lnTo>
                    <a:pt x="565" y="55"/>
                  </a:lnTo>
                  <a:lnTo>
                    <a:pt x="586" y="69"/>
                  </a:lnTo>
                  <a:lnTo>
                    <a:pt x="614" y="76"/>
                  </a:lnTo>
                  <a:lnTo>
                    <a:pt x="641" y="83"/>
                  </a:lnTo>
                  <a:lnTo>
                    <a:pt x="662" y="97"/>
                  </a:lnTo>
                  <a:lnTo>
                    <a:pt x="690" y="104"/>
                  </a:lnTo>
                  <a:lnTo>
                    <a:pt x="717" y="110"/>
                  </a:lnTo>
                  <a:lnTo>
                    <a:pt x="745" y="117"/>
                  </a:lnTo>
                  <a:lnTo>
                    <a:pt x="765" y="124"/>
                  </a:lnTo>
                  <a:lnTo>
                    <a:pt x="793" y="131"/>
                  </a:lnTo>
                  <a:lnTo>
                    <a:pt x="821" y="138"/>
                  </a:lnTo>
                  <a:lnTo>
                    <a:pt x="848" y="145"/>
                  </a:lnTo>
                  <a:lnTo>
                    <a:pt x="869" y="152"/>
                  </a:lnTo>
                  <a:lnTo>
                    <a:pt x="897" y="159"/>
                  </a:lnTo>
                  <a:lnTo>
                    <a:pt x="924" y="166"/>
                  </a:lnTo>
                  <a:lnTo>
                    <a:pt x="952" y="166"/>
                  </a:lnTo>
                  <a:lnTo>
                    <a:pt x="972" y="172"/>
                  </a:lnTo>
                  <a:lnTo>
                    <a:pt x="1000" y="179"/>
                  </a:lnTo>
                  <a:lnTo>
                    <a:pt x="1028" y="179"/>
                  </a:lnTo>
                  <a:lnTo>
                    <a:pt x="1048" y="186"/>
                  </a:lnTo>
                  <a:lnTo>
                    <a:pt x="1076" y="193"/>
                  </a:lnTo>
                  <a:lnTo>
                    <a:pt x="1103" y="193"/>
                  </a:lnTo>
                  <a:lnTo>
                    <a:pt x="1131" y="200"/>
                  </a:lnTo>
                  <a:lnTo>
                    <a:pt x="1152" y="200"/>
                  </a:lnTo>
                  <a:lnTo>
                    <a:pt x="1179" y="207"/>
                  </a:lnTo>
                  <a:lnTo>
                    <a:pt x="1207" y="207"/>
                  </a:lnTo>
                  <a:lnTo>
                    <a:pt x="1235" y="214"/>
                  </a:lnTo>
                  <a:lnTo>
                    <a:pt x="1255" y="214"/>
                  </a:lnTo>
                  <a:lnTo>
                    <a:pt x="1283" y="221"/>
                  </a:lnTo>
                  <a:lnTo>
                    <a:pt x="1310" y="221"/>
                  </a:lnTo>
                  <a:lnTo>
                    <a:pt x="1331" y="221"/>
                  </a:lnTo>
                  <a:lnTo>
                    <a:pt x="1359" y="228"/>
                  </a:lnTo>
                  <a:lnTo>
                    <a:pt x="1386" y="228"/>
                  </a:lnTo>
                  <a:lnTo>
                    <a:pt x="1414" y="228"/>
                  </a:lnTo>
                  <a:lnTo>
                    <a:pt x="1435" y="235"/>
                  </a:lnTo>
                  <a:lnTo>
                    <a:pt x="1462" y="235"/>
                  </a:lnTo>
                  <a:lnTo>
                    <a:pt x="1490" y="235"/>
                  </a:lnTo>
                  <a:lnTo>
                    <a:pt x="1517" y="235"/>
                  </a:lnTo>
                  <a:lnTo>
                    <a:pt x="1538" y="241"/>
                  </a:lnTo>
                  <a:lnTo>
                    <a:pt x="1566" y="241"/>
                  </a:lnTo>
                  <a:lnTo>
                    <a:pt x="1593" y="241"/>
                  </a:lnTo>
                  <a:lnTo>
                    <a:pt x="1614" y="241"/>
                  </a:lnTo>
                  <a:lnTo>
                    <a:pt x="1642" y="248"/>
                  </a:lnTo>
                  <a:lnTo>
                    <a:pt x="1669" y="248"/>
                  </a:lnTo>
                  <a:lnTo>
                    <a:pt x="1697" y="248"/>
                  </a:lnTo>
                  <a:lnTo>
                    <a:pt x="1718" y="248"/>
                  </a:lnTo>
                  <a:lnTo>
                    <a:pt x="1745" y="248"/>
                  </a:lnTo>
                  <a:lnTo>
                    <a:pt x="1773" y="255"/>
                  </a:lnTo>
                  <a:lnTo>
                    <a:pt x="1800" y="255"/>
                  </a:lnTo>
                  <a:lnTo>
                    <a:pt x="1821" y="255"/>
                  </a:lnTo>
                  <a:lnTo>
                    <a:pt x="1849" y="255"/>
                  </a:lnTo>
                  <a:lnTo>
                    <a:pt x="1876" y="255"/>
                  </a:lnTo>
                  <a:lnTo>
                    <a:pt x="1904" y="255"/>
                  </a:lnTo>
                  <a:lnTo>
                    <a:pt x="1925" y="255"/>
                  </a:lnTo>
                  <a:lnTo>
                    <a:pt x="1952" y="255"/>
                  </a:lnTo>
                  <a:lnTo>
                    <a:pt x="1980" y="262"/>
                  </a:lnTo>
                  <a:lnTo>
                    <a:pt x="2000" y="262"/>
                  </a:lnTo>
                  <a:lnTo>
                    <a:pt x="2028" y="262"/>
                  </a:lnTo>
                  <a:lnTo>
                    <a:pt x="2056" y="262"/>
                  </a:lnTo>
                  <a:lnTo>
                    <a:pt x="2083" y="262"/>
                  </a:lnTo>
                  <a:lnTo>
                    <a:pt x="2104" y="262"/>
                  </a:lnTo>
                  <a:lnTo>
                    <a:pt x="2132" y="262"/>
                  </a:lnTo>
                  <a:lnTo>
                    <a:pt x="2159" y="262"/>
                  </a:lnTo>
                  <a:lnTo>
                    <a:pt x="2187" y="262"/>
                  </a:lnTo>
                  <a:lnTo>
                    <a:pt x="2207" y="262"/>
                  </a:lnTo>
                  <a:lnTo>
                    <a:pt x="2235" y="262"/>
                  </a:lnTo>
                  <a:lnTo>
                    <a:pt x="2263" y="262"/>
                  </a:lnTo>
                  <a:lnTo>
                    <a:pt x="2283" y="262"/>
                  </a:lnTo>
                  <a:lnTo>
                    <a:pt x="2311" y="262"/>
                  </a:lnTo>
                  <a:lnTo>
                    <a:pt x="2338" y="269"/>
                  </a:lnTo>
                  <a:lnTo>
                    <a:pt x="2366" y="269"/>
                  </a:lnTo>
                  <a:lnTo>
                    <a:pt x="2387" y="269"/>
                  </a:lnTo>
                  <a:lnTo>
                    <a:pt x="2414" y="269"/>
                  </a:lnTo>
                  <a:lnTo>
                    <a:pt x="2442" y="269"/>
                  </a:lnTo>
                  <a:lnTo>
                    <a:pt x="2470" y="269"/>
                  </a:lnTo>
                  <a:lnTo>
                    <a:pt x="2490" y="269"/>
                  </a:lnTo>
                  <a:lnTo>
                    <a:pt x="2518" y="269"/>
                  </a:lnTo>
                  <a:lnTo>
                    <a:pt x="2545" y="269"/>
                  </a:lnTo>
                  <a:lnTo>
                    <a:pt x="2573" y="269"/>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39"/>
            <p:cNvSpPr>
              <a:spLocks/>
            </p:cNvSpPr>
            <p:nvPr/>
          </p:nvSpPr>
          <p:spPr bwMode="auto">
            <a:xfrm>
              <a:off x="1680" y="3755"/>
              <a:ext cx="2573" cy="269"/>
            </a:xfrm>
            <a:custGeom>
              <a:avLst/>
              <a:gdLst>
                <a:gd name="T0" fmla="*/ 20 w 2573"/>
                <a:gd name="T1" fmla="*/ 7 h 269"/>
                <a:gd name="T2" fmla="*/ 75 w 2573"/>
                <a:gd name="T3" fmla="*/ 0 h 269"/>
                <a:gd name="T4" fmla="*/ 124 w 2573"/>
                <a:gd name="T5" fmla="*/ 0 h 269"/>
                <a:gd name="T6" fmla="*/ 179 w 2573"/>
                <a:gd name="T7" fmla="*/ 0 h 269"/>
                <a:gd name="T8" fmla="*/ 227 w 2573"/>
                <a:gd name="T9" fmla="*/ 21 h 269"/>
                <a:gd name="T10" fmla="*/ 282 w 2573"/>
                <a:gd name="T11" fmla="*/ 21 h 269"/>
                <a:gd name="T12" fmla="*/ 331 w 2573"/>
                <a:gd name="T13" fmla="*/ 7 h 269"/>
                <a:gd name="T14" fmla="*/ 379 w 2573"/>
                <a:gd name="T15" fmla="*/ 7 h 269"/>
                <a:gd name="T16" fmla="*/ 434 w 2573"/>
                <a:gd name="T17" fmla="*/ 14 h 269"/>
                <a:gd name="T18" fmla="*/ 483 w 2573"/>
                <a:gd name="T19" fmla="*/ 28 h 269"/>
                <a:gd name="T20" fmla="*/ 538 w 2573"/>
                <a:gd name="T21" fmla="*/ 48 h 269"/>
                <a:gd name="T22" fmla="*/ 586 w 2573"/>
                <a:gd name="T23" fmla="*/ 69 h 269"/>
                <a:gd name="T24" fmla="*/ 641 w 2573"/>
                <a:gd name="T25" fmla="*/ 83 h 269"/>
                <a:gd name="T26" fmla="*/ 690 w 2573"/>
                <a:gd name="T27" fmla="*/ 103 h 269"/>
                <a:gd name="T28" fmla="*/ 745 w 2573"/>
                <a:gd name="T29" fmla="*/ 117 h 269"/>
                <a:gd name="T30" fmla="*/ 793 w 2573"/>
                <a:gd name="T31" fmla="*/ 131 h 269"/>
                <a:gd name="T32" fmla="*/ 848 w 2573"/>
                <a:gd name="T33" fmla="*/ 145 h 269"/>
                <a:gd name="T34" fmla="*/ 897 w 2573"/>
                <a:gd name="T35" fmla="*/ 159 h 269"/>
                <a:gd name="T36" fmla="*/ 952 w 2573"/>
                <a:gd name="T37" fmla="*/ 165 h 269"/>
                <a:gd name="T38" fmla="*/ 1000 w 2573"/>
                <a:gd name="T39" fmla="*/ 179 h 269"/>
                <a:gd name="T40" fmla="*/ 1048 w 2573"/>
                <a:gd name="T41" fmla="*/ 186 h 269"/>
                <a:gd name="T42" fmla="*/ 1103 w 2573"/>
                <a:gd name="T43" fmla="*/ 193 h 269"/>
                <a:gd name="T44" fmla="*/ 1152 w 2573"/>
                <a:gd name="T45" fmla="*/ 200 h 269"/>
                <a:gd name="T46" fmla="*/ 1207 w 2573"/>
                <a:gd name="T47" fmla="*/ 207 h 269"/>
                <a:gd name="T48" fmla="*/ 1255 w 2573"/>
                <a:gd name="T49" fmla="*/ 214 h 269"/>
                <a:gd name="T50" fmla="*/ 1310 w 2573"/>
                <a:gd name="T51" fmla="*/ 221 h 269"/>
                <a:gd name="T52" fmla="*/ 1359 w 2573"/>
                <a:gd name="T53" fmla="*/ 228 h 269"/>
                <a:gd name="T54" fmla="*/ 1414 w 2573"/>
                <a:gd name="T55" fmla="*/ 228 h 269"/>
                <a:gd name="T56" fmla="*/ 1462 w 2573"/>
                <a:gd name="T57" fmla="*/ 234 h 269"/>
                <a:gd name="T58" fmla="*/ 1517 w 2573"/>
                <a:gd name="T59" fmla="*/ 234 h 269"/>
                <a:gd name="T60" fmla="*/ 1566 w 2573"/>
                <a:gd name="T61" fmla="*/ 241 h 269"/>
                <a:gd name="T62" fmla="*/ 1614 w 2573"/>
                <a:gd name="T63" fmla="*/ 241 h 269"/>
                <a:gd name="T64" fmla="*/ 1669 w 2573"/>
                <a:gd name="T65" fmla="*/ 248 h 269"/>
                <a:gd name="T66" fmla="*/ 1718 w 2573"/>
                <a:gd name="T67" fmla="*/ 248 h 269"/>
                <a:gd name="T68" fmla="*/ 1773 w 2573"/>
                <a:gd name="T69" fmla="*/ 255 h 269"/>
                <a:gd name="T70" fmla="*/ 1821 w 2573"/>
                <a:gd name="T71" fmla="*/ 255 h 269"/>
                <a:gd name="T72" fmla="*/ 1876 w 2573"/>
                <a:gd name="T73" fmla="*/ 255 h 269"/>
                <a:gd name="T74" fmla="*/ 1925 w 2573"/>
                <a:gd name="T75" fmla="*/ 255 h 269"/>
                <a:gd name="T76" fmla="*/ 1980 w 2573"/>
                <a:gd name="T77" fmla="*/ 262 h 269"/>
                <a:gd name="T78" fmla="*/ 2028 w 2573"/>
                <a:gd name="T79" fmla="*/ 262 h 269"/>
                <a:gd name="T80" fmla="*/ 2083 w 2573"/>
                <a:gd name="T81" fmla="*/ 262 h 269"/>
                <a:gd name="T82" fmla="*/ 2132 w 2573"/>
                <a:gd name="T83" fmla="*/ 262 h 269"/>
                <a:gd name="T84" fmla="*/ 2187 w 2573"/>
                <a:gd name="T85" fmla="*/ 262 h 269"/>
                <a:gd name="T86" fmla="*/ 2235 w 2573"/>
                <a:gd name="T87" fmla="*/ 262 h 269"/>
                <a:gd name="T88" fmla="*/ 2283 w 2573"/>
                <a:gd name="T89" fmla="*/ 262 h 269"/>
                <a:gd name="T90" fmla="*/ 2338 w 2573"/>
                <a:gd name="T91" fmla="*/ 269 h 269"/>
                <a:gd name="T92" fmla="*/ 2387 w 2573"/>
                <a:gd name="T93" fmla="*/ 269 h 269"/>
                <a:gd name="T94" fmla="*/ 2442 w 2573"/>
                <a:gd name="T95" fmla="*/ 269 h 269"/>
                <a:gd name="T96" fmla="*/ 2490 w 2573"/>
                <a:gd name="T97" fmla="*/ 269 h 269"/>
                <a:gd name="T98" fmla="*/ 2545 w 2573"/>
                <a:gd name="T99"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9">
                  <a:moveTo>
                    <a:pt x="0" y="0"/>
                  </a:moveTo>
                  <a:lnTo>
                    <a:pt x="20" y="7"/>
                  </a:lnTo>
                  <a:lnTo>
                    <a:pt x="48" y="7"/>
                  </a:lnTo>
                  <a:lnTo>
                    <a:pt x="75" y="0"/>
                  </a:lnTo>
                  <a:lnTo>
                    <a:pt x="96" y="0"/>
                  </a:lnTo>
                  <a:lnTo>
                    <a:pt x="124" y="0"/>
                  </a:lnTo>
                  <a:lnTo>
                    <a:pt x="151" y="0"/>
                  </a:lnTo>
                  <a:lnTo>
                    <a:pt x="179" y="0"/>
                  </a:lnTo>
                  <a:lnTo>
                    <a:pt x="200" y="0"/>
                  </a:lnTo>
                  <a:lnTo>
                    <a:pt x="227" y="21"/>
                  </a:lnTo>
                  <a:lnTo>
                    <a:pt x="255" y="14"/>
                  </a:lnTo>
                  <a:lnTo>
                    <a:pt x="282" y="21"/>
                  </a:lnTo>
                  <a:lnTo>
                    <a:pt x="303" y="28"/>
                  </a:lnTo>
                  <a:lnTo>
                    <a:pt x="331" y="7"/>
                  </a:lnTo>
                  <a:lnTo>
                    <a:pt x="358" y="7"/>
                  </a:lnTo>
                  <a:lnTo>
                    <a:pt x="379" y="7"/>
                  </a:lnTo>
                  <a:lnTo>
                    <a:pt x="407" y="7"/>
                  </a:lnTo>
                  <a:lnTo>
                    <a:pt x="434" y="14"/>
                  </a:lnTo>
                  <a:lnTo>
                    <a:pt x="462" y="21"/>
                  </a:lnTo>
                  <a:lnTo>
                    <a:pt x="483" y="28"/>
                  </a:lnTo>
                  <a:lnTo>
                    <a:pt x="510" y="34"/>
                  </a:lnTo>
                  <a:lnTo>
                    <a:pt x="538" y="48"/>
                  </a:lnTo>
                  <a:lnTo>
                    <a:pt x="565" y="55"/>
                  </a:lnTo>
                  <a:lnTo>
                    <a:pt x="586" y="69"/>
                  </a:lnTo>
                  <a:lnTo>
                    <a:pt x="614" y="76"/>
                  </a:lnTo>
                  <a:lnTo>
                    <a:pt x="641" y="83"/>
                  </a:lnTo>
                  <a:lnTo>
                    <a:pt x="662" y="97"/>
                  </a:lnTo>
                  <a:lnTo>
                    <a:pt x="690" y="103"/>
                  </a:lnTo>
                  <a:lnTo>
                    <a:pt x="717" y="110"/>
                  </a:lnTo>
                  <a:lnTo>
                    <a:pt x="745" y="117"/>
                  </a:lnTo>
                  <a:lnTo>
                    <a:pt x="765" y="124"/>
                  </a:lnTo>
                  <a:lnTo>
                    <a:pt x="793" y="131"/>
                  </a:lnTo>
                  <a:lnTo>
                    <a:pt x="821" y="138"/>
                  </a:lnTo>
                  <a:lnTo>
                    <a:pt x="848" y="145"/>
                  </a:lnTo>
                  <a:lnTo>
                    <a:pt x="869" y="152"/>
                  </a:lnTo>
                  <a:lnTo>
                    <a:pt x="897" y="159"/>
                  </a:lnTo>
                  <a:lnTo>
                    <a:pt x="924" y="165"/>
                  </a:lnTo>
                  <a:lnTo>
                    <a:pt x="952" y="165"/>
                  </a:lnTo>
                  <a:lnTo>
                    <a:pt x="972" y="172"/>
                  </a:lnTo>
                  <a:lnTo>
                    <a:pt x="1000" y="179"/>
                  </a:lnTo>
                  <a:lnTo>
                    <a:pt x="1028" y="179"/>
                  </a:lnTo>
                  <a:lnTo>
                    <a:pt x="1048" y="186"/>
                  </a:lnTo>
                  <a:lnTo>
                    <a:pt x="1076" y="193"/>
                  </a:lnTo>
                  <a:lnTo>
                    <a:pt x="1103" y="193"/>
                  </a:lnTo>
                  <a:lnTo>
                    <a:pt x="1131" y="200"/>
                  </a:lnTo>
                  <a:lnTo>
                    <a:pt x="1152" y="200"/>
                  </a:lnTo>
                  <a:lnTo>
                    <a:pt x="1179" y="207"/>
                  </a:lnTo>
                  <a:lnTo>
                    <a:pt x="1207" y="207"/>
                  </a:lnTo>
                  <a:lnTo>
                    <a:pt x="1235" y="214"/>
                  </a:lnTo>
                  <a:lnTo>
                    <a:pt x="1255" y="214"/>
                  </a:lnTo>
                  <a:lnTo>
                    <a:pt x="1283" y="221"/>
                  </a:lnTo>
                  <a:lnTo>
                    <a:pt x="1310" y="221"/>
                  </a:lnTo>
                  <a:lnTo>
                    <a:pt x="1331" y="221"/>
                  </a:lnTo>
                  <a:lnTo>
                    <a:pt x="1359" y="228"/>
                  </a:lnTo>
                  <a:lnTo>
                    <a:pt x="1386" y="228"/>
                  </a:lnTo>
                  <a:lnTo>
                    <a:pt x="1414" y="228"/>
                  </a:lnTo>
                  <a:lnTo>
                    <a:pt x="1435" y="234"/>
                  </a:lnTo>
                  <a:lnTo>
                    <a:pt x="1462" y="234"/>
                  </a:lnTo>
                  <a:lnTo>
                    <a:pt x="1490" y="234"/>
                  </a:lnTo>
                  <a:lnTo>
                    <a:pt x="1517" y="234"/>
                  </a:lnTo>
                  <a:lnTo>
                    <a:pt x="1538" y="241"/>
                  </a:lnTo>
                  <a:lnTo>
                    <a:pt x="1566" y="241"/>
                  </a:lnTo>
                  <a:lnTo>
                    <a:pt x="1593" y="241"/>
                  </a:lnTo>
                  <a:lnTo>
                    <a:pt x="1614" y="241"/>
                  </a:lnTo>
                  <a:lnTo>
                    <a:pt x="1642" y="248"/>
                  </a:lnTo>
                  <a:lnTo>
                    <a:pt x="1669" y="248"/>
                  </a:lnTo>
                  <a:lnTo>
                    <a:pt x="1697" y="248"/>
                  </a:lnTo>
                  <a:lnTo>
                    <a:pt x="1718" y="248"/>
                  </a:lnTo>
                  <a:lnTo>
                    <a:pt x="1745" y="248"/>
                  </a:lnTo>
                  <a:lnTo>
                    <a:pt x="1773" y="255"/>
                  </a:lnTo>
                  <a:lnTo>
                    <a:pt x="1800" y="255"/>
                  </a:lnTo>
                  <a:lnTo>
                    <a:pt x="1821" y="255"/>
                  </a:lnTo>
                  <a:lnTo>
                    <a:pt x="1849" y="255"/>
                  </a:lnTo>
                  <a:lnTo>
                    <a:pt x="1876" y="255"/>
                  </a:lnTo>
                  <a:lnTo>
                    <a:pt x="1904" y="255"/>
                  </a:lnTo>
                  <a:lnTo>
                    <a:pt x="1925" y="255"/>
                  </a:lnTo>
                  <a:lnTo>
                    <a:pt x="1952" y="255"/>
                  </a:lnTo>
                  <a:lnTo>
                    <a:pt x="1980" y="262"/>
                  </a:lnTo>
                  <a:lnTo>
                    <a:pt x="2000" y="262"/>
                  </a:lnTo>
                  <a:lnTo>
                    <a:pt x="2028" y="262"/>
                  </a:lnTo>
                  <a:lnTo>
                    <a:pt x="2056" y="262"/>
                  </a:lnTo>
                  <a:lnTo>
                    <a:pt x="2083" y="262"/>
                  </a:lnTo>
                  <a:lnTo>
                    <a:pt x="2104" y="262"/>
                  </a:lnTo>
                  <a:lnTo>
                    <a:pt x="2132" y="262"/>
                  </a:lnTo>
                  <a:lnTo>
                    <a:pt x="2159" y="262"/>
                  </a:lnTo>
                  <a:lnTo>
                    <a:pt x="2187" y="262"/>
                  </a:lnTo>
                  <a:lnTo>
                    <a:pt x="2207" y="262"/>
                  </a:lnTo>
                  <a:lnTo>
                    <a:pt x="2235" y="262"/>
                  </a:lnTo>
                  <a:lnTo>
                    <a:pt x="2263" y="262"/>
                  </a:lnTo>
                  <a:lnTo>
                    <a:pt x="2283" y="262"/>
                  </a:lnTo>
                  <a:lnTo>
                    <a:pt x="2311" y="262"/>
                  </a:lnTo>
                  <a:lnTo>
                    <a:pt x="2338" y="269"/>
                  </a:lnTo>
                  <a:lnTo>
                    <a:pt x="2366" y="269"/>
                  </a:lnTo>
                  <a:lnTo>
                    <a:pt x="2387" y="269"/>
                  </a:lnTo>
                  <a:lnTo>
                    <a:pt x="2414" y="269"/>
                  </a:lnTo>
                  <a:lnTo>
                    <a:pt x="2442" y="269"/>
                  </a:lnTo>
                  <a:lnTo>
                    <a:pt x="2470" y="269"/>
                  </a:lnTo>
                  <a:lnTo>
                    <a:pt x="2490" y="269"/>
                  </a:lnTo>
                  <a:lnTo>
                    <a:pt x="2518" y="269"/>
                  </a:lnTo>
                  <a:lnTo>
                    <a:pt x="2545" y="269"/>
                  </a:lnTo>
                  <a:lnTo>
                    <a:pt x="2573" y="269"/>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6" name="Freeform 40"/>
            <p:cNvSpPr>
              <a:spLocks/>
            </p:cNvSpPr>
            <p:nvPr/>
          </p:nvSpPr>
          <p:spPr bwMode="auto">
            <a:xfrm>
              <a:off x="1680" y="3645"/>
              <a:ext cx="2573" cy="365"/>
            </a:xfrm>
            <a:custGeom>
              <a:avLst/>
              <a:gdLst>
                <a:gd name="T0" fmla="*/ 20 w 2573"/>
                <a:gd name="T1" fmla="*/ 34 h 365"/>
                <a:gd name="T2" fmla="*/ 75 w 2573"/>
                <a:gd name="T3" fmla="*/ 27 h 365"/>
                <a:gd name="T4" fmla="*/ 124 w 2573"/>
                <a:gd name="T5" fmla="*/ 13 h 365"/>
                <a:gd name="T6" fmla="*/ 179 w 2573"/>
                <a:gd name="T7" fmla="*/ 13 h 365"/>
                <a:gd name="T8" fmla="*/ 227 w 2573"/>
                <a:gd name="T9" fmla="*/ 41 h 365"/>
                <a:gd name="T10" fmla="*/ 282 w 2573"/>
                <a:gd name="T11" fmla="*/ 41 h 365"/>
                <a:gd name="T12" fmla="*/ 331 w 2573"/>
                <a:gd name="T13" fmla="*/ 13 h 365"/>
                <a:gd name="T14" fmla="*/ 379 w 2573"/>
                <a:gd name="T15" fmla="*/ 6 h 365"/>
                <a:gd name="T16" fmla="*/ 434 w 2573"/>
                <a:gd name="T17" fmla="*/ 13 h 365"/>
                <a:gd name="T18" fmla="*/ 483 w 2573"/>
                <a:gd name="T19" fmla="*/ 41 h 365"/>
                <a:gd name="T20" fmla="*/ 538 w 2573"/>
                <a:gd name="T21" fmla="*/ 69 h 365"/>
                <a:gd name="T22" fmla="*/ 586 w 2573"/>
                <a:gd name="T23" fmla="*/ 96 h 365"/>
                <a:gd name="T24" fmla="*/ 641 w 2573"/>
                <a:gd name="T25" fmla="*/ 124 h 365"/>
                <a:gd name="T26" fmla="*/ 690 w 2573"/>
                <a:gd name="T27" fmla="*/ 144 h 365"/>
                <a:gd name="T28" fmla="*/ 745 w 2573"/>
                <a:gd name="T29" fmla="*/ 165 h 365"/>
                <a:gd name="T30" fmla="*/ 793 w 2573"/>
                <a:gd name="T31" fmla="*/ 186 h 365"/>
                <a:gd name="T32" fmla="*/ 848 w 2573"/>
                <a:gd name="T33" fmla="*/ 200 h 365"/>
                <a:gd name="T34" fmla="*/ 897 w 2573"/>
                <a:gd name="T35" fmla="*/ 220 h 365"/>
                <a:gd name="T36" fmla="*/ 952 w 2573"/>
                <a:gd name="T37" fmla="*/ 234 h 365"/>
                <a:gd name="T38" fmla="*/ 1000 w 2573"/>
                <a:gd name="T39" fmla="*/ 248 h 365"/>
                <a:gd name="T40" fmla="*/ 1048 w 2573"/>
                <a:gd name="T41" fmla="*/ 255 h 365"/>
                <a:gd name="T42" fmla="*/ 1103 w 2573"/>
                <a:gd name="T43" fmla="*/ 269 h 365"/>
                <a:gd name="T44" fmla="*/ 1152 w 2573"/>
                <a:gd name="T45" fmla="*/ 275 h 365"/>
                <a:gd name="T46" fmla="*/ 1207 w 2573"/>
                <a:gd name="T47" fmla="*/ 289 h 365"/>
                <a:gd name="T48" fmla="*/ 1255 w 2573"/>
                <a:gd name="T49" fmla="*/ 296 h 365"/>
                <a:gd name="T50" fmla="*/ 1310 w 2573"/>
                <a:gd name="T51" fmla="*/ 303 h 365"/>
                <a:gd name="T52" fmla="*/ 1359 w 2573"/>
                <a:gd name="T53" fmla="*/ 310 h 365"/>
                <a:gd name="T54" fmla="*/ 1414 w 2573"/>
                <a:gd name="T55" fmla="*/ 317 h 365"/>
                <a:gd name="T56" fmla="*/ 1462 w 2573"/>
                <a:gd name="T57" fmla="*/ 317 h 365"/>
                <a:gd name="T58" fmla="*/ 1517 w 2573"/>
                <a:gd name="T59" fmla="*/ 324 h 365"/>
                <a:gd name="T60" fmla="*/ 1566 w 2573"/>
                <a:gd name="T61" fmla="*/ 331 h 365"/>
                <a:gd name="T62" fmla="*/ 1614 w 2573"/>
                <a:gd name="T63" fmla="*/ 331 h 365"/>
                <a:gd name="T64" fmla="*/ 1669 w 2573"/>
                <a:gd name="T65" fmla="*/ 338 h 365"/>
                <a:gd name="T66" fmla="*/ 1718 w 2573"/>
                <a:gd name="T67" fmla="*/ 338 h 365"/>
                <a:gd name="T68" fmla="*/ 1773 w 2573"/>
                <a:gd name="T69" fmla="*/ 344 h 365"/>
                <a:gd name="T70" fmla="*/ 1821 w 2573"/>
                <a:gd name="T71" fmla="*/ 344 h 365"/>
                <a:gd name="T72" fmla="*/ 1876 w 2573"/>
                <a:gd name="T73" fmla="*/ 344 h 365"/>
                <a:gd name="T74" fmla="*/ 1925 w 2573"/>
                <a:gd name="T75" fmla="*/ 351 h 365"/>
                <a:gd name="T76" fmla="*/ 1980 w 2573"/>
                <a:gd name="T77" fmla="*/ 351 h 365"/>
                <a:gd name="T78" fmla="*/ 2028 w 2573"/>
                <a:gd name="T79" fmla="*/ 351 h 365"/>
                <a:gd name="T80" fmla="*/ 2083 w 2573"/>
                <a:gd name="T81" fmla="*/ 351 h 365"/>
                <a:gd name="T82" fmla="*/ 2132 w 2573"/>
                <a:gd name="T83" fmla="*/ 358 h 365"/>
                <a:gd name="T84" fmla="*/ 2187 w 2573"/>
                <a:gd name="T85" fmla="*/ 358 h 365"/>
                <a:gd name="T86" fmla="*/ 2235 w 2573"/>
                <a:gd name="T87" fmla="*/ 358 h 365"/>
                <a:gd name="T88" fmla="*/ 2283 w 2573"/>
                <a:gd name="T89" fmla="*/ 358 h 365"/>
                <a:gd name="T90" fmla="*/ 2338 w 2573"/>
                <a:gd name="T91" fmla="*/ 358 h 365"/>
                <a:gd name="T92" fmla="*/ 2387 w 2573"/>
                <a:gd name="T93" fmla="*/ 358 h 365"/>
                <a:gd name="T94" fmla="*/ 2442 w 2573"/>
                <a:gd name="T95" fmla="*/ 358 h 365"/>
                <a:gd name="T96" fmla="*/ 2490 w 2573"/>
                <a:gd name="T97" fmla="*/ 365 h 365"/>
                <a:gd name="T98" fmla="*/ 2545 w 2573"/>
                <a:gd name="T99"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365">
                  <a:moveTo>
                    <a:pt x="0" y="20"/>
                  </a:moveTo>
                  <a:lnTo>
                    <a:pt x="20" y="34"/>
                  </a:lnTo>
                  <a:lnTo>
                    <a:pt x="48" y="27"/>
                  </a:lnTo>
                  <a:lnTo>
                    <a:pt x="75" y="27"/>
                  </a:lnTo>
                  <a:lnTo>
                    <a:pt x="96" y="13"/>
                  </a:lnTo>
                  <a:lnTo>
                    <a:pt x="124" y="13"/>
                  </a:lnTo>
                  <a:lnTo>
                    <a:pt x="151" y="20"/>
                  </a:lnTo>
                  <a:lnTo>
                    <a:pt x="179" y="13"/>
                  </a:lnTo>
                  <a:lnTo>
                    <a:pt x="200" y="20"/>
                  </a:lnTo>
                  <a:lnTo>
                    <a:pt x="227" y="41"/>
                  </a:lnTo>
                  <a:lnTo>
                    <a:pt x="255" y="34"/>
                  </a:lnTo>
                  <a:lnTo>
                    <a:pt x="282" y="41"/>
                  </a:lnTo>
                  <a:lnTo>
                    <a:pt x="303" y="48"/>
                  </a:lnTo>
                  <a:lnTo>
                    <a:pt x="331" y="13"/>
                  </a:lnTo>
                  <a:lnTo>
                    <a:pt x="358" y="6"/>
                  </a:lnTo>
                  <a:lnTo>
                    <a:pt x="379" y="6"/>
                  </a:lnTo>
                  <a:lnTo>
                    <a:pt x="407" y="0"/>
                  </a:lnTo>
                  <a:lnTo>
                    <a:pt x="434" y="13"/>
                  </a:lnTo>
                  <a:lnTo>
                    <a:pt x="462" y="27"/>
                  </a:lnTo>
                  <a:lnTo>
                    <a:pt x="483" y="41"/>
                  </a:lnTo>
                  <a:lnTo>
                    <a:pt x="510" y="55"/>
                  </a:lnTo>
                  <a:lnTo>
                    <a:pt x="538" y="69"/>
                  </a:lnTo>
                  <a:lnTo>
                    <a:pt x="565" y="82"/>
                  </a:lnTo>
                  <a:lnTo>
                    <a:pt x="586" y="96"/>
                  </a:lnTo>
                  <a:lnTo>
                    <a:pt x="614" y="110"/>
                  </a:lnTo>
                  <a:lnTo>
                    <a:pt x="641" y="124"/>
                  </a:lnTo>
                  <a:lnTo>
                    <a:pt x="662" y="131"/>
                  </a:lnTo>
                  <a:lnTo>
                    <a:pt x="690" y="144"/>
                  </a:lnTo>
                  <a:lnTo>
                    <a:pt x="717" y="151"/>
                  </a:lnTo>
                  <a:lnTo>
                    <a:pt x="745" y="165"/>
                  </a:lnTo>
                  <a:lnTo>
                    <a:pt x="765" y="172"/>
                  </a:lnTo>
                  <a:lnTo>
                    <a:pt x="793" y="186"/>
                  </a:lnTo>
                  <a:lnTo>
                    <a:pt x="821" y="193"/>
                  </a:lnTo>
                  <a:lnTo>
                    <a:pt x="848" y="200"/>
                  </a:lnTo>
                  <a:lnTo>
                    <a:pt x="869" y="207"/>
                  </a:lnTo>
                  <a:lnTo>
                    <a:pt x="897" y="220"/>
                  </a:lnTo>
                  <a:lnTo>
                    <a:pt x="924" y="227"/>
                  </a:lnTo>
                  <a:lnTo>
                    <a:pt x="952" y="234"/>
                  </a:lnTo>
                  <a:lnTo>
                    <a:pt x="972" y="241"/>
                  </a:lnTo>
                  <a:lnTo>
                    <a:pt x="1000" y="248"/>
                  </a:lnTo>
                  <a:lnTo>
                    <a:pt x="1028" y="248"/>
                  </a:lnTo>
                  <a:lnTo>
                    <a:pt x="1048" y="255"/>
                  </a:lnTo>
                  <a:lnTo>
                    <a:pt x="1076" y="262"/>
                  </a:lnTo>
                  <a:lnTo>
                    <a:pt x="1103" y="269"/>
                  </a:lnTo>
                  <a:lnTo>
                    <a:pt x="1131" y="275"/>
                  </a:lnTo>
                  <a:lnTo>
                    <a:pt x="1152" y="275"/>
                  </a:lnTo>
                  <a:lnTo>
                    <a:pt x="1179" y="282"/>
                  </a:lnTo>
                  <a:lnTo>
                    <a:pt x="1207" y="289"/>
                  </a:lnTo>
                  <a:lnTo>
                    <a:pt x="1235" y="289"/>
                  </a:lnTo>
                  <a:lnTo>
                    <a:pt x="1255" y="296"/>
                  </a:lnTo>
                  <a:lnTo>
                    <a:pt x="1283" y="296"/>
                  </a:lnTo>
                  <a:lnTo>
                    <a:pt x="1310" y="303"/>
                  </a:lnTo>
                  <a:lnTo>
                    <a:pt x="1331" y="303"/>
                  </a:lnTo>
                  <a:lnTo>
                    <a:pt x="1359" y="310"/>
                  </a:lnTo>
                  <a:lnTo>
                    <a:pt x="1386" y="310"/>
                  </a:lnTo>
                  <a:lnTo>
                    <a:pt x="1414" y="317"/>
                  </a:lnTo>
                  <a:lnTo>
                    <a:pt x="1435" y="317"/>
                  </a:lnTo>
                  <a:lnTo>
                    <a:pt x="1462" y="317"/>
                  </a:lnTo>
                  <a:lnTo>
                    <a:pt x="1490" y="324"/>
                  </a:lnTo>
                  <a:lnTo>
                    <a:pt x="1517" y="324"/>
                  </a:lnTo>
                  <a:lnTo>
                    <a:pt x="1538" y="324"/>
                  </a:lnTo>
                  <a:lnTo>
                    <a:pt x="1566" y="331"/>
                  </a:lnTo>
                  <a:lnTo>
                    <a:pt x="1593" y="331"/>
                  </a:lnTo>
                  <a:lnTo>
                    <a:pt x="1614" y="331"/>
                  </a:lnTo>
                  <a:lnTo>
                    <a:pt x="1642" y="331"/>
                  </a:lnTo>
                  <a:lnTo>
                    <a:pt x="1669" y="338"/>
                  </a:lnTo>
                  <a:lnTo>
                    <a:pt x="1697" y="338"/>
                  </a:lnTo>
                  <a:lnTo>
                    <a:pt x="1718" y="338"/>
                  </a:lnTo>
                  <a:lnTo>
                    <a:pt x="1745" y="338"/>
                  </a:lnTo>
                  <a:lnTo>
                    <a:pt x="1773" y="344"/>
                  </a:lnTo>
                  <a:lnTo>
                    <a:pt x="1800" y="344"/>
                  </a:lnTo>
                  <a:lnTo>
                    <a:pt x="1821" y="344"/>
                  </a:lnTo>
                  <a:lnTo>
                    <a:pt x="1849" y="344"/>
                  </a:lnTo>
                  <a:lnTo>
                    <a:pt x="1876" y="344"/>
                  </a:lnTo>
                  <a:lnTo>
                    <a:pt x="1904" y="344"/>
                  </a:lnTo>
                  <a:lnTo>
                    <a:pt x="1925" y="351"/>
                  </a:lnTo>
                  <a:lnTo>
                    <a:pt x="1952" y="351"/>
                  </a:lnTo>
                  <a:lnTo>
                    <a:pt x="1980" y="351"/>
                  </a:lnTo>
                  <a:lnTo>
                    <a:pt x="2000" y="351"/>
                  </a:lnTo>
                  <a:lnTo>
                    <a:pt x="2028" y="351"/>
                  </a:lnTo>
                  <a:lnTo>
                    <a:pt x="2056" y="351"/>
                  </a:lnTo>
                  <a:lnTo>
                    <a:pt x="2083" y="351"/>
                  </a:lnTo>
                  <a:lnTo>
                    <a:pt x="2104" y="351"/>
                  </a:lnTo>
                  <a:lnTo>
                    <a:pt x="2132" y="358"/>
                  </a:lnTo>
                  <a:lnTo>
                    <a:pt x="2159" y="358"/>
                  </a:lnTo>
                  <a:lnTo>
                    <a:pt x="2187" y="358"/>
                  </a:lnTo>
                  <a:lnTo>
                    <a:pt x="2207" y="358"/>
                  </a:lnTo>
                  <a:lnTo>
                    <a:pt x="2235" y="358"/>
                  </a:lnTo>
                  <a:lnTo>
                    <a:pt x="2263" y="358"/>
                  </a:lnTo>
                  <a:lnTo>
                    <a:pt x="2283" y="358"/>
                  </a:lnTo>
                  <a:lnTo>
                    <a:pt x="2311" y="358"/>
                  </a:lnTo>
                  <a:lnTo>
                    <a:pt x="2338" y="358"/>
                  </a:lnTo>
                  <a:lnTo>
                    <a:pt x="2366" y="358"/>
                  </a:lnTo>
                  <a:lnTo>
                    <a:pt x="2387" y="358"/>
                  </a:lnTo>
                  <a:lnTo>
                    <a:pt x="2414" y="358"/>
                  </a:lnTo>
                  <a:lnTo>
                    <a:pt x="2442" y="358"/>
                  </a:lnTo>
                  <a:lnTo>
                    <a:pt x="2470" y="365"/>
                  </a:lnTo>
                  <a:lnTo>
                    <a:pt x="2490" y="365"/>
                  </a:lnTo>
                  <a:lnTo>
                    <a:pt x="2518" y="365"/>
                  </a:lnTo>
                  <a:lnTo>
                    <a:pt x="2545" y="365"/>
                  </a:lnTo>
                  <a:lnTo>
                    <a:pt x="2573" y="365"/>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7" name="Freeform 41"/>
            <p:cNvSpPr>
              <a:spLocks/>
            </p:cNvSpPr>
            <p:nvPr/>
          </p:nvSpPr>
          <p:spPr bwMode="auto">
            <a:xfrm>
              <a:off x="1680" y="3651"/>
              <a:ext cx="2573" cy="366"/>
            </a:xfrm>
            <a:custGeom>
              <a:avLst/>
              <a:gdLst>
                <a:gd name="T0" fmla="*/ 20 w 2573"/>
                <a:gd name="T1" fmla="*/ 35 h 366"/>
                <a:gd name="T2" fmla="*/ 75 w 2573"/>
                <a:gd name="T3" fmla="*/ 28 h 366"/>
                <a:gd name="T4" fmla="*/ 124 w 2573"/>
                <a:gd name="T5" fmla="*/ 14 h 366"/>
                <a:gd name="T6" fmla="*/ 179 w 2573"/>
                <a:gd name="T7" fmla="*/ 14 h 366"/>
                <a:gd name="T8" fmla="*/ 227 w 2573"/>
                <a:gd name="T9" fmla="*/ 42 h 366"/>
                <a:gd name="T10" fmla="*/ 282 w 2573"/>
                <a:gd name="T11" fmla="*/ 42 h 366"/>
                <a:gd name="T12" fmla="*/ 331 w 2573"/>
                <a:gd name="T13" fmla="*/ 14 h 366"/>
                <a:gd name="T14" fmla="*/ 379 w 2573"/>
                <a:gd name="T15" fmla="*/ 7 h 366"/>
                <a:gd name="T16" fmla="*/ 434 w 2573"/>
                <a:gd name="T17" fmla="*/ 14 h 366"/>
                <a:gd name="T18" fmla="*/ 483 w 2573"/>
                <a:gd name="T19" fmla="*/ 42 h 366"/>
                <a:gd name="T20" fmla="*/ 538 w 2573"/>
                <a:gd name="T21" fmla="*/ 69 h 366"/>
                <a:gd name="T22" fmla="*/ 586 w 2573"/>
                <a:gd name="T23" fmla="*/ 97 h 366"/>
                <a:gd name="T24" fmla="*/ 641 w 2573"/>
                <a:gd name="T25" fmla="*/ 125 h 366"/>
                <a:gd name="T26" fmla="*/ 690 w 2573"/>
                <a:gd name="T27" fmla="*/ 145 h 366"/>
                <a:gd name="T28" fmla="*/ 745 w 2573"/>
                <a:gd name="T29" fmla="*/ 166 h 366"/>
                <a:gd name="T30" fmla="*/ 793 w 2573"/>
                <a:gd name="T31" fmla="*/ 187 h 366"/>
                <a:gd name="T32" fmla="*/ 848 w 2573"/>
                <a:gd name="T33" fmla="*/ 201 h 366"/>
                <a:gd name="T34" fmla="*/ 897 w 2573"/>
                <a:gd name="T35" fmla="*/ 221 h 366"/>
                <a:gd name="T36" fmla="*/ 952 w 2573"/>
                <a:gd name="T37" fmla="*/ 235 h 366"/>
                <a:gd name="T38" fmla="*/ 1000 w 2573"/>
                <a:gd name="T39" fmla="*/ 249 h 366"/>
                <a:gd name="T40" fmla="*/ 1048 w 2573"/>
                <a:gd name="T41" fmla="*/ 256 h 366"/>
                <a:gd name="T42" fmla="*/ 1103 w 2573"/>
                <a:gd name="T43" fmla="*/ 269 h 366"/>
                <a:gd name="T44" fmla="*/ 1152 w 2573"/>
                <a:gd name="T45" fmla="*/ 276 h 366"/>
                <a:gd name="T46" fmla="*/ 1207 w 2573"/>
                <a:gd name="T47" fmla="*/ 290 h 366"/>
                <a:gd name="T48" fmla="*/ 1255 w 2573"/>
                <a:gd name="T49" fmla="*/ 297 h 366"/>
                <a:gd name="T50" fmla="*/ 1310 w 2573"/>
                <a:gd name="T51" fmla="*/ 304 h 366"/>
                <a:gd name="T52" fmla="*/ 1359 w 2573"/>
                <a:gd name="T53" fmla="*/ 311 h 366"/>
                <a:gd name="T54" fmla="*/ 1414 w 2573"/>
                <a:gd name="T55" fmla="*/ 318 h 366"/>
                <a:gd name="T56" fmla="*/ 1462 w 2573"/>
                <a:gd name="T57" fmla="*/ 318 h 366"/>
                <a:gd name="T58" fmla="*/ 1517 w 2573"/>
                <a:gd name="T59" fmla="*/ 325 h 366"/>
                <a:gd name="T60" fmla="*/ 1566 w 2573"/>
                <a:gd name="T61" fmla="*/ 332 h 366"/>
                <a:gd name="T62" fmla="*/ 1614 w 2573"/>
                <a:gd name="T63" fmla="*/ 332 h 366"/>
                <a:gd name="T64" fmla="*/ 1669 w 2573"/>
                <a:gd name="T65" fmla="*/ 338 h 366"/>
                <a:gd name="T66" fmla="*/ 1718 w 2573"/>
                <a:gd name="T67" fmla="*/ 338 h 366"/>
                <a:gd name="T68" fmla="*/ 1773 w 2573"/>
                <a:gd name="T69" fmla="*/ 345 h 366"/>
                <a:gd name="T70" fmla="*/ 1821 w 2573"/>
                <a:gd name="T71" fmla="*/ 345 h 366"/>
                <a:gd name="T72" fmla="*/ 1876 w 2573"/>
                <a:gd name="T73" fmla="*/ 345 h 366"/>
                <a:gd name="T74" fmla="*/ 1925 w 2573"/>
                <a:gd name="T75" fmla="*/ 352 h 366"/>
                <a:gd name="T76" fmla="*/ 1980 w 2573"/>
                <a:gd name="T77" fmla="*/ 352 h 366"/>
                <a:gd name="T78" fmla="*/ 2028 w 2573"/>
                <a:gd name="T79" fmla="*/ 352 h 366"/>
                <a:gd name="T80" fmla="*/ 2083 w 2573"/>
                <a:gd name="T81" fmla="*/ 352 h 366"/>
                <a:gd name="T82" fmla="*/ 2132 w 2573"/>
                <a:gd name="T83" fmla="*/ 359 h 366"/>
                <a:gd name="T84" fmla="*/ 2187 w 2573"/>
                <a:gd name="T85" fmla="*/ 359 h 366"/>
                <a:gd name="T86" fmla="*/ 2235 w 2573"/>
                <a:gd name="T87" fmla="*/ 359 h 366"/>
                <a:gd name="T88" fmla="*/ 2283 w 2573"/>
                <a:gd name="T89" fmla="*/ 359 h 366"/>
                <a:gd name="T90" fmla="*/ 2338 w 2573"/>
                <a:gd name="T91" fmla="*/ 359 h 366"/>
                <a:gd name="T92" fmla="*/ 2387 w 2573"/>
                <a:gd name="T93" fmla="*/ 359 h 366"/>
                <a:gd name="T94" fmla="*/ 2442 w 2573"/>
                <a:gd name="T95" fmla="*/ 359 h 366"/>
                <a:gd name="T96" fmla="*/ 2490 w 2573"/>
                <a:gd name="T97" fmla="*/ 366 h 366"/>
                <a:gd name="T98" fmla="*/ 2545 w 2573"/>
                <a:gd name="T99" fmla="*/ 36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366">
                  <a:moveTo>
                    <a:pt x="0" y="21"/>
                  </a:moveTo>
                  <a:lnTo>
                    <a:pt x="20" y="35"/>
                  </a:lnTo>
                  <a:lnTo>
                    <a:pt x="48" y="28"/>
                  </a:lnTo>
                  <a:lnTo>
                    <a:pt x="75" y="28"/>
                  </a:lnTo>
                  <a:lnTo>
                    <a:pt x="96" y="14"/>
                  </a:lnTo>
                  <a:lnTo>
                    <a:pt x="124" y="14"/>
                  </a:lnTo>
                  <a:lnTo>
                    <a:pt x="151" y="21"/>
                  </a:lnTo>
                  <a:lnTo>
                    <a:pt x="179" y="14"/>
                  </a:lnTo>
                  <a:lnTo>
                    <a:pt x="200" y="21"/>
                  </a:lnTo>
                  <a:lnTo>
                    <a:pt x="227" y="42"/>
                  </a:lnTo>
                  <a:lnTo>
                    <a:pt x="255" y="35"/>
                  </a:lnTo>
                  <a:lnTo>
                    <a:pt x="282" y="42"/>
                  </a:lnTo>
                  <a:lnTo>
                    <a:pt x="303" y="49"/>
                  </a:lnTo>
                  <a:lnTo>
                    <a:pt x="331" y="14"/>
                  </a:lnTo>
                  <a:lnTo>
                    <a:pt x="358" y="7"/>
                  </a:lnTo>
                  <a:lnTo>
                    <a:pt x="379" y="7"/>
                  </a:lnTo>
                  <a:lnTo>
                    <a:pt x="407" y="0"/>
                  </a:lnTo>
                  <a:lnTo>
                    <a:pt x="434" y="14"/>
                  </a:lnTo>
                  <a:lnTo>
                    <a:pt x="462" y="28"/>
                  </a:lnTo>
                  <a:lnTo>
                    <a:pt x="483" y="42"/>
                  </a:lnTo>
                  <a:lnTo>
                    <a:pt x="510" y="56"/>
                  </a:lnTo>
                  <a:lnTo>
                    <a:pt x="538" y="69"/>
                  </a:lnTo>
                  <a:lnTo>
                    <a:pt x="565" y="83"/>
                  </a:lnTo>
                  <a:lnTo>
                    <a:pt x="586" y="97"/>
                  </a:lnTo>
                  <a:lnTo>
                    <a:pt x="614" y="111"/>
                  </a:lnTo>
                  <a:lnTo>
                    <a:pt x="641" y="125"/>
                  </a:lnTo>
                  <a:lnTo>
                    <a:pt x="662" y="132"/>
                  </a:lnTo>
                  <a:lnTo>
                    <a:pt x="690" y="145"/>
                  </a:lnTo>
                  <a:lnTo>
                    <a:pt x="717" y="152"/>
                  </a:lnTo>
                  <a:lnTo>
                    <a:pt x="745" y="166"/>
                  </a:lnTo>
                  <a:lnTo>
                    <a:pt x="765" y="173"/>
                  </a:lnTo>
                  <a:lnTo>
                    <a:pt x="793" y="187"/>
                  </a:lnTo>
                  <a:lnTo>
                    <a:pt x="821" y="194"/>
                  </a:lnTo>
                  <a:lnTo>
                    <a:pt x="848" y="201"/>
                  </a:lnTo>
                  <a:lnTo>
                    <a:pt x="869" y="207"/>
                  </a:lnTo>
                  <a:lnTo>
                    <a:pt x="897" y="221"/>
                  </a:lnTo>
                  <a:lnTo>
                    <a:pt x="924" y="228"/>
                  </a:lnTo>
                  <a:lnTo>
                    <a:pt x="952" y="235"/>
                  </a:lnTo>
                  <a:lnTo>
                    <a:pt x="972" y="242"/>
                  </a:lnTo>
                  <a:lnTo>
                    <a:pt x="1000" y="249"/>
                  </a:lnTo>
                  <a:lnTo>
                    <a:pt x="1028" y="249"/>
                  </a:lnTo>
                  <a:lnTo>
                    <a:pt x="1048" y="256"/>
                  </a:lnTo>
                  <a:lnTo>
                    <a:pt x="1076" y="263"/>
                  </a:lnTo>
                  <a:lnTo>
                    <a:pt x="1103" y="269"/>
                  </a:lnTo>
                  <a:lnTo>
                    <a:pt x="1131" y="276"/>
                  </a:lnTo>
                  <a:lnTo>
                    <a:pt x="1152" y="276"/>
                  </a:lnTo>
                  <a:lnTo>
                    <a:pt x="1179" y="283"/>
                  </a:lnTo>
                  <a:lnTo>
                    <a:pt x="1207" y="290"/>
                  </a:lnTo>
                  <a:lnTo>
                    <a:pt x="1235" y="290"/>
                  </a:lnTo>
                  <a:lnTo>
                    <a:pt x="1255" y="297"/>
                  </a:lnTo>
                  <a:lnTo>
                    <a:pt x="1283" y="297"/>
                  </a:lnTo>
                  <a:lnTo>
                    <a:pt x="1310" y="304"/>
                  </a:lnTo>
                  <a:lnTo>
                    <a:pt x="1331" y="304"/>
                  </a:lnTo>
                  <a:lnTo>
                    <a:pt x="1359" y="311"/>
                  </a:lnTo>
                  <a:lnTo>
                    <a:pt x="1386" y="311"/>
                  </a:lnTo>
                  <a:lnTo>
                    <a:pt x="1414" y="318"/>
                  </a:lnTo>
                  <a:lnTo>
                    <a:pt x="1435" y="318"/>
                  </a:lnTo>
                  <a:lnTo>
                    <a:pt x="1462" y="318"/>
                  </a:lnTo>
                  <a:lnTo>
                    <a:pt x="1490" y="325"/>
                  </a:lnTo>
                  <a:lnTo>
                    <a:pt x="1517" y="325"/>
                  </a:lnTo>
                  <a:lnTo>
                    <a:pt x="1538" y="325"/>
                  </a:lnTo>
                  <a:lnTo>
                    <a:pt x="1566" y="332"/>
                  </a:lnTo>
                  <a:lnTo>
                    <a:pt x="1593" y="332"/>
                  </a:lnTo>
                  <a:lnTo>
                    <a:pt x="1614" y="332"/>
                  </a:lnTo>
                  <a:lnTo>
                    <a:pt x="1642" y="332"/>
                  </a:lnTo>
                  <a:lnTo>
                    <a:pt x="1669" y="338"/>
                  </a:lnTo>
                  <a:lnTo>
                    <a:pt x="1697" y="338"/>
                  </a:lnTo>
                  <a:lnTo>
                    <a:pt x="1718" y="338"/>
                  </a:lnTo>
                  <a:lnTo>
                    <a:pt x="1745" y="338"/>
                  </a:lnTo>
                  <a:lnTo>
                    <a:pt x="1773" y="345"/>
                  </a:lnTo>
                  <a:lnTo>
                    <a:pt x="1800" y="345"/>
                  </a:lnTo>
                  <a:lnTo>
                    <a:pt x="1821" y="345"/>
                  </a:lnTo>
                  <a:lnTo>
                    <a:pt x="1849" y="345"/>
                  </a:lnTo>
                  <a:lnTo>
                    <a:pt x="1876" y="345"/>
                  </a:lnTo>
                  <a:lnTo>
                    <a:pt x="1904" y="345"/>
                  </a:lnTo>
                  <a:lnTo>
                    <a:pt x="1925" y="352"/>
                  </a:lnTo>
                  <a:lnTo>
                    <a:pt x="1952" y="352"/>
                  </a:lnTo>
                  <a:lnTo>
                    <a:pt x="1980" y="352"/>
                  </a:lnTo>
                  <a:lnTo>
                    <a:pt x="2000" y="352"/>
                  </a:lnTo>
                  <a:lnTo>
                    <a:pt x="2028" y="352"/>
                  </a:lnTo>
                  <a:lnTo>
                    <a:pt x="2056" y="352"/>
                  </a:lnTo>
                  <a:lnTo>
                    <a:pt x="2083" y="352"/>
                  </a:lnTo>
                  <a:lnTo>
                    <a:pt x="2104" y="352"/>
                  </a:lnTo>
                  <a:lnTo>
                    <a:pt x="2132" y="359"/>
                  </a:lnTo>
                  <a:lnTo>
                    <a:pt x="2159" y="359"/>
                  </a:lnTo>
                  <a:lnTo>
                    <a:pt x="2187" y="359"/>
                  </a:lnTo>
                  <a:lnTo>
                    <a:pt x="2207" y="359"/>
                  </a:lnTo>
                  <a:lnTo>
                    <a:pt x="2235" y="359"/>
                  </a:lnTo>
                  <a:lnTo>
                    <a:pt x="2263" y="359"/>
                  </a:lnTo>
                  <a:lnTo>
                    <a:pt x="2283" y="359"/>
                  </a:lnTo>
                  <a:lnTo>
                    <a:pt x="2311" y="359"/>
                  </a:lnTo>
                  <a:lnTo>
                    <a:pt x="2338" y="359"/>
                  </a:lnTo>
                  <a:lnTo>
                    <a:pt x="2366" y="359"/>
                  </a:lnTo>
                  <a:lnTo>
                    <a:pt x="2387" y="359"/>
                  </a:lnTo>
                  <a:lnTo>
                    <a:pt x="2414" y="359"/>
                  </a:lnTo>
                  <a:lnTo>
                    <a:pt x="2442" y="359"/>
                  </a:lnTo>
                  <a:lnTo>
                    <a:pt x="2470" y="366"/>
                  </a:lnTo>
                  <a:lnTo>
                    <a:pt x="2490" y="366"/>
                  </a:lnTo>
                  <a:lnTo>
                    <a:pt x="2518" y="366"/>
                  </a:lnTo>
                  <a:lnTo>
                    <a:pt x="2545" y="366"/>
                  </a:lnTo>
                  <a:lnTo>
                    <a:pt x="2573" y="366"/>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8" name="Freeform 42"/>
            <p:cNvSpPr>
              <a:spLocks/>
            </p:cNvSpPr>
            <p:nvPr/>
          </p:nvSpPr>
          <p:spPr bwMode="auto">
            <a:xfrm>
              <a:off x="1680" y="3658"/>
              <a:ext cx="2573" cy="366"/>
            </a:xfrm>
            <a:custGeom>
              <a:avLst/>
              <a:gdLst>
                <a:gd name="T0" fmla="*/ 20 w 2573"/>
                <a:gd name="T1" fmla="*/ 35 h 366"/>
                <a:gd name="T2" fmla="*/ 75 w 2573"/>
                <a:gd name="T3" fmla="*/ 28 h 366"/>
                <a:gd name="T4" fmla="*/ 124 w 2573"/>
                <a:gd name="T5" fmla="*/ 14 h 366"/>
                <a:gd name="T6" fmla="*/ 179 w 2573"/>
                <a:gd name="T7" fmla="*/ 14 h 366"/>
                <a:gd name="T8" fmla="*/ 227 w 2573"/>
                <a:gd name="T9" fmla="*/ 42 h 366"/>
                <a:gd name="T10" fmla="*/ 282 w 2573"/>
                <a:gd name="T11" fmla="*/ 42 h 366"/>
                <a:gd name="T12" fmla="*/ 331 w 2573"/>
                <a:gd name="T13" fmla="*/ 14 h 366"/>
                <a:gd name="T14" fmla="*/ 379 w 2573"/>
                <a:gd name="T15" fmla="*/ 7 h 366"/>
                <a:gd name="T16" fmla="*/ 434 w 2573"/>
                <a:gd name="T17" fmla="*/ 14 h 366"/>
                <a:gd name="T18" fmla="*/ 483 w 2573"/>
                <a:gd name="T19" fmla="*/ 42 h 366"/>
                <a:gd name="T20" fmla="*/ 538 w 2573"/>
                <a:gd name="T21" fmla="*/ 69 h 366"/>
                <a:gd name="T22" fmla="*/ 586 w 2573"/>
                <a:gd name="T23" fmla="*/ 97 h 366"/>
                <a:gd name="T24" fmla="*/ 641 w 2573"/>
                <a:gd name="T25" fmla="*/ 125 h 366"/>
                <a:gd name="T26" fmla="*/ 690 w 2573"/>
                <a:gd name="T27" fmla="*/ 145 h 366"/>
                <a:gd name="T28" fmla="*/ 745 w 2573"/>
                <a:gd name="T29" fmla="*/ 166 h 366"/>
                <a:gd name="T30" fmla="*/ 793 w 2573"/>
                <a:gd name="T31" fmla="*/ 187 h 366"/>
                <a:gd name="T32" fmla="*/ 848 w 2573"/>
                <a:gd name="T33" fmla="*/ 200 h 366"/>
                <a:gd name="T34" fmla="*/ 897 w 2573"/>
                <a:gd name="T35" fmla="*/ 221 h 366"/>
                <a:gd name="T36" fmla="*/ 952 w 2573"/>
                <a:gd name="T37" fmla="*/ 235 h 366"/>
                <a:gd name="T38" fmla="*/ 1000 w 2573"/>
                <a:gd name="T39" fmla="*/ 249 h 366"/>
                <a:gd name="T40" fmla="*/ 1048 w 2573"/>
                <a:gd name="T41" fmla="*/ 256 h 366"/>
                <a:gd name="T42" fmla="*/ 1103 w 2573"/>
                <a:gd name="T43" fmla="*/ 269 h 366"/>
                <a:gd name="T44" fmla="*/ 1152 w 2573"/>
                <a:gd name="T45" fmla="*/ 276 h 366"/>
                <a:gd name="T46" fmla="*/ 1207 w 2573"/>
                <a:gd name="T47" fmla="*/ 290 h 366"/>
                <a:gd name="T48" fmla="*/ 1255 w 2573"/>
                <a:gd name="T49" fmla="*/ 297 h 366"/>
                <a:gd name="T50" fmla="*/ 1310 w 2573"/>
                <a:gd name="T51" fmla="*/ 304 h 366"/>
                <a:gd name="T52" fmla="*/ 1359 w 2573"/>
                <a:gd name="T53" fmla="*/ 311 h 366"/>
                <a:gd name="T54" fmla="*/ 1414 w 2573"/>
                <a:gd name="T55" fmla="*/ 318 h 366"/>
                <a:gd name="T56" fmla="*/ 1462 w 2573"/>
                <a:gd name="T57" fmla="*/ 318 h 366"/>
                <a:gd name="T58" fmla="*/ 1517 w 2573"/>
                <a:gd name="T59" fmla="*/ 325 h 366"/>
                <a:gd name="T60" fmla="*/ 1566 w 2573"/>
                <a:gd name="T61" fmla="*/ 331 h 366"/>
                <a:gd name="T62" fmla="*/ 1614 w 2573"/>
                <a:gd name="T63" fmla="*/ 331 h 366"/>
                <a:gd name="T64" fmla="*/ 1669 w 2573"/>
                <a:gd name="T65" fmla="*/ 338 h 366"/>
                <a:gd name="T66" fmla="*/ 1718 w 2573"/>
                <a:gd name="T67" fmla="*/ 338 h 366"/>
                <a:gd name="T68" fmla="*/ 1773 w 2573"/>
                <a:gd name="T69" fmla="*/ 345 h 366"/>
                <a:gd name="T70" fmla="*/ 1821 w 2573"/>
                <a:gd name="T71" fmla="*/ 345 h 366"/>
                <a:gd name="T72" fmla="*/ 1876 w 2573"/>
                <a:gd name="T73" fmla="*/ 345 h 366"/>
                <a:gd name="T74" fmla="*/ 1925 w 2573"/>
                <a:gd name="T75" fmla="*/ 352 h 366"/>
                <a:gd name="T76" fmla="*/ 1980 w 2573"/>
                <a:gd name="T77" fmla="*/ 352 h 366"/>
                <a:gd name="T78" fmla="*/ 2028 w 2573"/>
                <a:gd name="T79" fmla="*/ 352 h 366"/>
                <a:gd name="T80" fmla="*/ 2083 w 2573"/>
                <a:gd name="T81" fmla="*/ 352 h 366"/>
                <a:gd name="T82" fmla="*/ 2132 w 2573"/>
                <a:gd name="T83" fmla="*/ 359 h 366"/>
                <a:gd name="T84" fmla="*/ 2187 w 2573"/>
                <a:gd name="T85" fmla="*/ 359 h 366"/>
                <a:gd name="T86" fmla="*/ 2235 w 2573"/>
                <a:gd name="T87" fmla="*/ 359 h 366"/>
                <a:gd name="T88" fmla="*/ 2283 w 2573"/>
                <a:gd name="T89" fmla="*/ 359 h 366"/>
                <a:gd name="T90" fmla="*/ 2338 w 2573"/>
                <a:gd name="T91" fmla="*/ 359 h 366"/>
                <a:gd name="T92" fmla="*/ 2387 w 2573"/>
                <a:gd name="T93" fmla="*/ 359 h 366"/>
                <a:gd name="T94" fmla="*/ 2442 w 2573"/>
                <a:gd name="T95" fmla="*/ 359 h 366"/>
                <a:gd name="T96" fmla="*/ 2490 w 2573"/>
                <a:gd name="T97" fmla="*/ 366 h 366"/>
                <a:gd name="T98" fmla="*/ 2545 w 2573"/>
                <a:gd name="T99" fmla="*/ 36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366">
                  <a:moveTo>
                    <a:pt x="0" y="21"/>
                  </a:moveTo>
                  <a:lnTo>
                    <a:pt x="20" y="35"/>
                  </a:lnTo>
                  <a:lnTo>
                    <a:pt x="48" y="28"/>
                  </a:lnTo>
                  <a:lnTo>
                    <a:pt x="75" y="28"/>
                  </a:lnTo>
                  <a:lnTo>
                    <a:pt x="96" y="14"/>
                  </a:lnTo>
                  <a:lnTo>
                    <a:pt x="124" y="14"/>
                  </a:lnTo>
                  <a:lnTo>
                    <a:pt x="151" y="21"/>
                  </a:lnTo>
                  <a:lnTo>
                    <a:pt x="179" y="14"/>
                  </a:lnTo>
                  <a:lnTo>
                    <a:pt x="200" y="21"/>
                  </a:lnTo>
                  <a:lnTo>
                    <a:pt x="227" y="42"/>
                  </a:lnTo>
                  <a:lnTo>
                    <a:pt x="255" y="35"/>
                  </a:lnTo>
                  <a:lnTo>
                    <a:pt x="282" y="42"/>
                  </a:lnTo>
                  <a:lnTo>
                    <a:pt x="303" y="49"/>
                  </a:lnTo>
                  <a:lnTo>
                    <a:pt x="331" y="14"/>
                  </a:lnTo>
                  <a:lnTo>
                    <a:pt x="358" y="7"/>
                  </a:lnTo>
                  <a:lnTo>
                    <a:pt x="379" y="7"/>
                  </a:lnTo>
                  <a:lnTo>
                    <a:pt x="407" y="0"/>
                  </a:lnTo>
                  <a:lnTo>
                    <a:pt x="434" y="14"/>
                  </a:lnTo>
                  <a:lnTo>
                    <a:pt x="462" y="28"/>
                  </a:lnTo>
                  <a:lnTo>
                    <a:pt x="483" y="42"/>
                  </a:lnTo>
                  <a:lnTo>
                    <a:pt x="510" y="56"/>
                  </a:lnTo>
                  <a:lnTo>
                    <a:pt x="538" y="69"/>
                  </a:lnTo>
                  <a:lnTo>
                    <a:pt x="565" y="83"/>
                  </a:lnTo>
                  <a:lnTo>
                    <a:pt x="586" y="97"/>
                  </a:lnTo>
                  <a:lnTo>
                    <a:pt x="614" y="111"/>
                  </a:lnTo>
                  <a:lnTo>
                    <a:pt x="641" y="125"/>
                  </a:lnTo>
                  <a:lnTo>
                    <a:pt x="662" y="131"/>
                  </a:lnTo>
                  <a:lnTo>
                    <a:pt x="690" y="145"/>
                  </a:lnTo>
                  <a:lnTo>
                    <a:pt x="717" y="152"/>
                  </a:lnTo>
                  <a:lnTo>
                    <a:pt x="745" y="166"/>
                  </a:lnTo>
                  <a:lnTo>
                    <a:pt x="765" y="173"/>
                  </a:lnTo>
                  <a:lnTo>
                    <a:pt x="793" y="187"/>
                  </a:lnTo>
                  <a:lnTo>
                    <a:pt x="821" y="194"/>
                  </a:lnTo>
                  <a:lnTo>
                    <a:pt x="848" y="200"/>
                  </a:lnTo>
                  <a:lnTo>
                    <a:pt x="869" y="207"/>
                  </a:lnTo>
                  <a:lnTo>
                    <a:pt x="897" y="221"/>
                  </a:lnTo>
                  <a:lnTo>
                    <a:pt x="924" y="228"/>
                  </a:lnTo>
                  <a:lnTo>
                    <a:pt x="952" y="235"/>
                  </a:lnTo>
                  <a:lnTo>
                    <a:pt x="972" y="242"/>
                  </a:lnTo>
                  <a:lnTo>
                    <a:pt x="1000" y="249"/>
                  </a:lnTo>
                  <a:lnTo>
                    <a:pt x="1028" y="249"/>
                  </a:lnTo>
                  <a:lnTo>
                    <a:pt x="1048" y="256"/>
                  </a:lnTo>
                  <a:lnTo>
                    <a:pt x="1076" y="262"/>
                  </a:lnTo>
                  <a:lnTo>
                    <a:pt x="1103" y="269"/>
                  </a:lnTo>
                  <a:lnTo>
                    <a:pt x="1131" y="276"/>
                  </a:lnTo>
                  <a:lnTo>
                    <a:pt x="1152" y="276"/>
                  </a:lnTo>
                  <a:lnTo>
                    <a:pt x="1179" y="283"/>
                  </a:lnTo>
                  <a:lnTo>
                    <a:pt x="1207" y="290"/>
                  </a:lnTo>
                  <a:lnTo>
                    <a:pt x="1235" y="290"/>
                  </a:lnTo>
                  <a:lnTo>
                    <a:pt x="1255" y="297"/>
                  </a:lnTo>
                  <a:lnTo>
                    <a:pt x="1283" y="297"/>
                  </a:lnTo>
                  <a:lnTo>
                    <a:pt x="1310" y="304"/>
                  </a:lnTo>
                  <a:lnTo>
                    <a:pt x="1331" y="304"/>
                  </a:lnTo>
                  <a:lnTo>
                    <a:pt x="1359" y="311"/>
                  </a:lnTo>
                  <a:lnTo>
                    <a:pt x="1386" y="311"/>
                  </a:lnTo>
                  <a:lnTo>
                    <a:pt x="1414" y="318"/>
                  </a:lnTo>
                  <a:lnTo>
                    <a:pt x="1435" y="318"/>
                  </a:lnTo>
                  <a:lnTo>
                    <a:pt x="1462" y="318"/>
                  </a:lnTo>
                  <a:lnTo>
                    <a:pt x="1490" y="325"/>
                  </a:lnTo>
                  <a:lnTo>
                    <a:pt x="1517" y="325"/>
                  </a:lnTo>
                  <a:lnTo>
                    <a:pt x="1538" y="325"/>
                  </a:lnTo>
                  <a:lnTo>
                    <a:pt x="1566" y="331"/>
                  </a:lnTo>
                  <a:lnTo>
                    <a:pt x="1593" y="331"/>
                  </a:lnTo>
                  <a:lnTo>
                    <a:pt x="1614" y="331"/>
                  </a:lnTo>
                  <a:lnTo>
                    <a:pt x="1642" y="331"/>
                  </a:lnTo>
                  <a:lnTo>
                    <a:pt x="1669" y="338"/>
                  </a:lnTo>
                  <a:lnTo>
                    <a:pt x="1697" y="338"/>
                  </a:lnTo>
                  <a:lnTo>
                    <a:pt x="1718" y="338"/>
                  </a:lnTo>
                  <a:lnTo>
                    <a:pt x="1745" y="338"/>
                  </a:lnTo>
                  <a:lnTo>
                    <a:pt x="1773" y="345"/>
                  </a:lnTo>
                  <a:lnTo>
                    <a:pt x="1800" y="345"/>
                  </a:lnTo>
                  <a:lnTo>
                    <a:pt x="1821" y="345"/>
                  </a:lnTo>
                  <a:lnTo>
                    <a:pt x="1849" y="345"/>
                  </a:lnTo>
                  <a:lnTo>
                    <a:pt x="1876" y="345"/>
                  </a:lnTo>
                  <a:lnTo>
                    <a:pt x="1904" y="345"/>
                  </a:lnTo>
                  <a:lnTo>
                    <a:pt x="1925" y="352"/>
                  </a:lnTo>
                  <a:lnTo>
                    <a:pt x="1952" y="352"/>
                  </a:lnTo>
                  <a:lnTo>
                    <a:pt x="1980" y="352"/>
                  </a:lnTo>
                  <a:lnTo>
                    <a:pt x="2000" y="352"/>
                  </a:lnTo>
                  <a:lnTo>
                    <a:pt x="2028" y="352"/>
                  </a:lnTo>
                  <a:lnTo>
                    <a:pt x="2056" y="352"/>
                  </a:lnTo>
                  <a:lnTo>
                    <a:pt x="2083" y="352"/>
                  </a:lnTo>
                  <a:lnTo>
                    <a:pt x="2104" y="352"/>
                  </a:lnTo>
                  <a:lnTo>
                    <a:pt x="2132" y="359"/>
                  </a:lnTo>
                  <a:lnTo>
                    <a:pt x="2159" y="359"/>
                  </a:lnTo>
                  <a:lnTo>
                    <a:pt x="2187" y="359"/>
                  </a:lnTo>
                  <a:lnTo>
                    <a:pt x="2207" y="359"/>
                  </a:lnTo>
                  <a:lnTo>
                    <a:pt x="2235" y="359"/>
                  </a:lnTo>
                  <a:lnTo>
                    <a:pt x="2263" y="359"/>
                  </a:lnTo>
                  <a:lnTo>
                    <a:pt x="2283" y="359"/>
                  </a:lnTo>
                  <a:lnTo>
                    <a:pt x="2311" y="359"/>
                  </a:lnTo>
                  <a:lnTo>
                    <a:pt x="2338" y="359"/>
                  </a:lnTo>
                  <a:lnTo>
                    <a:pt x="2366" y="359"/>
                  </a:lnTo>
                  <a:lnTo>
                    <a:pt x="2387" y="359"/>
                  </a:lnTo>
                  <a:lnTo>
                    <a:pt x="2414" y="359"/>
                  </a:lnTo>
                  <a:lnTo>
                    <a:pt x="2442" y="359"/>
                  </a:lnTo>
                  <a:lnTo>
                    <a:pt x="2470" y="366"/>
                  </a:lnTo>
                  <a:lnTo>
                    <a:pt x="2490" y="366"/>
                  </a:lnTo>
                  <a:lnTo>
                    <a:pt x="2518" y="366"/>
                  </a:lnTo>
                  <a:lnTo>
                    <a:pt x="2545" y="366"/>
                  </a:lnTo>
                  <a:lnTo>
                    <a:pt x="2573" y="366"/>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9" name="Rectangle 43"/>
            <p:cNvSpPr>
              <a:spLocks noChangeArrowheads="1"/>
            </p:cNvSpPr>
            <p:nvPr/>
          </p:nvSpPr>
          <p:spPr bwMode="auto">
            <a:xfrm>
              <a:off x="1555"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2000</a:t>
              </a:r>
              <a:endParaRPr lang="en-US" altLang="en-US" sz="1350"/>
            </a:p>
          </p:txBody>
        </p:sp>
        <p:sp>
          <p:nvSpPr>
            <p:cNvPr id="40" name="Rectangle 44"/>
            <p:cNvSpPr>
              <a:spLocks noChangeArrowheads="1"/>
            </p:cNvSpPr>
            <p:nvPr/>
          </p:nvSpPr>
          <p:spPr bwMode="auto">
            <a:xfrm>
              <a:off x="2066"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2020</a:t>
              </a:r>
              <a:endParaRPr lang="en-US" altLang="en-US" sz="1350"/>
            </a:p>
          </p:txBody>
        </p:sp>
        <p:sp>
          <p:nvSpPr>
            <p:cNvPr id="41" name="Rectangle 45"/>
            <p:cNvSpPr>
              <a:spLocks noChangeArrowheads="1"/>
            </p:cNvSpPr>
            <p:nvPr/>
          </p:nvSpPr>
          <p:spPr bwMode="auto">
            <a:xfrm>
              <a:off x="2583"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2040</a:t>
              </a:r>
              <a:endParaRPr lang="en-US" altLang="en-US" sz="1350"/>
            </a:p>
          </p:txBody>
        </p:sp>
        <p:sp>
          <p:nvSpPr>
            <p:cNvPr id="42" name="Rectangle 46"/>
            <p:cNvSpPr>
              <a:spLocks noChangeArrowheads="1"/>
            </p:cNvSpPr>
            <p:nvPr/>
          </p:nvSpPr>
          <p:spPr bwMode="auto">
            <a:xfrm>
              <a:off x="3094"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2060</a:t>
              </a:r>
              <a:endParaRPr lang="en-US" altLang="en-US" sz="1350"/>
            </a:p>
          </p:txBody>
        </p:sp>
        <p:sp>
          <p:nvSpPr>
            <p:cNvPr id="43" name="Rectangle 47"/>
            <p:cNvSpPr>
              <a:spLocks noChangeArrowheads="1"/>
            </p:cNvSpPr>
            <p:nvPr/>
          </p:nvSpPr>
          <p:spPr bwMode="auto">
            <a:xfrm>
              <a:off x="3611"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2080</a:t>
              </a:r>
              <a:endParaRPr lang="en-US" altLang="en-US" sz="1350"/>
            </a:p>
          </p:txBody>
        </p:sp>
        <p:sp>
          <p:nvSpPr>
            <p:cNvPr id="44" name="Rectangle 48"/>
            <p:cNvSpPr>
              <a:spLocks noChangeArrowheads="1"/>
            </p:cNvSpPr>
            <p:nvPr/>
          </p:nvSpPr>
          <p:spPr bwMode="auto">
            <a:xfrm>
              <a:off x="4129"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2100</a:t>
              </a:r>
              <a:endParaRPr lang="en-US" altLang="en-US" sz="1350"/>
            </a:p>
          </p:txBody>
        </p:sp>
        <p:sp>
          <p:nvSpPr>
            <p:cNvPr id="45" name="Rectangle 49"/>
            <p:cNvSpPr>
              <a:spLocks noChangeArrowheads="1"/>
            </p:cNvSpPr>
            <p:nvPr/>
          </p:nvSpPr>
          <p:spPr bwMode="auto">
            <a:xfrm rot="16200000">
              <a:off x="116" y="2368"/>
              <a:ext cx="243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en-US" altLang="en-US" sz="1050" dirty="0">
                  <a:solidFill>
                    <a:srgbClr val="000000"/>
                  </a:solidFill>
                </a:rPr>
                <a:t>Greenhouse Gas Emissions  (GtonsCO</a:t>
              </a:r>
              <a:r>
                <a:rPr lang="en-US" altLang="en-US" sz="1050" baseline="-25000" dirty="0">
                  <a:solidFill>
                    <a:srgbClr val="000000"/>
                  </a:solidFill>
                </a:rPr>
                <a:t>2</a:t>
              </a:r>
              <a:r>
                <a:rPr lang="en-US" altLang="en-US" sz="1050" dirty="0">
                  <a:solidFill>
                    <a:srgbClr val="000000"/>
                  </a:solidFill>
                </a:rPr>
                <a:t>e / year)</a:t>
              </a:r>
              <a:endParaRPr lang="en-US" altLang="en-US" sz="1050" dirty="0"/>
            </a:p>
          </p:txBody>
        </p:sp>
      </p:grpSp>
      <p:sp>
        <p:nvSpPr>
          <p:cNvPr id="46" name="TextBox 45"/>
          <p:cNvSpPr txBox="1"/>
          <p:nvPr/>
        </p:nvSpPr>
        <p:spPr>
          <a:xfrm>
            <a:off x="6268430" y="4309415"/>
            <a:ext cx="1943100" cy="1338828"/>
          </a:xfrm>
          <a:prstGeom prst="rect">
            <a:avLst/>
          </a:prstGeom>
          <a:noFill/>
        </p:spPr>
        <p:txBody>
          <a:bodyPr wrap="square" rtlCol="0">
            <a:spAutoFit/>
          </a:bodyPr>
          <a:lstStyle/>
          <a:p>
            <a:pPr marL="214313" indent="-214313">
              <a:buSzPct val="127000"/>
              <a:buFont typeface="Wingdings" charset="2"/>
              <a:buChar char="§"/>
            </a:pPr>
            <a:r>
              <a:rPr lang="en-US" sz="1350" b="1" dirty="0">
                <a:solidFill>
                  <a:srgbClr val="800D00"/>
                </a:solidFill>
              </a:rPr>
              <a:t>Other Developing</a:t>
            </a:r>
          </a:p>
          <a:p>
            <a:pPr marL="214313" indent="-214313">
              <a:buSzPct val="127000"/>
              <a:buFont typeface="Wingdings" charset="2"/>
              <a:buChar char="§"/>
            </a:pPr>
            <a:r>
              <a:rPr lang="en-US" sz="1350" b="1" dirty="0">
                <a:solidFill>
                  <a:srgbClr val="808080"/>
                </a:solidFill>
              </a:rPr>
              <a:t>China</a:t>
            </a:r>
          </a:p>
          <a:p>
            <a:pPr marL="214313" indent="-214313">
              <a:buSzPct val="127000"/>
              <a:buFont typeface="Wingdings" charset="2"/>
              <a:buChar char="§"/>
            </a:pPr>
            <a:r>
              <a:rPr lang="en-US" sz="1350" b="1" dirty="0">
                <a:solidFill>
                  <a:srgbClr val="008000"/>
                </a:solidFill>
              </a:rPr>
              <a:t>Other Developed</a:t>
            </a:r>
          </a:p>
          <a:p>
            <a:pPr marL="214313" indent="-214313">
              <a:buSzPct val="127000"/>
              <a:buFont typeface="Wingdings" charset="2"/>
              <a:buChar char="§"/>
            </a:pPr>
            <a:r>
              <a:rPr lang="en-US" sz="1350" b="1" dirty="0">
                <a:solidFill>
                  <a:srgbClr val="0432FF"/>
                </a:solidFill>
              </a:rPr>
              <a:t>US</a:t>
            </a:r>
          </a:p>
          <a:p>
            <a:pPr marL="214313" indent="-214313">
              <a:buSzPct val="127000"/>
              <a:buFont typeface="Wingdings" charset="2"/>
              <a:buChar char="§"/>
            </a:pPr>
            <a:r>
              <a:rPr lang="en-US" sz="1350" b="1" dirty="0">
                <a:solidFill>
                  <a:srgbClr val="FF2500"/>
                </a:solidFill>
              </a:rPr>
              <a:t>EU</a:t>
            </a:r>
          </a:p>
          <a:p>
            <a:pPr marL="214313" indent="-214313">
              <a:buSzPct val="127000"/>
              <a:buFont typeface="Wingdings" charset="2"/>
              <a:buChar char="§"/>
            </a:pPr>
            <a:r>
              <a:rPr lang="en-US" sz="1350" b="1" dirty="0"/>
              <a:t>India</a:t>
            </a:r>
          </a:p>
        </p:txBody>
      </p:sp>
      <p:pic>
        <p:nvPicPr>
          <p:cNvPr id="47" name="Picture 46" descr="CI_logos_transparent_300dpi-01.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11496" y="5441115"/>
            <a:ext cx="1269599" cy="44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47"/>
          <p:cNvSpPr txBox="1"/>
          <p:nvPr/>
        </p:nvSpPr>
        <p:spPr>
          <a:xfrm>
            <a:off x="2743200" y="900098"/>
            <a:ext cx="3657600" cy="461665"/>
          </a:xfrm>
          <a:prstGeom prst="rect">
            <a:avLst/>
          </a:prstGeom>
          <a:noFill/>
        </p:spPr>
        <p:txBody>
          <a:bodyPr wrap="square" rtlCol="0">
            <a:spAutoFit/>
          </a:bodyPr>
          <a:lstStyle/>
          <a:p>
            <a:pPr algn="ctr"/>
            <a:r>
              <a:rPr lang="en-US" b="1" dirty="0" smtClean="0"/>
              <a:t>2°C</a:t>
            </a:r>
            <a:r>
              <a:rPr lang="hu-HU" b="1" dirty="0"/>
              <a:t> </a:t>
            </a:r>
            <a:r>
              <a:rPr lang="hu-HU" b="1" dirty="0" smtClean="0"/>
              <a:t>alatti cél elérése</a:t>
            </a:r>
            <a:endParaRPr lang="en-US" b="1" dirty="0"/>
          </a:p>
        </p:txBody>
      </p:sp>
      <p:sp>
        <p:nvSpPr>
          <p:cNvPr id="49" name="TextBox 9"/>
          <p:cNvSpPr txBox="1">
            <a:spLocks noChangeArrowheads="1"/>
          </p:cNvSpPr>
          <p:nvPr/>
        </p:nvSpPr>
        <p:spPr bwMode="auto">
          <a:xfrm>
            <a:off x="6404555" y="3094758"/>
            <a:ext cx="11657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685800" eaLnBrk="1" hangingPunct="1"/>
            <a:r>
              <a:rPr lang="en-US" b="1" dirty="0">
                <a:solidFill>
                  <a:srgbClr val="0C4E8B"/>
                </a:solidFill>
                <a:latin typeface="Century Gothic"/>
              </a:rPr>
              <a:t>1.8°C</a:t>
            </a:r>
          </a:p>
        </p:txBody>
      </p:sp>
      <p:sp>
        <p:nvSpPr>
          <p:cNvPr id="50" name="TextBox 8"/>
          <p:cNvSpPr txBox="1">
            <a:spLocks noChangeArrowheads="1"/>
          </p:cNvSpPr>
          <p:nvPr/>
        </p:nvSpPr>
        <p:spPr bwMode="auto">
          <a:xfrm>
            <a:off x="6233105" y="3494808"/>
            <a:ext cx="11430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685800" eaLnBrk="1" hangingPunct="1"/>
            <a:r>
              <a:rPr lang="en-US" sz="1500" dirty="0">
                <a:solidFill>
                  <a:srgbClr val="0C4E8B"/>
                </a:solidFill>
                <a:latin typeface="Century Gothic"/>
              </a:rPr>
              <a:t>in 2100</a:t>
            </a:r>
          </a:p>
        </p:txBody>
      </p:sp>
    </p:spTree>
    <p:extLst>
      <p:ext uri="{BB962C8B-B14F-4D97-AF65-F5344CB8AC3E}">
        <p14:creationId xmlns:p14="http://schemas.microsoft.com/office/powerpoint/2010/main" val="2053857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altLang="en-US" dirty="0"/>
              <a:t>6-Region</a:t>
            </a:r>
            <a:r>
              <a:rPr lang="en-US" altLang="en-US" dirty="0">
                <a:solidFill>
                  <a:srgbClr val="27A9E1"/>
                </a:solidFill>
              </a:rPr>
              <a:t> </a:t>
            </a:r>
            <a:r>
              <a:rPr lang="en-US" altLang="en-US" dirty="0"/>
              <a:t>Negotiation </a:t>
            </a:r>
            <a:r>
              <a:rPr lang="en-US" altLang="en-US" dirty="0" smtClean="0"/>
              <a:t>Parties</a:t>
            </a:r>
            <a:endParaRPr lang="en-US" dirty="0"/>
          </a:p>
        </p:txBody>
      </p:sp>
      <p:sp>
        <p:nvSpPr>
          <p:cNvPr id="9" name="Text Placeholder 8"/>
          <p:cNvSpPr>
            <a:spLocks noGrp="1"/>
          </p:cNvSpPr>
          <p:nvPr>
            <p:ph type="body" sz="quarter" idx="10"/>
          </p:nvPr>
        </p:nvSpPr>
        <p:spPr>
          <a:xfrm>
            <a:off x="607414" y="1447800"/>
            <a:ext cx="7886700" cy="4876800"/>
          </a:xfrm>
        </p:spPr>
        <p:txBody>
          <a:bodyPr>
            <a:normAutofit/>
          </a:bodyPr>
          <a:lstStyle/>
          <a:p>
            <a:pPr marL="457200" indent="-457200">
              <a:lnSpc>
                <a:spcPct val="100000"/>
              </a:lnSpc>
              <a:buFont typeface="+mj-lt"/>
              <a:buAutoNum type="arabicPeriod"/>
            </a:pPr>
            <a:r>
              <a:rPr lang="en-US" altLang="en-US" sz="2400" dirty="0" smtClean="0"/>
              <a:t>United </a:t>
            </a:r>
            <a:r>
              <a:rPr lang="en-US" altLang="en-US" sz="2400" dirty="0"/>
              <a:t>States</a:t>
            </a:r>
          </a:p>
          <a:p>
            <a:pPr marL="457200" indent="-457200">
              <a:lnSpc>
                <a:spcPct val="100000"/>
              </a:lnSpc>
              <a:buFont typeface="+mj-lt"/>
              <a:buAutoNum type="arabicPeriod"/>
            </a:pPr>
            <a:r>
              <a:rPr lang="en-US" altLang="en-US" sz="2400" dirty="0" smtClean="0"/>
              <a:t>European </a:t>
            </a:r>
            <a:r>
              <a:rPr lang="en-US" altLang="en-US" sz="2400" dirty="0"/>
              <a:t>Union</a:t>
            </a:r>
          </a:p>
          <a:p>
            <a:pPr marL="457200" indent="-457200">
              <a:lnSpc>
                <a:spcPct val="100000"/>
              </a:lnSpc>
              <a:buFont typeface="+mj-lt"/>
              <a:buAutoNum type="arabicPeriod"/>
            </a:pPr>
            <a:r>
              <a:rPr lang="en-US" altLang="en-US" sz="2400" dirty="0" smtClean="0"/>
              <a:t>Other </a:t>
            </a:r>
            <a:r>
              <a:rPr lang="en-US" altLang="en-US" sz="2400" dirty="0"/>
              <a:t>Developed Nations</a:t>
            </a:r>
          </a:p>
          <a:p>
            <a:pPr marL="457200" lvl="1" indent="0">
              <a:lnSpc>
                <a:spcPct val="100000"/>
              </a:lnSpc>
              <a:buNone/>
            </a:pPr>
            <a:r>
              <a:rPr lang="en-US" sz="2000" dirty="0"/>
              <a:t>Australia, Canada, Japan, New Zealand, Russia, South Korea, and other former Soviet Republics and eastern European countries.  </a:t>
            </a:r>
          </a:p>
          <a:p>
            <a:pPr marL="457200" indent="-457200">
              <a:lnSpc>
                <a:spcPct val="100000"/>
              </a:lnSpc>
              <a:buFont typeface="+mj-lt"/>
              <a:buAutoNum type="arabicPeriod"/>
            </a:pPr>
            <a:r>
              <a:rPr lang="en-US" altLang="en-US" sz="2400" dirty="0" smtClean="0"/>
              <a:t>China</a:t>
            </a:r>
          </a:p>
          <a:p>
            <a:pPr marL="457200" indent="-457200">
              <a:lnSpc>
                <a:spcPct val="100000"/>
              </a:lnSpc>
              <a:buFont typeface="+mj-lt"/>
              <a:buAutoNum type="arabicPeriod"/>
            </a:pPr>
            <a:r>
              <a:rPr lang="en-US" altLang="en-US" sz="2400" dirty="0" smtClean="0"/>
              <a:t>India</a:t>
            </a:r>
          </a:p>
          <a:p>
            <a:pPr marL="457200" indent="-457200">
              <a:lnSpc>
                <a:spcPct val="100000"/>
              </a:lnSpc>
              <a:buFont typeface="+mj-lt"/>
              <a:buAutoNum type="arabicPeriod"/>
            </a:pPr>
            <a:r>
              <a:rPr lang="en-US" altLang="en-US" sz="2400" dirty="0" smtClean="0"/>
              <a:t>Other Developing Nations</a:t>
            </a:r>
          </a:p>
          <a:p>
            <a:pPr marL="457200" lvl="1" indent="0">
              <a:lnSpc>
                <a:spcPct val="100000"/>
              </a:lnSpc>
              <a:buNone/>
            </a:pPr>
            <a:r>
              <a:rPr lang="en-US" altLang="en-US" sz="2000" dirty="0" smtClean="0"/>
              <a:t>The </a:t>
            </a:r>
            <a:r>
              <a:rPr lang="en-US" sz="2000" dirty="0" smtClean="0"/>
              <a:t>nations </a:t>
            </a:r>
            <a:r>
              <a:rPr lang="en-US" sz="2000" dirty="0"/>
              <a:t>of Africa, Central and South America, South and Southeast Asia, most of the Middle East, and the small island nations.</a:t>
            </a:r>
            <a:endParaRPr lang="en-US" altLang="en-US" sz="2000" b="1" dirty="0">
              <a:solidFill>
                <a:schemeClr val="tx1"/>
              </a:solidFill>
            </a:endParaRPr>
          </a:p>
          <a:p>
            <a:pPr>
              <a:lnSpc>
                <a:spcPct val="100000"/>
              </a:lnSpc>
            </a:pPr>
            <a:endParaRPr lang="en-US" dirty="0"/>
          </a:p>
        </p:txBody>
      </p:sp>
    </p:spTree>
    <p:extLst>
      <p:ext uri="{BB962C8B-B14F-4D97-AF65-F5344CB8AC3E}">
        <p14:creationId xmlns:p14="http://schemas.microsoft.com/office/powerpoint/2010/main" val="126839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68430" y="4309415"/>
            <a:ext cx="1943100" cy="1338828"/>
          </a:xfrm>
          <a:prstGeom prst="rect">
            <a:avLst/>
          </a:prstGeom>
          <a:noFill/>
        </p:spPr>
        <p:txBody>
          <a:bodyPr wrap="square" rtlCol="0">
            <a:spAutoFit/>
          </a:bodyPr>
          <a:lstStyle/>
          <a:p>
            <a:pPr marL="214313" indent="-214313">
              <a:buSzPct val="127000"/>
              <a:buFont typeface="Wingdings" charset="2"/>
              <a:buChar char="§"/>
            </a:pPr>
            <a:r>
              <a:rPr lang="en-US" sz="1350" b="1" dirty="0">
                <a:solidFill>
                  <a:srgbClr val="800D00"/>
                </a:solidFill>
              </a:rPr>
              <a:t>Other Developing</a:t>
            </a:r>
          </a:p>
          <a:p>
            <a:pPr marL="214313" indent="-214313">
              <a:buSzPct val="127000"/>
              <a:buFont typeface="Wingdings" charset="2"/>
              <a:buChar char="§"/>
            </a:pPr>
            <a:r>
              <a:rPr lang="en-US" sz="1350" b="1" dirty="0">
                <a:solidFill>
                  <a:srgbClr val="808080"/>
                </a:solidFill>
              </a:rPr>
              <a:t>China</a:t>
            </a:r>
          </a:p>
          <a:p>
            <a:pPr marL="214313" indent="-214313">
              <a:buSzPct val="127000"/>
              <a:buFont typeface="Wingdings" charset="2"/>
              <a:buChar char="§"/>
            </a:pPr>
            <a:r>
              <a:rPr lang="en-US" sz="1350" b="1" dirty="0">
                <a:solidFill>
                  <a:srgbClr val="008000"/>
                </a:solidFill>
              </a:rPr>
              <a:t>Other Developed</a:t>
            </a:r>
          </a:p>
          <a:p>
            <a:pPr marL="214313" indent="-214313">
              <a:buSzPct val="127000"/>
              <a:buFont typeface="Wingdings" charset="2"/>
              <a:buChar char="§"/>
            </a:pPr>
            <a:r>
              <a:rPr lang="en-US" sz="1350" b="1" dirty="0">
                <a:solidFill>
                  <a:srgbClr val="0432FF"/>
                </a:solidFill>
              </a:rPr>
              <a:t>US</a:t>
            </a:r>
          </a:p>
          <a:p>
            <a:pPr marL="214313" indent="-214313">
              <a:buSzPct val="127000"/>
              <a:buFont typeface="Wingdings" charset="2"/>
              <a:buChar char="§"/>
            </a:pPr>
            <a:r>
              <a:rPr lang="en-US" sz="1350" b="1" dirty="0">
                <a:solidFill>
                  <a:srgbClr val="FF2500"/>
                </a:solidFill>
              </a:rPr>
              <a:t>EU</a:t>
            </a:r>
          </a:p>
          <a:p>
            <a:pPr marL="214313" indent="-214313">
              <a:buSzPct val="127000"/>
              <a:buFont typeface="Wingdings" charset="2"/>
              <a:buChar char="§"/>
            </a:pPr>
            <a:r>
              <a:rPr lang="en-US" sz="1350" b="1" dirty="0"/>
              <a:t>India</a:t>
            </a:r>
          </a:p>
        </p:txBody>
      </p:sp>
      <p:pic>
        <p:nvPicPr>
          <p:cNvPr id="3" name="Picture 2" descr="CI_logos_transparent_300dpi-01.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11496" y="5429251"/>
            <a:ext cx="1269599" cy="44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743200" y="1085851"/>
            <a:ext cx="3657600" cy="461665"/>
          </a:xfrm>
          <a:prstGeom prst="rect">
            <a:avLst/>
          </a:prstGeom>
          <a:noFill/>
        </p:spPr>
        <p:txBody>
          <a:bodyPr wrap="square" rtlCol="0">
            <a:spAutoFit/>
          </a:bodyPr>
          <a:lstStyle/>
          <a:p>
            <a:pPr algn="ctr"/>
            <a:r>
              <a:rPr lang="hu-HU" b="1" dirty="0" smtClean="0"/>
              <a:t>1,5</a:t>
            </a:r>
            <a:r>
              <a:rPr lang="en-US" b="1" dirty="0" smtClean="0"/>
              <a:t>°C</a:t>
            </a:r>
            <a:r>
              <a:rPr lang="hu-HU" b="1" dirty="0" err="1" smtClean="0"/>
              <a:t>-os</a:t>
            </a:r>
            <a:r>
              <a:rPr lang="hu-HU" b="1" dirty="0" smtClean="0"/>
              <a:t> cél </a:t>
            </a:r>
            <a:r>
              <a:rPr lang="hu-HU" b="1" dirty="0"/>
              <a:t>elérése</a:t>
            </a:r>
            <a:endParaRPr lang="en-US" b="1" dirty="0"/>
          </a:p>
        </p:txBody>
      </p:sp>
      <p:sp>
        <p:nvSpPr>
          <p:cNvPr id="5" name="Rectangle 47"/>
          <p:cNvSpPr>
            <a:spLocks noChangeArrowheads="1"/>
          </p:cNvSpPr>
          <p:nvPr/>
        </p:nvSpPr>
        <p:spPr bwMode="auto">
          <a:xfrm rot="16200000">
            <a:off x="1281562" y="3676821"/>
            <a:ext cx="290303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en-US" altLang="en-US" sz="1050" dirty="0">
                <a:solidFill>
                  <a:srgbClr val="000000"/>
                </a:solidFill>
              </a:rPr>
              <a:t>Greenhouse Gas Emissions  (GtonsCO</a:t>
            </a:r>
            <a:r>
              <a:rPr lang="en-US" altLang="en-US" sz="1050" baseline="-25000" dirty="0">
                <a:solidFill>
                  <a:srgbClr val="000000"/>
                </a:solidFill>
              </a:rPr>
              <a:t>2</a:t>
            </a:r>
            <a:r>
              <a:rPr lang="en-US" altLang="en-US" sz="1050" dirty="0">
                <a:solidFill>
                  <a:srgbClr val="000000"/>
                </a:solidFill>
              </a:rPr>
              <a:t>e / year)</a:t>
            </a:r>
            <a:endParaRPr lang="en-US" altLang="en-US" sz="1050" dirty="0"/>
          </a:p>
        </p:txBody>
      </p:sp>
      <p:grpSp>
        <p:nvGrpSpPr>
          <p:cNvPr id="6" name="Group 5"/>
          <p:cNvGrpSpPr>
            <a:grpSpLocks noChangeAspect="1"/>
          </p:cNvGrpSpPr>
          <p:nvPr/>
        </p:nvGrpSpPr>
        <p:grpSpPr bwMode="auto">
          <a:xfrm>
            <a:off x="2616994" y="1550194"/>
            <a:ext cx="3910013" cy="4319588"/>
            <a:chOff x="1238" y="582"/>
            <a:chExt cx="3284" cy="3628"/>
          </a:xfrm>
        </p:grpSpPr>
        <p:sp>
          <p:nvSpPr>
            <p:cNvPr id="7" name="AutoShape 4"/>
            <p:cNvSpPr>
              <a:spLocks noChangeAspect="1" noChangeArrowheads="1" noTextEdit="1"/>
            </p:cNvSpPr>
            <p:nvPr/>
          </p:nvSpPr>
          <p:spPr bwMode="auto">
            <a:xfrm>
              <a:off x="1238" y="582"/>
              <a:ext cx="3284" cy="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 name="Rectangle 6"/>
            <p:cNvSpPr>
              <a:spLocks noChangeArrowheads="1"/>
            </p:cNvSpPr>
            <p:nvPr/>
          </p:nvSpPr>
          <p:spPr bwMode="auto">
            <a:xfrm>
              <a:off x="2025" y="665"/>
              <a:ext cx="17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50">
                  <a:solidFill>
                    <a:srgbClr val="000000"/>
                  </a:solidFill>
                </a:rPr>
                <a:t>CO2 Equivalent Emissions</a:t>
              </a:r>
              <a:endParaRPr lang="en-US" altLang="en-US" sz="1350"/>
            </a:p>
          </p:txBody>
        </p:sp>
        <p:sp>
          <p:nvSpPr>
            <p:cNvPr id="9" name="Rectangle 7"/>
            <p:cNvSpPr>
              <a:spLocks noChangeArrowheads="1"/>
            </p:cNvSpPr>
            <p:nvPr/>
          </p:nvSpPr>
          <p:spPr bwMode="auto">
            <a:xfrm>
              <a:off x="1680" y="913"/>
              <a:ext cx="2566" cy="3104"/>
            </a:xfrm>
            <a:prstGeom prst="rect">
              <a:avLst/>
            </a:prstGeom>
            <a:solidFill>
              <a:srgbClr val="FFFFFF"/>
            </a:solidFill>
            <a:ln w="0">
              <a:solidFill>
                <a:srgbClr val="FFFFFF"/>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10" name="Rectangle 8"/>
            <p:cNvSpPr>
              <a:spLocks noChangeArrowheads="1"/>
            </p:cNvSpPr>
            <p:nvPr/>
          </p:nvSpPr>
          <p:spPr bwMode="auto">
            <a:xfrm>
              <a:off x="1680" y="913"/>
              <a:ext cx="2573" cy="3111"/>
            </a:xfrm>
            <a:prstGeom prst="rect">
              <a:avLst/>
            </a:prstGeom>
            <a:noFill/>
            <a:ln w="222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 name="Line 9"/>
            <p:cNvSpPr>
              <a:spLocks noChangeShapeType="1"/>
            </p:cNvSpPr>
            <p:nvPr/>
          </p:nvSpPr>
          <p:spPr bwMode="auto">
            <a:xfrm>
              <a:off x="1680" y="1430"/>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 name="Line 10"/>
            <p:cNvSpPr>
              <a:spLocks noChangeShapeType="1"/>
            </p:cNvSpPr>
            <p:nvPr/>
          </p:nvSpPr>
          <p:spPr bwMode="auto">
            <a:xfrm>
              <a:off x="1680" y="1948"/>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3" name="Line 11"/>
            <p:cNvSpPr>
              <a:spLocks noChangeShapeType="1"/>
            </p:cNvSpPr>
            <p:nvPr/>
          </p:nvSpPr>
          <p:spPr bwMode="auto">
            <a:xfrm>
              <a:off x="1680" y="2465"/>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4" name="Line 12"/>
            <p:cNvSpPr>
              <a:spLocks noChangeShapeType="1"/>
            </p:cNvSpPr>
            <p:nvPr/>
          </p:nvSpPr>
          <p:spPr bwMode="auto">
            <a:xfrm>
              <a:off x="1680" y="2982"/>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5" name="Line 13"/>
            <p:cNvSpPr>
              <a:spLocks noChangeShapeType="1"/>
            </p:cNvSpPr>
            <p:nvPr/>
          </p:nvSpPr>
          <p:spPr bwMode="auto">
            <a:xfrm>
              <a:off x="1680" y="3500"/>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6" name="Rectangle 14"/>
            <p:cNvSpPr>
              <a:spLocks noChangeArrowheads="1"/>
            </p:cNvSpPr>
            <p:nvPr/>
          </p:nvSpPr>
          <p:spPr bwMode="auto">
            <a:xfrm>
              <a:off x="1459" y="913"/>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60</a:t>
              </a:r>
              <a:endParaRPr lang="en-US" altLang="en-US" sz="1350"/>
            </a:p>
          </p:txBody>
        </p:sp>
        <p:sp>
          <p:nvSpPr>
            <p:cNvPr id="17" name="Rectangle 15"/>
            <p:cNvSpPr>
              <a:spLocks noChangeArrowheads="1"/>
            </p:cNvSpPr>
            <p:nvPr/>
          </p:nvSpPr>
          <p:spPr bwMode="auto">
            <a:xfrm>
              <a:off x="1459" y="1410"/>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50</a:t>
              </a:r>
              <a:endParaRPr lang="en-US" altLang="en-US" sz="1350"/>
            </a:p>
          </p:txBody>
        </p:sp>
        <p:sp>
          <p:nvSpPr>
            <p:cNvPr id="18" name="Rectangle 16"/>
            <p:cNvSpPr>
              <a:spLocks noChangeArrowheads="1"/>
            </p:cNvSpPr>
            <p:nvPr/>
          </p:nvSpPr>
          <p:spPr bwMode="auto">
            <a:xfrm>
              <a:off x="1459" y="1906"/>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40</a:t>
              </a:r>
              <a:endParaRPr lang="en-US" altLang="en-US" sz="1350"/>
            </a:p>
          </p:txBody>
        </p:sp>
        <p:sp>
          <p:nvSpPr>
            <p:cNvPr id="19" name="Rectangle 17"/>
            <p:cNvSpPr>
              <a:spLocks noChangeArrowheads="1"/>
            </p:cNvSpPr>
            <p:nvPr/>
          </p:nvSpPr>
          <p:spPr bwMode="auto">
            <a:xfrm>
              <a:off x="1459" y="2403"/>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30</a:t>
              </a:r>
              <a:endParaRPr lang="en-US" altLang="en-US" sz="1350"/>
            </a:p>
          </p:txBody>
        </p:sp>
        <p:sp>
          <p:nvSpPr>
            <p:cNvPr id="20" name="Rectangle 18"/>
            <p:cNvSpPr>
              <a:spLocks noChangeArrowheads="1"/>
            </p:cNvSpPr>
            <p:nvPr/>
          </p:nvSpPr>
          <p:spPr bwMode="auto">
            <a:xfrm>
              <a:off x="1459" y="2900"/>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a:t>
              </a:r>
              <a:endParaRPr lang="en-US" altLang="en-US" sz="1350"/>
            </a:p>
          </p:txBody>
        </p:sp>
        <p:sp>
          <p:nvSpPr>
            <p:cNvPr id="21" name="Rectangle 19"/>
            <p:cNvSpPr>
              <a:spLocks noChangeArrowheads="1"/>
            </p:cNvSpPr>
            <p:nvPr/>
          </p:nvSpPr>
          <p:spPr bwMode="auto">
            <a:xfrm>
              <a:off x="1459" y="3396"/>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10</a:t>
              </a:r>
              <a:endParaRPr lang="en-US" altLang="en-US" sz="1350"/>
            </a:p>
          </p:txBody>
        </p:sp>
        <p:sp>
          <p:nvSpPr>
            <p:cNvPr id="22" name="Rectangle 20"/>
            <p:cNvSpPr>
              <a:spLocks noChangeArrowheads="1"/>
            </p:cNvSpPr>
            <p:nvPr/>
          </p:nvSpPr>
          <p:spPr bwMode="auto">
            <a:xfrm>
              <a:off x="1521" y="3900"/>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0</a:t>
              </a:r>
              <a:endParaRPr lang="en-US" altLang="en-US" sz="1350"/>
            </a:p>
          </p:txBody>
        </p:sp>
        <p:sp>
          <p:nvSpPr>
            <p:cNvPr id="23" name="Freeform 25"/>
            <p:cNvSpPr>
              <a:spLocks/>
            </p:cNvSpPr>
            <p:nvPr/>
          </p:nvSpPr>
          <p:spPr bwMode="auto">
            <a:xfrm>
              <a:off x="1680" y="3044"/>
              <a:ext cx="2573" cy="945"/>
            </a:xfrm>
            <a:custGeom>
              <a:avLst/>
              <a:gdLst>
                <a:gd name="T0" fmla="*/ 20 w 2573"/>
                <a:gd name="T1" fmla="*/ 249 h 945"/>
                <a:gd name="T2" fmla="*/ 75 w 2573"/>
                <a:gd name="T3" fmla="*/ 221 h 945"/>
                <a:gd name="T4" fmla="*/ 124 w 2573"/>
                <a:gd name="T5" fmla="*/ 166 h 945"/>
                <a:gd name="T6" fmla="*/ 179 w 2573"/>
                <a:gd name="T7" fmla="*/ 111 h 945"/>
                <a:gd name="T8" fmla="*/ 227 w 2573"/>
                <a:gd name="T9" fmla="*/ 104 h 945"/>
                <a:gd name="T10" fmla="*/ 282 w 2573"/>
                <a:gd name="T11" fmla="*/ 69 h 945"/>
                <a:gd name="T12" fmla="*/ 331 w 2573"/>
                <a:gd name="T13" fmla="*/ 56 h 945"/>
                <a:gd name="T14" fmla="*/ 379 w 2573"/>
                <a:gd name="T15" fmla="*/ 28 h 945"/>
                <a:gd name="T16" fmla="*/ 434 w 2573"/>
                <a:gd name="T17" fmla="*/ 14 h 945"/>
                <a:gd name="T18" fmla="*/ 483 w 2573"/>
                <a:gd name="T19" fmla="*/ 7 h 945"/>
                <a:gd name="T20" fmla="*/ 538 w 2573"/>
                <a:gd name="T21" fmla="*/ 7 h 945"/>
                <a:gd name="T22" fmla="*/ 586 w 2573"/>
                <a:gd name="T23" fmla="*/ 7 h 945"/>
                <a:gd name="T24" fmla="*/ 641 w 2573"/>
                <a:gd name="T25" fmla="*/ 0 h 945"/>
                <a:gd name="T26" fmla="*/ 690 w 2573"/>
                <a:gd name="T27" fmla="*/ 97 h 945"/>
                <a:gd name="T28" fmla="*/ 745 w 2573"/>
                <a:gd name="T29" fmla="*/ 180 h 945"/>
                <a:gd name="T30" fmla="*/ 793 w 2573"/>
                <a:gd name="T31" fmla="*/ 256 h 945"/>
                <a:gd name="T32" fmla="*/ 848 w 2573"/>
                <a:gd name="T33" fmla="*/ 325 h 945"/>
                <a:gd name="T34" fmla="*/ 897 w 2573"/>
                <a:gd name="T35" fmla="*/ 387 h 945"/>
                <a:gd name="T36" fmla="*/ 952 w 2573"/>
                <a:gd name="T37" fmla="*/ 442 h 945"/>
                <a:gd name="T38" fmla="*/ 1000 w 2573"/>
                <a:gd name="T39" fmla="*/ 490 h 945"/>
                <a:gd name="T40" fmla="*/ 1048 w 2573"/>
                <a:gd name="T41" fmla="*/ 539 h 945"/>
                <a:gd name="T42" fmla="*/ 1103 w 2573"/>
                <a:gd name="T43" fmla="*/ 580 h 945"/>
                <a:gd name="T44" fmla="*/ 1152 w 2573"/>
                <a:gd name="T45" fmla="*/ 614 h 945"/>
                <a:gd name="T46" fmla="*/ 1207 w 2573"/>
                <a:gd name="T47" fmla="*/ 649 h 945"/>
                <a:gd name="T48" fmla="*/ 1255 w 2573"/>
                <a:gd name="T49" fmla="*/ 676 h 945"/>
                <a:gd name="T50" fmla="*/ 1310 w 2573"/>
                <a:gd name="T51" fmla="*/ 704 h 945"/>
                <a:gd name="T52" fmla="*/ 1359 w 2573"/>
                <a:gd name="T53" fmla="*/ 732 h 945"/>
                <a:gd name="T54" fmla="*/ 1414 w 2573"/>
                <a:gd name="T55" fmla="*/ 752 h 945"/>
                <a:gd name="T56" fmla="*/ 1462 w 2573"/>
                <a:gd name="T57" fmla="*/ 773 h 945"/>
                <a:gd name="T58" fmla="*/ 1517 w 2573"/>
                <a:gd name="T59" fmla="*/ 794 h 945"/>
                <a:gd name="T60" fmla="*/ 1566 w 2573"/>
                <a:gd name="T61" fmla="*/ 808 h 945"/>
                <a:gd name="T62" fmla="*/ 1614 w 2573"/>
                <a:gd name="T63" fmla="*/ 828 h 945"/>
                <a:gd name="T64" fmla="*/ 1669 w 2573"/>
                <a:gd name="T65" fmla="*/ 842 h 945"/>
                <a:gd name="T66" fmla="*/ 1718 w 2573"/>
                <a:gd name="T67" fmla="*/ 849 h 945"/>
                <a:gd name="T68" fmla="*/ 1773 w 2573"/>
                <a:gd name="T69" fmla="*/ 863 h 945"/>
                <a:gd name="T70" fmla="*/ 1821 w 2573"/>
                <a:gd name="T71" fmla="*/ 870 h 945"/>
                <a:gd name="T72" fmla="*/ 1876 w 2573"/>
                <a:gd name="T73" fmla="*/ 883 h 945"/>
                <a:gd name="T74" fmla="*/ 1925 w 2573"/>
                <a:gd name="T75" fmla="*/ 890 h 945"/>
                <a:gd name="T76" fmla="*/ 1980 w 2573"/>
                <a:gd name="T77" fmla="*/ 897 h 945"/>
                <a:gd name="T78" fmla="*/ 2028 w 2573"/>
                <a:gd name="T79" fmla="*/ 904 h 945"/>
                <a:gd name="T80" fmla="*/ 2083 w 2573"/>
                <a:gd name="T81" fmla="*/ 911 h 945"/>
                <a:gd name="T82" fmla="*/ 2132 w 2573"/>
                <a:gd name="T83" fmla="*/ 918 h 945"/>
                <a:gd name="T84" fmla="*/ 2187 w 2573"/>
                <a:gd name="T85" fmla="*/ 925 h 945"/>
                <a:gd name="T86" fmla="*/ 2235 w 2573"/>
                <a:gd name="T87" fmla="*/ 925 h 945"/>
                <a:gd name="T88" fmla="*/ 2283 w 2573"/>
                <a:gd name="T89" fmla="*/ 932 h 945"/>
                <a:gd name="T90" fmla="*/ 2338 w 2573"/>
                <a:gd name="T91" fmla="*/ 932 h 945"/>
                <a:gd name="T92" fmla="*/ 2387 w 2573"/>
                <a:gd name="T93" fmla="*/ 939 h 945"/>
                <a:gd name="T94" fmla="*/ 2442 w 2573"/>
                <a:gd name="T95" fmla="*/ 939 h 945"/>
                <a:gd name="T96" fmla="*/ 2490 w 2573"/>
                <a:gd name="T97" fmla="*/ 945 h 945"/>
                <a:gd name="T98" fmla="*/ 2545 w 2573"/>
                <a:gd name="T99" fmla="*/ 945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945">
                  <a:moveTo>
                    <a:pt x="0" y="290"/>
                  </a:moveTo>
                  <a:lnTo>
                    <a:pt x="20" y="249"/>
                  </a:lnTo>
                  <a:lnTo>
                    <a:pt x="48" y="228"/>
                  </a:lnTo>
                  <a:lnTo>
                    <a:pt x="75" y="221"/>
                  </a:lnTo>
                  <a:lnTo>
                    <a:pt x="96" y="187"/>
                  </a:lnTo>
                  <a:lnTo>
                    <a:pt x="124" y="166"/>
                  </a:lnTo>
                  <a:lnTo>
                    <a:pt x="151" y="132"/>
                  </a:lnTo>
                  <a:lnTo>
                    <a:pt x="179" y="111"/>
                  </a:lnTo>
                  <a:lnTo>
                    <a:pt x="200" y="118"/>
                  </a:lnTo>
                  <a:lnTo>
                    <a:pt x="227" y="104"/>
                  </a:lnTo>
                  <a:lnTo>
                    <a:pt x="255" y="90"/>
                  </a:lnTo>
                  <a:lnTo>
                    <a:pt x="282" y="69"/>
                  </a:lnTo>
                  <a:lnTo>
                    <a:pt x="303" y="56"/>
                  </a:lnTo>
                  <a:lnTo>
                    <a:pt x="331" y="56"/>
                  </a:lnTo>
                  <a:lnTo>
                    <a:pt x="358" y="56"/>
                  </a:lnTo>
                  <a:lnTo>
                    <a:pt x="379" y="28"/>
                  </a:lnTo>
                  <a:lnTo>
                    <a:pt x="407" y="14"/>
                  </a:lnTo>
                  <a:lnTo>
                    <a:pt x="434" y="14"/>
                  </a:lnTo>
                  <a:lnTo>
                    <a:pt x="462" y="14"/>
                  </a:lnTo>
                  <a:lnTo>
                    <a:pt x="483" y="7"/>
                  </a:lnTo>
                  <a:lnTo>
                    <a:pt x="510" y="7"/>
                  </a:lnTo>
                  <a:lnTo>
                    <a:pt x="538" y="7"/>
                  </a:lnTo>
                  <a:lnTo>
                    <a:pt x="565" y="7"/>
                  </a:lnTo>
                  <a:lnTo>
                    <a:pt x="586" y="7"/>
                  </a:lnTo>
                  <a:lnTo>
                    <a:pt x="614" y="7"/>
                  </a:lnTo>
                  <a:lnTo>
                    <a:pt x="641" y="0"/>
                  </a:lnTo>
                  <a:lnTo>
                    <a:pt x="662" y="49"/>
                  </a:lnTo>
                  <a:lnTo>
                    <a:pt x="690" y="97"/>
                  </a:lnTo>
                  <a:lnTo>
                    <a:pt x="717" y="138"/>
                  </a:lnTo>
                  <a:lnTo>
                    <a:pt x="745" y="180"/>
                  </a:lnTo>
                  <a:lnTo>
                    <a:pt x="765" y="214"/>
                  </a:lnTo>
                  <a:lnTo>
                    <a:pt x="793" y="256"/>
                  </a:lnTo>
                  <a:lnTo>
                    <a:pt x="821" y="290"/>
                  </a:lnTo>
                  <a:lnTo>
                    <a:pt x="848" y="325"/>
                  </a:lnTo>
                  <a:lnTo>
                    <a:pt x="869" y="352"/>
                  </a:lnTo>
                  <a:lnTo>
                    <a:pt x="897" y="387"/>
                  </a:lnTo>
                  <a:lnTo>
                    <a:pt x="924" y="414"/>
                  </a:lnTo>
                  <a:lnTo>
                    <a:pt x="952" y="442"/>
                  </a:lnTo>
                  <a:lnTo>
                    <a:pt x="972" y="463"/>
                  </a:lnTo>
                  <a:lnTo>
                    <a:pt x="1000" y="490"/>
                  </a:lnTo>
                  <a:lnTo>
                    <a:pt x="1028" y="511"/>
                  </a:lnTo>
                  <a:lnTo>
                    <a:pt x="1048" y="539"/>
                  </a:lnTo>
                  <a:lnTo>
                    <a:pt x="1076" y="559"/>
                  </a:lnTo>
                  <a:lnTo>
                    <a:pt x="1103" y="580"/>
                  </a:lnTo>
                  <a:lnTo>
                    <a:pt x="1131" y="594"/>
                  </a:lnTo>
                  <a:lnTo>
                    <a:pt x="1152" y="614"/>
                  </a:lnTo>
                  <a:lnTo>
                    <a:pt x="1179" y="628"/>
                  </a:lnTo>
                  <a:lnTo>
                    <a:pt x="1207" y="649"/>
                  </a:lnTo>
                  <a:lnTo>
                    <a:pt x="1235" y="663"/>
                  </a:lnTo>
                  <a:lnTo>
                    <a:pt x="1255" y="676"/>
                  </a:lnTo>
                  <a:lnTo>
                    <a:pt x="1283" y="690"/>
                  </a:lnTo>
                  <a:lnTo>
                    <a:pt x="1310" y="704"/>
                  </a:lnTo>
                  <a:lnTo>
                    <a:pt x="1331" y="718"/>
                  </a:lnTo>
                  <a:lnTo>
                    <a:pt x="1359" y="732"/>
                  </a:lnTo>
                  <a:lnTo>
                    <a:pt x="1386" y="745"/>
                  </a:lnTo>
                  <a:lnTo>
                    <a:pt x="1414" y="752"/>
                  </a:lnTo>
                  <a:lnTo>
                    <a:pt x="1435" y="766"/>
                  </a:lnTo>
                  <a:lnTo>
                    <a:pt x="1462" y="773"/>
                  </a:lnTo>
                  <a:lnTo>
                    <a:pt x="1490" y="787"/>
                  </a:lnTo>
                  <a:lnTo>
                    <a:pt x="1517" y="794"/>
                  </a:lnTo>
                  <a:lnTo>
                    <a:pt x="1538" y="801"/>
                  </a:lnTo>
                  <a:lnTo>
                    <a:pt x="1566" y="808"/>
                  </a:lnTo>
                  <a:lnTo>
                    <a:pt x="1593" y="814"/>
                  </a:lnTo>
                  <a:lnTo>
                    <a:pt x="1614" y="828"/>
                  </a:lnTo>
                  <a:lnTo>
                    <a:pt x="1642" y="835"/>
                  </a:lnTo>
                  <a:lnTo>
                    <a:pt x="1669" y="842"/>
                  </a:lnTo>
                  <a:lnTo>
                    <a:pt x="1697" y="842"/>
                  </a:lnTo>
                  <a:lnTo>
                    <a:pt x="1718" y="849"/>
                  </a:lnTo>
                  <a:lnTo>
                    <a:pt x="1745" y="856"/>
                  </a:lnTo>
                  <a:lnTo>
                    <a:pt x="1773" y="863"/>
                  </a:lnTo>
                  <a:lnTo>
                    <a:pt x="1800" y="870"/>
                  </a:lnTo>
                  <a:lnTo>
                    <a:pt x="1821" y="870"/>
                  </a:lnTo>
                  <a:lnTo>
                    <a:pt x="1849" y="876"/>
                  </a:lnTo>
                  <a:lnTo>
                    <a:pt x="1876" y="883"/>
                  </a:lnTo>
                  <a:lnTo>
                    <a:pt x="1904" y="883"/>
                  </a:lnTo>
                  <a:lnTo>
                    <a:pt x="1925" y="890"/>
                  </a:lnTo>
                  <a:lnTo>
                    <a:pt x="1952" y="897"/>
                  </a:lnTo>
                  <a:lnTo>
                    <a:pt x="1980" y="897"/>
                  </a:lnTo>
                  <a:lnTo>
                    <a:pt x="2000" y="904"/>
                  </a:lnTo>
                  <a:lnTo>
                    <a:pt x="2028" y="904"/>
                  </a:lnTo>
                  <a:lnTo>
                    <a:pt x="2056" y="911"/>
                  </a:lnTo>
                  <a:lnTo>
                    <a:pt x="2083" y="911"/>
                  </a:lnTo>
                  <a:lnTo>
                    <a:pt x="2104" y="911"/>
                  </a:lnTo>
                  <a:lnTo>
                    <a:pt x="2132" y="918"/>
                  </a:lnTo>
                  <a:lnTo>
                    <a:pt x="2159" y="918"/>
                  </a:lnTo>
                  <a:lnTo>
                    <a:pt x="2187" y="925"/>
                  </a:lnTo>
                  <a:lnTo>
                    <a:pt x="2207" y="925"/>
                  </a:lnTo>
                  <a:lnTo>
                    <a:pt x="2235" y="925"/>
                  </a:lnTo>
                  <a:lnTo>
                    <a:pt x="2263" y="925"/>
                  </a:lnTo>
                  <a:lnTo>
                    <a:pt x="2283" y="932"/>
                  </a:lnTo>
                  <a:lnTo>
                    <a:pt x="2311" y="932"/>
                  </a:lnTo>
                  <a:lnTo>
                    <a:pt x="2338" y="932"/>
                  </a:lnTo>
                  <a:lnTo>
                    <a:pt x="2366" y="939"/>
                  </a:lnTo>
                  <a:lnTo>
                    <a:pt x="2387" y="939"/>
                  </a:lnTo>
                  <a:lnTo>
                    <a:pt x="2414" y="939"/>
                  </a:lnTo>
                  <a:lnTo>
                    <a:pt x="2442" y="939"/>
                  </a:lnTo>
                  <a:lnTo>
                    <a:pt x="2470" y="939"/>
                  </a:lnTo>
                  <a:lnTo>
                    <a:pt x="2490" y="945"/>
                  </a:lnTo>
                  <a:lnTo>
                    <a:pt x="2518" y="945"/>
                  </a:lnTo>
                  <a:lnTo>
                    <a:pt x="2545" y="945"/>
                  </a:lnTo>
                  <a:lnTo>
                    <a:pt x="2573" y="945"/>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26"/>
            <p:cNvSpPr>
              <a:spLocks/>
            </p:cNvSpPr>
            <p:nvPr/>
          </p:nvSpPr>
          <p:spPr bwMode="auto">
            <a:xfrm>
              <a:off x="1680" y="3051"/>
              <a:ext cx="2573" cy="945"/>
            </a:xfrm>
            <a:custGeom>
              <a:avLst/>
              <a:gdLst>
                <a:gd name="T0" fmla="*/ 20 w 2573"/>
                <a:gd name="T1" fmla="*/ 249 h 945"/>
                <a:gd name="T2" fmla="*/ 75 w 2573"/>
                <a:gd name="T3" fmla="*/ 221 h 945"/>
                <a:gd name="T4" fmla="*/ 124 w 2573"/>
                <a:gd name="T5" fmla="*/ 166 h 945"/>
                <a:gd name="T6" fmla="*/ 179 w 2573"/>
                <a:gd name="T7" fmla="*/ 111 h 945"/>
                <a:gd name="T8" fmla="*/ 227 w 2573"/>
                <a:gd name="T9" fmla="*/ 104 h 945"/>
                <a:gd name="T10" fmla="*/ 282 w 2573"/>
                <a:gd name="T11" fmla="*/ 69 h 945"/>
                <a:gd name="T12" fmla="*/ 331 w 2573"/>
                <a:gd name="T13" fmla="*/ 56 h 945"/>
                <a:gd name="T14" fmla="*/ 379 w 2573"/>
                <a:gd name="T15" fmla="*/ 28 h 945"/>
                <a:gd name="T16" fmla="*/ 434 w 2573"/>
                <a:gd name="T17" fmla="*/ 14 h 945"/>
                <a:gd name="T18" fmla="*/ 483 w 2573"/>
                <a:gd name="T19" fmla="*/ 7 h 945"/>
                <a:gd name="T20" fmla="*/ 538 w 2573"/>
                <a:gd name="T21" fmla="*/ 7 h 945"/>
                <a:gd name="T22" fmla="*/ 586 w 2573"/>
                <a:gd name="T23" fmla="*/ 7 h 945"/>
                <a:gd name="T24" fmla="*/ 641 w 2573"/>
                <a:gd name="T25" fmla="*/ 0 h 945"/>
                <a:gd name="T26" fmla="*/ 690 w 2573"/>
                <a:gd name="T27" fmla="*/ 97 h 945"/>
                <a:gd name="T28" fmla="*/ 745 w 2573"/>
                <a:gd name="T29" fmla="*/ 180 h 945"/>
                <a:gd name="T30" fmla="*/ 793 w 2573"/>
                <a:gd name="T31" fmla="*/ 256 h 945"/>
                <a:gd name="T32" fmla="*/ 848 w 2573"/>
                <a:gd name="T33" fmla="*/ 325 h 945"/>
                <a:gd name="T34" fmla="*/ 897 w 2573"/>
                <a:gd name="T35" fmla="*/ 387 h 945"/>
                <a:gd name="T36" fmla="*/ 952 w 2573"/>
                <a:gd name="T37" fmla="*/ 442 h 945"/>
                <a:gd name="T38" fmla="*/ 1000 w 2573"/>
                <a:gd name="T39" fmla="*/ 490 h 945"/>
                <a:gd name="T40" fmla="*/ 1048 w 2573"/>
                <a:gd name="T41" fmla="*/ 538 h 945"/>
                <a:gd name="T42" fmla="*/ 1103 w 2573"/>
                <a:gd name="T43" fmla="*/ 580 h 945"/>
                <a:gd name="T44" fmla="*/ 1152 w 2573"/>
                <a:gd name="T45" fmla="*/ 614 h 945"/>
                <a:gd name="T46" fmla="*/ 1207 w 2573"/>
                <a:gd name="T47" fmla="*/ 649 h 945"/>
                <a:gd name="T48" fmla="*/ 1255 w 2573"/>
                <a:gd name="T49" fmla="*/ 676 h 945"/>
                <a:gd name="T50" fmla="*/ 1310 w 2573"/>
                <a:gd name="T51" fmla="*/ 704 h 945"/>
                <a:gd name="T52" fmla="*/ 1359 w 2573"/>
                <a:gd name="T53" fmla="*/ 732 h 945"/>
                <a:gd name="T54" fmla="*/ 1414 w 2573"/>
                <a:gd name="T55" fmla="*/ 752 h 945"/>
                <a:gd name="T56" fmla="*/ 1462 w 2573"/>
                <a:gd name="T57" fmla="*/ 773 h 945"/>
                <a:gd name="T58" fmla="*/ 1517 w 2573"/>
                <a:gd name="T59" fmla="*/ 794 h 945"/>
                <a:gd name="T60" fmla="*/ 1566 w 2573"/>
                <a:gd name="T61" fmla="*/ 807 h 945"/>
                <a:gd name="T62" fmla="*/ 1614 w 2573"/>
                <a:gd name="T63" fmla="*/ 828 h 945"/>
                <a:gd name="T64" fmla="*/ 1669 w 2573"/>
                <a:gd name="T65" fmla="*/ 842 h 945"/>
                <a:gd name="T66" fmla="*/ 1718 w 2573"/>
                <a:gd name="T67" fmla="*/ 849 h 945"/>
                <a:gd name="T68" fmla="*/ 1773 w 2573"/>
                <a:gd name="T69" fmla="*/ 863 h 945"/>
                <a:gd name="T70" fmla="*/ 1821 w 2573"/>
                <a:gd name="T71" fmla="*/ 869 h 945"/>
                <a:gd name="T72" fmla="*/ 1876 w 2573"/>
                <a:gd name="T73" fmla="*/ 883 h 945"/>
                <a:gd name="T74" fmla="*/ 1925 w 2573"/>
                <a:gd name="T75" fmla="*/ 890 h 945"/>
                <a:gd name="T76" fmla="*/ 1980 w 2573"/>
                <a:gd name="T77" fmla="*/ 897 h 945"/>
                <a:gd name="T78" fmla="*/ 2028 w 2573"/>
                <a:gd name="T79" fmla="*/ 904 h 945"/>
                <a:gd name="T80" fmla="*/ 2083 w 2573"/>
                <a:gd name="T81" fmla="*/ 911 h 945"/>
                <a:gd name="T82" fmla="*/ 2132 w 2573"/>
                <a:gd name="T83" fmla="*/ 918 h 945"/>
                <a:gd name="T84" fmla="*/ 2187 w 2573"/>
                <a:gd name="T85" fmla="*/ 925 h 945"/>
                <a:gd name="T86" fmla="*/ 2235 w 2573"/>
                <a:gd name="T87" fmla="*/ 925 h 945"/>
                <a:gd name="T88" fmla="*/ 2283 w 2573"/>
                <a:gd name="T89" fmla="*/ 932 h 945"/>
                <a:gd name="T90" fmla="*/ 2338 w 2573"/>
                <a:gd name="T91" fmla="*/ 932 h 945"/>
                <a:gd name="T92" fmla="*/ 2387 w 2573"/>
                <a:gd name="T93" fmla="*/ 938 h 945"/>
                <a:gd name="T94" fmla="*/ 2442 w 2573"/>
                <a:gd name="T95" fmla="*/ 938 h 945"/>
                <a:gd name="T96" fmla="*/ 2490 w 2573"/>
                <a:gd name="T97" fmla="*/ 945 h 945"/>
                <a:gd name="T98" fmla="*/ 2545 w 2573"/>
                <a:gd name="T99" fmla="*/ 945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945">
                  <a:moveTo>
                    <a:pt x="0" y="290"/>
                  </a:moveTo>
                  <a:lnTo>
                    <a:pt x="20" y="249"/>
                  </a:lnTo>
                  <a:lnTo>
                    <a:pt x="48" y="228"/>
                  </a:lnTo>
                  <a:lnTo>
                    <a:pt x="75" y="221"/>
                  </a:lnTo>
                  <a:lnTo>
                    <a:pt x="96" y="187"/>
                  </a:lnTo>
                  <a:lnTo>
                    <a:pt x="124" y="166"/>
                  </a:lnTo>
                  <a:lnTo>
                    <a:pt x="151" y="131"/>
                  </a:lnTo>
                  <a:lnTo>
                    <a:pt x="179" y="111"/>
                  </a:lnTo>
                  <a:lnTo>
                    <a:pt x="200" y="118"/>
                  </a:lnTo>
                  <a:lnTo>
                    <a:pt x="227" y="104"/>
                  </a:lnTo>
                  <a:lnTo>
                    <a:pt x="255" y="90"/>
                  </a:lnTo>
                  <a:lnTo>
                    <a:pt x="282" y="69"/>
                  </a:lnTo>
                  <a:lnTo>
                    <a:pt x="303" y="56"/>
                  </a:lnTo>
                  <a:lnTo>
                    <a:pt x="331" y="56"/>
                  </a:lnTo>
                  <a:lnTo>
                    <a:pt x="358" y="56"/>
                  </a:lnTo>
                  <a:lnTo>
                    <a:pt x="379" y="28"/>
                  </a:lnTo>
                  <a:lnTo>
                    <a:pt x="407" y="14"/>
                  </a:lnTo>
                  <a:lnTo>
                    <a:pt x="434" y="14"/>
                  </a:lnTo>
                  <a:lnTo>
                    <a:pt x="462" y="14"/>
                  </a:lnTo>
                  <a:lnTo>
                    <a:pt x="483" y="7"/>
                  </a:lnTo>
                  <a:lnTo>
                    <a:pt x="510" y="7"/>
                  </a:lnTo>
                  <a:lnTo>
                    <a:pt x="538" y="7"/>
                  </a:lnTo>
                  <a:lnTo>
                    <a:pt x="565" y="7"/>
                  </a:lnTo>
                  <a:lnTo>
                    <a:pt x="586" y="7"/>
                  </a:lnTo>
                  <a:lnTo>
                    <a:pt x="614" y="7"/>
                  </a:lnTo>
                  <a:lnTo>
                    <a:pt x="641" y="0"/>
                  </a:lnTo>
                  <a:lnTo>
                    <a:pt x="662" y="49"/>
                  </a:lnTo>
                  <a:lnTo>
                    <a:pt x="690" y="97"/>
                  </a:lnTo>
                  <a:lnTo>
                    <a:pt x="717" y="138"/>
                  </a:lnTo>
                  <a:lnTo>
                    <a:pt x="745" y="180"/>
                  </a:lnTo>
                  <a:lnTo>
                    <a:pt x="765" y="214"/>
                  </a:lnTo>
                  <a:lnTo>
                    <a:pt x="793" y="256"/>
                  </a:lnTo>
                  <a:lnTo>
                    <a:pt x="821" y="290"/>
                  </a:lnTo>
                  <a:lnTo>
                    <a:pt x="848" y="325"/>
                  </a:lnTo>
                  <a:lnTo>
                    <a:pt x="869" y="352"/>
                  </a:lnTo>
                  <a:lnTo>
                    <a:pt x="897" y="387"/>
                  </a:lnTo>
                  <a:lnTo>
                    <a:pt x="924" y="414"/>
                  </a:lnTo>
                  <a:lnTo>
                    <a:pt x="952" y="442"/>
                  </a:lnTo>
                  <a:lnTo>
                    <a:pt x="972" y="463"/>
                  </a:lnTo>
                  <a:lnTo>
                    <a:pt x="1000" y="490"/>
                  </a:lnTo>
                  <a:lnTo>
                    <a:pt x="1028" y="511"/>
                  </a:lnTo>
                  <a:lnTo>
                    <a:pt x="1048" y="538"/>
                  </a:lnTo>
                  <a:lnTo>
                    <a:pt x="1076" y="559"/>
                  </a:lnTo>
                  <a:lnTo>
                    <a:pt x="1103" y="580"/>
                  </a:lnTo>
                  <a:lnTo>
                    <a:pt x="1131" y="594"/>
                  </a:lnTo>
                  <a:lnTo>
                    <a:pt x="1152" y="614"/>
                  </a:lnTo>
                  <a:lnTo>
                    <a:pt x="1179" y="628"/>
                  </a:lnTo>
                  <a:lnTo>
                    <a:pt x="1207" y="649"/>
                  </a:lnTo>
                  <a:lnTo>
                    <a:pt x="1235" y="663"/>
                  </a:lnTo>
                  <a:lnTo>
                    <a:pt x="1255" y="676"/>
                  </a:lnTo>
                  <a:lnTo>
                    <a:pt x="1283" y="690"/>
                  </a:lnTo>
                  <a:lnTo>
                    <a:pt x="1310" y="704"/>
                  </a:lnTo>
                  <a:lnTo>
                    <a:pt x="1331" y="718"/>
                  </a:lnTo>
                  <a:lnTo>
                    <a:pt x="1359" y="732"/>
                  </a:lnTo>
                  <a:lnTo>
                    <a:pt x="1386" y="745"/>
                  </a:lnTo>
                  <a:lnTo>
                    <a:pt x="1414" y="752"/>
                  </a:lnTo>
                  <a:lnTo>
                    <a:pt x="1435" y="766"/>
                  </a:lnTo>
                  <a:lnTo>
                    <a:pt x="1462" y="773"/>
                  </a:lnTo>
                  <a:lnTo>
                    <a:pt x="1490" y="787"/>
                  </a:lnTo>
                  <a:lnTo>
                    <a:pt x="1517" y="794"/>
                  </a:lnTo>
                  <a:lnTo>
                    <a:pt x="1538" y="801"/>
                  </a:lnTo>
                  <a:lnTo>
                    <a:pt x="1566" y="807"/>
                  </a:lnTo>
                  <a:lnTo>
                    <a:pt x="1593" y="814"/>
                  </a:lnTo>
                  <a:lnTo>
                    <a:pt x="1614" y="828"/>
                  </a:lnTo>
                  <a:lnTo>
                    <a:pt x="1642" y="835"/>
                  </a:lnTo>
                  <a:lnTo>
                    <a:pt x="1669" y="842"/>
                  </a:lnTo>
                  <a:lnTo>
                    <a:pt x="1697" y="842"/>
                  </a:lnTo>
                  <a:lnTo>
                    <a:pt x="1718" y="849"/>
                  </a:lnTo>
                  <a:lnTo>
                    <a:pt x="1745" y="856"/>
                  </a:lnTo>
                  <a:lnTo>
                    <a:pt x="1773" y="863"/>
                  </a:lnTo>
                  <a:lnTo>
                    <a:pt x="1800" y="869"/>
                  </a:lnTo>
                  <a:lnTo>
                    <a:pt x="1821" y="869"/>
                  </a:lnTo>
                  <a:lnTo>
                    <a:pt x="1849" y="876"/>
                  </a:lnTo>
                  <a:lnTo>
                    <a:pt x="1876" y="883"/>
                  </a:lnTo>
                  <a:lnTo>
                    <a:pt x="1904" y="883"/>
                  </a:lnTo>
                  <a:lnTo>
                    <a:pt x="1925" y="890"/>
                  </a:lnTo>
                  <a:lnTo>
                    <a:pt x="1952" y="897"/>
                  </a:lnTo>
                  <a:lnTo>
                    <a:pt x="1980" y="897"/>
                  </a:lnTo>
                  <a:lnTo>
                    <a:pt x="2000" y="904"/>
                  </a:lnTo>
                  <a:lnTo>
                    <a:pt x="2028" y="904"/>
                  </a:lnTo>
                  <a:lnTo>
                    <a:pt x="2056" y="911"/>
                  </a:lnTo>
                  <a:lnTo>
                    <a:pt x="2083" y="911"/>
                  </a:lnTo>
                  <a:lnTo>
                    <a:pt x="2104" y="911"/>
                  </a:lnTo>
                  <a:lnTo>
                    <a:pt x="2132" y="918"/>
                  </a:lnTo>
                  <a:lnTo>
                    <a:pt x="2159" y="918"/>
                  </a:lnTo>
                  <a:lnTo>
                    <a:pt x="2187" y="925"/>
                  </a:lnTo>
                  <a:lnTo>
                    <a:pt x="2207" y="925"/>
                  </a:lnTo>
                  <a:lnTo>
                    <a:pt x="2235" y="925"/>
                  </a:lnTo>
                  <a:lnTo>
                    <a:pt x="2263" y="925"/>
                  </a:lnTo>
                  <a:lnTo>
                    <a:pt x="2283" y="932"/>
                  </a:lnTo>
                  <a:lnTo>
                    <a:pt x="2311" y="932"/>
                  </a:lnTo>
                  <a:lnTo>
                    <a:pt x="2338" y="932"/>
                  </a:lnTo>
                  <a:lnTo>
                    <a:pt x="2366" y="938"/>
                  </a:lnTo>
                  <a:lnTo>
                    <a:pt x="2387" y="938"/>
                  </a:lnTo>
                  <a:lnTo>
                    <a:pt x="2414" y="938"/>
                  </a:lnTo>
                  <a:lnTo>
                    <a:pt x="2442" y="938"/>
                  </a:lnTo>
                  <a:lnTo>
                    <a:pt x="2470" y="938"/>
                  </a:lnTo>
                  <a:lnTo>
                    <a:pt x="2490" y="945"/>
                  </a:lnTo>
                  <a:lnTo>
                    <a:pt x="2518" y="945"/>
                  </a:lnTo>
                  <a:lnTo>
                    <a:pt x="2545" y="945"/>
                  </a:lnTo>
                  <a:lnTo>
                    <a:pt x="2573" y="945"/>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5" name="Freeform 27"/>
            <p:cNvSpPr>
              <a:spLocks/>
            </p:cNvSpPr>
            <p:nvPr/>
          </p:nvSpPr>
          <p:spPr bwMode="auto">
            <a:xfrm>
              <a:off x="1680" y="3058"/>
              <a:ext cx="2573" cy="945"/>
            </a:xfrm>
            <a:custGeom>
              <a:avLst/>
              <a:gdLst>
                <a:gd name="T0" fmla="*/ 20 w 2573"/>
                <a:gd name="T1" fmla="*/ 249 h 945"/>
                <a:gd name="T2" fmla="*/ 75 w 2573"/>
                <a:gd name="T3" fmla="*/ 221 h 945"/>
                <a:gd name="T4" fmla="*/ 124 w 2573"/>
                <a:gd name="T5" fmla="*/ 166 h 945"/>
                <a:gd name="T6" fmla="*/ 179 w 2573"/>
                <a:gd name="T7" fmla="*/ 111 h 945"/>
                <a:gd name="T8" fmla="*/ 227 w 2573"/>
                <a:gd name="T9" fmla="*/ 104 h 945"/>
                <a:gd name="T10" fmla="*/ 282 w 2573"/>
                <a:gd name="T11" fmla="*/ 69 h 945"/>
                <a:gd name="T12" fmla="*/ 331 w 2573"/>
                <a:gd name="T13" fmla="*/ 55 h 945"/>
                <a:gd name="T14" fmla="*/ 379 w 2573"/>
                <a:gd name="T15" fmla="*/ 28 h 945"/>
                <a:gd name="T16" fmla="*/ 434 w 2573"/>
                <a:gd name="T17" fmla="*/ 14 h 945"/>
                <a:gd name="T18" fmla="*/ 483 w 2573"/>
                <a:gd name="T19" fmla="*/ 7 h 945"/>
                <a:gd name="T20" fmla="*/ 538 w 2573"/>
                <a:gd name="T21" fmla="*/ 7 h 945"/>
                <a:gd name="T22" fmla="*/ 586 w 2573"/>
                <a:gd name="T23" fmla="*/ 7 h 945"/>
                <a:gd name="T24" fmla="*/ 641 w 2573"/>
                <a:gd name="T25" fmla="*/ 0 h 945"/>
                <a:gd name="T26" fmla="*/ 690 w 2573"/>
                <a:gd name="T27" fmla="*/ 97 h 945"/>
                <a:gd name="T28" fmla="*/ 745 w 2573"/>
                <a:gd name="T29" fmla="*/ 180 h 945"/>
                <a:gd name="T30" fmla="*/ 793 w 2573"/>
                <a:gd name="T31" fmla="*/ 255 h 945"/>
                <a:gd name="T32" fmla="*/ 848 w 2573"/>
                <a:gd name="T33" fmla="*/ 324 h 945"/>
                <a:gd name="T34" fmla="*/ 897 w 2573"/>
                <a:gd name="T35" fmla="*/ 387 h 945"/>
                <a:gd name="T36" fmla="*/ 952 w 2573"/>
                <a:gd name="T37" fmla="*/ 442 h 945"/>
                <a:gd name="T38" fmla="*/ 1000 w 2573"/>
                <a:gd name="T39" fmla="*/ 490 h 945"/>
                <a:gd name="T40" fmla="*/ 1048 w 2573"/>
                <a:gd name="T41" fmla="*/ 538 h 945"/>
                <a:gd name="T42" fmla="*/ 1103 w 2573"/>
                <a:gd name="T43" fmla="*/ 580 h 945"/>
                <a:gd name="T44" fmla="*/ 1152 w 2573"/>
                <a:gd name="T45" fmla="*/ 614 h 945"/>
                <a:gd name="T46" fmla="*/ 1207 w 2573"/>
                <a:gd name="T47" fmla="*/ 649 h 945"/>
                <a:gd name="T48" fmla="*/ 1255 w 2573"/>
                <a:gd name="T49" fmla="*/ 676 h 945"/>
                <a:gd name="T50" fmla="*/ 1310 w 2573"/>
                <a:gd name="T51" fmla="*/ 704 h 945"/>
                <a:gd name="T52" fmla="*/ 1359 w 2573"/>
                <a:gd name="T53" fmla="*/ 731 h 945"/>
                <a:gd name="T54" fmla="*/ 1414 w 2573"/>
                <a:gd name="T55" fmla="*/ 752 h 945"/>
                <a:gd name="T56" fmla="*/ 1462 w 2573"/>
                <a:gd name="T57" fmla="*/ 773 h 945"/>
                <a:gd name="T58" fmla="*/ 1517 w 2573"/>
                <a:gd name="T59" fmla="*/ 794 h 945"/>
                <a:gd name="T60" fmla="*/ 1566 w 2573"/>
                <a:gd name="T61" fmla="*/ 807 h 945"/>
                <a:gd name="T62" fmla="*/ 1614 w 2573"/>
                <a:gd name="T63" fmla="*/ 828 h 945"/>
                <a:gd name="T64" fmla="*/ 1669 w 2573"/>
                <a:gd name="T65" fmla="*/ 842 h 945"/>
                <a:gd name="T66" fmla="*/ 1718 w 2573"/>
                <a:gd name="T67" fmla="*/ 849 h 945"/>
                <a:gd name="T68" fmla="*/ 1773 w 2573"/>
                <a:gd name="T69" fmla="*/ 862 h 945"/>
                <a:gd name="T70" fmla="*/ 1821 w 2573"/>
                <a:gd name="T71" fmla="*/ 869 h 945"/>
                <a:gd name="T72" fmla="*/ 1876 w 2573"/>
                <a:gd name="T73" fmla="*/ 883 h 945"/>
                <a:gd name="T74" fmla="*/ 1925 w 2573"/>
                <a:gd name="T75" fmla="*/ 890 h 945"/>
                <a:gd name="T76" fmla="*/ 1980 w 2573"/>
                <a:gd name="T77" fmla="*/ 897 h 945"/>
                <a:gd name="T78" fmla="*/ 2028 w 2573"/>
                <a:gd name="T79" fmla="*/ 904 h 945"/>
                <a:gd name="T80" fmla="*/ 2083 w 2573"/>
                <a:gd name="T81" fmla="*/ 911 h 945"/>
                <a:gd name="T82" fmla="*/ 2132 w 2573"/>
                <a:gd name="T83" fmla="*/ 918 h 945"/>
                <a:gd name="T84" fmla="*/ 2187 w 2573"/>
                <a:gd name="T85" fmla="*/ 925 h 945"/>
                <a:gd name="T86" fmla="*/ 2235 w 2573"/>
                <a:gd name="T87" fmla="*/ 925 h 945"/>
                <a:gd name="T88" fmla="*/ 2283 w 2573"/>
                <a:gd name="T89" fmla="*/ 931 h 945"/>
                <a:gd name="T90" fmla="*/ 2338 w 2573"/>
                <a:gd name="T91" fmla="*/ 931 h 945"/>
                <a:gd name="T92" fmla="*/ 2387 w 2573"/>
                <a:gd name="T93" fmla="*/ 938 h 945"/>
                <a:gd name="T94" fmla="*/ 2442 w 2573"/>
                <a:gd name="T95" fmla="*/ 938 h 945"/>
                <a:gd name="T96" fmla="*/ 2490 w 2573"/>
                <a:gd name="T97" fmla="*/ 945 h 945"/>
                <a:gd name="T98" fmla="*/ 2545 w 2573"/>
                <a:gd name="T99" fmla="*/ 945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945">
                  <a:moveTo>
                    <a:pt x="0" y="290"/>
                  </a:moveTo>
                  <a:lnTo>
                    <a:pt x="20" y="249"/>
                  </a:lnTo>
                  <a:lnTo>
                    <a:pt x="48" y="228"/>
                  </a:lnTo>
                  <a:lnTo>
                    <a:pt x="75" y="221"/>
                  </a:lnTo>
                  <a:lnTo>
                    <a:pt x="96" y="187"/>
                  </a:lnTo>
                  <a:lnTo>
                    <a:pt x="124" y="166"/>
                  </a:lnTo>
                  <a:lnTo>
                    <a:pt x="151" y="131"/>
                  </a:lnTo>
                  <a:lnTo>
                    <a:pt x="179" y="111"/>
                  </a:lnTo>
                  <a:lnTo>
                    <a:pt x="200" y="118"/>
                  </a:lnTo>
                  <a:lnTo>
                    <a:pt x="227" y="104"/>
                  </a:lnTo>
                  <a:lnTo>
                    <a:pt x="255" y="90"/>
                  </a:lnTo>
                  <a:lnTo>
                    <a:pt x="282" y="69"/>
                  </a:lnTo>
                  <a:lnTo>
                    <a:pt x="303" y="55"/>
                  </a:lnTo>
                  <a:lnTo>
                    <a:pt x="331" y="55"/>
                  </a:lnTo>
                  <a:lnTo>
                    <a:pt x="358" y="55"/>
                  </a:lnTo>
                  <a:lnTo>
                    <a:pt x="379" y="28"/>
                  </a:lnTo>
                  <a:lnTo>
                    <a:pt x="407" y="14"/>
                  </a:lnTo>
                  <a:lnTo>
                    <a:pt x="434" y="14"/>
                  </a:lnTo>
                  <a:lnTo>
                    <a:pt x="462" y="14"/>
                  </a:lnTo>
                  <a:lnTo>
                    <a:pt x="483" y="7"/>
                  </a:lnTo>
                  <a:lnTo>
                    <a:pt x="510" y="7"/>
                  </a:lnTo>
                  <a:lnTo>
                    <a:pt x="538" y="7"/>
                  </a:lnTo>
                  <a:lnTo>
                    <a:pt x="565" y="7"/>
                  </a:lnTo>
                  <a:lnTo>
                    <a:pt x="586" y="7"/>
                  </a:lnTo>
                  <a:lnTo>
                    <a:pt x="614" y="7"/>
                  </a:lnTo>
                  <a:lnTo>
                    <a:pt x="641" y="0"/>
                  </a:lnTo>
                  <a:lnTo>
                    <a:pt x="662" y="49"/>
                  </a:lnTo>
                  <a:lnTo>
                    <a:pt x="690" y="97"/>
                  </a:lnTo>
                  <a:lnTo>
                    <a:pt x="717" y="138"/>
                  </a:lnTo>
                  <a:lnTo>
                    <a:pt x="745" y="180"/>
                  </a:lnTo>
                  <a:lnTo>
                    <a:pt x="765" y="214"/>
                  </a:lnTo>
                  <a:lnTo>
                    <a:pt x="793" y="255"/>
                  </a:lnTo>
                  <a:lnTo>
                    <a:pt x="821" y="290"/>
                  </a:lnTo>
                  <a:lnTo>
                    <a:pt x="848" y="324"/>
                  </a:lnTo>
                  <a:lnTo>
                    <a:pt x="869" y="352"/>
                  </a:lnTo>
                  <a:lnTo>
                    <a:pt x="897" y="387"/>
                  </a:lnTo>
                  <a:lnTo>
                    <a:pt x="924" y="414"/>
                  </a:lnTo>
                  <a:lnTo>
                    <a:pt x="952" y="442"/>
                  </a:lnTo>
                  <a:lnTo>
                    <a:pt x="972" y="462"/>
                  </a:lnTo>
                  <a:lnTo>
                    <a:pt x="1000" y="490"/>
                  </a:lnTo>
                  <a:lnTo>
                    <a:pt x="1028" y="511"/>
                  </a:lnTo>
                  <a:lnTo>
                    <a:pt x="1048" y="538"/>
                  </a:lnTo>
                  <a:lnTo>
                    <a:pt x="1076" y="559"/>
                  </a:lnTo>
                  <a:lnTo>
                    <a:pt x="1103" y="580"/>
                  </a:lnTo>
                  <a:lnTo>
                    <a:pt x="1131" y="593"/>
                  </a:lnTo>
                  <a:lnTo>
                    <a:pt x="1152" y="614"/>
                  </a:lnTo>
                  <a:lnTo>
                    <a:pt x="1179" y="628"/>
                  </a:lnTo>
                  <a:lnTo>
                    <a:pt x="1207" y="649"/>
                  </a:lnTo>
                  <a:lnTo>
                    <a:pt x="1235" y="662"/>
                  </a:lnTo>
                  <a:lnTo>
                    <a:pt x="1255" y="676"/>
                  </a:lnTo>
                  <a:lnTo>
                    <a:pt x="1283" y="690"/>
                  </a:lnTo>
                  <a:lnTo>
                    <a:pt x="1310" y="704"/>
                  </a:lnTo>
                  <a:lnTo>
                    <a:pt x="1331" y="718"/>
                  </a:lnTo>
                  <a:lnTo>
                    <a:pt x="1359" y="731"/>
                  </a:lnTo>
                  <a:lnTo>
                    <a:pt x="1386" y="745"/>
                  </a:lnTo>
                  <a:lnTo>
                    <a:pt x="1414" y="752"/>
                  </a:lnTo>
                  <a:lnTo>
                    <a:pt x="1435" y="766"/>
                  </a:lnTo>
                  <a:lnTo>
                    <a:pt x="1462" y="773"/>
                  </a:lnTo>
                  <a:lnTo>
                    <a:pt x="1490" y="787"/>
                  </a:lnTo>
                  <a:lnTo>
                    <a:pt x="1517" y="794"/>
                  </a:lnTo>
                  <a:lnTo>
                    <a:pt x="1538" y="800"/>
                  </a:lnTo>
                  <a:lnTo>
                    <a:pt x="1566" y="807"/>
                  </a:lnTo>
                  <a:lnTo>
                    <a:pt x="1593" y="814"/>
                  </a:lnTo>
                  <a:lnTo>
                    <a:pt x="1614" y="828"/>
                  </a:lnTo>
                  <a:lnTo>
                    <a:pt x="1642" y="835"/>
                  </a:lnTo>
                  <a:lnTo>
                    <a:pt x="1669" y="842"/>
                  </a:lnTo>
                  <a:lnTo>
                    <a:pt x="1697" y="842"/>
                  </a:lnTo>
                  <a:lnTo>
                    <a:pt x="1718" y="849"/>
                  </a:lnTo>
                  <a:lnTo>
                    <a:pt x="1745" y="856"/>
                  </a:lnTo>
                  <a:lnTo>
                    <a:pt x="1773" y="862"/>
                  </a:lnTo>
                  <a:lnTo>
                    <a:pt x="1800" y="869"/>
                  </a:lnTo>
                  <a:lnTo>
                    <a:pt x="1821" y="869"/>
                  </a:lnTo>
                  <a:lnTo>
                    <a:pt x="1849" y="876"/>
                  </a:lnTo>
                  <a:lnTo>
                    <a:pt x="1876" y="883"/>
                  </a:lnTo>
                  <a:lnTo>
                    <a:pt x="1904" y="883"/>
                  </a:lnTo>
                  <a:lnTo>
                    <a:pt x="1925" y="890"/>
                  </a:lnTo>
                  <a:lnTo>
                    <a:pt x="1952" y="897"/>
                  </a:lnTo>
                  <a:lnTo>
                    <a:pt x="1980" y="897"/>
                  </a:lnTo>
                  <a:lnTo>
                    <a:pt x="2000" y="904"/>
                  </a:lnTo>
                  <a:lnTo>
                    <a:pt x="2028" y="904"/>
                  </a:lnTo>
                  <a:lnTo>
                    <a:pt x="2056" y="911"/>
                  </a:lnTo>
                  <a:lnTo>
                    <a:pt x="2083" y="911"/>
                  </a:lnTo>
                  <a:lnTo>
                    <a:pt x="2104" y="911"/>
                  </a:lnTo>
                  <a:lnTo>
                    <a:pt x="2132" y="918"/>
                  </a:lnTo>
                  <a:lnTo>
                    <a:pt x="2159" y="918"/>
                  </a:lnTo>
                  <a:lnTo>
                    <a:pt x="2187" y="925"/>
                  </a:lnTo>
                  <a:lnTo>
                    <a:pt x="2207" y="925"/>
                  </a:lnTo>
                  <a:lnTo>
                    <a:pt x="2235" y="925"/>
                  </a:lnTo>
                  <a:lnTo>
                    <a:pt x="2263" y="925"/>
                  </a:lnTo>
                  <a:lnTo>
                    <a:pt x="2283" y="931"/>
                  </a:lnTo>
                  <a:lnTo>
                    <a:pt x="2311" y="931"/>
                  </a:lnTo>
                  <a:lnTo>
                    <a:pt x="2338" y="931"/>
                  </a:lnTo>
                  <a:lnTo>
                    <a:pt x="2366" y="938"/>
                  </a:lnTo>
                  <a:lnTo>
                    <a:pt x="2387" y="938"/>
                  </a:lnTo>
                  <a:lnTo>
                    <a:pt x="2414" y="938"/>
                  </a:lnTo>
                  <a:lnTo>
                    <a:pt x="2442" y="938"/>
                  </a:lnTo>
                  <a:lnTo>
                    <a:pt x="2470" y="938"/>
                  </a:lnTo>
                  <a:lnTo>
                    <a:pt x="2490" y="945"/>
                  </a:lnTo>
                  <a:lnTo>
                    <a:pt x="2518" y="945"/>
                  </a:lnTo>
                  <a:lnTo>
                    <a:pt x="2545" y="945"/>
                  </a:lnTo>
                  <a:lnTo>
                    <a:pt x="2573" y="945"/>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6" name="Freeform 28"/>
            <p:cNvSpPr>
              <a:spLocks/>
            </p:cNvSpPr>
            <p:nvPr/>
          </p:nvSpPr>
          <p:spPr bwMode="auto">
            <a:xfrm>
              <a:off x="1680" y="3748"/>
              <a:ext cx="2573" cy="262"/>
            </a:xfrm>
            <a:custGeom>
              <a:avLst/>
              <a:gdLst>
                <a:gd name="T0" fmla="*/ 20 w 2573"/>
                <a:gd name="T1" fmla="*/ 166 h 262"/>
                <a:gd name="T2" fmla="*/ 75 w 2573"/>
                <a:gd name="T3" fmla="*/ 159 h 262"/>
                <a:gd name="T4" fmla="*/ 124 w 2573"/>
                <a:gd name="T5" fmla="*/ 152 h 262"/>
                <a:gd name="T6" fmla="*/ 179 w 2573"/>
                <a:gd name="T7" fmla="*/ 138 h 262"/>
                <a:gd name="T8" fmla="*/ 227 w 2573"/>
                <a:gd name="T9" fmla="*/ 117 h 262"/>
                <a:gd name="T10" fmla="*/ 282 w 2573"/>
                <a:gd name="T11" fmla="*/ 110 h 262"/>
                <a:gd name="T12" fmla="*/ 331 w 2573"/>
                <a:gd name="T13" fmla="*/ 90 h 262"/>
                <a:gd name="T14" fmla="*/ 379 w 2573"/>
                <a:gd name="T15" fmla="*/ 69 h 262"/>
                <a:gd name="T16" fmla="*/ 434 w 2573"/>
                <a:gd name="T17" fmla="*/ 48 h 262"/>
                <a:gd name="T18" fmla="*/ 483 w 2573"/>
                <a:gd name="T19" fmla="*/ 35 h 262"/>
                <a:gd name="T20" fmla="*/ 538 w 2573"/>
                <a:gd name="T21" fmla="*/ 21 h 262"/>
                <a:gd name="T22" fmla="*/ 586 w 2573"/>
                <a:gd name="T23" fmla="*/ 14 h 262"/>
                <a:gd name="T24" fmla="*/ 641 w 2573"/>
                <a:gd name="T25" fmla="*/ 0 h 262"/>
                <a:gd name="T26" fmla="*/ 690 w 2573"/>
                <a:gd name="T27" fmla="*/ 28 h 262"/>
                <a:gd name="T28" fmla="*/ 745 w 2573"/>
                <a:gd name="T29" fmla="*/ 48 h 262"/>
                <a:gd name="T30" fmla="*/ 793 w 2573"/>
                <a:gd name="T31" fmla="*/ 69 h 262"/>
                <a:gd name="T32" fmla="*/ 848 w 2573"/>
                <a:gd name="T33" fmla="*/ 90 h 262"/>
                <a:gd name="T34" fmla="*/ 897 w 2573"/>
                <a:gd name="T35" fmla="*/ 104 h 262"/>
                <a:gd name="T36" fmla="*/ 952 w 2573"/>
                <a:gd name="T37" fmla="*/ 117 h 262"/>
                <a:gd name="T38" fmla="*/ 1000 w 2573"/>
                <a:gd name="T39" fmla="*/ 131 h 262"/>
                <a:gd name="T40" fmla="*/ 1048 w 2573"/>
                <a:gd name="T41" fmla="*/ 145 h 262"/>
                <a:gd name="T42" fmla="*/ 1103 w 2573"/>
                <a:gd name="T43" fmla="*/ 159 h 262"/>
                <a:gd name="T44" fmla="*/ 1152 w 2573"/>
                <a:gd name="T45" fmla="*/ 166 h 262"/>
                <a:gd name="T46" fmla="*/ 1207 w 2573"/>
                <a:gd name="T47" fmla="*/ 179 h 262"/>
                <a:gd name="T48" fmla="*/ 1255 w 2573"/>
                <a:gd name="T49" fmla="*/ 186 h 262"/>
                <a:gd name="T50" fmla="*/ 1310 w 2573"/>
                <a:gd name="T51" fmla="*/ 193 h 262"/>
                <a:gd name="T52" fmla="*/ 1359 w 2573"/>
                <a:gd name="T53" fmla="*/ 200 h 262"/>
                <a:gd name="T54" fmla="*/ 1414 w 2573"/>
                <a:gd name="T55" fmla="*/ 207 h 262"/>
                <a:gd name="T56" fmla="*/ 1462 w 2573"/>
                <a:gd name="T57" fmla="*/ 214 h 262"/>
                <a:gd name="T58" fmla="*/ 1517 w 2573"/>
                <a:gd name="T59" fmla="*/ 214 h 262"/>
                <a:gd name="T60" fmla="*/ 1566 w 2573"/>
                <a:gd name="T61" fmla="*/ 221 h 262"/>
                <a:gd name="T62" fmla="*/ 1614 w 2573"/>
                <a:gd name="T63" fmla="*/ 228 h 262"/>
                <a:gd name="T64" fmla="*/ 1669 w 2573"/>
                <a:gd name="T65" fmla="*/ 228 h 262"/>
                <a:gd name="T66" fmla="*/ 1718 w 2573"/>
                <a:gd name="T67" fmla="*/ 235 h 262"/>
                <a:gd name="T68" fmla="*/ 1773 w 2573"/>
                <a:gd name="T69" fmla="*/ 235 h 262"/>
                <a:gd name="T70" fmla="*/ 1821 w 2573"/>
                <a:gd name="T71" fmla="*/ 241 h 262"/>
                <a:gd name="T72" fmla="*/ 1876 w 2573"/>
                <a:gd name="T73" fmla="*/ 241 h 262"/>
                <a:gd name="T74" fmla="*/ 1925 w 2573"/>
                <a:gd name="T75" fmla="*/ 241 h 262"/>
                <a:gd name="T76" fmla="*/ 1980 w 2573"/>
                <a:gd name="T77" fmla="*/ 248 h 262"/>
                <a:gd name="T78" fmla="*/ 2028 w 2573"/>
                <a:gd name="T79" fmla="*/ 248 h 262"/>
                <a:gd name="T80" fmla="*/ 2083 w 2573"/>
                <a:gd name="T81" fmla="*/ 248 h 262"/>
                <a:gd name="T82" fmla="*/ 2132 w 2573"/>
                <a:gd name="T83" fmla="*/ 248 h 262"/>
                <a:gd name="T84" fmla="*/ 2187 w 2573"/>
                <a:gd name="T85" fmla="*/ 255 h 262"/>
                <a:gd name="T86" fmla="*/ 2235 w 2573"/>
                <a:gd name="T87" fmla="*/ 255 h 262"/>
                <a:gd name="T88" fmla="*/ 2283 w 2573"/>
                <a:gd name="T89" fmla="*/ 255 h 262"/>
                <a:gd name="T90" fmla="*/ 2338 w 2573"/>
                <a:gd name="T91" fmla="*/ 255 h 262"/>
                <a:gd name="T92" fmla="*/ 2387 w 2573"/>
                <a:gd name="T93" fmla="*/ 255 h 262"/>
                <a:gd name="T94" fmla="*/ 2442 w 2573"/>
                <a:gd name="T95" fmla="*/ 255 h 262"/>
                <a:gd name="T96" fmla="*/ 2490 w 2573"/>
                <a:gd name="T97" fmla="*/ 255 h 262"/>
                <a:gd name="T98" fmla="*/ 2545 w 2573"/>
                <a:gd name="T99"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2">
                  <a:moveTo>
                    <a:pt x="0" y="159"/>
                  </a:moveTo>
                  <a:lnTo>
                    <a:pt x="20" y="166"/>
                  </a:lnTo>
                  <a:lnTo>
                    <a:pt x="48" y="159"/>
                  </a:lnTo>
                  <a:lnTo>
                    <a:pt x="75" y="159"/>
                  </a:lnTo>
                  <a:lnTo>
                    <a:pt x="96" y="152"/>
                  </a:lnTo>
                  <a:lnTo>
                    <a:pt x="124" y="152"/>
                  </a:lnTo>
                  <a:lnTo>
                    <a:pt x="151" y="145"/>
                  </a:lnTo>
                  <a:lnTo>
                    <a:pt x="179" y="138"/>
                  </a:lnTo>
                  <a:lnTo>
                    <a:pt x="200" y="124"/>
                  </a:lnTo>
                  <a:lnTo>
                    <a:pt x="227" y="117"/>
                  </a:lnTo>
                  <a:lnTo>
                    <a:pt x="255" y="117"/>
                  </a:lnTo>
                  <a:lnTo>
                    <a:pt x="282" y="110"/>
                  </a:lnTo>
                  <a:lnTo>
                    <a:pt x="303" y="97"/>
                  </a:lnTo>
                  <a:lnTo>
                    <a:pt x="331" y="90"/>
                  </a:lnTo>
                  <a:lnTo>
                    <a:pt x="358" y="83"/>
                  </a:lnTo>
                  <a:lnTo>
                    <a:pt x="379" y="69"/>
                  </a:lnTo>
                  <a:lnTo>
                    <a:pt x="407" y="62"/>
                  </a:lnTo>
                  <a:lnTo>
                    <a:pt x="434" y="48"/>
                  </a:lnTo>
                  <a:lnTo>
                    <a:pt x="462" y="41"/>
                  </a:lnTo>
                  <a:lnTo>
                    <a:pt x="483" y="35"/>
                  </a:lnTo>
                  <a:lnTo>
                    <a:pt x="510" y="28"/>
                  </a:lnTo>
                  <a:lnTo>
                    <a:pt x="538" y="21"/>
                  </a:lnTo>
                  <a:lnTo>
                    <a:pt x="565" y="14"/>
                  </a:lnTo>
                  <a:lnTo>
                    <a:pt x="586" y="14"/>
                  </a:lnTo>
                  <a:lnTo>
                    <a:pt x="614" y="7"/>
                  </a:lnTo>
                  <a:lnTo>
                    <a:pt x="641" y="0"/>
                  </a:lnTo>
                  <a:lnTo>
                    <a:pt x="662" y="14"/>
                  </a:lnTo>
                  <a:lnTo>
                    <a:pt x="690" y="28"/>
                  </a:lnTo>
                  <a:lnTo>
                    <a:pt x="717" y="35"/>
                  </a:lnTo>
                  <a:lnTo>
                    <a:pt x="745" y="48"/>
                  </a:lnTo>
                  <a:lnTo>
                    <a:pt x="765" y="62"/>
                  </a:lnTo>
                  <a:lnTo>
                    <a:pt x="793" y="69"/>
                  </a:lnTo>
                  <a:lnTo>
                    <a:pt x="821" y="76"/>
                  </a:lnTo>
                  <a:lnTo>
                    <a:pt x="848" y="90"/>
                  </a:lnTo>
                  <a:lnTo>
                    <a:pt x="869" y="97"/>
                  </a:lnTo>
                  <a:lnTo>
                    <a:pt x="897" y="104"/>
                  </a:lnTo>
                  <a:lnTo>
                    <a:pt x="924" y="110"/>
                  </a:lnTo>
                  <a:lnTo>
                    <a:pt x="952" y="117"/>
                  </a:lnTo>
                  <a:lnTo>
                    <a:pt x="972" y="124"/>
                  </a:lnTo>
                  <a:lnTo>
                    <a:pt x="1000" y="131"/>
                  </a:lnTo>
                  <a:lnTo>
                    <a:pt x="1028" y="138"/>
                  </a:lnTo>
                  <a:lnTo>
                    <a:pt x="1048" y="145"/>
                  </a:lnTo>
                  <a:lnTo>
                    <a:pt x="1076" y="152"/>
                  </a:lnTo>
                  <a:lnTo>
                    <a:pt x="1103" y="159"/>
                  </a:lnTo>
                  <a:lnTo>
                    <a:pt x="1131" y="166"/>
                  </a:lnTo>
                  <a:lnTo>
                    <a:pt x="1152" y="166"/>
                  </a:lnTo>
                  <a:lnTo>
                    <a:pt x="1179" y="172"/>
                  </a:lnTo>
                  <a:lnTo>
                    <a:pt x="1207" y="179"/>
                  </a:lnTo>
                  <a:lnTo>
                    <a:pt x="1235" y="179"/>
                  </a:lnTo>
                  <a:lnTo>
                    <a:pt x="1255" y="186"/>
                  </a:lnTo>
                  <a:lnTo>
                    <a:pt x="1283" y="186"/>
                  </a:lnTo>
                  <a:lnTo>
                    <a:pt x="1310" y="193"/>
                  </a:lnTo>
                  <a:lnTo>
                    <a:pt x="1331" y="200"/>
                  </a:lnTo>
                  <a:lnTo>
                    <a:pt x="1359" y="200"/>
                  </a:lnTo>
                  <a:lnTo>
                    <a:pt x="1386" y="200"/>
                  </a:lnTo>
                  <a:lnTo>
                    <a:pt x="1414" y="207"/>
                  </a:lnTo>
                  <a:lnTo>
                    <a:pt x="1435" y="207"/>
                  </a:lnTo>
                  <a:lnTo>
                    <a:pt x="1462" y="214"/>
                  </a:lnTo>
                  <a:lnTo>
                    <a:pt x="1490" y="214"/>
                  </a:lnTo>
                  <a:lnTo>
                    <a:pt x="1517" y="214"/>
                  </a:lnTo>
                  <a:lnTo>
                    <a:pt x="1538" y="221"/>
                  </a:lnTo>
                  <a:lnTo>
                    <a:pt x="1566" y="221"/>
                  </a:lnTo>
                  <a:lnTo>
                    <a:pt x="1593" y="221"/>
                  </a:lnTo>
                  <a:lnTo>
                    <a:pt x="1614" y="228"/>
                  </a:lnTo>
                  <a:lnTo>
                    <a:pt x="1642" y="228"/>
                  </a:lnTo>
                  <a:lnTo>
                    <a:pt x="1669" y="228"/>
                  </a:lnTo>
                  <a:lnTo>
                    <a:pt x="1697" y="235"/>
                  </a:lnTo>
                  <a:lnTo>
                    <a:pt x="1718" y="235"/>
                  </a:lnTo>
                  <a:lnTo>
                    <a:pt x="1745" y="235"/>
                  </a:lnTo>
                  <a:lnTo>
                    <a:pt x="1773" y="235"/>
                  </a:lnTo>
                  <a:lnTo>
                    <a:pt x="1800" y="235"/>
                  </a:lnTo>
                  <a:lnTo>
                    <a:pt x="1821" y="241"/>
                  </a:lnTo>
                  <a:lnTo>
                    <a:pt x="1849" y="241"/>
                  </a:lnTo>
                  <a:lnTo>
                    <a:pt x="1876" y="241"/>
                  </a:lnTo>
                  <a:lnTo>
                    <a:pt x="1904" y="241"/>
                  </a:lnTo>
                  <a:lnTo>
                    <a:pt x="1925" y="241"/>
                  </a:lnTo>
                  <a:lnTo>
                    <a:pt x="1952" y="241"/>
                  </a:lnTo>
                  <a:lnTo>
                    <a:pt x="1980" y="248"/>
                  </a:lnTo>
                  <a:lnTo>
                    <a:pt x="2000" y="248"/>
                  </a:lnTo>
                  <a:lnTo>
                    <a:pt x="2028" y="248"/>
                  </a:lnTo>
                  <a:lnTo>
                    <a:pt x="2056" y="248"/>
                  </a:lnTo>
                  <a:lnTo>
                    <a:pt x="2083" y="248"/>
                  </a:lnTo>
                  <a:lnTo>
                    <a:pt x="2104" y="248"/>
                  </a:lnTo>
                  <a:lnTo>
                    <a:pt x="2132" y="248"/>
                  </a:lnTo>
                  <a:lnTo>
                    <a:pt x="2159" y="248"/>
                  </a:lnTo>
                  <a:lnTo>
                    <a:pt x="2187" y="255"/>
                  </a:lnTo>
                  <a:lnTo>
                    <a:pt x="2207" y="255"/>
                  </a:lnTo>
                  <a:lnTo>
                    <a:pt x="2235" y="255"/>
                  </a:lnTo>
                  <a:lnTo>
                    <a:pt x="2263" y="255"/>
                  </a:lnTo>
                  <a:lnTo>
                    <a:pt x="2283" y="255"/>
                  </a:lnTo>
                  <a:lnTo>
                    <a:pt x="2311" y="255"/>
                  </a:lnTo>
                  <a:lnTo>
                    <a:pt x="2338" y="255"/>
                  </a:lnTo>
                  <a:lnTo>
                    <a:pt x="2366" y="255"/>
                  </a:lnTo>
                  <a:lnTo>
                    <a:pt x="2387" y="255"/>
                  </a:lnTo>
                  <a:lnTo>
                    <a:pt x="2414" y="255"/>
                  </a:lnTo>
                  <a:lnTo>
                    <a:pt x="2442" y="255"/>
                  </a:lnTo>
                  <a:lnTo>
                    <a:pt x="2470" y="255"/>
                  </a:lnTo>
                  <a:lnTo>
                    <a:pt x="2490" y="255"/>
                  </a:lnTo>
                  <a:lnTo>
                    <a:pt x="2518" y="255"/>
                  </a:lnTo>
                  <a:lnTo>
                    <a:pt x="2545" y="262"/>
                  </a:lnTo>
                  <a:lnTo>
                    <a:pt x="2573" y="26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29"/>
            <p:cNvSpPr>
              <a:spLocks/>
            </p:cNvSpPr>
            <p:nvPr/>
          </p:nvSpPr>
          <p:spPr bwMode="auto">
            <a:xfrm>
              <a:off x="1680" y="3755"/>
              <a:ext cx="2573" cy="262"/>
            </a:xfrm>
            <a:custGeom>
              <a:avLst/>
              <a:gdLst>
                <a:gd name="T0" fmla="*/ 20 w 2573"/>
                <a:gd name="T1" fmla="*/ 165 h 262"/>
                <a:gd name="T2" fmla="*/ 75 w 2573"/>
                <a:gd name="T3" fmla="*/ 159 h 262"/>
                <a:gd name="T4" fmla="*/ 124 w 2573"/>
                <a:gd name="T5" fmla="*/ 152 h 262"/>
                <a:gd name="T6" fmla="*/ 179 w 2573"/>
                <a:gd name="T7" fmla="*/ 138 h 262"/>
                <a:gd name="T8" fmla="*/ 227 w 2573"/>
                <a:gd name="T9" fmla="*/ 117 h 262"/>
                <a:gd name="T10" fmla="*/ 282 w 2573"/>
                <a:gd name="T11" fmla="*/ 110 h 262"/>
                <a:gd name="T12" fmla="*/ 331 w 2573"/>
                <a:gd name="T13" fmla="*/ 90 h 262"/>
                <a:gd name="T14" fmla="*/ 379 w 2573"/>
                <a:gd name="T15" fmla="*/ 69 h 262"/>
                <a:gd name="T16" fmla="*/ 434 w 2573"/>
                <a:gd name="T17" fmla="*/ 48 h 262"/>
                <a:gd name="T18" fmla="*/ 483 w 2573"/>
                <a:gd name="T19" fmla="*/ 34 h 262"/>
                <a:gd name="T20" fmla="*/ 538 w 2573"/>
                <a:gd name="T21" fmla="*/ 21 h 262"/>
                <a:gd name="T22" fmla="*/ 586 w 2573"/>
                <a:gd name="T23" fmla="*/ 14 h 262"/>
                <a:gd name="T24" fmla="*/ 641 w 2573"/>
                <a:gd name="T25" fmla="*/ 0 h 262"/>
                <a:gd name="T26" fmla="*/ 690 w 2573"/>
                <a:gd name="T27" fmla="*/ 28 h 262"/>
                <a:gd name="T28" fmla="*/ 745 w 2573"/>
                <a:gd name="T29" fmla="*/ 48 h 262"/>
                <a:gd name="T30" fmla="*/ 793 w 2573"/>
                <a:gd name="T31" fmla="*/ 69 h 262"/>
                <a:gd name="T32" fmla="*/ 848 w 2573"/>
                <a:gd name="T33" fmla="*/ 90 h 262"/>
                <a:gd name="T34" fmla="*/ 897 w 2573"/>
                <a:gd name="T35" fmla="*/ 103 h 262"/>
                <a:gd name="T36" fmla="*/ 952 w 2573"/>
                <a:gd name="T37" fmla="*/ 117 h 262"/>
                <a:gd name="T38" fmla="*/ 1000 w 2573"/>
                <a:gd name="T39" fmla="*/ 131 h 262"/>
                <a:gd name="T40" fmla="*/ 1048 w 2573"/>
                <a:gd name="T41" fmla="*/ 145 h 262"/>
                <a:gd name="T42" fmla="*/ 1103 w 2573"/>
                <a:gd name="T43" fmla="*/ 159 h 262"/>
                <a:gd name="T44" fmla="*/ 1152 w 2573"/>
                <a:gd name="T45" fmla="*/ 165 h 262"/>
                <a:gd name="T46" fmla="*/ 1207 w 2573"/>
                <a:gd name="T47" fmla="*/ 179 h 262"/>
                <a:gd name="T48" fmla="*/ 1255 w 2573"/>
                <a:gd name="T49" fmla="*/ 186 h 262"/>
                <a:gd name="T50" fmla="*/ 1310 w 2573"/>
                <a:gd name="T51" fmla="*/ 193 h 262"/>
                <a:gd name="T52" fmla="*/ 1359 w 2573"/>
                <a:gd name="T53" fmla="*/ 200 h 262"/>
                <a:gd name="T54" fmla="*/ 1414 w 2573"/>
                <a:gd name="T55" fmla="*/ 207 h 262"/>
                <a:gd name="T56" fmla="*/ 1462 w 2573"/>
                <a:gd name="T57" fmla="*/ 214 h 262"/>
                <a:gd name="T58" fmla="*/ 1517 w 2573"/>
                <a:gd name="T59" fmla="*/ 214 h 262"/>
                <a:gd name="T60" fmla="*/ 1566 w 2573"/>
                <a:gd name="T61" fmla="*/ 221 h 262"/>
                <a:gd name="T62" fmla="*/ 1614 w 2573"/>
                <a:gd name="T63" fmla="*/ 228 h 262"/>
                <a:gd name="T64" fmla="*/ 1669 w 2573"/>
                <a:gd name="T65" fmla="*/ 228 h 262"/>
                <a:gd name="T66" fmla="*/ 1718 w 2573"/>
                <a:gd name="T67" fmla="*/ 234 h 262"/>
                <a:gd name="T68" fmla="*/ 1773 w 2573"/>
                <a:gd name="T69" fmla="*/ 234 h 262"/>
                <a:gd name="T70" fmla="*/ 1821 w 2573"/>
                <a:gd name="T71" fmla="*/ 241 h 262"/>
                <a:gd name="T72" fmla="*/ 1876 w 2573"/>
                <a:gd name="T73" fmla="*/ 241 h 262"/>
                <a:gd name="T74" fmla="*/ 1925 w 2573"/>
                <a:gd name="T75" fmla="*/ 241 h 262"/>
                <a:gd name="T76" fmla="*/ 1980 w 2573"/>
                <a:gd name="T77" fmla="*/ 248 h 262"/>
                <a:gd name="T78" fmla="*/ 2028 w 2573"/>
                <a:gd name="T79" fmla="*/ 248 h 262"/>
                <a:gd name="T80" fmla="*/ 2083 w 2573"/>
                <a:gd name="T81" fmla="*/ 248 h 262"/>
                <a:gd name="T82" fmla="*/ 2132 w 2573"/>
                <a:gd name="T83" fmla="*/ 248 h 262"/>
                <a:gd name="T84" fmla="*/ 2187 w 2573"/>
                <a:gd name="T85" fmla="*/ 255 h 262"/>
                <a:gd name="T86" fmla="*/ 2235 w 2573"/>
                <a:gd name="T87" fmla="*/ 255 h 262"/>
                <a:gd name="T88" fmla="*/ 2283 w 2573"/>
                <a:gd name="T89" fmla="*/ 255 h 262"/>
                <a:gd name="T90" fmla="*/ 2338 w 2573"/>
                <a:gd name="T91" fmla="*/ 255 h 262"/>
                <a:gd name="T92" fmla="*/ 2387 w 2573"/>
                <a:gd name="T93" fmla="*/ 255 h 262"/>
                <a:gd name="T94" fmla="*/ 2442 w 2573"/>
                <a:gd name="T95" fmla="*/ 255 h 262"/>
                <a:gd name="T96" fmla="*/ 2490 w 2573"/>
                <a:gd name="T97" fmla="*/ 255 h 262"/>
                <a:gd name="T98" fmla="*/ 2545 w 2573"/>
                <a:gd name="T99"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2">
                  <a:moveTo>
                    <a:pt x="0" y="159"/>
                  </a:moveTo>
                  <a:lnTo>
                    <a:pt x="20" y="165"/>
                  </a:lnTo>
                  <a:lnTo>
                    <a:pt x="48" y="159"/>
                  </a:lnTo>
                  <a:lnTo>
                    <a:pt x="75" y="159"/>
                  </a:lnTo>
                  <a:lnTo>
                    <a:pt x="96" y="152"/>
                  </a:lnTo>
                  <a:lnTo>
                    <a:pt x="124" y="152"/>
                  </a:lnTo>
                  <a:lnTo>
                    <a:pt x="151" y="145"/>
                  </a:lnTo>
                  <a:lnTo>
                    <a:pt x="179" y="138"/>
                  </a:lnTo>
                  <a:lnTo>
                    <a:pt x="200" y="124"/>
                  </a:lnTo>
                  <a:lnTo>
                    <a:pt x="227" y="117"/>
                  </a:lnTo>
                  <a:lnTo>
                    <a:pt x="255" y="117"/>
                  </a:lnTo>
                  <a:lnTo>
                    <a:pt x="282" y="110"/>
                  </a:lnTo>
                  <a:lnTo>
                    <a:pt x="303" y="97"/>
                  </a:lnTo>
                  <a:lnTo>
                    <a:pt x="331" y="90"/>
                  </a:lnTo>
                  <a:lnTo>
                    <a:pt x="358" y="83"/>
                  </a:lnTo>
                  <a:lnTo>
                    <a:pt x="379" y="69"/>
                  </a:lnTo>
                  <a:lnTo>
                    <a:pt x="407" y="62"/>
                  </a:lnTo>
                  <a:lnTo>
                    <a:pt x="434" y="48"/>
                  </a:lnTo>
                  <a:lnTo>
                    <a:pt x="462" y="41"/>
                  </a:lnTo>
                  <a:lnTo>
                    <a:pt x="483" y="34"/>
                  </a:lnTo>
                  <a:lnTo>
                    <a:pt x="510" y="28"/>
                  </a:lnTo>
                  <a:lnTo>
                    <a:pt x="538" y="21"/>
                  </a:lnTo>
                  <a:lnTo>
                    <a:pt x="565" y="14"/>
                  </a:lnTo>
                  <a:lnTo>
                    <a:pt x="586" y="14"/>
                  </a:lnTo>
                  <a:lnTo>
                    <a:pt x="614" y="7"/>
                  </a:lnTo>
                  <a:lnTo>
                    <a:pt x="641" y="0"/>
                  </a:lnTo>
                  <a:lnTo>
                    <a:pt x="662" y="14"/>
                  </a:lnTo>
                  <a:lnTo>
                    <a:pt x="690" y="28"/>
                  </a:lnTo>
                  <a:lnTo>
                    <a:pt x="717" y="34"/>
                  </a:lnTo>
                  <a:lnTo>
                    <a:pt x="745" y="48"/>
                  </a:lnTo>
                  <a:lnTo>
                    <a:pt x="765" y="62"/>
                  </a:lnTo>
                  <a:lnTo>
                    <a:pt x="793" y="69"/>
                  </a:lnTo>
                  <a:lnTo>
                    <a:pt x="821" y="76"/>
                  </a:lnTo>
                  <a:lnTo>
                    <a:pt x="848" y="90"/>
                  </a:lnTo>
                  <a:lnTo>
                    <a:pt x="869" y="97"/>
                  </a:lnTo>
                  <a:lnTo>
                    <a:pt x="897" y="103"/>
                  </a:lnTo>
                  <a:lnTo>
                    <a:pt x="924" y="110"/>
                  </a:lnTo>
                  <a:lnTo>
                    <a:pt x="952" y="117"/>
                  </a:lnTo>
                  <a:lnTo>
                    <a:pt x="972" y="124"/>
                  </a:lnTo>
                  <a:lnTo>
                    <a:pt x="1000" y="131"/>
                  </a:lnTo>
                  <a:lnTo>
                    <a:pt x="1028" y="138"/>
                  </a:lnTo>
                  <a:lnTo>
                    <a:pt x="1048" y="145"/>
                  </a:lnTo>
                  <a:lnTo>
                    <a:pt x="1076" y="152"/>
                  </a:lnTo>
                  <a:lnTo>
                    <a:pt x="1103" y="159"/>
                  </a:lnTo>
                  <a:lnTo>
                    <a:pt x="1131" y="165"/>
                  </a:lnTo>
                  <a:lnTo>
                    <a:pt x="1152" y="165"/>
                  </a:lnTo>
                  <a:lnTo>
                    <a:pt x="1179" y="172"/>
                  </a:lnTo>
                  <a:lnTo>
                    <a:pt x="1207" y="179"/>
                  </a:lnTo>
                  <a:lnTo>
                    <a:pt x="1235" y="179"/>
                  </a:lnTo>
                  <a:lnTo>
                    <a:pt x="1255" y="186"/>
                  </a:lnTo>
                  <a:lnTo>
                    <a:pt x="1283" y="186"/>
                  </a:lnTo>
                  <a:lnTo>
                    <a:pt x="1310" y="193"/>
                  </a:lnTo>
                  <a:lnTo>
                    <a:pt x="1331" y="200"/>
                  </a:lnTo>
                  <a:lnTo>
                    <a:pt x="1359" y="200"/>
                  </a:lnTo>
                  <a:lnTo>
                    <a:pt x="1386" y="200"/>
                  </a:lnTo>
                  <a:lnTo>
                    <a:pt x="1414" y="207"/>
                  </a:lnTo>
                  <a:lnTo>
                    <a:pt x="1435" y="207"/>
                  </a:lnTo>
                  <a:lnTo>
                    <a:pt x="1462" y="214"/>
                  </a:lnTo>
                  <a:lnTo>
                    <a:pt x="1490" y="214"/>
                  </a:lnTo>
                  <a:lnTo>
                    <a:pt x="1517" y="214"/>
                  </a:lnTo>
                  <a:lnTo>
                    <a:pt x="1538" y="221"/>
                  </a:lnTo>
                  <a:lnTo>
                    <a:pt x="1566" y="221"/>
                  </a:lnTo>
                  <a:lnTo>
                    <a:pt x="1593" y="221"/>
                  </a:lnTo>
                  <a:lnTo>
                    <a:pt x="1614" y="228"/>
                  </a:lnTo>
                  <a:lnTo>
                    <a:pt x="1642" y="228"/>
                  </a:lnTo>
                  <a:lnTo>
                    <a:pt x="1669" y="228"/>
                  </a:lnTo>
                  <a:lnTo>
                    <a:pt x="1697" y="234"/>
                  </a:lnTo>
                  <a:lnTo>
                    <a:pt x="1718" y="234"/>
                  </a:lnTo>
                  <a:lnTo>
                    <a:pt x="1745" y="234"/>
                  </a:lnTo>
                  <a:lnTo>
                    <a:pt x="1773" y="234"/>
                  </a:lnTo>
                  <a:lnTo>
                    <a:pt x="1800" y="234"/>
                  </a:lnTo>
                  <a:lnTo>
                    <a:pt x="1821" y="241"/>
                  </a:lnTo>
                  <a:lnTo>
                    <a:pt x="1849" y="241"/>
                  </a:lnTo>
                  <a:lnTo>
                    <a:pt x="1876" y="241"/>
                  </a:lnTo>
                  <a:lnTo>
                    <a:pt x="1904" y="241"/>
                  </a:lnTo>
                  <a:lnTo>
                    <a:pt x="1925" y="241"/>
                  </a:lnTo>
                  <a:lnTo>
                    <a:pt x="1952" y="241"/>
                  </a:lnTo>
                  <a:lnTo>
                    <a:pt x="1980" y="248"/>
                  </a:lnTo>
                  <a:lnTo>
                    <a:pt x="2000" y="248"/>
                  </a:lnTo>
                  <a:lnTo>
                    <a:pt x="2028" y="248"/>
                  </a:lnTo>
                  <a:lnTo>
                    <a:pt x="2056" y="248"/>
                  </a:lnTo>
                  <a:lnTo>
                    <a:pt x="2083" y="248"/>
                  </a:lnTo>
                  <a:lnTo>
                    <a:pt x="2104" y="248"/>
                  </a:lnTo>
                  <a:lnTo>
                    <a:pt x="2132" y="248"/>
                  </a:lnTo>
                  <a:lnTo>
                    <a:pt x="2159" y="248"/>
                  </a:lnTo>
                  <a:lnTo>
                    <a:pt x="2187" y="255"/>
                  </a:lnTo>
                  <a:lnTo>
                    <a:pt x="2207" y="255"/>
                  </a:lnTo>
                  <a:lnTo>
                    <a:pt x="2235" y="255"/>
                  </a:lnTo>
                  <a:lnTo>
                    <a:pt x="2263" y="255"/>
                  </a:lnTo>
                  <a:lnTo>
                    <a:pt x="2283" y="255"/>
                  </a:lnTo>
                  <a:lnTo>
                    <a:pt x="2311" y="255"/>
                  </a:lnTo>
                  <a:lnTo>
                    <a:pt x="2338" y="255"/>
                  </a:lnTo>
                  <a:lnTo>
                    <a:pt x="2366" y="255"/>
                  </a:lnTo>
                  <a:lnTo>
                    <a:pt x="2387" y="255"/>
                  </a:lnTo>
                  <a:lnTo>
                    <a:pt x="2414" y="255"/>
                  </a:lnTo>
                  <a:lnTo>
                    <a:pt x="2442" y="255"/>
                  </a:lnTo>
                  <a:lnTo>
                    <a:pt x="2470" y="255"/>
                  </a:lnTo>
                  <a:lnTo>
                    <a:pt x="2490" y="255"/>
                  </a:lnTo>
                  <a:lnTo>
                    <a:pt x="2518" y="255"/>
                  </a:lnTo>
                  <a:lnTo>
                    <a:pt x="2545" y="262"/>
                  </a:lnTo>
                  <a:lnTo>
                    <a:pt x="2573" y="26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30"/>
            <p:cNvSpPr>
              <a:spLocks/>
            </p:cNvSpPr>
            <p:nvPr/>
          </p:nvSpPr>
          <p:spPr bwMode="auto">
            <a:xfrm>
              <a:off x="1680" y="3762"/>
              <a:ext cx="2573" cy="262"/>
            </a:xfrm>
            <a:custGeom>
              <a:avLst/>
              <a:gdLst>
                <a:gd name="T0" fmla="*/ 20 w 2573"/>
                <a:gd name="T1" fmla="*/ 165 h 262"/>
                <a:gd name="T2" fmla="*/ 75 w 2573"/>
                <a:gd name="T3" fmla="*/ 158 h 262"/>
                <a:gd name="T4" fmla="*/ 124 w 2573"/>
                <a:gd name="T5" fmla="*/ 152 h 262"/>
                <a:gd name="T6" fmla="*/ 179 w 2573"/>
                <a:gd name="T7" fmla="*/ 138 h 262"/>
                <a:gd name="T8" fmla="*/ 227 w 2573"/>
                <a:gd name="T9" fmla="*/ 117 h 262"/>
                <a:gd name="T10" fmla="*/ 282 w 2573"/>
                <a:gd name="T11" fmla="*/ 110 h 262"/>
                <a:gd name="T12" fmla="*/ 331 w 2573"/>
                <a:gd name="T13" fmla="*/ 90 h 262"/>
                <a:gd name="T14" fmla="*/ 379 w 2573"/>
                <a:gd name="T15" fmla="*/ 69 h 262"/>
                <a:gd name="T16" fmla="*/ 434 w 2573"/>
                <a:gd name="T17" fmla="*/ 48 h 262"/>
                <a:gd name="T18" fmla="*/ 483 w 2573"/>
                <a:gd name="T19" fmla="*/ 34 h 262"/>
                <a:gd name="T20" fmla="*/ 538 w 2573"/>
                <a:gd name="T21" fmla="*/ 21 h 262"/>
                <a:gd name="T22" fmla="*/ 586 w 2573"/>
                <a:gd name="T23" fmla="*/ 14 h 262"/>
                <a:gd name="T24" fmla="*/ 641 w 2573"/>
                <a:gd name="T25" fmla="*/ 0 h 262"/>
                <a:gd name="T26" fmla="*/ 690 w 2573"/>
                <a:gd name="T27" fmla="*/ 27 h 262"/>
                <a:gd name="T28" fmla="*/ 745 w 2573"/>
                <a:gd name="T29" fmla="*/ 48 h 262"/>
                <a:gd name="T30" fmla="*/ 793 w 2573"/>
                <a:gd name="T31" fmla="*/ 69 h 262"/>
                <a:gd name="T32" fmla="*/ 848 w 2573"/>
                <a:gd name="T33" fmla="*/ 90 h 262"/>
                <a:gd name="T34" fmla="*/ 897 w 2573"/>
                <a:gd name="T35" fmla="*/ 103 h 262"/>
                <a:gd name="T36" fmla="*/ 952 w 2573"/>
                <a:gd name="T37" fmla="*/ 117 h 262"/>
                <a:gd name="T38" fmla="*/ 1000 w 2573"/>
                <a:gd name="T39" fmla="*/ 131 h 262"/>
                <a:gd name="T40" fmla="*/ 1048 w 2573"/>
                <a:gd name="T41" fmla="*/ 145 h 262"/>
                <a:gd name="T42" fmla="*/ 1103 w 2573"/>
                <a:gd name="T43" fmla="*/ 158 h 262"/>
                <a:gd name="T44" fmla="*/ 1152 w 2573"/>
                <a:gd name="T45" fmla="*/ 165 h 262"/>
                <a:gd name="T46" fmla="*/ 1207 w 2573"/>
                <a:gd name="T47" fmla="*/ 179 h 262"/>
                <a:gd name="T48" fmla="*/ 1255 w 2573"/>
                <a:gd name="T49" fmla="*/ 186 h 262"/>
                <a:gd name="T50" fmla="*/ 1310 w 2573"/>
                <a:gd name="T51" fmla="*/ 193 h 262"/>
                <a:gd name="T52" fmla="*/ 1359 w 2573"/>
                <a:gd name="T53" fmla="*/ 200 h 262"/>
                <a:gd name="T54" fmla="*/ 1414 w 2573"/>
                <a:gd name="T55" fmla="*/ 207 h 262"/>
                <a:gd name="T56" fmla="*/ 1462 w 2573"/>
                <a:gd name="T57" fmla="*/ 214 h 262"/>
                <a:gd name="T58" fmla="*/ 1517 w 2573"/>
                <a:gd name="T59" fmla="*/ 214 h 262"/>
                <a:gd name="T60" fmla="*/ 1566 w 2573"/>
                <a:gd name="T61" fmla="*/ 221 h 262"/>
                <a:gd name="T62" fmla="*/ 1614 w 2573"/>
                <a:gd name="T63" fmla="*/ 227 h 262"/>
                <a:gd name="T64" fmla="*/ 1669 w 2573"/>
                <a:gd name="T65" fmla="*/ 227 h 262"/>
                <a:gd name="T66" fmla="*/ 1718 w 2573"/>
                <a:gd name="T67" fmla="*/ 234 h 262"/>
                <a:gd name="T68" fmla="*/ 1773 w 2573"/>
                <a:gd name="T69" fmla="*/ 234 h 262"/>
                <a:gd name="T70" fmla="*/ 1821 w 2573"/>
                <a:gd name="T71" fmla="*/ 241 h 262"/>
                <a:gd name="T72" fmla="*/ 1876 w 2573"/>
                <a:gd name="T73" fmla="*/ 241 h 262"/>
                <a:gd name="T74" fmla="*/ 1925 w 2573"/>
                <a:gd name="T75" fmla="*/ 241 h 262"/>
                <a:gd name="T76" fmla="*/ 1980 w 2573"/>
                <a:gd name="T77" fmla="*/ 248 h 262"/>
                <a:gd name="T78" fmla="*/ 2028 w 2573"/>
                <a:gd name="T79" fmla="*/ 248 h 262"/>
                <a:gd name="T80" fmla="*/ 2083 w 2573"/>
                <a:gd name="T81" fmla="*/ 248 h 262"/>
                <a:gd name="T82" fmla="*/ 2132 w 2573"/>
                <a:gd name="T83" fmla="*/ 248 h 262"/>
                <a:gd name="T84" fmla="*/ 2187 w 2573"/>
                <a:gd name="T85" fmla="*/ 255 h 262"/>
                <a:gd name="T86" fmla="*/ 2235 w 2573"/>
                <a:gd name="T87" fmla="*/ 255 h 262"/>
                <a:gd name="T88" fmla="*/ 2283 w 2573"/>
                <a:gd name="T89" fmla="*/ 255 h 262"/>
                <a:gd name="T90" fmla="*/ 2338 w 2573"/>
                <a:gd name="T91" fmla="*/ 255 h 262"/>
                <a:gd name="T92" fmla="*/ 2387 w 2573"/>
                <a:gd name="T93" fmla="*/ 255 h 262"/>
                <a:gd name="T94" fmla="*/ 2442 w 2573"/>
                <a:gd name="T95" fmla="*/ 255 h 262"/>
                <a:gd name="T96" fmla="*/ 2490 w 2573"/>
                <a:gd name="T97" fmla="*/ 255 h 262"/>
                <a:gd name="T98" fmla="*/ 2545 w 2573"/>
                <a:gd name="T99"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2">
                  <a:moveTo>
                    <a:pt x="0" y="158"/>
                  </a:moveTo>
                  <a:lnTo>
                    <a:pt x="20" y="165"/>
                  </a:lnTo>
                  <a:lnTo>
                    <a:pt x="48" y="158"/>
                  </a:lnTo>
                  <a:lnTo>
                    <a:pt x="75" y="158"/>
                  </a:lnTo>
                  <a:lnTo>
                    <a:pt x="96" y="152"/>
                  </a:lnTo>
                  <a:lnTo>
                    <a:pt x="124" y="152"/>
                  </a:lnTo>
                  <a:lnTo>
                    <a:pt x="151" y="145"/>
                  </a:lnTo>
                  <a:lnTo>
                    <a:pt x="179" y="138"/>
                  </a:lnTo>
                  <a:lnTo>
                    <a:pt x="200" y="124"/>
                  </a:lnTo>
                  <a:lnTo>
                    <a:pt x="227" y="117"/>
                  </a:lnTo>
                  <a:lnTo>
                    <a:pt x="255" y="117"/>
                  </a:lnTo>
                  <a:lnTo>
                    <a:pt x="282" y="110"/>
                  </a:lnTo>
                  <a:lnTo>
                    <a:pt x="303" y="96"/>
                  </a:lnTo>
                  <a:lnTo>
                    <a:pt x="331" y="90"/>
                  </a:lnTo>
                  <a:lnTo>
                    <a:pt x="358" y="83"/>
                  </a:lnTo>
                  <a:lnTo>
                    <a:pt x="379" y="69"/>
                  </a:lnTo>
                  <a:lnTo>
                    <a:pt x="407" y="62"/>
                  </a:lnTo>
                  <a:lnTo>
                    <a:pt x="434" y="48"/>
                  </a:lnTo>
                  <a:lnTo>
                    <a:pt x="462" y="41"/>
                  </a:lnTo>
                  <a:lnTo>
                    <a:pt x="483" y="34"/>
                  </a:lnTo>
                  <a:lnTo>
                    <a:pt x="510" y="27"/>
                  </a:lnTo>
                  <a:lnTo>
                    <a:pt x="538" y="21"/>
                  </a:lnTo>
                  <a:lnTo>
                    <a:pt x="565" y="14"/>
                  </a:lnTo>
                  <a:lnTo>
                    <a:pt x="586" y="14"/>
                  </a:lnTo>
                  <a:lnTo>
                    <a:pt x="614" y="7"/>
                  </a:lnTo>
                  <a:lnTo>
                    <a:pt x="641" y="0"/>
                  </a:lnTo>
                  <a:lnTo>
                    <a:pt x="662" y="14"/>
                  </a:lnTo>
                  <a:lnTo>
                    <a:pt x="690" y="27"/>
                  </a:lnTo>
                  <a:lnTo>
                    <a:pt x="717" y="34"/>
                  </a:lnTo>
                  <a:lnTo>
                    <a:pt x="745" y="48"/>
                  </a:lnTo>
                  <a:lnTo>
                    <a:pt x="765" y="62"/>
                  </a:lnTo>
                  <a:lnTo>
                    <a:pt x="793" y="69"/>
                  </a:lnTo>
                  <a:lnTo>
                    <a:pt x="821" y="76"/>
                  </a:lnTo>
                  <a:lnTo>
                    <a:pt x="848" y="90"/>
                  </a:lnTo>
                  <a:lnTo>
                    <a:pt x="869" y="96"/>
                  </a:lnTo>
                  <a:lnTo>
                    <a:pt x="897" y="103"/>
                  </a:lnTo>
                  <a:lnTo>
                    <a:pt x="924" y="110"/>
                  </a:lnTo>
                  <a:lnTo>
                    <a:pt x="952" y="117"/>
                  </a:lnTo>
                  <a:lnTo>
                    <a:pt x="972" y="124"/>
                  </a:lnTo>
                  <a:lnTo>
                    <a:pt x="1000" y="131"/>
                  </a:lnTo>
                  <a:lnTo>
                    <a:pt x="1028" y="138"/>
                  </a:lnTo>
                  <a:lnTo>
                    <a:pt x="1048" y="145"/>
                  </a:lnTo>
                  <a:lnTo>
                    <a:pt x="1076" y="152"/>
                  </a:lnTo>
                  <a:lnTo>
                    <a:pt x="1103" y="158"/>
                  </a:lnTo>
                  <a:lnTo>
                    <a:pt x="1131" y="165"/>
                  </a:lnTo>
                  <a:lnTo>
                    <a:pt x="1152" y="165"/>
                  </a:lnTo>
                  <a:lnTo>
                    <a:pt x="1179" y="172"/>
                  </a:lnTo>
                  <a:lnTo>
                    <a:pt x="1207" y="179"/>
                  </a:lnTo>
                  <a:lnTo>
                    <a:pt x="1235" y="179"/>
                  </a:lnTo>
                  <a:lnTo>
                    <a:pt x="1255" y="186"/>
                  </a:lnTo>
                  <a:lnTo>
                    <a:pt x="1283" y="186"/>
                  </a:lnTo>
                  <a:lnTo>
                    <a:pt x="1310" y="193"/>
                  </a:lnTo>
                  <a:lnTo>
                    <a:pt x="1331" y="200"/>
                  </a:lnTo>
                  <a:lnTo>
                    <a:pt x="1359" y="200"/>
                  </a:lnTo>
                  <a:lnTo>
                    <a:pt x="1386" y="200"/>
                  </a:lnTo>
                  <a:lnTo>
                    <a:pt x="1414" y="207"/>
                  </a:lnTo>
                  <a:lnTo>
                    <a:pt x="1435" y="207"/>
                  </a:lnTo>
                  <a:lnTo>
                    <a:pt x="1462" y="214"/>
                  </a:lnTo>
                  <a:lnTo>
                    <a:pt x="1490" y="214"/>
                  </a:lnTo>
                  <a:lnTo>
                    <a:pt x="1517" y="214"/>
                  </a:lnTo>
                  <a:lnTo>
                    <a:pt x="1538" y="221"/>
                  </a:lnTo>
                  <a:lnTo>
                    <a:pt x="1566" y="221"/>
                  </a:lnTo>
                  <a:lnTo>
                    <a:pt x="1593" y="221"/>
                  </a:lnTo>
                  <a:lnTo>
                    <a:pt x="1614" y="227"/>
                  </a:lnTo>
                  <a:lnTo>
                    <a:pt x="1642" y="227"/>
                  </a:lnTo>
                  <a:lnTo>
                    <a:pt x="1669" y="227"/>
                  </a:lnTo>
                  <a:lnTo>
                    <a:pt x="1697" y="234"/>
                  </a:lnTo>
                  <a:lnTo>
                    <a:pt x="1718" y="234"/>
                  </a:lnTo>
                  <a:lnTo>
                    <a:pt x="1745" y="234"/>
                  </a:lnTo>
                  <a:lnTo>
                    <a:pt x="1773" y="234"/>
                  </a:lnTo>
                  <a:lnTo>
                    <a:pt x="1800" y="234"/>
                  </a:lnTo>
                  <a:lnTo>
                    <a:pt x="1821" y="241"/>
                  </a:lnTo>
                  <a:lnTo>
                    <a:pt x="1849" y="241"/>
                  </a:lnTo>
                  <a:lnTo>
                    <a:pt x="1876" y="241"/>
                  </a:lnTo>
                  <a:lnTo>
                    <a:pt x="1904" y="241"/>
                  </a:lnTo>
                  <a:lnTo>
                    <a:pt x="1925" y="241"/>
                  </a:lnTo>
                  <a:lnTo>
                    <a:pt x="1952" y="241"/>
                  </a:lnTo>
                  <a:lnTo>
                    <a:pt x="1980" y="248"/>
                  </a:lnTo>
                  <a:lnTo>
                    <a:pt x="2000" y="248"/>
                  </a:lnTo>
                  <a:lnTo>
                    <a:pt x="2028" y="248"/>
                  </a:lnTo>
                  <a:lnTo>
                    <a:pt x="2056" y="248"/>
                  </a:lnTo>
                  <a:lnTo>
                    <a:pt x="2083" y="248"/>
                  </a:lnTo>
                  <a:lnTo>
                    <a:pt x="2104" y="248"/>
                  </a:lnTo>
                  <a:lnTo>
                    <a:pt x="2132" y="248"/>
                  </a:lnTo>
                  <a:lnTo>
                    <a:pt x="2159" y="248"/>
                  </a:lnTo>
                  <a:lnTo>
                    <a:pt x="2187" y="255"/>
                  </a:lnTo>
                  <a:lnTo>
                    <a:pt x="2207" y="255"/>
                  </a:lnTo>
                  <a:lnTo>
                    <a:pt x="2235" y="255"/>
                  </a:lnTo>
                  <a:lnTo>
                    <a:pt x="2263" y="255"/>
                  </a:lnTo>
                  <a:lnTo>
                    <a:pt x="2283" y="255"/>
                  </a:lnTo>
                  <a:lnTo>
                    <a:pt x="2311" y="255"/>
                  </a:lnTo>
                  <a:lnTo>
                    <a:pt x="2338" y="255"/>
                  </a:lnTo>
                  <a:lnTo>
                    <a:pt x="2366" y="255"/>
                  </a:lnTo>
                  <a:lnTo>
                    <a:pt x="2387" y="255"/>
                  </a:lnTo>
                  <a:lnTo>
                    <a:pt x="2414" y="255"/>
                  </a:lnTo>
                  <a:lnTo>
                    <a:pt x="2442" y="255"/>
                  </a:lnTo>
                  <a:lnTo>
                    <a:pt x="2470" y="255"/>
                  </a:lnTo>
                  <a:lnTo>
                    <a:pt x="2490" y="255"/>
                  </a:lnTo>
                  <a:lnTo>
                    <a:pt x="2518" y="255"/>
                  </a:lnTo>
                  <a:lnTo>
                    <a:pt x="2545" y="262"/>
                  </a:lnTo>
                  <a:lnTo>
                    <a:pt x="2573" y="26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31"/>
            <p:cNvSpPr>
              <a:spLocks/>
            </p:cNvSpPr>
            <p:nvPr/>
          </p:nvSpPr>
          <p:spPr bwMode="auto">
            <a:xfrm>
              <a:off x="1680" y="3251"/>
              <a:ext cx="2456" cy="766"/>
            </a:xfrm>
            <a:custGeom>
              <a:avLst/>
              <a:gdLst>
                <a:gd name="T0" fmla="*/ 20 w 2456"/>
                <a:gd name="T1" fmla="*/ 504 h 766"/>
                <a:gd name="T2" fmla="*/ 75 w 2456"/>
                <a:gd name="T3" fmla="*/ 442 h 766"/>
                <a:gd name="T4" fmla="*/ 124 w 2456"/>
                <a:gd name="T5" fmla="*/ 359 h 766"/>
                <a:gd name="T6" fmla="*/ 179 w 2456"/>
                <a:gd name="T7" fmla="*/ 297 h 766"/>
                <a:gd name="T8" fmla="*/ 227 w 2456"/>
                <a:gd name="T9" fmla="*/ 235 h 766"/>
                <a:gd name="T10" fmla="*/ 282 w 2456"/>
                <a:gd name="T11" fmla="*/ 152 h 766"/>
                <a:gd name="T12" fmla="*/ 331 w 2456"/>
                <a:gd name="T13" fmla="*/ 118 h 766"/>
                <a:gd name="T14" fmla="*/ 379 w 2456"/>
                <a:gd name="T15" fmla="*/ 49 h 766"/>
                <a:gd name="T16" fmla="*/ 434 w 2456"/>
                <a:gd name="T17" fmla="*/ 14 h 766"/>
                <a:gd name="T18" fmla="*/ 483 w 2456"/>
                <a:gd name="T19" fmla="*/ 0 h 766"/>
                <a:gd name="T20" fmla="*/ 538 w 2456"/>
                <a:gd name="T21" fmla="*/ 0 h 766"/>
                <a:gd name="T22" fmla="*/ 586 w 2456"/>
                <a:gd name="T23" fmla="*/ 7 h 766"/>
                <a:gd name="T24" fmla="*/ 641 w 2456"/>
                <a:gd name="T25" fmla="*/ 21 h 766"/>
                <a:gd name="T26" fmla="*/ 690 w 2456"/>
                <a:gd name="T27" fmla="*/ 90 h 766"/>
                <a:gd name="T28" fmla="*/ 745 w 2456"/>
                <a:gd name="T29" fmla="*/ 159 h 766"/>
                <a:gd name="T30" fmla="*/ 793 w 2456"/>
                <a:gd name="T31" fmla="*/ 221 h 766"/>
                <a:gd name="T32" fmla="*/ 848 w 2456"/>
                <a:gd name="T33" fmla="*/ 276 h 766"/>
                <a:gd name="T34" fmla="*/ 897 w 2456"/>
                <a:gd name="T35" fmla="*/ 325 h 766"/>
                <a:gd name="T36" fmla="*/ 952 w 2456"/>
                <a:gd name="T37" fmla="*/ 366 h 766"/>
                <a:gd name="T38" fmla="*/ 1000 w 2456"/>
                <a:gd name="T39" fmla="*/ 407 h 766"/>
                <a:gd name="T40" fmla="*/ 1048 w 2456"/>
                <a:gd name="T41" fmla="*/ 442 h 766"/>
                <a:gd name="T42" fmla="*/ 1103 w 2456"/>
                <a:gd name="T43" fmla="*/ 476 h 766"/>
                <a:gd name="T44" fmla="*/ 1152 w 2456"/>
                <a:gd name="T45" fmla="*/ 511 h 766"/>
                <a:gd name="T46" fmla="*/ 1207 w 2456"/>
                <a:gd name="T47" fmla="*/ 532 h 766"/>
                <a:gd name="T48" fmla="*/ 1255 w 2456"/>
                <a:gd name="T49" fmla="*/ 559 h 766"/>
                <a:gd name="T50" fmla="*/ 1310 w 2456"/>
                <a:gd name="T51" fmla="*/ 580 h 766"/>
                <a:gd name="T52" fmla="*/ 1359 w 2456"/>
                <a:gd name="T53" fmla="*/ 601 h 766"/>
                <a:gd name="T54" fmla="*/ 1414 w 2456"/>
                <a:gd name="T55" fmla="*/ 621 h 766"/>
                <a:gd name="T56" fmla="*/ 1462 w 2456"/>
                <a:gd name="T57" fmla="*/ 635 h 766"/>
                <a:gd name="T58" fmla="*/ 1517 w 2456"/>
                <a:gd name="T59" fmla="*/ 649 h 766"/>
                <a:gd name="T60" fmla="*/ 1566 w 2456"/>
                <a:gd name="T61" fmla="*/ 663 h 766"/>
                <a:gd name="T62" fmla="*/ 1614 w 2456"/>
                <a:gd name="T63" fmla="*/ 676 h 766"/>
                <a:gd name="T64" fmla="*/ 1669 w 2456"/>
                <a:gd name="T65" fmla="*/ 690 h 766"/>
                <a:gd name="T66" fmla="*/ 1718 w 2456"/>
                <a:gd name="T67" fmla="*/ 697 h 766"/>
                <a:gd name="T68" fmla="*/ 1773 w 2456"/>
                <a:gd name="T69" fmla="*/ 704 h 766"/>
                <a:gd name="T70" fmla="*/ 1821 w 2456"/>
                <a:gd name="T71" fmla="*/ 711 h 766"/>
                <a:gd name="T72" fmla="*/ 1876 w 2456"/>
                <a:gd name="T73" fmla="*/ 718 h 766"/>
                <a:gd name="T74" fmla="*/ 1925 w 2456"/>
                <a:gd name="T75" fmla="*/ 725 h 766"/>
                <a:gd name="T76" fmla="*/ 1980 w 2456"/>
                <a:gd name="T77" fmla="*/ 732 h 766"/>
                <a:gd name="T78" fmla="*/ 2028 w 2456"/>
                <a:gd name="T79" fmla="*/ 738 h 766"/>
                <a:gd name="T80" fmla="*/ 2083 w 2456"/>
                <a:gd name="T81" fmla="*/ 745 h 766"/>
                <a:gd name="T82" fmla="*/ 2132 w 2456"/>
                <a:gd name="T83" fmla="*/ 745 h 766"/>
                <a:gd name="T84" fmla="*/ 2187 w 2456"/>
                <a:gd name="T85" fmla="*/ 752 h 766"/>
                <a:gd name="T86" fmla="*/ 2235 w 2456"/>
                <a:gd name="T87" fmla="*/ 752 h 766"/>
                <a:gd name="T88" fmla="*/ 2283 w 2456"/>
                <a:gd name="T89" fmla="*/ 752 h 766"/>
                <a:gd name="T90" fmla="*/ 2338 w 2456"/>
                <a:gd name="T91" fmla="*/ 759 h 766"/>
                <a:gd name="T92" fmla="*/ 2387 w 2456"/>
                <a:gd name="T93" fmla="*/ 759 h 766"/>
                <a:gd name="T94" fmla="*/ 2442 w 2456"/>
                <a:gd name="T95" fmla="*/ 759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56" h="766">
                  <a:moveTo>
                    <a:pt x="0" y="511"/>
                  </a:moveTo>
                  <a:lnTo>
                    <a:pt x="20" y="504"/>
                  </a:lnTo>
                  <a:lnTo>
                    <a:pt x="48" y="490"/>
                  </a:lnTo>
                  <a:lnTo>
                    <a:pt x="75" y="442"/>
                  </a:lnTo>
                  <a:lnTo>
                    <a:pt x="96" y="394"/>
                  </a:lnTo>
                  <a:lnTo>
                    <a:pt x="124" y="359"/>
                  </a:lnTo>
                  <a:lnTo>
                    <a:pt x="151" y="318"/>
                  </a:lnTo>
                  <a:lnTo>
                    <a:pt x="179" y="297"/>
                  </a:lnTo>
                  <a:lnTo>
                    <a:pt x="200" y="276"/>
                  </a:lnTo>
                  <a:lnTo>
                    <a:pt x="227" y="235"/>
                  </a:lnTo>
                  <a:lnTo>
                    <a:pt x="255" y="200"/>
                  </a:lnTo>
                  <a:lnTo>
                    <a:pt x="282" y="152"/>
                  </a:lnTo>
                  <a:lnTo>
                    <a:pt x="303" y="138"/>
                  </a:lnTo>
                  <a:lnTo>
                    <a:pt x="331" y="118"/>
                  </a:lnTo>
                  <a:lnTo>
                    <a:pt x="358" y="83"/>
                  </a:lnTo>
                  <a:lnTo>
                    <a:pt x="379" y="49"/>
                  </a:lnTo>
                  <a:lnTo>
                    <a:pt x="407" y="21"/>
                  </a:lnTo>
                  <a:lnTo>
                    <a:pt x="434" y="14"/>
                  </a:lnTo>
                  <a:lnTo>
                    <a:pt x="462" y="7"/>
                  </a:lnTo>
                  <a:lnTo>
                    <a:pt x="483" y="0"/>
                  </a:lnTo>
                  <a:lnTo>
                    <a:pt x="510" y="0"/>
                  </a:lnTo>
                  <a:lnTo>
                    <a:pt x="538" y="0"/>
                  </a:lnTo>
                  <a:lnTo>
                    <a:pt x="565" y="0"/>
                  </a:lnTo>
                  <a:lnTo>
                    <a:pt x="586" y="7"/>
                  </a:lnTo>
                  <a:lnTo>
                    <a:pt x="614" y="14"/>
                  </a:lnTo>
                  <a:lnTo>
                    <a:pt x="641" y="21"/>
                  </a:lnTo>
                  <a:lnTo>
                    <a:pt x="662" y="56"/>
                  </a:lnTo>
                  <a:lnTo>
                    <a:pt x="690" y="90"/>
                  </a:lnTo>
                  <a:lnTo>
                    <a:pt x="717" y="125"/>
                  </a:lnTo>
                  <a:lnTo>
                    <a:pt x="745" y="159"/>
                  </a:lnTo>
                  <a:lnTo>
                    <a:pt x="765" y="187"/>
                  </a:lnTo>
                  <a:lnTo>
                    <a:pt x="793" y="221"/>
                  </a:lnTo>
                  <a:lnTo>
                    <a:pt x="821" y="249"/>
                  </a:lnTo>
                  <a:lnTo>
                    <a:pt x="848" y="276"/>
                  </a:lnTo>
                  <a:lnTo>
                    <a:pt x="869" y="297"/>
                  </a:lnTo>
                  <a:lnTo>
                    <a:pt x="897" y="325"/>
                  </a:lnTo>
                  <a:lnTo>
                    <a:pt x="924" y="345"/>
                  </a:lnTo>
                  <a:lnTo>
                    <a:pt x="952" y="366"/>
                  </a:lnTo>
                  <a:lnTo>
                    <a:pt x="972" y="387"/>
                  </a:lnTo>
                  <a:lnTo>
                    <a:pt x="1000" y="407"/>
                  </a:lnTo>
                  <a:lnTo>
                    <a:pt x="1028" y="428"/>
                  </a:lnTo>
                  <a:lnTo>
                    <a:pt x="1048" y="442"/>
                  </a:lnTo>
                  <a:lnTo>
                    <a:pt x="1076" y="463"/>
                  </a:lnTo>
                  <a:lnTo>
                    <a:pt x="1103" y="476"/>
                  </a:lnTo>
                  <a:lnTo>
                    <a:pt x="1131" y="490"/>
                  </a:lnTo>
                  <a:lnTo>
                    <a:pt x="1152" y="511"/>
                  </a:lnTo>
                  <a:lnTo>
                    <a:pt x="1179" y="525"/>
                  </a:lnTo>
                  <a:lnTo>
                    <a:pt x="1207" y="532"/>
                  </a:lnTo>
                  <a:lnTo>
                    <a:pt x="1235" y="545"/>
                  </a:lnTo>
                  <a:lnTo>
                    <a:pt x="1255" y="559"/>
                  </a:lnTo>
                  <a:lnTo>
                    <a:pt x="1283" y="573"/>
                  </a:lnTo>
                  <a:lnTo>
                    <a:pt x="1310" y="580"/>
                  </a:lnTo>
                  <a:lnTo>
                    <a:pt x="1331" y="594"/>
                  </a:lnTo>
                  <a:lnTo>
                    <a:pt x="1359" y="601"/>
                  </a:lnTo>
                  <a:lnTo>
                    <a:pt x="1386" y="614"/>
                  </a:lnTo>
                  <a:lnTo>
                    <a:pt x="1414" y="621"/>
                  </a:lnTo>
                  <a:lnTo>
                    <a:pt x="1435" y="628"/>
                  </a:lnTo>
                  <a:lnTo>
                    <a:pt x="1462" y="635"/>
                  </a:lnTo>
                  <a:lnTo>
                    <a:pt x="1490" y="642"/>
                  </a:lnTo>
                  <a:lnTo>
                    <a:pt x="1517" y="649"/>
                  </a:lnTo>
                  <a:lnTo>
                    <a:pt x="1538" y="656"/>
                  </a:lnTo>
                  <a:lnTo>
                    <a:pt x="1566" y="663"/>
                  </a:lnTo>
                  <a:lnTo>
                    <a:pt x="1593" y="669"/>
                  </a:lnTo>
                  <a:lnTo>
                    <a:pt x="1614" y="676"/>
                  </a:lnTo>
                  <a:lnTo>
                    <a:pt x="1642" y="683"/>
                  </a:lnTo>
                  <a:lnTo>
                    <a:pt x="1669" y="690"/>
                  </a:lnTo>
                  <a:lnTo>
                    <a:pt x="1697" y="690"/>
                  </a:lnTo>
                  <a:lnTo>
                    <a:pt x="1718" y="697"/>
                  </a:lnTo>
                  <a:lnTo>
                    <a:pt x="1745" y="704"/>
                  </a:lnTo>
                  <a:lnTo>
                    <a:pt x="1773" y="704"/>
                  </a:lnTo>
                  <a:lnTo>
                    <a:pt x="1800" y="711"/>
                  </a:lnTo>
                  <a:lnTo>
                    <a:pt x="1821" y="711"/>
                  </a:lnTo>
                  <a:lnTo>
                    <a:pt x="1849" y="718"/>
                  </a:lnTo>
                  <a:lnTo>
                    <a:pt x="1876" y="718"/>
                  </a:lnTo>
                  <a:lnTo>
                    <a:pt x="1904" y="725"/>
                  </a:lnTo>
                  <a:lnTo>
                    <a:pt x="1925" y="725"/>
                  </a:lnTo>
                  <a:lnTo>
                    <a:pt x="1952" y="732"/>
                  </a:lnTo>
                  <a:lnTo>
                    <a:pt x="1980" y="732"/>
                  </a:lnTo>
                  <a:lnTo>
                    <a:pt x="2000" y="732"/>
                  </a:lnTo>
                  <a:lnTo>
                    <a:pt x="2028" y="738"/>
                  </a:lnTo>
                  <a:lnTo>
                    <a:pt x="2056" y="738"/>
                  </a:lnTo>
                  <a:lnTo>
                    <a:pt x="2083" y="745"/>
                  </a:lnTo>
                  <a:lnTo>
                    <a:pt x="2104" y="745"/>
                  </a:lnTo>
                  <a:lnTo>
                    <a:pt x="2132" y="745"/>
                  </a:lnTo>
                  <a:lnTo>
                    <a:pt x="2159" y="745"/>
                  </a:lnTo>
                  <a:lnTo>
                    <a:pt x="2187" y="752"/>
                  </a:lnTo>
                  <a:lnTo>
                    <a:pt x="2207" y="752"/>
                  </a:lnTo>
                  <a:lnTo>
                    <a:pt x="2235" y="752"/>
                  </a:lnTo>
                  <a:lnTo>
                    <a:pt x="2263" y="752"/>
                  </a:lnTo>
                  <a:lnTo>
                    <a:pt x="2283" y="752"/>
                  </a:lnTo>
                  <a:lnTo>
                    <a:pt x="2311" y="759"/>
                  </a:lnTo>
                  <a:lnTo>
                    <a:pt x="2338" y="759"/>
                  </a:lnTo>
                  <a:lnTo>
                    <a:pt x="2366" y="759"/>
                  </a:lnTo>
                  <a:lnTo>
                    <a:pt x="2387" y="759"/>
                  </a:lnTo>
                  <a:lnTo>
                    <a:pt x="2414" y="759"/>
                  </a:lnTo>
                  <a:lnTo>
                    <a:pt x="2442" y="759"/>
                  </a:lnTo>
                  <a:lnTo>
                    <a:pt x="2456" y="766"/>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0" name="Freeform 32"/>
            <p:cNvSpPr>
              <a:spLocks/>
            </p:cNvSpPr>
            <p:nvPr/>
          </p:nvSpPr>
          <p:spPr bwMode="auto">
            <a:xfrm>
              <a:off x="1680" y="3258"/>
              <a:ext cx="2456" cy="766"/>
            </a:xfrm>
            <a:custGeom>
              <a:avLst/>
              <a:gdLst>
                <a:gd name="T0" fmla="*/ 20 w 2456"/>
                <a:gd name="T1" fmla="*/ 504 h 766"/>
                <a:gd name="T2" fmla="*/ 75 w 2456"/>
                <a:gd name="T3" fmla="*/ 442 h 766"/>
                <a:gd name="T4" fmla="*/ 124 w 2456"/>
                <a:gd name="T5" fmla="*/ 359 h 766"/>
                <a:gd name="T6" fmla="*/ 179 w 2456"/>
                <a:gd name="T7" fmla="*/ 297 h 766"/>
                <a:gd name="T8" fmla="*/ 227 w 2456"/>
                <a:gd name="T9" fmla="*/ 235 h 766"/>
                <a:gd name="T10" fmla="*/ 282 w 2456"/>
                <a:gd name="T11" fmla="*/ 152 h 766"/>
                <a:gd name="T12" fmla="*/ 331 w 2456"/>
                <a:gd name="T13" fmla="*/ 118 h 766"/>
                <a:gd name="T14" fmla="*/ 379 w 2456"/>
                <a:gd name="T15" fmla="*/ 49 h 766"/>
                <a:gd name="T16" fmla="*/ 434 w 2456"/>
                <a:gd name="T17" fmla="*/ 14 h 766"/>
                <a:gd name="T18" fmla="*/ 483 w 2456"/>
                <a:gd name="T19" fmla="*/ 0 h 766"/>
                <a:gd name="T20" fmla="*/ 538 w 2456"/>
                <a:gd name="T21" fmla="*/ 0 h 766"/>
                <a:gd name="T22" fmla="*/ 586 w 2456"/>
                <a:gd name="T23" fmla="*/ 7 h 766"/>
                <a:gd name="T24" fmla="*/ 641 w 2456"/>
                <a:gd name="T25" fmla="*/ 21 h 766"/>
                <a:gd name="T26" fmla="*/ 690 w 2456"/>
                <a:gd name="T27" fmla="*/ 90 h 766"/>
                <a:gd name="T28" fmla="*/ 745 w 2456"/>
                <a:gd name="T29" fmla="*/ 159 h 766"/>
                <a:gd name="T30" fmla="*/ 793 w 2456"/>
                <a:gd name="T31" fmla="*/ 221 h 766"/>
                <a:gd name="T32" fmla="*/ 848 w 2456"/>
                <a:gd name="T33" fmla="*/ 276 h 766"/>
                <a:gd name="T34" fmla="*/ 897 w 2456"/>
                <a:gd name="T35" fmla="*/ 325 h 766"/>
                <a:gd name="T36" fmla="*/ 952 w 2456"/>
                <a:gd name="T37" fmla="*/ 366 h 766"/>
                <a:gd name="T38" fmla="*/ 1000 w 2456"/>
                <a:gd name="T39" fmla="*/ 407 h 766"/>
                <a:gd name="T40" fmla="*/ 1048 w 2456"/>
                <a:gd name="T41" fmla="*/ 442 h 766"/>
                <a:gd name="T42" fmla="*/ 1103 w 2456"/>
                <a:gd name="T43" fmla="*/ 476 h 766"/>
                <a:gd name="T44" fmla="*/ 1152 w 2456"/>
                <a:gd name="T45" fmla="*/ 511 h 766"/>
                <a:gd name="T46" fmla="*/ 1207 w 2456"/>
                <a:gd name="T47" fmla="*/ 531 h 766"/>
                <a:gd name="T48" fmla="*/ 1255 w 2456"/>
                <a:gd name="T49" fmla="*/ 559 h 766"/>
                <a:gd name="T50" fmla="*/ 1310 w 2456"/>
                <a:gd name="T51" fmla="*/ 580 h 766"/>
                <a:gd name="T52" fmla="*/ 1359 w 2456"/>
                <a:gd name="T53" fmla="*/ 600 h 766"/>
                <a:gd name="T54" fmla="*/ 1414 w 2456"/>
                <a:gd name="T55" fmla="*/ 621 h 766"/>
                <a:gd name="T56" fmla="*/ 1462 w 2456"/>
                <a:gd name="T57" fmla="*/ 635 h 766"/>
                <a:gd name="T58" fmla="*/ 1517 w 2456"/>
                <a:gd name="T59" fmla="*/ 649 h 766"/>
                <a:gd name="T60" fmla="*/ 1566 w 2456"/>
                <a:gd name="T61" fmla="*/ 662 h 766"/>
                <a:gd name="T62" fmla="*/ 1614 w 2456"/>
                <a:gd name="T63" fmla="*/ 676 h 766"/>
                <a:gd name="T64" fmla="*/ 1669 w 2456"/>
                <a:gd name="T65" fmla="*/ 690 h 766"/>
                <a:gd name="T66" fmla="*/ 1718 w 2456"/>
                <a:gd name="T67" fmla="*/ 697 h 766"/>
                <a:gd name="T68" fmla="*/ 1773 w 2456"/>
                <a:gd name="T69" fmla="*/ 704 h 766"/>
                <a:gd name="T70" fmla="*/ 1821 w 2456"/>
                <a:gd name="T71" fmla="*/ 711 h 766"/>
                <a:gd name="T72" fmla="*/ 1876 w 2456"/>
                <a:gd name="T73" fmla="*/ 718 h 766"/>
                <a:gd name="T74" fmla="*/ 1925 w 2456"/>
                <a:gd name="T75" fmla="*/ 725 h 766"/>
                <a:gd name="T76" fmla="*/ 1980 w 2456"/>
                <a:gd name="T77" fmla="*/ 731 h 766"/>
                <a:gd name="T78" fmla="*/ 2028 w 2456"/>
                <a:gd name="T79" fmla="*/ 738 h 766"/>
                <a:gd name="T80" fmla="*/ 2083 w 2456"/>
                <a:gd name="T81" fmla="*/ 745 h 766"/>
                <a:gd name="T82" fmla="*/ 2132 w 2456"/>
                <a:gd name="T83" fmla="*/ 745 h 766"/>
                <a:gd name="T84" fmla="*/ 2187 w 2456"/>
                <a:gd name="T85" fmla="*/ 752 h 766"/>
                <a:gd name="T86" fmla="*/ 2235 w 2456"/>
                <a:gd name="T87" fmla="*/ 752 h 766"/>
                <a:gd name="T88" fmla="*/ 2283 w 2456"/>
                <a:gd name="T89" fmla="*/ 752 h 766"/>
                <a:gd name="T90" fmla="*/ 2338 w 2456"/>
                <a:gd name="T91" fmla="*/ 759 h 766"/>
                <a:gd name="T92" fmla="*/ 2387 w 2456"/>
                <a:gd name="T93" fmla="*/ 759 h 766"/>
                <a:gd name="T94" fmla="*/ 2442 w 2456"/>
                <a:gd name="T95" fmla="*/ 759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56" h="766">
                  <a:moveTo>
                    <a:pt x="0" y="511"/>
                  </a:moveTo>
                  <a:lnTo>
                    <a:pt x="20" y="504"/>
                  </a:lnTo>
                  <a:lnTo>
                    <a:pt x="48" y="490"/>
                  </a:lnTo>
                  <a:lnTo>
                    <a:pt x="75" y="442"/>
                  </a:lnTo>
                  <a:lnTo>
                    <a:pt x="96" y="393"/>
                  </a:lnTo>
                  <a:lnTo>
                    <a:pt x="124" y="359"/>
                  </a:lnTo>
                  <a:lnTo>
                    <a:pt x="151" y="318"/>
                  </a:lnTo>
                  <a:lnTo>
                    <a:pt x="179" y="297"/>
                  </a:lnTo>
                  <a:lnTo>
                    <a:pt x="200" y="276"/>
                  </a:lnTo>
                  <a:lnTo>
                    <a:pt x="227" y="235"/>
                  </a:lnTo>
                  <a:lnTo>
                    <a:pt x="255" y="200"/>
                  </a:lnTo>
                  <a:lnTo>
                    <a:pt x="282" y="152"/>
                  </a:lnTo>
                  <a:lnTo>
                    <a:pt x="303" y="138"/>
                  </a:lnTo>
                  <a:lnTo>
                    <a:pt x="331" y="118"/>
                  </a:lnTo>
                  <a:lnTo>
                    <a:pt x="358" y="83"/>
                  </a:lnTo>
                  <a:lnTo>
                    <a:pt x="379" y="49"/>
                  </a:lnTo>
                  <a:lnTo>
                    <a:pt x="407" y="21"/>
                  </a:lnTo>
                  <a:lnTo>
                    <a:pt x="434" y="14"/>
                  </a:lnTo>
                  <a:lnTo>
                    <a:pt x="462" y="7"/>
                  </a:lnTo>
                  <a:lnTo>
                    <a:pt x="483" y="0"/>
                  </a:lnTo>
                  <a:lnTo>
                    <a:pt x="510" y="0"/>
                  </a:lnTo>
                  <a:lnTo>
                    <a:pt x="538" y="0"/>
                  </a:lnTo>
                  <a:lnTo>
                    <a:pt x="565" y="0"/>
                  </a:lnTo>
                  <a:lnTo>
                    <a:pt x="586" y="7"/>
                  </a:lnTo>
                  <a:lnTo>
                    <a:pt x="614" y="14"/>
                  </a:lnTo>
                  <a:lnTo>
                    <a:pt x="641" y="21"/>
                  </a:lnTo>
                  <a:lnTo>
                    <a:pt x="662" y="55"/>
                  </a:lnTo>
                  <a:lnTo>
                    <a:pt x="690" y="90"/>
                  </a:lnTo>
                  <a:lnTo>
                    <a:pt x="717" y="124"/>
                  </a:lnTo>
                  <a:lnTo>
                    <a:pt x="745" y="159"/>
                  </a:lnTo>
                  <a:lnTo>
                    <a:pt x="765" y="187"/>
                  </a:lnTo>
                  <a:lnTo>
                    <a:pt x="793" y="221"/>
                  </a:lnTo>
                  <a:lnTo>
                    <a:pt x="821" y="249"/>
                  </a:lnTo>
                  <a:lnTo>
                    <a:pt x="848" y="276"/>
                  </a:lnTo>
                  <a:lnTo>
                    <a:pt x="869" y="297"/>
                  </a:lnTo>
                  <a:lnTo>
                    <a:pt x="897" y="325"/>
                  </a:lnTo>
                  <a:lnTo>
                    <a:pt x="924" y="345"/>
                  </a:lnTo>
                  <a:lnTo>
                    <a:pt x="952" y="366"/>
                  </a:lnTo>
                  <a:lnTo>
                    <a:pt x="972" y="387"/>
                  </a:lnTo>
                  <a:lnTo>
                    <a:pt x="1000" y="407"/>
                  </a:lnTo>
                  <a:lnTo>
                    <a:pt x="1028" y="428"/>
                  </a:lnTo>
                  <a:lnTo>
                    <a:pt x="1048" y="442"/>
                  </a:lnTo>
                  <a:lnTo>
                    <a:pt x="1076" y="462"/>
                  </a:lnTo>
                  <a:lnTo>
                    <a:pt x="1103" y="476"/>
                  </a:lnTo>
                  <a:lnTo>
                    <a:pt x="1131" y="490"/>
                  </a:lnTo>
                  <a:lnTo>
                    <a:pt x="1152" y="511"/>
                  </a:lnTo>
                  <a:lnTo>
                    <a:pt x="1179" y="525"/>
                  </a:lnTo>
                  <a:lnTo>
                    <a:pt x="1207" y="531"/>
                  </a:lnTo>
                  <a:lnTo>
                    <a:pt x="1235" y="545"/>
                  </a:lnTo>
                  <a:lnTo>
                    <a:pt x="1255" y="559"/>
                  </a:lnTo>
                  <a:lnTo>
                    <a:pt x="1283" y="573"/>
                  </a:lnTo>
                  <a:lnTo>
                    <a:pt x="1310" y="580"/>
                  </a:lnTo>
                  <a:lnTo>
                    <a:pt x="1331" y="594"/>
                  </a:lnTo>
                  <a:lnTo>
                    <a:pt x="1359" y="600"/>
                  </a:lnTo>
                  <a:lnTo>
                    <a:pt x="1386" y="614"/>
                  </a:lnTo>
                  <a:lnTo>
                    <a:pt x="1414" y="621"/>
                  </a:lnTo>
                  <a:lnTo>
                    <a:pt x="1435" y="628"/>
                  </a:lnTo>
                  <a:lnTo>
                    <a:pt x="1462" y="635"/>
                  </a:lnTo>
                  <a:lnTo>
                    <a:pt x="1490" y="642"/>
                  </a:lnTo>
                  <a:lnTo>
                    <a:pt x="1517" y="649"/>
                  </a:lnTo>
                  <a:lnTo>
                    <a:pt x="1538" y="656"/>
                  </a:lnTo>
                  <a:lnTo>
                    <a:pt x="1566" y="662"/>
                  </a:lnTo>
                  <a:lnTo>
                    <a:pt x="1593" y="669"/>
                  </a:lnTo>
                  <a:lnTo>
                    <a:pt x="1614" y="676"/>
                  </a:lnTo>
                  <a:lnTo>
                    <a:pt x="1642" y="683"/>
                  </a:lnTo>
                  <a:lnTo>
                    <a:pt x="1669" y="690"/>
                  </a:lnTo>
                  <a:lnTo>
                    <a:pt x="1697" y="690"/>
                  </a:lnTo>
                  <a:lnTo>
                    <a:pt x="1718" y="697"/>
                  </a:lnTo>
                  <a:lnTo>
                    <a:pt x="1745" y="704"/>
                  </a:lnTo>
                  <a:lnTo>
                    <a:pt x="1773" y="704"/>
                  </a:lnTo>
                  <a:lnTo>
                    <a:pt x="1800" y="711"/>
                  </a:lnTo>
                  <a:lnTo>
                    <a:pt x="1821" y="711"/>
                  </a:lnTo>
                  <a:lnTo>
                    <a:pt x="1849" y="718"/>
                  </a:lnTo>
                  <a:lnTo>
                    <a:pt x="1876" y="718"/>
                  </a:lnTo>
                  <a:lnTo>
                    <a:pt x="1904" y="725"/>
                  </a:lnTo>
                  <a:lnTo>
                    <a:pt x="1925" y="725"/>
                  </a:lnTo>
                  <a:lnTo>
                    <a:pt x="1952" y="731"/>
                  </a:lnTo>
                  <a:lnTo>
                    <a:pt x="1980" y="731"/>
                  </a:lnTo>
                  <a:lnTo>
                    <a:pt x="2000" y="731"/>
                  </a:lnTo>
                  <a:lnTo>
                    <a:pt x="2028" y="738"/>
                  </a:lnTo>
                  <a:lnTo>
                    <a:pt x="2056" y="738"/>
                  </a:lnTo>
                  <a:lnTo>
                    <a:pt x="2083" y="745"/>
                  </a:lnTo>
                  <a:lnTo>
                    <a:pt x="2104" y="745"/>
                  </a:lnTo>
                  <a:lnTo>
                    <a:pt x="2132" y="745"/>
                  </a:lnTo>
                  <a:lnTo>
                    <a:pt x="2159" y="745"/>
                  </a:lnTo>
                  <a:lnTo>
                    <a:pt x="2187" y="752"/>
                  </a:lnTo>
                  <a:lnTo>
                    <a:pt x="2207" y="752"/>
                  </a:lnTo>
                  <a:lnTo>
                    <a:pt x="2235" y="752"/>
                  </a:lnTo>
                  <a:lnTo>
                    <a:pt x="2263" y="752"/>
                  </a:lnTo>
                  <a:lnTo>
                    <a:pt x="2283" y="752"/>
                  </a:lnTo>
                  <a:lnTo>
                    <a:pt x="2311" y="759"/>
                  </a:lnTo>
                  <a:lnTo>
                    <a:pt x="2338" y="759"/>
                  </a:lnTo>
                  <a:lnTo>
                    <a:pt x="2366" y="759"/>
                  </a:lnTo>
                  <a:lnTo>
                    <a:pt x="2387" y="759"/>
                  </a:lnTo>
                  <a:lnTo>
                    <a:pt x="2414" y="759"/>
                  </a:lnTo>
                  <a:lnTo>
                    <a:pt x="2442" y="759"/>
                  </a:lnTo>
                  <a:lnTo>
                    <a:pt x="2456" y="766"/>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1" name="Freeform 33"/>
            <p:cNvSpPr>
              <a:spLocks/>
            </p:cNvSpPr>
            <p:nvPr/>
          </p:nvSpPr>
          <p:spPr bwMode="auto">
            <a:xfrm>
              <a:off x="1680" y="3265"/>
              <a:ext cx="2456" cy="766"/>
            </a:xfrm>
            <a:custGeom>
              <a:avLst/>
              <a:gdLst>
                <a:gd name="T0" fmla="*/ 20 w 2456"/>
                <a:gd name="T1" fmla="*/ 504 h 766"/>
                <a:gd name="T2" fmla="*/ 75 w 2456"/>
                <a:gd name="T3" fmla="*/ 442 h 766"/>
                <a:gd name="T4" fmla="*/ 124 w 2456"/>
                <a:gd name="T5" fmla="*/ 359 h 766"/>
                <a:gd name="T6" fmla="*/ 179 w 2456"/>
                <a:gd name="T7" fmla="*/ 297 h 766"/>
                <a:gd name="T8" fmla="*/ 227 w 2456"/>
                <a:gd name="T9" fmla="*/ 235 h 766"/>
                <a:gd name="T10" fmla="*/ 282 w 2456"/>
                <a:gd name="T11" fmla="*/ 152 h 766"/>
                <a:gd name="T12" fmla="*/ 331 w 2456"/>
                <a:gd name="T13" fmla="*/ 117 h 766"/>
                <a:gd name="T14" fmla="*/ 379 w 2456"/>
                <a:gd name="T15" fmla="*/ 48 h 766"/>
                <a:gd name="T16" fmla="*/ 434 w 2456"/>
                <a:gd name="T17" fmla="*/ 14 h 766"/>
                <a:gd name="T18" fmla="*/ 483 w 2456"/>
                <a:gd name="T19" fmla="*/ 0 h 766"/>
                <a:gd name="T20" fmla="*/ 538 w 2456"/>
                <a:gd name="T21" fmla="*/ 0 h 766"/>
                <a:gd name="T22" fmla="*/ 586 w 2456"/>
                <a:gd name="T23" fmla="*/ 7 h 766"/>
                <a:gd name="T24" fmla="*/ 641 w 2456"/>
                <a:gd name="T25" fmla="*/ 21 h 766"/>
                <a:gd name="T26" fmla="*/ 690 w 2456"/>
                <a:gd name="T27" fmla="*/ 90 h 766"/>
                <a:gd name="T28" fmla="*/ 745 w 2456"/>
                <a:gd name="T29" fmla="*/ 159 h 766"/>
                <a:gd name="T30" fmla="*/ 793 w 2456"/>
                <a:gd name="T31" fmla="*/ 221 h 766"/>
                <a:gd name="T32" fmla="*/ 848 w 2456"/>
                <a:gd name="T33" fmla="*/ 276 h 766"/>
                <a:gd name="T34" fmla="*/ 897 w 2456"/>
                <a:gd name="T35" fmla="*/ 324 h 766"/>
                <a:gd name="T36" fmla="*/ 952 w 2456"/>
                <a:gd name="T37" fmla="*/ 366 h 766"/>
                <a:gd name="T38" fmla="*/ 1000 w 2456"/>
                <a:gd name="T39" fmla="*/ 407 h 766"/>
                <a:gd name="T40" fmla="*/ 1048 w 2456"/>
                <a:gd name="T41" fmla="*/ 442 h 766"/>
                <a:gd name="T42" fmla="*/ 1103 w 2456"/>
                <a:gd name="T43" fmla="*/ 476 h 766"/>
                <a:gd name="T44" fmla="*/ 1152 w 2456"/>
                <a:gd name="T45" fmla="*/ 511 h 766"/>
                <a:gd name="T46" fmla="*/ 1207 w 2456"/>
                <a:gd name="T47" fmla="*/ 531 h 766"/>
                <a:gd name="T48" fmla="*/ 1255 w 2456"/>
                <a:gd name="T49" fmla="*/ 559 h 766"/>
                <a:gd name="T50" fmla="*/ 1310 w 2456"/>
                <a:gd name="T51" fmla="*/ 580 h 766"/>
                <a:gd name="T52" fmla="*/ 1359 w 2456"/>
                <a:gd name="T53" fmla="*/ 600 h 766"/>
                <a:gd name="T54" fmla="*/ 1414 w 2456"/>
                <a:gd name="T55" fmla="*/ 621 h 766"/>
                <a:gd name="T56" fmla="*/ 1462 w 2456"/>
                <a:gd name="T57" fmla="*/ 635 h 766"/>
                <a:gd name="T58" fmla="*/ 1517 w 2456"/>
                <a:gd name="T59" fmla="*/ 649 h 766"/>
                <a:gd name="T60" fmla="*/ 1566 w 2456"/>
                <a:gd name="T61" fmla="*/ 662 h 766"/>
                <a:gd name="T62" fmla="*/ 1614 w 2456"/>
                <a:gd name="T63" fmla="*/ 676 h 766"/>
                <a:gd name="T64" fmla="*/ 1669 w 2456"/>
                <a:gd name="T65" fmla="*/ 690 h 766"/>
                <a:gd name="T66" fmla="*/ 1718 w 2456"/>
                <a:gd name="T67" fmla="*/ 697 h 766"/>
                <a:gd name="T68" fmla="*/ 1773 w 2456"/>
                <a:gd name="T69" fmla="*/ 704 h 766"/>
                <a:gd name="T70" fmla="*/ 1821 w 2456"/>
                <a:gd name="T71" fmla="*/ 711 h 766"/>
                <a:gd name="T72" fmla="*/ 1876 w 2456"/>
                <a:gd name="T73" fmla="*/ 718 h 766"/>
                <a:gd name="T74" fmla="*/ 1925 w 2456"/>
                <a:gd name="T75" fmla="*/ 724 h 766"/>
                <a:gd name="T76" fmla="*/ 1980 w 2456"/>
                <a:gd name="T77" fmla="*/ 731 h 766"/>
                <a:gd name="T78" fmla="*/ 2028 w 2456"/>
                <a:gd name="T79" fmla="*/ 738 h 766"/>
                <a:gd name="T80" fmla="*/ 2083 w 2456"/>
                <a:gd name="T81" fmla="*/ 745 h 766"/>
                <a:gd name="T82" fmla="*/ 2132 w 2456"/>
                <a:gd name="T83" fmla="*/ 745 h 766"/>
                <a:gd name="T84" fmla="*/ 2187 w 2456"/>
                <a:gd name="T85" fmla="*/ 752 h 766"/>
                <a:gd name="T86" fmla="*/ 2235 w 2456"/>
                <a:gd name="T87" fmla="*/ 752 h 766"/>
                <a:gd name="T88" fmla="*/ 2283 w 2456"/>
                <a:gd name="T89" fmla="*/ 752 h 766"/>
                <a:gd name="T90" fmla="*/ 2338 w 2456"/>
                <a:gd name="T91" fmla="*/ 759 h 766"/>
                <a:gd name="T92" fmla="*/ 2387 w 2456"/>
                <a:gd name="T93" fmla="*/ 759 h 766"/>
                <a:gd name="T94" fmla="*/ 2442 w 2456"/>
                <a:gd name="T95" fmla="*/ 759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56" h="766">
                  <a:moveTo>
                    <a:pt x="0" y="511"/>
                  </a:moveTo>
                  <a:lnTo>
                    <a:pt x="20" y="504"/>
                  </a:lnTo>
                  <a:lnTo>
                    <a:pt x="48" y="490"/>
                  </a:lnTo>
                  <a:lnTo>
                    <a:pt x="75" y="442"/>
                  </a:lnTo>
                  <a:lnTo>
                    <a:pt x="96" y="393"/>
                  </a:lnTo>
                  <a:lnTo>
                    <a:pt x="124" y="359"/>
                  </a:lnTo>
                  <a:lnTo>
                    <a:pt x="151" y="318"/>
                  </a:lnTo>
                  <a:lnTo>
                    <a:pt x="179" y="297"/>
                  </a:lnTo>
                  <a:lnTo>
                    <a:pt x="200" y="276"/>
                  </a:lnTo>
                  <a:lnTo>
                    <a:pt x="227" y="235"/>
                  </a:lnTo>
                  <a:lnTo>
                    <a:pt x="255" y="200"/>
                  </a:lnTo>
                  <a:lnTo>
                    <a:pt x="282" y="152"/>
                  </a:lnTo>
                  <a:lnTo>
                    <a:pt x="303" y="138"/>
                  </a:lnTo>
                  <a:lnTo>
                    <a:pt x="331" y="117"/>
                  </a:lnTo>
                  <a:lnTo>
                    <a:pt x="358" y="83"/>
                  </a:lnTo>
                  <a:lnTo>
                    <a:pt x="379" y="48"/>
                  </a:lnTo>
                  <a:lnTo>
                    <a:pt x="407" y="21"/>
                  </a:lnTo>
                  <a:lnTo>
                    <a:pt x="434" y="14"/>
                  </a:lnTo>
                  <a:lnTo>
                    <a:pt x="462" y="7"/>
                  </a:lnTo>
                  <a:lnTo>
                    <a:pt x="483" y="0"/>
                  </a:lnTo>
                  <a:lnTo>
                    <a:pt x="510" y="0"/>
                  </a:lnTo>
                  <a:lnTo>
                    <a:pt x="538" y="0"/>
                  </a:lnTo>
                  <a:lnTo>
                    <a:pt x="565" y="0"/>
                  </a:lnTo>
                  <a:lnTo>
                    <a:pt x="586" y="7"/>
                  </a:lnTo>
                  <a:lnTo>
                    <a:pt x="614" y="14"/>
                  </a:lnTo>
                  <a:lnTo>
                    <a:pt x="641" y="21"/>
                  </a:lnTo>
                  <a:lnTo>
                    <a:pt x="662" y="55"/>
                  </a:lnTo>
                  <a:lnTo>
                    <a:pt x="690" y="90"/>
                  </a:lnTo>
                  <a:lnTo>
                    <a:pt x="717" y="124"/>
                  </a:lnTo>
                  <a:lnTo>
                    <a:pt x="745" y="159"/>
                  </a:lnTo>
                  <a:lnTo>
                    <a:pt x="765" y="186"/>
                  </a:lnTo>
                  <a:lnTo>
                    <a:pt x="793" y="221"/>
                  </a:lnTo>
                  <a:lnTo>
                    <a:pt x="821" y="249"/>
                  </a:lnTo>
                  <a:lnTo>
                    <a:pt x="848" y="276"/>
                  </a:lnTo>
                  <a:lnTo>
                    <a:pt x="869" y="297"/>
                  </a:lnTo>
                  <a:lnTo>
                    <a:pt x="897" y="324"/>
                  </a:lnTo>
                  <a:lnTo>
                    <a:pt x="924" y="345"/>
                  </a:lnTo>
                  <a:lnTo>
                    <a:pt x="952" y="366"/>
                  </a:lnTo>
                  <a:lnTo>
                    <a:pt x="972" y="386"/>
                  </a:lnTo>
                  <a:lnTo>
                    <a:pt x="1000" y="407"/>
                  </a:lnTo>
                  <a:lnTo>
                    <a:pt x="1028" y="428"/>
                  </a:lnTo>
                  <a:lnTo>
                    <a:pt x="1048" y="442"/>
                  </a:lnTo>
                  <a:lnTo>
                    <a:pt x="1076" y="462"/>
                  </a:lnTo>
                  <a:lnTo>
                    <a:pt x="1103" y="476"/>
                  </a:lnTo>
                  <a:lnTo>
                    <a:pt x="1131" y="490"/>
                  </a:lnTo>
                  <a:lnTo>
                    <a:pt x="1152" y="511"/>
                  </a:lnTo>
                  <a:lnTo>
                    <a:pt x="1179" y="524"/>
                  </a:lnTo>
                  <a:lnTo>
                    <a:pt x="1207" y="531"/>
                  </a:lnTo>
                  <a:lnTo>
                    <a:pt x="1235" y="545"/>
                  </a:lnTo>
                  <a:lnTo>
                    <a:pt x="1255" y="559"/>
                  </a:lnTo>
                  <a:lnTo>
                    <a:pt x="1283" y="573"/>
                  </a:lnTo>
                  <a:lnTo>
                    <a:pt x="1310" y="580"/>
                  </a:lnTo>
                  <a:lnTo>
                    <a:pt x="1331" y="593"/>
                  </a:lnTo>
                  <a:lnTo>
                    <a:pt x="1359" y="600"/>
                  </a:lnTo>
                  <a:lnTo>
                    <a:pt x="1386" y="614"/>
                  </a:lnTo>
                  <a:lnTo>
                    <a:pt x="1414" y="621"/>
                  </a:lnTo>
                  <a:lnTo>
                    <a:pt x="1435" y="628"/>
                  </a:lnTo>
                  <a:lnTo>
                    <a:pt x="1462" y="635"/>
                  </a:lnTo>
                  <a:lnTo>
                    <a:pt x="1490" y="642"/>
                  </a:lnTo>
                  <a:lnTo>
                    <a:pt x="1517" y="649"/>
                  </a:lnTo>
                  <a:lnTo>
                    <a:pt x="1538" y="655"/>
                  </a:lnTo>
                  <a:lnTo>
                    <a:pt x="1566" y="662"/>
                  </a:lnTo>
                  <a:lnTo>
                    <a:pt x="1593" y="669"/>
                  </a:lnTo>
                  <a:lnTo>
                    <a:pt x="1614" y="676"/>
                  </a:lnTo>
                  <a:lnTo>
                    <a:pt x="1642" y="683"/>
                  </a:lnTo>
                  <a:lnTo>
                    <a:pt x="1669" y="690"/>
                  </a:lnTo>
                  <a:lnTo>
                    <a:pt x="1697" y="690"/>
                  </a:lnTo>
                  <a:lnTo>
                    <a:pt x="1718" y="697"/>
                  </a:lnTo>
                  <a:lnTo>
                    <a:pt x="1745" y="704"/>
                  </a:lnTo>
                  <a:lnTo>
                    <a:pt x="1773" y="704"/>
                  </a:lnTo>
                  <a:lnTo>
                    <a:pt x="1800" y="711"/>
                  </a:lnTo>
                  <a:lnTo>
                    <a:pt x="1821" y="711"/>
                  </a:lnTo>
                  <a:lnTo>
                    <a:pt x="1849" y="718"/>
                  </a:lnTo>
                  <a:lnTo>
                    <a:pt x="1876" y="718"/>
                  </a:lnTo>
                  <a:lnTo>
                    <a:pt x="1904" y="724"/>
                  </a:lnTo>
                  <a:lnTo>
                    <a:pt x="1925" y="724"/>
                  </a:lnTo>
                  <a:lnTo>
                    <a:pt x="1952" y="731"/>
                  </a:lnTo>
                  <a:lnTo>
                    <a:pt x="1980" y="731"/>
                  </a:lnTo>
                  <a:lnTo>
                    <a:pt x="2000" y="731"/>
                  </a:lnTo>
                  <a:lnTo>
                    <a:pt x="2028" y="738"/>
                  </a:lnTo>
                  <a:lnTo>
                    <a:pt x="2056" y="738"/>
                  </a:lnTo>
                  <a:lnTo>
                    <a:pt x="2083" y="745"/>
                  </a:lnTo>
                  <a:lnTo>
                    <a:pt x="2104" y="745"/>
                  </a:lnTo>
                  <a:lnTo>
                    <a:pt x="2132" y="745"/>
                  </a:lnTo>
                  <a:lnTo>
                    <a:pt x="2159" y="745"/>
                  </a:lnTo>
                  <a:lnTo>
                    <a:pt x="2187" y="752"/>
                  </a:lnTo>
                  <a:lnTo>
                    <a:pt x="2207" y="752"/>
                  </a:lnTo>
                  <a:lnTo>
                    <a:pt x="2235" y="752"/>
                  </a:lnTo>
                  <a:lnTo>
                    <a:pt x="2263" y="752"/>
                  </a:lnTo>
                  <a:lnTo>
                    <a:pt x="2283" y="752"/>
                  </a:lnTo>
                  <a:lnTo>
                    <a:pt x="2311" y="759"/>
                  </a:lnTo>
                  <a:lnTo>
                    <a:pt x="2338" y="759"/>
                  </a:lnTo>
                  <a:lnTo>
                    <a:pt x="2366" y="759"/>
                  </a:lnTo>
                  <a:lnTo>
                    <a:pt x="2387" y="759"/>
                  </a:lnTo>
                  <a:lnTo>
                    <a:pt x="2414" y="759"/>
                  </a:lnTo>
                  <a:lnTo>
                    <a:pt x="2442" y="759"/>
                  </a:lnTo>
                  <a:lnTo>
                    <a:pt x="2456" y="766"/>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34"/>
            <p:cNvSpPr>
              <a:spLocks/>
            </p:cNvSpPr>
            <p:nvPr/>
          </p:nvSpPr>
          <p:spPr bwMode="auto">
            <a:xfrm>
              <a:off x="1680" y="3583"/>
              <a:ext cx="2573" cy="427"/>
            </a:xfrm>
            <a:custGeom>
              <a:avLst/>
              <a:gdLst>
                <a:gd name="T0" fmla="*/ 20 w 2573"/>
                <a:gd name="T1" fmla="*/ 68 h 427"/>
                <a:gd name="T2" fmla="*/ 75 w 2573"/>
                <a:gd name="T3" fmla="*/ 41 h 427"/>
                <a:gd name="T4" fmla="*/ 124 w 2573"/>
                <a:gd name="T5" fmla="*/ 48 h 427"/>
                <a:gd name="T6" fmla="*/ 179 w 2573"/>
                <a:gd name="T7" fmla="*/ 62 h 427"/>
                <a:gd name="T8" fmla="*/ 227 w 2573"/>
                <a:gd name="T9" fmla="*/ 82 h 427"/>
                <a:gd name="T10" fmla="*/ 282 w 2573"/>
                <a:gd name="T11" fmla="*/ 55 h 427"/>
                <a:gd name="T12" fmla="*/ 331 w 2573"/>
                <a:gd name="T13" fmla="*/ 27 h 427"/>
                <a:gd name="T14" fmla="*/ 379 w 2573"/>
                <a:gd name="T15" fmla="*/ 13 h 427"/>
                <a:gd name="T16" fmla="*/ 434 w 2573"/>
                <a:gd name="T17" fmla="*/ 6 h 427"/>
                <a:gd name="T18" fmla="*/ 483 w 2573"/>
                <a:gd name="T19" fmla="*/ 13 h 427"/>
                <a:gd name="T20" fmla="*/ 538 w 2573"/>
                <a:gd name="T21" fmla="*/ 55 h 427"/>
                <a:gd name="T22" fmla="*/ 586 w 2573"/>
                <a:gd name="T23" fmla="*/ 124 h 427"/>
                <a:gd name="T24" fmla="*/ 641 w 2573"/>
                <a:gd name="T25" fmla="*/ 179 h 427"/>
                <a:gd name="T26" fmla="*/ 690 w 2573"/>
                <a:gd name="T27" fmla="*/ 227 h 427"/>
                <a:gd name="T28" fmla="*/ 745 w 2573"/>
                <a:gd name="T29" fmla="*/ 262 h 427"/>
                <a:gd name="T30" fmla="*/ 793 w 2573"/>
                <a:gd name="T31" fmla="*/ 296 h 427"/>
                <a:gd name="T32" fmla="*/ 848 w 2573"/>
                <a:gd name="T33" fmla="*/ 317 h 427"/>
                <a:gd name="T34" fmla="*/ 897 w 2573"/>
                <a:gd name="T35" fmla="*/ 337 h 427"/>
                <a:gd name="T36" fmla="*/ 952 w 2573"/>
                <a:gd name="T37" fmla="*/ 358 h 427"/>
                <a:gd name="T38" fmla="*/ 1000 w 2573"/>
                <a:gd name="T39" fmla="*/ 372 h 427"/>
                <a:gd name="T40" fmla="*/ 1048 w 2573"/>
                <a:gd name="T41" fmla="*/ 379 h 427"/>
                <a:gd name="T42" fmla="*/ 1103 w 2573"/>
                <a:gd name="T43" fmla="*/ 393 h 427"/>
                <a:gd name="T44" fmla="*/ 1152 w 2573"/>
                <a:gd name="T45" fmla="*/ 400 h 427"/>
                <a:gd name="T46" fmla="*/ 1207 w 2573"/>
                <a:gd name="T47" fmla="*/ 406 h 427"/>
                <a:gd name="T48" fmla="*/ 1255 w 2573"/>
                <a:gd name="T49" fmla="*/ 406 h 427"/>
                <a:gd name="T50" fmla="*/ 1310 w 2573"/>
                <a:gd name="T51" fmla="*/ 413 h 427"/>
                <a:gd name="T52" fmla="*/ 1359 w 2573"/>
                <a:gd name="T53" fmla="*/ 413 h 427"/>
                <a:gd name="T54" fmla="*/ 1414 w 2573"/>
                <a:gd name="T55" fmla="*/ 420 h 427"/>
                <a:gd name="T56" fmla="*/ 1462 w 2573"/>
                <a:gd name="T57" fmla="*/ 420 h 427"/>
                <a:gd name="T58" fmla="*/ 1517 w 2573"/>
                <a:gd name="T59" fmla="*/ 420 h 427"/>
                <a:gd name="T60" fmla="*/ 1566 w 2573"/>
                <a:gd name="T61" fmla="*/ 427 h 427"/>
                <a:gd name="T62" fmla="*/ 1614 w 2573"/>
                <a:gd name="T63" fmla="*/ 427 h 427"/>
                <a:gd name="T64" fmla="*/ 1669 w 2573"/>
                <a:gd name="T65" fmla="*/ 427 h 427"/>
                <a:gd name="T66" fmla="*/ 1718 w 2573"/>
                <a:gd name="T67" fmla="*/ 427 h 427"/>
                <a:gd name="T68" fmla="*/ 1773 w 2573"/>
                <a:gd name="T69" fmla="*/ 427 h 427"/>
                <a:gd name="T70" fmla="*/ 1821 w 2573"/>
                <a:gd name="T71" fmla="*/ 427 h 427"/>
                <a:gd name="T72" fmla="*/ 1876 w 2573"/>
                <a:gd name="T73" fmla="*/ 427 h 427"/>
                <a:gd name="T74" fmla="*/ 1925 w 2573"/>
                <a:gd name="T75" fmla="*/ 427 h 427"/>
                <a:gd name="T76" fmla="*/ 1980 w 2573"/>
                <a:gd name="T77" fmla="*/ 427 h 427"/>
                <a:gd name="T78" fmla="*/ 2028 w 2573"/>
                <a:gd name="T79" fmla="*/ 427 h 427"/>
                <a:gd name="T80" fmla="*/ 2083 w 2573"/>
                <a:gd name="T81" fmla="*/ 427 h 427"/>
                <a:gd name="T82" fmla="*/ 2132 w 2573"/>
                <a:gd name="T83" fmla="*/ 427 h 427"/>
                <a:gd name="T84" fmla="*/ 2187 w 2573"/>
                <a:gd name="T85" fmla="*/ 427 h 427"/>
                <a:gd name="T86" fmla="*/ 2235 w 2573"/>
                <a:gd name="T87" fmla="*/ 427 h 427"/>
                <a:gd name="T88" fmla="*/ 2283 w 2573"/>
                <a:gd name="T89" fmla="*/ 427 h 427"/>
                <a:gd name="T90" fmla="*/ 2338 w 2573"/>
                <a:gd name="T91" fmla="*/ 427 h 427"/>
                <a:gd name="T92" fmla="*/ 2387 w 2573"/>
                <a:gd name="T93" fmla="*/ 427 h 427"/>
                <a:gd name="T94" fmla="*/ 2442 w 2573"/>
                <a:gd name="T95" fmla="*/ 427 h 427"/>
                <a:gd name="T96" fmla="*/ 2490 w 2573"/>
                <a:gd name="T97" fmla="*/ 427 h 427"/>
                <a:gd name="T98" fmla="*/ 2545 w 2573"/>
                <a:gd name="T9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427">
                  <a:moveTo>
                    <a:pt x="0" y="68"/>
                  </a:moveTo>
                  <a:lnTo>
                    <a:pt x="20" y="68"/>
                  </a:lnTo>
                  <a:lnTo>
                    <a:pt x="48" y="55"/>
                  </a:lnTo>
                  <a:lnTo>
                    <a:pt x="75" y="41"/>
                  </a:lnTo>
                  <a:lnTo>
                    <a:pt x="96" y="48"/>
                  </a:lnTo>
                  <a:lnTo>
                    <a:pt x="124" y="48"/>
                  </a:lnTo>
                  <a:lnTo>
                    <a:pt x="151" y="62"/>
                  </a:lnTo>
                  <a:lnTo>
                    <a:pt x="179" y="62"/>
                  </a:lnTo>
                  <a:lnTo>
                    <a:pt x="200" y="55"/>
                  </a:lnTo>
                  <a:lnTo>
                    <a:pt x="227" y="82"/>
                  </a:lnTo>
                  <a:lnTo>
                    <a:pt x="255" y="62"/>
                  </a:lnTo>
                  <a:lnTo>
                    <a:pt x="282" y="55"/>
                  </a:lnTo>
                  <a:lnTo>
                    <a:pt x="303" y="48"/>
                  </a:lnTo>
                  <a:lnTo>
                    <a:pt x="331" y="27"/>
                  </a:lnTo>
                  <a:lnTo>
                    <a:pt x="358" y="20"/>
                  </a:lnTo>
                  <a:lnTo>
                    <a:pt x="379" y="13"/>
                  </a:lnTo>
                  <a:lnTo>
                    <a:pt x="407" y="0"/>
                  </a:lnTo>
                  <a:lnTo>
                    <a:pt x="434" y="6"/>
                  </a:lnTo>
                  <a:lnTo>
                    <a:pt x="462" y="13"/>
                  </a:lnTo>
                  <a:lnTo>
                    <a:pt x="483" y="13"/>
                  </a:lnTo>
                  <a:lnTo>
                    <a:pt x="510" y="20"/>
                  </a:lnTo>
                  <a:lnTo>
                    <a:pt x="538" y="55"/>
                  </a:lnTo>
                  <a:lnTo>
                    <a:pt x="565" y="96"/>
                  </a:lnTo>
                  <a:lnTo>
                    <a:pt x="586" y="124"/>
                  </a:lnTo>
                  <a:lnTo>
                    <a:pt x="614" y="158"/>
                  </a:lnTo>
                  <a:lnTo>
                    <a:pt x="641" y="179"/>
                  </a:lnTo>
                  <a:lnTo>
                    <a:pt x="662" y="206"/>
                  </a:lnTo>
                  <a:lnTo>
                    <a:pt x="690" y="227"/>
                  </a:lnTo>
                  <a:lnTo>
                    <a:pt x="717" y="248"/>
                  </a:lnTo>
                  <a:lnTo>
                    <a:pt x="745" y="262"/>
                  </a:lnTo>
                  <a:lnTo>
                    <a:pt x="765" y="275"/>
                  </a:lnTo>
                  <a:lnTo>
                    <a:pt x="793" y="296"/>
                  </a:lnTo>
                  <a:lnTo>
                    <a:pt x="821" y="310"/>
                  </a:lnTo>
                  <a:lnTo>
                    <a:pt x="848" y="317"/>
                  </a:lnTo>
                  <a:lnTo>
                    <a:pt x="869" y="331"/>
                  </a:lnTo>
                  <a:lnTo>
                    <a:pt x="897" y="337"/>
                  </a:lnTo>
                  <a:lnTo>
                    <a:pt x="924" y="351"/>
                  </a:lnTo>
                  <a:lnTo>
                    <a:pt x="952" y="358"/>
                  </a:lnTo>
                  <a:lnTo>
                    <a:pt x="972" y="365"/>
                  </a:lnTo>
                  <a:lnTo>
                    <a:pt x="1000" y="372"/>
                  </a:lnTo>
                  <a:lnTo>
                    <a:pt x="1028" y="379"/>
                  </a:lnTo>
                  <a:lnTo>
                    <a:pt x="1048" y="379"/>
                  </a:lnTo>
                  <a:lnTo>
                    <a:pt x="1076" y="386"/>
                  </a:lnTo>
                  <a:lnTo>
                    <a:pt x="1103" y="393"/>
                  </a:lnTo>
                  <a:lnTo>
                    <a:pt x="1131" y="393"/>
                  </a:lnTo>
                  <a:lnTo>
                    <a:pt x="1152" y="400"/>
                  </a:lnTo>
                  <a:lnTo>
                    <a:pt x="1179" y="400"/>
                  </a:lnTo>
                  <a:lnTo>
                    <a:pt x="1207" y="406"/>
                  </a:lnTo>
                  <a:lnTo>
                    <a:pt x="1235" y="406"/>
                  </a:lnTo>
                  <a:lnTo>
                    <a:pt x="1255" y="406"/>
                  </a:lnTo>
                  <a:lnTo>
                    <a:pt x="1283" y="413"/>
                  </a:lnTo>
                  <a:lnTo>
                    <a:pt x="1310" y="413"/>
                  </a:lnTo>
                  <a:lnTo>
                    <a:pt x="1331" y="413"/>
                  </a:lnTo>
                  <a:lnTo>
                    <a:pt x="1359" y="413"/>
                  </a:lnTo>
                  <a:lnTo>
                    <a:pt x="1386" y="420"/>
                  </a:lnTo>
                  <a:lnTo>
                    <a:pt x="1414" y="420"/>
                  </a:lnTo>
                  <a:lnTo>
                    <a:pt x="1435" y="420"/>
                  </a:lnTo>
                  <a:lnTo>
                    <a:pt x="1462" y="420"/>
                  </a:lnTo>
                  <a:lnTo>
                    <a:pt x="1490" y="420"/>
                  </a:lnTo>
                  <a:lnTo>
                    <a:pt x="1517" y="420"/>
                  </a:lnTo>
                  <a:lnTo>
                    <a:pt x="1538" y="427"/>
                  </a:lnTo>
                  <a:lnTo>
                    <a:pt x="1566" y="427"/>
                  </a:lnTo>
                  <a:lnTo>
                    <a:pt x="1593" y="427"/>
                  </a:lnTo>
                  <a:lnTo>
                    <a:pt x="1614" y="427"/>
                  </a:lnTo>
                  <a:lnTo>
                    <a:pt x="1642" y="427"/>
                  </a:lnTo>
                  <a:lnTo>
                    <a:pt x="1669" y="427"/>
                  </a:lnTo>
                  <a:lnTo>
                    <a:pt x="1697" y="427"/>
                  </a:lnTo>
                  <a:lnTo>
                    <a:pt x="1718" y="427"/>
                  </a:lnTo>
                  <a:lnTo>
                    <a:pt x="1745" y="427"/>
                  </a:lnTo>
                  <a:lnTo>
                    <a:pt x="1773" y="427"/>
                  </a:lnTo>
                  <a:lnTo>
                    <a:pt x="1800" y="427"/>
                  </a:lnTo>
                  <a:lnTo>
                    <a:pt x="1821" y="427"/>
                  </a:lnTo>
                  <a:lnTo>
                    <a:pt x="1849" y="427"/>
                  </a:lnTo>
                  <a:lnTo>
                    <a:pt x="1876" y="427"/>
                  </a:lnTo>
                  <a:lnTo>
                    <a:pt x="1904" y="427"/>
                  </a:lnTo>
                  <a:lnTo>
                    <a:pt x="1925" y="427"/>
                  </a:lnTo>
                  <a:lnTo>
                    <a:pt x="1952" y="427"/>
                  </a:lnTo>
                  <a:lnTo>
                    <a:pt x="1980" y="427"/>
                  </a:lnTo>
                  <a:lnTo>
                    <a:pt x="2000" y="427"/>
                  </a:lnTo>
                  <a:lnTo>
                    <a:pt x="2028" y="427"/>
                  </a:lnTo>
                  <a:lnTo>
                    <a:pt x="2056" y="427"/>
                  </a:lnTo>
                  <a:lnTo>
                    <a:pt x="2083" y="427"/>
                  </a:lnTo>
                  <a:lnTo>
                    <a:pt x="2104" y="427"/>
                  </a:lnTo>
                  <a:lnTo>
                    <a:pt x="2132" y="427"/>
                  </a:lnTo>
                  <a:lnTo>
                    <a:pt x="2159" y="427"/>
                  </a:lnTo>
                  <a:lnTo>
                    <a:pt x="2187" y="427"/>
                  </a:lnTo>
                  <a:lnTo>
                    <a:pt x="2207" y="427"/>
                  </a:lnTo>
                  <a:lnTo>
                    <a:pt x="2235" y="427"/>
                  </a:lnTo>
                  <a:lnTo>
                    <a:pt x="2263" y="427"/>
                  </a:lnTo>
                  <a:lnTo>
                    <a:pt x="2283" y="427"/>
                  </a:lnTo>
                  <a:lnTo>
                    <a:pt x="2311" y="427"/>
                  </a:lnTo>
                  <a:lnTo>
                    <a:pt x="2338" y="427"/>
                  </a:lnTo>
                  <a:lnTo>
                    <a:pt x="2366" y="427"/>
                  </a:lnTo>
                  <a:lnTo>
                    <a:pt x="2387" y="427"/>
                  </a:lnTo>
                  <a:lnTo>
                    <a:pt x="2414" y="427"/>
                  </a:lnTo>
                  <a:lnTo>
                    <a:pt x="2442" y="427"/>
                  </a:lnTo>
                  <a:lnTo>
                    <a:pt x="2470" y="427"/>
                  </a:lnTo>
                  <a:lnTo>
                    <a:pt x="2490" y="427"/>
                  </a:lnTo>
                  <a:lnTo>
                    <a:pt x="2518" y="427"/>
                  </a:lnTo>
                  <a:lnTo>
                    <a:pt x="2545" y="427"/>
                  </a:lnTo>
                  <a:lnTo>
                    <a:pt x="2573" y="427"/>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35"/>
            <p:cNvSpPr>
              <a:spLocks/>
            </p:cNvSpPr>
            <p:nvPr/>
          </p:nvSpPr>
          <p:spPr bwMode="auto">
            <a:xfrm>
              <a:off x="1680" y="3589"/>
              <a:ext cx="2573" cy="428"/>
            </a:xfrm>
            <a:custGeom>
              <a:avLst/>
              <a:gdLst>
                <a:gd name="T0" fmla="*/ 20 w 2573"/>
                <a:gd name="T1" fmla="*/ 69 h 428"/>
                <a:gd name="T2" fmla="*/ 75 w 2573"/>
                <a:gd name="T3" fmla="*/ 42 h 428"/>
                <a:gd name="T4" fmla="*/ 124 w 2573"/>
                <a:gd name="T5" fmla="*/ 49 h 428"/>
                <a:gd name="T6" fmla="*/ 179 w 2573"/>
                <a:gd name="T7" fmla="*/ 62 h 428"/>
                <a:gd name="T8" fmla="*/ 227 w 2573"/>
                <a:gd name="T9" fmla="*/ 83 h 428"/>
                <a:gd name="T10" fmla="*/ 282 w 2573"/>
                <a:gd name="T11" fmla="*/ 56 h 428"/>
                <a:gd name="T12" fmla="*/ 331 w 2573"/>
                <a:gd name="T13" fmla="*/ 28 h 428"/>
                <a:gd name="T14" fmla="*/ 379 w 2573"/>
                <a:gd name="T15" fmla="*/ 14 h 428"/>
                <a:gd name="T16" fmla="*/ 434 w 2573"/>
                <a:gd name="T17" fmla="*/ 7 h 428"/>
                <a:gd name="T18" fmla="*/ 483 w 2573"/>
                <a:gd name="T19" fmla="*/ 14 h 428"/>
                <a:gd name="T20" fmla="*/ 538 w 2573"/>
                <a:gd name="T21" fmla="*/ 56 h 428"/>
                <a:gd name="T22" fmla="*/ 586 w 2573"/>
                <a:gd name="T23" fmla="*/ 125 h 428"/>
                <a:gd name="T24" fmla="*/ 641 w 2573"/>
                <a:gd name="T25" fmla="*/ 180 h 428"/>
                <a:gd name="T26" fmla="*/ 690 w 2573"/>
                <a:gd name="T27" fmla="*/ 228 h 428"/>
                <a:gd name="T28" fmla="*/ 745 w 2573"/>
                <a:gd name="T29" fmla="*/ 263 h 428"/>
                <a:gd name="T30" fmla="*/ 793 w 2573"/>
                <a:gd name="T31" fmla="*/ 297 h 428"/>
                <a:gd name="T32" fmla="*/ 848 w 2573"/>
                <a:gd name="T33" fmla="*/ 318 h 428"/>
                <a:gd name="T34" fmla="*/ 897 w 2573"/>
                <a:gd name="T35" fmla="*/ 338 h 428"/>
                <a:gd name="T36" fmla="*/ 952 w 2573"/>
                <a:gd name="T37" fmla="*/ 359 h 428"/>
                <a:gd name="T38" fmla="*/ 1000 w 2573"/>
                <a:gd name="T39" fmla="*/ 373 h 428"/>
                <a:gd name="T40" fmla="*/ 1048 w 2573"/>
                <a:gd name="T41" fmla="*/ 380 h 428"/>
                <a:gd name="T42" fmla="*/ 1103 w 2573"/>
                <a:gd name="T43" fmla="*/ 394 h 428"/>
                <a:gd name="T44" fmla="*/ 1152 w 2573"/>
                <a:gd name="T45" fmla="*/ 400 h 428"/>
                <a:gd name="T46" fmla="*/ 1207 w 2573"/>
                <a:gd name="T47" fmla="*/ 407 h 428"/>
                <a:gd name="T48" fmla="*/ 1255 w 2573"/>
                <a:gd name="T49" fmla="*/ 407 h 428"/>
                <a:gd name="T50" fmla="*/ 1310 w 2573"/>
                <a:gd name="T51" fmla="*/ 414 h 428"/>
                <a:gd name="T52" fmla="*/ 1359 w 2573"/>
                <a:gd name="T53" fmla="*/ 414 h 428"/>
                <a:gd name="T54" fmla="*/ 1414 w 2573"/>
                <a:gd name="T55" fmla="*/ 421 h 428"/>
                <a:gd name="T56" fmla="*/ 1462 w 2573"/>
                <a:gd name="T57" fmla="*/ 421 h 428"/>
                <a:gd name="T58" fmla="*/ 1517 w 2573"/>
                <a:gd name="T59" fmla="*/ 421 h 428"/>
                <a:gd name="T60" fmla="*/ 1566 w 2573"/>
                <a:gd name="T61" fmla="*/ 428 h 428"/>
                <a:gd name="T62" fmla="*/ 1614 w 2573"/>
                <a:gd name="T63" fmla="*/ 428 h 428"/>
                <a:gd name="T64" fmla="*/ 1669 w 2573"/>
                <a:gd name="T65" fmla="*/ 428 h 428"/>
                <a:gd name="T66" fmla="*/ 1718 w 2573"/>
                <a:gd name="T67" fmla="*/ 428 h 428"/>
                <a:gd name="T68" fmla="*/ 1773 w 2573"/>
                <a:gd name="T69" fmla="*/ 428 h 428"/>
                <a:gd name="T70" fmla="*/ 1821 w 2573"/>
                <a:gd name="T71" fmla="*/ 428 h 428"/>
                <a:gd name="T72" fmla="*/ 1876 w 2573"/>
                <a:gd name="T73" fmla="*/ 428 h 428"/>
                <a:gd name="T74" fmla="*/ 1925 w 2573"/>
                <a:gd name="T75" fmla="*/ 428 h 428"/>
                <a:gd name="T76" fmla="*/ 1980 w 2573"/>
                <a:gd name="T77" fmla="*/ 428 h 428"/>
                <a:gd name="T78" fmla="*/ 2028 w 2573"/>
                <a:gd name="T79" fmla="*/ 428 h 428"/>
                <a:gd name="T80" fmla="*/ 2083 w 2573"/>
                <a:gd name="T81" fmla="*/ 428 h 428"/>
                <a:gd name="T82" fmla="*/ 2132 w 2573"/>
                <a:gd name="T83" fmla="*/ 428 h 428"/>
                <a:gd name="T84" fmla="*/ 2187 w 2573"/>
                <a:gd name="T85" fmla="*/ 428 h 428"/>
                <a:gd name="T86" fmla="*/ 2235 w 2573"/>
                <a:gd name="T87" fmla="*/ 428 h 428"/>
                <a:gd name="T88" fmla="*/ 2283 w 2573"/>
                <a:gd name="T89" fmla="*/ 428 h 428"/>
                <a:gd name="T90" fmla="*/ 2338 w 2573"/>
                <a:gd name="T91" fmla="*/ 428 h 428"/>
                <a:gd name="T92" fmla="*/ 2387 w 2573"/>
                <a:gd name="T93" fmla="*/ 428 h 428"/>
                <a:gd name="T94" fmla="*/ 2442 w 2573"/>
                <a:gd name="T95" fmla="*/ 428 h 428"/>
                <a:gd name="T96" fmla="*/ 2490 w 2573"/>
                <a:gd name="T97" fmla="*/ 428 h 428"/>
                <a:gd name="T98" fmla="*/ 2545 w 2573"/>
                <a:gd name="T99"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428">
                  <a:moveTo>
                    <a:pt x="0" y="69"/>
                  </a:moveTo>
                  <a:lnTo>
                    <a:pt x="20" y="69"/>
                  </a:lnTo>
                  <a:lnTo>
                    <a:pt x="48" y="56"/>
                  </a:lnTo>
                  <a:lnTo>
                    <a:pt x="75" y="42"/>
                  </a:lnTo>
                  <a:lnTo>
                    <a:pt x="96" y="49"/>
                  </a:lnTo>
                  <a:lnTo>
                    <a:pt x="124" y="49"/>
                  </a:lnTo>
                  <a:lnTo>
                    <a:pt x="151" y="62"/>
                  </a:lnTo>
                  <a:lnTo>
                    <a:pt x="179" y="62"/>
                  </a:lnTo>
                  <a:lnTo>
                    <a:pt x="200" y="56"/>
                  </a:lnTo>
                  <a:lnTo>
                    <a:pt x="227" y="83"/>
                  </a:lnTo>
                  <a:lnTo>
                    <a:pt x="255" y="62"/>
                  </a:lnTo>
                  <a:lnTo>
                    <a:pt x="282" y="56"/>
                  </a:lnTo>
                  <a:lnTo>
                    <a:pt x="303" y="49"/>
                  </a:lnTo>
                  <a:lnTo>
                    <a:pt x="331" y="28"/>
                  </a:lnTo>
                  <a:lnTo>
                    <a:pt x="358" y="21"/>
                  </a:lnTo>
                  <a:lnTo>
                    <a:pt x="379" y="14"/>
                  </a:lnTo>
                  <a:lnTo>
                    <a:pt x="407" y="0"/>
                  </a:lnTo>
                  <a:lnTo>
                    <a:pt x="434" y="7"/>
                  </a:lnTo>
                  <a:lnTo>
                    <a:pt x="462" y="14"/>
                  </a:lnTo>
                  <a:lnTo>
                    <a:pt x="483" y="14"/>
                  </a:lnTo>
                  <a:lnTo>
                    <a:pt x="510" y="21"/>
                  </a:lnTo>
                  <a:lnTo>
                    <a:pt x="538" y="56"/>
                  </a:lnTo>
                  <a:lnTo>
                    <a:pt x="565" y="97"/>
                  </a:lnTo>
                  <a:lnTo>
                    <a:pt x="586" y="125"/>
                  </a:lnTo>
                  <a:lnTo>
                    <a:pt x="614" y="159"/>
                  </a:lnTo>
                  <a:lnTo>
                    <a:pt x="641" y="180"/>
                  </a:lnTo>
                  <a:lnTo>
                    <a:pt x="662" y="207"/>
                  </a:lnTo>
                  <a:lnTo>
                    <a:pt x="690" y="228"/>
                  </a:lnTo>
                  <a:lnTo>
                    <a:pt x="717" y="249"/>
                  </a:lnTo>
                  <a:lnTo>
                    <a:pt x="745" y="263"/>
                  </a:lnTo>
                  <a:lnTo>
                    <a:pt x="765" y="276"/>
                  </a:lnTo>
                  <a:lnTo>
                    <a:pt x="793" y="297"/>
                  </a:lnTo>
                  <a:lnTo>
                    <a:pt x="821" y="311"/>
                  </a:lnTo>
                  <a:lnTo>
                    <a:pt x="848" y="318"/>
                  </a:lnTo>
                  <a:lnTo>
                    <a:pt x="869" y="331"/>
                  </a:lnTo>
                  <a:lnTo>
                    <a:pt x="897" y="338"/>
                  </a:lnTo>
                  <a:lnTo>
                    <a:pt x="924" y="352"/>
                  </a:lnTo>
                  <a:lnTo>
                    <a:pt x="952" y="359"/>
                  </a:lnTo>
                  <a:lnTo>
                    <a:pt x="972" y="366"/>
                  </a:lnTo>
                  <a:lnTo>
                    <a:pt x="1000" y="373"/>
                  </a:lnTo>
                  <a:lnTo>
                    <a:pt x="1028" y="380"/>
                  </a:lnTo>
                  <a:lnTo>
                    <a:pt x="1048" y="380"/>
                  </a:lnTo>
                  <a:lnTo>
                    <a:pt x="1076" y="387"/>
                  </a:lnTo>
                  <a:lnTo>
                    <a:pt x="1103" y="394"/>
                  </a:lnTo>
                  <a:lnTo>
                    <a:pt x="1131" y="394"/>
                  </a:lnTo>
                  <a:lnTo>
                    <a:pt x="1152" y="400"/>
                  </a:lnTo>
                  <a:lnTo>
                    <a:pt x="1179" y="400"/>
                  </a:lnTo>
                  <a:lnTo>
                    <a:pt x="1207" y="407"/>
                  </a:lnTo>
                  <a:lnTo>
                    <a:pt x="1235" y="407"/>
                  </a:lnTo>
                  <a:lnTo>
                    <a:pt x="1255" y="407"/>
                  </a:lnTo>
                  <a:lnTo>
                    <a:pt x="1283" y="414"/>
                  </a:lnTo>
                  <a:lnTo>
                    <a:pt x="1310" y="414"/>
                  </a:lnTo>
                  <a:lnTo>
                    <a:pt x="1331" y="414"/>
                  </a:lnTo>
                  <a:lnTo>
                    <a:pt x="1359" y="414"/>
                  </a:lnTo>
                  <a:lnTo>
                    <a:pt x="1386" y="421"/>
                  </a:lnTo>
                  <a:lnTo>
                    <a:pt x="1414" y="421"/>
                  </a:lnTo>
                  <a:lnTo>
                    <a:pt x="1435" y="421"/>
                  </a:lnTo>
                  <a:lnTo>
                    <a:pt x="1462" y="421"/>
                  </a:lnTo>
                  <a:lnTo>
                    <a:pt x="1490" y="421"/>
                  </a:lnTo>
                  <a:lnTo>
                    <a:pt x="1517" y="421"/>
                  </a:lnTo>
                  <a:lnTo>
                    <a:pt x="1538" y="428"/>
                  </a:lnTo>
                  <a:lnTo>
                    <a:pt x="1566" y="428"/>
                  </a:lnTo>
                  <a:lnTo>
                    <a:pt x="1593" y="428"/>
                  </a:lnTo>
                  <a:lnTo>
                    <a:pt x="1614" y="428"/>
                  </a:lnTo>
                  <a:lnTo>
                    <a:pt x="1642" y="428"/>
                  </a:lnTo>
                  <a:lnTo>
                    <a:pt x="1669" y="428"/>
                  </a:lnTo>
                  <a:lnTo>
                    <a:pt x="1697" y="428"/>
                  </a:lnTo>
                  <a:lnTo>
                    <a:pt x="1718" y="428"/>
                  </a:lnTo>
                  <a:lnTo>
                    <a:pt x="1745" y="428"/>
                  </a:lnTo>
                  <a:lnTo>
                    <a:pt x="1773" y="428"/>
                  </a:lnTo>
                  <a:lnTo>
                    <a:pt x="1800" y="428"/>
                  </a:lnTo>
                  <a:lnTo>
                    <a:pt x="1821" y="428"/>
                  </a:lnTo>
                  <a:lnTo>
                    <a:pt x="1849" y="428"/>
                  </a:lnTo>
                  <a:lnTo>
                    <a:pt x="1876" y="428"/>
                  </a:lnTo>
                  <a:lnTo>
                    <a:pt x="1904" y="428"/>
                  </a:lnTo>
                  <a:lnTo>
                    <a:pt x="1925" y="428"/>
                  </a:lnTo>
                  <a:lnTo>
                    <a:pt x="1952" y="428"/>
                  </a:lnTo>
                  <a:lnTo>
                    <a:pt x="1980" y="428"/>
                  </a:lnTo>
                  <a:lnTo>
                    <a:pt x="2000" y="428"/>
                  </a:lnTo>
                  <a:lnTo>
                    <a:pt x="2028" y="428"/>
                  </a:lnTo>
                  <a:lnTo>
                    <a:pt x="2056" y="428"/>
                  </a:lnTo>
                  <a:lnTo>
                    <a:pt x="2083" y="428"/>
                  </a:lnTo>
                  <a:lnTo>
                    <a:pt x="2104" y="428"/>
                  </a:lnTo>
                  <a:lnTo>
                    <a:pt x="2132" y="428"/>
                  </a:lnTo>
                  <a:lnTo>
                    <a:pt x="2159" y="428"/>
                  </a:lnTo>
                  <a:lnTo>
                    <a:pt x="2187" y="428"/>
                  </a:lnTo>
                  <a:lnTo>
                    <a:pt x="2207" y="428"/>
                  </a:lnTo>
                  <a:lnTo>
                    <a:pt x="2235" y="428"/>
                  </a:lnTo>
                  <a:lnTo>
                    <a:pt x="2263" y="428"/>
                  </a:lnTo>
                  <a:lnTo>
                    <a:pt x="2283" y="428"/>
                  </a:lnTo>
                  <a:lnTo>
                    <a:pt x="2311" y="428"/>
                  </a:lnTo>
                  <a:lnTo>
                    <a:pt x="2338" y="428"/>
                  </a:lnTo>
                  <a:lnTo>
                    <a:pt x="2366" y="428"/>
                  </a:lnTo>
                  <a:lnTo>
                    <a:pt x="2387" y="428"/>
                  </a:lnTo>
                  <a:lnTo>
                    <a:pt x="2414" y="428"/>
                  </a:lnTo>
                  <a:lnTo>
                    <a:pt x="2442" y="428"/>
                  </a:lnTo>
                  <a:lnTo>
                    <a:pt x="2470" y="428"/>
                  </a:lnTo>
                  <a:lnTo>
                    <a:pt x="2490" y="428"/>
                  </a:lnTo>
                  <a:lnTo>
                    <a:pt x="2518" y="428"/>
                  </a:lnTo>
                  <a:lnTo>
                    <a:pt x="2545" y="428"/>
                  </a:lnTo>
                  <a:lnTo>
                    <a:pt x="2573" y="428"/>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36"/>
            <p:cNvSpPr>
              <a:spLocks/>
            </p:cNvSpPr>
            <p:nvPr/>
          </p:nvSpPr>
          <p:spPr bwMode="auto">
            <a:xfrm>
              <a:off x="1680" y="3596"/>
              <a:ext cx="2573" cy="428"/>
            </a:xfrm>
            <a:custGeom>
              <a:avLst/>
              <a:gdLst>
                <a:gd name="T0" fmla="*/ 20 w 2573"/>
                <a:gd name="T1" fmla="*/ 69 h 428"/>
                <a:gd name="T2" fmla="*/ 75 w 2573"/>
                <a:gd name="T3" fmla="*/ 42 h 428"/>
                <a:gd name="T4" fmla="*/ 124 w 2573"/>
                <a:gd name="T5" fmla="*/ 49 h 428"/>
                <a:gd name="T6" fmla="*/ 179 w 2573"/>
                <a:gd name="T7" fmla="*/ 62 h 428"/>
                <a:gd name="T8" fmla="*/ 227 w 2573"/>
                <a:gd name="T9" fmla="*/ 83 h 428"/>
                <a:gd name="T10" fmla="*/ 282 w 2573"/>
                <a:gd name="T11" fmla="*/ 55 h 428"/>
                <a:gd name="T12" fmla="*/ 331 w 2573"/>
                <a:gd name="T13" fmla="*/ 28 h 428"/>
                <a:gd name="T14" fmla="*/ 379 w 2573"/>
                <a:gd name="T15" fmla="*/ 14 h 428"/>
                <a:gd name="T16" fmla="*/ 434 w 2573"/>
                <a:gd name="T17" fmla="*/ 7 h 428"/>
                <a:gd name="T18" fmla="*/ 483 w 2573"/>
                <a:gd name="T19" fmla="*/ 14 h 428"/>
                <a:gd name="T20" fmla="*/ 538 w 2573"/>
                <a:gd name="T21" fmla="*/ 55 h 428"/>
                <a:gd name="T22" fmla="*/ 586 w 2573"/>
                <a:gd name="T23" fmla="*/ 124 h 428"/>
                <a:gd name="T24" fmla="*/ 641 w 2573"/>
                <a:gd name="T25" fmla="*/ 180 h 428"/>
                <a:gd name="T26" fmla="*/ 690 w 2573"/>
                <a:gd name="T27" fmla="*/ 228 h 428"/>
                <a:gd name="T28" fmla="*/ 745 w 2573"/>
                <a:gd name="T29" fmla="*/ 262 h 428"/>
                <a:gd name="T30" fmla="*/ 793 w 2573"/>
                <a:gd name="T31" fmla="*/ 297 h 428"/>
                <a:gd name="T32" fmla="*/ 848 w 2573"/>
                <a:gd name="T33" fmla="*/ 318 h 428"/>
                <a:gd name="T34" fmla="*/ 897 w 2573"/>
                <a:gd name="T35" fmla="*/ 338 h 428"/>
                <a:gd name="T36" fmla="*/ 952 w 2573"/>
                <a:gd name="T37" fmla="*/ 359 h 428"/>
                <a:gd name="T38" fmla="*/ 1000 w 2573"/>
                <a:gd name="T39" fmla="*/ 373 h 428"/>
                <a:gd name="T40" fmla="*/ 1048 w 2573"/>
                <a:gd name="T41" fmla="*/ 380 h 428"/>
                <a:gd name="T42" fmla="*/ 1103 w 2573"/>
                <a:gd name="T43" fmla="*/ 393 h 428"/>
                <a:gd name="T44" fmla="*/ 1152 w 2573"/>
                <a:gd name="T45" fmla="*/ 400 h 428"/>
                <a:gd name="T46" fmla="*/ 1207 w 2573"/>
                <a:gd name="T47" fmla="*/ 407 h 428"/>
                <a:gd name="T48" fmla="*/ 1255 w 2573"/>
                <a:gd name="T49" fmla="*/ 407 h 428"/>
                <a:gd name="T50" fmla="*/ 1310 w 2573"/>
                <a:gd name="T51" fmla="*/ 414 h 428"/>
                <a:gd name="T52" fmla="*/ 1359 w 2573"/>
                <a:gd name="T53" fmla="*/ 414 h 428"/>
                <a:gd name="T54" fmla="*/ 1414 w 2573"/>
                <a:gd name="T55" fmla="*/ 421 h 428"/>
                <a:gd name="T56" fmla="*/ 1462 w 2573"/>
                <a:gd name="T57" fmla="*/ 421 h 428"/>
                <a:gd name="T58" fmla="*/ 1517 w 2573"/>
                <a:gd name="T59" fmla="*/ 421 h 428"/>
                <a:gd name="T60" fmla="*/ 1566 w 2573"/>
                <a:gd name="T61" fmla="*/ 428 h 428"/>
                <a:gd name="T62" fmla="*/ 1614 w 2573"/>
                <a:gd name="T63" fmla="*/ 428 h 428"/>
                <a:gd name="T64" fmla="*/ 1669 w 2573"/>
                <a:gd name="T65" fmla="*/ 428 h 428"/>
                <a:gd name="T66" fmla="*/ 1718 w 2573"/>
                <a:gd name="T67" fmla="*/ 428 h 428"/>
                <a:gd name="T68" fmla="*/ 1773 w 2573"/>
                <a:gd name="T69" fmla="*/ 428 h 428"/>
                <a:gd name="T70" fmla="*/ 1821 w 2573"/>
                <a:gd name="T71" fmla="*/ 428 h 428"/>
                <a:gd name="T72" fmla="*/ 1876 w 2573"/>
                <a:gd name="T73" fmla="*/ 428 h 428"/>
                <a:gd name="T74" fmla="*/ 1925 w 2573"/>
                <a:gd name="T75" fmla="*/ 428 h 428"/>
                <a:gd name="T76" fmla="*/ 1980 w 2573"/>
                <a:gd name="T77" fmla="*/ 428 h 428"/>
                <a:gd name="T78" fmla="*/ 2028 w 2573"/>
                <a:gd name="T79" fmla="*/ 428 h 428"/>
                <a:gd name="T80" fmla="*/ 2083 w 2573"/>
                <a:gd name="T81" fmla="*/ 428 h 428"/>
                <a:gd name="T82" fmla="*/ 2132 w 2573"/>
                <a:gd name="T83" fmla="*/ 428 h 428"/>
                <a:gd name="T84" fmla="*/ 2187 w 2573"/>
                <a:gd name="T85" fmla="*/ 428 h 428"/>
                <a:gd name="T86" fmla="*/ 2235 w 2573"/>
                <a:gd name="T87" fmla="*/ 428 h 428"/>
                <a:gd name="T88" fmla="*/ 2283 w 2573"/>
                <a:gd name="T89" fmla="*/ 428 h 428"/>
                <a:gd name="T90" fmla="*/ 2338 w 2573"/>
                <a:gd name="T91" fmla="*/ 428 h 428"/>
                <a:gd name="T92" fmla="*/ 2387 w 2573"/>
                <a:gd name="T93" fmla="*/ 428 h 428"/>
                <a:gd name="T94" fmla="*/ 2442 w 2573"/>
                <a:gd name="T95" fmla="*/ 428 h 428"/>
                <a:gd name="T96" fmla="*/ 2490 w 2573"/>
                <a:gd name="T97" fmla="*/ 428 h 428"/>
                <a:gd name="T98" fmla="*/ 2545 w 2573"/>
                <a:gd name="T99"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428">
                  <a:moveTo>
                    <a:pt x="0" y="69"/>
                  </a:moveTo>
                  <a:lnTo>
                    <a:pt x="20" y="69"/>
                  </a:lnTo>
                  <a:lnTo>
                    <a:pt x="48" y="55"/>
                  </a:lnTo>
                  <a:lnTo>
                    <a:pt x="75" y="42"/>
                  </a:lnTo>
                  <a:lnTo>
                    <a:pt x="96" y="49"/>
                  </a:lnTo>
                  <a:lnTo>
                    <a:pt x="124" y="49"/>
                  </a:lnTo>
                  <a:lnTo>
                    <a:pt x="151" y="62"/>
                  </a:lnTo>
                  <a:lnTo>
                    <a:pt x="179" y="62"/>
                  </a:lnTo>
                  <a:lnTo>
                    <a:pt x="200" y="55"/>
                  </a:lnTo>
                  <a:lnTo>
                    <a:pt x="227" y="83"/>
                  </a:lnTo>
                  <a:lnTo>
                    <a:pt x="255" y="62"/>
                  </a:lnTo>
                  <a:lnTo>
                    <a:pt x="282" y="55"/>
                  </a:lnTo>
                  <a:lnTo>
                    <a:pt x="303" y="49"/>
                  </a:lnTo>
                  <a:lnTo>
                    <a:pt x="331" y="28"/>
                  </a:lnTo>
                  <a:lnTo>
                    <a:pt x="358" y="21"/>
                  </a:lnTo>
                  <a:lnTo>
                    <a:pt x="379" y="14"/>
                  </a:lnTo>
                  <a:lnTo>
                    <a:pt x="407" y="0"/>
                  </a:lnTo>
                  <a:lnTo>
                    <a:pt x="434" y="7"/>
                  </a:lnTo>
                  <a:lnTo>
                    <a:pt x="462" y="14"/>
                  </a:lnTo>
                  <a:lnTo>
                    <a:pt x="483" y="14"/>
                  </a:lnTo>
                  <a:lnTo>
                    <a:pt x="510" y="21"/>
                  </a:lnTo>
                  <a:lnTo>
                    <a:pt x="538" y="55"/>
                  </a:lnTo>
                  <a:lnTo>
                    <a:pt x="565" y="97"/>
                  </a:lnTo>
                  <a:lnTo>
                    <a:pt x="586" y="124"/>
                  </a:lnTo>
                  <a:lnTo>
                    <a:pt x="614" y="159"/>
                  </a:lnTo>
                  <a:lnTo>
                    <a:pt x="641" y="180"/>
                  </a:lnTo>
                  <a:lnTo>
                    <a:pt x="662" y="207"/>
                  </a:lnTo>
                  <a:lnTo>
                    <a:pt x="690" y="228"/>
                  </a:lnTo>
                  <a:lnTo>
                    <a:pt x="717" y="249"/>
                  </a:lnTo>
                  <a:lnTo>
                    <a:pt x="745" y="262"/>
                  </a:lnTo>
                  <a:lnTo>
                    <a:pt x="765" y="276"/>
                  </a:lnTo>
                  <a:lnTo>
                    <a:pt x="793" y="297"/>
                  </a:lnTo>
                  <a:lnTo>
                    <a:pt x="821" y="311"/>
                  </a:lnTo>
                  <a:lnTo>
                    <a:pt x="848" y="318"/>
                  </a:lnTo>
                  <a:lnTo>
                    <a:pt x="869" y="331"/>
                  </a:lnTo>
                  <a:lnTo>
                    <a:pt x="897" y="338"/>
                  </a:lnTo>
                  <a:lnTo>
                    <a:pt x="924" y="352"/>
                  </a:lnTo>
                  <a:lnTo>
                    <a:pt x="952" y="359"/>
                  </a:lnTo>
                  <a:lnTo>
                    <a:pt x="972" y="366"/>
                  </a:lnTo>
                  <a:lnTo>
                    <a:pt x="1000" y="373"/>
                  </a:lnTo>
                  <a:lnTo>
                    <a:pt x="1028" y="380"/>
                  </a:lnTo>
                  <a:lnTo>
                    <a:pt x="1048" y="380"/>
                  </a:lnTo>
                  <a:lnTo>
                    <a:pt x="1076" y="387"/>
                  </a:lnTo>
                  <a:lnTo>
                    <a:pt x="1103" y="393"/>
                  </a:lnTo>
                  <a:lnTo>
                    <a:pt x="1131" y="393"/>
                  </a:lnTo>
                  <a:lnTo>
                    <a:pt x="1152" y="400"/>
                  </a:lnTo>
                  <a:lnTo>
                    <a:pt x="1179" y="400"/>
                  </a:lnTo>
                  <a:lnTo>
                    <a:pt x="1207" y="407"/>
                  </a:lnTo>
                  <a:lnTo>
                    <a:pt x="1235" y="407"/>
                  </a:lnTo>
                  <a:lnTo>
                    <a:pt x="1255" y="407"/>
                  </a:lnTo>
                  <a:lnTo>
                    <a:pt x="1283" y="414"/>
                  </a:lnTo>
                  <a:lnTo>
                    <a:pt x="1310" y="414"/>
                  </a:lnTo>
                  <a:lnTo>
                    <a:pt x="1331" y="414"/>
                  </a:lnTo>
                  <a:lnTo>
                    <a:pt x="1359" y="414"/>
                  </a:lnTo>
                  <a:lnTo>
                    <a:pt x="1386" y="421"/>
                  </a:lnTo>
                  <a:lnTo>
                    <a:pt x="1414" y="421"/>
                  </a:lnTo>
                  <a:lnTo>
                    <a:pt x="1435" y="421"/>
                  </a:lnTo>
                  <a:lnTo>
                    <a:pt x="1462" y="421"/>
                  </a:lnTo>
                  <a:lnTo>
                    <a:pt x="1490" y="421"/>
                  </a:lnTo>
                  <a:lnTo>
                    <a:pt x="1517" y="421"/>
                  </a:lnTo>
                  <a:lnTo>
                    <a:pt x="1538" y="428"/>
                  </a:lnTo>
                  <a:lnTo>
                    <a:pt x="1566" y="428"/>
                  </a:lnTo>
                  <a:lnTo>
                    <a:pt x="1593" y="428"/>
                  </a:lnTo>
                  <a:lnTo>
                    <a:pt x="1614" y="428"/>
                  </a:lnTo>
                  <a:lnTo>
                    <a:pt x="1642" y="428"/>
                  </a:lnTo>
                  <a:lnTo>
                    <a:pt x="1669" y="428"/>
                  </a:lnTo>
                  <a:lnTo>
                    <a:pt x="1697" y="428"/>
                  </a:lnTo>
                  <a:lnTo>
                    <a:pt x="1718" y="428"/>
                  </a:lnTo>
                  <a:lnTo>
                    <a:pt x="1745" y="428"/>
                  </a:lnTo>
                  <a:lnTo>
                    <a:pt x="1773" y="428"/>
                  </a:lnTo>
                  <a:lnTo>
                    <a:pt x="1800" y="428"/>
                  </a:lnTo>
                  <a:lnTo>
                    <a:pt x="1821" y="428"/>
                  </a:lnTo>
                  <a:lnTo>
                    <a:pt x="1849" y="428"/>
                  </a:lnTo>
                  <a:lnTo>
                    <a:pt x="1876" y="428"/>
                  </a:lnTo>
                  <a:lnTo>
                    <a:pt x="1904" y="428"/>
                  </a:lnTo>
                  <a:lnTo>
                    <a:pt x="1925" y="428"/>
                  </a:lnTo>
                  <a:lnTo>
                    <a:pt x="1952" y="428"/>
                  </a:lnTo>
                  <a:lnTo>
                    <a:pt x="1980" y="428"/>
                  </a:lnTo>
                  <a:lnTo>
                    <a:pt x="2000" y="428"/>
                  </a:lnTo>
                  <a:lnTo>
                    <a:pt x="2028" y="428"/>
                  </a:lnTo>
                  <a:lnTo>
                    <a:pt x="2056" y="428"/>
                  </a:lnTo>
                  <a:lnTo>
                    <a:pt x="2083" y="428"/>
                  </a:lnTo>
                  <a:lnTo>
                    <a:pt x="2104" y="428"/>
                  </a:lnTo>
                  <a:lnTo>
                    <a:pt x="2132" y="428"/>
                  </a:lnTo>
                  <a:lnTo>
                    <a:pt x="2159" y="428"/>
                  </a:lnTo>
                  <a:lnTo>
                    <a:pt x="2187" y="428"/>
                  </a:lnTo>
                  <a:lnTo>
                    <a:pt x="2207" y="428"/>
                  </a:lnTo>
                  <a:lnTo>
                    <a:pt x="2235" y="428"/>
                  </a:lnTo>
                  <a:lnTo>
                    <a:pt x="2263" y="428"/>
                  </a:lnTo>
                  <a:lnTo>
                    <a:pt x="2283" y="428"/>
                  </a:lnTo>
                  <a:lnTo>
                    <a:pt x="2311" y="428"/>
                  </a:lnTo>
                  <a:lnTo>
                    <a:pt x="2338" y="428"/>
                  </a:lnTo>
                  <a:lnTo>
                    <a:pt x="2366" y="428"/>
                  </a:lnTo>
                  <a:lnTo>
                    <a:pt x="2387" y="428"/>
                  </a:lnTo>
                  <a:lnTo>
                    <a:pt x="2414" y="428"/>
                  </a:lnTo>
                  <a:lnTo>
                    <a:pt x="2442" y="428"/>
                  </a:lnTo>
                  <a:lnTo>
                    <a:pt x="2470" y="428"/>
                  </a:lnTo>
                  <a:lnTo>
                    <a:pt x="2490" y="428"/>
                  </a:lnTo>
                  <a:lnTo>
                    <a:pt x="2518" y="428"/>
                  </a:lnTo>
                  <a:lnTo>
                    <a:pt x="2545" y="428"/>
                  </a:lnTo>
                  <a:lnTo>
                    <a:pt x="2573" y="428"/>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37"/>
            <p:cNvSpPr>
              <a:spLocks/>
            </p:cNvSpPr>
            <p:nvPr/>
          </p:nvSpPr>
          <p:spPr bwMode="auto">
            <a:xfrm>
              <a:off x="1680" y="3741"/>
              <a:ext cx="2573" cy="269"/>
            </a:xfrm>
            <a:custGeom>
              <a:avLst/>
              <a:gdLst>
                <a:gd name="T0" fmla="*/ 20 w 2573"/>
                <a:gd name="T1" fmla="*/ 7 h 269"/>
                <a:gd name="T2" fmla="*/ 75 w 2573"/>
                <a:gd name="T3" fmla="*/ 0 h 269"/>
                <a:gd name="T4" fmla="*/ 124 w 2573"/>
                <a:gd name="T5" fmla="*/ 0 h 269"/>
                <a:gd name="T6" fmla="*/ 179 w 2573"/>
                <a:gd name="T7" fmla="*/ 0 h 269"/>
                <a:gd name="T8" fmla="*/ 227 w 2573"/>
                <a:gd name="T9" fmla="*/ 21 h 269"/>
                <a:gd name="T10" fmla="*/ 282 w 2573"/>
                <a:gd name="T11" fmla="*/ 21 h 269"/>
                <a:gd name="T12" fmla="*/ 331 w 2573"/>
                <a:gd name="T13" fmla="*/ 7 h 269"/>
                <a:gd name="T14" fmla="*/ 379 w 2573"/>
                <a:gd name="T15" fmla="*/ 7 h 269"/>
                <a:gd name="T16" fmla="*/ 434 w 2573"/>
                <a:gd name="T17" fmla="*/ 14 h 269"/>
                <a:gd name="T18" fmla="*/ 483 w 2573"/>
                <a:gd name="T19" fmla="*/ 28 h 269"/>
                <a:gd name="T20" fmla="*/ 538 w 2573"/>
                <a:gd name="T21" fmla="*/ 55 h 269"/>
                <a:gd name="T22" fmla="*/ 586 w 2573"/>
                <a:gd name="T23" fmla="*/ 83 h 269"/>
                <a:gd name="T24" fmla="*/ 641 w 2573"/>
                <a:gd name="T25" fmla="*/ 111 h 269"/>
                <a:gd name="T26" fmla="*/ 690 w 2573"/>
                <a:gd name="T27" fmla="*/ 138 h 269"/>
                <a:gd name="T28" fmla="*/ 745 w 2573"/>
                <a:gd name="T29" fmla="*/ 152 h 269"/>
                <a:gd name="T30" fmla="*/ 793 w 2573"/>
                <a:gd name="T31" fmla="*/ 173 h 269"/>
                <a:gd name="T32" fmla="*/ 848 w 2573"/>
                <a:gd name="T33" fmla="*/ 193 h 269"/>
                <a:gd name="T34" fmla="*/ 897 w 2573"/>
                <a:gd name="T35" fmla="*/ 207 h 269"/>
                <a:gd name="T36" fmla="*/ 952 w 2573"/>
                <a:gd name="T37" fmla="*/ 221 h 269"/>
                <a:gd name="T38" fmla="*/ 1000 w 2573"/>
                <a:gd name="T39" fmla="*/ 228 h 269"/>
                <a:gd name="T40" fmla="*/ 1048 w 2573"/>
                <a:gd name="T41" fmla="*/ 235 h 269"/>
                <a:gd name="T42" fmla="*/ 1103 w 2573"/>
                <a:gd name="T43" fmla="*/ 242 h 269"/>
                <a:gd name="T44" fmla="*/ 1152 w 2573"/>
                <a:gd name="T45" fmla="*/ 248 h 269"/>
                <a:gd name="T46" fmla="*/ 1207 w 2573"/>
                <a:gd name="T47" fmla="*/ 255 h 269"/>
                <a:gd name="T48" fmla="*/ 1255 w 2573"/>
                <a:gd name="T49" fmla="*/ 255 h 269"/>
                <a:gd name="T50" fmla="*/ 1310 w 2573"/>
                <a:gd name="T51" fmla="*/ 262 h 269"/>
                <a:gd name="T52" fmla="*/ 1359 w 2573"/>
                <a:gd name="T53" fmla="*/ 262 h 269"/>
                <a:gd name="T54" fmla="*/ 1414 w 2573"/>
                <a:gd name="T55" fmla="*/ 262 h 269"/>
                <a:gd name="T56" fmla="*/ 1462 w 2573"/>
                <a:gd name="T57" fmla="*/ 269 h 269"/>
                <a:gd name="T58" fmla="*/ 1517 w 2573"/>
                <a:gd name="T59" fmla="*/ 269 h 269"/>
                <a:gd name="T60" fmla="*/ 1566 w 2573"/>
                <a:gd name="T61" fmla="*/ 269 h 269"/>
                <a:gd name="T62" fmla="*/ 1614 w 2573"/>
                <a:gd name="T63" fmla="*/ 269 h 269"/>
                <a:gd name="T64" fmla="*/ 1669 w 2573"/>
                <a:gd name="T65" fmla="*/ 269 h 269"/>
                <a:gd name="T66" fmla="*/ 1718 w 2573"/>
                <a:gd name="T67" fmla="*/ 269 h 269"/>
                <a:gd name="T68" fmla="*/ 1773 w 2573"/>
                <a:gd name="T69" fmla="*/ 269 h 269"/>
                <a:gd name="T70" fmla="*/ 1821 w 2573"/>
                <a:gd name="T71" fmla="*/ 269 h 269"/>
                <a:gd name="T72" fmla="*/ 1876 w 2573"/>
                <a:gd name="T73" fmla="*/ 269 h 269"/>
                <a:gd name="T74" fmla="*/ 1925 w 2573"/>
                <a:gd name="T75" fmla="*/ 269 h 269"/>
                <a:gd name="T76" fmla="*/ 1980 w 2573"/>
                <a:gd name="T77" fmla="*/ 269 h 269"/>
                <a:gd name="T78" fmla="*/ 2028 w 2573"/>
                <a:gd name="T79" fmla="*/ 269 h 269"/>
                <a:gd name="T80" fmla="*/ 2083 w 2573"/>
                <a:gd name="T81" fmla="*/ 269 h 269"/>
                <a:gd name="T82" fmla="*/ 2132 w 2573"/>
                <a:gd name="T83" fmla="*/ 269 h 269"/>
                <a:gd name="T84" fmla="*/ 2187 w 2573"/>
                <a:gd name="T85" fmla="*/ 269 h 269"/>
                <a:gd name="T86" fmla="*/ 2235 w 2573"/>
                <a:gd name="T87" fmla="*/ 269 h 269"/>
                <a:gd name="T88" fmla="*/ 2283 w 2573"/>
                <a:gd name="T89" fmla="*/ 269 h 269"/>
                <a:gd name="T90" fmla="*/ 2338 w 2573"/>
                <a:gd name="T91" fmla="*/ 269 h 269"/>
                <a:gd name="T92" fmla="*/ 2387 w 2573"/>
                <a:gd name="T93" fmla="*/ 269 h 269"/>
                <a:gd name="T94" fmla="*/ 2442 w 2573"/>
                <a:gd name="T95" fmla="*/ 269 h 269"/>
                <a:gd name="T96" fmla="*/ 2490 w 2573"/>
                <a:gd name="T97" fmla="*/ 269 h 269"/>
                <a:gd name="T98" fmla="*/ 2545 w 2573"/>
                <a:gd name="T99"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9">
                  <a:moveTo>
                    <a:pt x="0" y="0"/>
                  </a:moveTo>
                  <a:lnTo>
                    <a:pt x="20" y="7"/>
                  </a:lnTo>
                  <a:lnTo>
                    <a:pt x="48" y="7"/>
                  </a:lnTo>
                  <a:lnTo>
                    <a:pt x="75" y="0"/>
                  </a:lnTo>
                  <a:lnTo>
                    <a:pt x="96" y="0"/>
                  </a:lnTo>
                  <a:lnTo>
                    <a:pt x="124" y="0"/>
                  </a:lnTo>
                  <a:lnTo>
                    <a:pt x="151" y="0"/>
                  </a:lnTo>
                  <a:lnTo>
                    <a:pt x="179" y="0"/>
                  </a:lnTo>
                  <a:lnTo>
                    <a:pt x="200" y="0"/>
                  </a:lnTo>
                  <a:lnTo>
                    <a:pt x="227" y="21"/>
                  </a:lnTo>
                  <a:lnTo>
                    <a:pt x="255" y="14"/>
                  </a:lnTo>
                  <a:lnTo>
                    <a:pt x="282" y="21"/>
                  </a:lnTo>
                  <a:lnTo>
                    <a:pt x="303" y="28"/>
                  </a:lnTo>
                  <a:lnTo>
                    <a:pt x="331" y="7"/>
                  </a:lnTo>
                  <a:lnTo>
                    <a:pt x="358" y="7"/>
                  </a:lnTo>
                  <a:lnTo>
                    <a:pt x="379" y="7"/>
                  </a:lnTo>
                  <a:lnTo>
                    <a:pt x="407" y="7"/>
                  </a:lnTo>
                  <a:lnTo>
                    <a:pt x="434" y="14"/>
                  </a:lnTo>
                  <a:lnTo>
                    <a:pt x="462" y="21"/>
                  </a:lnTo>
                  <a:lnTo>
                    <a:pt x="483" y="28"/>
                  </a:lnTo>
                  <a:lnTo>
                    <a:pt x="510" y="35"/>
                  </a:lnTo>
                  <a:lnTo>
                    <a:pt x="538" y="55"/>
                  </a:lnTo>
                  <a:lnTo>
                    <a:pt x="565" y="69"/>
                  </a:lnTo>
                  <a:lnTo>
                    <a:pt x="586" y="83"/>
                  </a:lnTo>
                  <a:lnTo>
                    <a:pt x="614" y="97"/>
                  </a:lnTo>
                  <a:lnTo>
                    <a:pt x="641" y="111"/>
                  </a:lnTo>
                  <a:lnTo>
                    <a:pt x="662" y="124"/>
                  </a:lnTo>
                  <a:lnTo>
                    <a:pt x="690" y="138"/>
                  </a:lnTo>
                  <a:lnTo>
                    <a:pt x="717" y="145"/>
                  </a:lnTo>
                  <a:lnTo>
                    <a:pt x="745" y="152"/>
                  </a:lnTo>
                  <a:lnTo>
                    <a:pt x="765" y="166"/>
                  </a:lnTo>
                  <a:lnTo>
                    <a:pt x="793" y="173"/>
                  </a:lnTo>
                  <a:lnTo>
                    <a:pt x="821" y="186"/>
                  </a:lnTo>
                  <a:lnTo>
                    <a:pt x="848" y="193"/>
                  </a:lnTo>
                  <a:lnTo>
                    <a:pt x="869" y="200"/>
                  </a:lnTo>
                  <a:lnTo>
                    <a:pt x="897" y="207"/>
                  </a:lnTo>
                  <a:lnTo>
                    <a:pt x="924" y="214"/>
                  </a:lnTo>
                  <a:lnTo>
                    <a:pt x="952" y="221"/>
                  </a:lnTo>
                  <a:lnTo>
                    <a:pt x="972" y="228"/>
                  </a:lnTo>
                  <a:lnTo>
                    <a:pt x="1000" y="228"/>
                  </a:lnTo>
                  <a:lnTo>
                    <a:pt x="1028" y="235"/>
                  </a:lnTo>
                  <a:lnTo>
                    <a:pt x="1048" y="235"/>
                  </a:lnTo>
                  <a:lnTo>
                    <a:pt x="1076" y="242"/>
                  </a:lnTo>
                  <a:lnTo>
                    <a:pt x="1103" y="242"/>
                  </a:lnTo>
                  <a:lnTo>
                    <a:pt x="1131" y="248"/>
                  </a:lnTo>
                  <a:lnTo>
                    <a:pt x="1152" y="248"/>
                  </a:lnTo>
                  <a:lnTo>
                    <a:pt x="1179" y="248"/>
                  </a:lnTo>
                  <a:lnTo>
                    <a:pt x="1207" y="255"/>
                  </a:lnTo>
                  <a:lnTo>
                    <a:pt x="1235" y="255"/>
                  </a:lnTo>
                  <a:lnTo>
                    <a:pt x="1255" y="255"/>
                  </a:lnTo>
                  <a:lnTo>
                    <a:pt x="1283" y="262"/>
                  </a:lnTo>
                  <a:lnTo>
                    <a:pt x="1310" y="262"/>
                  </a:lnTo>
                  <a:lnTo>
                    <a:pt x="1331" y="262"/>
                  </a:lnTo>
                  <a:lnTo>
                    <a:pt x="1359" y="262"/>
                  </a:lnTo>
                  <a:lnTo>
                    <a:pt x="1386" y="262"/>
                  </a:lnTo>
                  <a:lnTo>
                    <a:pt x="1414" y="262"/>
                  </a:lnTo>
                  <a:lnTo>
                    <a:pt x="1435" y="262"/>
                  </a:lnTo>
                  <a:lnTo>
                    <a:pt x="1462" y="269"/>
                  </a:lnTo>
                  <a:lnTo>
                    <a:pt x="1490" y="269"/>
                  </a:lnTo>
                  <a:lnTo>
                    <a:pt x="1517" y="269"/>
                  </a:lnTo>
                  <a:lnTo>
                    <a:pt x="1538" y="269"/>
                  </a:lnTo>
                  <a:lnTo>
                    <a:pt x="1566" y="269"/>
                  </a:lnTo>
                  <a:lnTo>
                    <a:pt x="1593" y="269"/>
                  </a:lnTo>
                  <a:lnTo>
                    <a:pt x="1614" y="269"/>
                  </a:lnTo>
                  <a:lnTo>
                    <a:pt x="1642" y="269"/>
                  </a:lnTo>
                  <a:lnTo>
                    <a:pt x="1669" y="269"/>
                  </a:lnTo>
                  <a:lnTo>
                    <a:pt x="1697" y="269"/>
                  </a:lnTo>
                  <a:lnTo>
                    <a:pt x="1718" y="269"/>
                  </a:lnTo>
                  <a:lnTo>
                    <a:pt x="1745" y="269"/>
                  </a:lnTo>
                  <a:lnTo>
                    <a:pt x="1773" y="269"/>
                  </a:lnTo>
                  <a:lnTo>
                    <a:pt x="1800" y="269"/>
                  </a:lnTo>
                  <a:lnTo>
                    <a:pt x="1821" y="269"/>
                  </a:lnTo>
                  <a:lnTo>
                    <a:pt x="1849" y="269"/>
                  </a:lnTo>
                  <a:lnTo>
                    <a:pt x="1876" y="269"/>
                  </a:lnTo>
                  <a:lnTo>
                    <a:pt x="1904" y="269"/>
                  </a:lnTo>
                  <a:lnTo>
                    <a:pt x="1925" y="269"/>
                  </a:lnTo>
                  <a:lnTo>
                    <a:pt x="1952" y="269"/>
                  </a:lnTo>
                  <a:lnTo>
                    <a:pt x="1980" y="269"/>
                  </a:lnTo>
                  <a:lnTo>
                    <a:pt x="2000" y="269"/>
                  </a:lnTo>
                  <a:lnTo>
                    <a:pt x="2028" y="269"/>
                  </a:lnTo>
                  <a:lnTo>
                    <a:pt x="2056" y="269"/>
                  </a:lnTo>
                  <a:lnTo>
                    <a:pt x="2083" y="269"/>
                  </a:lnTo>
                  <a:lnTo>
                    <a:pt x="2104" y="269"/>
                  </a:lnTo>
                  <a:lnTo>
                    <a:pt x="2132" y="269"/>
                  </a:lnTo>
                  <a:lnTo>
                    <a:pt x="2159" y="269"/>
                  </a:lnTo>
                  <a:lnTo>
                    <a:pt x="2187" y="269"/>
                  </a:lnTo>
                  <a:lnTo>
                    <a:pt x="2207" y="269"/>
                  </a:lnTo>
                  <a:lnTo>
                    <a:pt x="2235" y="269"/>
                  </a:lnTo>
                  <a:lnTo>
                    <a:pt x="2263" y="269"/>
                  </a:lnTo>
                  <a:lnTo>
                    <a:pt x="2283" y="269"/>
                  </a:lnTo>
                  <a:lnTo>
                    <a:pt x="2311" y="269"/>
                  </a:lnTo>
                  <a:lnTo>
                    <a:pt x="2338" y="269"/>
                  </a:lnTo>
                  <a:lnTo>
                    <a:pt x="2366" y="269"/>
                  </a:lnTo>
                  <a:lnTo>
                    <a:pt x="2387" y="269"/>
                  </a:lnTo>
                  <a:lnTo>
                    <a:pt x="2414" y="269"/>
                  </a:lnTo>
                  <a:lnTo>
                    <a:pt x="2442" y="269"/>
                  </a:lnTo>
                  <a:lnTo>
                    <a:pt x="2470" y="269"/>
                  </a:lnTo>
                  <a:lnTo>
                    <a:pt x="2490" y="269"/>
                  </a:lnTo>
                  <a:lnTo>
                    <a:pt x="2518" y="269"/>
                  </a:lnTo>
                  <a:lnTo>
                    <a:pt x="2545" y="269"/>
                  </a:lnTo>
                  <a:lnTo>
                    <a:pt x="2573" y="269"/>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6" name="Freeform 38"/>
            <p:cNvSpPr>
              <a:spLocks/>
            </p:cNvSpPr>
            <p:nvPr/>
          </p:nvSpPr>
          <p:spPr bwMode="auto">
            <a:xfrm>
              <a:off x="1680" y="3748"/>
              <a:ext cx="2573" cy="269"/>
            </a:xfrm>
            <a:custGeom>
              <a:avLst/>
              <a:gdLst>
                <a:gd name="T0" fmla="*/ 20 w 2573"/>
                <a:gd name="T1" fmla="*/ 7 h 269"/>
                <a:gd name="T2" fmla="*/ 75 w 2573"/>
                <a:gd name="T3" fmla="*/ 0 h 269"/>
                <a:gd name="T4" fmla="*/ 124 w 2573"/>
                <a:gd name="T5" fmla="*/ 0 h 269"/>
                <a:gd name="T6" fmla="*/ 179 w 2573"/>
                <a:gd name="T7" fmla="*/ 0 h 269"/>
                <a:gd name="T8" fmla="*/ 227 w 2573"/>
                <a:gd name="T9" fmla="*/ 21 h 269"/>
                <a:gd name="T10" fmla="*/ 282 w 2573"/>
                <a:gd name="T11" fmla="*/ 21 h 269"/>
                <a:gd name="T12" fmla="*/ 331 w 2573"/>
                <a:gd name="T13" fmla="*/ 7 h 269"/>
                <a:gd name="T14" fmla="*/ 379 w 2573"/>
                <a:gd name="T15" fmla="*/ 7 h 269"/>
                <a:gd name="T16" fmla="*/ 434 w 2573"/>
                <a:gd name="T17" fmla="*/ 14 h 269"/>
                <a:gd name="T18" fmla="*/ 483 w 2573"/>
                <a:gd name="T19" fmla="*/ 28 h 269"/>
                <a:gd name="T20" fmla="*/ 538 w 2573"/>
                <a:gd name="T21" fmla="*/ 55 h 269"/>
                <a:gd name="T22" fmla="*/ 586 w 2573"/>
                <a:gd name="T23" fmla="*/ 83 h 269"/>
                <a:gd name="T24" fmla="*/ 641 w 2573"/>
                <a:gd name="T25" fmla="*/ 110 h 269"/>
                <a:gd name="T26" fmla="*/ 690 w 2573"/>
                <a:gd name="T27" fmla="*/ 138 h 269"/>
                <a:gd name="T28" fmla="*/ 745 w 2573"/>
                <a:gd name="T29" fmla="*/ 152 h 269"/>
                <a:gd name="T30" fmla="*/ 793 w 2573"/>
                <a:gd name="T31" fmla="*/ 172 h 269"/>
                <a:gd name="T32" fmla="*/ 848 w 2573"/>
                <a:gd name="T33" fmla="*/ 193 h 269"/>
                <a:gd name="T34" fmla="*/ 897 w 2573"/>
                <a:gd name="T35" fmla="*/ 207 h 269"/>
                <a:gd name="T36" fmla="*/ 952 w 2573"/>
                <a:gd name="T37" fmla="*/ 221 h 269"/>
                <a:gd name="T38" fmla="*/ 1000 w 2573"/>
                <a:gd name="T39" fmla="*/ 228 h 269"/>
                <a:gd name="T40" fmla="*/ 1048 w 2573"/>
                <a:gd name="T41" fmla="*/ 235 h 269"/>
                <a:gd name="T42" fmla="*/ 1103 w 2573"/>
                <a:gd name="T43" fmla="*/ 241 h 269"/>
                <a:gd name="T44" fmla="*/ 1152 w 2573"/>
                <a:gd name="T45" fmla="*/ 248 h 269"/>
                <a:gd name="T46" fmla="*/ 1207 w 2573"/>
                <a:gd name="T47" fmla="*/ 255 h 269"/>
                <a:gd name="T48" fmla="*/ 1255 w 2573"/>
                <a:gd name="T49" fmla="*/ 255 h 269"/>
                <a:gd name="T50" fmla="*/ 1310 w 2573"/>
                <a:gd name="T51" fmla="*/ 262 h 269"/>
                <a:gd name="T52" fmla="*/ 1359 w 2573"/>
                <a:gd name="T53" fmla="*/ 262 h 269"/>
                <a:gd name="T54" fmla="*/ 1414 w 2573"/>
                <a:gd name="T55" fmla="*/ 262 h 269"/>
                <a:gd name="T56" fmla="*/ 1462 w 2573"/>
                <a:gd name="T57" fmla="*/ 269 h 269"/>
                <a:gd name="T58" fmla="*/ 1517 w 2573"/>
                <a:gd name="T59" fmla="*/ 269 h 269"/>
                <a:gd name="T60" fmla="*/ 1566 w 2573"/>
                <a:gd name="T61" fmla="*/ 269 h 269"/>
                <a:gd name="T62" fmla="*/ 1614 w 2573"/>
                <a:gd name="T63" fmla="*/ 269 h 269"/>
                <a:gd name="T64" fmla="*/ 1669 w 2573"/>
                <a:gd name="T65" fmla="*/ 269 h 269"/>
                <a:gd name="T66" fmla="*/ 1718 w 2573"/>
                <a:gd name="T67" fmla="*/ 269 h 269"/>
                <a:gd name="T68" fmla="*/ 1773 w 2573"/>
                <a:gd name="T69" fmla="*/ 269 h 269"/>
                <a:gd name="T70" fmla="*/ 1821 w 2573"/>
                <a:gd name="T71" fmla="*/ 269 h 269"/>
                <a:gd name="T72" fmla="*/ 1876 w 2573"/>
                <a:gd name="T73" fmla="*/ 269 h 269"/>
                <a:gd name="T74" fmla="*/ 1925 w 2573"/>
                <a:gd name="T75" fmla="*/ 269 h 269"/>
                <a:gd name="T76" fmla="*/ 1980 w 2573"/>
                <a:gd name="T77" fmla="*/ 269 h 269"/>
                <a:gd name="T78" fmla="*/ 2028 w 2573"/>
                <a:gd name="T79" fmla="*/ 269 h 269"/>
                <a:gd name="T80" fmla="*/ 2083 w 2573"/>
                <a:gd name="T81" fmla="*/ 269 h 269"/>
                <a:gd name="T82" fmla="*/ 2132 w 2573"/>
                <a:gd name="T83" fmla="*/ 269 h 269"/>
                <a:gd name="T84" fmla="*/ 2187 w 2573"/>
                <a:gd name="T85" fmla="*/ 269 h 269"/>
                <a:gd name="T86" fmla="*/ 2235 w 2573"/>
                <a:gd name="T87" fmla="*/ 269 h 269"/>
                <a:gd name="T88" fmla="*/ 2283 w 2573"/>
                <a:gd name="T89" fmla="*/ 269 h 269"/>
                <a:gd name="T90" fmla="*/ 2338 w 2573"/>
                <a:gd name="T91" fmla="*/ 269 h 269"/>
                <a:gd name="T92" fmla="*/ 2387 w 2573"/>
                <a:gd name="T93" fmla="*/ 269 h 269"/>
                <a:gd name="T94" fmla="*/ 2442 w 2573"/>
                <a:gd name="T95" fmla="*/ 269 h 269"/>
                <a:gd name="T96" fmla="*/ 2490 w 2573"/>
                <a:gd name="T97" fmla="*/ 269 h 269"/>
                <a:gd name="T98" fmla="*/ 2545 w 2573"/>
                <a:gd name="T99"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9">
                  <a:moveTo>
                    <a:pt x="0" y="0"/>
                  </a:moveTo>
                  <a:lnTo>
                    <a:pt x="20" y="7"/>
                  </a:lnTo>
                  <a:lnTo>
                    <a:pt x="48" y="7"/>
                  </a:lnTo>
                  <a:lnTo>
                    <a:pt x="75" y="0"/>
                  </a:lnTo>
                  <a:lnTo>
                    <a:pt x="96" y="0"/>
                  </a:lnTo>
                  <a:lnTo>
                    <a:pt x="124" y="0"/>
                  </a:lnTo>
                  <a:lnTo>
                    <a:pt x="151" y="0"/>
                  </a:lnTo>
                  <a:lnTo>
                    <a:pt x="179" y="0"/>
                  </a:lnTo>
                  <a:lnTo>
                    <a:pt x="200" y="0"/>
                  </a:lnTo>
                  <a:lnTo>
                    <a:pt x="227" y="21"/>
                  </a:lnTo>
                  <a:lnTo>
                    <a:pt x="255" y="14"/>
                  </a:lnTo>
                  <a:lnTo>
                    <a:pt x="282" y="21"/>
                  </a:lnTo>
                  <a:lnTo>
                    <a:pt x="303" y="28"/>
                  </a:lnTo>
                  <a:lnTo>
                    <a:pt x="331" y="7"/>
                  </a:lnTo>
                  <a:lnTo>
                    <a:pt x="358" y="7"/>
                  </a:lnTo>
                  <a:lnTo>
                    <a:pt x="379" y="7"/>
                  </a:lnTo>
                  <a:lnTo>
                    <a:pt x="407" y="7"/>
                  </a:lnTo>
                  <a:lnTo>
                    <a:pt x="434" y="14"/>
                  </a:lnTo>
                  <a:lnTo>
                    <a:pt x="462" y="21"/>
                  </a:lnTo>
                  <a:lnTo>
                    <a:pt x="483" y="28"/>
                  </a:lnTo>
                  <a:lnTo>
                    <a:pt x="510" y="35"/>
                  </a:lnTo>
                  <a:lnTo>
                    <a:pt x="538" y="55"/>
                  </a:lnTo>
                  <a:lnTo>
                    <a:pt x="565" y="69"/>
                  </a:lnTo>
                  <a:lnTo>
                    <a:pt x="586" y="83"/>
                  </a:lnTo>
                  <a:lnTo>
                    <a:pt x="614" y="97"/>
                  </a:lnTo>
                  <a:lnTo>
                    <a:pt x="641" y="110"/>
                  </a:lnTo>
                  <a:lnTo>
                    <a:pt x="662" y="124"/>
                  </a:lnTo>
                  <a:lnTo>
                    <a:pt x="690" y="138"/>
                  </a:lnTo>
                  <a:lnTo>
                    <a:pt x="717" y="145"/>
                  </a:lnTo>
                  <a:lnTo>
                    <a:pt x="745" y="152"/>
                  </a:lnTo>
                  <a:lnTo>
                    <a:pt x="765" y="166"/>
                  </a:lnTo>
                  <a:lnTo>
                    <a:pt x="793" y="172"/>
                  </a:lnTo>
                  <a:lnTo>
                    <a:pt x="821" y="186"/>
                  </a:lnTo>
                  <a:lnTo>
                    <a:pt x="848" y="193"/>
                  </a:lnTo>
                  <a:lnTo>
                    <a:pt x="869" y="200"/>
                  </a:lnTo>
                  <a:lnTo>
                    <a:pt x="897" y="207"/>
                  </a:lnTo>
                  <a:lnTo>
                    <a:pt x="924" y="214"/>
                  </a:lnTo>
                  <a:lnTo>
                    <a:pt x="952" y="221"/>
                  </a:lnTo>
                  <a:lnTo>
                    <a:pt x="972" y="228"/>
                  </a:lnTo>
                  <a:lnTo>
                    <a:pt x="1000" y="228"/>
                  </a:lnTo>
                  <a:lnTo>
                    <a:pt x="1028" y="235"/>
                  </a:lnTo>
                  <a:lnTo>
                    <a:pt x="1048" y="235"/>
                  </a:lnTo>
                  <a:lnTo>
                    <a:pt x="1076" y="241"/>
                  </a:lnTo>
                  <a:lnTo>
                    <a:pt x="1103" y="241"/>
                  </a:lnTo>
                  <a:lnTo>
                    <a:pt x="1131" y="248"/>
                  </a:lnTo>
                  <a:lnTo>
                    <a:pt x="1152" y="248"/>
                  </a:lnTo>
                  <a:lnTo>
                    <a:pt x="1179" y="248"/>
                  </a:lnTo>
                  <a:lnTo>
                    <a:pt x="1207" y="255"/>
                  </a:lnTo>
                  <a:lnTo>
                    <a:pt x="1235" y="255"/>
                  </a:lnTo>
                  <a:lnTo>
                    <a:pt x="1255" y="255"/>
                  </a:lnTo>
                  <a:lnTo>
                    <a:pt x="1283" y="262"/>
                  </a:lnTo>
                  <a:lnTo>
                    <a:pt x="1310" y="262"/>
                  </a:lnTo>
                  <a:lnTo>
                    <a:pt x="1331" y="262"/>
                  </a:lnTo>
                  <a:lnTo>
                    <a:pt x="1359" y="262"/>
                  </a:lnTo>
                  <a:lnTo>
                    <a:pt x="1386" y="262"/>
                  </a:lnTo>
                  <a:lnTo>
                    <a:pt x="1414" y="262"/>
                  </a:lnTo>
                  <a:lnTo>
                    <a:pt x="1435" y="262"/>
                  </a:lnTo>
                  <a:lnTo>
                    <a:pt x="1462" y="269"/>
                  </a:lnTo>
                  <a:lnTo>
                    <a:pt x="1490" y="269"/>
                  </a:lnTo>
                  <a:lnTo>
                    <a:pt x="1517" y="269"/>
                  </a:lnTo>
                  <a:lnTo>
                    <a:pt x="1538" y="269"/>
                  </a:lnTo>
                  <a:lnTo>
                    <a:pt x="1566" y="269"/>
                  </a:lnTo>
                  <a:lnTo>
                    <a:pt x="1593" y="269"/>
                  </a:lnTo>
                  <a:lnTo>
                    <a:pt x="1614" y="269"/>
                  </a:lnTo>
                  <a:lnTo>
                    <a:pt x="1642" y="269"/>
                  </a:lnTo>
                  <a:lnTo>
                    <a:pt x="1669" y="269"/>
                  </a:lnTo>
                  <a:lnTo>
                    <a:pt x="1697" y="269"/>
                  </a:lnTo>
                  <a:lnTo>
                    <a:pt x="1718" y="269"/>
                  </a:lnTo>
                  <a:lnTo>
                    <a:pt x="1745" y="269"/>
                  </a:lnTo>
                  <a:lnTo>
                    <a:pt x="1773" y="269"/>
                  </a:lnTo>
                  <a:lnTo>
                    <a:pt x="1800" y="269"/>
                  </a:lnTo>
                  <a:lnTo>
                    <a:pt x="1821" y="269"/>
                  </a:lnTo>
                  <a:lnTo>
                    <a:pt x="1849" y="269"/>
                  </a:lnTo>
                  <a:lnTo>
                    <a:pt x="1876" y="269"/>
                  </a:lnTo>
                  <a:lnTo>
                    <a:pt x="1904" y="269"/>
                  </a:lnTo>
                  <a:lnTo>
                    <a:pt x="1925" y="269"/>
                  </a:lnTo>
                  <a:lnTo>
                    <a:pt x="1952" y="269"/>
                  </a:lnTo>
                  <a:lnTo>
                    <a:pt x="1980" y="269"/>
                  </a:lnTo>
                  <a:lnTo>
                    <a:pt x="2000" y="269"/>
                  </a:lnTo>
                  <a:lnTo>
                    <a:pt x="2028" y="269"/>
                  </a:lnTo>
                  <a:lnTo>
                    <a:pt x="2056" y="269"/>
                  </a:lnTo>
                  <a:lnTo>
                    <a:pt x="2083" y="269"/>
                  </a:lnTo>
                  <a:lnTo>
                    <a:pt x="2104" y="269"/>
                  </a:lnTo>
                  <a:lnTo>
                    <a:pt x="2132" y="269"/>
                  </a:lnTo>
                  <a:lnTo>
                    <a:pt x="2159" y="269"/>
                  </a:lnTo>
                  <a:lnTo>
                    <a:pt x="2187" y="269"/>
                  </a:lnTo>
                  <a:lnTo>
                    <a:pt x="2207" y="269"/>
                  </a:lnTo>
                  <a:lnTo>
                    <a:pt x="2235" y="269"/>
                  </a:lnTo>
                  <a:lnTo>
                    <a:pt x="2263" y="269"/>
                  </a:lnTo>
                  <a:lnTo>
                    <a:pt x="2283" y="269"/>
                  </a:lnTo>
                  <a:lnTo>
                    <a:pt x="2311" y="269"/>
                  </a:lnTo>
                  <a:lnTo>
                    <a:pt x="2338" y="269"/>
                  </a:lnTo>
                  <a:lnTo>
                    <a:pt x="2366" y="269"/>
                  </a:lnTo>
                  <a:lnTo>
                    <a:pt x="2387" y="269"/>
                  </a:lnTo>
                  <a:lnTo>
                    <a:pt x="2414" y="269"/>
                  </a:lnTo>
                  <a:lnTo>
                    <a:pt x="2442" y="269"/>
                  </a:lnTo>
                  <a:lnTo>
                    <a:pt x="2470" y="269"/>
                  </a:lnTo>
                  <a:lnTo>
                    <a:pt x="2490" y="269"/>
                  </a:lnTo>
                  <a:lnTo>
                    <a:pt x="2518" y="269"/>
                  </a:lnTo>
                  <a:lnTo>
                    <a:pt x="2545" y="269"/>
                  </a:lnTo>
                  <a:lnTo>
                    <a:pt x="2573" y="269"/>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7" name="Freeform 39"/>
            <p:cNvSpPr>
              <a:spLocks/>
            </p:cNvSpPr>
            <p:nvPr/>
          </p:nvSpPr>
          <p:spPr bwMode="auto">
            <a:xfrm>
              <a:off x="1680" y="3755"/>
              <a:ext cx="2573" cy="269"/>
            </a:xfrm>
            <a:custGeom>
              <a:avLst/>
              <a:gdLst>
                <a:gd name="T0" fmla="*/ 20 w 2573"/>
                <a:gd name="T1" fmla="*/ 7 h 269"/>
                <a:gd name="T2" fmla="*/ 75 w 2573"/>
                <a:gd name="T3" fmla="*/ 0 h 269"/>
                <a:gd name="T4" fmla="*/ 124 w 2573"/>
                <a:gd name="T5" fmla="*/ 0 h 269"/>
                <a:gd name="T6" fmla="*/ 179 w 2573"/>
                <a:gd name="T7" fmla="*/ 0 h 269"/>
                <a:gd name="T8" fmla="*/ 227 w 2573"/>
                <a:gd name="T9" fmla="*/ 21 h 269"/>
                <a:gd name="T10" fmla="*/ 282 w 2573"/>
                <a:gd name="T11" fmla="*/ 21 h 269"/>
                <a:gd name="T12" fmla="*/ 331 w 2573"/>
                <a:gd name="T13" fmla="*/ 7 h 269"/>
                <a:gd name="T14" fmla="*/ 379 w 2573"/>
                <a:gd name="T15" fmla="*/ 7 h 269"/>
                <a:gd name="T16" fmla="*/ 434 w 2573"/>
                <a:gd name="T17" fmla="*/ 14 h 269"/>
                <a:gd name="T18" fmla="*/ 483 w 2573"/>
                <a:gd name="T19" fmla="*/ 28 h 269"/>
                <a:gd name="T20" fmla="*/ 538 w 2573"/>
                <a:gd name="T21" fmla="*/ 55 h 269"/>
                <a:gd name="T22" fmla="*/ 586 w 2573"/>
                <a:gd name="T23" fmla="*/ 83 h 269"/>
                <a:gd name="T24" fmla="*/ 641 w 2573"/>
                <a:gd name="T25" fmla="*/ 110 h 269"/>
                <a:gd name="T26" fmla="*/ 690 w 2573"/>
                <a:gd name="T27" fmla="*/ 138 h 269"/>
                <a:gd name="T28" fmla="*/ 745 w 2573"/>
                <a:gd name="T29" fmla="*/ 152 h 269"/>
                <a:gd name="T30" fmla="*/ 793 w 2573"/>
                <a:gd name="T31" fmla="*/ 172 h 269"/>
                <a:gd name="T32" fmla="*/ 848 w 2573"/>
                <a:gd name="T33" fmla="*/ 193 h 269"/>
                <a:gd name="T34" fmla="*/ 897 w 2573"/>
                <a:gd name="T35" fmla="*/ 207 h 269"/>
                <a:gd name="T36" fmla="*/ 952 w 2573"/>
                <a:gd name="T37" fmla="*/ 221 h 269"/>
                <a:gd name="T38" fmla="*/ 1000 w 2573"/>
                <a:gd name="T39" fmla="*/ 228 h 269"/>
                <a:gd name="T40" fmla="*/ 1048 w 2573"/>
                <a:gd name="T41" fmla="*/ 234 h 269"/>
                <a:gd name="T42" fmla="*/ 1103 w 2573"/>
                <a:gd name="T43" fmla="*/ 241 h 269"/>
                <a:gd name="T44" fmla="*/ 1152 w 2573"/>
                <a:gd name="T45" fmla="*/ 248 h 269"/>
                <a:gd name="T46" fmla="*/ 1207 w 2573"/>
                <a:gd name="T47" fmla="*/ 255 h 269"/>
                <a:gd name="T48" fmla="*/ 1255 w 2573"/>
                <a:gd name="T49" fmla="*/ 255 h 269"/>
                <a:gd name="T50" fmla="*/ 1310 w 2573"/>
                <a:gd name="T51" fmla="*/ 262 h 269"/>
                <a:gd name="T52" fmla="*/ 1359 w 2573"/>
                <a:gd name="T53" fmla="*/ 262 h 269"/>
                <a:gd name="T54" fmla="*/ 1414 w 2573"/>
                <a:gd name="T55" fmla="*/ 262 h 269"/>
                <a:gd name="T56" fmla="*/ 1462 w 2573"/>
                <a:gd name="T57" fmla="*/ 269 h 269"/>
                <a:gd name="T58" fmla="*/ 1517 w 2573"/>
                <a:gd name="T59" fmla="*/ 269 h 269"/>
                <a:gd name="T60" fmla="*/ 1566 w 2573"/>
                <a:gd name="T61" fmla="*/ 269 h 269"/>
                <a:gd name="T62" fmla="*/ 1614 w 2573"/>
                <a:gd name="T63" fmla="*/ 269 h 269"/>
                <a:gd name="T64" fmla="*/ 1669 w 2573"/>
                <a:gd name="T65" fmla="*/ 269 h 269"/>
                <a:gd name="T66" fmla="*/ 1718 w 2573"/>
                <a:gd name="T67" fmla="*/ 269 h 269"/>
                <a:gd name="T68" fmla="*/ 1773 w 2573"/>
                <a:gd name="T69" fmla="*/ 269 h 269"/>
                <a:gd name="T70" fmla="*/ 1821 w 2573"/>
                <a:gd name="T71" fmla="*/ 269 h 269"/>
                <a:gd name="T72" fmla="*/ 1876 w 2573"/>
                <a:gd name="T73" fmla="*/ 269 h 269"/>
                <a:gd name="T74" fmla="*/ 1925 w 2573"/>
                <a:gd name="T75" fmla="*/ 269 h 269"/>
                <a:gd name="T76" fmla="*/ 1980 w 2573"/>
                <a:gd name="T77" fmla="*/ 269 h 269"/>
                <a:gd name="T78" fmla="*/ 2028 w 2573"/>
                <a:gd name="T79" fmla="*/ 269 h 269"/>
                <a:gd name="T80" fmla="*/ 2083 w 2573"/>
                <a:gd name="T81" fmla="*/ 269 h 269"/>
                <a:gd name="T82" fmla="*/ 2132 w 2573"/>
                <a:gd name="T83" fmla="*/ 269 h 269"/>
                <a:gd name="T84" fmla="*/ 2187 w 2573"/>
                <a:gd name="T85" fmla="*/ 269 h 269"/>
                <a:gd name="T86" fmla="*/ 2235 w 2573"/>
                <a:gd name="T87" fmla="*/ 269 h 269"/>
                <a:gd name="T88" fmla="*/ 2283 w 2573"/>
                <a:gd name="T89" fmla="*/ 269 h 269"/>
                <a:gd name="T90" fmla="*/ 2338 w 2573"/>
                <a:gd name="T91" fmla="*/ 269 h 269"/>
                <a:gd name="T92" fmla="*/ 2387 w 2573"/>
                <a:gd name="T93" fmla="*/ 269 h 269"/>
                <a:gd name="T94" fmla="*/ 2442 w 2573"/>
                <a:gd name="T95" fmla="*/ 269 h 269"/>
                <a:gd name="T96" fmla="*/ 2490 w 2573"/>
                <a:gd name="T97" fmla="*/ 269 h 269"/>
                <a:gd name="T98" fmla="*/ 2545 w 2573"/>
                <a:gd name="T99"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9">
                  <a:moveTo>
                    <a:pt x="0" y="0"/>
                  </a:moveTo>
                  <a:lnTo>
                    <a:pt x="20" y="7"/>
                  </a:lnTo>
                  <a:lnTo>
                    <a:pt x="48" y="7"/>
                  </a:lnTo>
                  <a:lnTo>
                    <a:pt x="75" y="0"/>
                  </a:lnTo>
                  <a:lnTo>
                    <a:pt x="96" y="0"/>
                  </a:lnTo>
                  <a:lnTo>
                    <a:pt x="124" y="0"/>
                  </a:lnTo>
                  <a:lnTo>
                    <a:pt x="151" y="0"/>
                  </a:lnTo>
                  <a:lnTo>
                    <a:pt x="179" y="0"/>
                  </a:lnTo>
                  <a:lnTo>
                    <a:pt x="200" y="0"/>
                  </a:lnTo>
                  <a:lnTo>
                    <a:pt x="227" y="21"/>
                  </a:lnTo>
                  <a:lnTo>
                    <a:pt x="255" y="14"/>
                  </a:lnTo>
                  <a:lnTo>
                    <a:pt x="282" y="21"/>
                  </a:lnTo>
                  <a:lnTo>
                    <a:pt x="303" y="28"/>
                  </a:lnTo>
                  <a:lnTo>
                    <a:pt x="331" y="7"/>
                  </a:lnTo>
                  <a:lnTo>
                    <a:pt x="358" y="7"/>
                  </a:lnTo>
                  <a:lnTo>
                    <a:pt x="379" y="7"/>
                  </a:lnTo>
                  <a:lnTo>
                    <a:pt x="407" y="7"/>
                  </a:lnTo>
                  <a:lnTo>
                    <a:pt x="434" y="14"/>
                  </a:lnTo>
                  <a:lnTo>
                    <a:pt x="462" y="21"/>
                  </a:lnTo>
                  <a:lnTo>
                    <a:pt x="483" y="28"/>
                  </a:lnTo>
                  <a:lnTo>
                    <a:pt x="510" y="34"/>
                  </a:lnTo>
                  <a:lnTo>
                    <a:pt x="538" y="55"/>
                  </a:lnTo>
                  <a:lnTo>
                    <a:pt x="565" y="69"/>
                  </a:lnTo>
                  <a:lnTo>
                    <a:pt x="586" y="83"/>
                  </a:lnTo>
                  <a:lnTo>
                    <a:pt x="614" y="97"/>
                  </a:lnTo>
                  <a:lnTo>
                    <a:pt x="641" y="110"/>
                  </a:lnTo>
                  <a:lnTo>
                    <a:pt x="662" y="124"/>
                  </a:lnTo>
                  <a:lnTo>
                    <a:pt x="690" y="138"/>
                  </a:lnTo>
                  <a:lnTo>
                    <a:pt x="717" y="145"/>
                  </a:lnTo>
                  <a:lnTo>
                    <a:pt x="745" y="152"/>
                  </a:lnTo>
                  <a:lnTo>
                    <a:pt x="765" y="165"/>
                  </a:lnTo>
                  <a:lnTo>
                    <a:pt x="793" y="172"/>
                  </a:lnTo>
                  <a:lnTo>
                    <a:pt x="821" y="186"/>
                  </a:lnTo>
                  <a:lnTo>
                    <a:pt x="848" y="193"/>
                  </a:lnTo>
                  <a:lnTo>
                    <a:pt x="869" y="200"/>
                  </a:lnTo>
                  <a:lnTo>
                    <a:pt x="897" y="207"/>
                  </a:lnTo>
                  <a:lnTo>
                    <a:pt x="924" y="214"/>
                  </a:lnTo>
                  <a:lnTo>
                    <a:pt x="952" y="221"/>
                  </a:lnTo>
                  <a:lnTo>
                    <a:pt x="972" y="228"/>
                  </a:lnTo>
                  <a:lnTo>
                    <a:pt x="1000" y="228"/>
                  </a:lnTo>
                  <a:lnTo>
                    <a:pt x="1028" y="234"/>
                  </a:lnTo>
                  <a:lnTo>
                    <a:pt x="1048" y="234"/>
                  </a:lnTo>
                  <a:lnTo>
                    <a:pt x="1076" y="241"/>
                  </a:lnTo>
                  <a:lnTo>
                    <a:pt x="1103" y="241"/>
                  </a:lnTo>
                  <a:lnTo>
                    <a:pt x="1131" y="248"/>
                  </a:lnTo>
                  <a:lnTo>
                    <a:pt x="1152" y="248"/>
                  </a:lnTo>
                  <a:lnTo>
                    <a:pt x="1179" y="248"/>
                  </a:lnTo>
                  <a:lnTo>
                    <a:pt x="1207" y="255"/>
                  </a:lnTo>
                  <a:lnTo>
                    <a:pt x="1235" y="255"/>
                  </a:lnTo>
                  <a:lnTo>
                    <a:pt x="1255" y="255"/>
                  </a:lnTo>
                  <a:lnTo>
                    <a:pt x="1283" y="262"/>
                  </a:lnTo>
                  <a:lnTo>
                    <a:pt x="1310" y="262"/>
                  </a:lnTo>
                  <a:lnTo>
                    <a:pt x="1331" y="262"/>
                  </a:lnTo>
                  <a:lnTo>
                    <a:pt x="1359" y="262"/>
                  </a:lnTo>
                  <a:lnTo>
                    <a:pt x="1386" y="262"/>
                  </a:lnTo>
                  <a:lnTo>
                    <a:pt x="1414" y="262"/>
                  </a:lnTo>
                  <a:lnTo>
                    <a:pt x="1435" y="262"/>
                  </a:lnTo>
                  <a:lnTo>
                    <a:pt x="1462" y="269"/>
                  </a:lnTo>
                  <a:lnTo>
                    <a:pt x="1490" y="269"/>
                  </a:lnTo>
                  <a:lnTo>
                    <a:pt x="1517" y="269"/>
                  </a:lnTo>
                  <a:lnTo>
                    <a:pt x="1538" y="269"/>
                  </a:lnTo>
                  <a:lnTo>
                    <a:pt x="1566" y="269"/>
                  </a:lnTo>
                  <a:lnTo>
                    <a:pt x="1593" y="269"/>
                  </a:lnTo>
                  <a:lnTo>
                    <a:pt x="1614" y="269"/>
                  </a:lnTo>
                  <a:lnTo>
                    <a:pt x="1642" y="269"/>
                  </a:lnTo>
                  <a:lnTo>
                    <a:pt x="1669" y="269"/>
                  </a:lnTo>
                  <a:lnTo>
                    <a:pt x="1697" y="269"/>
                  </a:lnTo>
                  <a:lnTo>
                    <a:pt x="1718" y="269"/>
                  </a:lnTo>
                  <a:lnTo>
                    <a:pt x="1745" y="269"/>
                  </a:lnTo>
                  <a:lnTo>
                    <a:pt x="1773" y="269"/>
                  </a:lnTo>
                  <a:lnTo>
                    <a:pt x="1800" y="269"/>
                  </a:lnTo>
                  <a:lnTo>
                    <a:pt x="1821" y="269"/>
                  </a:lnTo>
                  <a:lnTo>
                    <a:pt x="1849" y="269"/>
                  </a:lnTo>
                  <a:lnTo>
                    <a:pt x="1876" y="269"/>
                  </a:lnTo>
                  <a:lnTo>
                    <a:pt x="1904" y="269"/>
                  </a:lnTo>
                  <a:lnTo>
                    <a:pt x="1925" y="269"/>
                  </a:lnTo>
                  <a:lnTo>
                    <a:pt x="1952" y="269"/>
                  </a:lnTo>
                  <a:lnTo>
                    <a:pt x="1980" y="269"/>
                  </a:lnTo>
                  <a:lnTo>
                    <a:pt x="2000" y="269"/>
                  </a:lnTo>
                  <a:lnTo>
                    <a:pt x="2028" y="269"/>
                  </a:lnTo>
                  <a:lnTo>
                    <a:pt x="2056" y="269"/>
                  </a:lnTo>
                  <a:lnTo>
                    <a:pt x="2083" y="269"/>
                  </a:lnTo>
                  <a:lnTo>
                    <a:pt x="2104" y="269"/>
                  </a:lnTo>
                  <a:lnTo>
                    <a:pt x="2132" y="269"/>
                  </a:lnTo>
                  <a:lnTo>
                    <a:pt x="2159" y="269"/>
                  </a:lnTo>
                  <a:lnTo>
                    <a:pt x="2187" y="269"/>
                  </a:lnTo>
                  <a:lnTo>
                    <a:pt x="2207" y="269"/>
                  </a:lnTo>
                  <a:lnTo>
                    <a:pt x="2235" y="269"/>
                  </a:lnTo>
                  <a:lnTo>
                    <a:pt x="2263" y="269"/>
                  </a:lnTo>
                  <a:lnTo>
                    <a:pt x="2283" y="269"/>
                  </a:lnTo>
                  <a:lnTo>
                    <a:pt x="2311" y="269"/>
                  </a:lnTo>
                  <a:lnTo>
                    <a:pt x="2338" y="269"/>
                  </a:lnTo>
                  <a:lnTo>
                    <a:pt x="2366" y="269"/>
                  </a:lnTo>
                  <a:lnTo>
                    <a:pt x="2387" y="269"/>
                  </a:lnTo>
                  <a:lnTo>
                    <a:pt x="2414" y="269"/>
                  </a:lnTo>
                  <a:lnTo>
                    <a:pt x="2442" y="269"/>
                  </a:lnTo>
                  <a:lnTo>
                    <a:pt x="2470" y="269"/>
                  </a:lnTo>
                  <a:lnTo>
                    <a:pt x="2490" y="269"/>
                  </a:lnTo>
                  <a:lnTo>
                    <a:pt x="2518" y="269"/>
                  </a:lnTo>
                  <a:lnTo>
                    <a:pt x="2545" y="269"/>
                  </a:lnTo>
                  <a:lnTo>
                    <a:pt x="2573" y="269"/>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8" name="Freeform 40"/>
            <p:cNvSpPr>
              <a:spLocks/>
            </p:cNvSpPr>
            <p:nvPr/>
          </p:nvSpPr>
          <p:spPr bwMode="auto">
            <a:xfrm>
              <a:off x="1680" y="3645"/>
              <a:ext cx="2573" cy="365"/>
            </a:xfrm>
            <a:custGeom>
              <a:avLst/>
              <a:gdLst>
                <a:gd name="T0" fmla="*/ 20 w 2573"/>
                <a:gd name="T1" fmla="*/ 34 h 365"/>
                <a:gd name="T2" fmla="*/ 75 w 2573"/>
                <a:gd name="T3" fmla="*/ 27 h 365"/>
                <a:gd name="T4" fmla="*/ 124 w 2573"/>
                <a:gd name="T5" fmla="*/ 13 h 365"/>
                <a:gd name="T6" fmla="*/ 179 w 2573"/>
                <a:gd name="T7" fmla="*/ 13 h 365"/>
                <a:gd name="T8" fmla="*/ 227 w 2573"/>
                <a:gd name="T9" fmla="*/ 41 h 365"/>
                <a:gd name="T10" fmla="*/ 282 w 2573"/>
                <a:gd name="T11" fmla="*/ 41 h 365"/>
                <a:gd name="T12" fmla="*/ 331 w 2573"/>
                <a:gd name="T13" fmla="*/ 13 h 365"/>
                <a:gd name="T14" fmla="*/ 379 w 2573"/>
                <a:gd name="T15" fmla="*/ 6 h 365"/>
                <a:gd name="T16" fmla="*/ 434 w 2573"/>
                <a:gd name="T17" fmla="*/ 13 h 365"/>
                <a:gd name="T18" fmla="*/ 483 w 2573"/>
                <a:gd name="T19" fmla="*/ 41 h 365"/>
                <a:gd name="T20" fmla="*/ 538 w 2573"/>
                <a:gd name="T21" fmla="*/ 75 h 365"/>
                <a:gd name="T22" fmla="*/ 586 w 2573"/>
                <a:gd name="T23" fmla="*/ 124 h 365"/>
                <a:gd name="T24" fmla="*/ 641 w 2573"/>
                <a:gd name="T25" fmla="*/ 158 h 365"/>
                <a:gd name="T26" fmla="*/ 690 w 2573"/>
                <a:gd name="T27" fmla="*/ 186 h 365"/>
                <a:gd name="T28" fmla="*/ 745 w 2573"/>
                <a:gd name="T29" fmla="*/ 213 h 365"/>
                <a:gd name="T30" fmla="*/ 793 w 2573"/>
                <a:gd name="T31" fmla="*/ 241 h 365"/>
                <a:gd name="T32" fmla="*/ 848 w 2573"/>
                <a:gd name="T33" fmla="*/ 262 h 365"/>
                <a:gd name="T34" fmla="*/ 897 w 2573"/>
                <a:gd name="T35" fmla="*/ 282 h 365"/>
                <a:gd name="T36" fmla="*/ 952 w 2573"/>
                <a:gd name="T37" fmla="*/ 303 h 365"/>
                <a:gd name="T38" fmla="*/ 1000 w 2573"/>
                <a:gd name="T39" fmla="*/ 310 h 365"/>
                <a:gd name="T40" fmla="*/ 1048 w 2573"/>
                <a:gd name="T41" fmla="*/ 324 h 365"/>
                <a:gd name="T42" fmla="*/ 1103 w 2573"/>
                <a:gd name="T43" fmla="*/ 331 h 365"/>
                <a:gd name="T44" fmla="*/ 1152 w 2573"/>
                <a:gd name="T45" fmla="*/ 338 h 365"/>
                <a:gd name="T46" fmla="*/ 1207 w 2573"/>
                <a:gd name="T47" fmla="*/ 344 h 365"/>
                <a:gd name="T48" fmla="*/ 1255 w 2573"/>
                <a:gd name="T49" fmla="*/ 351 h 365"/>
                <a:gd name="T50" fmla="*/ 1310 w 2573"/>
                <a:gd name="T51" fmla="*/ 351 h 365"/>
                <a:gd name="T52" fmla="*/ 1359 w 2573"/>
                <a:gd name="T53" fmla="*/ 358 h 365"/>
                <a:gd name="T54" fmla="*/ 1414 w 2573"/>
                <a:gd name="T55" fmla="*/ 358 h 365"/>
                <a:gd name="T56" fmla="*/ 1462 w 2573"/>
                <a:gd name="T57" fmla="*/ 358 h 365"/>
                <a:gd name="T58" fmla="*/ 1517 w 2573"/>
                <a:gd name="T59" fmla="*/ 358 h 365"/>
                <a:gd name="T60" fmla="*/ 1566 w 2573"/>
                <a:gd name="T61" fmla="*/ 365 h 365"/>
                <a:gd name="T62" fmla="*/ 1614 w 2573"/>
                <a:gd name="T63" fmla="*/ 365 h 365"/>
                <a:gd name="T64" fmla="*/ 1669 w 2573"/>
                <a:gd name="T65" fmla="*/ 365 h 365"/>
                <a:gd name="T66" fmla="*/ 1718 w 2573"/>
                <a:gd name="T67" fmla="*/ 365 h 365"/>
                <a:gd name="T68" fmla="*/ 1773 w 2573"/>
                <a:gd name="T69" fmla="*/ 365 h 365"/>
                <a:gd name="T70" fmla="*/ 1821 w 2573"/>
                <a:gd name="T71" fmla="*/ 365 h 365"/>
                <a:gd name="T72" fmla="*/ 1876 w 2573"/>
                <a:gd name="T73" fmla="*/ 365 h 365"/>
                <a:gd name="T74" fmla="*/ 1925 w 2573"/>
                <a:gd name="T75" fmla="*/ 365 h 365"/>
                <a:gd name="T76" fmla="*/ 1980 w 2573"/>
                <a:gd name="T77" fmla="*/ 365 h 365"/>
                <a:gd name="T78" fmla="*/ 2028 w 2573"/>
                <a:gd name="T79" fmla="*/ 365 h 365"/>
                <a:gd name="T80" fmla="*/ 2083 w 2573"/>
                <a:gd name="T81" fmla="*/ 365 h 365"/>
                <a:gd name="T82" fmla="*/ 2132 w 2573"/>
                <a:gd name="T83" fmla="*/ 365 h 365"/>
                <a:gd name="T84" fmla="*/ 2187 w 2573"/>
                <a:gd name="T85" fmla="*/ 365 h 365"/>
                <a:gd name="T86" fmla="*/ 2235 w 2573"/>
                <a:gd name="T87" fmla="*/ 365 h 365"/>
                <a:gd name="T88" fmla="*/ 2283 w 2573"/>
                <a:gd name="T89" fmla="*/ 365 h 365"/>
                <a:gd name="T90" fmla="*/ 2338 w 2573"/>
                <a:gd name="T91" fmla="*/ 365 h 365"/>
                <a:gd name="T92" fmla="*/ 2387 w 2573"/>
                <a:gd name="T93" fmla="*/ 365 h 365"/>
                <a:gd name="T94" fmla="*/ 2442 w 2573"/>
                <a:gd name="T95" fmla="*/ 365 h 365"/>
                <a:gd name="T96" fmla="*/ 2490 w 2573"/>
                <a:gd name="T97" fmla="*/ 365 h 365"/>
                <a:gd name="T98" fmla="*/ 2545 w 2573"/>
                <a:gd name="T99"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365">
                  <a:moveTo>
                    <a:pt x="0" y="20"/>
                  </a:moveTo>
                  <a:lnTo>
                    <a:pt x="20" y="34"/>
                  </a:lnTo>
                  <a:lnTo>
                    <a:pt x="48" y="27"/>
                  </a:lnTo>
                  <a:lnTo>
                    <a:pt x="75" y="27"/>
                  </a:lnTo>
                  <a:lnTo>
                    <a:pt x="96" y="13"/>
                  </a:lnTo>
                  <a:lnTo>
                    <a:pt x="124" y="13"/>
                  </a:lnTo>
                  <a:lnTo>
                    <a:pt x="151" y="20"/>
                  </a:lnTo>
                  <a:lnTo>
                    <a:pt x="179" y="13"/>
                  </a:lnTo>
                  <a:lnTo>
                    <a:pt x="200" y="20"/>
                  </a:lnTo>
                  <a:lnTo>
                    <a:pt x="227" y="41"/>
                  </a:lnTo>
                  <a:lnTo>
                    <a:pt x="255" y="34"/>
                  </a:lnTo>
                  <a:lnTo>
                    <a:pt x="282" y="41"/>
                  </a:lnTo>
                  <a:lnTo>
                    <a:pt x="303" y="48"/>
                  </a:lnTo>
                  <a:lnTo>
                    <a:pt x="331" y="13"/>
                  </a:lnTo>
                  <a:lnTo>
                    <a:pt x="358" y="6"/>
                  </a:lnTo>
                  <a:lnTo>
                    <a:pt x="379" y="6"/>
                  </a:lnTo>
                  <a:lnTo>
                    <a:pt x="407" y="0"/>
                  </a:lnTo>
                  <a:lnTo>
                    <a:pt x="434" y="13"/>
                  </a:lnTo>
                  <a:lnTo>
                    <a:pt x="462" y="27"/>
                  </a:lnTo>
                  <a:lnTo>
                    <a:pt x="483" y="41"/>
                  </a:lnTo>
                  <a:lnTo>
                    <a:pt x="510" y="55"/>
                  </a:lnTo>
                  <a:lnTo>
                    <a:pt x="538" y="75"/>
                  </a:lnTo>
                  <a:lnTo>
                    <a:pt x="565" y="103"/>
                  </a:lnTo>
                  <a:lnTo>
                    <a:pt x="586" y="124"/>
                  </a:lnTo>
                  <a:lnTo>
                    <a:pt x="614" y="138"/>
                  </a:lnTo>
                  <a:lnTo>
                    <a:pt x="641" y="158"/>
                  </a:lnTo>
                  <a:lnTo>
                    <a:pt x="662" y="172"/>
                  </a:lnTo>
                  <a:lnTo>
                    <a:pt x="690" y="186"/>
                  </a:lnTo>
                  <a:lnTo>
                    <a:pt x="717" y="200"/>
                  </a:lnTo>
                  <a:lnTo>
                    <a:pt x="745" y="213"/>
                  </a:lnTo>
                  <a:lnTo>
                    <a:pt x="765" y="227"/>
                  </a:lnTo>
                  <a:lnTo>
                    <a:pt x="793" y="241"/>
                  </a:lnTo>
                  <a:lnTo>
                    <a:pt x="821" y="255"/>
                  </a:lnTo>
                  <a:lnTo>
                    <a:pt x="848" y="262"/>
                  </a:lnTo>
                  <a:lnTo>
                    <a:pt x="869" y="275"/>
                  </a:lnTo>
                  <a:lnTo>
                    <a:pt x="897" y="282"/>
                  </a:lnTo>
                  <a:lnTo>
                    <a:pt x="924" y="289"/>
                  </a:lnTo>
                  <a:lnTo>
                    <a:pt x="952" y="303"/>
                  </a:lnTo>
                  <a:lnTo>
                    <a:pt x="972" y="310"/>
                  </a:lnTo>
                  <a:lnTo>
                    <a:pt x="1000" y="310"/>
                  </a:lnTo>
                  <a:lnTo>
                    <a:pt x="1028" y="317"/>
                  </a:lnTo>
                  <a:lnTo>
                    <a:pt x="1048" y="324"/>
                  </a:lnTo>
                  <a:lnTo>
                    <a:pt x="1076" y="331"/>
                  </a:lnTo>
                  <a:lnTo>
                    <a:pt x="1103" y="331"/>
                  </a:lnTo>
                  <a:lnTo>
                    <a:pt x="1131" y="338"/>
                  </a:lnTo>
                  <a:lnTo>
                    <a:pt x="1152" y="338"/>
                  </a:lnTo>
                  <a:lnTo>
                    <a:pt x="1179" y="344"/>
                  </a:lnTo>
                  <a:lnTo>
                    <a:pt x="1207" y="344"/>
                  </a:lnTo>
                  <a:lnTo>
                    <a:pt x="1235" y="344"/>
                  </a:lnTo>
                  <a:lnTo>
                    <a:pt x="1255" y="351"/>
                  </a:lnTo>
                  <a:lnTo>
                    <a:pt x="1283" y="351"/>
                  </a:lnTo>
                  <a:lnTo>
                    <a:pt x="1310" y="351"/>
                  </a:lnTo>
                  <a:lnTo>
                    <a:pt x="1331" y="351"/>
                  </a:lnTo>
                  <a:lnTo>
                    <a:pt x="1359" y="358"/>
                  </a:lnTo>
                  <a:lnTo>
                    <a:pt x="1386" y="358"/>
                  </a:lnTo>
                  <a:lnTo>
                    <a:pt x="1414" y="358"/>
                  </a:lnTo>
                  <a:lnTo>
                    <a:pt x="1435" y="358"/>
                  </a:lnTo>
                  <a:lnTo>
                    <a:pt x="1462" y="358"/>
                  </a:lnTo>
                  <a:lnTo>
                    <a:pt x="1490" y="358"/>
                  </a:lnTo>
                  <a:lnTo>
                    <a:pt x="1517" y="358"/>
                  </a:lnTo>
                  <a:lnTo>
                    <a:pt x="1538" y="365"/>
                  </a:lnTo>
                  <a:lnTo>
                    <a:pt x="1566" y="365"/>
                  </a:lnTo>
                  <a:lnTo>
                    <a:pt x="1593" y="365"/>
                  </a:lnTo>
                  <a:lnTo>
                    <a:pt x="1614" y="365"/>
                  </a:lnTo>
                  <a:lnTo>
                    <a:pt x="1642" y="365"/>
                  </a:lnTo>
                  <a:lnTo>
                    <a:pt x="1669" y="365"/>
                  </a:lnTo>
                  <a:lnTo>
                    <a:pt x="1697" y="365"/>
                  </a:lnTo>
                  <a:lnTo>
                    <a:pt x="1718" y="365"/>
                  </a:lnTo>
                  <a:lnTo>
                    <a:pt x="1745" y="365"/>
                  </a:lnTo>
                  <a:lnTo>
                    <a:pt x="1773" y="365"/>
                  </a:lnTo>
                  <a:lnTo>
                    <a:pt x="1800" y="365"/>
                  </a:lnTo>
                  <a:lnTo>
                    <a:pt x="1821" y="365"/>
                  </a:lnTo>
                  <a:lnTo>
                    <a:pt x="1849" y="365"/>
                  </a:lnTo>
                  <a:lnTo>
                    <a:pt x="1876" y="365"/>
                  </a:lnTo>
                  <a:lnTo>
                    <a:pt x="1904" y="365"/>
                  </a:lnTo>
                  <a:lnTo>
                    <a:pt x="1925" y="365"/>
                  </a:lnTo>
                  <a:lnTo>
                    <a:pt x="1952" y="365"/>
                  </a:lnTo>
                  <a:lnTo>
                    <a:pt x="1980" y="365"/>
                  </a:lnTo>
                  <a:lnTo>
                    <a:pt x="2000" y="365"/>
                  </a:lnTo>
                  <a:lnTo>
                    <a:pt x="2028" y="365"/>
                  </a:lnTo>
                  <a:lnTo>
                    <a:pt x="2056" y="365"/>
                  </a:lnTo>
                  <a:lnTo>
                    <a:pt x="2083" y="365"/>
                  </a:lnTo>
                  <a:lnTo>
                    <a:pt x="2104" y="365"/>
                  </a:lnTo>
                  <a:lnTo>
                    <a:pt x="2132" y="365"/>
                  </a:lnTo>
                  <a:lnTo>
                    <a:pt x="2159" y="365"/>
                  </a:lnTo>
                  <a:lnTo>
                    <a:pt x="2187" y="365"/>
                  </a:lnTo>
                  <a:lnTo>
                    <a:pt x="2207" y="365"/>
                  </a:lnTo>
                  <a:lnTo>
                    <a:pt x="2235" y="365"/>
                  </a:lnTo>
                  <a:lnTo>
                    <a:pt x="2263" y="365"/>
                  </a:lnTo>
                  <a:lnTo>
                    <a:pt x="2283" y="365"/>
                  </a:lnTo>
                  <a:lnTo>
                    <a:pt x="2311" y="365"/>
                  </a:lnTo>
                  <a:lnTo>
                    <a:pt x="2338" y="365"/>
                  </a:lnTo>
                  <a:lnTo>
                    <a:pt x="2366" y="365"/>
                  </a:lnTo>
                  <a:lnTo>
                    <a:pt x="2387" y="365"/>
                  </a:lnTo>
                  <a:lnTo>
                    <a:pt x="2414" y="365"/>
                  </a:lnTo>
                  <a:lnTo>
                    <a:pt x="2442" y="365"/>
                  </a:lnTo>
                  <a:lnTo>
                    <a:pt x="2470" y="365"/>
                  </a:lnTo>
                  <a:lnTo>
                    <a:pt x="2490" y="365"/>
                  </a:lnTo>
                  <a:lnTo>
                    <a:pt x="2518" y="365"/>
                  </a:lnTo>
                  <a:lnTo>
                    <a:pt x="2545" y="365"/>
                  </a:lnTo>
                  <a:lnTo>
                    <a:pt x="2573" y="365"/>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9" name="Freeform 41"/>
            <p:cNvSpPr>
              <a:spLocks/>
            </p:cNvSpPr>
            <p:nvPr/>
          </p:nvSpPr>
          <p:spPr bwMode="auto">
            <a:xfrm>
              <a:off x="1680" y="3651"/>
              <a:ext cx="2573" cy="366"/>
            </a:xfrm>
            <a:custGeom>
              <a:avLst/>
              <a:gdLst>
                <a:gd name="T0" fmla="*/ 20 w 2573"/>
                <a:gd name="T1" fmla="*/ 35 h 366"/>
                <a:gd name="T2" fmla="*/ 75 w 2573"/>
                <a:gd name="T3" fmla="*/ 28 h 366"/>
                <a:gd name="T4" fmla="*/ 124 w 2573"/>
                <a:gd name="T5" fmla="*/ 14 h 366"/>
                <a:gd name="T6" fmla="*/ 179 w 2573"/>
                <a:gd name="T7" fmla="*/ 14 h 366"/>
                <a:gd name="T8" fmla="*/ 227 w 2573"/>
                <a:gd name="T9" fmla="*/ 42 h 366"/>
                <a:gd name="T10" fmla="*/ 282 w 2573"/>
                <a:gd name="T11" fmla="*/ 42 h 366"/>
                <a:gd name="T12" fmla="*/ 331 w 2573"/>
                <a:gd name="T13" fmla="*/ 14 h 366"/>
                <a:gd name="T14" fmla="*/ 379 w 2573"/>
                <a:gd name="T15" fmla="*/ 7 h 366"/>
                <a:gd name="T16" fmla="*/ 434 w 2573"/>
                <a:gd name="T17" fmla="*/ 14 h 366"/>
                <a:gd name="T18" fmla="*/ 483 w 2573"/>
                <a:gd name="T19" fmla="*/ 42 h 366"/>
                <a:gd name="T20" fmla="*/ 538 w 2573"/>
                <a:gd name="T21" fmla="*/ 76 h 366"/>
                <a:gd name="T22" fmla="*/ 586 w 2573"/>
                <a:gd name="T23" fmla="*/ 125 h 366"/>
                <a:gd name="T24" fmla="*/ 641 w 2573"/>
                <a:gd name="T25" fmla="*/ 159 h 366"/>
                <a:gd name="T26" fmla="*/ 690 w 2573"/>
                <a:gd name="T27" fmla="*/ 187 h 366"/>
                <a:gd name="T28" fmla="*/ 745 w 2573"/>
                <a:gd name="T29" fmla="*/ 214 h 366"/>
                <a:gd name="T30" fmla="*/ 793 w 2573"/>
                <a:gd name="T31" fmla="*/ 242 h 366"/>
                <a:gd name="T32" fmla="*/ 848 w 2573"/>
                <a:gd name="T33" fmla="*/ 263 h 366"/>
                <a:gd name="T34" fmla="*/ 897 w 2573"/>
                <a:gd name="T35" fmla="*/ 283 h 366"/>
                <a:gd name="T36" fmla="*/ 952 w 2573"/>
                <a:gd name="T37" fmla="*/ 304 h 366"/>
                <a:gd name="T38" fmla="*/ 1000 w 2573"/>
                <a:gd name="T39" fmla="*/ 311 h 366"/>
                <a:gd name="T40" fmla="*/ 1048 w 2573"/>
                <a:gd name="T41" fmla="*/ 325 h 366"/>
                <a:gd name="T42" fmla="*/ 1103 w 2573"/>
                <a:gd name="T43" fmla="*/ 332 h 366"/>
                <a:gd name="T44" fmla="*/ 1152 w 2573"/>
                <a:gd name="T45" fmla="*/ 338 h 366"/>
                <a:gd name="T46" fmla="*/ 1207 w 2573"/>
                <a:gd name="T47" fmla="*/ 345 h 366"/>
                <a:gd name="T48" fmla="*/ 1255 w 2573"/>
                <a:gd name="T49" fmla="*/ 352 h 366"/>
                <a:gd name="T50" fmla="*/ 1310 w 2573"/>
                <a:gd name="T51" fmla="*/ 352 h 366"/>
                <a:gd name="T52" fmla="*/ 1359 w 2573"/>
                <a:gd name="T53" fmla="*/ 359 h 366"/>
                <a:gd name="T54" fmla="*/ 1414 w 2573"/>
                <a:gd name="T55" fmla="*/ 359 h 366"/>
                <a:gd name="T56" fmla="*/ 1462 w 2573"/>
                <a:gd name="T57" fmla="*/ 359 h 366"/>
                <a:gd name="T58" fmla="*/ 1517 w 2573"/>
                <a:gd name="T59" fmla="*/ 359 h 366"/>
                <a:gd name="T60" fmla="*/ 1566 w 2573"/>
                <a:gd name="T61" fmla="*/ 366 h 366"/>
                <a:gd name="T62" fmla="*/ 1614 w 2573"/>
                <a:gd name="T63" fmla="*/ 366 h 366"/>
                <a:gd name="T64" fmla="*/ 1669 w 2573"/>
                <a:gd name="T65" fmla="*/ 366 h 366"/>
                <a:gd name="T66" fmla="*/ 1718 w 2573"/>
                <a:gd name="T67" fmla="*/ 366 h 366"/>
                <a:gd name="T68" fmla="*/ 1773 w 2573"/>
                <a:gd name="T69" fmla="*/ 366 h 366"/>
                <a:gd name="T70" fmla="*/ 1821 w 2573"/>
                <a:gd name="T71" fmla="*/ 366 h 366"/>
                <a:gd name="T72" fmla="*/ 1876 w 2573"/>
                <a:gd name="T73" fmla="*/ 366 h 366"/>
                <a:gd name="T74" fmla="*/ 1925 w 2573"/>
                <a:gd name="T75" fmla="*/ 366 h 366"/>
                <a:gd name="T76" fmla="*/ 1980 w 2573"/>
                <a:gd name="T77" fmla="*/ 366 h 366"/>
                <a:gd name="T78" fmla="*/ 2028 w 2573"/>
                <a:gd name="T79" fmla="*/ 366 h 366"/>
                <a:gd name="T80" fmla="*/ 2083 w 2573"/>
                <a:gd name="T81" fmla="*/ 366 h 366"/>
                <a:gd name="T82" fmla="*/ 2132 w 2573"/>
                <a:gd name="T83" fmla="*/ 366 h 366"/>
                <a:gd name="T84" fmla="*/ 2187 w 2573"/>
                <a:gd name="T85" fmla="*/ 366 h 366"/>
                <a:gd name="T86" fmla="*/ 2235 w 2573"/>
                <a:gd name="T87" fmla="*/ 366 h 366"/>
                <a:gd name="T88" fmla="*/ 2283 w 2573"/>
                <a:gd name="T89" fmla="*/ 366 h 366"/>
                <a:gd name="T90" fmla="*/ 2338 w 2573"/>
                <a:gd name="T91" fmla="*/ 366 h 366"/>
                <a:gd name="T92" fmla="*/ 2387 w 2573"/>
                <a:gd name="T93" fmla="*/ 366 h 366"/>
                <a:gd name="T94" fmla="*/ 2442 w 2573"/>
                <a:gd name="T95" fmla="*/ 366 h 366"/>
                <a:gd name="T96" fmla="*/ 2490 w 2573"/>
                <a:gd name="T97" fmla="*/ 366 h 366"/>
                <a:gd name="T98" fmla="*/ 2545 w 2573"/>
                <a:gd name="T99" fmla="*/ 36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366">
                  <a:moveTo>
                    <a:pt x="0" y="21"/>
                  </a:moveTo>
                  <a:lnTo>
                    <a:pt x="20" y="35"/>
                  </a:lnTo>
                  <a:lnTo>
                    <a:pt x="48" y="28"/>
                  </a:lnTo>
                  <a:lnTo>
                    <a:pt x="75" y="28"/>
                  </a:lnTo>
                  <a:lnTo>
                    <a:pt x="96" y="14"/>
                  </a:lnTo>
                  <a:lnTo>
                    <a:pt x="124" y="14"/>
                  </a:lnTo>
                  <a:lnTo>
                    <a:pt x="151" y="21"/>
                  </a:lnTo>
                  <a:lnTo>
                    <a:pt x="179" y="14"/>
                  </a:lnTo>
                  <a:lnTo>
                    <a:pt x="200" y="21"/>
                  </a:lnTo>
                  <a:lnTo>
                    <a:pt x="227" y="42"/>
                  </a:lnTo>
                  <a:lnTo>
                    <a:pt x="255" y="35"/>
                  </a:lnTo>
                  <a:lnTo>
                    <a:pt x="282" y="42"/>
                  </a:lnTo>
                  <a:lnTo>
                    <a:pt x="303" y="49"/>
                  </a:lnTo>
                  <a:lnTo>
                    <a:pt x="331" y="14"/>
                  </a:lnTo>
                  <a:lnTo>
                    <a:pt x="358" y="7"/>
                  </a:lnTo>
                  <a:lnTo>
                    <a:pt x="379" y="7"/>
                  </a:lnTo>
                  <a:lnTo>
                    <a:pt x="407" y="0"/>
                  </a:lnTo>
                  <a:lnTo>
                    <a:pt x="434" y="14"/>
                  </a:lnTo>
                  <a:lnTo>
                    <a:pt x="462" y="28"/>
                  </a:lnTo>
                  <a:lnTo>
                    <a:pt x="483" y="42"/>
                  </a:lnTo>
                  <a:lnTo>
                    <a:pt x="510" y="56"/>
                  </a:lnTo>
                  <a:lnTo>
                    <a:pt x="538" y="76"/>
                  </a:lnTo>
                  <a:lnTo>
                    <a:pt x="565" y="104"/>
                  </a:lnTo>
                  <a:lnTo>
                    <a:pt x="586" y="125"/>
                  </a:lnTo>
                  <a:lnTo>
                    <a:pt x="614" y="138"/>
                  </a:lnTo>
                  <a:lnTo>
                    <a:pt x="641" y="159"/>
                  </a:lnTo>
                  <a:lnTo>
                    <a:pt x="662" y="173"/>
                  </a:lnTo>
                  <a:lnTo>
                    <a:pt x="690" y="187"/>
                  </a:lnTo>
                  <a:lnTo>
                    <a:pt x="717" y="201"/>
                  </a:lnTo>
                  <a:lnTo>
                    <a:pt x="745" y="214"/>
                  </a:lnTo>
                  <a:lnTo>
                    <a:pt x="765" y="228"/>
                  </a:lnTo>
                  <a:lnTo>
                    <a:pt x="793" y="242"/>
                  </a:lnTo>
                  <a:lnTo>
                    <a:pt x="821" y="256"/>
                  </a:lnTo>
                  <a:lnTo>
                    <a:pt x="848" y="263"/>
                  </a:lnTo>
                  <a:lnTo>
                    <a:pt x="869" y="276"/>
                  </a:lnTo>
                  <a:lnTo>
                    <a:pt x="897" y="283"/>
                  </a:lnTo>
                  <a:lnTo>
                    <a:pt x="924" y="290"/>
                  </a:lnTo>
                  <a:lnTo>
                    <a:pt x="952" y="304"/>
                  </a:lnTo>
                  <a:lnTo>
                    <a:pt x="972" y="311"/>
                  </a:lnTo>
                  <a:lnTo>
                    <a:pt x="1000" y="311"/>
                  </a:lnTo>
                  <a:lnTo>
                    <a:pt x="1028" y="318"/>
                  </a:lnTo>
                  <a:lnTo>
                    <a:pt x="1048" y="325"/>
                  </a:lnTo>
                  <a:lnTo>
                    <a:pt x="1076" y="332"/>
                  </a:lnTo>
                  <a:lnTo>
                    <a:pt x="1103" y="332"/>
                  </a:lnTo>
                  <a:lnTo>
                    <a:pt x="1131" y="338"/>
                  </a:lnTo>
                  <a:lnTo>
                    <a:pt x="1152" y="338"/>
                  </a:lnTo>
                  <a:lnTo>
                    <a:pt x="1179" y="345"/>
                  </a:lnTo>
                  <a:lnTo>
                    <a:pt x="1207" y="345"/>
                  </a:lnTo>
                  <a:lnTo>
                    <a:pt x="1235" y="345"/>
                  </a:lnTo>
                  <a:lnTo>
                    <a:pt x="1255" y="352"/>
                  </a:lnTo>
                  <a:lnTo>
                    <a:pt x="1283" y="352"/>
                  </a:lnTo>
                  <a:lnTo>
                    <a:pt x="1310" y="352"/>
                  </a:lnTo>
                  <a:lnTo>
                    <a:pt x="1331" y="352"/>
                  </a:lnTo>
                  <a:lnTo>
                    <a:pt x="1359" y="359"/>
                  </a:lnTo>
                  <a:lnTo>
                    <a:pt x="1386" y="359"/>
                  </a:lnTo>
                  <a:lnTo>
                    <a:pt x="1414" y="359"/>
                  </a:lnTo>
                  <a:lnTo>
                    <a:pt x="1435" y="359"/>
                  </a:lnTo>
                  <a:lnTo>
                    <a:pt x="1462" y="359"/>
                  </a:lnTo>
                  <a:lnTo>
                    <a:pt x="1490" y="359"/>
                  </a:lnTo>
                  <a:lnTo>
                    <a:pt x="1517" y="359"/>
                  </a:lnTo>
                  <a:lnTo>
                    <a:pt x="1538" y="366"/>
                  </a:lnTo>
                  <a:lnTo>
                    <a:pt x="1566" y="366"/>
                  </a:lnTo>
                  <a:lnTo>
                    <a:pt x="1593" y="366"/>
                  </a:lnTo>
                  <a:lnTo>
                    <a:pt x="1614" y="366"/>
                  </a:lnTo>
                  <a:lnTo>
                    <a:pt x="1642" y="366"/>
                  </a:lnTo>
                  <a:lnTo>
                    <a:pt x="1669" y="366"/>
                  </a:lnTo>
                  <a:lnTo>
                    <a:pt x="1697" y="366"/>
                  </a:lnTo>
                  <a:lnTo>
                    <a:pt x="1718" y="366"/>
                  </a:lnTo>
                  <a:lnTo>
                    <a:pt x="1745" y="366"/>
                  </a:lnTo>
                  <a:lnTo>
                    <a:pt x="1773" y="366"/>
                  </a:lnTo>
                  <a:lnTo>
                    <a:pt x="1800" y="366"/>
                  </a:lnTo>
                  <a:lnTo>
                    <a:pt x="1821" y="366"/>
                  </a:lnTo>
                  <a:lnTo>
                    <a:pt x="1849" y="366"/>
                  </a:lnTo>
                  <a:lnTo>
                    <a:pt x="1876" y="366"/>
                  </a:lnTo>
                  <a:lnTo>
                    <a:pt x="1904" y="366"/>
                  </a:lnTo>
                  <a:lnTo>
                    <a:pt x="1925" y="366"/>
                  </a:lnTo>
                  <a:lnTo>
                    <a:pt x="1952" y="366"/>
                  </a:lnTo>
                  <a:lnTo>
                    <a:pt x="1980" y="366"/>
                  </a:lnTo>
                  <a:lnTo>
                    <a:pt x="2000" y="366"/>
                  </a:lnTo>
                  <a:lnTo>
                    <a:pt x="2028" y="366"/>
                  </a:lnTo>
                  <a:lnTo>
                    <a:pt x="2056" y="366"/>
                  </a:lnTo>
                  <a:lnTo>
                    <a:pt x="2083" y="366"/>
                  </a:lnTo>
                  <a:lnTo>
                    <a:pt x="2104" y="366"/>
                  </a:lnTo>
                  <a:lnTo>
                    <a:pt x="2132" y="366"/>
                  </a:lnTo>
                  <a:lnTo>
                    <a:pt x="2159" y="366"/>
                  </a:lnTo>
                  <a:lnTo>
                    <a:pt x="2187" y="366"/>
                  </a:lnTo>
                  <a:lnTo>
                    <a:pt x="2207" y="366"/>
                  </a:lnTo>
                  <a:lnTo>
                    <a:pt x="2235" y="366"/>
                  </a:lnTo>
                  <a:lnTo>
                    <a:pt x="2263" y="366"/>
                  </a:lnTo>
                  <a:lnTo>
                    <a:pt x="2283" y="366"/>
                  </a:lnTo>
                  <a:lnTo>
                    <a:pt x="2311" y="366"/>
                  </a:lnTo>
                  <a:lnTo>
                    <a:pt x="2338" y="366"/>
                  </a:lnTo>
                  <a:lnTo>
                    <a:pt x="2366" y="366"/>
                  </a:lnTo>
                  <a:lnTo>
                    <a:pt x="2387" y="366"/>
                  </a:lnTo>
                  <a:lnTo>
                    <a:pt x="2414" y="366"/>
                  </a:lnTo>
                  <a:lnTo>
                    <a:pt x="2442" y="366"/>
                  </a:lnTo>
                  <a:lnTo>
                    <a:pt x="2470" y="366"/>
                  </a:lnTo>
                  <a:lnTo>
                    <a:pt x="2490" y="366"/>
                  </a:lnTo>
                  <a:lnTo>
                    <a:pt x="2518" y="366"/>
                  </a:lnTo>
                  <a:lnTo>
                    <a:pt x="2545" y="366"/>
                  </a:lnTo>
                  <a:lnTo>
                    <a:pt x="2573" y="366"/>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40" name="Freeform 42"/>
            <p:cNvSpPr>
              <a:spLocks/>
            </p:cNvSpPr>
            <p:nvPr/>
          </p:nvSpPr>
          <p:spPr bwMode="auto">
            <a:xfrm>
              <a:off x="1680" y="3658"/>
              <a:ext cx="2573" cy="366"/>
            </a:xfrm>
            <a:custGeom>
              <a:avLst/>
              <a:gdLst>
                <a:gd name="T0" fmla="*/ 20 w 2573"/>
                <a:gd name="T1" fmla="*/ 35 h 366"/>
                <a:gd name="T2" fmla="*/ 75 w 2573"/>
                <a:gd name="T3" fmla="*/ 28 h 366"/>
                <a:gd name="T4" fmla="*/ 124 w 2573"/>
                <a:gd name="T5" fmla="*/ 14 h 366"/>
                <a:gd name="T6" fmla="*/ 179 w 2573"/>
                <a:gd name="T7" fmla="*/ 14 h 366"/>
                <a:gd name="T8" fmla="*/ 227 w 2573"/>
                <a:gd name="T9" fmla="*/ 42 h 366"/>
                <a:gd name="T10" fmla="*/ 282 w 2573"/>
                <a:gd name="T11" fmla="*/ 42 h 366"/>
                <a:gd name="T12" fmla="*/ 331 w 2573"/>
                <a:gd name="T13" fmla="*/ 14 h 366"/>
                <a:gd name="T14" fmla="*/ 379 w 2573"/>
                <a:gd name="T15" fmla="*/ 7 h 366"/>
                <a:gd name="T16" fmla="*/ 434 w 2573"/>
                <a:gd name="T17" fmla="*/ 14 h 366"/>
                <a:gd name="T18" fmla="*/ 483 w 2573"/>
                <a:gd name="T19" fmla="*/ 42 h 366"/>
                <a:gd name="T20" fmla="*/ 538 w 2573"/>
                <a:gd name="T21" fmla="*/ 76 h 366"/>
                <a:gd name="T22" fmla="*/ 586 w 2573"/>
                <a:gd name="T23" fmla="*/ 125 h 366"/>
                <a:gd name="T24" fmla="*/ 641 w 2573"/>
                <a:gd name="T25" fmla="*/ 159 h 366"/>
                <a:gd name="T26" fmla="*/ 690 w 2573"/>
                <a:gd name="T27" fmla="*/ 187 h 366"/>
                <a:gd name="T28" fmla="*/ 745 w 2573"/>
                <a:gd name="T29" fmla="*/ 214 h 366"/>
                <a:gd name="T30" fmla="*/ 793 w 2573"/>
                <a:gd name="T31" fmla="*/ 242 h 366"/>
                <a:gd name="T32" fmla="*/ 848 w 2573"/>
                <a:gd name="T33" fmla="*/ 262 h 366"/>
                <a:gd name="T34" fmla="*/ 897 w 2573"/>
                <a:gd name="T35" fmla="*/ 283 h 366"/>
                <a:gd name="T36" fmla="*/ 952 w 2573"/>
                <a:gd name="T37" fmla="*/ 304 h 366"/>
                <a:gd name="T38" fmla="*/ 1000 w 2573"/>
                <a:gd name="T39" fmla="*/ 311 h 366"/>
                <a:gd name="T40" fmla="*/ 1048 w 2573"/>
                <a:gd name="T41" fmla="*/ 325 h 366"/>
                <a:gd name="T42" fmla="*/ 1103 w 2573"/>
                <a:gd name="T43" fmla="*/ 331 h 366"/>
                <a:gd name="T44" fmla="*/ 1152 w 2573"/>
                <a:gd name="T45" fmla="*/ 338 h 366"/>
                <a:gd name="T46" fmla="*/ 1207 w 2573"/>
                <a:gd name="T47" fmla="*/ 345 h 366"/>
                <a:gd name="T48" fmla="*/ 1255 w 2573"/>
                <a:gd name="T49" fmla="*/ 352 h 366"/>
                <a:gd name="T50" fmla="*/ 1310 w 2573"/>
                <a:gd name="T51" fmla="*/ 352 h 366"/>
                <a:gd name="T52" fmla="*/ 1359 w 2573"/>
                <a:gd name="T53" fmla="*/ 359 h 366"/>
                <a:gd name="T54" fmla="*/ 1414 w 2573"/>
                <a:gd name="T55" fmla="*/ 359 h 366"/>
                <a:gd name="T56" fmla="*/ 1462 w 2573"/>
                <a:gd name="T57" fmla="*/ 359 h 366"/>
                <a:gd name="T58" fmla="*/ 1517 w 2573"/>
                <a:gd name="T59" fmla="*/ 359 h 366"/>
                <a:gd name="T60" fmla="*/ 1566 w 2573"/>
                <a:gd name="T61" fmla="*/ 366 h 366"/>
                <a:gd name="T62" fmla="*/ 1614 w 2573"/>
                <a:gd name="T63" fmla="*/ 366 h 366"/>
                <a:gd name="T64" fmla="*/ 1669 w 2573"/>
                <a:gd name="T65" fmla="*/ 366 h 366"/>
                <a:gd name="T66" fmla="*/ 1718 w 2573"/>
                <a:gd name="T67" fmla="*/ 366 h 366"/>
                <a:gd name="T68" fmla="*/ 1773 w 2573"/>
                <a:gd name="T69" fmla="*/ 366 h 366"/>
                <a:gd name="T70" fmla="*/ 1821 w 2573"/>
                <a:gd name="T71" fmla="*/ 366 h 366"/>
                <a:gd name="T72" fmla="*/ 1876 w 2573"/>
                <a:gd name="T73" fmla="*/ 366 h 366"/>
                <a:gd name="T74" fmla="*/ 1925 w 2573"/>
                <a:gd name="T75" fmla="*/ 366 h 366"/>
                <a:gd name="T76" fmla="*/ 1980 w 2573"/>
                <a:gd name="T77" fmla="*/ 366 h 366"/>
                <a:gd name="T78" fmla="*/ 2028 w 2573"/>
                <a:gd name="T79" fmla="*/ 366 h 366"/>
                <a:gd name="T80" fmla="*/ 2083 w 2573"/>
                <a:gd name="T81" fmla="*/ 366 h 366"/>
                <a:gd name="T82" fmla="*/ 2132 w 2573"/>
                <a:gd name="T83" fmla="*/ 366 h 366"/>
                <a:gd name="T84" fmla="*/ 2187 w 2573"/>
                <a:gd name="T85" fmla="*/ 366 h 366"/>
                <a:gd name="T86" fmla="*/ 2235 w 2573"/>
                <a:gd name="T87" fmla="*/ 366 h 366"/>
                <a:gd name="T88" fmla="*/ 2283 w 2573"/>
                <a:gd name="T89" fmla="*/ 366 h 366"/>
                <a:gd name="T90" fmla="*/ 2338 w 2573"/>
                <a:gd name="T91" fmla="*/ 366 h 366"/>
                <a:gd name="T92" fmla="*/ 2387 w 2573"/>
                <a:gd name="T93" fmla="*/ 366 h 366"/>
                <a:gd name="T94" fmla="*/ 2442 w 2573"/>
                <a:gd name="T95" fmla="*/ 366 h 366"/>
                <a:gd name="T96" fmla="*/ 2490 w 2573"/>
                <a:gd name="T97" fmla="*/ 366 h 366"/>
                <a:gd name="T98" fmla="*/ 2545 w 2573"/>
                <a:gd name="T99" fmla="*/ 36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366">
                  <a:moveTo>
                    <a:pt x="0" y="21"/>
                  </a:moveTo>
                  <a:lnTo>
                    <a:pt x="20" y="35"/>
                  </a:lnTo>
                  <a:lnTo>
                    <a:pt x="48" y="28"/>
                  </a:lnTo>
                  <a:lnTo>
                    <a:pt x="75" y="28"/>
                  </a:lnTo>
                  <a:lnTo>
                    <a:pt x="96" y="14"/>
                  </a:lnTo>
                  <a:lnTo>
                    <a:pt x="124" y="14"/>
                  </a:lnTo>
                  <a:lnTo>
                    <a:pt x="151" y="21"/>
                  </a:lnTo>
                  <a:lnTo>
                    <a:pt x="179" y="14"/>
                  </a:lnTo>
                  <a:lnTo>
                    <a:pt x="200" y="21"/>
                  </a:lnTo>
                  <a:lnTo>
                    <a:pt x="227" y="42"/>
                  </a:lnTo>
                  <a:lnTo>
                    <a:pt x="255" y="35"/>
                  </a:lnTo>
                  <a:lnTo>
                    <a:pt x="282" y="42"/>
                  </a:lnTo>
                  <a:lnTo>
                    <a:pt x="303" y="49"/>
                  </a:lnTo>
                  <a:lnTo>
                    <a:pt x="331" y="14"/>
                  </a:lnTo>
                  <a:lnTo>
                    <a:pt x="358" y="7"/>
                  </a:lnTo>
                  <a:lnTo>
                    <a:pt x="379" y="7"/>
                  </a:lnTo>
                  <a:lnTo>
                    <a:pt x="407" y="0"/>
                  </a:lnTo>
                  <a:lnTo>
                    <a:pt x="434" y="14"/>
                  </a:lnTo>
                  <a:lnTo>
                    <a:pt x="462" y="28"/>
                  </a:lnTo>
                  <a:lnTo>
                    <a:pt x="483" y="42"/>
                  </a:lnTo>
                  <a:lnTo>
                    <a:pt x="510" y="56"/>
                  </a:lnTo>
                  <a:lnTo>
                    <a:pt x="538" y="76"/>
                  </a:lnTo>
                  <a:lnTo>
                    <a:pt x="565" y="104"/>
                  </a:lnTo>
                  <a:lnTo>
                    <a:pt x="586" y="125"/>
                  </a:lnTo>
                  <a:lnTo>
                    <a:pt x="614" y="138"/>
                  </a:lnTo>
                  <a:lnTo>
                    <a:pt x="641" y="159"/>
                  </a:lnTo>
                  <a:lnTo>
                    <a:pt x="662" y="173"/>
                  </a:lnTo>
                  <a:lnTo>
                    <a:pt x="690" y="187"/>
                  </a:lnTo>
                  <a:lnTo>
                    <a:pt x="717" y="200"/>
                  </a:lnTo>
                  <a:lnTo>
                    <a:pt x="745" y="214"/>
                  </a:lnTo>
                  <a:lnTo>
                    <a:pt x="765" y="228"/>
                  </a:lnTo>
                  <a:lnTo>
                    <a:pt x="793" y="242"/>
                  </a:lnTo>
                  <a:lnTo>
                    <a:pt x="821" y="256"/>
                  </a:lnTo>
                  <a:lnTo>
                    <a:pt x="848" y="262"/>
                  </a:lnTo>
                  <a:lnTo>
                    <a:pt x="869" y="276"/>
                  </a:lnTo>
                  <a:lnTo>
                    <a:pt x="897" y="283"/>
                  </a:lnTo>
                  <a:lnTo>
                    <a:pt x="924" y="290"/>
                  </a:lnTo>
                  <a:lnTo>
                    <a:pt x="952" y="304"/>
                  </a:lnTo>
                  <a:lnTo>
                    <a:pt x="972" y="311"/>
                  </a:lnTo>
                  <a:lnTo>
                    <a:pt x="1000" y="311"/>
                  </a:lnTo>
                  <a:lnTo>
                    <a:pt x="1028" y="318"/>
                  </a:lnTo>
                  <a:lnTo>
                    <a:pt x="1048" y="325"/>
                  </a:lnTo>
                  <a:lnTo>
                    <a:pt x="1076" y="331"/>
                  </a:lnTo>
                  <a:lnTo>
                    <a:pt x="1103" y="331"/>
                  </a:lnTo>
                  <a:lnTo>
                    <a:pt x="1131" y="338"/>
                  </a:lnTo>
                  <a:lnTo>
                    <a:pt x="1152" y="338"/>
                  </a:lnTo>
                  <a:lnTo>
                    <a:pt x="1179" y="345"/>
                  </a:lnTo>
                  <a:lnTo>
                    <a:pt x="1207" y="345"/>
                  </a:lnTo>
                  <a:lnTo>
                    <a:pt x="1235" y="345"/>
                  </a:lnTo>
                  <a:lnTo>
                    <a:pt x="1255" y="352"/>
                  </a:lnTo>
                  <a:lnTo>
                    <a:pt x="1283" y="352"/>
                  </a:lnTo>
                  <a:lnTo>
                    <a:pt x="1310" y="352"/>
                  </a:lnTo>
                  <a:lnTo>
                    <a:pt x="1331" y="352"/>
                  </a:lnTo>
                  <a:lnTo>
                    <a:pt x="1359" y="359"/>
                  </a:lnTo>
                  <a:lnTo>
                    <a:pt x="1386" y="359"/>
                  </a:lnTo>
                  <a:lnTo>
                    <a:pt x="1414" y="359"/>
                  </a:lnTo>
                  <a:lnTo>
                    <a:pt x="1435" y="359"/>
                  </a:lnTo>
                  <a:lnTo>
                    <a:pt x="1462" y="359"/>
                  </a:lnTo>
                  <a:lnTo>
                    <a:pt x="1490" y="359"/>
                  </a:lnTo>
                  <a:lnTo>
                    <a:pt x="1517" y="359"/>
                  </a:lnTo>
                  <a:lnTo>
                    <a:pt x="1538" y="366"/>
                  </a:lnTo>
                  <a:lnTo>
                    <a:pt x="1566" y="366"/>
                  </a:lnTo>
                  <a:lnTo>
                    <a:pt x="1593" y="366"/>
                  </a:lnTo>
                  <a:lnTo>
                    <a:pt x="1614" y="366"/>
                  </a:lnTo>
                  <a:lnTo>
                    <a:pt x="1642" y="366"/>
                  </a:lnTo>
                  <a:lnTo>
                    <a:pt x="1669" y="366"/>
                  </a:lnTo>
                  <a:lnTo>
                    <a:pt x="1697" y="366"/>
                  </a:lnTo>
                  <a:lnTo>
                    <a:pt x="1718" y="366"/>
                  </a:lnTo>
                  <a:lnTo>
                    <a:pt x="1745" y="366"/>
                  </a:lnTo>
                  <a:lnTo>
                    <a:pt x="1773" y="366"/>
                  </a:lnTo>
                  <a:lnTo>
                    <a:pt x="1800" y="366"/>
                  </a:lnTo>
                  <a:lnTo>
                    <a:pt x="1821" y="366"/>
                  </a:lnTo>
                  <a:lnTo>
                    <a:pt x="1849" y="366"/>
                  </a:lnTo>
                  <a:lnTo>
                    <a:pt x="1876" y="366"/>
                  </a:lnTo>
                  <a:lnTo>
                    <a:pt x="1904" y="366"/>
                  </a:lnTo>
                  <a:lnTo>
                    <a:pt x="1925" y="366"/>
                  </a:lnTo>
                  <a:lnTo>
                    <a:pt x="1952" y="366"/>
                  </a:lnTo>
                  <a:lnTo>
                    <a:pt x="1980" y="366"/>
                  </a:lnTo>
                  <a:lnTo>
                    <a:pt x="2000" y="366"/>
                  </a:lnTo>
                  <a:lnTo>
                    <a:pt x="2028" y="366"/>
                  </a:lnTo>
                  <a:lnTo>
                    <a:pt x="2056" y="366"/>
                  </a:lnTo>
                  <a:lnTo>
                    <a:pt x="2083" y="366"/>
                  </a:lnTo>
                  <a:lnTo>
                    <a:pt x="2104" y="366"/>
                  </a:lnTo>
                  <a:lnTo>
                    <a:pt x="2132" y="366"/>
                  </a:lnTo>
                  <a:lnTo>
                    <a:pt x="2159" y="366"/>
                  </a:lnTo>
                  <a:lnTo>
                    <a:pt x="2187" y="366"/>
                  </a:lnTo>
                  <a:lnTo>
                    <a:pt x="2207" y="366"/>
                  </a:lnTo>
                  <a:lnTo>
                    <a:pt x="2235" y="366"/>
                  </a:lnTo>
                  <a:lnTo>
                    <a:pt x="2263" y="366"/>
                  </a:lnTo>
                  <a:lnTo>
                    <a:pt x="2283" y="366"/>
                  </a:lnTo>
                  <a:lnTo>
                    <a:pt x="2311" y="366"/>
                  </a:lnTo>
                  <a:lnTo>
                    <a:pt x="2338" y="366"/>
                  </a:lnTo>
                  <a:lnTo>
                    <a:pt x="2366" y="366"/>
                  </a:lnTo>
                  <a:lnTo>
                    <a:pt x="2387" y="366"/>
                  </a:lnTo>
                  <a:lnTo>
                    <a:pt x="2414" y="366"/>
                  </a:lnTo>
                  <a:lnTo>
                    <a:pt x="2442" y="366"/>
                  </a:lnTo>
                  <a:lnTo>
                    <a:pt x="2470" y="366"/>
                  </a:lnTo>
                  <a:lnTo>
                    <a:pt x="2490" y="366"/>
                  </a:lnTo>
                  <a:lnTo>
                    <a:pt x="2518" y="366"/>
                  </a:lnTo>
                  <a:lnTo>
                    <a:pt x="2545" y="366"/>
                  </a:lnTo>
                  <a:lnTo>
                    <a:pt x="2573" y="366"/>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41" name="Rectangle 43"/>
            <p:cNvSpPr>
              <a:spLocks noChangeArrowheads="1"/>
            </p:cNvSpPr>
            <p:nvPr/>
          </p:nvSpPr>
          <p:spPr bwMode="auto">
            <a:xfrm>
              <a:off x="1555"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2000</a:t>
              </a:r>
              <a:endParaRPr lang="en-US" altLang="en-US" sz="1350"/>
            </a:p>
          </p:txBody>
        </p:sp>
        <p:sp>
          <p:nvSpPr>
            <p:cNvPr id="42" name="Rectangle 44"/>
            <p:cNvSpPr>
              <a:spLocks noChangeArrowheads="1"/>
            </p:cNvSpPr>
            <p:nvPr/>
          </p:nvSpPr>
          <p:spPr bwMode="auto">
            <a:xfrm>
              <a:off x="2066"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2020</a:t>
              </a:r>
              <a:endParaRPr lang="en-US" altLang="en-US" sz="1350"/>
            </a:p>
          </p:txBody>
        </p:sp>
        <p:sp>
          <p:nvSpPr>
            <p:cNvPr id="43" name="Rectangle 45"/>
            <p:cNvSpPr>
              <a:spLocks noChangeArrowheads="1"/>
            </p:cNvSpPr>
            <p:nvPr/>
          </p:nvSpPr>
          <p:spPr bwMode="auto">
            <a:xfrm>
              <a:off x="2583"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2040</a:t>
              </a:r>
              <a:endParaRPr lang="en-US" altLang="en-US" sz="1350"/>
            </a:p>
          </p:txBody>
        </p:sp>
        <p:sp>
          <p:nvSpPr>
            <p:cNvPr id="44" name="Rectangle 46"/>
            <p:cNvSpPr>
              <a:spLocks noChangeArrowheads="1"/>
            </p:cNvSpPr>
            <p:nvPr/>
          </p:nvSpPr>
          <p:spPr bwMode="auto">
            <a:xfrm>
              <a:off x="3094"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2060</a:t>
              </a:r>
              <a:endParaRPr lang="en-US" altLang="en-US" sz="1350"/>
            </a:p>
          </p:txBody>
        </p:sp>
        <p:sp>
          <p:nvSpPr>
            <p:cNvPr id="45" name="Rectangle 47"/>
            <p:cNvSpPr>
              <a:spLocks noChangeArrowheads="1"/>
            </p:cNvSpPr>
            <p:nvPr/>
          </p:nvSpPr>
          <p:spPr bwMode="auto">
            <a:xfrm>
              <a:off x="3611"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2080</a:t>
              </a:r>
              <a:endParaRPr lang="en-US" altLang="en-US" sz="1350"/>
            </a:p>
          </p:txBody>
        </p:sp>
        <p:sp>
          <p:nvSpPr>
            <p:cNvPr id="46" name="Rectangle 48"/>
            <p:cNvSpPr>
              <a:spLocks noChangeArrowheads="1"/>
            </p:cNvSpPr>
            <p:nvPr/>
          </p:nvSpPr>
          <p:spPr bwMode="auto">
            <a:xfrm>
              <a:off x="4129"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2100</a:t>
              </a:r>
              <a:endParaRPr lang="en-US" altLang="en-US" sz="1350"/>
            </a:p>
          </p:txBody>
        </p:sp>
      </p:grpSp>
      <p:sp>
        <p:nvSpPr>
          <p:cNvPr id="47" name="TextBox 9"/>
          <p:cNvSpPr txBox="1">
            <a:spLocks noChangeArrowheads="1"/>
          </p:cNvSpPr>
          <p:nvPr/>
        </p:nvSpPr>
        <p:spPr bwMode="auto">
          <a:xfrm>
            <a:off x="6404555" y="3094758"/>
            <a:ext cx="11657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685800" eaLnBrk="1" hangingPunct="1"/>
            <a:r>
              <a:rPr lang="en-US" b="1" dirty="0">
                <a:solidFill>
                  <a:srgbClr val="0C4E8B"/>
                </a:solidFill>
                <a:latin typeface="Century Gothic"/>
              </a:rPr>
              <a:t>1.5°C</a:t>
            </a:r>
          </a:p>
        </p:txBody>
      </p:sp>
      <p:sp>
        <p:nvSpPr>
          <p:cNvPr id="48" name="TextBox 8"/>
          <p:cNvSpPr txBox="1">
            <a:spLocks noChangeArrowheads="1"/>
          </p:cNvSpPr>
          <p:nvPr/>
        </p:nvSpPr>
        <p:spPr bwMode="auto">
          <a:xfrm>
            <a:off x="6233105" y="3494808"/>
            <a:ext cx="11430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685800" eaLnBrk="1" hangingPunct="1"/>
            <a:r>
              <a:rPr lang="en-US" sz="1500" dirty="0">
                <a:solidFill>
                  <a:srgbClr val="0C4E8B"/>
                </a:solidFill>
                <a:latin typeface="Century Gothic"/>
              </a:rPr>
              <a:t>in 2100</a:t>
            </a:r>
          </a:p>
        </p:txBody>
      </p:sp>
    </p:spTree>
    <p:extLst>
      <p:ext uri="{BB962C8B-B14F-4D97-AF65-F5344CB8AC3E}">
        <p14:creationId xmlns:p14="http://schemas.microsoft.com/office/powerpoint/2010/main" val="4943667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5" name="Content Placeholder 2"/>
          <p:cNvSpPr>
            <a:spLocks noGrp="1"/>
          </p:cNvSpPr>
          <p:nvPr>
            <p:ph type="body" sz="quarter" idx="10"/>
          </p:nvPr>
        </p:nvSpPr>
        <p:spPr>
          <a:xfrm>
            <a:off x="0" y="1524000"/>
            <a:ext cx="9144000" cy="4495800"/>
          </a:xfrm>
        </p:spPr>
        <p:txBody>
          <a:bodyPr rtlCol="0">
            <a:normAutofit/>
          </a:bodyPr>
          <a:lstStyle/>
          <a:p>
            <a:pPr algn="ctr" fontAlgn="auto">
              <a:spcAft>
                <a:spcPts val="0"/>
              </a:spcAft>
              <a:buFont typeface="Arial" panose="020B0604020202020204" pitchFamily="34" charset="0"/>
              <a:buNone/>
              <a:defRPr/>
            </a:pPr>
            <a:r>
              <a:rPr lang="en-US" b="1" dirty="0" smtClean="0">
                <a:solidFill>
                  <a:srgbClr val="083B74"/>
                </a:solidFill>
                <a:latin typeface="Arial" charset="0"/>
              </a:rPr>
              <a:t>For more information or to organize your own simulation, please visit: </a:t>
            </a:r>
          </a:p>
          <a:p>
            <a:pPr algn="ctr" fontAlgn="auto">
              <a:spcAft>
                <a:spcPts val="0"/>
              </a:spcAft>
              <a:buFont typeface="Arial" panose="020B0604020202020204" pitchFamily="34" charset="0"/>
              <a:buNone/>
              <a:defRPr/>
            </a:pPr>
            <a:r>
              <a:rPr lang="en-US" sz="3600" b="1" u="sng" dirty="0" smtClean="0">
                <a:solidFill>
                  <a:schemeClr val="accent1">
                    <a:lumMod val="75000"/>
                  </a:schemeClr>
                </a:solidFill>
                <a:latin typeface="Arial" charset="0"/>
                <a:hlinkClick r:id="rId3"/>
              </a:rPr>
              <a:t>www.climateinteractive.org</a:t>
            </a:r>
            <a:r>
              <a:rPr lang="en-US" sz="3600" b="1" u="sng" dirty="0" smtClean="0">
                <a:solidFill>
                  <a:schemeClr val="accent1">
                    <a:lumMod val="75000"/>
                  </a:schemeClr>
                </a:solidFill>
                <a:latin typeface="Arial" charset="0"/>
              </a:rPr>
              <a:t>/</a:t>
            </a:r>
            <a:r>
              <a:rPr lang="en-US" sz="3600" b="1" u="sng" dirty="0" err="1" smtClean="0">
                <a:solidFill>
                  <a:schemeClr val="accent1">
                    <a:lumMod val="75000"/>
                  </a:schemeClr>
                </a:solidFill>
                <a:latin typeface="Arial" charset="0"/>
              </a:rPr>
              <a:t>worldclimate</a:t>
            </a:r>
            <a:endParaRPr lang="en-US" sz="3600" b="1" u="sng" dirty="0" smtClean="0">
              <a:solidFill>
                <a:schemeClr val="accent1">
                  <a:lumMod val="75000"/>
                </a:schemeClr>
              </a:solidFill>
              <a:latin typeface="Arial" charset="0"/>
            </a:endParaRPr>
          </a:p>
          <a:p>
            <a:pPr algn="ctr" fontAlgn="auto">
              <a:spcAft>
                <a:spcPts val="0"/>
              </a:spcAft>
              <a:buFont typeface="Arial" panose="020B0604020202020204" pitchFamily="34" charset="0"/>
              <a:buNone/>
              <a:defRPr/>
            </a:pPr>
            <a:endParaRPr lang="en-US" sz="2000" dirty="0" smtClean="0">
              <a:solidFill>
                <a:schemeClr val="accent2"/>
              </a:solidFill>
              <a:latin typeface="Arial" charset="0"/>
            </a:endParaRPr>
          </a:p>
          <a:p>
            <a:pPr algn="ctr" fontAlgn="auto">
              <a:spcAft>
                <a:spcPts val="0"/>
              </a:spcAft>
              <a:buFont typeface="Arial" panose="020B0604020202020204" pitchFamily="34" charset="0"/>
              <a:buNone/>
              <a:defRPr/>
            </a:pPr>
            <a:r>
              <a:rPr lang="en-US" sz="2000" dirty="0" smtClean="0">
                <a:solidFill>
                  <a:schemeClr val="accent2"/>
                </a:solidFill>
                <a:latin typeface="Arial" charset="0"/>
              </a:rPr>
              <a:t>All materials are available for free on the website</a:t>
            </a:r>
          </a:p>
          <a:p>
            <a:pPr algn="ctr" fontAlgn="auto">
              <a:spcAft>
                <a:spcPts val="0"/>
              </a:spcAft>
              <a:buFont typeface="Arial" panose="020B0604020202020204" pitchFamily="34" charset="0"/>
              <a:buNone/>
              <a:defRPr/>
            </a:pPr>
            <a:endParaRPr lang="en-US" sz="2000" dirty="0" smtClean="0">
              <a:solidFill>
                <a:schemeClr val="accent2"/>
              </a:solidFill>
              <a:latin typeface="Arial" charset="0"/>
            </a:endParaRPr>
          </a:p>
          <a:p>
            <a:pPr algn="ctr" fontAlgn="auto">
              <a:spcAft>
                <a:spcPts val="0"/>
              </a:spcAft>
              <a:buFont typeface="Arial" panose="020B0604020202020204" pitchFamily="34" charset="0"/>
              <a:buNone/>
              <a:defRPr/>
            </a:pPr>
            <a:r>
              <a:rPr lang="en-US" sz="2800" b="1" dirty="0" smtClean="0">
                <a:solidFill>
                  <a:schemeClr val="accent5">
                    <a:lumMod val="50000"/>
                  </a:schemeClr>
                </a:solidFill>
                <a:latin typeface="Arial" charset="0"/>
              </a:rPr>
              <a:t>Don’t forget to register your event! </a:t>
            </a:r>
          </a:p>
          <a:p>
            <a:pPr fontAlgn="auto">
              <a:spcAft>
                <a:spcPts val="0"/>
              </a:spcAft>
              <a:buFont typeface="Arial" panose="020B0604020202020204" pitchFamily="34" charset="0"/>
              <a:buNone/>
              <a:defRPr/>
            </a:pPr>
            <a:endParaRPr lang="en-US" sz="3600" dirty="0" smtClean="0">
              <a:solidFill>
                <a:srgbClr val="083B74"/>
              </a:solidFill>
              <a:latin typeface="Arial" charset="0"/>
            </a:endParaRPr>
          </a:p>
          <a:p>
            <a:pPr fontAlgn="auto">
              <a:spcAft>
                <a:spcPts val="0"/>
              </a:spcAft>
              <a:buFont typeface="Arial"/>
              <a:buChar char="•"/>
              <a:defRPr/>
            </a:pPr>
            <a:endParaRPr lang="en-US" sz="3600" dirty="0">
              <a:solidFill>
                <a:srgbClr val="083B74"/>
              </a:solidFill>
              <a:latin typeface="Arial" charset="0"/>
            </a:endParaRPr>
          </a:p>
        </p:txBody>
      </p:sp>
      <p:pic>
        <p:nvPicPr>
          <p:cNvPr id="104451"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640427" y="5105401"/>
            <a:ext cx="4139372" cy="143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902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613410" y="533400"/>
            <a:ext cx="8515350" cy="1081088"/>
          </a:xfrm>
        </p:spPr>
        <p:txBody>
          <a:bodyPr>
            <a:normAutofit/>
          </a:bodyPr>
          <a:lstStyle/>
          <a:p>
            <a:r>
              <a:rPr lang="fr-FR" sz="3600" dirty="0" smtClean="0"/>
              <a:t>World </a:t>
            </a:r>
            <a:r>
              <a:rPr lang="fr-FR" sz="3600" dirty="0" err="1" smtClean="0"/>
              <a:t>Climate</a:t>
            </a:r>
            <a:r>
              <a:rPr lang="fr-FR" sz="3600" dirty="0" smtClean="0"/>
              <a:t> </a:t>
            </a:r>
            <a:r>
              <a:rPr lang="fr-FR" sz="3600" dirty="0" err="1" smtClean="0"/>
              <a:t>Overview</a:t>
            </a:r>
            <a:r>
              <a:rPr lang="fr-FR" dirty="0" smtClean="0"/>
              <a:t/>
            </a:r>
            <a:br>
              <a:rPr lang="fr-FR" dirty="0" smtClean="0"/>
            </a:br>
            <a:r>
              <a:rPr lang="fr-FR" sz="1800" dirty="0" err="1" smtClean="0">
                <a:solidFill>
                  <a:schemeClr val="tx1"/>
                </a:solidFill>
              </a:rPr>
              <a:t>Example</a:t>
            </a:r>
            <a:r>
              <a:rPr lang="fr-FR" sz="1800" dirty="0" smtClean="0">
                <a:solidFill>
                  <a:schemeClr val="tx1"/>
                </a:solidFill>
              </a:rPr>
              <a:t> of a 3-hour session</a:t>
            </a:r>
            <a:endParaRPr lang="en-US" sz="2400" dirty="0">
              <a:solidFill>
                <a:schemeClr val="tx1"/>
              </a:solidFill>
            </a:endParaRPr>
          </a:p>
        </p:txBody>
      </p:sp>
      <p:sp>
        <p:nvSpPr>
          <p:cNvPr id="3" name="Espace réservé du texte 2"/>
          <p:cNvSpPr>
            <a:spLocks noGrp="1"/>
          </p:cNvSpPr>
          <p:nvPr>
            <p:ph type="body" sz="quarter" idx="10"/>
          </p:nvPr>
        </p:nvSpPr>
        <p:spPr/>
        <p:txBody>
          <a:bodyPr>
            <a:normAutofit lnSpcReduction="10000"/>
          </a:bodyPr>
          <a:lstStyle/>
          <a:p>
            <a:pPr marL="0" indent="0">
              <a:buNone/>
            </a:pPr>
            <a:r>
              <a:rPr lang="fr-FR" dirty="0" smtClean="0"/>
              <a:t>9:00 - 9:15 </a:t>
            </a:r>
            <a:r>
              <a:rPr lang="fr-FR" dirty="0" err="1" smtClean="0"/>
              <a:t>Welcoming</a:t>
            </a:r>
            <a:r>
              <a:rPr lang="fr-FR" dirty="0" smtClean="0"/>
              <a:t> participants, introduction of the session</a:t>
            </a:r>
          </a:p>
          <a:p>
            <a:pPr marL="0" indent="0">
              <a:buNone/>
            </a:pPr>
            <a:r>
              <a:rPr lang="fr-FR" dirty="0" smtClean="0"/>
              <a:t>9:15 - 9:30 World </a:t>
            </a:r>
            <a:r>
              <a:rPr lang="fr-FR" dirty="0" err="1" smtClean="0"/>
              <a:t>Climate</a:t>
            </a:r>
            <a:r>
              <a:rPr lang="fr-FR" dirty="0" smtClean="0"/>
              <a:t> Introduction, </a:t>
            </a:r>
            <a:r>
              <a:rPr lang="fr-FR" dirty="0" err="1" smtClean="0"/>
              <a:t>opening</a:t>
            </a:r>
            <a:r>
              <a:rPr lang="fr-FR" dirty="0" smtClean="0"/>
              <a:t> speech and </a:t>
            </a:r>
            <a:r>
              <a:rPr lang="fr-FR" dirty="0" err="1" smtClean="0"/>
              <a:t>climate</a:t>
            </a:r>
            <a:r>
              <a:rPr lang="fr-FR" dirty="0" smtClean="0"/>
              <a:t> science (slides 2-26)</a:t>
            </a:r>
          </a:p>
          <a:p>
            <a:pPr marL="0" indent="0">
              <a:buNone/>
            </a:pPr>
            <a:r>
              <a:rPr lang="fr-FR" dirty="0" smtClean="0"/>
              <a:t>9:30 – 9:50 1st round of </a:t>
            </a:r>
            <a:r>
              <a:rPr lang="fr-FR" dirty="0" err="1" smtClean="0"/>
              <a:t>negotiations</a:t>
            </a:r>
            <a:endParaRPr lang="fr-FR" dirty="0" smtClean="0"/>
          </a:p>
          <a:p>
            <a:pPr marL="0" indent="0">
              <a:buNone/>
            </a:pPr>
            <a:r>
              <a:rPr lang="fr-FR" dirty="0" smtClean="0"/>
              <a:t>9:50 -10:20 Speeches, C-ROADS, </a:t>
            </a:r>
            <a:r>
              <a:rPr lang="fr-FR" dirty="0" err="1" smtClean="0"/>
              <a:t>results</a:t>
            </a:r>
            <a:r>
              <a:rPr lang="fr-FR" dirty="0"/>
              <a:t> </a:t>
            </a:r>
            <a:r>
              <a:rPr lang="fr-FR" dirty="0" smtClean="0"/>
              <a:t>and </a:t>
            </a:r>
            <a:r>
              <a:rPr lang="fr-FR" dirty="0" err="1" smtClean="0"/>
              <a:t>bathtub</a:t>
            </a:r>
            <a:r>
              <a:rPr lang="fr-FR" dirty="0" smtClean="0"/>
              <a:t> (slides 27-31)</a:t>
            </a:r>
          </a:p>
          <a:p>
            <a:pPr marL="0" indent="0">
              <a:buNone/>
            </a:pPr>
            <a:r>
              <a:rPr lang="fr-FR" dirty="0" smtClean="0"/>
              <a:t>10:20 -10:35 2</a:t>
            </a:r>
            <a:r>
              <a:rPr lang="fr-FR" baseline="30000" dirty="0" smtClean="0"/>
              <a:t>nd</a:t>
            </a:r>
            <a:r>
              <a:rPr lang="fr-FR" dirty="0" smtClean="0"/>
              <a:t> round of </a:t>
            </a:r>
            <a:r>
              <a:rPr lang="fr-FR" dirty="0" err="1" smtClean="0"/>
              <a:t>negotiations</a:t>
            </a:r>
            <a:endParaRPr lang="fr-FR" dirty="0" smtClean="0"/>
          </a:p>
          <a:p>
            <a:pPr marL="0" indent="0">
              <a:buNone/>
            </a:pPr>
            <a:r>
              <a:rPr lang="fr-FR" dirty="0" smtClean="0"/>
              <a:t>10:35 - 10:55 Speeches, C-ROADS and </a:t>
            </a:r>
            <a:r>
              <a:rPr lang="fr-FR" dirty="0" err="1" smtClean="0"/>
              <a:t>results</a:t>
            </a:r>
            <a:endParaRPr lang="fr-FR" dirty="0" smtClean="0"/>
          </a:p>
          <a:p>
            <a:pPr marL="0" indent="0">
              <a:buNone/>
            </a:pPr>
            <a:r>
              <a:rPr lang="fr-FR" dirty="0" smtClean="0"/>
              <a:t>10:55 - 11:00 </a:t>
            </a:r>
            <a:r>
              <a:rPr lang="fr-FR" dirty="0" err="1" smtClean="0"/>
              <a:t>Closing</a:t>
            </a:r>
            <a:r>
              <a:rPr lang="fr-FR" dirty="0" smtClean="0"/>
              <a:t> the </a:t>
            </a:r>
            <a:r>
              <a:rPr lang="fr-FR" dirty="0" err="1" smtClean="0"/>
              <a:t>negotiations</a:t>
            </a:r>
            <a:endParaRPr lang="fr-FR" dirty="0" smtClean="0"/>
          </a:p>
          <a:p>
            <a:pPr marL="0" indent="0">
              <a:buNone/>
            </a:pPr>
            <a:r>
              <a:rPr lang="fr-FR" dirty="0" smtClean="0"/>
              <a:t>11:00 - 12:00 </a:t>
            </a:r>
            <a:r>
              <a:rPr lang="fr-FR" dirty="0" err="1" smtClean="0"/>
              <a:t>Debrief</a:t>
            </a:r>
            <a:r>
              <a:rPr lang="fr-FR" dirty="0" smtClean="0"/>
              <a:t> session</a:t>
            </a:r>
          </a:p>
          <a:p>
            <a:pPr marL="0" indent="0">
              <a:buNone/>
            </a:pPr>
            <a:endParaRPr lang="en-US" dirty="0"/>
          </a:p>
        </p:txBody>
      </p:sp>
    </p:spTree>
    <p:extLst>
      <p:ext uri="{BB962C8B-B14F-4D97-AF65-F5344CB8AC3E}">
        <p14:creationId xmlns:p14="http://schemas.microsoft.com/office/powerpoint/2010/main" val="3502493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14C8A"/>
        </a:solidFill>
        <a:effectLst/>
      </p:bgPr>
    </p:bg>
    <p:spTree>
      <p:nvGrpSpPr>
        <p:cNvPr id="1" name=""/>
        <p:cNvGrpSpPr/>
        <p:nvPr/>
      </p:nvGrpSpPr>
      <p:grpSpPr>
        <a:xfrm>
          <a:off x="0" y="0"/>
          <a:ext cx="0" cy="0"/>
          <a:chOff x="0" y="0"/>
          <a:chExt cx="0" cy="0"/>
        </a:xfrm>
      </p:grpSpPr>
      <p:sp>
        <p:nvSpPr>
          <p:cNvPr id="7170" name="Content Placeholder 2"/>
          <p:cNvSpPr>
            <a:spLocks noGrp="1"/>
          </p:cNvSpPr>
          <p:nvPr>
            <p:ph type="body" idx="1"/>
          </p:nvPr>
        </p:nvSpPr>
        <p:spPr>
          <a:xfrm>
            <a:off x="533400" y="1905000"/>
            <a:ext cx="8305800" cy="4452937"/>
          </a:xfrm>
        </p:spPr>
        <p:txBody>
          <a:bodyPr>
            <a:normAutofit fontScale="70000" lnSpcReduction="20000"/>
          </a:bodyPr>
          <a:lstStyle/>
          <a:p>
            <a:pPr algn="just">
              <a:lnSpc>
                <a:spcPct val="120000"/>
              </a:lnSpc>
              <a:buFontTx/>
              <a:buNone/>
            </a:pPr>
            <a:r>
              <a:rPr lang="hu-HU" altLang="en-US" sz="3000" dirty="0" smtClean="0">
                <a:latin typeface="Century Gothic" panose="020B0502020202020204" pitchFamily="34" charset="0"/>
              </a:rPr>
              <a:t>Egy külső felülvizsgálat a következőket állította a </a:t>
            </a:r>
            <a:r>
              <a:rPr lang="hu-HU" altLang="en-US" sz="3000" dirty="0" err="1" smtClean="0">
                <a:latin typeface="Century Gothic" panose="020B0502020202020204" pitchFamily="34" charset="0"/>
              </a:rPr>
              <a:t>C-ROADS-ról</a:t>
            </a:r>
            <a:r>
              <a:rPr lang="hu-HU" altLang="en-US" sz="3000" dirty="0" smtClean="0">
                <a:latin typeface="Century Gothic" panose="020B0502020202020204" pitchFamily="34" charset="0"/>
              </a:rPr>
              <a:t>:</a:t>
            </a:r>
          </a:p>
          <a:p>
            <a:pPr algn="just">
              <a:lnSpc>
                <a:spcPct val="120000"/>
              </a:lnSpc>
              <a:buFontTx/>
              <a:buNone/>
            </a:pPr>
            <a:endParaRPr lang="en-US" altLang="ja-JP" sz="2600" dirty="0" smtClean="0">
              <a:latin typeface="Century Gothic" panose="020B0502020202020204" pitchFamily="34" charset="0"/>
            </a:endParaRPr>
          </a:p>
          <a:p>
            <a:pPr algn="just">
              <a:lnSpc>
                <a:spcPct val="120000"/>
              </a:lnSpc>
            </a:pPr>
            <a:r>
              <a:rPr lang="ja-JP" altLang="en-US" i="1" dirty="0" smtClean="0">
                <a:latin typeface="Century Gothic" panose="020B0502020202020204" pitchFamily="34" charset="0"/>
              </a:rPr>
              <a:t>“</a:t>
            </a:r>
            <a:r>
              <a:rPr lang="hu-HU" altLang="ja-JP" i="1" dirty="0"/>
              <a:t>[</a:t>
            </a:r>
            <a:r>
              <a:rPr lang="hu-HU" altLang="ja-JP" i="1" dirty="0" smtClean="0"/>
              <a:t>A szimuláció] nagyon </a:t>
            </a:r>
            <a:r>
              <a:rPr lang="hu-HU" altLang="ja-JP" i="1" dirty="0"/>
              <a:t>jól reprodukálja </a:t>
            </a:r>
            <a:r>
              <a:rPr lang="hu-HU" altLang="ja-JP" i="1" dirty="0" smtClean="0"/>
              <a:t>a legkorszerűbb háromdimenziós </a:t>
            </a:r>
            <a:r>
              <a:rPr lang="hu-HU" altLang="ja-JP" i="1" dirty="0" smtClean="0">
                <a:latin typeface="Century Gothic" panose="020B0502020202020204" pitchFamily="34" charset="0"/>
              </a:rPr>
              <a:t>klímamodellek válasz-tulajdonságait</a:t>
            </a:r>
            <a:r>
              <a:rPr lang="ja-JP" altLang="en-US" i="1" dirty="0" smtClean="0">
                <a:latin typeface="Century Gothic" panose="020B0502020202020204" pitchFamily="34" charset="0"/>
              </a:rPr>
              <a:t>”</a:t>
            </a:r>
            <a:r>
              <a:rPr lang="en-US" altLang="ja-JP" i="1" dirty="0" smtClean="0">
                <a:latin typeface="Century Gothic" panose="020B0502020202020204" pitchFamily="34" charset="0"/>
              </a:rPr>
              <a:t> </a:t>
            </a:r>
            <a:endParaRPr lang="en-US" altLang="ja-JP" i="1" dirty="0">
              <a:latin typeface="Century Gothic" panose="020B0502020202020204" pitchFamily="34" charset="0"/>
            </a:endParaRPr>
          </a:p>
          <a:p>
            <a:pPr algn="just">
              <a:lnSpc>
                <a:spcPct val="120000"/>
              </a:lnSpc>
            </a:pPr>
            <a:endParaRPr lang="en-US" altLang="ja-JP" i="1" dirty="0" smtClean="0">
              <a:latin typeface="Century Gothic" panose="020B0502020202020204" pitchFamily="34" charset="0"/>
            </a:endParaRPr>
          </a:p>
          <a:p>
            <a:pPr algn="just">
              <a:lnSpc>
                <a:spcPct val="120000"/>
              </a:lnSpc>
            </a:pPr>
            <a:r>
              <a:rPr lang="ja-JP" altLang="en-US" i="1" dirty="0" smtClean="0">
                <a:latin typeface="Century Gothic" panose="020B0502020202020204" pitchFamily="34" charset="0"/>
              </a:rPr>
              <a:t>“</a:t>
            </a:r>
            <a:r>
              <a:rPr lang="hu-HU" altLang="ja-JP" i="1" dirty="0" smtClean="0">
                <a:latin typeface="Century Gothic" panose="020B0502020202020204" pitchFamily="34" charset="0"/>
              </a:rPr>
              <a:t>A modell képességei és az IPCC </a:t>
            </a:r>
            <a:r>
              <a:rPr lang="hu-HU" altLang="ja-JP" i="1" dirty="0" smtClean="0"/>
              <a:t>[</a:t>
            </a:r>
            <a:r>
              <a:rPr lang="hu-HU" altLang="ja-JP" i="1" dirty="0" err="1" smtClean="0"/>
              <a:t>Éghajlatváltozási</a:t>
            </a:r>
            <a:r>
              <a:rPr lang="hu-HU" altLang="ja-JP" i="1" dirty="0" smtClean="0"/>
              <a:t> Kormányközi Testület] </a:t>
            </a:r>
            <a:r>
              <a:rPr lang="hu-HU" altLang="ja-JP" i="1" dirty="0" smtClean="0">
                <a:latin typeface="Century Gothic" panose="020B0502020202020204" pitchFamily="34" charset="0"/>
              </a:rPr>
              <a:t>negyedik értékelő jelentésében publikált különböző forgatókönyvekhez való szoros igazodása miatt támogatjuk a széleskörű alkalmazását különböző felhasználók körében, és javasoljuk, hogy az ENSZ hivatalos eszközeként legyen számon tartva.”</a:t>
            </a:r>
            <a:endParaRPr lang="en-US" altLang="en-US" i="1" dirty="0">
              <a:latin typeface="Century Gothic" panose="020B0502020202020204" pitchFamily="34" charset="0"/>
            </a:endParaRPr>
          </a:p>
        </p:txBody>
      </p:sp>
      <p:sp>
        <p:nvSpPr>
          <p:cNvPr id="7171" name="TextBox 3"/>
          <p:cNvSpPr txBox="1">
            <a:spLocks noChangeArrowheads="1"/>
          </p:cNvSpPr>
          <p:nvPr/>
        </p:nvSpPr>
        <p:spPr bwMode="auto">
          <a:xfrm>
            <a:off x="228600" y="6324600"/>
            <a:ext cx="8823239"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100" dirty="0">
                <a:solidFill>
                  <a:schemeClr val="bg1">
                    <a:lumMod val="85000"/>
                  </a:schemeClr>
                </a:solidFill>
              </a:rPr>
              <a:t>Full report: http://climateinteractive.org/simulations/C-ROADS/technical/scientific-review/C-ROADS%20Scientific%20Review%20Summary-1.pdf  </a:t>
            </a:r>
          </a:p>
        </p:txBody>
      </p:sp>
      <p:sp>
        <p:nvSpPr>
          <p:cNvPr id="4" name="Title 1"/>
          <p:cNvSpPr txBox="1">
            <a:spLocks/>
          </p:cNvSpPr>
          <p:nvPr/>
        </p:nvSpPr>
        <p:spPr>
          <a:xfrm>
            <a:off x="381000" y="304800"/>
            <a:ext cx="8458200" cy="944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pPr algn="ctr" fontAlgn="auto">
              <a:spcAft>
                <a:spcPts val="0"/>
              </a:spcAft>
              <a:defRPr/>
            </a:pPr>
            <a:r>
              <a:rPr lang="hu-HU" sz="3200" dirty="0" smtClean="0">
                <a:solidFill>
                  <a:schemeClr val="bg1"/>
                </a:solidFill>
                <a:latin typeface="Century Gothic" panose="020B0502020202020204" pitchFamily="34" charset="0"/>
              </a:rPr>
              <a:t>A vállalásokat tesztelni fogjuk a </a:t>
            </a:r>
            <a:r>
              <a:rPr lang="hu-HU" sz="3200" dirty="0" err="1" smtClean="0">
                <a:solidFill>
                  <a:schemeClr val="bg1"/>
                </a:solidFill>
                <a:latin typeface="Century Gothic" panose="020B0502020202020204" pitchFamily="34" charset="0"/>
              </a:rPr>
              <a:t>C-ROADS-ban</a:t>
            </a:r>
            <a:r>
              <a:rPr lang="hu-HU" sz="3200" dirty="0" smtClean="0">
                <a:solidFill>
                  <a:schemeClr val="bg1"/>
                </a:solidFill>
                <a:latin typeface="Century Gothic" panose="020B0502020202020204" pitchFamily="34" charset="0"/>
              </a:rPr>
              <a:t>, ami egy tudományosan fölülvizsgált szimulátor </a:t>
            </a:r>
          </a:p>
        </p:txBody>
      </p:sp>
    </p:spTree>
    <p:extLst>
      <p:ext uri="{BB962C8B-B14F-4D97-AF65-F5344CB8AC3E}">
        <p14:creationId xmlns:p14="http://schemas.microsoft.com/office/powerpoint/2010/main" val="2677608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705600"/>
            <a:ext cx="9144000" cy="1524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001" y="826294"/>
            <a:ext cx="8481998" cy="520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4514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0" y="6705600"/>
            <a:ext cx="9144000" cy="1524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762000"/>
            <a:ext cx="8382000" cy="4940690"/>
          </a:xfrm>
          <a:prstGeom prst="rect">
            <a:avLst/>
          </a:prstGeom>
        </p:spPr>
      </p:pic>
    </p:spTree>
    <p:extLst>
      <p:ext uri="{BB962C8B-B14F-4D97-AF65-F5344CB8AC3E}">
        <p14:creationId xmlns:p14="http://schemas.microsoft.com/office/powerpoint/2010/main" val="986825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WCS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WCS Slide Template" id="{3F3B310E-7C3B-44E1-AD22-CEB10F257F8A}" vid="{620B380F-0B2F-428C-8CA0-5C6352E122F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WCS Slide Template</Template>
  <TotalTime>4588</TotalTime>
  <Words>5951</Words>
  <Application>Microsoft Office PowerPoint</Application>
  <PresentationFormat>On-screen Show (4:3)</PresentationFormat>
  <Paragraphs>673</Paragraphs>
  <Slides>62</Slides>
  <Notes>42</Notes>
  <HiddenSlides>11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WCS Master</vt:lpstr>
      <vt:lpstr>Image</vt:lpstr>
      <vt:lpstr>PowerPoint Presentation</vt:lpstr>
      <vt:lpstr>Globális klímacsúcs Budapest 2017</vt:lpstr>
      <vt:lpstr>Napirendi pontok</vt:lpstr>
      <vt:lpstr>Tárgyalás 3 régió résztvevőivel</vt:lpstr>
      <vt:lpstr>PowerPoint Presentation</vt:lpstr>
      <vt:lpstr>6-Region Negotiation Parties</vt:lpstr>
      <vt:lpstr>PowerPoint Presentation</vt:lpstr>
      <vt:lpstr>PowerPoint Presentation</vt:lpstr>
      <vt:lpstr>PowerPoint Presentation</vt:lpstr>
      <vt:lpstr>A tárgyalás folyamata</vt:lpstr>
      <vt:lpstr>World Energy</vt:lpstr>
      <vt:lpstr>CO2 koncentráció növekedése az atmoszférában</vt:lpstr>
      <vt:lpstr>Az elmúlt 650.000 évben az atmoszferikus CO2 szintje nem volt magasabb a mai értéknél. </vt:lpstr>
      <vt:lpstr>CO2-kibocsátás a forrás típusa szerint (1860-2012)</vt:lpstr>
      <vt:lpstr>Az antropogén üvegházhatású gázok kibocsátása (1970-2010)</vt:lpstr>
      <vt:lpstr>Szárazság, Száhel … +10 mrd $</vt:lpstr>
      <vt:lpstr>PowerPoint Presentation</vt:lpstr>
      <vt:lpstr>Business as Usual</vt:lpstr>
      <vt:lpstr>Csád-tó</vt:lpstr>
      <vt:lpstr>+4 ºC hőmérséklet emelkedés</vt:lpstr>
      <vt:lpstr>London</vt:lpstr>
      <vt:lpstr>Shanghai</vt:lpstr>
      <vt:lpstr>PowerPoint Presentation</vt:lpstr>
      <vt:lpstr>Az Önök céljai</vt:lpstr>
      <vt:lpstr>1. Döntés: fosszilis anyagok kibocsátása</vt:lpstr>
      <vt:lpstr>2. döntés: Erdők és földhasználat</vt:lpstr>
      <vt:lpstr>3. döntés: Pénzügy</vt:lpstr>
      <vt:lpstr>PowerPoint Presentation</vt:lpstr>
      <vt:lpstr>PowerPoint Presentation</vt:lpstr>
      <vt:lpstr>PowerPoint Presentation</vt:lpstr>
      <vt:lpstr>Proposal Summary</vt:lpstr>
      <vt:lpstr>Proposal Summary</vt:lpstr>
      <vt:lpstr>Proposal Summary</vt:lpstr>
      <vt:lpstr>Proposal Summary</vt:lpstr>
      <vt:lpstr>PowerPoint Presentation</vt:lpstr>
      <vt:lpstr>PowerPoint Presentation</vt:lpstr>
      <vt:lpstr>Source: http://flood.firetree.net/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klímával kapcsolatos lépések haszna (egészségügy)</vt:lpstr>
      <vt:lpstr>~+1.5 ºC hőmérséklet emelkedés</vt:lpstr>
      <vt:lpstr>~+2 ºC hőmérséklet emelkedés</vt:lpstr>
      <vt:lpstr>~+2-3 ºC hőmérséklet emelkedés</vt:lpstr>
      <vt:lpstr>~+3-4 ºC hőmérséklet emelkedés</vt:lpstr>
      <vt:lpstr>+4 ºC hőmérséklet emelkedés</vt:lpstr>
      <vt:lpstr>Befizetések – Zöld Klíma Alap</vt:lpstr>
      <vt:lpstr>Igények – Zöld Klíma Alap</vt:lpstr>
      <vt:lpstr>PowerPoint Presentation</vt:lpstr>
      <vt:lpstr>Párizsi klímaegyezmény (2015) – pro és kontra: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World Climate Overview Example of a 3-hour session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Climate: Negotiate a Global Climate Agreement</dc:title>
  <dc:creator>Microsoft Office User</dc:creator>
  <cp:lastModifiedBy>Rozi</cp:lastModifiedBy>
  <cp:revision>212</cp:revision>
  <cp:lastPrinted>2016-05-02T23:38:16Z</cp:lastPrinted>
  <dcterms:created xsi:type="dcterms:W3CDTF">2015-10-25T22:26:22Z</dcterms:created>
  <dcterms:modified xsi:type="dcterms:W3CDTF">2017-03-09T15:24:23Z</dcterms:modified>
</cp:coreProperties>
</file>