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41" r:id="rId1"/>
  </p:sldMasterIdLst>
  <p:notesMasterIdLst>
    <p:notesMasterId r:id="rId60"/>
  </p:notesMasterIdLst>
  <p:handoutMasterIdLst>
    <p:handoutMasterId r:id="rId61"/>
  </p:handoutMasterIdLst>
  <p:sldIdLst>
    <p:sldId id="1242" r:id="rId2"/>
    <p:sldId id="1202" r:id="rId3"/>
    <p:sldId id="1204" r:id="rId4"/>
    <p:sldId id="1205" r:id="rId5"/>
    <p:sldId id="1227" r:id="rId6"/>
    <p:sldId id="1209" r:id="rId7"/>
    <p:sldId id="1031" r:id="rId8"/>
    <p:sldId id="1207" r:id="rId9"/>
    <p:sldId id="1151" r:id="rId10"/>
    <p:sldId id="1167" r:id="rId11"/>
    <p:sldId id="1168" r:id="rId12"/>
    <p:sldId id="1170" r:id="rId13"/>
    <p:sldId id="1169" r:id="rId14"/>
    <p:sldId id="1197" r:id="rId15"/>
    <p:sldId id="1198" r:id="rId16"/>
    <p:sldId id="1199" r:id="rId17"/>
    <p:sldId id="1194" r:id="rId18"/>
    <p:sldId id="1243" r:id="rId19"/>
    <p:sldId id="1183" r:id="rId20"/>
    <p:sldId id="1184" r:id="rId21"/>
    <p:sldId id="1196" r:id="rId22"/>
    <p:sldId id="1210" r:id="rId23"/>
    <p:sldId id="1226" r:id="rId24"/>
    <p:sldId id="1244" r:id="rId25"/>
    <p:sldId id="1216" r:id="rId26"/>
    <p:sldId id="1217" r:id="rId27"/>
    <p:sldId id="1165" r:id="rId28"/>
    <p:sldId id="1219" r:id="rId29"/>
    <p:sldId id="1220" r:id="rId30"/>
    <p:sldId id="1221" r:id="rId31"/>
    <p:sldId id="1222" r:id="rId32"/>
    <p:sldId id="1228" r:id="rId33"/>
    <p:sldId id="1148" r:id="rId34"/>
    <p:sldId id="1229" r:id="rId35"/>
    <p:sldId id="1230" r:id="rId36"/>
    <p:sldId id="1231" r:id="rId37"/>
    <p:sldId id="1232" r:id="rId38"/>
    <p:sldId id="1233" r:id="rId39"/>
    <p:sldId id="1223" r:id="rId40"/>
    <p:sldId id="1174" r:id="rId41"/>
    <p:sldId id="1236" r:id="rId42"/>
    <p:sldId id="1237" r:id="rId43"/>
    <p:sldId id="1238" r:id="rId44"/>
    <p:sldId id="1239" r:id="rId45"/>
    <p:sldId id="1240" r:id="rId46"/>
    <p:sldId id="1241" r:id="rId47"/>
    <p:sldId id="1181" r:id="rId48"/>
    <p:sldId id="1182" r:id="rId49"/>
    <p:sldId id="1185" r:id="rId50"/>
    <p:sldId id="1186" r:id="rId51"/>
    <p:sldId id="1187" r:id="rId52"/>
    <p:sldId id="1188" r:id="rId53"/>
    <p:sldId id="1189" r:id="rId54"/>
    <p:sldId id="1191" r:id="rId55"/>
    <p:sldId id="1192" r:id="rId56"/>
    <p:sldId id="1193" r:id="rId57"/>
    <p:sldId id="1234" r:id="rId58"/>
    <p:sldId id="1235"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scaleToFitPaper="1" frameSlides="1"/>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114C8A"/>
    <a:srgbClr val="FFFFFF"/>
    <a:srgbClr val="27A9E1"/>
    <a:srgbClr val="3399FF"/>
    <a:srgbClr val="E5A093"/>
    <a:srgbClr val="C0504D"/>
    <a:srgbClr val="5DA9E3"/>
    <a:srgbClr val="990409"/>
    <a:srgbClr val="2F61C8"/>
    <a:srgbClr val="2B4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0" autoAdjust="0"/>
    <p:restoredTop sz="75108" autoAdjust="0"/>
  </p:normalViewPr>
  <p:slideViewPr>
    <p:cSldViewPr>
      <p:cViewPr>
        <p:scale>
          <a:sx n="50" d="100"/>
          <a:sy n="50" d="100"/>
        </p:scale>
        <p:origin x="-2424" y="-4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12138"/>
    </p:cViewPr>
  </p:sorterViewPr>
  <p:notesViewPr>
    <p:cSldViewPr>
      <p:cViewPr>
        <p:scale>
          <a:sx n="140" d="100"/>
          <a:sy n="140" d="100"/>
        </p:scale>
        <p:origin x="1956" y="-3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dirty="0"/>
          </a:p>
        </p:txBody>
      </p:sp>
      <p:sp>
        <p:nvSpPr>
          <p:cNvPr id="1966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dirty="0"/>
          </a:p>
        </p:txBody>
      </p:sp>
      <p:sp>
        <p:nvSpPr>
          <p:cNvPr id="1966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dirty="0"/>
          </a:p>
        </p:txBody>
      </p:sp>
      <p:sp>
        <p:nvSpPr>
          <p:cNvPr id="1966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DC570-773F-0843-9B9B-B52366145834}" type="slidenum">
              <a:rPr lang="en-US" altLang="en-US"/>
              <a:pPr/>
              <a:t>‹Nr.›</a:t>
            </a:fld>
            <a:endParaRPr lang="en-US" altLang="en-US" dirty="0"/>
          </a:p>
        </p:txBody>
      </p:sp>
    </p:spTree>
    <p:extLst>
      <p:ext uri="{BB962C8B-B14F-4D97-AF65-F5344CB8AC3E}">
        <p14:creationId xmlns:p14="http://schemas.microsoft.com/office/powerpoint/2010/main" val="1116688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dirty="0"/>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dirty="0"/>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1E2F544-3471-ED42-A022-DD13BA26F123}" type="slidenum">
              <a:rPr lang="en-US" altLang="en-US"/>
              <a:pPr/>
              <a:t>‹Nr.›</a:t>
            </a:fld>
            <a:endParaRPr lang="en-US" altLang="en-US" dirty="0"/>
          </a:p>
        </p:txBody>
      </p:sp>
    </p:spTree>
    <p:extLst>
      <p:ext uri="{BB962C8B-B14F-4D97-AF65-F5344CB8AC3E}">
        <p14:creationId xmlns:p14="http://schemas.microsoft.com/office/powerpoint/2010/main" val="769516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9"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a:t>Dies ist eine Informationsfolie für Sie als Moderator</a:t>
            </a:r>
          </a:p>
          <a:p>
            <a:r>
              <a:rPr lang="de-DE" noProof="0" dirty="0"/>
              <a:t>Hier</a:t>
            </a:r>
            <a:r>
              <a:rPr lang="de-DE" baseline="0" noProof="0" dirty="0"/>
              <a:t> finden Sie Kommentare und </a:t>
            </a:r>
            <a:r>
              <a:rPr lang="de-DE" baseline="0" noProof="0" dirty="0" smtClean="0"/>
              <a:t>Manuskriptvorschläge</a:t>
            </a:r>
            <a:r>
              <a:rPr lang="de-DE" baseline="0" noProof="0" dirty="0"/>
              <a:t>!</a:t>
            </a:r>
            <a:endParaRPr lang="de-DE" noProof="0"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a:t>
            </a:fld>
            <a:endParaRPr lang="en-US" altLang="en-US" dirty="0"/>
          </a:p>
        </p:txBody>
      </p:sp>
    </p:spTree>
    <p:extLst>
      <p:ext uri="{BB962C8B-B14F-4D97-AF65-F5344CB8AC3E}">
        <p14:creationId xmlns:p14="http://schemas.microsoft.com/office/powerpoint/2010/main" val="156141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i="1" dirty="0" smtClean="0"/>
              <a:t>Manuskript</a:t>
            </a:r>
            <a:r>
              <a:rPr lang="de-DE" dirty="0" smtClean="0"/>
              <a:t>:</a:t>
            </a:r>
            <a:r>
              <a:rPr lang="de-DE" baseline="0" dirty="0" smtClean="0"/>
              <a:t> </a:t>
            </a:r>
            <a:r>
              <a:rPr lang="de-DE" baseline="0" dirty="0"/>
              <a:t>Lassen Sie uns einen Blick auf diese Herausforderung werfen. Das Mauna Loa-Observatorium in Hawaii, USA, misst seit über 50 Jahren die Konzentration von </a:t>
            </a:r>
            <a:r>
              <a:rPr lang="de-DE" baseline="0" dirty="0" smtClean="0"/>
              <a:t>Kohlenstoffdioxid </a:t>
            </a:r>
            <a:r>
              <a:rPr lang="de-DE" baseline="0" dirty="0"/>
              <a:t>(oder CO2) in der Atmosphäre. Das vorliegende</a:t>
            </a:r>
            <a:r>
              <a:rPr lang="de-DE" dirty="0"/>
              <a:t> Diagramm zeigt die Messungen von</a:t>
            </a:r>
            <a:r>
              <a:rPr lang="de-DE" baseline="0" dirty="0"/>
              <a:t> 1955 bis 2016. Wie Sie sehen, gab es einen stetigen Anstieg in der </a:t>
            </a:r>
            <a:r>
              <a:rPr lang="de-DE" baseline="0" dirty="0" smtClean="0"/>
              <a:t>Kohlenstoffdioxidkonzentration</a:t>
            </a:r>
            <a:r>
              <a:rPr lang="de-DE" baseline="0" dirty="0"/>
              <a:t>, sodass der Wert nun bei über 400 Teilen pro Million liegt.</a:t>
            </a:r>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a:t>[Grafiktext]</a:t>
            </a:r>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a:t>Atmosphärisches CO2 am Mauna-Loa-Observatorium</a:t>
            </a:r>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de-DE" dirty="0"/>
              <a:t>TEILE</a:t>
            </a:r>
            <a:r>
              <a:rPr lang="de-DE" baseline="0" dirty="0"/>
              <a:t> PRO MILLION</a:t>
            </a:r>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de-DE" baseline="0" dirty="0"/>
              <a:t>JAHR</a:t>
            </a:r>
            <a:endParaRPr lang="de-DE" dirty="0"/>
          </a:p>
        </p:txBody>
      </p:sp>
      <p:sp>
        <p:nvSpPr>
          <p:cNvPr id="4" name="Slide Number Placeholder 3"/>
          <p:cNvSpPr>
            <a:spLocks noGrp="1"/>
          </p:cNvSpPr>
          <p:nvPr>
            <p:ph type="sldNum" sz="quarter" idx="10"/>
          </p:nvPr>
        </p:nvSpPr>
        <p:spPr/>
        <p:txBody>
          <a:bodyPr/>
          <a:lstStyle/>
          <a:p>
            <a:fld id="{ABA245A8-C2EA-3044-948A-2138C6AB82A2}" type="slidenum">
              <a:rPr lang="en-US" smtClean="0"/>
              <a:t>10</a:t>
            </a:fld>
            <a:endParaRPr lang="en-US" dirty="0"/>
          </a:p>
        </p:txBody>
      </p:sp>
    </p:spTree>
    <p:extLst>
      <p:ext uri="{BB962C8B-B14F-4D97-AF65-F5344CB8AC3E}">
        <p14:creationId xmlns:p14="http://schemas.microsoft.com/office/powerpoint/2010/main" val="101571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smtClean="0"/>
              <a:t>Manuskript</a:t>
            </a:r>
            <a:r>
              <a:rPr lang="de-DE" dirty="0" smtClean="0"/>
              <a:t>: </a:t>
            </a:r>
            <a:r>
              <a:rPr lang="de-DE" dirty="0"/>
              <a:t>Wenn Wissenschaftler die historische Entwicklung von</a:t>
            </a:r>
            <a:r>
              <a:rPr lang="de-DE" baseline="0" dirty="0"/>
              <a:t> </a:t>
            </a:r>
            <a:r>
              <a:rPr lang="de-DE" baseline="0" dirty="0" smtClean="0"/>
              <a:t>Kohlenstoffdioxid in der Atmosphäre untersuchen</a:t>
            </a:r>
            <a:r>
              <a:rPr lang="de-DE" baseline="0" dirty="0"/>
              <a:t>, können sie mehr als 650 000 Jahre </a:t>
            </a:r>
            <a:r>
              <a:rPr lang="de-DE" baseline="0" dirty="0" smtClean="0"/>
              <a:t>zurückblicken. </a:t>
            </a:r>
            <a:r>
              <a:rPr lang="de-DE" baseline="0" dirty="0"/>
              <a:t>Während dieses Zeitraums ist eine gewisse Schwankung in der CO2-Konzentration zu erkennen, die aber vor 1950 nie 300 Teile pro Million </a:t>
            </a:r>
            <a:r>
              <a:rPr lang="de-DE" baseline="0" dirty="0" smtClean="0"/>
              <a:t>überstieg. </a:t>
            </a:r>
            <a:r>
              <a:rPr lang="de-DE" baseline="0" dirty="0"/>
              <a:t>Heute liegen wir bei mehr als 400 Teilen pro Million, und die CO2-Konzentration dürfte weiter ansteigen, wenn wir nicht sofortige Gegenmaßnahmen ergreifen. Die zu erkennende Entwicklung ist beispiellos in der Geschichte. </a:t>
            </a:r>
            <a:r>
              <a:rPr lang="de-DE"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[Grafiktext]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CO2 in Teile pro Million			*</a:t>
            </a:r>
            <a:r>
              <a:rPr lang="de-DE" baseline="0" dirty="0"/>
              <a:t> aktueller COS—Gehalt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Seit 650.000 Jahren hatte der CO2-Gehalt der Atmosphäre diese Linie nicht überstiegen – bis jetzt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baseline="0" dirty="0"/>
              <a:t>Jahre vor heute (0=1950=		* Stand Juli 2013</a:t>
            </a:r>
            <a:endParaRPr lang="de-DE" dirty="0"/>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11</a:t>
            </a:fld>
            <a:endParaRPr lang="en-US" altLang="en-US" dirty="0"/>
          </a:p>
        </p:txBody>
      </p:sp>
    </p:spTree>
    <p:extLst>
      <p:ext uri="{BB962C8B-B14F-4D97-AF65-F5344CB8AC3E}">
        <p14:creationId xmlns:p14="http://schemas.microsoft.com/office/powerpoint/2010/main" val="77440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smtClean="0"/>
              <a:t>Manuskript</a:t>
            </a:r>
            <a:r>
              <a:rPr lang="de-DE" dirty="0" smtClean="0"/>
              <a:t>:</a:t>
            </a:r>
            <a:r>
              <a:rPr lang="de-DE" baseline="0" dirty="0" smtClean="0"/>
              <a:t> </a:t>
            </a:r>
            <a:r>
              <a:rPr lang="de-DE" baseline="0" dirty="0"/>
              <a:t>Aber</a:t>
            </a:r>
            <a:r>
              <a:rPr lang="de-DE" dirty="0"/>
              <a:t> wo kommt all das</a:t>
            </a:r>
            <a:r>
              <a:rPr lang="de-DE" baseline="0" dirty="0"/>
              <a:t> CO2 her? Hat jemand eine Idee? Dieses Diagramm zeigt</a:t>
            </a:r>
            <a:r>
              <a:rPr lang="de-DE" dirty="0"/>
              <a:t> die Quellen für</a:t>
            </a:r>
            <a:r>
              <a:rPr lang="de-DE" baseline="0" dirty="0"/>
              <a:t> CO2 von 1860 </a:t>
            </a:r>
            <a:r>
              <a:rPr lang="de-DE" dirty="0"/>
              <a:t>bis </a:t>
            </a:r>
            <a:r>
              <a:rPr lang="de-DE" baseline="0" dirty="0" smtClean="0"/>
              <a:t>2012. </a:t>
            </a:r>
            <a:r>
              <a:rPr lang="de-DE" baseline="0" dirty="0"/>
              <a:t>Sie sehen ganz unten in </a:t>
            </a:r>
            <a:r>
              <a:rPr lang="de-DE" baseline="0" dirty="0" smtClean="0"/>
              <a:t>grün, </a:t>
            </a:r>
            <a:r>
              <a:rPr lang="de-DE" baseline="0" dirty="0"/>
              <a:t>dass Entwaldung</a:t>
            </a:r>
            <a:r>
              <a:rPr lang="de-DE" dirty="0"/>
              <a:t> dazu beigetragen hat, diese aber nicht wesentlich angestiegen ist und tatsächlich zu sinken scheint</a:t>
            </a:r>
            <a:r>
              <a:rPr lang="de-DE" baseline="0" dirty="0"/>
              <a:t>. Die Hauptquelle für CO2-Emissionen sind </a:t>
            </a:r>
            <a:r>
              <a:rPr lang="de-DE" baseline="0" dirty="0" smtClean="0"/>
              <a:t>hauptsächlich fossile Brennstoffe — Kohle </a:t>
            </a:r>
            <a:r>
              <a:rPr lang="de-DE" baseline="0" dirty="0"/>
              <a:t>(in rot), Öl (in orange) und Erdgas (in blaugrün/orange). Emissionen aus diesen fossilen Brennstoffen stiegen in den letzten Jahrzehnten stark</a:t>
            </a:r>
            <a:r>
              <a:rPr lang="de-DE" dirty="0"/>
              <a:t> an und sind für einen großen Teil des erkennbaren </a:t>
            </a:r>
            <a:r>
              <a:rPr lang="de-DE" baseline="0" dirty="0"/>
              <a:t>Klimawandels verantwortlich. </a:t>
            </a:r>
            <a:endParaRPr lang="de-DE" dirty="0"/>
          </a:p>
          <a:p>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[Grafiktext]</a:t>
            </a:r>
          </a:p>
          <a:p>
            <a:endParaRPr lang="de-DE" dirty="0"/>
          </a:p>
          <a:p>
            <a:r>
              <a:rPr lang="de-DE" dirty="0"/>
              <a:t>Millionen Tonnen </a:t>
            </a:r>
            <a:r>
              <a:rPr lang="de-DE" dirty="0" smtClean="0"/>
              <a:t>Kohlenstoffdioxid</a:t>
            </a:r>
            <a:endParaRPr lang="de-DE" dirty="0"/>
          </a:p>
          <a:p>
            <a:endParaRPr lang="de-DE" dirty="0"/>
          </a:p>
          <a:p>
            <a:r>
              <a:rPr lang="de-DE" dirty="0"/>
              <a:t>Kalzinieren (Beton)</a:t>
            </a:r>
          </a:p>
          <a:p>
            <a:r>
              <a:rPr lang="de-DE" dirty="0"/>
              <a:t>Gas</a:t>
            </a:r>
          </a:p>
          <a:p>
            <a:r>
              <a:rPr lang="de-DE" dirty="0"/>
              <a:t>Öl</a:t>
            </a:r>
          </a:p>
          <a:p>
            <a:r>
              <a:rPr lang="de-DE" dirty="0"/>
              <a:t>Kohle</a:t>
            </a:r>
          </a:p>
          <a:p>
            <a:r>
              <a:rPr lang="de-DE" dirty="0"/>
              <a:t>Entwaldung</a:t>
            </a: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12</a:t>
            </a:fld>
            <a:endParaRPr lang="en-US" altLang="en-US" dirty="0"/>
          </a:p>
        </p:txBody>
      </p:sp>
    </p:spTree>
    <p:extLst>
      <p:ext uri="{BB962C8B-B14F-4D97-AF65-F5344CB8AC3E}">
        <p14:creationId xmlns:p14="http://schemas.microsoft.com/office/powerpoint/2010/main" val="1716775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i="1" dirty="0" smtClean="0"/>
              <a:t>Manuskript</a:t>
            </a:r>
            <a:r>
              <a:rPr lang="de-DE" sz="1200" dirty="0" smtClean="0"/>
              <a:t>: Kohlenstoffdioxid </a:t>
            </a:r>
            <a:r>
              <a:rPr lang="de-DE" sz="1200" dirty="0"/>
              <a:t>ist nicht das </a:t>
            </a:r>
            <a:r>
              <a:rPr lang="de-DE" sz="1200" dirty="0" smtClean="0"/>
              <a:t>einzige Treibhausgas, </a:t>
            </a:r>
            <a:r>
              <a:rPr lang="de-DE" sz="1200" dirty="0"/>
              <a:t>was zum </a:t>
            </a:r>
            <a:r>
              <a:rPr lang="de-DE" sz="1200" baseline="0" dirty="0"/>
              <a:t>Klimawandel beiträgt. Es gibt auch einige andere Treibhausgase. Hier sehen Sie die relativen Anteile </a:t>
            </a:r>
            <a:r>
              <a:rPr lang="de-DE" sz="1200" baseline="0" dirty="0" smtClean="0"/>
              <a:t>diverser </a:t>
            </a:r>
            <a:r>
              <a:rPr lang="de-DE" sz="1200" baseline="0" dirty="0"/>
              <a:t>Gase. In orange und rot sehen Sie </a:t>
            </a:r>
            <a:r>
              <a:rPr lang="de-DE" sz="1200" baseline="0" dirty="0" smtClean="0"/>
              <a:t>den Anteil </a:t>
            </a:r>
            <a:r>
              <a:rPr lang="de-DE" sz="1200" baseline="0" dirty="0"/>
              <a:t>von CO2 aus fossilen Brennstoffen und Landverbrauch, Methan (CH4) ist hellblau, gefolgt von Stickstoffdioxid (N2O) und den F-Gasen.</a:t>
            </a:r>
            <a:r>
              <a:rPr lang="de-DE" sz="1200" dirty="0"/>
              <a:t> Die Landwirtschaft trägt 50% der weltweiten Methanemissionen (CH4) u</a:t>
            </a:r>
            <a:r>
              <a:rPr lang="de-DE" sz="1200" baseline="0" dirty="0"/>
              <a:t>nd</a:t>
            </a:r>
            <a:r>
              <a:rPr lang="de-DE" sz="1200" dirty="0"/>
              <a:t> 60% der weltweiten </a:t>
            </a:r>
            <a:r>
              <a:rPr lang="de-DE" dirty="0"/>
              <a:t>Stickstoffdioxidemissionen</a:t>
            </a:r>
            <a:r>
              <a:rPr lang="de-DE" sz="1200" dirty="0"/>
              <a:t> (N²0) bei.</a:t>
            </a:r>
            <a:r>
              <a:rPr lang="de-DE" sz="1200" baseline="0" dirty="0"/>
              <a:t> Schwerindustrie und Produktion sowie Konsumgüter sind Quellen von N2O und F-Gasen.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[Grafiktext]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THG-Emissionen [GTonnen CO2äq/Jahr]</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+ 1,3%/J	+ 2,2%/J</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F-Gase</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Fossile</a:t>
            </a:r>
            <a:r>
              <a:rPr lang="de-DE" baseline="0" dirty="0"/>
              <a:t> Brennstoffe und Industrieprozesse</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13</a:t>
            </a:fld>
            <a:endParaRPr lang="en-US" altLang="en-US" dirty="0"/>
          </a:p>
        </p:txBody>
      </p:sp>
    </p:spTree>
    <p:extLst>
      <p:ext uri="{BB962C8B-B14F-4D97-AF65-F5344CB8AC3E}">
        <p14:creationId xmlns:p14="http://schemas.microsoft.com/office/powerpoint/2010/main" val="676801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smtClean="0"/>
              <a:t>Manuskript</a:t>
            </a:r>
            <a:r>
              <a:rPr lang="de-DE" dirty="0" smtClean="0"/>
              <a:t>: </a:t>
            </a:r>
            <a:r>
              <a:rPr lang="de-DE" dirty="0"/>
              <a:t>Zerstörerische Auswirkungen sind bei einer Erderwärmung von </a:t>
            </a:r>
            <a:r>
              <a:rPr lang="de-DE" baseline="0" dirty="0"/>
              <a:t>4,5 Grad Celsius zu erwarten, aber andererseits finden wir schon jetzt weltweit dramatische</a:t>
            </a:r>
            <a:r>
              <a:rPr lang="de-DE" dirty="0"/>
              <a:t> Veränderungen. Beispielsweise sehen Sie hier ein </a:t>
            </a:r>
            <a:r>
              <a:rPr lang="de-DE" dirty="0" smtClean="0"/>
              <a:t>stilisiertes Satellitenbild </a:t>
            </a:r>
            <a:r>
              <a:rPr lang="de-DE" dirty="0"/>
              <a:t>des Tschad-Sees in Zentralafrika</a:t>
            </a:r>
            <a:r>
              <a:rPr lang="de-DE" baseline="0" dirty="0"/>
              <a:t>. 1972 nahm der Tschadsee eine Fläche von der Größe Ruandas oder des US-Bundesstaats Vermont ein. Seither hat er aufgrund anhaltender Dürre über 95% seiner Fläche verloren. Der See würde nun in die </a:t>
            </a:r>
            <a:r>
              <a:rPr lang="de-DE" baseline="0" dirty="0" smtClean="0"/>
              <a:t>Städte </a:t>
            </a:r>
            <a:r>
              <a:rPr lang="de-DE" baseline="0" dirty="0"/>
              <a:t>San Francisco oder Mailand passen.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[Grafiktext]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Tschad</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Kamerun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Wasser</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Früherer Uferverlauf</a:t>
            </a:r>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Vegetation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r>
              <a:rPr lang="de-DE" dirty="0"/>
              <a:t>Diese Kartensammlung wurde aus einer Serie von Satellitenbildern entnommen, die vom NASA Goddard Space Flight Center zur Verfügung</a:t>
            </a:r>
            <a:r>
              <a:rPr lang="de-DE" baseline="0" dirty="0"/>
              <a:t> gestellt wurden.</a:t>
            </a:r>
            <a:endParaRPr lang="de-DE" dirty="0"/>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14</a:t>
            </a:fld>
            <a:endParaRPr lang="en-US" altLang="en-US" dirty="0"/>
          </a:p>
        </p:txBody>
      </p:sp>
    </p:spTree>
    <p:extLst>
      <p:ext uri="{BB962C8B-B14F-4D97-AF65-F5344CB8AC3E}">
        <p14:creationId xmlns:p14="http://schemas.microsoft.com/office/powerpoint/2010/main" val="250891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fr-FR" sz="1200" b="0" i="1" u="none" strike="noStrike" cap="none" normalizeH="0" baseline="0" dirty="0" smtClean="0">
                <a:ln>
                  <a:noFill/>
                </a:ln>
                <a:effectLst/>
                <a:latin typeface="Arial" panose="020B0604020202020204" pitchFamily="34" charset="0"/>
              </a:rPr>
              <a:t>Manuskript</a:t>
            </a:r>
            <a:r>
              <a:rPr kumimoji="0" lang="de-DE" altLang="fr-FR" sz="1200" b="0" i="0" u="none" strike="noStrike" cap="none" normalizeH="0" baseline="0" dirty="0" smtClean="0">
                <a:ln>
                  <a:noFill/>
                </a:ln>
                <a:effectLst/>
                <a:latin typeface="Arial" panose="020B0604020202020204" pitchFamily="34" charset="0"/>
              </a:rPr>
              <a:t>: </a:t>
            </a:r>
            <a:r>
              <a:rPr kumimoji="0" lang="de-DE" altLang="fr-FR" sz="1200" b="0" i="0" u="none" strike="noStrike" cap="none" normalizeH="0" baseline="0" dirty="0">
                <a:ln>
                  <a:noFill/>
                </a:ln>
                <a:effectLst/>
                <a:latin typeface="Arial" panose="020B0604020202020204" pitchFamily="34" charset="0"/>
              </a:rPr>
              <a:t>In der gesamten nordafrikanischen Sahelzone sorgt eine seit vier Jahren andauernde Dürre für</a:t>
            </a:r>
            <a:r>
              <a:rPr kumimoji="0" lang="de-DE" altLang="fr-FR" sz="1200" b="0" i="0" u="none" strike="noStrike" cap="none" normalizeH="0" dirty="0">
                <a:ln>
                  <a:noFill/>
                </a:ln>
                <a:effectLst/>
                <a:latin typeface="Arial" panose="020B0604020202020204" pitchFamily="34" charset="0"/>
              </a:rPr>
              <a:t> Ernährungsunsicherheit, die über 200 000 Menschen vertrieben hat</a:t>
            </a:r>
            <a:r>
              <a:rPr kumimoji="0" lang="de-DE" altLang="fr-FR" sz="1200" b="0" i="0" u="none" strike="noStrike" cap="none" normalizeH="0" baseline="0" dirty="0">
                <a:ln>
                  <a:noFill/>
                </a:ln>
                <a:effectLst/>
                <a:latin typeface="Arial" panose="020B0604020202020204" pitchFamily="34" charset="0"/>
              </a:rPr>
              <a:t>. Nach IPCC werden bis 2020 zwischen 75 und 250 Millionen Menschen aufgrund des </a:t>
            </a:r>
            <a:r>
              <a:rPr kumimoji="0" lang="de-DE" altLang="fr-FR" sz="1200" b="0" i="0" u="none" strike="noStrike" cap="none" normalizeH="0" baseline="0" dirty="0">
                <a:ln>
                  <a:noFill/>
                </a:ln>
                <a:solidFill>
                  <a:schemeClr val="tx1"/>
                </a:solidFill>
                <a:effectLst/>
                <a:latin typeface="Arial" panose="020B0604020202020204" pitchFamily="34" charset="0"/>
              </a:rPr>
              <a:t>Klimawandels verstärkter Wasserknappheit ausgesetzt </a:t>
            </a:r>
            <a:r>
              <a:rPr kumimoji="0" lang="de-DE" altLang="fr-FR" sz="1200" b="0" i="0" u="none" strike="noStrike" cap="none" normalizeH="0" baseline="0" dirty="0">
                <a:ln>
                  <a:noFill/>
                </a:ln>
                <a:effectLst/>
                <a:latin typeface="Arial" panose="020B0604020202020204" pitchFamily="34" charset="0"/>
              </a:rPr>
              <a:t>sein.</a:t>
            </a:r>
          </a:p>
        </p:txBody>
      </p:sp>
      <p:sp>
        <p:nvSpPr>
          <p:cNvPr id="4" name="Espace réservé du numéro de diapositive 3"/>
          <p:cNvSpPr>
            <a:spLocks noGrp="1"/>
          </p:cNvSpPr>
          <p:nvPr>
            <p:ph type="sldNum" sz="quarter" idx="10"/>
          </p:nvPr>
        </p:nvSpPr>
        <p:spPr/>
        <p:txBody>
          <a:bodyPr/>
          <a:lstStyle/>
          <a:p>
            <a:fld id="{5FD31358-7556-4355-9BA3-23AD4A85D08B}" type="slidenum">
              <a:rPr lang="fr-FR" smtClean="0"/>
              <a:t>15</a:t>
            </a:fld>
            <a:endParaRPr lang="fr-FR" dirty="0"/>
          </a:p>
        </p:txBody>
      </p:sp>
    </p:spTree>
    <p:extLst>
      <p:ext uri="{BB962C8B-B14F-4D97-AF65-F5344CB8AC3E}">
        <p14:creationId xmlns:p14="http://schemas.microsoft.com/office/powerpoint/2010/main" val="1953513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noProof="0" dirty="0" smtClean="0"/>
              <a:t>Manuskript</a:t>
            </a:r>
            <a:r>
              <a:rPr lang="de-DE" noProof="0" dirty="0" smtClean="0"/>
              <a:t>: </a:t>
            </a:r>
            <a:r>
              <a:rPr lang="de-DE" noProof="0" dirty="0"/>
              <a:t>Sogar</a:t>
            </a:r>
            <a:r>
              <a:rPr lang="de-DE" baseline="0" noProof="0" dirty="0"/>
              <a:t> das US-Verteidigungsministerium gibt Warnungen über die durch den Klimawandel verursachten Risiken heraus und mahnt, dass dieser erhebliche geopolitische Auswirkungen haben wird, die bereits labile Regierungen weiter schwächen und die Massenmigration verschlimmern werden können.</a:t>
            </a:r>
            <a:endParaRPr lang="de-DE" noProof="0" dirty="0"/>
          </a:p>
          <a:p>
            <a:endParaRPr lang="de-DE" noProof="0"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16</a:t>
            </a:fld>
            <a:endParaRPr lang="en-US" altLang="en-US" dirty="0"/>
          </a:p>
        </p:txBody>
      </p:sp>
    </p:spTree>
    <p:extLst>
      <p:ext uri="{BB962C8B-B14F-4D97-AF65-F5344CB8AC3E}">
        <p14:creationId xmlns:p14="http://schemas.microsoft.com/office/powerpoint/2010/main" val="122924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smtClean="0"/>
              <a:t>Manuskript</a:t>
            </a:r>
            <a:r>
              <a:rPr lang="de-DE" dirty="0" smtClean="0"/>
              <a:t>: </a:t>
            </a:r>
            <a:r>
              <a:rPr lang="de-DE" dirty="0"/>
              <a:t>Wenn wir gar nicht handeln, werden Temperaturen voraussichtlich bis zum Ende des Jahrhunderts um etwa 4,5 Grad </a:t>
            </a:r>
            <a:r>
              <a:rPr lang="de-DE" baseline="0" dirty="0"/>
              <a:t>Celsius ansteigen. Dieses Diagramm zeigt die Treibhausgasemissionen im Jahre 2000, projiziert auf das Jahr 2100. Jede Linie stellt eine Ihrer Gruppen dar. Ganz oben, mit Emissionen, die bei Beibehaltung stark kohlenstoffhaltiger Entwicklungspraktiken</a:t>
            </a:r>
            <a:r>
              <a:rPr lang="de-DE" dirty="0"/>
              <a:t> stark ansteigen dürften, sind die anderen Entwicklungsländer</a:t>
            </a:r>
            <a:r>
              <a:rPr lang="de-DE" baseline="0" dirty="0"/>
              <a:t>. Dann folgt China in grau. Grün steht für die anderen Industrienationen – Japan, Kanada, Australien und Russland. Die USA sind blau, Indien schwarz. Und rot</a:t>
            </a:r>
            <a:r>
              <a:rPr lang="de-DE" dirty="0"/>
              <a:t> repräsentiert die Europäische Union</a:t>
            </a:r>
            <a:r>
              <a:rPr lang="de-DE" baseline="0" dirty="0"/>
              <a:t>. </a:t>
            </a:r>
            <a:endParaRPr lang="de-DE" dirty="0"/>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17</a:t>
            </a:fld>
            <a:endParaRPr lang="en-US" altLang="en-US" dirty="0"/>
          </a:p>
        </p:txBody>
      </p:sp>
    </p:spTree>
    <p:extLst>
      <p:ext uri="{BB962C8B-B14F-4D97-AF65-F5344CB8AC3E}">
        <p14:creationId xmlns:p14="http://schemas.microsoft.com/office/powerpoint/2010/main" val="1098148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i="1" kern="1200" dirty="0" smtClean="0">
                <a:solidFill>
                  <a:schemeClr val="tx1"/>
                </a:solidFill>
                <a:effectLst/>
              </a:rPr>
              <a:t>Manuskript</a:t>
            </a:r>
            <a:r>
              <a:rPr lang="de-DE" sz="1200" kern="1200" dirty="0" smtClean="0">
                <a:solidFill>
                  <a:schemeClr val="tx1"/>
                </a:solidFill>
                <a:effectLst/>
              </a:rPr>
              <a:t>:</a:t>
            </a:r>
            <a:r>
              <a:rPr lang="de-DE" sz="1200" kern="1200" baseline="0" dirty="0" smtClean="0">
                <a:solidFill>
                  <a:schemeClr val="tx1"/>
                </a:solidFill>
                <a:effectLst/>
              </a:rPr>
              <a:t> </a:t>
            </a:r>
            <a:r>
              <a:rPr lang="de-DE" dirty="0"/>
              <a:t>Falls wir uns nicht daran machen, unseren Verbrauch an fossilen Brennstoffen zu reduzieren, werden wir bis Ende des Jahrhunderts ernste Auswirkungen erleben. Beispielsweise</a:t>
            </a:r>
            <a:r>
              <a:rPr lang="de-DE" sz="1200" kern="1200" baseline="0" dirty="0">
                <a:solidFill>
                  <a:schemeClr val="tx1"/>
                </a:solidFill>
                <a:effectLst/>
              </a:rPr>
              <a:t>…</a:t>
            </a:r>
            <a:endParaRPr lang="de-DE" altLang="en-US" b="1" dirty="0">
              <a:latin typeface="Times" panose="02020603050405020304" pitchFamily="18" charset="0"/>
            </a:endParaRPr>
          </a:p>
          <a:p>
            <a:endParaRPr lang="de-DE" altLang="en-US" b="1" dirty="0">
              <a:latin typeface="Times" panose="02020603050405020304" pitchFamily="18" charset="0"/>
            </a:endParaRPr>
          </a:p>
          <a:p>
            <a:r>
              <a:rPr lang="de-DE" altLang="en-US" b="1" dirty="0">
                <a:latin typeface="Times" panose="02020603050405020304" pitchFamily="18" charset="0"/>
              </a:rPr>
              <a:t>5. </a:t>
            </a:r>
            <a:r>
              <a:rPr lang="de-DE" altLang="en-US" dirty="0">
                <a:latin typeface="Times" panose="02020603050405020304" pitchFamily="18" charset="0"/>
              </a:rPr>
              <a:t>C. Prudhomme, I. Giuntoli, E. L. Robinson, D. B. Clark, N. W. Arnell, R. Dankers, B. M. Fekete, W. Franssen, D. Gerten, S. N. Gosling, S. Hagemann, D. M. Hannah, H. Kim, Y. Masaki, Y. Satoh, T. Stacke, Y. Wada, D. Wisser, Hydrological droughts in the 21st century, hotspots and uncertainties from a global multimodel ensemble experiment. </a:t>
            </a:r>
            <a:r>
              <a:rPr lang="de-DE" altLang="en-US" i="1" dirty="0">
                <a:latin typeface="Times" panose="02020603050405020304" pitchFamily="18" charset="0"/>
              </a:rPr>
              <a:t>Proceedings of the National Academy of Sciences</a:t>
            </a:r>
            <a:r>
              <a:rPr lang="de-DE" altLang="en-US" dirty="0">
                <a:latin typeface="Times" panose="02020603050405020304" pitchFamily="18" charset="0"/>
              </a:rPr>
              <a:t>,  111.9(2013): 3262–3267. </a:t>
            </a:r>
          </a:p>
          <a:p>
            <a:r>
              <a:rPr lang="de-DE" altLang="en-US" b="1" dirty="0">
                <a:latin typeface="Times" panose="02020603050405020304" pitchFamily="18" charset="0"/>
              </a:rPr>
              <a:t>6. </a:t>
            </a:r>
            <a:r>
              <a:rPr lang="de-DE" altLang="en-US" dirty="0">
                <a:latin typeface="Times" panose="02020603050405020304" pitchFamily="18" charset="0"/>
              </a:rPr>
              <a:t>A. Levermann, P. U. Clark, B. Marzeion, G. A. Milne, D. Pollard, V. Radic, A. Robinson, The multimillennial sea-level commitment of global warming. </a:t>
            </a:r>
            <a:r>
              <a:rPr lang="de-DE" altLang="en-US" i="1" dirty="0">
                <a:latin typeface="Times" panose="02020603050405020304" pitchFamily="18" charset="0"/>
              </a:rPr>
              <a:t>Proceedings of the National Academy of Sciences</a:t>
            </a:r>
            <a:r>
              <a:rPr lang="de-DE" altLang="en-US" dirty="0">
                <a:latin typeface="Times" panose="02020603050405020304" pitchFamily="18" charset="0"/>
              </a:rPr>
              <a:t> </a:t>
            </a:r>
            <a:r>
              <a:rPr lang="de-DE" altLang="en-US" b="1" dirty="0">
                <a:latin typeface="Times" panose="02020603050405020304" pitchFamily="18" charset="0"/>
              </a:rPr>
              <a:t>110</a:t>
            </a:r>
            <a:r>
              <a:rPr lang="de-DE" altLang="en-US" dirty="0">
                <a:latin typeface="Times" panose="02020603050405020304" pitchFamily="18" charset="0"/>
              </a:rPr>
              <a:t>, 13745-13750 (2013); online veröffentlicht EpubAugust 20, 2013 (10.1073/pnas.1219414110).</a:t>
            </a:r>
          </a:p>
          <a:p>
            <a:endParaRPr lang="de-DE" altLang="en-US" dirty="0">
              <a:latin typeface="Times" panose="02020603050405020304" pitchFamily="18" charset="0"/>
            </a:endParaRPr>
          </a:p>
          <a:p>
            <a:r>
              <a:rPr lang="de-DE" altLang="en-US" b="1" dirty="0">
                <a:latin typeface="Times" panose="02020603050405020304" pitchFamily="18" charset="0"/>
              </a:rPr>
              <a:t>7. </a:t>
            </a:r>
            <a:r>
              <a:rPr lang="de-DE" altLang="en-US" dirty="0">
                <a:latin typeface="Times" panose="02020603050405020304" pitchFamily="18" charset="0"/>
              </a:rPr>
              <a:t>S. Solomon, D. Battisti, S. C. Doney, K. Hayhoe, I. M. Held, D. P. Lettenmaier, D. Lobell, D. Matthews, R. Pierrehumbert, M. Raphael, R. Richels, T. L. Root, K. Steffen, C. Tebaldi, G. W. Yohe, </a:t>
            </a:r>
            <a:r>
              <a:rPr lang="de-DE" altLang="en-US" i="1" dirty="0">
                <a:latin typeface="Times" panose="02020603050405020304" pitchFamily="18" charset="0"/>
              </a:rPr>
              <a:t>Climate stabilization targets:  Emissions, concentrations, and impacts over decades to millenia</a:t>
            </a:r>
            <a:r>
              <a:rPr lang="de-DE" altLang="en-US" dirty="0">
                <a:latin typeface="Times" panose="02020603050405020304" pitchFamily="18" charset="0"/>
              </a:rPr>
              <a:t>.  (National Academy of Sciences, Washington DC, 2010), pp. 190.</a:t>
            </a:r>
          </a:p>
          <a:p>
            <a:r>
              <a:rPr lang="de-DE" altLang="en-US" b="1" dirty="0">
                <a:latin typeface="Times" panose="02020603050405020304" pitchFamily="18" charset="0"/>
              </a:rPr>
              <a:t>8. </a:t>
            </a:r>
            <a:r>
              <a:rPr lang="de-DE" altLang="en-US" dirty="0">
                <a:latin typeface="Times" panose="02020603050405020304" pitchFamily="18" charset="0"/>
              </a:rPr>
              <a:t>J. Hansen, P. Kharecha, M. Sato, V. Masson-Delmotte, F. Ackerman, D. J. Beerling, P. J. Hearty, O. Hoegh-Guldberg, S. L. Hsu, C. Parmesan, J. Rockstrom, E. J. Rohling, J. Sachs, P. Smith, K. Steffen, L. Van Susteren, K. von Schuckmann, J. C. Zachos, Assessing "dangerous climate change": required reduction of carbon emissions to protect young people, future generations and nature. </a:t>
            </a:r>
            <a:r>
              <a:rPr lang="de-DE" altLang="en-US" i="1" dirty="0">
                <a:latin typeface="Times" panose="02020603050405020304" pitchFamily="18" charset="0"/>
              </a:rPr>
              <a:t>PLoS One</a:t>
            </a:r>
            <a:r>
              <a:rPr lang="de-DE" altLang="en-US" dirty="0">
                <a:latin typeface="Times" panose="02020603050405020304" pitchFamily="18" charset="0"/>
              </a:rPr>
              <a:t> 8, e81648 (2013)10.1371/journal.pone.0081648).</a:t>
            </a:r>
          </a:p>
          <a:p>
            <a:r>
              <a:rPr lang="de-DE" altLang="en-US" b="1" dirty="0">
                <a:latin typeface="Times" panose="02020603050405020304" pitchFamily="18" charset="0"/>
              </a:rPr>
              <a:t>9. </a:t>
            </a:r>
            <a:r>
              <a:rPr lang="de-DE" altLang="en-US" dirty="0">
                <a:latin typeface="Times" panose="02020603050405020304" pitchFamily="18" charset="0"/>
              </a:rPr>
              <a:t>Lynas, Mark. </a:t>
            </a:r>
            <a:r>
              <a:rPr lang="de-DE" altLang="en-US" i="1" dirty="0">
                <a:latin typeface="Times" panose="02020603050405020304" pitchFamily="18" charset="0"/>
              </a:rPr>
              <a:t>Six Degrees: Our Future on a Hotter Planet</a:t>
            </a:r>
            <a:r>
              <a:rPr lang="de-DE" altLang="en-US" dirty="0">
                <a:latin typeface="Times" panose="02020603050405020304" pitchFamily="18" charset="0"/>
              </a:rPr>
              <a:t>. Washington, D.C.: National Geographic, 2008. Print.</a:t>
            </a:r>
          </a:p>
          <a:p>
            <a:endParaRPr lang="de-DE" altLang="en-US" dirty="0">
              <a:latin typeface="Times" panose="02020603050405020304" pitchFamily="18"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8668A7F-F4A7-4654-A154-86311ED242C3}" type="slidenum">
              <a:rPr lang="en-US" altLang="en-US" sz="1200" smtClean="0"/>
              <a:pPr/>
              <a:t>18</a:t>
            </a:fld>
            <a:endParaRPr lang="en-US" altLang="en-US" sz="1200" dirty="0"/>
          </a:p>
        </p:txBody>
      </p:sp>
    </p:spTree>
    <p:extLst>
      <p:ext uri="{BB962C8B-B14F-4D97-AF65-F5344CB8AC3E}">
        <p14:creationId xmlns:p14="http://schemas.microsoft.com/office/powerpoint/2010/main" val="17983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noProof="0" dirty="0" smtClean="0"/>
              <a:t>Manuskript</a:t>
            </a:r>
            <a:r>
              <a:rPr lang="de-DE" noProof="0" dirty="0" smtClean="0"/>
              <a:t>: </a:t>
            </a:r>
            <a:r>
              <a:rPr lang="de-DE" noProof="0" dirty="0"/>
              <a:t>So würde das britische Parlamentsgebäude mit</a:t>
            </a:r>
            <a:r>
              <a:rPr lang="de-DE" baseline="0" noProof="0" dirty="0"/>
              <a:t> Big Ben nach 4 Grad Celsius Erderwärmung aussehen.</a:t>
            </a:r>
            <a:endParaRPr lang="de-DE" noProof="0" dirty="0"/>
          </a:p>
          <a:p>
            <a:endParaRPr lang="de-DE"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[Grafiktext]</a:t>
            </a:r>
          </a:p>
          <a:p>
            <a:endParaRPr lang="de-DE" noProof="0" dirty="0"/>
          </a:p>
          <a:p>
            <a:r>
              <a:rPr lang="de-DE" noProof="0" dirty="0"/>
              <a:t>Nach 4°C Erderwärmung</a:t>
            </a: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19</a:t>
            </a:fld>
            <a:endParaRPr lang="en-US" altLang="en-US" dirty="0"/>
          </a:p>
        </p:txBody>
      </p:sp>
    </p:spTree>
    <p:extLst>
      <p:ext uri="{BB962C8B-B14F-4D97-AF65-F5344CB8AC3E}">
        <p14:creationId xmlns:p14="http://schemas.microsoft.com/office/powerpoint/2010/main" val="109920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de-DE" noProof="0" dirty="0">
                <a:latin typeface="Times" charset="0"/>
                <a:ea typeface="ＭＳ Ｐゴシック" charset="0"/>
                <a:cs typeface="ＭＳ Ｐゴシック" charset="0"/>
              </a:rPr>
              <a:t>Willkommen. Stellen Sie sich selbst und alle anderen Personen</a:t>
            </a:r>
            <a:r>
              <a:rPr lang="de-DE" baseline="0" noProof="0" dirty="0">
                <a:latin typeface="Times" charset="0"/>
                <a:ea typeface="ＭＳ Ｐゴシック" charset="0"/>
                <a:cs typeface="ＭＳ Ｐゴシック" charset="0"/>
              </a:rPr>
              <a:t> vor, die bei der Durchführung der Simulation helfen. </a:t>
            </a:r>
          </a:p>
          <a:p>
            <a:pPr eaLnBrk="1" hangingPunct="1"/>
            <a:r>
              <a:rPr lang="de-DE" i="1" baseline="0" noProof="0" dirty="0" smtClean="0">
                <a:latin typeface="Times" charset="0"/>
                <a:ea typeface="ＭＳ Ｐゴシック" charset="0"/>
                <a:cs typeface="ＭＳ Ｐゴシック" charset="0"/>
              </a:rPr>
              <a:t>Manuskript</a:t>
            </a:r>
            <a:r>
              <a:rPr lang="de-DE" baseline="0" noProof="0" dirty="0" smtClean="0">
                <a:latin typeface="Times" charset="0"/>
                <a:ea typeface="ＭＳ Ｐゴシック" charset="0"/>
                <a:cs typeface="ＭＳ Ｐゴシック" charset="0"/>
              </a:rPr>
              <a:t>: </a:t>
            </a:r>
            <a:r>
              <a:rPr lang="de-DE" baseline="0" noProof="0" dirty="0">
                <a:latin typeface="Times" charset="0"/>
                <a:ea typeface="ＭＳ Ｐゴシック" charset="0"/>
                <a:cs typeface="ＭＳ Ｐゴシック" charset="0"/>
              </a:rPr>
              <a:t>Sie nehmen nun an der World Climate Simulation teil. Sie </a:t>
            </a:r>
            <a:r>
              <a:rPr lang="de-DE" baseline="0" noProof="0" dirty="0" smtClean="0">
                <a:latin typeface="Times" charset="0"/>
                <a:ea typeface="ＭＳ Ｐゴシック" charset="0"/>
                <a:cs typeface="ＭＳ Ｐゴシック" charset="0"/>
              </a:rPr>
              <a:t>übernehmen die Rolle eines Verhandlungsführers bei </a:t>
            </a:r>
            <a:r>
              <a:rPr lang="de-DE" baseline="0" noProof="0" dirty="0">
                <a:latin typeface="Times" charset="0"/>
                <a:ea typeface="ＭＳ Ｐゴシック" charset="0"/>
                <a:cs typeface="ＭＳ Ｐゴシック" charset="0"/>
              </a:rPr>
              <a:t>den Verhandlungen zum Klimawandel bei den Vereinten Nationen. Diese Simulation wurde vom </a:t>
            </a:r>
            <a:r>
              <a:rPr lang="de-DE" baseline="0" noProof="0" dirty="0" smtClean="0">
                <a:latin typeface="Times" charset="0"/>
                <a:ea typeface="ＭＳ Ｐゴシック" charset="0"/>
                <a:cs typeface="ＭＳ Ｐゴシック" charset="0"/>
              </a:rPr>
              <a:t>US-amerikanischen Think </a:t>
            </a:r>
            <a:r>
              <a:rPr lang="de-DE" baseline="0" noProof="0" dirty="0">
                <a:latin typeface="Times" charset="0"/>
                <a:ea typeface="ＭＳ Ｐゴシック" charset="0"/>
                <a:cs typeface="ＭＳ Ｐゴシック" charset="0"/>
              </a:rPr>
              <a:t>Tank Climate Interactive entwickelt, in Zusammenarbeit mit der MIT Sloan School of Management und der UMass Lowell Climate Change Initiative, sowie mit Unterstützung der Mohammed VI Polytechnic University.  </a:t>
            </a:r>
            <a:endParaRPr lang="de-DE" noProof="0" dirty="0">
              <a:latin typeface="Times"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a:t>
            </a:fld>
            <a:endParaRPr lang="en-US" altLang="en-US" dirty="0"/>
          </a:p>
        </p:txBody>
      </p:sp>
    </p:spTree>
    <p:extLst>
      <p:ext uri="{BB962C8B-B14F-4D97-AF65-F5344CB8AC3E}">
        <p14:creationId xmlns:p14="http://schemas.microsoft.com/office/powerpoint/2010/main" val="1311725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noProof="0" dirty="0" smtClean="0"/>
              <a:t>Manuskript</a:t>
            </a:r>
            <a:r>
              <a:rPr lang="de-DE" noProof="0" dirty="0" smtClean="0"/>
              <a:t>: </a:t>
            </a:r>
            <a:r>
              <a:rPr lang="de-DE" noProof="0" dirty="0"/>
              <a:t>Und so würde die Stadtmitte von </a:t>
            </a:r>
            <a:r>
              <a:rPr lang="de-DE" baseline="0" noProof="0" dirty="0"/>
              <a:t>Shanghai nach 4 Grad Celsius Erderwärmung aussehen.</a:t>
            </a:r>
            <a:endParaRPr lang="de-DE" noProof="0" dirty="0"/>
          </a:p>
          <a:p>
            <a:endParaRPr lang="de-DE"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aseline="0" dirty="0"/>
              <a:t>[Grafiktext]</a:t>
            </a:r>
          </a:p>
          <a:p>
            <a:endParaRPr lang="de-DE" noProof="0" dirty="0"/>
          </a:p>
          <a:p>
            <a:r>
              <a:rPr lang="de-DE" noProof="0" dirty="0"/>
              <a:t>Nach 4°C Erderwärmung</a:t>
            </a:r>
          </a:p>
          <a:p>
            <a:endParaRPr lang="de-DE" noProof="0"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20</a:t>
            </a:fld>
            <a:endParaRPr lang="en-US" altLang="en-US" dirty="0"/>
          </a:p>
        </p:txBody>
      </p:sp>
    </p:spTree>
    <p:extLst>
      <p:ext uri="{BB962C8B-B14F-4D97-AF65-F5344CB8AC3E}">
        <p14:creationId xmlns:p14="http://schemas.microsoft.com/office/powerpoint/2010/main" val="105779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a:t>&lt;Von Folie ablesen&gt;</a:t>
            </a: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21</a:t>
            </a:fld>
            <a:endParaRPr lang="en-US" altLang="en-US" dirty="0"/>
          </a:p>
        </p:txBody>
      </p:sp>
    </p:spTree>
    <p:extLst>
      <p:ext uri="{BB962C8B-B14F-4D97-AF65-F5344CB8AC3E}">
        <p14:creationId xmlns:p14="http://schemas.microsoft.com/office/powerpoint/2010/main" val="18280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smtClean="0">
                <a:latin typeface="Times" charset="0"/>
                <a:ea typeface="ＭＳ Ｐゴシック" charset="0"/>
                <a:cs typeface="ＭＳ Ｐゴシック" charset="0"/>
              </a:rPr>
              <a:t>Manuskript</a:t>
            </a:r>
            <a:r>
              <a:rPr lang="de-DE" dirty="0" smtClean="0">
                <a:latin typeface="Times" charset="0"/>
                <a:ea typeface="ＭＳ Ｐゴシック" charset="0"/>
                <a:cs typeface="ＭＳ Ｐゴシック" charset="0"/>
              </a:rPr>
              <a:t>: </a:t>
            </a:r>
            <a:r>
              <a:rPr lang="de-DE" dirty="0">
                <a:latin typeface="Times" charset="0"/>
                <a:ea typeface="ＭＳ Ｐゴシック" charset="0"/>
                <a:cs typeface="ＭＳ Ｐゴシック" charset="0"/>
              </a:rPr>
              <a:t>Delegierte, Ihr Ziel heute ist es,</a:t>
            </a:r>
            <a:r>
              <a:rPr lang="de-DE" b="0" baseline="0" dirty="0">
                <a:latin typeface="Times" charset="0"/>
                <a:ea typeface="ＭＳ Ｐゴシック" charset="0"/>
                <a:cs typeface="ＭＳ Ｐゴシック" charset="0"/>
              </a:rPr>
              <a:t> </a:t>
            </a:r>
            <a:r>
              <a:rPr lang="de-DE" sz="1200" b="0" dirty="0">
                <a:latin typeface="Arial" charset="0"/>
              </a:rPr>
              <a:t>das Treibhausgasniveau bis 2100 so weit zu reduzieren, dass die Erderwärmung deutlich unter 2 Grad</a:t>
            </a:r>
            <a:r>
              <a:rPr lang="de-DE" sz="1200" b="0" baseline="0" dirty="0">
                <a:latin typeface="Arial" charset="0"/>
              </a:rPr>
              <a:t> Celsius</a:t>
            </a:r>
            <a:r>
              <a:rPr lang="de-DE" sz="1200" b="0" dirty="0">
                <a:latin typeface="Arial" charset="0"/>
              </a:rPr>
              <a:t> über vorindustriellen Werten bleibt. Hierzu vereinbaren Sie bitte ein Abkommen, um die Kosten für diese Herausforderung zu teilen und die weniger entwickelten Staaten zu unterstützen</a:t>
            </a:r>
            <a:r>
              <a:rPr lang="de-DE" sz="1200" baseline="0" dirty="0">
                <a:latin typeface="Arial" charset="0"/>
              </a:rPr>
              <a:t>. </a:t>
            </a:r>
            <a:endParaRPr lang="de-DE" dirty="0">
              <a:latin typeface="Times" charset="0"/>
              <a:ea typeface="ＭＳ Ｐゴシック" charset="0"/>
              <a:cs typeface="ＭＳ Ｐゴシック" charset="0"/>
            </a:endParaRPr>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22</a:t>
            </a:fld>
            <a:endParaRPr lang="en-US" altLang="en-US" dirty="0"/>
          </a:p>
        </p:txBody>
      </p:sp>
    </p:spTree>
    <p:extLst>
      <p:ext uri="{BB962C8B-B14F-4D97-AF65-F5344CB8AC3E}">
        <p14:creationId xmlns:p14="http://schemas.microsoft.com/office/powerpoint/2010/main" val="1478413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B642A3A-A32A-F24C-9AFC-F35BDB379D67}" type="slidenum">
              <a:rPr lang="en-US" altLang="en-US" sz="1200">
                <a:solidFill>
                  <a:srgbClr val="000000"/>
                </a:solidFill>
              </a:rPr>
              <a:pPr/>
              <a:t>23</a:t>
            </a:fld>
            <a:endParaRPr lang="en-US" altLang="en-US" sz="1200" dirty="0">
              <a:solidFill>
                <a:srgbClr val="000000"/>
              </a:solidFill>
            </a:endParaRPr>
          </a:p>
        </p:txBody>
      </p:sp>
      <p:sp>
        <p:nvSpPr>
          <p:cNvPr id="21506" name="Rectangle 2"/>
          <p:cNvSpPr>
            <a:spLocks noGrp="1" noRot="1" noChangeAspect="1" noChangeArrowheads="1"/>
          </p:cNvSpPr>
          <p:nvPr>
            <p:ph type="sldImg"/>
          </p:nvPr>
        </p:nvSpPr>
        <p:spPr>
          <a:xfrm>
            <a:off x="1143000" y="685800"/>
            <a:ext cx="4572000" cy="3429000"/>
          </a:xfrm>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DE" altLang="en-US" i="1" dirty="0" smtClean="0">
                <a:latin typeface="Times" charset="0"/>
                <a:ea typeface="ＭＳ Ｐゴシック" charset="-128"/>
              </a:rPr>
              <a:t>Manuskript</a:t>
            </a:r>
            <a:r>
              <a:rPr lang="de-DE" altLang="en-US" dirty="0" smtClean="0">
                <a:latin typeface="Times" charset="0"/>
                <a:ea typeface="ＭＳ Ｐゴシック" charset="-128"/>
              </a:rPr>
              <a:t>: </a:t>
            </a:r>
            <a:r>
              <a:rPr lang="de-DE" altLang="en-US" dirty="0">
                <a:latin typeface="Times" charset="0"/>
                <a:ea typeface="ＭＳ Ｐゴシック" charset="-128"/>
              </a:rPr>
              <a:t>Um Ihre Ziele zu erreichen, machen Sie Zugeständnisse, in denen festgelegt ist, wann die </a:t>
            </a:r>
            <a:r>
              <a:rPr lang="de-DE" altLang="en-US" baseline="0" dirty="0">
                <a:latin typeface="Times" charset="0"/>
                <a:ea typeface="ＭＳ Ｐゴシック" charset="-128"/>
              </a:rPr>
              <a:t>Treibhausgasemissionen Ihrer Region den Höchstwert erreicht haben, dann sinken und abfallen (wenn gewünscht). Zunächst stellen Sie das Jahr ein, ab dem Ihre Emissionen nicht weiter ansteigen. Dann bestimmen Sie das Jahr, ab dem Ihre Emissionen absinken (soweit zutreffend), dann die Rate, um welche sie jedes Jahr sinken. Hier ein Beispiel. </a:t>
            </a:r>
            <a:endParaRPr lang="de-DE" altLang="en-US" dirty="0">
              <a:latin typeface="Times" charset="0"/>
              <a:ea typeface="ＭＳ Ｐゴシック" charset="-128"/>
            </a:endParaRPr>
          </a:p>
        </p:txBody>
      </p:sp>
    </p:spTree>
    <p:extLst>
      <p:ext uri="{BB962C8B-B14F-4D97-AF65-F5344CB8AC3E}">
        <p14:creationId xmlns:p14="http://schemas.microsoft.com/office/powerpoint/2010/main" val="862884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6B642A3A-A32A-F24C-9AFC-F35BDB379D67}" type="slidenum">
              <a:rPr lang="en-US" altLang="en-US" sz="1200">
                <a:solidFill>
                  <a:srgbClr val="000000"/>
                </a:solidFill>
              </a:rPr>
              <a:pPr/>
              <a:t>24</a:t>
            </a:fld>
            <a:endParaRPr lang="en-US" altLang="en-US" sz="1200" dirty="0">
              <a:solidFill>
                <a:srgbClr val="000000"/>
              </a:solidFill>
            </a:endParaRPr>
          </a:p>
        </p:txBody>
      </p:sp>
      <p:sp>
        <p:nvSpPr>
          <p:cNvPr id="21506" name="Rectangle 2"/>
          <p:cNvSpPr>
            <a:spLocks noGrp="1" noRot="1" noChangeAspect="1" noChangeArrowheads="1"/>
          </p:cNvSpPr>
          <p:nvPr>
            <p:ph type="sldImg"/>
          </p:nvPr>
        </p:nvSpPr>
        <p:spPr>
          <a:xfrm>
            <a:off x="1143000" y="685800"/>
            <a:ext cx="4572000" cy="3429000"/>
          </a:xfrm>
          <a:solidFill>
            <a:srgbClr val="FFFFFF"/>
          </a:solidFill>
          <a:ln/>
        </p:spPr>
      </p:sp>
      <p:sp>
        <p:nvSpPr>
          <p:cNvPr id="2150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DE" altLang="en-US" i="1" dirty="0" smtClean="0">
                <a:latin typeface="Times" charset="0"/>
                <a:ea typeface="ＭＳ Ｐゴシック" charset="-128"/>
              </a:rPr>
              <a:t>Manuskript</a:t>
            </a:r>
            <a:r>
              <a:rPr lang="de-DE" altLang="en-US" dirty="0" smtClean="0">
                <a:latin typeface="Times" charset="0"/>
                <a:ea typeface="ＭＳ Ｐゴシック" charset="-128"/>
              </a:rPr>
              <a:t>: </a:t>
            </a:r>
            <a:r>
              <a:rPr lang="de-DE" altLang="en-US" dirty="0">
                <a:latin typeface="Times" charset="0"/>
                <a:ea typeface="ＭＳ Ｐゴシック" charset="-128"/>
              </a:rPr>
              <a:t>Um Ihre Ziele zu erreichen, machen Sie Zugeständnisse, in denen festgelegt ist, wann die </a:t>
            </a:r>
            <a:r>
              <a:rPr lang="de-DE" altLang="en-US" baseline="0" dirty="0">
                <a:latin typeface="Times" charset="0"/>
                <a:ea typeface="ＭＳ Ｐゴシック" charset="-128"/>
              </a:rPr>
              <a:t>Treibhausgasemissionen Ihrer Region den Höchstwert erreicht haben, dann sinken und abfallen (wenn gewünscht). Zunächst stellen Sie das Jahr ein, ab dem Ihre Emissionen nicht weiter ansteigen. Dann bestimmen Sie das Jahr, ab dem Ihre Emissionen absinken (soweit zutreffend), dann die Rate, um welche sie jedes Jahr sinken. Hier ein Beispiel. </a:t>
            </a:r>
            <a:endParaRPr lang="de-DE" altLang="en-US" dirty="0">
              <a:latin typeface="Times" charset="0"/>
              <a:ea typeface="ＭＳ Ｐゴシック" charset="-128"/>
            </a:endParaRPr>
          </a:p>
        </p:txBody>
      </p:sp>
    </p:spTree>
    <p:extLst>
      <p:ext uri="{BB962C8B-B14F-4D97-AF65-F5344CB8AC3E}">
        <p14:creationId xmlns:p14="http://schemas.microsoft.com/office/powerpoint/2010/main" val="862884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smtClean="0"/>
              <a:t>Manuskript</a:t>
            </a:r>
            <a:r>
              <a:rPr lang="de-DE" dirty="0" smtClean="0"/>
              <a:t>: </a:t>
            </a:r>
            <a:r>
              <a:rPr lang="de-DE" dirty="0"/>
              <a:t>Dann bestimmen Sie die Maßnahmen, mit denen in Ihrer Region gegen Entwaldung vorgegangen werden soll, d.h. der Abholzung von Bäumen, und die Aufforstung gefördert, d.h. die Anpflanzung von Bäumen auf neuen Flächen</a:t>
            </a:r>
            <a:r>
              <a:rPr lang="de-DE" baseline="0" dirty="0"/>
              <a:t>. Wählen Sie eine Zahl zwischen 0 und 1, wobei 1 die maximal möglichen Anstrengungen darstellt, die Ihre Region in dieser Hinsicht leisten könnte.</a:t>
            </a:r>
            <a:endParaRPr lang="de-DE" dirty="0"/>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a:solidFill>
                <a:schemeClr val="bg1"/>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25</a:t>
            </a:fld>
            <a:endParaRPr lang="en-US" altLang="en-US" dirty="0"/>
          </a:p>
        </p:txBody>
      </p:sp>
    </p:spTree>
    <p:extLst>
      <p:ext uri="{BB962C8B-B14F-4D97-AF65-F5344CB8AC3E}">
        <p14:creationId xmlns:p14="http://schemas.microsoft.com/office/powerpoint/2010/main" val="134437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smtClean="0">
                <a:latin typeface="Times" charset="0"/>
                <a:ea typeface="ＭＳ Ｐゴシック" charset="0"/>
                <a:cs typeface="ＭＳ Ｐゴシック" charset="0"/>
              </a:rPr>
              <a:t>Manuskript</a:t>
            </a:r>
            <a:r>
              <a:rPr lang="de-DE" dirty="0" smtClean="0">
                <a:latin typeface="Times" charset="0"/>
                <a:ea typeface="ＭＳ Ｐゴシック" charset="0"/>
                <a:cs typeface="ＭＳ Ｐゴシック" charset="0"/>
              </a:rPr>
              <a:t>: </a:t>
            </a:r>
            <a:r>
              <a:rPr lang="de-DE" dirty="0">
                <a:latin typeface="Times" charset="0"/>
                <a:ea typeface="ＭＳ Ｐゴシック" charset="0"/>
                <a:cs typeface="ＭＳ Ｐゴシック" charset="0"/>
              </a:rPr>
              <a:t>Die letzte Entscheidung für Ihre Gruppe ist </a:t>
            </a:r>
            <a:r>
              <a:rPr lang="de-DE" dirty="0" smtClean="0">
                <a:latin typeface="Times" charset="0"/>
                <a:ea typeface="ＭＳ Ｐゴシック" charset="0"/>
                <a:cs typeface="ＭＳ Ｐゴシック" charset="0"/>
              </a:rPr>
              <a:t>zu bestimmen, </a:t>
            </a:r>
            <a:r>
              <a:rPr lang="de-DE" dirty="0">
                <a:latin typeface="Times" charset="0"/>
                <a:ea typeface="ＭＳ Ｐゴシック" charset="0"/>
                <a:cs typeface="ＭＳ Ｐゴシック" charset="0"/>
              </a:rPr>
              <a:t>wie Ihre Arbeit finanziert werden soll, mit der </a:t>
            </a:r>
            <a:r>
              <a:rPr lang="de-DE" baseline="0" dirty="0">
                <a:latin typeface="Times" charset="0"/>
                <a:ea typeface="ＭＳ Ｐゴシック" charset="0"/>
                <a:cs typeface="ＭＳ Ｐゴシック" charset="0"/>
              </a:rPr>
              <a:t>Klimawandel angegangen und Anpassungen daran vorgenommen werden sollen. In früheren Klimaverhandlungen setzten sich die Verhandlungsführer das Ziel, einhundert Milliarden Dollar pro Jahr zur Klimafinanzierung zu beschaffen. Legen Sie fest, ob Sie zu diesem Fonds beitragen oder eher Gelder daraus anfordern werden, </a:t>
            </a:r>
            <a:r>
              <a:rPr lang="de-DE" baseline="0" dirty="0" smtClean="0">
                <a:latin typeface="Times" charset="0"/>
                <a:ea typeface="ＭＳ Ｐゴシック" charset="0"/>
                <a:cs typeface="ＭＳ Ｐゴシック" charset="0"/>
              </a:rPr>
              <a:t>welche konkreten Summen und an welche Bedingungen das geknüpft ist.</a:t>
            </a:r>
            <a:endParaRPr lang="de-DE" dirty="0">
              <a:latin typeface="Times" charset="0"/>
              <a:ea typeface="ＭＳ Ｐゴシック" charset="0"/>
              <a:cs typeface="ＭＳ Ｐゴシック" charset="0"/>
            </a:endParaRPr>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26</a:t>
            </a:fld>
            <a:endParaRPr lang="en-US" altLang="en-US" dirty="0"/>
          </a:p>
        </p:txBody>
      </p:sp>
    </p:spTree>
    <p:extLst>
      <p:ext uri="{BB962C8B-B14F-4D97-AF65-F5344CB8AC3E}">
        <p14:creationId xmlns:p14="http://schemas.microsoft.com/office/powerpoint/2010/main" val="1316940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noProof="0" dirty="0"/>
              <a:t>&lt;Sorgen Sie dafür, dass</a:t>
            </a:r>
            <a:r>
              <a:rPr lang="de-DE" baseline="0" noProof="0" dirty="0"/>
              <a:t> jede Gruppe ein solches Formular erhält.&gt;</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baseline="0" noProof="0"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27</a:t>
            </a:fld>
            <a:endParaRPr lang="en-US" altLang="en-US" dirty="0"/>
          </a:p>
        </p:txBody>
      </p:sp>
    </p:spTree>
    <p:extLst>
      <p:ext uri="{BB962C8B-B14F-4D97-AF65-F5344CB8AC3E}">
        <p14:creationId xmlns:p14="http://schemas.microsoft.com/office/powerpoint/2010/main" val="1858282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en-US" i="1" dirty="0" smtClean="0">
                <a:latin typeface="Times" charset="0"/>
                <a:ea typeface="ＭＳ Ｐゴシック" charset="-128"/>
              </a:rPr>
              <a:t>Manuskript</a:t>
            </a:r>
            <a:r>
              <a:rPr lang="de-DE" altLang="en-US" dirty="0" smtClean="0">
                <a:latin typeface="Times" charset="0"/>
                <a:ea typeface="ＭＳ Ｐゴシック" charset="-128"/>
              </a:rPr>
              <a:t>: </a:t>
            </a:r>
            <a:r>
              <a:rPr lang="de-DE" altLang="en-US" dirty="0">
                <a:latin typeface="Times" charset="0"/>
                <a:ea typeface="ＭＳ Ｐゴシック" charset="-128"/>
              </a:rPr>
              <a:t>Nach der ersten Verhandlungsrunde hat jede Gruppe die Gelegenheit, in einem zweiminütigen Vortrag den anderen ihre eigenen Maßnahmen vorzustellen und die Gründe für ihre Entscheidungen zu erläutern. Bitte ernennen Sie einen Vertreter Ihrer Gruppe, um diese Erklärung </a:t>
            </a:r>
            <a:r>
              <a:rPr lang="de-DE" altLang="en-US" baseline="0" dirty="0">
                <a:latin typeface="Times" charset="0"/>
                <a:ea typeface="ＭＳ Ｐゴシック" charset="-128"/>
              </a:rPr>
              <a:t>abzugeben. Viel Glück!</a:t>
            </a:r>
            <a:endParaRPr lang="de-DE" altLang="en-US" dirty="0">
              <a:latin typeface="Times" charset="0"/>
              <a:ea typeface="ＭＳ Ｐゴシック" charset="-128"/>
            </a:endParaRPr>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28</a:t>
            </a:fld>
            <a:endParaRPr lang="en-US" altLang="en-US" dirty="0"/>
          </a:p>
        </p:txBody>
      </p:sp>
    </p:spTree>
    <p:extLst>
      <p:ext uri="{BB962C8B-B14F-4D97-AF65-F5344CB8AC3E}">
        <p14:creationId xmlns:p14="http://schemas.microsoft.com/office/powerpoint/2010/main" val="12962571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en-US" noProof="0" dirty="0" smtClean="0">
                <a:latin typeface="Times" charset="0"/>
                <a:ea typeface="ＭＳ Ｐゴシック" charset="-128"/>
              </a:rPr>
              <a:t>&lt;zeichnen Sie diese </a:t>
            </a:r>
            <a:r>
              <a:rPr lang="de-DE" altLang="en-US" noProof="0" dirty="0">
                <a:latin typeface="Times" charset="0"/>
                <a:ea typeface="ＭＳ Ｐゴシック" charset="-128"/>
              </a:rPr>
              <a:t>Tabelle auf </a:t>
            </a:r>
            <a:r>
              <a:rPr lang="de-DE" altLang="en-US" noProof="0" dirty="0" smtClean="0">
                <a:latin typeface="Times" charset="0"/>
                <a:ea typeface="ＭＳ Ｐゴシック" charset="-128"/>
              </a:rPr>
              <a:t>einer Tafel, einem Whiteboard </a:t>
            </a:r>
            <a:r>
              <a:rPr lang="de-DE" altLang="en-US" noProof="0" dirty="0">
                <a:latin typeface="Times" charset="0"/>
                <a:ea typeface="ＭＳ Ｐゴシック" charset="-128"/>
              </a:rPr>
              <a:t>oder einem großen Bogen</a:t>
            </a:r>
            <a:r>
              <a:rPr lang="de-DE" altLang="en-US" baseline="0" noProof="0" dirty="0">
                <a:latin typeface="Times" charset="0"/>
                <a:ea typeface="ＭＳ Ｐゴシック" charset="-128"/>
              </a:rPr>
              <a:t> Papier </a:t>
            </a:r>
            <a:r>
              <a:rPr lang="de-DE" altLang="en-US" baseline="0" noProof="0" dirty="0" smtClean="0">
                <a:latin typeface="Times" charset="0"/>
                <a:ea typeface="ＭＳ Ｐゴシック" charset="-128"/>
              </a:rPr>
              <a:t>auf. </a:t>
            </a:r>
            <a:r>
              <a:rPr lang="de-DE" altLang="en-US" baseline="0" noProof="0" dirty="0">
                <a:latin typeface="Times" charset="0"/>
                <a:ea typeface="ＭＳ Ｐゴシック" charset="-128"/>
              </a:rPr>
              <a:t>Sie </a:t>
            </a:r>
            <a:r>
              <a:rPr lang="de-DE" altLang="en-US" baseline="0" noProof="0" dirty="0" smtClean="0">
                <a:latin typeface="Times" charset="0"/>
                <a:ea typeface="ＭＳ Ｐゴシック" charset="-128"/>
              </a:rPr>
              <a:t>können sie auch projizieren. Hier tragen Sie die Verhandlungsergebnisse ein, die Sie später in den C-ROADS-Simulator übertragen.&gt;</a:t>
            </a:r>
            <a:endParaRPr lang="de-DE" altLang="en-US" noProof="0" dirty="0">
              <a:latin typeface="Times" charset="0"/>
              <a:ea typeface="ＭＳ Ｐゴシック" charset="-128"/>
            </a:endParaRPr>
          </a:p>
          <a:p>
            <a:endParaRPr lang="de-DE" noProof="0"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29</a:t>
            </a:fld>
            <a:endParaRPr lang="en-US" altLang="en-US" dirty="0"/>
          </a:p>
        </p:txBody>
      </p:sp>
    </p:spTree>
    <p:extLst>
      <p:ext uri="{BB962C8B-B14F-4D97-AF65-F5344CB8AC3E}">
        <p14:creationId xmlns:p14="http://schemas.microsoft.com/office/powerpoint/2010/main" val="50783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noProof="0" dirty="0" smtClean="0"/>
              <a:t>Manuskript</a:t>
            </a:r>
            <a:r>
              <a:rPr lang="de-DE" noProof="0" dirty="0" smtClean="0"/>
              <a:t>: </a:t>
            </a:r>
            <a:r>
              <a:rPr lang="de-DE" noProof="0" dirty="0"/>
              <a:t>Die Simulation umfasst eine kurze Einführung, eine Beschreibung der von </a:t>
            </a:r>
            <a:r>
              <a:rPr lang="de-DE" noProof="0" dirty="0" smtClean="0"/>
              <a:t>den Teilnehmern gespielten </a:t>
            </a:r>
            <a:r>
              <a:rPr lang="de-DE" noProof="0" dirty="0"/>
              <a:t>Rollen</a:t>
            </a:r>
            <a:r>
              <a:rPr lang="de-DE" baseline="0" noProof="0" dirty="0"/>
              <a:t>, und 2 oder 3 Verhandlungsrunden, gefolgt von einer Nachbesprechung, bei der wir die Simulation nochmals durchbesprechen. </a:t>
            </a:r>
            <a:r>
              <a:rPr lang="de-DE" noProof="0" dirty="0"/>
              <a:t> </a:t>
            </a: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a:t>
            </a:fld>
            <a:endParaRPr lang="en-US" altLang="en-US" dirty="0"/>
          </a:p>
        </p:txBody>
      </p:sp>
    </p:spTree>
    <p:extLst>
      <p:ext uri="{BB962C8B-B14F-4D97-AF65-F5344CB8AC3E}">
        <p14:creationId xmlns:p14="http://schemas.microsoft.com/office/powerpoint/2010/main" val="663576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en-US" noProof="0" dirty="0" smtClean="0">
                <a:latin typeface="Times" charset="0"/>
                <a:ea typeface="ＭＳ Ｐゴシック" charset="-128"/>
              </a:rPr>
              <a:t>&lt;für den 6-Länder-Spielmodus</a:t>
            </a:r>
            <a:r>
              <a:rPr lang="de-DE" altLang="en-US" baseline="0" noProof="0" dirty="0" smtClean="0">
                <a:latin typeface="Times" charset="0"/>
                <a:ea typeface="ＭＳ Ｐゴシック" charset="-128"/>
              </a:rPr>
              <a:t>.&gt;</a:t>
            </a:r>
            <a:endParaRPr lang="de-DE" altLang="en-US" noProof="0" dirty="0">
              <a:latin typeface="Times" charset="0"/>
              <a:ea typeface="ＭＳ Ｐゴシック" charset="-128"/>
            </a:endParaRPr>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30</a:t>
            </a:fld>
            <a:endParaRPr lang="en-US" altLang="en-US" dirty="0"/>
          </a:p>
        </p:txBody>
      </p:sp>
    </p:spTree>
    <p:extLst>
      <p:ext uri="{BB962C8B-B14F-4D97-AF65-F5344CB8AC3E}">
        <p14:creationId xmlns:p14="http://schemas.microsoft.com/office/powerpoint/2010/main" val="4090814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en-US" noProof="0" dirty="0" smtClean="0">
                <a:latin typeface="Times" charset="0"/>
                <a:ea typeface="ＭＳ Ｐゴシック" charset="-128"/>
              </a:rPr>
              <a:t>&lt;für den 3-Länder-Spielmodus</a:t>
            </a:r>
            <a:r>
              <a:rPr lang="de-DE" altLang="en-US" baseline="0" noProof="0" dirty="0" smtClean="0">
                <a:latin typeface="Times" charset="0"/>
                <a:ea typeface="ＭＳ Ｐゴシック" charset="-128"/>
              </a:rPr>
              <a:t>.&gt;</a:t>
            </a:r>
            <a:endParaRPr lang="de-DE" altLang="en-US" noProof="0" dirty="0" smtClean="0">
              <a:latin typeface="Times" charset="0"/>
              <a:ea typeface="ＭＳ Ｐゴシック" charset="-128"/>
            </a:endParaRPr>
          </a:p>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31</a:t>
            </a:fld>
            <a:endParaRPr lang="en-US" altLang="en-US" dirty="0"/>
          </a:p>
        </p:txBody>
      </p:sp>
    </p:spTree>
    <p:extLst>
      <p:ext uri="{BB962C8B-B14F-4D97-AF65-F5344CB8AC3E}">
        <p14:creationId xmlns:p14="http://schemas.microsoft.com/office/powerpoint/2010/main" val="995447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&lt;Verwenden Sie diese Folie nach den Plenarreden der ersten Runde, ehe die Zugeständnisse in </a:t>
            </a:r>
            <a:r>
              <a:rPr lang="de-DE" baseline="0" dirty="0"/>
              <a:t>C-ROADS eingegeben werden&gt;</a:t>
            </a:r>
          </a:p>
          <a:p>
            <a:r>
              <a:rPr lang="de-DE" i="1" baseline="0" dirty="0" smtClean="0"/>
              <a:t>Manuskript</a:t>
            </a:r>
            <a:r>
              <a:rPr lang="de-DE" baseline="0" dirty="0" smtClean="0"/>
              <a:t>: </a:t>
            </a:r>
            <a:r>
              <a:rPr lang="de-DE" baseline="0" dirty="0"/>
              <a:t>Vielen Dank den Delegierten. Wir werden anhand des C-ROADS </a:t>
            </a:r>
            <a:r>
              <a:rPr lang="de-DE" dirty="0"/>
              <a:t>C</a:t>
            </a:r>
            <a:r>
              <a:rPr lang="de-DE" baseline="0" dirty="0"/>
              <a:t>limate Policy Simulators die Auswirkungen Ihrer Zugeständnisse bestimmen, aber ehe wir das tun, möchte ich den Simulator zwischen Ihren Ohren laufen lassen—Ihr Gehirn. Wenn Sie sich die vorgeschlagenen Maßnahmen ansehen, wie weit sind wir Ihrer</a:t>
            </a:r>
            <a:r>
              <a:rPr lang="de-DE" dirty="0"/>
              <a:t> Einschätzung nach </a:t>
            </a:r>
            <a:r>
              <a:rPr lang="de-DE" baseline="0" dirty="0"/>
              <a:t>in Richtung unseres Ziels gekommen? </a:t>
            </a:r>
          </a:p>
          <a:p>
            <a:r>
              <a:rPr lang="de-DE" baseline="0" dirty="0"/>
              <a:t>Heben Sie die Hand, wenn Sie glauben, dass wir eine gewisse Wirkung erzielt haben und unter dem Business-as-Usual-Wert liegen.</a:t>
            </a:r>
          </a:p>
          <a:p>
            <a:r>
              <a:rPr lang="de-DE" baseline="0" dirty="0"/>
              <a:t>Heben Sie die Hand, wenn Sie meinen, dass wir unter 3,</a:t>
            </a:r>
            <a:r>
              <a:rPr lang="de-DE" sz="1200" baseline="0" dirty="0">
                <a:latin typeface="Arial" charset="0"/>
              </a:rPr>
              <a:t>5</a:t>
            </a:r>
            <a:r>
              <a:rPr lang="de-DE" sz="1200" b="0" dirty="0">
                <a:latin typeface="Arial" charset="0"/>
              </a:rPr>
              <a:t>°liegen:</a:t>
            </a:r>
            <a:r>
              <a:rPr lang="de-DE" sz="1200" b="0" baseline="0" dirty="0">
                <a:latin typeface="Arial" charset="0"/>
              </a:rPr>
              <a:t> A</a:t>
            </a:r>
            <a:endParaRPr lang="de-DE" sz="1200" b="0" dirty="0">
              <a:latin typeface="Arial" charset="0"/>
            </a:endParaRPr>
          </a:p>
          <a:p>
            <a:r>
              <a:rPr lang="de-DE" sz="1200" b="0" dirty="0">
                <a:latin typeface="Arial" charset="0"/>
              </a:rPr>
              <a:t>Wie steht es mit unter 2,6°C:</a:t>
            </a:r>
            <a:r>
              <a:rPr lang="de-DE" sz="1200" b="0" baseline="0" dirty="0">
                <a:latin typeface="Arial" charset="0"/>
              </a:rPr>
              <a:t> B? </a:t>
            </a:r>
          </a:p>
          <a:p>
            <a:r>
              <a:rPr lang="de-DE" sz="1200" b="0" baseline="0" dirty="0">
                <a:latin typeface="Arial" charset="0"/>
              </a:rPr>
              <a:t>Glaubt jemand, </a:t>
            </a:r>
            <a:r>
              <a:rPr lang="de-DE" dirty="0">
                <a:latin typeface="Arial" charset="0"/>
              </a:rPr>
              <a:t>dass wir es unter</a:t>
            </a:r>
            <a:r>
              <a:rPr lang="de-DE" sz="1200" b="0" baseline="0" dirty="0">
                <a:latin typeface="Arial" charset="0"/>
              </a:rPr>
              <a:t> 2</a:t>
            </a:r>
            <a:r>
              <a:rPr lang="de-DE" sz="1200" b="0" dirty="0">
                <a:latin typeface="Arial" charset="0"/>
              </a:rPr>
              <a:t>°C geschafft haben: C? oder 1,5°C: D? Danke.</a:t>
            </a:r>
            <a:r>
              <a:rPr lang="de-DE" sz="1200" b="0" baseline="0" dirty="0">
                <a:latin typeface="Arial" charset="0"/>
              </a:rPr>
              <a:t> </a:t>
            </a:r>
          </a:p>
          <a:p>
            <a:r>
              <a:rPr lang="de-DE" sz="1200" b="0" baseline="0" dirty="0">
                <a:latin typeface="Arial" charset="0"/>
              </a:rPr>
              <a:t>Lassen Sie uns nun einen Blick in C-ROADS werfen und nachsehen, was wir tatsächlich erreicht haben. </a:t>
            </a:r>
            <a:r>
              <a:rPr lang="de-DE" sz="1200" b="0" dirty="0">
                <a:latin typeface="Arial" charset="0"/>
              </a:rPr>
              <a:t> </a:t>
            </a:r>
          </a:p>
          <a:p>
            <a:endParaRPr lang="de-DE" sz="1200" b="0" dirty="0">
              <a:latin typeface="Arial" charset="0"/>
            </a:endParaRPr>
          </a:p>
          <a:p>
            <a:r>
              <a:rPr lang="de-DE" sz="1200" b="0" dirty="0">
                <a:latin typeface="Arial" charset="0"/>
              </a:rPr>
              <a:t>[Grafiktext]</a:t>
            </a:r>
          </a:p>
          <a:p>
            <a:endParaRPr lang="de-DE" sz="1200" b="0" dirty="0">
              <a:latin typeface="Arial" charset="0"/>
            </a:endParaRPr>
          </a:p>
          <a:p>
            <a:r>
              <a:rPr lang="de-DE" sz="1200" b="0" dirty="0">
                <a:latin typeface="Arial" charset="0"/>
              </a:rPr>
              <a:t>Grad</a:t>
            </a:r>
            <a:r>
              <a:rPr lang="de-DE" sz="1200" b="0" baseline="0" dirty="0">
                <a:latin typeface="Arial" charset="0"/>
              </a:rPr>
              <a:t> C</a:t>
            </a:r>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32</a:t>
            </a:fld>
            <a:endParaRPr lang="en-US" altLang="en-US" dirty="0"/>
          </a:p>
        </p:txBody>
      </p:sp>
    </p:spTree>
    <p:extLst>
      <p:ext uri="{BB962C8B-B14F-4D97-AF65-F5344CB8AC3E}">
        <p14:creationId xmlns:p14="http://schemas.microsoft.com/office/powerpoint/2010/main" val="1925732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dirty="0">
              <a:latin typeface="Arial" charset="0"/>
            </a:endParaRPr>
          </a:p>
          <a:p>
            <a:r>
              <a:rPr lang="de-DE" sz="1200" b="0" dirty="0">
                <a:latin typeface="Arial" charset="0"/>
              </a:rPr>
              <a:t>[Grafiktext]</a:t>
            </a:r>
          </a:p>
          <a:p>
            <a:endParaRPr lang="de-DE" dirty="0"/>
          </a:p>
          <a:p>
            <a:r>
              <a:rPr lang="de-DE" dirty="0"/>
              <a:t>Emissionen</a:t>
            </a:r>
          </a:p>
          <a:p>
            <a:endParaRPr lang="de-DE" dirty="0"/>
          </a:p>
          <a:p>
            <a:r>
              <a:rPr lang="de-DE" dirty="0"/>
              <a:t>CO2 in der Atmosphäre</a:t>
            </a:r>
          </a:p>
          <a:p>
            <a:endParaRPr lang="de-DE" dirty="0"/>
          </a:p>
          <a:p>
            <a:r>
              <a:rPr lang="de-DE" dirty="0"/>
              <a:t>Nettoabbau</a:t>
            </a:r>
          </a:p>
          <a:p>
            <a:endParaRPr lang="de-DE" dirty="0"/>
          </a:p>
          <a:p>
            <a:r>
              <a:rPr lang="de-DE" dirty="0"/>
              <a:t>Gesamtkonzept von Dr. John Sterman, MIT Sloan</a:t>
            </a:r>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33</a:t>
            </a:fld>
            <a:endParaRPr lang="en-US" altLang="en-US" dirty="0"/>
          </a:p>
        </p:txBody>
      </p:sp>
    </p:spTree>
    <p:extLst>
      <p:ext uri="{BB962C8B-B14F-4D97-AF65-F5344CB8AC3E}">
        <p14:creationId xmlns:p14="http://schemas.microsoft.com/office/powerpoint/2010/main" val="3701767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34</a:t>
            </a:fld>
            <a:endParaRPr lang="en-US" altLang="en-US" dirty="0"/>
          </a:p>
        </p:txBody>
      </p:sp>
    </p:spTree>
    <p:extLst>
      <p:ext uri="{BB962C8B-B14F-4D97-AF65-F5344CB8AC3E}">
        <p14:creationId xmlns:p14="http://schemas.microsoft.com/office/powerpoint/2010/main" val="1979470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35</a:t>
            </a:fld>
            <a:endParaRPr lang="en-US" altLang="en-US" dirty="0"/>
          </a:p>
        </p:txBody>
      </p:sp>
    </p:spTree>
    <p:extLst>
      <p:ext uri="{BB962C8B-B14F-4D97-AF65-F5344CB8AC3E}">
        <p14:creationId xmlns:p14="http://schemas.microsoft.com/office/powerpoint/2010/main" val="1348119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36</a:t>
            </a:fld>
            <a:endParaRPr lang="en-US" altLang="en-US" dirty="0"/>
          </a:p>
        </p:txBody>
      </p:sp>
    </p:spTree>
    <p:extLst>
      <p:ext uri="{BB962C8B-B14F-4D97-AF65-F5344CB8AC3E}">
        <p14:creationId xmlns:p14="http://schemas.microsoft.com/office/powerpoint/2010/main" val="3828004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rPr>
              <a:t>Farbkodieren Sie die Antworten der Teilnehmer zu diesen Fragen mit einer dieser Farben, oder Notizkarten</a:t>
            </a:r>
            <a:r>
              <a:rPr lang="de-DE" sz="1200" kern="1200" baseline="0" dirty="0">
                <a:solidFill>
                  <a:schemeClr val="tx1"/>
                </a:solidFill>
                <a:effectLst/>
              </a:rPr>
              <a:t> in </a:t>
            </a:r>
            <a:r>
              <a:rPr lang="de-DE" sz="1200" kern="1200" dirty="0">
                <a:solidFill>
                  <a:schemeClr val="tx1"/>
                </a:solidFill>
                <a:effectLst/>
              </a:rPr>
              <a:t>beliebigen anderen drei Farben, die Sie ggf. haben. Legen Sie jeden Stapel Notizkarten in einen eigenen Umschlag, der für die Forschungsarbeit von Juliette Rooney-Varga bestimmt ist. </a:t>
            </a:r>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37</a:t>
            </a:fld>
            <a:endParaRPr lang="en-US" altLang="en-US" dirty="0"/>
          </a:p>
        </p:txBody>
      </p:sp>
    </p:spTree>
    <p:extLst>
      <p:ext uri="{BB962C8B-B14F-4D97-AF65-F5344CB8AC3E}">
        <p14:creationId xmlns:p14="http://schemas.microsoft.com/office/powerpoint/2010/main" val="1025364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38</a:t>
            </a:fld>
            <a:endParaRPr lang="en-US" altLang="en-US" dirty="0"/>
          </a:p>
        </p:txBody>
      </p:sp>
    </p:spTree>
    <p:extLst>
      <p:ext uri="{BB962C8B-B14F-4D97-AF65-F5344CB8AC3E}">
        <p14:creationId xmlns:p14="http://schemas.microsoft.com/office/powerpoint/2010/main" val="2481906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39</a:t>
            </a:fld>
            <a:endParaRPr lang="en-US" altLang="en-US" dirty="0"/>
          </a:p>
        </p:txBody>
      </p:sp>
    </p:spTree>
    <p:extLst>
      <p:ext uri="{BB962C8B-B14F-4D97-AF65-F5344CB8AC3E}">
        <p14:creationId xmlns:p14="http://schemas.microsoft.com/office/powerpoint/2010/main" val="1606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de-DE" altLang="en-US" noProof="0" dirty="0">
                <a:latin typeface="Times" charset="0"/>
                <a:ea typeface="ＭＳ Ｐゴシック" charset="-128"/>
              </a:rPr>
              <a:t>Verwenden Sie diese Folie für den 3-Regionen-Modus.</a:t>
            </a:r>
            <a:r>
              <a:rPr lang="de-DE" altLang="en-US" baseline="0" noProof="0" dirty="0">
                <a:latin typeface="Times" charset="0"/>
                <a:ea typeface="ＭＳ Ｐゴシック" charset="-128"/>
              </a:rPr>
              <a:t> </a:t>
            </a:r>
          </a:p>
          <a:p>
            <a:pPr eaLnBrk="1" hangingPunct="1"/>
            <a:r>
              <a:rPr lang="de-DE" altLang="en-US" i="1" baseline="0" noProof="0" dirty="0" smtClean="0">
                <a:latin typeface="Times" charset="0"/>
                <a:ea typeface="ＭＳ Ｐゴシック" charset="-128"/>
              </a:rPr>
              <a:t>Manuskript</a:t>
            </a:r>
            <a:r>
              <a:rPr lang="de-DE" altLang="en-US" baseline="0" noProof="0" dirty="0" smtClean="0">
                <a:latin typeface="Times" charset="0"/>
                <a:ea typeface="ＭＳ Ｐゴシック" charset="-128"/>
              </a:rPr>
              <a:t>: </a:t>
            </a:r>
            <a:r>
              <a:rPr lang="de-DE" altLang="en-US" baseline="0" noProof="0" dirty="0">
                <a:latin typeface="Times" charset="0"/>
                <a:ea typeface="ＭＳ Ｐゴシック" charset="-128"/>
              </a:rPr>
              <a:t>Wir haben drei unterschiedliche Gruppen… &lt;beim Vorlesen der Gruppen zeigen Sie, wo diese jeweils im Raum sitzen&gt; </a:t>
            </a:r>
            <a:endParaRPr lang="de-DE" altLang="en-US" noProof="0" dirty="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4</a:t>
            </a:fld>
            <a:endParaRPr lang="en-US" altLang="en-US" dirty="0"/>
          </a:p>
        </p:txBody>
      </p:sp>
    </p:spTree>
    <p:extLst>
      <p:ext uri="{BB962C8B-B14F-4D97-AF65-F5344CB8AC3E}">
        <p14:creationId xmlns:p14="http://schemas.microsoft.com/office/powerpoint/2010/main" val="654745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Leicht wird es nicht, aber</a:t>
            </a:r>
            <a:r>
              <a:rPr lang="de-DE" baseline="0" dirty="0"/>
              <a:t> das ist es wert!</a:t>
            </a:r>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40</a:t>
            </a:fld>
            <a:endParaRPr lang="en-US" altLang="en-US" dirty="0"/>
          </a:p>
        </p:txBody>
      </p:sp>
    </p:spTree>
    <p:extLst>
      <p:ext uri="{BB962C8B-B14F-4D97-AF65-F5344CB8AC3E}">
        <p14:creationId xmlns:p14="http://schemas.microsoft.com/office/powerpoint/2010/main" val="2714044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panose="02020603050405020304" pitchFamily="18" charset="0"/>
              </a:rPr>
              <a:t>1. </a:t>
            </a:r>
            <a:r>
              <a:rPr lang="en-US" altLang="en-US" dirty="0">
                <a:latin typeface="Times" panose="02020603050405020304" pitchFamily="18" charset="0"/>
              </a:rPr>
              <a:t>Shindell, Drew T., Yunha Lee,und Greg Faluvegi. "Climate and Health Impacts of US Emissions Reductions Consistent with 2 °C." </a:t>
            </a:r>
            <a:r>
              <a:rPr lang="en-US" altLang="en-US" i="1" dirty="0">
                <a:latin typeface="Times" panose="02020603050405020304" pitchFamily="18" charset="0"/>
              </a:rPr>
              <a:t>Nature Climate Change Nature Climate Change</a:t>
            </a:r>
            <a:r>
              <a:rPr lang="en-US" altLang="en-US" dirty="0">
                <a:latin typeface="Times" panose="02020603050405020304" pitchFamily="18" charset="0"/>
              </a:rPr>
              <a:t> 6.5 (2016): 503-507. </a:t>
            </a:r>
          </a:p>
          <a:p>
            <a:r>
              <a:rPr lang="en-US" altLang="en-US" b="1" dirty="0">
                <a:latin typeface="Times" panose="02020603050405020304" pitchFamily="18" charset="0"/>
              </a:rPr>
              <a:t>2. </a:t>
            </a:r>
            <a:r>
              <a:rPr lang="en-US" altLang="en-US" dirty="0">
                <a:latin typeface="Times" panose="02020603050405020304" pitchFamily="18" charset="0"/>
              </a:rPr>
              <a:t>"Human Health." </a:t>
            </a:r>
            <a:r>
              <a:rPr lang="en-US" altLang="en-US" i="1" dirty="0">
                <a:latin typeface="Times" panose="02020603050405020304" pitchFamily="18" charset="0"/>
              </a:rPr>
              <a:t>Climate Impacts on Human Health</a:t>
            </a:r>
            <a:r>
              <a:rPr lang="en-US" altLang="en-US" dirty="0">
                <a:latin typeface="Times" panose="02020603050405020304" pitchFamily="18" charset="0"/>
              </a:rPr>
              <a:t>. EPA. </a:t>
            </a:r>
          </a:p>
          <a:p>
            <a:endParaRPr lang="en-US" altLang="en-US" dirty="0">
              <a:latin typeface="Times" panose="02020603050405020304" pitchFamily="18" charset="0"/>
            </a:endParaRPr>
          </a:p>
        </p:txBody>
      </p:sp>
      <p:sp>
        <p:nvSpPr>
          <p:cNvPr id="8192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EB331-7594-40D7-BF2A-72A1857A9947}" type="slidenum">
              <a:rPr lang="en-US" altLang="en-US" sz="1200" smtClean="0"/>
              <a:pPr/>
              <a:t>41</a:t>
            </a:fld>
            <a:endParaRPr lang="en-US" altLang="en-US" sz="1200" dirty="0"/>
          </a:p>
        </p:txBody>
      </p:sp>
    </p:spTree>
    <p:extLst>
      <p:ext uri="{BB962C8B-B14F-4D97-AF65-F5344CB8AC3E}">
        <p14:creationId xmlns:p14="http://schemas.microsoft.com/office/powerpoint/2010/main" val="2262052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en-US" sz="1050" b="1" dirty="0"/>
              <a:t>3.  </a:t>
            </a:r>
            <a:r>
              <a:rPr lang="en-US" sz="1050" dirty="0"/>
              <a:t>Schleussner, C.-F., T. K. Lissner, E. M. Fischer, J. Wohland, M. Perrette, A. Golly, J. Rogelj, K. Childers, J. Schewe, K. Frieler, M. Mengel, W. Hare und M. Schaeffer. "Differential Climate Impacts for Policy-relevant Limits to Global Warming: The Case of 1.5 °C and 2 °C." </a:t>
            </a:r>
            <a:r>
              <a:rPr lang="en-US" sz="1050" i="1" dirty="0"/>
              <a:t>Earth Syst. Dynam. Discuss. Earth System Dynamics Discussions</a:t>
            </a:r>
            <a:r>
              <a:rPr lang="en-US" sz="1050" dirty="0"/>
              <a:t> 6.2 (2015): 2447-2505.</a:t>
            </a:r>
          </a:p>
          <a:p>
            <a:pPr>
              <a:defRPr/>
            </a:pPr>
            <a:endParaRPr lang="en-US" sz="1050" dirty="0"/>
          </a:p>
        </p:txBody>
      </p:sp>
      <p:sp>
        <p:nvSpPr>
          <p:cNvPr id="8397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A76D7F2-A588-4B0E-9FF5-32BF028766E2}" type="slidenum">
              <a:rPr lang="en-US" altLang="en-US" sz="1200" smtClean="0"/>
              <a:pPr/>
              <a:t>42</a:t>
            </a:fld>
            <a:endParaRPr lang="en-US" altLang="en-US" sz="1200" dirty="0"/>
          </a:p>
        </p:txBody>
      </p:sp>
    </p:spTree>
    <p:extLst>
      <p:ext uri="{BB962C8B-B14F-4D97-AF65-F5344CB8AC3E}">
        <p14:creationId xmlns:p14="http://schemas.microsoft.com/office/powerpoint/2010/main" val="39118470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a:ln/>
        </p:spPr>
      </p:sp>
      <p:sp>
        <p:nvSpPr>
          <p:cNvPr id="8601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panose="02020603050405020304" pitchFamily="18" charset="0"/>
              </a:rPr>
              <a:t>3.  </a:t>
            </a:r>
            <a:r>
              <a:rPr lang="en-US" altLang="en-US" dirty="0">
                <a:latin typeface="Times" panose="02020603050405020304" pitchFamily="18" charset="0"/>
              </a:rPr>
              <a:t>Schleussner, C.-F., T. K. Lissner, E. M. Fischer, J. Wohland, M. Perrette, A. Golly, J. Rogelj, K. Childers, J. Schewe, K. Frieler, M. Mengel, W. Hare uand M. Schaeffer. "Differential Climate Impacts for Policy-relevant Limits to Global Warming: The Case of 1.5 °C and 2 °C." </a:t>
            </a:r>
            <a:r>
              <a:rPr lang="en-US" altLang="en-US" i="1" dirty="0">
                <a:latin typeface="Times" panose="02020603050405020304" pitchFamily="18" charset="0"/>
              </a:rPr>
              <a:t>Earth Syst. Dynam. Discuss. Earth System Dynamics Discussions</a:t>
            </a:r>
            <a:r>
              <a:rPr lang="en-US" altLang="en-US" dirty="0">
                <a:latin typeface="Times" panose="02020603050405020304" pitchFamily="18" charset="0"/>
              </a:rPr>
              <a:t> 6.2 (2015): 2447-2505.</a:t>
            </a:r>
          </a:p>
          <a:p>
            <a:r>
              <a:rPr lang="en-US" altLang="en-US" b="1" dirty="0">
                <a:latin typeface="Times" panose="02020603050405020304" pitchFamily="18" charset="0"/>
              </a:rPr>
              <a:t>6. </a:t>
            </a:r>
            <a:r>
              <a:rPr lang="en-US" altLang="en-US" dirty="0">
                <a:latin typeface="Times" panose="02020603050405020304" pitchFamily="18" charset="0"/>
              </a:rPr>
              <a:t>A. Levermann, P. U. Clark, B. Marzeion, G. A. Milne, D. Pollard, V. Radic, A. Robinson, The multimillennial sea-level commitment of global warming. </a:t>
            </a:r>
            <a:r>
              <a:rPr lang="en-US" altLang="en-US" i="1" dirty="0">
                <a:latin typeface="Times" panose="02020603050405020304" pitchFamily="18" charset="0"/>
              </a:rPr>
              <a:t>Proceedings of the National Academy of Sciences</a:t>
            </a:r>
            <a:r>
              <a:rPr lang="en-US" altLang="en-US" dirty="0">
                <a:latin typeface="Times" panose="02020603050405020304" pitchFamily="18" charset="0"/>
              </a:rPr>
              <a:t> </a:t>
            </a:r>
            <a:r>
              <a:rPr lang="en-US" altLang="en-US" b="1" dirty="0">
                <a:latin typeface="Times" panose="02020603050405020304" pitchFamily="18" charset="0"/>
              </a:rPr>
              <a:t>110</a:t>
            </a:r>
            <a:r>
              <a:rPr lang="en-US" altLang="en-US" dirty="0">
                <a:latin typeface="Times" panose="02020603050405020304" pitchFamily="18" charset="0"/>
              </a:rPr>
              <a:t>, 13745-13750 (2013); Veröffentlichung online EpubAugust 20, 2013 (10.1073/pnas.1219414110).</a:t>
            </a:r>
          </a:p>
          <a:p>
            <a:endParaRPr lang="en-US" altLang="en-US" dirty="0">
              <a:latin typeface="Times" panose="02020603050405020304" pitchFamily="18" charset="0"/>
            </a:endParaRPr>
          </a:p>
        </p:txBody>
      </p:sp>
      <p:sp>
        <p:nvSpPr>
          <p:cNvPr id="8602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11F817A1-BCEA-480D-888B-9E37206D114B}" type="slidenum">
              <a:rPr lang="en-US" altLang="en-US" sz="1200" smtClean="0"/>
              <a:pPr/>
              <a:t>43</a:t>
            </a:fld>
            <a:endParaRPr lang="en-US" altLang="en-US" sz="1200" dirty="0"/>
          </a:p>
        </p:txBody>
      </p:sp>
    </p:spTree>
    <p:extLst>
      <p:ext uri="{BB962C8B-B14F-4D97-AF65-F5344CB8AC3E}">
        <p14:creationId xmlns:p14="http://schemas.microsoft.com/office/powerpoint/2010/main" val="244356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44</a:t>
            </a:fld>
            <a:endParaRPr lang="en-US" altLang="en-US" dirty="0"/>
          </a:p>
        </p:txBody>
      </p:sp>
    </p:spTree>
    <p:extLst>
      <p:ext uri="{BB962C8B-B14F-4D97-AF65-F5344CB8AC3E}">
        <p14:creationId xmlns:p14="http://schemas.microsoft.com/office/powerpoint/2010/main" val="3388542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a:ln/>
        </p:spPr>
      </p:sp>
      <p:sp>
        <p:nvSpPr>
          <p:cNvPr id="890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panose="02020603050405020304" pitchFamily="18" charset="0"/>
              </a:rPr>
              <a:t>10. </a:t>
            </a:r>
            <a:r>
              <a:rPr lang="en-US" altLang="en-US" dirty="0">
                <a:latin typeface="Times" panose="02020603050405020304" pitchFamily="18" charset="0"/>
              </a:rPr>
              <a:t>F. Ackerman, E. A. Stanton, </a:t>
            </a:r>
            <a:r>
              <a:rPr lang="en-US" altLang="en-US" i="1" dirty="0">
                <a:latin typeface="Times" panose="02020603050405020304" pitchFamily="18" charset="0"/>
              </a:rPr>
              <a:t>Climate Economics:  The State of the Art</a:t>
            </a:r>
            <a:r>
              <a:rPr lang="en-US" altLang="en-US" dirty="0">
                <a:latin typeface="Times" panose="02020603050405020304" pitchFamily="18" charset="0"/>
              </a:rPr>
              <a:t>.  (Routledge, New York, NY, 2013), pp. 187.</a:t>
            </a:r>
          </a:p>
          <a:p>
            <a:r>
              <a:rPr lang="en-US" altLang="en-US" b="1" dirty="0">
                <a:latin typeface="Times" panose="02020603050405020304" pitchFamily="18" charset="0"/>
              </a:rPr>
              <a:t>11. </a:t>
            </a:r>
            <a:r>
              <a:rPr lang="en-US" altLang="en-US" dirty="0">
                <a:latin typeface="Times" panose="02020603050405020304" pitchFamily="18" charset="0"/>
              </a:rPr>
              <a:t>Cox, Peter M., Phil P. Harris, Chris Huntingford, Richard A. Betts, Matthew Collins, Chris D. Jones, Tim E. Jupp, José A. Marengo und Carlos A. Nobre. "Increasing Risk of Amazonian Drought Due to Decreasing Aerosol Pollution." </a:t>
            </a:r>
            <a:r>
              <a:rPr lang="en-US" altLang="en-US" i="1" dirty="0">
                <a:latin typeface="Times" panose="02020603050405020304" pitchFamily="18" charset="0"/>
              </a:rPr>
              <a:t>Nature</a:t>
            </a:r>
            <a:r>
              <a:rPr lang="en-US" altLang="en-US" dirty="0">
                <a:latin typeface="Times" panose="02020603050405020304" pitchFamily="18" charset="0"/>
              </a:rPr>
              <a:t> 453.7192 (2008): 212-15. Web.</a:t>
            </a:r>
          </a:p>
          <a:p>
            <a:r>
              <a:rPr lang="en-US" altLang="en-US" dirty="0">
                <a:latin typeface="Times" panose="02020603050405020304" pitchFamily="18" charset="0"/>
              </a:rPr>
              <a:t> </a:t>
            </a:r>
          </a:p>
          <a:p>
            <a:endParaRPr lang="en-US" altLang="en-US" dirty="0">
              <a:latin typeface="Times" panose="02020603050405020304" pitchFamily="18" charset="0"/>
            </a:endParaRPr>
          </a:p>
          <a:p>
            <a:endParaRPr lang="en-US" altLang="en-US" dirty="0">
              <a:latin typeface="Times" panose="02020603050405020304" pitchFamily="18" charset="0"/>
            </a:endParaRPr>
          </a:p>
        </p:txBody>
      </p:sp>
      <p:sp>
        <p:nvSpPr>
          <p:cNvPr id="890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0274B43-6B7F-44FC-AD37-BBBC914D4FE2}" type="slidenum">
              <a:rPr lang="en-US" altLang="en-US" sz="1200" smtClean="0"/>
              <a:pPr/>
              <a:t>45</a:t>
            </a:fld>
            <a:endParaRPr lang="en-US" altLang="en-US" sz="1200" dirty="0"/>
          </a:p>
        </p:txBody>
      </p:sp>
    </p:spTree>
    <p:extLst>
      <p:ext uri="{BB962C8B-B14F-4D97-AF65-F5344CB8AC3E}">
        <p14:creationId xmlns:p14="http://schemas.microsoft.com/office/powerpoint/2010/main" val="2994276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panose="02020603050405020304" pitchFamily="18" charset="0"/>
              </a:rPr>
              <a:t>5. </a:t>
            </a:r>
            <a:r>
              <a:rPr lang="en-US" altLang="en-US" dirty="0">
                <a:latin typeface="Times" panose="02020603050405020304" pitchFamily="18" charset="0"/>
              </a:rPr>
              <a:t>C. Prudhomme, I. Giuntoli, E. L. Robinson, D. B. Clark, N. W. Arnell, R. Dankers, B. M. Fekete, W. Franssen, D. Gerten, S. N. Gosling, S. Hagemann, D. M. Hannah, H. Kim, Y. Masaki, Y. Satoh, T. Stacke, Y. Wada, D. Wisser, Hydrological droughts in the 21st century, hotspots and uncertainties from a global multimodel ensemble experiment. </a:t>
            </a:r>
            <a:r>
              <a:rPr lang="en-US" altLang="en-US" i="1" dirty="0">
                <a:latin typeface="Times" panose="02020603050405020304" pitchFamily="18" charset="0"/>
              </a:rPr>
              <a:t>Proceedings of the National Academy of Sciences</a:t>
            </a:r>
            <a:r>
              <a:rPr lang="en-US" altLang="en-US" dirty="0">
                <a:latin typeface="Times" panose="02020603050405020304" pitchFamily="18" charset="0"/>
              </a:rPr>
              <a:t>,  111.9(2013): </a:t>
            </a:r>
            <a:r>
              <a:rPr lang="is-IS" altLang="en-US" dirty="0">
                <a:latin typeface="Times" panose="02020603050405020304" pitchFamily="18" charset="0"/>
              </a:rPr>
              <a:t>3262–3267</a:t>
            </a:r>
            <a:r>
              <a:rPr lang="en-US" altLang="en-US" dirty="0">
                <a:latin typeface="Times" panose="02020603050405020304" pitchFamily="18" charset="0"/>
              </a:rPr>
              <a:t>. </a:t>
            </a:r>
          </a:p>
          <a:p>
            <a:r>
              <a:rPr lang="en-US" altLang="en-US" b="1" dirty="0">
                <a:latin typeface="Times" panose="02020603050405020304" pitchFamily="18" charset="0"/>
              </a:rPr>
              <a:t>6. </a:t>
            </a:r>
            <a:r>
              <a:rPr lang="en-US" altLang="en-US" dirty="0">
                <a:latin typeface="Times" panose="02020603050405020304" pitchFamily="18" charset="0"/>
              </a:rPr>
              <a:t>A. Levermann, P. U. Clark, B. Marzeion, G. A. Milne, D. Pollard, V. Radic, A. Robinson, The multimillennial sea-level commitment of global warming. </a:t>
            </a:r>
            <a:r>
              <a:rPr lang="en-US" altLang="en-US" i="1" dirty="0">
                <a:latin typeface="Times" panose="02020603050405020304" pitchFamily="18" charset="0"/>
              </a:rPr>
              <a:t>Proceedings of the National Academy of Sciences</a:t>
            </a:r>
            <a:r>
              <a:rPr lang="en-US" altLang="en-US" dirty="0">
                <a:latin typeface="Times" panose="02020603050405020304" pitchFamily="18" charset="0"/>
              </a:rPr>
              <a:t> </a:t>
            </a:r>
            <a:r>
              <a:rPr lang="en-US" altLang="en-US" b="1" dirty="0">
                <a:latin typeface="Times" panose="02020603050405020304" pitchFamily="18" charset="0"/>
              </a:rPr>
              <a:t>110</a:t>
            </a:r>
            <a:r>
              <a:rPr lang="en-US" altLang="en-US" dirty="0">
                <a:latin typeface="Times" panose="02020603050405020304" pitchFamily="18" charset="0"/>
              </a:rPr>
              <a:t>, 13745-13750 (2013); Veröffentlichung online EpubAugust 20, 2013 (10.1073/pnas.1219414110).</a:t>
            </a:r>
          </a:p>
          <a:p>
            <a:endParaRPr lang="en-US" altLang="en-US" dirty="0">
              <a:latin typeface="Times" panose="02020603050405020304" pitchFamily="18" charset="0"/>
            </a:endParaRPr>
          </a:p>
          <a:p>
            <a:r>
              <a:rPr lang="en-US" altLang="en-US" b="1" dirty="0">
                <a:latin typeface="Times" panose="02020603050405020304" pitchFamily="18" charset="0"/>
              </a:rPr>
              <a:t>7. </a:t>
            </a:r>
            <a:r>
              <a:rPr lang="en-US" altLang="en-US" dirty="0">
                <a:latin typeface="Times" panose="02020603050405020304" pitchFamily="18" charset="0"/>
              </a:rPr>
              <a:t>S. Solomon, D. Battisti, S. C. Doney, K. Hayhoe, I. M. Held, D. P. Lettenmaier, D. Lobell, D. Matthews, R. Pierrehumbert, M. Raphael, R. Richels, T. L. Root, K. Steffen, C. Tebaldi, G. W. Yohe, </a:t>
            </a:r>
            <a:r>
              <a:rPr lang="en-US" altLang="en-US" i="1" dirty="0">
                <a:latin typeface="Times" panose="02020603050405020304" pitchFamily="18" charset="0"/>
              </a:rPr>
              <a:t>Climate stabilization targets:  Emissions, concentrations, and impacts over decades to millenia</a:t>
            </a:r>
            <a:r>
              <a:rPr lang="en-US" altLang="en-US" dirty="0">
                <a:latin typeface="Times" panose="02020603050405020304" pitchFamily="18" charset="0"/>
              </a:rPr>
              <a:t>.  (National Academy of Sciences, Washington DC, 2010), pp. 190.</a:t>
            </a:r>
          </a:p>
          <a:p>
            <a:r>
              <a:rPr lang="en-US" altLang="en-US" b="1" dirty="0">
                <a:latin typeface="Times" panose="02020603050405020304" pitchFamily="18" charset="0"/>
              </a:rPr>
              <a:t>8. </a:t>
            </a:r>
            <a:r>
              <a:rPr lang="en-US" altLang="en-US" dirty="0">
                <a:latin typeface="Times" panose="02020603050405020304" pitchFamily="18" charset="0"/>
              </a:rPr>
              <a:t>J. Hansen, P. Kharecha, M. Sato, V. Masson-Delmotte, F. Ackerman, D. J. Beerling, P. J. Hearty, O. Hoegh-Guldberg, S. L. Hsu, C. Parmesan, J. Rockstrom, E. J. Rohling, J. Sachs, P. Smith, K. Steffen, L. Van Susteren, K. von Schuckmann, J. C. Zachos, Assessing "dangerous climate change": required reduction of carbon emissions to protect young people, future generations and nature. </a:t>
            </a:r>
            <a:r>
              <a:rPr lang="en-US" altLang="en-US" i="1" dirty="0">
                <a:latin typeface="Times" panose="02020603050405020304" pitchFamily="18" charset="0"/>
              </a:rPr>
              <a:t>PLoS One</a:t>
            </a:r>
            <a:r>
              <a:rPr lang="en-US" altLang="en-US" dirty="0">
                <a:latin typeface="Times" panose="02020603050405020304" pitchFamily="18" charset="0"/>
              </a:rPr>
              <a:t> 8, e81648 (2013)10.1371/journal.pone.0081648).</a:t>
            </a:r>
          </a:p>
          <a:p>
            <a:r>
              <a:rPr lang="en-US" altLang="en-US" b="1" dirty="0">
                <a:latin typeface="Times" panose="02020603050405020304" pitchFamily="18" charset="0"/>
              </a:rPr>
              <a:t>9. </a:t>
            </a:r>
            <a:r>
              <a:rPr lang="en-US" altLang="en-US" dirty="0">
                <a:latin typeface="Times" panose="02020603050405020304" pitchFamily="18" charset="0"/>
              </a:rPr>
              <a:t>Lynas, Mark. </a:t>
            </a:r>
            <a:r>
              <a:rPr lang="en-US" altLang="en-US" i="1" dirty="0">
                <a:latin typeface="Times" panose="02020603050405020304" pitchFamily="18" charset="0"/>
              </a:rPr>
              <a:t>Six Degrees: Our Future on a Hotter Planet</a:t>
            </a:r>
            <a:r>
              <a:rPr lang="en-US" altLang="en-US" dirty="0">
                <a:latin typeface="Times" panose="02020603050405020304" pitchFamily="18" charset="0"/>
              </a:rPr>
              <a:t>. Washington, D.C.: National Geographic, 2008. Print.</a:t>
            </a:r>
          </a:p>
          <a:p>
            <a:endParaRPr lang="en-US" altLang="en-US" dirty="0">
              <a:latin typeface="Times" panose="02020603050405020304" pitchFamily="18"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38668A7F-F4A7-4654-A154-86311ED242C3}" type="slidenum">
              <a:rPr lang="en-US" altLang="en-US" sz="1200" smtClean="0"/>
              <a:pPr/>
              <a:t>46</a:t>
            </a:fld>
            <a:endParaRPr lang="en-US" altLang="en-US" sz="1200" dirty="0"/>
          </a:p>
        </p:txBody>
      </p:sp>
    </p:spTree>
    <p:extLst>
      <p:ext uri="{BB962C8B-B14F-4D97-AF65-F5344CB8AC3E}">
        <p14:creationId xmlns:p14="http://schemas.microsoft.com/office/powerpoint/2010/main" val="3156780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noProof="0" dirty="0"/>
              <a:t>Quelle: http://insideclimatenews.org/news/05102015/climate-treaty-forecast-cloudy-chance-disaster-united-nations-pledge-global-warming</a:t>
            </a:r>
          </a:p>
          <a:p>
            <a:endParaRPr lang="de-DE" sz="1200" b="0" noProof="0" dirty="0">
              <a:latin typeface="Arial" charset="0"/>
            </a:endParaRPr>
          </a:p>
          <a:p>
            <a:r>
              <a:rPr lang="de-DE" sz="1200" b="0" noProof="0" dirty="0">
                <a:latin typeface="Arial" charset="0"/>
              </a:rPr>
              <a:t>[Grafiktext]</a:t>
            </a:r>
          </a:p>
          <a:p>
            <a:endParaRPr lang="de-DE" noProof="0" dirty="0"/>
          </a:p>
          <a:p>
            <a:r>
              <a:rPr lang="de-DE" noProof="0" dirty="0"/>
              <a:t>Bisher eingenommen</a:t>
            </a:r>
          </a:p>
          <a:p>
            <a:r>
              <a:rPr lang="de-DE" noProof="0" dirty="0"/>
              <a:t>10,2 Milliarden </a:t>
            </a:r>
          </a:p>
          <a:p>
            <a:r>
              <a:rPr lang="de-DE" noProof="0" dirty="0"/>
              <a:t>Öffentliche Finanzierung</a:t>
            </a:r>
          </a:p>
          <a:p>
            <a:r>
              <a:rPr lang="de-DE" noProof="0" dirty="0"/>
              <a:t>5,8</a:t>
            </a:r>
            <a:r>
              <a:rPr lang="de-DE" baseline="0" noProof="0" dirty="0"/>
              <a:t> Milliarden $		4,4 Milliarden $</a:t>
            </a:r>
          </a:p>
          <a:p>
            <a:r>
              <a:rPr lang="de-DE" baseline="0" noProof="0" dirty="0"/>
              <a:t>Unterschriebene Finanzierungsverträge	Versprochene Beträge</a:t>
            </a:r>
          </a:p>
          <a:p>
            <a:endParaRPr lang="de-DE" baseline="0" noProof="0" dirty="0"/>
          </a:p>
          <a:p>
            <a:r>
              <a:rPr lang="de-DE" baseline="0" noProof="0" dirty="0"/>
              <a:t>Liechtenstein	Australien</a:t>
            </a:r>
          </a:p>
          <a:p>
            <a:r>
              <a:rPr lang="de-DE" baseline="0" noProof="0" dirty="0"/>
              <a:t>Malta	Norwegen</a:t>
            </a:r>
          </a:p>
          <a:p>
            <a:r>
              <a:rPr lang="de-DE" baseline="0" noProof="0" dirty="0"/>
              <a:t>Polen	Frankreich</a:t>
            </a:r>
          </a:p>
          <a:p>
            <a:r>
              <a:rPr lang="de-DE" baseline="0" noProof="0" dirty="0"/>
              <a:t>Island	Schweden		Spanien		Panama</a:t>
            </a:r>
          </a:p>
          <a:p>
            <a:r>
              <a:rPr lang="de-DE" baseline="0" noProof="0" dirty="0"/>
              <a:t>Chile	Deutschland		Kanada (Darlehen)	Portugal</a:t>
            </a:r>
          </a:p>
          <a:p>
            <a:r>
              <a:rPr lang="de-DE" baseline="0" noProof="0" dirty="0"/>
              <a:t>Indonesien	Großbritannien	Italien		Ungarn</a:t>
            </a:r>
          </a:p>
          <a:p>
            <a:r>
              <a:rPr lang="de-DE" baseline="0" noProof="0" dirty="0"/>
              <a:t>Monaco	Japan		Frankreich		Kolumbien</a:t>
            </a:r>
          </a:p>
          <a:p>
            <a:r>
              <a:rPr lang="de-DE" baseline="0" noProof="0" dirty="0"/>
              <a:t>Lettland			USA		Peru</a:t>
            </a:r>
          </a:p>
          <a:p>
            <a:r>
              <a:rPr lang="de-DE" baseline="0" noProof="0" dirty="0"/>
              <a:t>Panama					Belgien</a:t>
            </a:r>
          </a:p>
          <a:p>
            <a:r>
              <a:rPr lang="de-DE" baseline="0" noProof="0" dirty="0"/>
              <a:t>Estland					Schweiz</a:t>
            </a:r>
          </a:p>
          <a:p>
            <a:r>
              <a:rPr lang="de-DE" baseline="0" noProof="0" dirty="0"/>
              <a:t>Neuseeland					Finnland</a:t>
            </a:r>
          </a:p>
          <a:p>
            <a:r>
              <a:rPr lang="de-DE" baseline="0" noProof="0" dirty="0"/>
              <a:t>Tschechische Republik</a:t>
            </a:r>
          </a:p>
          <a:p>
            <a:r>
              <a:rPr lang="de-DE" baseline="0" noProof="0" dirty="0"/>
              <a:t>Luxemburg</a:t>
            </a:r>
          </a:p>
          <a:p>
            <a:r>
              <a:rPr lang="de-DE" baseline="0" noProof="0" dirty="0"/>
              <a:t>Mexiko</a:t>
            </a:r>
          </a:p>
          <a:p>
            <a:r>
              <a:rPr lang="de-DE" baseline="0" noProof="0" dirty="0"/>
              <a:t>Österreich			Anmerkungen</a:t>
            </a:r>
          </a:p>
          <a:p>
            <a:r>
              <a:rPr lang="de-DE" baseline="0" noProof="0" dirty="0"/>
              <a:t>Schweiz			In US$ konvertierte Zusagen des Green Climate Fund </a:t>
            </a:r>
          </a:p>
          <a:p>
            <a:r>
              <a:rPr lang="de-DE" baseline="0" noProof="0" dirty="0"/>
              <a:t>Belgien			Beträge unter 5 Millionen $ werden nicht angezeigt</a:t>
            </a:r>
          </a:p>
          <a:p>
            <a:r>
              <a:rPr lang="de-DE" baseline="0" noProof="0" dirty="0"/>
              <a:t>Dänemark</a:t>
            </a:r>
          </a:p>
          <a:p>
            <a:r>
              <a:rPr lang="de-DE" baseline="0" noProof="0" dirty="0"/>
              <a:t>Niederlande</a:t>
            </a:r>
          </a:p>
          <a:p>
            <a:pPr marL="171450" indent="-171450">
              <a:buFont typeface="Arial" panose="020B0604020202020204" pitchFamily="34" charset="0"/>
              <a:buChar char="•"/>
            </a:pPr>
            <a:r>
              <a:rPr lang="de-DE" baseline="0" noProof="0" dirty="0"/>
              <a:t>Manche Regierungen unterzeichnen stufenweise separate Verträge</a:t>
            </a:r>
          </a:p>
          <a:p>
            <a:pPr marL="171450" indent="-171450">
              <a:buFont typeface="Arial" panose="020B0604020202020204" pitchFamily="34" charset="0"/>
              <a:buChar char="•"/>
            </a:pPr>
            <a:r>
              <a:rPr lang="de-DE" baseline="0" noProof="0" dirty="0"/>
              <a:t>** Darlehen plus Finanzierungspuffer</a:t>
            </a:r>
          </a:p>
          <a:p>
            <a:endParaRPr lang="de-DE" noProof="0" dirty="0"/>
          </a:p>
          <a:p>
            <a:endParaRPr lang="de-DE" noProof="0" dirty="0"/>
          </a:p>
        </p:txBody>
      </p:sp>
      <p:sp>
        <p:nvSpPr>
          <p:cNvPr id="4" name="Slide Number Placeholder 3"/>
          <p:cNvSpPr>
            <a:spLocks noGrp="1"/>
          </p:cNvSpPr>
          <p:nvPr>
            <p:ph type="sldNum" sz="quarter" idx="10"/>
          </p:nvPr>
        </p:nvSpPr>
        <p:spPr/>
        <p:txBody>
          <a:bodyPr/>
          <a:lstStyle/>
          <a:p>
            <a:fld id="{ABA245A8-C2EA-3044-948A-2138C6AB82A2}" type="slidenum">
              <a:rPr lang="en-US" smtClean="0"/>
              <a:t>47</a:t>
            </a:fld>
            <a:endParaRPr lang="en-US" dirty="0"/>
          </a:p>
        </p:txBody>
      </p:sp>
    </p:spTree>
    <p:extLst>
      <p:ext uri="{BB962C8B-B14F-4D97-AF65-F5344CB8AC3E}">
        <p14:creationId xmlns:p14="http://schemas.microsoft.com/office/powerpoint/2010/main" val="730798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Quelle: http://insideclimatenews.org/news/05102015/climate-treaty-forecast-cloudy-chance-disaster-united-nations-pledge-global-warming</a:t>
            </a:r>
          </a:p>
          <a:p>
            <a:endParaRPr lang="de-DE" sz="1200" b="0" dirty="0">
              <a:latin typeface="Arial" charset="0"/>
            </a:endParaRPr>
          </a:p>
          <a:p>
            <a:r>
              <a:rPr lang="de-DE" sz="1200" b="0" dirty="0">
                <a:latin typeface="Arial" charset="0"/>
              </a:rPr>
              <a:t>[Grafiktext]</a:t>
            </a:r>
          </a:p>
          <a:p>
            <a:endParaRPr lang="de-DE" dirty="0"/>
          </a:p>
          <a:p>
            <a:r>
              <a:rPr lang="de-DE" dirty="0"/>
              <a:t>Finanzierung von Abmilderung und Anpassung an Folgen des Klimawandels</a:t>
            </a:r>
          </a:p>
          <a:p>
            <a:r>
              <a:rPr lang="de-DE" dirty="0"/>
              <a:t>Mehr als 90 Entwicklungsländer gaben an, 3,5 Billionen $ zu benötigen, um wirksam auf den Klimawandel zu reagieren. Davon haben 34 Staaten konkret 380 Milliarden $ von reicheren Staaten angefordert</a:t>
            </a:r>
          </a:p>
          <a:p>
            <a:endParaRPr lang="de-DE" dirty="0"/>
          </a:p>
          <a:p>
            <a:r>
              <a:rPr lang="de-DE" dirty="0"/>
              <a:t>Mauretanien		Ghana	Burkina Faso</a:t>
            </a:r>
          </a:p>
          <a:p>
            <a:r>
              <a:rPr lang="de-DE" dirty="0"/>
              <a:t>Tschad			Zentralafrikanische Republik</a:t>
            </a:r>
          </a:p>
          <a:p>
            <a:r>
              <a:rPr lang="de-DE" dirty="0"/>
              <a:t>Tunesien			Komoren</a:t>
            </a:r>
          </a:p>
          <a:p>
            <a:r>
              <a:rPr lang="de-DE" dirty="0"/>
              <a:t>Demokratische Republik Kongo	Kongo</a:t>
            </a:r>
          </a:p>
          <a:p>
            <a:r>
              <a:rPr lang="de-DE" dirty="0"/>
              <a:t>Simbabwe	Gesamt	Madagaskar	Dschibuti</a:t>
            </a:r>
          </a:p>
          <a:p>
            <a:r>
              <a:rPr lang="de-DE" dirty="0"/>
              <a:t>Benin		Marokko	Eritrea</a:t>
            </a:r>
          </a:p>
          <a:p>
            <a:r>
              <a:rPr lang="de-DE" dirty="0"/>
              <a:t>Namibia		Sa</a:t>
            </a:r>
            <a:r>
              <a:rPr lang="de-DE" baseline="0" dirty="0"/>
              <a:t>mbia	Grenada</a:t>
            </a:r>
          </a:p>
          <a:p>
            <a:r>
              <a:rPr lang="de-DE" baseline="0" dirty="0"/>
              <a:t>	Mali		Guinea-Bissau</a:t>
            </a:r>
          </a:p>
          <a:p>
            <a:pPr lvl="6"/>
            <a:r>
              <a:rPr lang="de-DE" baseline="0" dirty="0"/>
              <a:t>Guyana</a:t>
            </a:r>
          </a:p>
          <a:p>
            <a:pPr lvl="6"/>
            <a:r>
              <a:rPr lang="de-DE" baseline="0" dirty="0"/>
              <a:t>Haiti</a:t>
            </a:r>
          </a:p>
          <a:p>
            <a:pPr lvl="6"/>
            <a:r>
              <a:rPr lang="de-DE" baseline="0" dirty="0"/>
              <a:t>Jordanien</a:t>
            </a:r>
          </a:p>
          <a:p>
            <a:pPr lvl="6"/>
            <a:r>
              <a:rPr lang="de-DE" baseline="0" dirty="0"/>
              <a:t>Laos</a:t>
            </a:r>
          </a:p>
          <a:p>
            <a:pPr lvl="6"/>
            <a:r>
              <a:rPr lang="de-DE" baseline="0" dirty="0"/>
              <a:t>Lesotho</a:t>
            </a:r>
          </a:p>
          <a:p>
            <a:pPr lvl="6"/>
            <a:r>
              <a:rPr lang="de-DE" baseline="0" dirty="0"/>
              <a:t>Moldawien</a:t>
            </a:r>
          </a:p>
          <a:p>
            <a:pPr lvl="6"/>
            <a:r>
              <a:rPr lang="de-DE" baseline="0" dirty="0"/>
              <a:t>Mongolei</a:t>
            </a:r>
          </a:p>
          <a:p>
            <a:pPr lvl="6"/>
            <a:r>
              <a:rPr lang="de-DE" baseline="0" dirty="0"/>
              <a:t>Niger</a:t>
            </a:r>
          </a:p>
          <a:p>
            <a:pPr lvl="6"/>
            <a:r>
              <a:rPr lang="de-DE" baseline="0" dirty="0"/>
              <a:t>Senegal</a:t>
            </a:r>
          </a:p>
          <a:p>
            <a:pPr lvl="6"/>
            <a:r>
              <a:rPr lang="de-DE" baseline="0" dirty="0"/>
              <a:t>Salomonen</a:t>
            </a:r>
          </a:p>
          <a:p>
            <a:pPr lvl="6"/>
            <a:r>
              <a:rPr lang="de-DE" baseline="0" dirty="0"/>
              <a:t>Surinam</a:t>
            </a:r>
          </a:p>
          <a:p>
            <a:pPr lvl="6"/>
            <a:r>
              <a:rPr lang="de-DE" baseline="0" dirty="0"/>
              <a:t>Togo</a:t>
            </a:r>
          </a:p>
          <a:p>
            <a:pPr lvl="6"/>
            <a:r>
              <a:rPr lang="de-DE" baseline="0" dirty="0"/>
              <a:t>Vanuatu</a:t>
            </a:r>
            <a:endParaRPr lang="de-DE" dirty="0"/>
          </a:p>
        </p:txBody>
      </p:sp>
      <p:sp>
        <p:nvSpPr>
          <p:cNvPr id="4" name="Slide Number Placeholder 3"/>
          <p:cNvSpPr>
            <a:spLocks noGrp="1"/>
          </p:cNvSpPr>
          <p:nvPr>
            <p:ph type="sldNum" sz="quarter" idx="10"/>
          </p:nvPr>
        </p:nvSpPr>
        <p:spPr/>
        <p:txBody>
          <a:bodyPr/>
          <a:lstStyle/>
          <a:p>
            <a:fld id="{ABA245A8-C2EA-3044-948A-2138C6AB82A2}" type="slidenum">
              <a:rPr lang="en-US" smtClean="0"/>
              <a:t>48</a:t>
            </a:fld>
            <a:endParaRPr lang="en-US" dirty="0"/>
          </a:p>
        </p:txBody>
      </p:sp>
    </p:spTree>
    <p:extLst>
      <p:ext uri="{BB962C8B-B14F-4D97-AF65-F5344CB8AC3E}">
        <p14:creationId xmlns:p14="http://schemas.microsoft.com/office/powerpoint/2010/main" val="616568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noProof="0" dirty="0"/>
              <a:t>Zur Nachbesprechung: Überblick der Zugeständnisse nach der Pariser Klimakonferenz</a:t>
            </a:r>
          </a:p>
          <a:p>
            <a:endParaRPr lang="de-DE" noProof="0" dirty="0"/>
          </a:p>
        </p:txBody>
      </p:sp>
      <p:sp>
        <p:nvSpPr>
          <p:cNvPr id="4" name="Slide Number Placeholder 3"/>
          <p:cNvSpPr>
            <a:spLocks noGrp="1"/>
          </p:cNvSpPr>
          <p:nvPr>
            <p:ph type="sldNum" sz="quarter" idx="10"/>
          </p:nvPr>
        </p:nvSpPr>
        <p:spPr/>
        <p:txBody>
          <a:bodyPr/>
          <a:lstStyle/>
          <a:p>
            <a:fld id="{C0338803-9257-4AA1-942C-9A1166DF9A9A}" type="slidenum">
              <a:rPr lang="en-US" smtClean="0"/>
              <a:pPr/>
              <a:t>49</a:t>
            </a:fld>
            <a:endParaRPr lang="en-US" dirty="0"/>
          </a:p>
        </p:txBody>
      </p:sp>
    </p:spTree>
    <p:extLst>
      <p:ext uri="{BB962C8B-B14F-4D97-AF65-F5344CB8AC3E}">
        <p14:creationId xmlns:p14="http://schemas.microsoft.com/office/powerpoint/2010/main" val="1032719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de-DE" altLang="en-US" noProof="0" dirty="0">
                <a:latin typeface="Times" charset="0"/>
                <a:ea typeface="ＭＳ Ｐゴシック" charset="-128"/>
              </a:rPr>
              <a:t>Verwenden Sie diese Folie für den 6-Regionen-Modus.</a:t>
            </a:r>
            <a:r>
              <a:rPr lang="de-DE" altLang="en-US" baseline="0" noProof="0" dirty="0">
                <a:latin typeface="Times" charset="0"/>
                <a:ea typeface="ＭＳ Ｐゴシック" charset="-128"/>
              </a:rPr>
              <a:t> </a:t>
            </a:r>
          </a:p>
          <a:p>
            <a:pPr eaLnBrk="1" hangingPunct="1"/>
            <a:r>
              <a:rPr lang="de-DE" altLang="en-US" i="1" baseline="0" noProof="0" dirty="0" smtClean="0">
                <a:latin typeface="Times" charset="0"/>
                <a:ea typeface="ＭＳ Ｐゴシック" charset="-128"/>
              </a:rPr>
              <a:t>Manuskript</a:t>
            </a:r>
            <a:r>
              <a:rPr lang="de-DE" altLang="en-US" baseline="0" noProof="0" dirty="0" smtClean="0">
                <a:latin typeface="Times" charset="0"/>
                <a:ea typeface="ＭＳ Ｐゴシック" charset="-128"/>
              </a:rPr>
              <a:t>: </a:t>
            </a:r>
            <a:r>
              <a:rPr lang="de-DE" altLang="en-US" baseline="0" noProof="0" dirty="0">
                <a:latin typeface="Times" charset="0"/>
                <a:ea typeface="ＭＳ Ｐゴシック" charset="-128"/>
              </a:rPr>
              <a:t>Wir haben sechs unterschiedliche Gruppen… &lt;beim Vorlesen der Gruppen zeigen Sie, wo diese jeweils im Raum sitzen&gt; </a:t>
            </a:r>
            <a:endParaRPr lang="de-DE" altLang="en-US" noProof="0" dirty="0">
              <a:latin typeface="Times" charset="0"/>
              <a:ea typeface="ＭＳ Ｐゴシック" charset="-128"/>
            </a:endParaRPr>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a:t>
            </a:fld>
            <a:endParaRPr lang="en-US" altLang="en-US" dirty="0"/>
          </a:p>
        </p:txBody>
      </p:sp>
    </p:spTree>
    <p:extLst>
      <p:ext uri="{BB962C8B-B14F-4D97-AF65-F5344CB8AC3E}">
        <p14:creationId xmlns:p14="http://schemas.microsoft.com/office/powerpoint/2010/main" val="2021286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noProof="0" dirty="0" smtClean="0"/>
              <a:t>Manuskript</a:t>
            </a:r>
            <a:r>
              <a:rPr lang="de-DE" noProof="0" dirty="0" smtClean="0"/>
              <a:t>: </a:t>
            </a:r>
            <a:r>
              <a:rPr lang="de-DE" noProof="0" dirty="0"/>
              <a:t>Wenn keine Gegenmaßnahmen ergriffen werden, steht der Welt eine Erwärmung um </a:t>
            </a:r>
            <a:r>
              <a:rPr lang="de-DE" baseline="0" noProof="0" dirty="0"/>
              <a:t>4,5</a:t>
            </a:r>
            <a:r>
              <a:rPr lang="de-DE" b="0" noProof="0" dirty="0">
                <a:solidFill>
                  <a:sysClr val="windowText" lastClr="000000"/>
                </a:solidFill>
                <a:latin typeface="Century Gothic"/>
              </a:rPr>
              <a:t>ºC über vorindustrielle Werte bis 2100</a:t>
            </a:r>
            <a:r>
              <a:rPr lang="de-DE" b="0" baseline="0" noProof="0" dirty="0">
                <a:solidFill>
                  <a:sysClr val="windowText" lastClr="000000"/>
                </a:solidFill>
                <a:latin typeface="Century Gothic"/>
              </a:rPr>
              <a:t> bevor, gefolgte von einem weiterem Anstieg danach. </a:t>
            </a:r>
            <a:r>
              <a:rPr lang="de-DE" baseline="0" noProof="0" dirty="0"/>
              <a:t> </a:t>
            </a:r>
            <a:endParaRPr lang="de-DE" noProof="0" dirty="0"/>
          </a:p>
          <a:p>
            <a:endParaRPr lang="de-DE" noProof="0"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50</a:t>
            </a:fld>
            <a:endParaRPr lang="en-US" altLang="en-US" dirty="0"/>
          </a:p>
        </p:txBody>
      </p:sp>
    </p:spTree>
    <p:extLst>
      <p:ext uri="{BB962C8B-B14F-4D97-AF65-F5344CB8AC3E}">
        <p14:creationId xmlns:p14="http://schemas.microsoft.com/office/powerpoint/2010/main" val="696954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noProof="0" dirty="0" smtClean="0"/>
              <a:t>Manuskript</a:t>
            </a:r>
            <a:r>
              <a:rPr lang="de-DE" noProof="0" dirty="0" smtClean="0"/>
              <a:t>: </a:t>
            </a:r>
            <a:r>
              <a:rPr lang="de-DE" noProof="0" dirty="0"/>
              <a:t>Wenn die Zugeständnisse von Paris zusammengerechnet werden, erkennen wir, dass dies die Welt auf eine Erderwärmung von </a:t>
            </a:r>
            <a:r>
              <a:rPr lang="de-DE" baseline="0" noProof="0" dirty="0"/>
              <a:t>3,5° Celsius hinführt</a:t>
            </a:r>
            <a:r>
              <a:rPr lang="de-DE" b="0" noProof="0" dirty="0">
                <a:solidFill>
                  <a:sysClr val="windowText" lastClr="000000"/>
                </a:solidFill>
                <a:latin typeface="Century Gothic"/>
              </a:rPr>
              <a:t>. Ein leichter Fortschritt, der aber immer noch weit über dem Ziel liegt, unter 2°</a:t>
            </a:r>
            <a:r>
              <a:rPr lang="de-DE" b="0" baseline="0" noProof="0" dirty="0">
                <a:solidFill>
                  <a:sysClr val="windowText" lastClr="000000"/>
                </a:solidFill>
                <a:latin typeface="Century Gothic"/>
              </a:rPr>
              <a:t> Celsius zu bleiben</a:t>
            </a:r>
            <a:r>
              <a:rPr lang="de-DE" b="0" noProof="0" dirty="0">
                <a:solidFill>
                  <a:sysClr val="windowText" lastClr="000000"/>
                </a:solidFill>
                <a:latin typeface="Century Gothic"/>
              </a:rPr>
              <a:t>. Man beachte</a:t>
            </a:r>
            <a:r>
              <a:rPr lang="de-DE" b="0" baseline="0" noProof="0" dirty="0">
                <a:solidFill>
                  <a:sysClr val="windowText" lastClr="000000"/>
                </a:solidFill>
                <a:latin typeface="Century Gothic"/>
              </a:rPr>
              <a:t> dabei, dass die meisten Staaten formelle politische Maßnahmen nur bis zum Jahr 2030 festgelegt haben. Die USA, EU und anderen Industrienationen planen bereits, ihre Emissionen zu reduzieren, und China hat sich verpflichtet, seine </a:t>
            </a:r>
            <a:r>
              <a:rPr lang="de-DE" b="0" baseline="0" noProof="0" dirty="0" smtClean="0">
                <a:solidFill>
                  <a:sysClr val="windowText" lastClr="000000"/>
                </a:solidFill>
                <a:latin typeface="Century Gothic"/>
              </a:rPr>
              <a:t>Kohlenstoffdioxidemissionen </a:t>
            </a:r>
            <a:r>
              <a:rPr lang="de-DE" b="0" baseline="0" noProof="0" dirty="0">
                <a:solidFill>
                  <a:sysClr val="windowText" lastClr="000000"/>
                </a:solidFill>
                <a:latin typeface="Century Gothic"/>
              </a:rPr>
              <a:t>ab 2030 zu senken. &lt;</a:t>
            </a:r>
            <a:r>
              <a:rPr lang="de-DE" b="0" i="1" baseline="0" noProof="0" dirty="0">
                <a:solidFill>
                  <a:sysClr val="windowText" lastClr="000000"/>
                </a:solidFill>
                <a:latin typeface="Century Gothic"/>
              </a:rPr>
              <a:t>zwischen dieser und der vorherigen Folie hin- und herwechseln, damit das Publikum erkennt, welche Unterschiede bei jeder Gruppe zu erkennen sind.</a:t>
            </a:r>
            <a:r>
              <a:rPr lang="de-DE" b="0" i="0" baseline="0" noProof="0" dirty="0">
                <a:solidFill>
                  <a:sysClr val="windowText" lastClr="000000"/>
                </a:solidFill>
                <a:latin typeface="Century Gothic"/>
              </a:rPr>
              <a:t>&gt;</a:t>
            </a:r>
            <a:endParaRPr lang="de-DE" i="0" noProof="0" dirty="0"/>
          </a:p>
          <a:p>
            <a:endParaRPr lang="de-DE" noProof="0"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51</a:t>
            </a:fld>
            <a:endParaRPr lang="en-US" altLang="en-US" dirty="0"/>
          </a:p>
        </p:txBody>
      </p:sp>
    </p:spTree>
    <p:extLst>
      <p:ext uri="{BB962C8B-B14F-4D97-AF65-F5344CB8AC3E}">
        <p14:creationId xmlns:p14="http://schemas.microsoft.com/office/powerpoint/2010/main" val="1343680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52</a:t>
            </a:fld>
            <a:endParaRPr lang="en-US" altLang="en-US" dirty="0"/>
          </a:p>
        </p:txBody>
      </p:sp>
    </p:spTree>
    <p:extLst>
      <p:ext uri="{BB962C8B-B14F-4D97-AF65-F5344CB8AC3E}">
        <p14:creationId xmlns:p14="http://schemas.microsoft.com/office/powerpoint/2010/main" val="3073922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i="1" noProof="0" dirty="0" smtClean="0"/>
              <a:t>Manuskript</a:t>
            </a:r>
            <a:r>
              <a:rPr lang="de-DE" noProof="0" dirty="0" smtClean="0"/>
              <a:t>: </a:t>
            </a:r>
            <a:r>
              <a:rPr lang="de-DE" noProof="0" dirty="0"/>
              <a:t>Um</a:t>
            </a:r>
            <a:r>
              <a:rPr lang="de-DE" baseline="0" noProof="0" dirty="0"/>
              <a:t> unter</a:t>
            </a:r>
            <a:r>
              <a:rPr lang="de-DE" noProof="0" dirty="0"/>
              <a:t> 1,5°</a:t>
            </a:r>
            <a:r>
              <a:rPr lang="de-DE" b="0" baseline="0" noProof="0" dirty="0">
                <a:solidFill>
                  <a:sysClr val="windowText" lastClr="000000"/>
                </a:solidFill>
                <a:latin typeface="Century Gothic"/>
              </a:rPr>
              <a:t> Celsius zu bleiben, was das Ziel für die am meisten betroffenen Staaten ist, müssen Emissionen sofort und mit extrem hoher Rate reduziert werden.</a:t>
            </a:r>
            <a:endParaRPr lang="de-DE" noProof="0" dirty="0"/>
          </a:p>
          <a:p>
            <a:endParaRPr lang="de-DE" noProof="0"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53</a:t>
            </a:fld>
            <a:endParaRPr lang="en-US" altLang="en-US" dirty="0"/>
          </a:p>
        </p:txBody>
      </p:sp>
    </p:spTree>
    <p:extLst>
      <p:ext uri="{BB962C8B-B14F-4D97-AF65-F5344CB8AC3E}">
        <p14:creationId xmlns:p14="http://schemas.microsoft.com/office/powerpoint/2010/main" val="1643744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54</a:t>
            </a:fld>
            <a:endParaRPr lang="en-US" altLang="en-US" dirty="0"/>
          </a:p>
        </p:txBody>
      </p:sp>
    </p:spTree>
    <p:extLst>
      <p:ext uri="{BB962C8B-B14F-4D97-AF65-F5344CB8AC3E}">
        <p14:creationId xmlns:p14="http://schemas.microsoft.com/office/powerpoint/2010/main" val="8555855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1E2F544-3471-ED42-A022-DD13BA26F123}" type="slidenum">
              <a:rPr lang="en-US" altLang="en-US" smtClean="0"/>
              <a:pPr/>
              <a:t>55</a:t>
            </a:fld>
            <a:endParaRPr lang="en-US" altLang="en-US" dirty="0"/>
          </a:p>
        </p:txBody>
      </p:sp>
    </p:spTree>
    <p:extLst>
      <p:ext uri="{BB962C8B-B14F-4D97-AF65-F5344CB8AC3E}">
        <p14:creationId xmlns:p14="http://schemas.microsoft.com/office/powerpoint/2010/main" val="4196483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BE8E7-86EC-F544-AF9C-3BD63DD91339}" type="slidenum">
              <a:rPr lang="en-US" smtClean="0"/>
              <a:t>56</a:t>
            </a:fld>
            <a:endParaRPr lang="en-US" dirty="0"/>
          </a:p>
        </p:txBody>
      </p:sp>
    </p:spTree>
    <p:extLst>
      <p:ext uri="{BB962C8B-B14F-4D97-AF65-F5344CB8AC3E}">
        <p14:creationId xmlns:p14="http://schemas.microsoft.com/office/powerpoint/2010/main" val="461947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9D16C53-8AB1-4DB0-B34E-871DC5108AD8}" type="slidenum">
              <a:rPr lang="en-US" altLang="en-US" sz="1200" smtClean="0"/>
              <a:pPr/>
              <a:t>57</a:t>
            </a:fld>
            <a:endParaRPr lang="en-US" altLang="en-US" sz="1200" dirty="0"/>
          </a:p>
        </p:txBody>
      </p:sp>
    </p:spTree>
    <p:extLst>
      <p:ext uri="{BB962C8B-B14F-4D97-AF65-F5344CB8AC3E}">
        <p14:creationId xmlns:p14="http://schemas.microsoft.com/office/powerpoint/2010/main" val="360028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58</a:t>
            </a:fld>
            <a:endParaRPr lang="en-US" altLang="en-US" dirty="0"/>
          </a:p>
        </p:txBody>
      </p:sp>
    </p:spTree>
    <p:extLst>
      <p:ext uri="{BB962C8B-B14F-4D97-AF65-F5344CB8AC3E}">
        <p14:creationId xmlns:p14="http://schemas.microsoft.com/office/powerpoint/2010/main" val="8236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i="1" dirty="0" smtClean="0"/>
              <a:t>Manuskript</a:t>
            </a:r>
            <a:r>
              <a:rPr lang="de-DE" dirty="0" smtClean="0"/>
              <a:t>: </a:t>
            </a:r>
            <a:r>
              <a:rPr lang="de-DE" dirty="0"/>
              <a:t>Das </a:t>
            </a:r>
            <a:r>
              <a:rPr lang="de-DE" dirty="0" smtClean="0"/>
              <a:t>Besondere und Einzigartige beim simulationsbasierten World</a:t>
            </a:r>
            <a:r>
              <a:rPr lang="de-DE" baseline="0" dirty="0" smtClean="0"/>
              <a:t>-</a:t>
            </a:r>
            <a:r>
              <a:rPr lang="de-DE" baseline="0" dirty="0" err="1" smtClean="0"/>
              <a:t>Climate</a:t>
            </a:r>
            <a:r>
              <a:rPr lang="de-DE" baseline="0" dirty="0" smtClean="0"/>
              <a:t>-Rollenspiel </a:t>
            </a:r>
            <a:r>
              <a:rPr lang="de-DE" dirty="0"/>
              <a:t>ist, dass </a:t>
            </a:r>
            <a:r>
              <a:rPr lang="de-DE" dirty="0" smtClean="0"/>
              <a:t>wir </a:t>
            </a:r>
            <a:r>
              <a:rPr lang="de-DE" dirty="0"/>
              <a:t>anhand des C-ROADS-Klimapolitik</a:t>
            </a:r>
            <a:r>
              <a:rPr lang="de-DE" baseline="0" dirty="0"/>
              <a:t>simulators die Auswirkungen </a:t>
            </a:r>
            <a:r>
              <a:rPr lang="de-DE" baseline="0" dirty="0" smtClean="0"/>
              <a:t>prüfen können, </a:t>
            </a:r>
            <a:r>
              <a:rPr lang="de-DE" baseline="0" dirty="0"/>
              <a:t>welche die von Ihnen gewählten Maßnahmen </a:t>
            </a:r>
            <a:r>
              <a:rPr lang="de-DE" baseline="0" dirty="0" smtClean="0"/>
              <a:t>zur CO2-Reduktion auf </a:t>
            </a:r>
            <a:r>
              <a:rPr lang="de-DE" baseline="0" dirty="0"/>
              <a:t>das Klima haben werden. C-ROADS dient zur Analyse der tatsächlich von Staaten den Vereinten Nationen gegenüber gemachten Zugeständnisse und genießt das Vertrauen von Spitzenentscheidern weltweit. Ein externes wissenschaftliches</a:t>
            </a:r>
            <a:r>
              <a:rPr lang="de-DE" dirty="0"/>
              <a:t> Gutachtergremium überprüfte </a:t>
            </a:r>
            <a:r>
              <a:rPr lang="de-DE" baseline="0" dirty="0"/>
              <a:t>C-ROADS und befand, dass dessen Resultate mit den Erkenntnissen des Intergovernmental Panel on Climate Change (oder IPCC) </a:t>
            </a:r>
            <a:r>
              <a:rPr lang="de-DE" baseline="0" dirty="0" smtClean="0"/>
              <a:t>übereinstimmen</a:t>
            </a:r>
            <a:r>
              <a:rPr lang="de-DE" baseline="0" dirty="0"/>
              <a:t>. </a:t>
            </a:r>
            <a:endParaRPr lang="de-DE" dirty="0"/>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6</a:t>
            </a:fld>
            <a:endParaRPr lang="en-US" altLang="en-US" dirty="0"/>
          </a:p>
        </p:txBody>
      </p:sp>
    </p:spTree>
    <p:extLst>
      <p:ext uri="{BB962C8B-B14F-4D97-AF65-F5344CB8AC3E}">
        <p14:creationId xmlns:p14="http://schemas.microsoft.com/office/powerpoint/2010/main" val="298354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Emissionen aus fossilen Brennstoffen	Temperaturanstieg (°C)</a:t>
            </a:r>
          </a:p>
          <a:p>
            <a:r>
              <a:rPr lang="de-DE" dirty="0"/>
              <a:t>Gigatonnen CO2/Jahr		Grad</a:t>
            </a:r>
            <a:r>
              <a:rPr lang="de-DE" baseline="0" dirty="0"/>
              <a:t> Celsius</a:t>
            </a:r>
          </a:p>
          <a:p>
            <a:r>
              <a:rPr lang="de-DE" baseline="0" dirty="0"/>
              <a:t>		Business-as-Usual-Szenario	aktuelles Szenario</a:t>
            </a:r>
          </a:p>
          <a:p>
            <a:endParaRPr lang="de-DE" baseline="0" dirty="0"/>
          </a:p>
          <a:p>
            <a:pPr eaLnBrk="1" hangingPunct="1"/>
            <a:r>
              <a:rPr lang="de-DE" b="1" dirty="0"/>
              <a:t>Letztes Jahr Emissionsanstieg</a:t>
            </a:r>
            <a:endParaRPr lang="de-DE" dirty="0"/>
          </a:p>
          <a:p>
            <a:pPr eaLnBrk="1" hangingPunct="1"/>
            <a:r>
              <a:rPr lang="de-DE" b="1" dirty="0"/>
              <a:t>Erstes Jahr Emissionsreduktion		+4,5°C</a:t>
            </a:r>
            <a:endParaRPr lang="de-DE" dirty="0"/>
          </a:p>
          <a:p>
            <a:pPr eaLnBrk="1" hangingPunct="1"/>
            <a:r>
              <a:rPr lang="de-DE" b="1" dirty="0"/>
              <a:t>Jährliche Emissionsreduktion		Temperaturanstieg bis 2100</a:t>
            </a:r>
            <a:endParaRPr lang="de-DE" dirty="0"/>
          </a:p>
          <a:p>
            <a:pPr eaLnBrk="1" hangingPunct="1"/>
            <a:r>
              <a:rPr lang="de-DE" b="1" dirty="0"/>
              <a:t>Verhindern der Entwaldung</a:t>
            </a:r>
            <a:endParaRPr lang="de-DE" dirty="0"/>
          </a:p>
          <a:p>
            <a:pPr eaLnBrk="1" hangingPunct="1"/>
            <a:r>
              <a:rPr lang="de-DE" b="1" dirty="0"/>
              <a:t>Aufforstungsmaßnahmen</a:t>
            </a:r>
            <a:endParaRPr lang="de-DE" dirty="0"/>
          </a:p>
          <a:p>
            <a:pPr eaLnBrk="1" hangingPunct="1"/>
            <a:r>
              <a:rPr lang="de-DE" b="1" dirty="0"/>
              <a:t>USA</a:t>
            </a:r>
            <a:endParaRPr lang="de-DE" dirty="0"/>
          </a:p>
          <a:p>
            <a:pPr eaLnBrk="1" hangingPunct="1"/>
            <a:r>
              <a:rPr lang="de-DE" b="1" dirty="0"/>
              <a:t>Europäische Union</a:t>
            </a:r>
            <a:endParaRPr lang="de-DE" dirty="0"/>
          </a:p>
          <a:p>
            <a:pPr eaLnBrk="1" hangingPunct="1"/>
            <a:r>
              <a:rPr lang="de-DE" b="1" dirty="0"/>
              <a:t>Andere Industrienationen</a:t>
            </a:r>
            <a:endParaRPr lang="de-DE" dirty="0"/>
          </a:p>
          <a:p>
            <a:pPr eaLnBrk="1" hangingPunct="1"/>
            <a:r>
              <a:rPr lang="de-DE" b="1" dirty="0"/>
              <a:t>China</a:t>
            </a:r>
            <a:endParaRPr lang="de-DE" dirty="0"/>
          </a:p>
          <a:p>
            <a:pPr eaLnBrk="1" hangingPunct="1"/>
            <a:r>
              <a:rPr lang="de-DE" b="1" dirty="0"/>
              <a:t>Indien</a:t>
            </a:r>
            <a:endParaRPr lang="de-DE" dirty="0"/>
          </a:p>
          <a:p>
            <a:pPr eaLnBrk="1" hangingPunct="1"/>
            <a:r>
              <a:rPr lang="de-DE" b="1" dirty="0"/>
              <a:t>Andere Entwicklungsländer</a:t>
            </a:r>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7</a:t>
            </a:fld>
            <a:endParaRPr lang="en-US" altLang="en-US" dirty="0"/>
          </a:p>
        </p:txBody>
      </p:sp>
    </p:spTree>
    <p:extLst>
      <p:ext uri="{BB962C8B-B14F-4D97-AF65-F5344CB8AC3E}">
        <p14:creationId xmlns:p14="http://schemas.microsoft.com/office/powerpoint/2010/main" val="121169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en-US" i="1" dirty="0" smtClean="0">
                <a:latin typeface="Times" charset="0"/>
                <a:ea typeface="ＭＳ Ｐゴシック" charset="-128"/>
              </a:rPr>
              <a:t>Manuskript</a:t>
            </a:r>
            <a:r>
              <a:rPr lang="de-DE" altLang="en-US" dirty="0" smtClean="0">
                <a:latin typeface="Times" charset="0"/>
                <a:ea typeface="ＭＳ Ｐゴシック" charset="-128"/>
              </a:rPr>
              <a:t>:</a:t>
            </a:r>
            <a:r>
              <a:rPr lang="de-DE" altLang="en-US" baseline="0" dirty="0" smtClean="0">
                <a:latin typeface="Times" charset="0"/>
                <a:ea typeface="ＭＳ Ｐゴシック" charset="-128"/>
              </a:rPr>
              <a:t> </a:t>
            </a:r>
            <a:r>
              <a:rPr lang="de-DE" altLang="en-US" baseline="0" dirty="0">
                <a:latin typeface="Times" charset="0"/>
                <a:ea typeface="ＭＳ Ｐゴシック" charset="-128"/>
              </a:rPr>
              <a:t>Nun nehmen Sie sich ein paar Minuten</a:t>
            </a:r>
            <a:r>
              <a:rPr lang="de-DE" altLang="en-US" dirty="0">
                <a:latin typeface="Times" charset="0"/>
                <a:ea typeface="ＭＳ Ｐゴシック" charset="-128"/>
              </a:rPr>
              <a:t> Zeit und lesen Ihre Briefingaussagen durch. Dann erhalten Sie etwas Zeit, um Ihre Verhandlungsstrategie innerhalb der Gruppe zu formulieren</a:t>
            </a:r>
            <a:r>
              <a:rPr lang="de-DE" altLang="en-US" baseline="0" dirty="0">
                <a:latin typeface="Times" charset="0"/>
                <a:ea typeface="ＭＳ Ｐゴシック" charset="-128"/>
              </a:rPr>
              <a:t>. Sobald die Verhandlungen beginnen, können Sie politische Maßnahmen mit anderen </a:t>
            </a:r>
            <a:r>
              <a:rPr lang="de-DE" altLang="en-US" baseline="0" dirty="0" smtClean="0">
                <a:latin typeface="Times" charset="0"/>
                <a:ea typeface="ＭＳ Ｐゴシック" charset="-128"/>
              </a:rPr>
              <a:t>Gruppen verhandeln</a:t>
            </a:r>
            <a:r>
              <a:rPr lang="de-DE" altLang="en-US" baseline="0" dirty="0">
                <a:latin typeface="Times" charset="0"/>
                <a:ea typeface="ＭＳ Ｐゴシック" charset="-128"/>
              </a:rPr>
              <a:t>, um das bestmögliche Ergebnis zu erzielen. &lt;</a:t>
            </a:r>
            <a:r>
              <a:rPr lang="de-DE" altLang="en-US" i="1" baseline="0" dirty="0">
                <a:latin typeface="Times" charset="0"/>
                <a:ea typeface="ＭＳ Ｐゴシック" charset="-128"/>
              </a:rPr>
              <a:t>geben Sie den Teilnehmern Zeit, ihre Briefingaussagen durchzulesen, und wechseln Sie die Kleidung als Vorbereitung auf die Eröffnungsrede des UN-Generalsekretärs - 10 Minuten</a:t>
            </a:r>
            <a:r>
              <a:rPr lang="de-DE" altLang="en-US" baseline="0" dirty="0">
                <a:latin typeface="Times" charset="0"/>
                <a:ea typeface="ＭＳ Ｐゴシック" charset="-128"/>
              </a:rPr>
              <a:t>&gt; </a:t>
            </a:r>
            <a:endParaRPr lang="de-DE" altLang="en-US" dirty="0">
              <a:latin typeface="Times" charset="0"/>
              <a:ea typeface="ＭＳ Ｐゴシック" charset="-128"/>
            </a:endParaRPr>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8</a:t>
            </a:fld>
            <a:endParaRPr lang="en-US" altLang="en-US" dirty="0"/>
          </a:p>
        </p:txBody>
      </p:sp>
    </p:spTree>
    <p:extLst>
      <p:ext uri="{BB962C8B-B14F-4D97-AF65-F5344CB8AC3E}">
        <p14:creationId xmlns:p14="http://schemas.microsoft.com/office/powerpoint/2010/main" val="5765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i="0" baseline="0" dirty="0"/>
              <a:t>Lassen Sie jemanden den UN-Generalsekretär vorstellen, oder lassen Sie ihn in diplomatischer Haltung auf dem Podium erscheinen und den Raum zur Ordnung</a:t>
            </a:r>
            <a:r>
              <a:rPr lang="de-DE" i="0" dirty="0"/>
              <a:t> rufen</a:t>
            </a:r>
            <a:r>
              <a:rPr lang="de-DE" i="0" baseline="0" dirty="0"/>
              <a:t>. </a:t>
            </a:r>
          </a:p>
          <a:p>
            <a:r>
              <a:rPr lang="de-DE" i="1" baseline="0" dirty="0" smtClean="0"/>
              <a:t>Manuskript</a:t>
            </a:r>
            <a:r>
              <a:rPr lang="de-DE" baseline="0" dirty="0" smtClean="0"/>
              <a:t>: </a:t>
            </a:r>
            <a:r>
              <a:rPr lang="de-DE" baseline="0" dirty="0"/>
              <a:t>Sehr geehrte </a:t>
            </a:r>
            <a:r>
              <a:rPr lang="de-DE" sz="1200" i="0" kern="1200" dirty="0">
                <a:solidFill>
                  <a:schemeClr val="tx1"/>
                </a:solidFill>
                <a:effectLst/>
              </a:rPr>
              <a:t>Delegierte, ich habe die große Ehre, Sie auf der </a:t>
            </a:r>
            <a:r>
              <a:rPr lang="de-DE" sz="1200" i="0" kern="1200" dirty="0" smtClean="0">
                <a:solidFill>
                  <a:schemeClr val="tx1"/>
                </a:solidFill>
                <a:effectLst/>
              </a:rPr>
              <a:t>dreiundzwanzigsten </a:t>
            </a:r>
            <a:r>
              <a:rPr lang="de-DE" sz="1200" i="0" kern="1200" dirty="0">
                <a:solidFill>
                  <a:schemeClr val="tx1"/>
                </a:solidFill>
                <a:effectLst/>
              </a:rPr>
              <a:t>Konferenz der Parteien der Klimarahmenkonvention der Vereinten Nationen (UNFCCC) in </a:t>
            </a:r>
            <a:r>
              <a:rPr lang="de-DE" sz="1200" i="0" kern="1200" dirty="0" smtClean="0">
                <a:solidFill>
                  <a:schemeClr val="tx1"/>
                </a:solidFill>
                <a:effectLst/>
              </a:rPr>
              <a:t>Bonn willkommen </a:t>
            </a:r>
            <a:r>
              <a:rPr lang="de-DE" sz="1200" i="0" kern="1200" dirty="0">
                <a:solidFill>
                  <a:schemeClr val="tx1"/>
                </a:solidFill>
                <a:effectLst/>
              </a:rPr>
              <a:t>zu heißen &lt;</a:t>
            </a:r>
            <a:r>
              <a:rPr lang="de-DE" i="1" dirty="0"/>
              <a:t>wahlweise auch Ihre eigene Stadt einsetzen</a:t>
            </a:r>
            <a:r>
              <a:rPr lang="de-DE" sz="1200" i="0" kern="1200" baseline="0" dirty="0">
                <a:solidFill>
                  <a:schemeClr val="tx1"/>
                </a:solidFill>
                <a:effectLst/>
              </a:rPr>
              <a:t>&gt;</a:t>
            </a:r>
            <a:r>
              <a:rPr lang="de-DE" sz="1200" i="0" kern="1200" dirty="0">
                <a:solidFill>
                  <a:schemeClr val="tx1"/>
                </a:solidFill>
                <a:effectLst/>
              </a:rPr>
              <a:t>. Als Generalsekretär der Vereinte</a:t>
            </a:r>
            <a:r>
              <a:rPr lang="de-DE" dirty="0"/>
              <a:t>n</a:t>
            </a:r>
            <a:r>
              <a:rPr lang="de-DE" sz="1200" i="0" kern="1200" dirty="0">
                <a:solidFill>
                  <a:schemeClr val="tx1"/>
                </a:solidFill>
                <a:effectLst/>
              </a:rPr>
              <a:t> Nationen [oder Exekutivsekretär der Klimarahmenkonvention der Vereinten Nationen (UNFCCC)],</a:t>
            </a:r>
            <a:r>
              <a:rPr lang="de-DE" sz="1200" i="0" kern="1200" baseline="0" dirty="0">
                <a:solidFill>
                  <a:schemeClr val="tx1"/>
                </a:solidFill>
                <a:effectLst/>
              </a:rPr>
              <a:t> möchte ich Ihnen zunächst zu dem Abkommen gratulieren, das Sie 2015 in Paris geschmiedet haben und das uns anleitet, wie wir das Ziel einer Deckelung des</a:t>
            </a:r>
            <a:r>
              <a:rPr lang="de-DE" sz="1200" i="0" kern="1200" dirty="0">
                <a:solidFill>
                  <a:schemeClr val="tx1"/>
                </a:solidFill>
                <a:effectLst/>
              </a:rPr>
              <a:t> Anstiegs der weltweiten Temperaturen unter zwei Grad </a:t>
            </a:r>
            <a:r>
              <a:rPr lang="de-DE" sz="1200" i="0" kern="1200" baseline="0" dirty="0">
                <a:solidFill>
                  <a:schemeClr val="tx1"/>
                </a:solidFill>
                <a:effectLst/>
              </a:rPr>
              <a:t>Celsius erreichen. </a:t>
            </a:r>
            <a:endParaRPr lang="de-DE" i="0" dirty="0"/>
          </a:p>
          <a:p>
            <a:r>
              <a:rPr lang="de-DE" i="0" baseline="0" dirty="0"/>
              <a:t>Wenn ich mich heute in diesem Raum umsehe, sehe ich Delegierte, die jünger</a:t>
            </a:r>
            <a:r>
              <a:rPr lang="de-DE" i="0" dirty="0"/>
              <a:t> sind als ich, und die innerhalb Ihrer Lebenszeit und mit Sicherheit während der Lebenszeit </a:t>
            </a:r>
            <a:r>
              <a:rPr lang="de-DE" i="0" dirty="0" smtClean="0"/>
              <a:t>ihrer </a:t>
            </a:r>
            <a:r>
              <a:rPr lang="de-DE" i="0" dirty="0"/>
              <a:t>Kinder, mit den </a:t>
            </a:r>
            <a:r>
              <a:rPr lang="de-DE" i="0" baseline="0" dirty="0"/>
              <a:t>Konsequenzen unserer heutigen Entscheidungen konfrontiert sein werden</a:t>
            </a:r>
            <a:r>
              <a:rPr lang="de-DE" sz="1200" i="0" kern="1200" dirty="0">
                <a:solidFill>
                  <a:schemeClr val="tx1"/>
                </a:solidFill>
                <a:effectLst/>
              </a:rPr>
              <a:t>. </a:t>
            </a:r>
            <a:r>
              <a:rPr lang="de-DE" sz="1200" b="1" i="0" kern="1200" dirty="0">
                <a:solidFill>
                  <a:schemeClr val="tx1"/>
                </a:solidFill>
                <a:effectLst/>
              </a:rPr>
              <a:t>Ich bitte Sie nur darum, dass Sie sich der ganzen  Bedeutung Ihrer Entscheidungen für Ihre Zukunft und derjenigen der kommenden Generationen bewusst sind. </a:t>
            </a:r>
            <a:r>
              <a:rPr lang="de-DE" sz="1200" i="0" kern="1200" dirty="0">
                <a:solidFill>
                  <a:schemeClr val="tx1"/>
                </a:solidFill>
                <a:effectLst/>
              </a:rPr>
              <a:t>Welchen Planeten wollen Sie der Zukunft vererben? </a:t>
            </a:r>
            <a:endParaRPr lang="de-DE" i="0" dirty="0"/>
          </a:p>
          <a:p>
            <a:r>
              <a:rPr lang="de-DE" sz="1200" i="0" kern="1200" dirty="0">
                <a:solidFill>
                  <a:schemeClr val="tx1"/>
                </a:solidFill>
                <a:effectLst/>
              </a:rPr>
              <a:t>Ihre Aufgabe ist ganz klar: um einen gefährlichen Klimawandel zu verhindern, müssen Sie eine Emissionssenkung erreichen, welche den Temperaturanstieg deutlich unter zwei Grad Celsius stabilisiert und mindestens hundert Milliarden Dollar pro Jahr für die Klimafinanzierung derjenigen bereitstellen, die dies am dringendsten brauchen. </a:t>
            </a:r>
            <a:endParaRPr lang="de-DE" i="0" dirty="0"/>
          </a:p>
          <a:p>
            <a:endParaRPr lang="de-DE" dirty="0"/>
          </a:p>
        </p:txBody>
      </p:sp>
      <p:sp>
        <p:nvSpPr>
          <p:cNvPr id="4" name="Slide Number Placeholder 3"/>
          <p:cNvSpPr>
            <a:spLocks noGrp="1"/>
          </p:cNvSpPr>
          <p:nvPr>
            <p:ph type="sldNum" sz="quarter" idx="10"/>
          </p:nvPr>
        </p:nvSpPr>
        <p:spPr/>
        <p:txBody>
          <a:bodyPr/>
          <a:lstStyle/>
          <a:p>
            <a:fld id="{41E2F544-3471-ED42-A022-DD13BA26F123}" type="slidenum">
              <a:rPr lang="en-US" altLang="en-US" smtClean="0"/>
              <a:pPr/>
              <a:t>9</a:t>
            </a:fld>
            <a:endParaRPr lang="en-US" altLang="en-US" dirty="0"/>
          </a:p>
        </p:txBody>
      </p:sp>
    </p:spTree>
    <p:extLst>
      <p:ext uri="{BB962C8B-B14F-4D97-AF65-F5344CB8AC3E}">
        <p14:creationId xmlns:p14="http://schemas.microsoft.com/office/powerpoint/2010/main" val="535032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WCS front page title">
    <p:bg>
      <p:bgPr>
        <a:solidFill>
          <a:srgbClr val="114C8A"/>
        </a:solidFill>
        <a:effectLst/>
      </p:bgPr>
    </p:bg>
    <p:spTree>
      <p:nvGrpSpPr>
        <p:cNvPr id="1" name=""/>
        <p:cNvGrpSpPr/>
        <p:nvPr/>
      </p:nvGrpSpPr>
      <p:grpSpPr>
        <a:xfrm>
          <a:off x="0" y="0"/>
          <a:ext cx="0" cy="0"/>
          <a:chOff x="0" y="0"/>
          <a:chExt cx="0" cy="0"/>
        </a:xfrm>
      </p:grpSpPr>
      <p:sp>
        <p:nvSpPr>
          <p:cNvPr id="3" name="Rectangle 2"/>
          <p:cNvSpPr/>
          <p:nvPr/>
        </p:nvSpPr>
        <p:spPr>
          <a:xfrm>
            <a:off x="3292098" y="1219200"/>
            <a:ext cx="5867400" cy="10668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5" name="Rectangle 4"/>
          <p:cNvSpPr/>
          <p:nvPr/>
        </p:nvSpPr>
        <p:spPr>
          <a:xfrm>
            <a:off x="0" y="1219200"/>
            <a:ext cx="977369" cy="106680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0934" y="533400"/>
            <a:ext cx="2438400" cy="2438400"/>
          </a:xfrm>
          <a:prstGeom prst="rect">
            <a:avLst/>
          </a:prstGeom>
        </p:spPr>
      </p:pic>
      <p:sp>
        <p:nvSpPr>
          <p:cNvPr id="2" name="Title 1"/>
          <p:cNvSpPr>
            <a:spLocks noGrp="1"/>
          </p:cNvSpPr>
          <p:nvPr>
            <p:ph type="title" hasCustomPrompt="1"/>
          </p:nvPr>
        </p:nvSpPr>
        <p:spPr>
          <a:xfrm>
            <a:off x="3962400" y="1600200"/>
            <a:ext cx="4610100" cy="367031"/>
          </a:xfrm>
        </p:spPr>
        <p:txBody>
          <a:bodyPr>
            <a:noAutofit/>
          </a:bodyPr>
          <a:lstStyle>
            <a:lvl1pPr>
              <a:defRPr sz="2400" spc="0" baseline="0">
                <a:solidFill>
                  <a:schemeClr val="bg1"/>
                </a:solidFill>
                <a:latin typeface="Century Gothic" panose="020B0502020202020204" pitchFamily="34" charset="0"/>
              </a:defRPr>
            </a:lvl1pPr>
          </a:lstStyle>
          <a:p>
            <a:r>
              <a:rPr lang="en-US" dirty="0"/>
              <a:t>Title Placeholder</a:t>
            </a:r>
          </a:p>
        </p:txBody>
      </p:sp>
    </p:spTree>
    <p:extLst>
      <p:ext uri="{BB962C8B-B14F-4D97-AF65-F5344CB8AC3E}">
        <p14:creationId xmlns:p14="http://schemas.microsoft.com/office/powerpoint/2010/main" val="41836291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ght Background w Text">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1524000"/>
            <a:ext cx="7886700" cy="4495800"/>
          </a:xfrm>
          <a:noFill/>
        </p:spPr>
        <p:txBody>
          <a:bodyPr/>
          <a:lstStyle>
            <a:lvl1pPr>
              <a:defRPr>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608366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Blue Background/Text Center">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85800" y="1129703"/>
            <a:ext cx="7772400" cy="1500187"/>
          </a:xfrm>
        </p:spPr>
        <p:txBody>
          <a:bodyPr/>
          <a:lstStyle>
            <a:lvl1pPr>
              <a:lnSpc>
                <a:spcPct val="100000"/>
              </a:lnSpc>
              <a:defRPr>
                <a:solidFill>
                  <a:srgbClr val="FFFFFF"/>
                </a:solidFill>
              </a:defRPr>
            </a:lvl1pPr>
          </a:lstStyle>
          <a:p>
            <a:pPr lvl="0"/>
            <a:r>
              <a:rPr lang="en-US">
                <a:solidFill>
                  <a:schemeClr val="bg1"/>
                </a:solidFill>
              </a:rPr>
              <a:t>Click to edit Master text styles</a:t>
            </a:r>
          </a:p>
        </p:txBody>
      </p:sp>
    </p:spTree>
    <p:extLst>
      <p:ext uri="{BB962C8B-B14F-4D97-AF65-F5344CB8AC3E}">
        <p14:creationId xmlns:p14="http://schemas.microsoft.com/office/powerpoint/2010/main" val="11104080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Page with text">
    <p:spTree>
      <p:nvGrpSpPr>
        <p:cNvPr id="1" name=""/>
        <p:cNvGrpSpPr/>
        <p:nvPr/>
      </p:nvGrpSpPr>
      <p:grpSpPr>
        <a:xfrm>
          <a:off x="0" y="0"/>
          <a:ext cx="0" cy="0"/>
          <a:chOff x="0" y="0"/>
          <a:chExt cx="0" cy="0"/>
        </a:xfrm>
      </p:grpSpPr>
      <p:sp>
        <p:nvSpPr>
          <p:cNvPr id="6" name="Rectangle 5"/>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714736" y="228600"/>
            <a:ext cx="1429264"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Title 9"/>
          <p:cNvSpPr>
            <a:spLocks noGrp="1"/>
          </p:cNvSpPr>
          <p:nvPr>
            <p:ph type="title"/>
          </p:nvPr>
        </p:nvSpPr>
        <p:spPr/>
        <p:txBody>
          <a:bodyPr/>
          <a:lstStyle>
            <a:lvl1pPr>
              <a:defRPr>
                <a:solidFill>
                  <a:srgbClr val="114C8A"/>
                </a:solidFill>
              </a:defRPr>
            </a:lvl1pPr>
          </a:lstStyle>
          <a:p>
            <a:r>
              <a:rPr lang="en-US" dirty="0"/>
              <a:t>Click to edit Master title style</a:t>
            </a:r>
          </a:p>
        </p:txBody>
      </p:sp>
      <p:sp>
        <p:nvSpPr>
          <p:cNvPr id="14" name="Text Placeholder 13"/>
          <p:cNvSpPr>
            <a:spLocks noGrp="1"/>
          </p:cNvSpPr>
          <p:nvPr>
            <p:ph type="body" sz="quarter" idx="10"/>
          </p:nvPr>
        </p:nvSpPr>
        <p:spPr>
          <a:xfrm>
            <a:off x="628650" y="1752600"/>
            <a:ext cx="7886700" cy="4495800"/>
          </a:xfrm>
        </p:spPr>
        <p:txBody>
          <a:bodyPr/>
          <a:lstStyle>
            <a:lvl1pPr marL="457200" indent="-457200">
              <a:buFont typeface="+mj-lt"/>
              <a:buAutoNum type="arabicPeriod"/>
              <a:defRPr sz="2400">
                <a:solidFill>
                  <a:srgbClr val="114C8A"/>
                </a:solidFill>
              </a:defRPr>
            </a:lvl1pPr>
            <a:lvl2pPr marL="457200" indent="0">
              <a:buFont typeface="+mj-lt"/>
              <a:buNone/>
              <a:defRPr sz="1800">
                <a:solidFill>
                  <a:schemeClr val="tx1"/>
                </a:solidFill>
              </a:defRPr>
            </a:lvl2pPr>
            <a:lvl3pPr marL="1200150" indent="-285750">
              <a:buFont typeface="Arial" charset="0"/>
              <a:buChar cha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05457" y="14287"/>
            <a:ext cx="1009279" cy="776178"/>
          </a:xfrm>
          <a:prstGeom prst="rect">
            <a:avLst/>
          </a:prstGeom>
        </p:spPr>
      </p:pic>
    </p:spTree>
    <p:extLst>
      <p:ext uri="{BB962C8B-B14F-4D97-AF65-F5344CB8AC3E}">
        <p14:creationId xmlns:p14="http://schemas.microsoft.com/office/powerpoint/2010/main" val="56405212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abel">
    <p:spTree>
      <p:nvGrpSpPr>
        <p:cNvPr id="1" name=""/>
        <p:cNvGrpSpPr/>
        <p:nvPr/>
      </p:nvGrpSpPr>
      <p:grpSpPr>
        <a:xfrm>
          <a:off x="0" y="0"/>
          <a:ext cx="0" cy="0"/>
          <a:chOff x="0" y="0"/>
          <a:chExt cx="0" cy="0"/>
        </a:xfrm>
      </p:grpSpPr>
      <p:sp>
        <p:nvSpPr>
          <p:cNvPr id="4" name="Rectangle 3"/>
          <p:cNvSpPr/>
          <p:nvPr/>
        </p:nvSpPr>
        <p:spPr>
          <a:xfrm>
            <a:off x="0" y="-16476"/>
            <a:ext cx="9144000"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8294"/>
            <a:ext cx="7886700" cy="396875"/>
          </a:xfrm>
        </p:spPr>
        <p:txBody>
          <a:bodyPr>
            <a:noAutofit/>
          </a:bodyPr>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6333062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28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5" name="Rectangle 4"/>
          <p:cNvSpPr/>
          <p:nvPr/>
        </p:nvSpPr>
        <p:spPr>
          <a:xfrm>
            <a:off x="4343400" y="0"/>
            <a:ext cx="4800600" cy="6858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1"/>
          <p:cNvSpPr>
            <a:spLocks noGrp="1"/>
          </p:cNvSpPr>
          <p:nvPr>
            <p:ph type="body" sz="quarter" idx="4294967295" hasCustomPrompt="1"/>
          </p:nvPr>
        </p:nvSpPr>
        <p:spPr>
          <a:xfrm>
            <a:off x="4814888" y="457200"/>
            <a:ext cx="4024312" cy="6172200"/>
          </a:xfrm>
          <a:noFill/>
        </p:spPr>
        <p:txBody>
          <a:bodyPr>
            <a:normAutofit fontScale="85000" lnSpcReduction="10000"/>
          </a:bodyPr>
          <a:lstStyle>
            <a:lvl1pPr>
              <a:defRPr sz="2400">
                <a:solidFill>
                  <a:schemeClr val="bg1"/>
                </a:solidFill>
              </a:defRPr>
            </a:lvl1pPr>
          </a:lstStyle>
          <a:p>
            <a:pPr marL="0" lvl="0" indent="0">
              <a:lnSpc>
                <a:spcPct val="130000"/>
              </a:lnSpc>
              <a:spcBef>
                <a:spcPts val="0"/>
              </a:spcBef>
              <a:buNone/>
              <a:defRPr/>
            </a:pPr>
            <a:r>
              <a:rPr lang="en-US" altLang="fr-FR" dirty="0">
                <a:latin typeface="Century Gothic" panose="020B0502020202020204" pitchFamily="34" charset="0"/>
              </a:rPr>
              <a:t>Text here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3635778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itle and text">
    <p:bg>
      <p:bgPr>
        <a:solidFill>
          <a:srgbClr val="114C8A"/>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971800"/>
            <a:ext cx="9144000" cy="38862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628650" y="1600200"/>
            <a:ext cx="7886700" cy="472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502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norama with title and text">
    <p:bg>
      <p:bgPr>
        <a:solidFill>
          <a:srgbClr val="114C8A"/>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971800"/>
            <a:ext cx="9144000" cy="38862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0"/>
            <a:ext cx="9144000" cy="10668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290512"/>
            <a:ext cx="7886700" cy="623888"/>
          </a:xfrm>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628650" y="3276600"/>
            <a:ext cx="7886700" cy="304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15494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ark Background w Text">
    <p:bg>
      <p:bgPr>
        <a:solidFill>
          <a:srgbClr val="114C8A"/>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14400" y="685800"/>
            <a:ext cx="7391400" cy="5105400"/>
          </a:xfrm>
        </p:spPr>
        <p:txBody>
          <a:bodyPr/>
          <a:lstStyle>
            <a:lvl1pPr>
              <a:defRPr>
                <a:solidFill>
                  <a:schemeClr val="bg1"/>
                </a:solidFill>
              </a:defRPr>
            </a:lvl1pPr>
            <a:lvl2pPr>
              <a:defRPr>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626352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blank">
    <p:bg>
      <p:bgPr>
        <a:solidFill>
          <a:srgbClr val="114C8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35549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71512"/>
            <a:ext cx="7886700" cy="6238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510481"/>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9" r:id="rId3"/>
    <p:sldLayoutId id="2147484844" r:id="rId4"/>
    <p:sldLayoutId id="2147484846" r:id="rId5"/>
    <p:sldLayoutId id="2147484845" r:id="rId6"/>
    <p:sldLayoutId id="2147484863" r:id="rId7"/>
    <p:sldLayoutId id="2147484851" r:id="rId8"/>
    <p:sldLayoutId id="2147484864" r:id="rId9"/>
    <p:sldLayoutId id="2147484852" r:id="rId10"/>
    <p:sldLayoutId id="2147484854" r:id="rId11"/>
  </p:sldLayoutIdLst>
  <p:hf hdr="0" ftr="0" dt="0"/>
  <p:txStyles>
    <p:titleStyle>
      <a:lvl1pPr algn="l" defTabSz="914400" rtl="0" eaLnBrk="1" latinLnBrk="0" hangingPunct="1">
        <a:lnSpc>
          <a:spcPct val="90000"/>
        </a:lnSpc>
        <a:spcBef>
          <a:spcPct val="0"/>
        </a:spcBef>
        <a:buNone/>
        <a:defRPr sz="3200" kern="1200">
          <a:solidFill>
            <a:srgbClr val="114C8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4C8A"/>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C8A"/>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C8A"/>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C8A"/>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C8A"/>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image" Target="../media/image7.jpeg"/><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6.png"/><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www.climateinteractive.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533400" y="609600"/>
            <a:ext cx="8229600" cy="2133600"/>
          </a:xfrm>
          <a:solidFill>
            <a:srgbClr val="0070C0"/>
          </a:solidFill>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dirty="0">
                <a:solidFill>
                  <a:schemeClr val="bg1"/>
                </a:solidFill>
              </a:rPr>
              <a:t>Materialien und Ressourcen für die World Climate-Simulation sind online erhältlich unter:</a:t>
            </a:r>
          </a:p>
          <a:p>
            <a:pPr marL="0" marR="0" lvl="0" indent="0" defTabSz="914400" eaLnBrk="1" fontAlgn="auto" latinLnBrk="0" hangingPunct="1">
              <a:lnSpc>
                <a:spcPct val="100000"/>
              </a:lnSpc>
              <a:spcBef>
                <a:spcPts val="0"/>
              </a:spcBef>
              <a:spcAft>
                <a:spcPts val="0"/>
              </a:spcAft>
              <a:buClrTx/>
              <a:buSzTx/>
              <a:buFontTx/>
              <a:buNone/>
              <a:tabLst/>
              <a:defRPr/>
            </a:pPr>
            <a:endParaRPr lang="de-DE"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dirty="0">
                <a:solidFill>
                  <a:schemeClr val="bg1"/>
                </a:solidFill>
              </a:rPr>
              <a:t>WorldClimateSimulation.org </a:t>
            </a:r>
          </a:p>
        </p:txBody>
      </p:sp>
      <p:sp>
        <p:nvSpPr>
          <p:cNvPr id="3" name="Text Placeholder 1"/>
          <p:cNvSpPr txBox="1">
            <a:spLocks/>
          </p:cNvSpPr>
          <p:nvPr/>
        </p:nvSpPr>
        <p:spPr>
          <a:xfrm>
            <a:off x="533400" y="3200400"/>
            <a:ext cx="8229600" cy="1447800"/>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rgbClr val="FFFFFF"/>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rgbClr val="0C4E8B"/>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rgbClr val="0C4E8B"/>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fontAlgn="auto">
              <a:spcBef>
                <a:spcPts val="0"/>
              </a:spcBef>
              <a:spcAft>
                <a:spcPts val="0"/>
              </a:spcAft>
              <a:buFontTx/>
              <a:buNone/>
              <a:defRPr/>
            </a:pPr>
            <a:r>
              <a:rPr lang="de-DE" sz="2000" dirty="0"/>
              <a:t>Weitere Folien finden Sie unter: </a:t>
            </a:r>
          </a:p>
          <a:p>
            <a:pPr marL="0" indent="0" algn="ctr" fontAlgn="auto">
              <a:spcBef>
                <a:spcPts val="0"/>
              </a:spcBef>
              <a:spcAft>
                <a:spcPts val="0"/>
              </a:spcAft>
              <a:buFontTx/>
              <a:buNone/>
              <a:defRPr/>
            </a:pPr>
            <a:endParaRPr lang="de-DE" sz="2000" dirty="0"/>
          </a:p>
          <a:p>
            <a:pPr marL="0" lvl="0" indent="0" algn="ctr">
              <a:spcBef>
                <a:spcPts val="0"/>
              </a:spcBef>
              <a:buNone/>
              <a:defRPr/>
            </a:pPr>
            <a:r>
              <a:rPr lang="de-DE" sz="2000" dirty="0"/>
              <a:t>https://www.climateinteractive.org/programs/world-climate/instructor-resources/slide-sets/ </a:t>
            </a:r>
          </a:p>
        </p:txBody>
      </p:sp>
      <p:sp>
        <p:nvSpPr>
          <p:cNvPr id="4" name="Text Placeholder 1"/>
          <p:cNvSpPr txBox="1">
            <a:spLocks/>
          </p:cNvSpPr>
          <p:nvPr/>
        </p:nvSpPr>
        <p:spPr>
          <a:xfrm>
            <a:off x="533400" y="4953000"/>
            <a:ext cx="8229600" cy="1447800"/>
          </a:xfrm>
          <a:prstGeom prst="rect">
            <a:avLst/>
          </a:prstGeom>
          <a:solidFill>
            <a:srgbClr val="0070C0"/>
          </a:solidFill>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rgbClr val="FFFFFF"/>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rgbClr val="0C4E8B"/>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rgbClr val="0C4E8B"/>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rgbClr val="0C4E8B"/>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fontAlgn="auto">
              <a:spcBef>
                <a:spcPts val="0"/>
              </a:spcBef>
              <a:spcAft>
                <a:spcPts val="0"/>
              </a:spcAft>
              <a:buFontTx/>
              <a:buNone/>
              <a:defRPr/>
            </a:pPr>
            <a:endParaRPr lang="de-DE" sz="2000" dirty="0"/>
          </a:p>
          <a:p>
            <a:pPr marL="0" indent="0" algn="ctr" fontAlgn="auto">
              <a:spcBef>
                <a:spcPts val="0"/>
              </a:spcBef>
              <a:spcAft>
                <a:spcPts val="0"/>
              </a:spcAft>
              <a:buFontTx/>
              <a:buNone/>
              <a:defRPr/>
            </a:pPr>
            <a:r>
              <a:rPr lang="de-DE" sz="2000" dirty="0" smtClean="0"/>
              <a:t>Manuskriptvorschläge </a:t>
            </a:r>
            <a:r>
              <a:rPr lang="de-DE" sz="2000" dirty="0"/>
              <a:t>für die Folienpräsentation finden Sie im Abschnitt Kommentare. </a:t>
            </a:r>
            <a:r>
              <a:rPr lang="de-DE" sz="1600" dirty="0"/>
              <a:t>Falls die Kommentare beim Aufrufen in PowerPoint nicht sichtbar sind, gehen Sie auf die “Kommentare”-Fläche unten am Fenster.</a:t>
            </a:r>
          </a:p>
        </p:txBody>
      </p:sp>
    </p:spTree>
    <p:extLst>
      <p:ext uri="{BB962C8B-B14F-4D97-AF65-F5344CB8AC3E}">
        <p14:creationId xmlns:p14="http://schemas.microsoft.com/office/powerpoint/2010/main" val="145670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2_data_ml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615" y="1108849"/>
            <a:ext cx="7599283" cy="5555536"/>
          </a:xfrm>
          <a:prstGeom prst="rect">
            <a:avLst/>
          </a:prstGeom>
        </p:spPr>
      </p:pic>
      <p:sp>
        <p:nvSpPr>
          <p:cNvPr id="8" name="TextBox 7"/>
          <p:cNvSpPr txBox="1"/>
          <p:nvPr/>
        </p:nvSpPr>
        <p:spPr>
          <a:xfrm>
            <a:off x="7638143" y="3276600"/>
            <a:ext cx="1505857" cy="769441"/>
          </a:xfrm>
          <a:prstGeom prst="rect">
            <a:avLst/>
          </a:prstGeom>
          <a:solidFill>
            <a:srgbClr val="FF6600"/>
          </a:solidFill>
        </p:spPr>
        <p:txBody>
          <a:bodyPr wrap="square" rtlCol="0">
            <a:spAutoFit/>
          </a:bodyPr>
          <a:lstStyle/>
          <a:p>
            <a:r>
              <a:rPr lang="de-DE" sz="2400" b="1" dirty="0"/>
              <a:t>407 </a:t>
            </a:r>
            <a:r>
              <a:rPr lang="de-DE" sz="2000" b="1" dirty="0"/>
              <a:t>ppm</a:t>
            </a:r>
          </a:p>
          <a:p>
            <a:r>
              <a:rPr lang="de-DE" sz="2000" b="1" dirty="0"/>
              <a:t>(Mai 2016)</a:t>
            </a:r>
          </a:p>
        </p:txBody>
      </p:sp>
      <p:sp>
        <p:nvSpPr>
          <p:cNvPr id="5" name="Rectangle 4"/>
          <p:cNvSpPr/>
          <p:nvPr/>
        </p:nvSpPr>
        <p:spPr>
          <a:xfrm>
            <a:off x="0" y="-16476"/>
            <a:ext cx="9144000"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p:nvPr>
        </p:nvSpPr>
        <p:spPr/>
        <p:txBody>
          <a:bodyPr>
            <a:normAutofit fontScale="90000"/>
          </a:bodyPr>
          <a:lstStyle/>
          <a:p>
            <a:r>
              <a:rPr lang="de-DE" dirty="0">
                <a:ea typeface="Arial Hebrew" charset="-79"/>
                <a:cs typeface="Arial Hebrew" charset="-79"/>
              </a:rPr>
              <a:t>Dies führt zu einem Anstieg der </a:t>
            </a:r>
            <a:r>
              <a:rPr lang="de-DE" dirty="0" smtClean="0">
                <a:ea typeface="Arial Hebrew" charset="-79"/>
                <a:cs typeface="Arial Hebrew" charset="-79"/>
              </a:rPr>
              <a:t>CO</a:t>
            </a:r>
            <a:r>
              <a:rPr lang="de-DE" baseline="-25000" dirty="0" smtClean="0">
                <a:ea typeface="Arial Hebrew" charset="-79"/>
                <a:cs typeface="Arial Hebrew" charset="-79"/>
              </a:rPr>
              <a:t>2</a:t>
            </a:r>
            <a:r>
              <a:rPr lang="de-DE" dirty="0" smtClean="0">
                <a:ea typeface="Arial Hebrew" charset="-79"/>
                <a:cs typeface="Arial Hebrew" charset="-79"/>
              </a:rPr>
              <a:t>–Konzentration </a:t>
            </a:r>
            <a:r>
              <a:rPr lang="de-DE" dirty="0">
                <a:ea typeface="Arial Hebrew" charset="-79"/>
                <a:cs typeface="Arial Hebrew" charset="-79"/>
              </a:rPr>
              <a:t>in der Atmosphäre…</a:t>
            </a:r>
            <a:endParaRPr lang="de-DE" dirty="0"/>
          </a:p>
        </p:txBody>
      </p:sp>
    </p:spTree>
    <p:extLst>
      <p:ext uri="{BB962C8B-B14F-4D97-AF65-F5344CB8AC3E}">
        <p14:creationId xmlns:p14="http://schemas.microsoft.com/office/powerpoint/2010/main" val="530830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78823"/>
            <a:ext cx="9144000" cy="6479177"/>
          </a:xfrm>
          <a:prstGeom prst="rect">
            <a:avLst/>
          </a:prstGeom>
        </p:spPr>
      </p:pic>
      <p:sp>
        <p:nvSpPr>
          <p:cNvPr id="5" name="Rectangle 4"/>
          <p:cNvSpPr/>
          <p:nvPr/>
        </p:nvSpPr>
        <p:spPr>
          <a:xfrm>
            <a:off x="0"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p:nvPr>
        </p:nvSpPr>
        <p:spPr/>
        <p:txBody>
          <a:bodyPr>
            <a:normAutofit fontScale="90000"/>
          </a:bodyPr>
          <a:lstStyle/>
          <a:p>
            <a:r>
              <a:rPr lang="de-DE" dirty="0" smtClean="0">
                <a:ea typeface="Arial Hebrew" charset="-79"/>
                <a:cs typeface="Arial Hebrew" charset="-79"/>
              </a:rPr>
              <a:t>Kohlenstoffdioxidwerte </a:t>
            </a:r>
            <a:r>
              <a:rPr lang="de-DE" dirty="0">
                <a:ea typeface="Arial Hebrew" charset="-79"/>
                <a:cs typeface="Arial Hebrew" charset="-79"/>
              </a:rPr>
              <a:t>sind auf dem höchsten Stand seit </a:t>
            </a:r>
            <a:r>
              <a:rPr lang="de-DE" dirty="0" smtClean="0">
                <a:ea typeface="Arial Hebrew" charset="-79"/>
                <a:cs typeface="Arial Hebrew" charset="-79"/>
              </a:rPr>
              <a:t/>
            </a:r>
            <a:br>
              <a:rPr lang="de-DE" dirty="0" smtClean="0">
                <a:ea typeface="Arial Hebrew" charset="-79"/>
                <a:cs typeface="Arial Hebrew" charset="-79"/>
              </a:rPr>
            </a:br>
            <a:r>
              <a:rPr lang="de-DE" dirty="0" smtClean="0">
                <a:ea typeface="Arial Hebrew" charset="-79"/>
                <a:cs typeface="Arial Hebrew" charset="-79"/>
              </a:rPr>
              <a:t>650 </a:t>
            </a:r>
            <a:r>
              <a:rPr lang="de-DE" dirty="0">
                <a:ea typeface="Arial Hebrew" charset="-79"/>
                <a:cs typeface="Arial Hebrew" charset="-79"/>
              </a:rPr>
              <a:t>000+ Jahren</a:t>
            </a:r>
            <a:endParaRPr lang="de-DE" dirty="0"/>
          </a:p>
        </p:txBody>
      </p:sp>
    </p:spTree>
    <p:extLst>
      <p:ext uri="{BB962C8B-B14F-4D97-AF65-F5344CB8AC3E}">
        <p14:creationId xmlns:p14="http://schemas.microsoft.com/office/powerpoint/2010/main" val="777873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a:ext>
            </a:extLst>
          </a:blip>
          <a:srcRect/>
          <a:stretch>
            <a:fillRect/>
          </a:stretch>
        </p:blipFill>
        <p:spPr bwMode="auto">
          <a:xfrm>
            <a:off x="144613" y="1066800"/>
            <a:ext cx="8818766" cy="5409676"/>
          </a:xfrm>
          <a:prstGeom prst="rect">
            <a:avLst/>
          </a:prstGeom>
          <a:noFill/>
          <a:ln>
            <a:noFill/>
          </a:ln>
        </p:spPr>
      </p:pic>
      <p:sp>
        <p:nvSpPr>
          <p:cNvPr id="3" name="TextBox 2"/>
          <p:cNvSpPr txBox="1"/>
          <p:nvPr/>
        </p:nvSpPr>
        <p:spPr>
          <a:xfrm>
            <a:off x="4103113" y="6476476"/>
            <a:ext cx="4860266" cy="276999"/>
          </a:xfrm>
          <a:prstGeom prst="rect">
            <a:avLst/>
          </a:prstGeom>
          <a:noFill/>
        </p:spPr>
        <p:txBody>
          <a:bodyPr wrap="square" rtlCol="0">
            <a:spAutoFit/>
          </a:bodyPr>
          <a:lstStyle/>
          <a:p>
            <a:pPr algn="r"/>
            <a:r>
              <a:rPr lang="de-DE" sz="1200" dirty="0">
                <a:latin typeface="Century Gothic" panose="020B0502020202020204" pitchFamily="34" charset="0"/>
                <a:ea typeface="Arial" charset="0"/>
                <a:cs typeface="Arial" charset="0"/>
              </a:rPr>
              <a:t>Quelle: Daten aus BP Statistical Review, erstellt von Manicore.</a:t>
            </a:r>
            <a:r>
              <a:rPr lang="de-DE" sz="1200" dirty="0">
                <a:effectLst/>
                <a:latin typeface="Century Gothic" panose="020B0502020202020204" pitchFamily="34" charset="0"/>
                <a:ea typeface="Arial" charset="0"/>
                <a:cs typeface="Arial" charset="0"/>
              </a:rPr>
              <a:t> </a:t>
            </a:r>
            <a:endParaRPr lang="de-DE" sz="1200" dirty="0">
              <a:latin typeface="Century Gothic" panose="020B0502020202020204" pitchFamily="34" charset="0"/>
              <a:ea typeface="Arial" charset="0"/>
              <a:cs typeface="Arial" charset="0"/>
            </a:endParaRPr>
          </a:p>
        </p:txBody>
      </p:sp>
      <p:sp>
        <p:nvSpPr>
          <p:cNvPr id="4" name="Title 3"/>
          <p:cNvSpPr>
            <a:spLocks noGrp="1"/>
          </p:cNvSpPr>
          <p:nvPr>
            <p:ph type="title"/>
          </p:nvPr>
        </p:nvSpPr>
        <p:spPr>
          <a:xfrm>
            <a:off x="304800" y="244770"/>
            <a:ext cx="7886700" cy="396875"/>
          </a:xfrm>
        </p:spPr>
        <p:txBody>
          <a:bodyPr>
            <a:normAutofit fontScale="90000"/>
          </a:bodyPr>
          <a:lstStyle/>
          <a:p>
            <a:r>
              <a:rPr lang="de-DE" dirty="0">
                <a:solidFill>
                  <a:srgbClr val="FFFFFF"/>
                </a:solidFill>
                <a:ea typeface="Arial" charset="0"/>
                <a:cs typeface="Arial" charset="0"/>
              </a:rPr>
              <a:t>CO</a:t>
            </a:r>
            <a:r>
              <a:rPr lang="de-DE" baseline="-25000" dirty="0">
                <a:solidFill>
                  <a:srgbClr val="FFFFFF"/>
                </a:solidFill>
                <a:ea typeface="Arial" charset="0"/>
                <a:cs typeface="Arial" charset="0"/>
              </a:rPr>
              <a:t>2</a:t>
            </a:r>
            <a:r>
              <a:rPr lang="de-DE" dirty="0">
                <a:ea typeface="Arial" charset="0"/>
                <a:cs typeface="Arial" charset="0"/>
              </a:rPr>
              <a:t>-Emissionen, nach Quelle aufgeschlüsselt - 1860-2012</a:t>
            </a:r>
            <a:endParaRPr lang="de-DE" dirty="0"/>
          </a:p>
        </p:txBody>
      </p:sp>
    </p:spTree>
    <p:extLst>
      <p:ext uri="{BB962C8B-B14F-4D97-AF65-F5344CB8AC3E}">
        <p14:creationId xmlns:p14="http://schemas.microsoft.com/office/powerpoint/2010/main" val="1128328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a:ext>
            </a:extLst>
          </a:blip>
          <a:srcRect/>
          <a:stretch/>
        </p:blipFill>
        <p:spPr bwMode="auto">
          <a:xfrm>
            <a:off x="186381" y="1303180"/>
            <a:ext cx="8534400" cy="5093155"/>
          </a:xfrm>
          <a:prstGeom prst="rect">
            <a:avLst/>
          </a:prstGeom>
          <a:noFill/>
          <a:ln>
            <a:noFill/>
          </a:ln>
        </p:spPr>
      </p:pic>
      <p:sp>
        <p:nvSpPr>
          <p:cNvPr id="3" name="TextBox 2"/>
          <p:cNvSpPr txBox="1"/>
          <p:nvPr/>
        </p:nvSpPr>
        <p:spPr>
          <a:xfrm>
            <a:off x="5867400" y="6537031"/>
            <a:ext cx="3048000" cy="338554"/>
          </a:xfrm>
          <a:prstGeom prst="rect">
            <a:avLst/>
          </a:prstGeom>
          <a:noFill/>
        </p:spPr>
        <p:txBody>
          <a:bodyPr wrap="square" rtlCol="0">
            <a:spAutoFit/>
          </a:bodyPr>
          <a:lstStyle/>
          <a:p>
            <a:pPr algn="r"/>
            <a:r>
              <a:rPr lang="en-US" sz="1600" dirty="0">
                <a:latin typeface="Century Gothic" panose="020B0502020202020204" pitchFamily="34" charset="0"/>
                <a:ea typeface="Arial" charset="0"/>
                <a:cs typeface="Arial" charset="0"/>
              </a:rPr>
              <a:t>Source: IPCC AR5</a:t>
            </a:r>
          </a:p>
        </p:txBody>
      </p:sp>
      <p:sp>
        <p:nvSpPr>
          <p:cNvPr id="6" name="Title 5"/>
          <p:cNvSpPr>
            <a:spLocks noGrp="1"/>
          </p:cNvSpPr>
          <p:nvPr>
            <p:ph type="title"/>
          </p:nvPr>
        </p:nvSpPr>
        <p:spPr>
          <a:xfrm>
            <a:off x="457200" y="228295"/>
            <a:ext cx="8458200" cy="381306"/>
          </a:xfrm>
        </p:spPr>
        <p:txBody>
          <a:bodyPr>
            <a:noAutofit/>
          </a:bodyPr>
          <a:lstStyle/>
          <a:p>
            <a:r>
              <a:rPr lang="de-DE" dirty="0">
                <a:solidFill>
                  <a:srgbClr val="FFFFFF"/>
                </a:solidFill>
                <a:latin typeface="Century Gothic" charset="0"/>
                <a:ea typeface="Century Gothic" charset="0"/>
                <a:cs typeface="Century Gothic" charset="0"/>
              </a:rPr>
              <a:t>Gesamte anthropogene Treibhausgase nach Gasart 1970-2010</a:t>
            </a:r>
            <a:endParaRPr lang="de-DE" dirty="0">
              <a:latin typeface="Century Gothic" charset="0"/>
              <a:ea typeface="Century Gothic" charset="0"/>
              <a:cs typeface="Century Gothic" charset="0"/>
            </a:endParaRPr>
          </a:p>
        </p:txBody>
      </p:sp>
    </p:spTree>
    <p:extLst>
      <p:ext uri="{BB962C8B-B14F-4D97-AF65-F5344CB8AC3E}">
        <p14:creationId xmlns:p14="http://schemas.microsoft.com/office/powerpoint/2010/main" val="1191953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38" y="901887"/>
            <a:ext cx="9144000" cy="5199681"/>
          </a:xfrm>
          <a:prstGeom prst="rect">
            <a:avLst/>
          </a:prstGeom>
        </p:spPr>
      </p:pic>
      <p:sp>
        <p:nvSpPr>
          <p:cNvPr id="6" name="TextBox 5"/>
          <p:cNvSpPr txBox="1"/>
          <p:nvPr/>
        </p:nvSpPr>
        <p:spPr>
          <a:xfrm>
            <a:off x="2514600" y="6248400"/>
            <a:ext cx="5257800" cy="461665"/>
          </a:xfrm>
          <a:prstGeom prst="rect">
            <a:avLst/>
          </a:prstGeom>
          <a:noFill/>
        </p:spPr>
        <p:txBody>
          <a:bodyPr wrap="square" rtlCol="0">
            <a:spAutoFit/>
          </a:bodyPr>
          <a:lstStyle/>
          <a:p>
            <a:r>
              <a:rPr lang="de-DE" dirty="0">
                <a:latin typeface="Century Gothic" charset="0"/>
                <a:ea typeface="Century Gothic" charset="0"/>
                <a:cs typeface="Century Gothic" charset="0"/>
              </a:rPr>
              <a:t>95% Rückgang der Wasserfläche</a:t>
            </a:r>
          </a:p>
        </p:txBody>
      </p:sp>
      <p:sp>
        <p:nvSpPr>
          <p:cNvPr id="3" name="Title 2"/>
          <p:cNvSpPr>
            <a:spLocks noGrp="1"/>
          </p:cNvSpPr>
          <p:nvPr>
            <p:ph type="title"/>
          </p:nvPr>
        </p:nvSpPr>
        <p:spPr/>
        <p:txBody>
          <a:bodyPr/>
          <a:lstStyle/>
          <a:p>
            <a:r>
              <a:rPr lang="de-DE" dirty="0"/>
              <a:t>Der Tschad-See</a:t>
            </a:r>
          </a:p>
        </p:txBody>
      </p:sp>
    </p:spTree>
    <p:extLst>
      <p:ext uri="{BB962C8B-B14F-4D97-AF65-F5344CB8AC3E}">
        <p14:creationId xmlns:p14="http://schemas.microsoft.com/office/powerpoint/2010/main" val="17061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Imag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38" y="862968"/>
            <a:ext cx="9152238" cy="5971584"/>
          </a:xfrm>
          <a:prstGeom prst="rect">
            <a:avLst/>
          </a:prstGeom>
        </p:spPr>
      </p:pic>
      <p:sp>
        <p:nvSpPr>
          <p:cNvPr id="4" name="Pentagon 5"/>
          <p:cNvSpPr/>
          <p:nvPr/>
        </p:nvSpPr>
        <p:spPr>
          <a:xfrm>
            <a:off x="0" y="4827267"/>
            <a:ext cx="3124200" cy="383863"/>
          </a:xfrm>
          <a:prstGeom prst="homePlate">
            <a:avLst/>
          </a:prstGeom>
          <a:solidFill>
            <a:srgbClr val="114C8A"/>
          </a:solidFill>
        </p:spPr>
        <p:style>
          <a:lnRef idx="1">
            <a:schemeClr val="accent1"/>
          </a:lnRef>
          <a:fillRef idx="3">
            <a:schemeClr val="accent1"/>
          </a:fillRef>
          <a:effectRef idx="2">
            <a:schemeClr val="accent1"/>
          </a:effectRef>
          <a:fontRef idx="minor">
            <a:schemeClr val="lt1"/>
          </a:fontRef>
        </p:style>
        <p:txBody>
          <a:bodyPr rtlCol="0" anchor="ctr"/>
          <a:lstStyle/>
          <a:p>
            <a:r>
              <a:rPr lang="de-DE" dirty="0">
                <a:latin typeface="Century Gothic" charset="0"/>
                <a:ea typeface="Century Gothic" charset="0"/>
                <a:cs typeface="Century Gothic" charset="0"/>
              </a:rPr>
              <a:t>200 000 Flüchtlinge</a:t>
            </a:r>
          </a:p>
        </p:txBody>
      </p:sp>
      <p:sp>
        <p:nvSpPr>
          <p:cNvPr id="7" name="Pentagon 5"/>
          <p:cNvSpPr/>
          <p:nvPr/>
        </p:nvSpPr>
        <p:spPr>
          <a:xfrm>
            <a:off x="0" y="5211130"/>
            <a:ext cx="3810000" cy="427670"/>
          </a:xfrm>
          <a:prstGeom prst="homePlate">
            <a:avLst/>
          </a:prstGeom>
          <a:solidFill>
            <a:srgbClr val="114C8A"/>
          </a:solidFill>
        </p:spPr>
        <p:style>
          <a:lnRef idx="1">
            <a:schemeClr val="accent1"/>
          </a:lnRef>
          <a:fillRef idx="3">
            <a:schemeClr val="accent1"/>
          </a:fillRef>
          <a:effectRef idx="2">
            <a:schemeClr val="accent1"/>
          </a:effectRef>
          <a:fontRef idx="minor">
            <a:schemeClr val="lt1"/>
          </a:fontRef>
        </p:style>
        <p:txBody>
          <a:bodyPr rtlCol="0" anchor="ctr"/>
          <a:lstStyle/>
          <a:p>
            <a:r>
              <a:rPr lang="de-DE" dirty="0">
                <a:latin typeface="Century Gothic" charset="0"/>
                <a:ea typeface="Century Gothic" charset="0"/>
                <a:cs typeface="Century Gothic" charset="0"/>
              </a:rPr>
              <a:t>Ernährungsunsicherheit</a:t>
            </a:r>
          </a:p>
        </p:txBody>
      </p:sp>
      <p:sp>
        <p:nvSpPr>
          <p:cNvPr id="5" name="Title 4"/>
          <p:cNvSpPr>
            <a:spLocks noGrp="1"/>
          </p:cNvSpPr>
          <p:nvPr>
            <p:ph type="title"/>
          </p:nvPr>
        </p:nvSpPr>
        <p:spPr>
          <a:xfrm>
            <a:off x="457200" y="263173"/>
            <a:ext cx="8458200" cy="346428"/>
          </a:xfrm>
        </p:spPr>
        <p:txBody>
          <a:bodyPr>
            <a:normAutofit fontScale="90000"/>
          </a:bodyPr>
          <a:lstStyle/>
          <a:p>
            <a:r>
              <a:rPr lang="de-DE" dirty="0">
                <a:ea typeface="Arial" charset="0"/>
                <a:cs typeface="Arial" charset="0"/>
              </a:rPr>
              <a:t>Dürre, </a:t>
            </a:r>
            <a:r>
              <a:rPr lang="de-DE" dirty="0" smtClean="0">
                <a:ea typeface="Arial" charset="0"/>
                <a:cs typeface="Arial" charset="0"/>
              </a:rPr>
              <a:t>Sahelzone… mehr als $10 Milliarden  Schaden, </a:t>
            </a:r>
            <a:br>
              <a:rPr lang="de-DE" dirty="0" smtClean="0">
                <a:ea typeface="Arial" charset="0"/>
                <a:cs typeface="Arial" charset="0"/>
              </a:rPr>
            </a:br>
            <a:r>
              <a:rPr lang="de-DE" dirty="0" smtClean="0">
                <a:ea typeface="Arial" charset="0"/>
                <a:cs typeface="Arial" charset="0"/>
              </a:rPr>
              <a:t>2012 - heute</a:t>
            </a:r>
            <a:endParaRPr lang="de-DE" dirty="0"/>
          </a:p>
        </p:txBody>
      </p:sp>
    </p:spTree>
    <p:extLst>
      <p:ext uri="{BB962C8B-B14F-4D97-AF65-F5344CB8AC3E}">
        <p14:creationId xmlns:p14="http://schemas.microsoft.com/office/powerpoint/2010/main" val="792820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3400" y="685800"/>
            <a:ext cx="8077200" cy="5105400"/>
          </a:xfrm>
        </p:spPr>
        <p:txBody>
          <a:bodyPr>
            <a:noAutofit/>
          </a:bodyPr>
          <a:lstStyle/>
          <a:p>
            <a:pPr marL="0" indent="0">
              <a:lnSpc>
                <a:spcPct val="100000"/>
              </a:lnSpc>
              <a:buNone/>
            </a:pPr>
            <a:r>
              <a:rPr lang="de-DE" sz="2400" dirty="0" smtClean="0">
                <a:latin typeface="Century Gothic" charset="0"/>
                <a:ea typeface="Century Gothic" charset="0"/>
                <a:cs typeface="Century Gothic" charset="0"/>
              </a:rPr>
              <a:t>„Der </a:t>
            </a:r>
            <a:r>
              <a:rPr lang="de-DE" sz="2400" dirty="0">
                <a:latin typeface="Century Gothic" charset="0"/>
                <a:ea typeface="Century Gothic" charset="0"/>
                <a:cs typeface="Century Gothic" charset="0"/>
              </a:rPr>
              <a:t>Klimawandel könnte weltweit </a:t>
            </a:r>
            <a:r>
              <a:rPr lang="de-DE" sz="2400" b="1" dirty="0">
                <a:latin typeface="Century Gothic" charset="0"/>
                <a:ea typeface="Century Gothic" charset="0"/>
                <a:cs typeface="Century Gothic" charset="0"/>
              </a:rPr>
              <a:t>erhebliche geopolitische Auswirkungen</a:t>
            </a:r>
            <a:r>
              <a:rPr lang="de-DE" sz="2400" dirty="0">
                <a:latin typeface="Century Gothic" charset="0"/>
                <a:ea typeface="Century Gothic" charset="0"/>
                <a:cs typeface="Century Gothic" charset="0"/>
              </a:rPr>
              <a:t> haben, welche die Armut, Umweltzerstörung und weitere Schwächung instabiler Regierungen verstärken. Der </a:t>
            </a:r>
            <a:r>
              <a:rPr lang="de-DE" sz="2400" b="1" dirty="0">
                <a:latin typeface="Century Gothic" charset="0"/>
                <a:ea typeface="Century Gothic" charset="0"/>
                <a:cs typeface="Century Gothic" charset="0"/>
              </a:rPr>
              <a:t>Klimawandel wird zu Lebensmittel- und Wasserknappheit beitragen, die Ausbreitung von Krankheiten fördern, und kann Massenmigration auslösen oder verschlimmern</a:t>
            </a:r>
            <a:r>
              <a:rPr lang="de-DE" sz="2400" dirty="0">
                <a:latin typeface="Century Gothic" charset="0"/>
                <a:ea typeface="Century Gothic" charset="0"/>
                <a:cs typeface="Century Gothic" charset="0"/>
              </a:rPr>
              <a:t>.”</a:t>
            </a:r>
          </a:p>
          <a:p>
            <a:pPr marL="0" indent="0">
              <a:lnSpc>
                <a:spcPct val="100000"/>
              </a:lnSpc>
              <a:buNone/>
            </a:pPr>
            <a:endParaRPr lang="de-DE" sz="2400" dirty="0">
              <a:latin typeface="Century Gothic" charset="0"/>
              <a:ea typeface="Century Gothic" charset="0"/>
              <a:cs typeface="Century Gothic" charset="0"/>
            </a:endParaRPr>
          </a:p>
          <a:p>
            <a:pPr marL="0" indent="0">
              <a:lnSpc>
                <a:spcPct val="100000"/>
              </a:lnSpc>
              <a:buNone/>
            </a:pPr>
            <a:r>
              <a:rPr lang="de-DE" sz="2400" dirty="0" smtClean="0">
                <a:latin typeface="Century Gothic" charset="0"/>
                <a:ea typeface="Century Gothic" charset="0"/>
                <a:cs typeface="Century Gothic" charset="0"/>
              </a:rPr>
              <a:t>„Zwar </a:t>
            </a:r>
            <a:r>
              <a:rPr lang="de-DE" sz="2400" dirty="0">
                <a:latin typeface="Century Gothic" charset="0"/>
                <a:ea typeface="Century Gothic" charset="0"/>
                <a:cs typeface="Century Gothic" charset="0"/>
              </a:rPr>
              <a:t>verursacht der Klimawandel für sich genommen keinen Konflikt, </a:t>
            </a:r>
            <a:r>
              <a:rPr lang="de-DE" sz="2400" b="1" dirty="0">
                <a:latin typeface="Century Gothic" charset="0"/>
                <a:ea typeface="Century Gothic" charset="0"/>
                <a:cs typeface="Century Gothic" charset="0"/>
              </a:rPr>
              <a:t>er kann aber als Brandbeschleuniger für Instabilität</a:t>
            </a:r>
            <a:r>
              <a:rPr lang="de-DE" sz="2400" dirty="0">
                <a:latin typeface="Century Gothic" charset="0"/>
                <a:ea typeface="Century Gothic" charset="0"/>
                <a:cs typeface="Century Gothic" charset="0"/>
              </a:rPr>
              <a:t> oder Konflikte wirken, und zivile Institutionen und Militär weltweit einen Zwang zum Reagieren auferlegen.”</a:t>
            </a:r>
          </a:p>
          <a:p>
            <a:pPr marL="914400" lvl="2" indent="0">
              <a:lnSpc>
                <a:spcPct val="100000"/>
              </a:lnSpc>
              <a:buNone/>
            </a:pPr>
            <a:endParaRPr lang="de-DE" sz="1200" dirty="0" smtClean="0">
              <a:solidFill>
                <a:schemeClr val="bg1"/>
              </a:solidFill>
              <a:cs typeface="Arial" charset="0"/>
            </a:endParaRPr>
          </a:p>
          <a:p>
            <a:pPr marL="914400" lvl="2" indent="0">
              <a:lnSpc>
                <a:spcPct val="100000"/>
              </a:lnSpc>
              <a:buNone/>
            </a:pPr>
            <a:r>
              <a:rPr lang="de-DE" sz="1200" dirty="0" smtClean="0">
                <a:solidFill>
                  <a:schemeClr val="bg1"/>
                </a:solidFill>
                <a:cs typeface="Arial" charset="0"/>
              </a:rPr>
              <a:t>  </a:t>
            </a:r>
            <a:r>
              <a:rPr lang="de-DE" sz="1200" dirty="0">
                <a:solidFill>
                  <a:schemeClr val="bg1"/>
                </a:solidFill>
                <a:cs typeface="Arial" charset="0"/>
              </a:rPr>
              <a:t>— </a:t>
            </a:r>
            <a:r>
              <a:rPr lang="de-DE" sz="1200" dirty="0" err="1">
                <a:solidFill>
                  <a:schemeClr val="bg1"/>
                </a:solidFill>
                <a:cs typeface="Arial" charset="0"/>
              </a:rPr>
              <a:t>Quadrennial</a:t>
            </a:r>
            <a:r>
              <a:rPr lang="de-DE" sz="1200" dirty="0">
                <a:solidFill>
                  <a:schemeClr val="bg1"/>
                </a:solidFill>
                <a:cs typeface="Arial" charset="0"/>
              </a:rPr>
              <a:t> Defense Review, U.S.-Verteidigungsministerium, Februar 2010</a:t>
            </a:r>
          </a:p>
          <a:p>
            <a:pPr>
              <a:lnSpc>
                <a:spcPct val="100000"/>
              </a:lnSpc>
            </a:pPr>
            <a:endParaRPr lang="de-DE" sz="2400" dirty="0"/>
          </a:p>
        </p:txBody>
      </p:sp>
    </p:spTree>
    <p:extLst>
      <p:ext uri="{BB962C8B-B14F-4D97-AF65-F5344CB8AC3E}">
        <p14:creationId xmlns:p14="http://schemas.microsoft.com/office/powerpoint/2010/main" val="818267871"/>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de-DE" dirty="0" smtClean="0"/>
              <a:t>„Business-</a:t>
            </a:r>
            <a:r>
              <a:rPr lang="de-DE" dirty="0" err="1" smtClean="0"/>
              <a:t>as</a:t>
            </a:r>
            <a:r>
              <a:rPr lang="de-DE" dirty="0" smtClean="0"/>
              <a:t>-</a:t>
            </a:r>
            <a:r>
              <a:rPr lang="de-DE" dirty="0" err="1" smtClean="0"/>
              <a:t>Usual</a:t>
            </a:r>
            <a:r>
              <a:rPr lang="de-DE" dirty="0" smtClean="0"/>
              <a:t>“-Szenario</a:t>
            </a:r>
            <a:endParaRPr lang="de-DE" dirty="0"/>
          </a:p>
        </p:txBody>
      </p:sp>
      <p:grpSp>
        <p:nvGrpSpPr>
          <p:cNvPr id="2" name="Group 5"/>
          <p:cNvGrpSpPr>
            <a:grpSpLocks noChangeAspect="1"/>
          </p:cNvGrpSpPr>
          <p:nvPr/>
        </p:nvGrpSpPr>
        <p:grpSpPr bwMode="auto">
          <a:xfrm>
            <a:off x="381000" y="1143000"/>
            <a:ext cx="6838250" cy="5344708"/>
            <a:chOff x="1238" y="342"/>
            <a:chExt cx="3284" cy="3632"/>
          </a:xfrm>
        </p:grpSpPr>
        <p:sp>
          <p:nvSpPr>
            <p:cNvPr id="3" name="AutoShape 4"/>
            <p:cNvSpPr>
              <a:spLocks noChangeAspect="1" noChangeArrowheads="1" noTextEdit="1"/>
            </p:cNvSpPr>
            <p:nvPr/>
          </p:nvSpPr>
          <p:spPr bwMode="auto">
            <a:xfrm>
              <a:off x="1238" y="346"/>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sz="1350" dirty="0"/>
            </a:p>
          </p:txBody>
        </p:sp>
        <p:sp>
          <p:nvSpPr>
            <p:cNvPr id="4" name="Rectangle 6"/>
            <p:cNvSpPr>
              <a:spLocks noChangeArrowheads="1"/>
            </p:cNvSpPr>
            <p:nvPr/>
          </p:nvSpPr>
          <p:spPr bwMode="auto">
            <a:xfrm>
              <a:off x="2025" y="342"/>
              <a:ext cx="177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dirty="0">
                  <a:solidFill>
                    <a:srgbClr val="000000"/>
                  </a:solidFill>
                </a:rPr>
                <a:t>Treibhausgasemissionen</a:t>
              </a:r>
              <a:endParaRPr lang="de-DE" altLang="en-US" dirty="0"/>
            </a:p>
          </p:txBody>
        </p:sp>
        <p:sp>
          <p:nvSpPr>
            <p:cNvPr id="5" name="Rectangle 7"/>
            <p:cNvSpPr>
              <a:spLocks noChangeArrowheads="1"/>
            </p:cNvSpPr>
            <p:nvPr/>
          </p:nvSpPr>
          <p:spPr bwMode="auto">
            <a:xfrm>
              <a:off x="1680" y="677"/>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dirty="0"/>
            </a:p>
          </p:txBody>
        </p:sp>
        <p:sp>
          <p:nvSpPr>
            <p:cNvPr id="6" name="Rectangle 8"/>
            <p:cNvSpPr>
              <a:spLocks noChangeArrowheads="1"/>
            </p:cNvSpPr>
            <p:nvPr/>
          </p:nvSpPr>
          <p:spPr bwMode="auto">
            <a:xfrm>
              <a:off x="1680" y="677"/>
              <a:ext cx="2573" cy="3111"/>
            </a:xfrm>
            <a:prstGeom prst="rect">
              <a:avLst/>
            </a:prstGeom>
            <a:noFill/>
            <a:ln w="9525">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 name="Line 9"/>
            <p:cNvSpPr>
              <a:spLocks noChangeShapeType="1"/>
            </p:cNvSpPr>
            <p:nvPr/>
          </p:nvSpPr>
          <p:spPr bwMode="auto">
            <a:xfrm>
              <a:off x="1680" y="119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8" name="Line 10"/>
            <p:cNvSpPr>
              <a:spLocks noChangeShapeType="1"/>
            </p:cNvSpPr>
            <p:nvPr/>
          </p:nvSpPr>
          <p:spPr bwMode="auto">
            <a:xfrm>
              <a:off x="1680" y="171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9" name="Line 11"/>
            <p:cNvSpPr>
              <a:spLocks noChangeShapeType="1"/>
            </p:cNvSpPr>
            <p:nvPr/>
          </p:nvSpPr>
          <p:spPr bwMode="auto">
            <a:xfrm>
              <a:off x="1680" y="2229"/>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0" name="Line 12"/>
            <p:cNvSpPr>
              <a:spLocks noChangeShapeType="1"/>
            </p:cNvSpPr>
            <p:nvPr/>
          </p:nvSpPr>
          <p:spPr bwMode="auto">
            <a:xfrm>
              <a:off x="1680" y="2746"/>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1" name="Line 13"/>
            <p:cNvSpPr>
              <a:spLocks noChangeShapeType="1"/>
            </p:cNvSpPr>
            <p:nvPr/>
          </p:nvSpPr>
          <p:spPr bwMode="auto">
            <a:xfrm>
              <a:off x="1680" y="326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2" name="Rectangle 14"/>
            <p:cNvSpPr>
              <a:spLocks noChangeArrowheads="1"/>
            </p:cNvSpPr>
            <p:nvPr/>
          </p:nvSpPr>
          <p:spPr bwMode="auto">
            <a:xfrm>
              <a:off x="1459" y="677"/>
              <a:ext cx="7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60</a:t>
              </a:r>
              <a:endParaRPr lang="de-DE" altLang="en-US" sz="1350" dirty="0"/>
            </a:p>
          </p:txBody>
        </p:sp>
        <p:sp>
          <p:nvSpPr>
            <p:cNvPr id="13" name="Rectangle 15"/>
            <p:cNvSpPr>
              <a:spLocks noChangeArrowheads="1"/>
            </p:cNvSpPr>
            <p:nvPr/>
          </p:nvSpPr>
          <p:spPr bwMode="auto">
            <a:xfrm>
              <a:off x="1459" y="1174"/>
              <a:ext cx="7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50</a:t>
              </a:r>
              <a:endParaRPr lang="de-DE" altLang="en-US" sz="1350" dirty="0"/>
            </a:p>
          </p:txBody>
        </p:sp>
        <p:sp>
          <p:nvSpPr>
            <p:cNvPr id="14" name="Rectangle 16"/>
            <p:cNvSpPr>
              <a:spLocks noChangeArrowheads="1"/>
            </p:cNvSpPr>
            <p:nvPr/>
          </p:nvSpPr>
          <p:spPr bwMode="auto">
            <a:xfrm>
              <a:off x="1459" y="1670"/>
              <a:ext cx="7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40</a:t>
              </a:r>
              <a:endParaRPr lang="de-DE" altLang="en-US" sz="1350" dirty="0"/>
            </a:p>
          </p:txBody>
        </p:sp>
        <p:sp>
          <p:nvSpPr>
            <p:cNvPr id="15" name="Rectangle 17"/>
            <p:cNvSpPr>
              <a:spLocks noChangeArrowheads="1"/>
            </p:cNvSpPr>
            <p:nvPr/>
          </p:nvSpPr>
          <p:spPr bwMode="auto">
            <a:xfrm>
              <a:off x="1459" y="2167"/>
              <a:ext cx="7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30</a:t>
              </a:r>
              <a:endParaRPr lang="de-DE" altLang="en-US" sz="1350" dirty="0"/>
            </a:p>
          </p:txBody>
        </p:sp>
        <p:sp>
          <p:nvSpPr>
            <p:cNvPr id="16" name="Rectangle 18"/>
            <p:cNvSpPr>
              <a:spLocks noChangeArrowheads="1"/>
            </p:cNvSpPr>
            <p:nvPr/>
          </p:nvSpPr>
          <p:spPr bwMode="auto">
            <a:xfrm>
              <a:off x="1459" y="2664"/>
              <a:ext cx="7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a:t>
              </a:r>
              <a:endParaRPr lang="de-DE" altLang="en-US" sz="1350" dirty="0"/>
            </a:p>
          </p:txBody>
        </p:sp>
        <p:sp>
          <p:nvSpPr>
            <p:cNvPr id="17" name="Rectangle 19"/>
            <p:cNvSpPr>
              <a:spLocks noChangeArrowheads="1"/>
            </p:cNvSpPr>
            <p:nvPr/>
          </p:nvSpPr>
          <p:spPr bwMode="auto">
            <a:xfrm>
              <a:off x="1459" y="3160"/>
              <a:ext cx="78"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10</a:t>
              </a:r>
              <a:endParaRPr lang="de-DE" altLang="en-US" sz="1350" dirty="0"/>
            </a:p>
          </p:txBody>
        </p:sp>
        <p:sp>
          <p:nvSpPr>
            <p:cNvPr id="18" name="Rectangle 20"/>
            <p:cNvSpPr>
              <a:spLocks noChangeArrowheads="1"/>
            </p:cNvSpPr>
            <p:nvPr/>
          </p:nvSpPr>
          <p:spPr bwMode="auto">
            <a:xfrm>
              <a:off x="1521" y="3664"/>
              <a:ext cx="39"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0</a:t>
              </a:r>
              <a:endParaRPr lang="de-DE" altLang="en-US" sz="1350" dirty="0"/>
            </a:p>
          </p:txBody>
        </p:sp>
        <p:sp>
          <p:nvSpPr>
            <p:cNvPr id="23" name="Freeform 25"/>
            <p:cNvSpPr>
              <a:spLocks/>
            </p:cNvSpPr>
            <p:nvPr/>
          </p:nvSpPr>
          <p:spPr bwMode="auto">
            <a:xfrm>
              <a:off x="1680" y="870"/>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70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7 h 2228"/>
                <a:gd name="T62" fmla="*/ 1614 w 2573"/>
                <a:gd name="T63" fmla="*/ 938 h 2228"/>
                <a:gd name="T64" fmla="*/ 1669 w 2573"/>
                <a:gd name="T65" fmla="*/ 883 h 2228"/>
                <a:gd name="T66" fmla="*/ 1718 w 2573"/>
                <a:gd name="T67" fmla="*/ 835 h 2228"/>
                <a:gd name="T68" fmla="*/ 1773 w 2573"/>
                <a:gd name="T69" fmla="*/ 787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80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70"/>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70"/>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4"/>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3"/>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7"/>
                  </a:lnTo>
                  <a:lnTo>
                    <a:pt x="1593" y="966"/>
                  </a:lnTo>
                  <a:lnTo>
                    <a:pt x="1614" y="938"/>
                  </a:lnTo>
                  <a:lnTo>
                    <a:pt x="1642" y="911"/>
                  </a:lnTo>
                  <a:lnTo>
                    <a:pt x="1669" y="883"/>
                  </a:lnTo>
                  <a:lnTo>
                    <a:pt x="1697" y="862"/>
                  </a:lnTo>
                  <a:lnTo>
                    <a:pt x="1718" y="835"/>
                  </a:lnTo>
                  <a:lnTo>
                    <a:pt x="1745" y="814"/>
                  </a:lnTo>
                  <a:lnTo>
                    <a:pt x="1773" y="787"/>
                  </a:lnTo>
                  <a:lnTo>
                    <a:pt x="1800" y="759"/>
                  </a:lnTo>
                  <a:lnTo>
                    <a:pt x="1821" y="731"/>
                  </a:lnTo>
                  <a:lnTo>
                    <a:pt x="1849" y="711"/>
                  </a:lnTo>
                  <a:lnTo>
                    <a:pt x="1876" y="683"/>
                  </a:lnTo>
                  <a:lnTo>
                    <a:pt x="1904" y="656"/>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80"/>
                  </a:lnTo>
                  <a:lnTo>
                    <a:pt x="2207" y="352"/>
                  </a:lnTo>
                  <a:lnTo>
                    <a:pt x="2235" y="324"/>
                  </a:lnTo>
                  <a:lnTo>
                    <a:pt x="2263" y="304"/>
                  </a:lnTo>
                  <a:lnTo>
                    <a:pt x="2283" y="276"/>
                  </a:lnTo>
                  <a:lnTo>
                    <a:pt x="2311" y="249"/>
                  </a:lnTo>
                  <a:lnTo>
                    <a:pt x="2338" y="228"/>
                  </a:lnTo>
                  <a:lnTo>
                    <a:pt x="2366" y="200"/>
                  </a:lnTo>
                  <a:lnTo>
                    <a:pt x="2387" y="173"/>
                  </a:lnTo>
                  <a:lnTo>
                    <a:pt x="2414" y="152"/>
                  </a:lnTo>
                  <a:lnTo>
                    <a:pt x="2442" y="124"/>
                  </a:lnTo>
                  <a:lnTo>
                    <a:pt x="2470" y="97"/>
                  </a:lnTo>
                  <a:lnTo>
                    <a:pt x="2490" y="76"/>
                  </a:lnTo>
                  <a:lnTo>
                    <a:pt x="2518" y="49"/>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4" name="Freeform 26"/>
            <p:cNvSpPr>
              <a:spLocks/>
            </p:cNvSpPr>
            <p:nvPr/>
          </p:nvSpPr>
          <p:spPr bwMode="auto">
            <a:xfrm>
              <a:off x="1680" y="877"/>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3"/>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2"/>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1"/>
                  </a:lnTo>
                  <a:lnTo>
                    <a:pt x="1876" y="683"/>
                  </a:lnTo>
                  <a:lnTo>
                    <a:pt x="1904" y="655"/>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3"/>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5" name="Freeform 27"/>
            <p:cNvSpPr>
              <a:spLocks/>
            </p:cNvSpPr>
            <p:nvPr/>
          </p:nvSpPr>
          <p:spPr bwMode="auto">
            <a:xfrm>
              <a:off x="1680" y="884"/>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3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5 h 2228"/>
                <a:gd name="T34" fmla="*/ 897 w 2573"/>
                <a:gd name="T35" fmla="*/ 1614 h 2228"/>
                <a:gd name="T36" fmla="*/ 952 w 2573"/>
                <a:gd name="T37" fmla="*/ 1573 h 2228"/>
                <a:gd name="T38" fmla="*/ 1000 w 2573"/>
                <a:gd name="T39" fmla="*/ 1524 h 2228"/>
                <a:gd name="T40" fmla="*/ 1048 w 2573"/>
                <a:gd name="T41" fmla="*/ 1476 h 2228"/>
                <a:gd name="T42" fmla="*/ 1103 w 2573"/>
                <a:gd name="T43" fmla="*/ 1435 h 2228"/>
                <a:gd name="T44" fmla="*/ 1152 w 2573"/>
                <a:gd name="T45" fmla="*/ 1386 h 2228"/>
                <a:gd name="T46" fmla="*/ 1207 w 2573"/>
                <a:gd name="T47" fmla="*/ 1338 h 2228"/>
                <a:gd name="T48" fmla="*/ 1255 w 2573"/>
                <a:gd name="T49" fmla="*/ 1290 h 2228"/>
                <a:gd name="T50" fmla="*/ 1310 w 2573"/>
                <a:gd name="T51" fmla="*/ 1242 h 2228"/>
                <a:gd name="T52" fmla="*/ 1359 w 2573"/>
                <a:gd name="T53" fmla="*/ 1186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79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2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3"/>
                  </a:lnTo>
                  <a:lnTo>
                    <a:pt x="331" y="1993"/>
                  </a:lnTo>
                  <a:lnTo>
                    <a:pt x="358" y="1993"/>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5"/>
                  </a:lnTo>
                  <a:lnTo>
                    <a:pt x="869" y="1635"/>
                  </a:lnTo>
                  <a:lnTo>
                    <a:pt x="897" y="1614"/>
                  </a:lnTo>
                  <a:lnTo>
                    <a:pt x="924" y="1593"/>
                  </a:lnTo>
                  <a:lnTo>
                    <a:pt x="952" y="1573"/>
                  </a:lnTo>
                  <a:lnTo>
                    <a:pt x="972" y="1545"/>
                  </a:lnTo>
                  <a:lnTo>
                    <a:pt x="1000" y="1524"/>
                  </a:lnTo>
                  <a:lnTo>
                    <a:pt x="1028" y="1504"/>
                  </a:lnTo>
                  <a:lnTo>
                    <a:pt x="1048" y="1476"/>
                  </a:lnTo>
                  <a:lnTo>
                    <a:pt x="1076" y="1455"/>
                  </a:lnTo>
                  <a:lnTo>
                    <a:pt x="1103" y="1435"/>
                  </a:lnTo>
                  <a:lnTo>
                    <a:pt x="1131" y="1407"/>
                  </a:lnTo>
                  <a:lnTo>
                    <a:pt x="1152" y="1386"/>
                  </a:lnTo>
                  <a:lnTo>
                    <a:pt x="1179" y="1359"/>
                  </a:lnTo>
                  <a:lnTo>
                    <a:pt x="1207" y="1338"/>
                  </a:lnTo>
                  <a:lnTo>
                    <a:pt x="1235" y="1311"/>
                  </a:lnTo>
                  <a:lnTo>
                    <a:pt x="1255" y="1290"/>
                  </a:lnTo>
                  <a:lnTo>
                    <a:pt x="1283" y="1262"/>
                  </a:lnTo>
                  <a:lnTo>
                    <a:pt x="1310" y="1242"/>
                  </a:lnTo>
                  <a:lnTo>
                    <a:pt x="1331" y="1214"/>
                  </a:lnTo>
                  <a:lnTo>
                    <a:pt x="1359" y="1186"/>
                  </a:lnTo>
                  <a:lnTo>
                    <a:pt x="1386" y="1166"/>
                  </a:lnTo>
                  <a:lnTo>
                    <a:pt x="1414" y="1138"/>
                  </a:lnTo>
                  <a:lnTo>
                    <a:pt x="1435" y="1117"/>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0"/>
                  </a:lnTo>
                  <a:lnTo>
                    <a:pt x="1876" y="683"/>
                  </a:lnTo>
                  <a:lnTo>
                    <a:pt x="1904" y="655"/>
                  </a:lnTo>
                  <a:lnTo>
                    <a:pt x="1925" y="635"/>
                  </a:lnTo>
                  <a:lnTo>
                    <a:pt x="1952" y="607"/>
                  </a:lnTo>
                  <a:lnTo>
                    <a:pt x="1980" y="579"/>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2"/>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6" name="Freeform 28"/>
            <p:cNvSpPr>
              <a:spLocks/>
            </p:cNvSpPr>
            <p:nvPr/>
          </p:nvSpPr>
          <p:spPr bwMode="auto">
            <a:xfrm>
              <a:off x="1680" y="2864"/>
              <a:ext cx="2573" cy="814"/>
            </a:xfrm>
            <a:custGeom>
              <a:avLst/>
              <a:gdLst>
                <a:gd name="T0" fmla="*/ 20 w 2573"/>
                <a:gd name="T1" fmla="*/ 814 h 814"/>
                <a:gd name="T2" fmla="*/ 75 w 2573"/>
                <a:gd name="T3" fmla="*/ 807 h 814"/>
                <a:gd name="T4" fmla="*/ 124 w 2573"/>
                <a:gd name="T5" fmla="*/ 800 h 814"/>
                <a:gd name="T6" fmla="*/ 179 w 2573"/>
                <a:gd name="T7" fmla="*/ 786 h 814"/>
                <a:gd name="T8" fmla="*/ 227 w 2573"/>
                <a:gd name="T9" fmla="*/ 765 h 814"/>
                <a:gd name="T10" fmla="*/ 282 w 2573"/>
                <a:gd name="T11" fmla="*/ 758 h 814"/>
                <a:gd name="T12" fmla="*/ 331 w 2573"/>
                <a:gd name="T13" fmla="*/ 738 h 814"/>
                <a:gd name="T14" fmla="*/ 379 w 2573"/>
                <a:gd name="T15" fmla="*/ 717 h 814"/>
                <a:gd name="T16" fmla="*/ 434 w 2573"/>
                <a:gd name="T17" fmla="*/ 696 h 814"/>
                <a:gd name="T18" fmla="*/ 483 w 2573"/>
                <a:gd name="T19" fmla="*/ 683 h 814"/>
                <a:gd name="T20" fmla="*/ 538 w 2573"/>
                <a:gd name="T21" fmla="*/ 662 h 814"/>
                <a:gd name="T22" fmla="*/ 586 w 2573"/>
                <a:gd name="T23" fmla="*/ 641 h 814"/>
                <a:gd name="T24" fmla="*/ 641 w 2573"/>
                <a:gd name="T25" fmla="*/ 620 h 814"/>
                <a:gd name="T26" fmla="*/ 690 w 2573"/>
                <a:gd name="T27" fmla="*/ 600 h 814"/>
                <a:gd name="T28" fmla="*/ 745 w 2573"/>
                <a:gd name="T29" fmla="*/ 579 h 814"/>
                <a:gd name="T30" fmla="*/ 793 w 2573"/>
                <a:gd name="T31" fmla="*/ 551 h 814"/>
                <a:gd name="T32" fmla="*/ 848 w 2573"/>
                <a:gd name="T33" fmla="*/ 531 h 814"/>
                <a:gd name="T34" fmla="*/ 897 w 2573"/>
                <a:gd name="T35" fmla="*/ 510 h 814"/>
                <a:gd name="T36" fmla="*/ 952 w 2573"/>
                <a:gd name="T37" fmla="*/ 489 h 814"/>
                <a:gd name="T38" fmla="*/ 1000 w 2573"/>
                <a:gd name="T39" fmla="*/ 469 h 814"/>
                <a:gd name="T40" fmla="*/ 1048 w 2573"/>
                <a:gd name="T41" fmla="*/ 441 h 814"/>
                <a:gd name="T42" fmla="*/ 1103 w 2573"/>
                <a:gd name="T43" fmla="*/ 420 h 814"/>
                <a:gd name="T44" fmla="*/ 1152 w 2573"/>
                <a:gd name="T45" fmla="*/ 400 h 814"/>
                <a:gd name="T46" fmla="*/ 1207 w 2573"/>
                <a:gd name="T47" fmla="*/ 379 h 814"/>
                <a:gd name="T48" fmla="*/ 1255 w 2573"/>
                <a:gd name="T49" fmla="*/ 358 h 814"/>
                <a:gd name="T50" fmla="*/ 1310 w 2573"/>
                <a:gd name="T51" fmla="*/ 338 h 814"/>
                <a:gd name="T52" fmla="*/ 1359 w 2573"/>
                <a:gd name="T53" fmla="*/ 317 h 814"/>
                <a:gd name="T54" fmla="*/ 1414 w 2573"/>
                <a:gd name="T55" fmla="*/ 296 h 814"/>
                <a:gd name="T56" fmla="*/ 1462 w 2573"/>
                <a:gd name="T57" fmla="*/ 282 h 814"/>
                <a:gd name="T58" fmla="*/ 1517 w 2573"/>
                <a:gd name="T59" fmla="*/ 262 h 814"/>
                <a:gd name="T60" fmla="*/ 1566 w 2573"/>
                <a:gd name="T61" fmla="*/ 241 h 814"/>
                <a:gd name="T62" fmla="*/ 1614 w 2573"/>
                <a:gd name="T63" fmla="*/ 227 h 814"/>
                <a:gd name="T64" fmla="*/ 1669 w 2573"/>
                <a:gd name="T65" fmla="*/ 207 h 814"/>
                <a:gd name="T66" fmla="*/ 1718 w 2573"/>
                <a:gd name="T67" fmla="*/ 193 h 814"/>
                <a:gd name="T68" fmla="*/ 1773 w 2573"/>
                <a:gd name="T69" fmla="*/ 179 h 814"/>
                <a:gd name="T70" fmla="*/ 1821 w 2573"/>
                <a:gd name="T71" fmla="*/ 165 h 814"/>
                <a:gd name="T72" fmla="*/ 1876 w 2573"/>
                <a:gd name="T73" fmla="*/ 151 h 814"/>
                <a:gd name="T74" fmla="*/ 1925 w 2573"/>
                <a:gd name="T75" fmla="*/ 131 h 814"/>
                <a:gd name="T76" fmla="*/ 1980 w 2573"/>
                <a:gd name="T77" fmla="*/ 124 h 814"/>
                <a:gd name="T78" fmla="*/ 2028 w 2573"/>
                <a:gd name="T79" fmla="*/ 110 h 814"/>
                <a:gd name="T80" fmla="*/ 2083 w 2573"/>
                <a:gd name="T81" fmla="*/ 96 h 814"/>
                <a:gd name="T82" fmla="*/ 2132 w 2573"/>
                <a:gd name="T83" fmla="*/ 82 h 814"/>
                <a:gd name="T84" fmla="*/ 2187 w 2573"/>
                <a:gd name="T85" fmla="*/ 69 h 814"/>
                <a:gd name="T86" fmla="*/ 2235 w 2573"/>
                <a:gd name="T87" fmla="*/ 62 h 814"/>
                <a:gd name="T88" fmla="*/ 2283 w 2573"/>
                <a:gd name="T89" fmla="*/ 48 h 814"/>
                <a:gd name="T90" fmla="*/ 2338 w 2573"/>
                <a:gd name="T91" fmla="*/ 41 h 814"/>
                <a:gd name="T92" fmla="*/ 2387 w 2573"/>
                <a:gd name="T93" fmla="*/ 27 h 814"/>
                <a:gd name="T94" fmla="*/ 2442 w 2573"/>
                <a:gd name="T95" fmla="*/ 20 h 814"/>
                <a:gd name="T96" fmla="*/ 2490 w 2573"/>
                <a:gd name="T97" fmla="*/ 13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3"/>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5"/>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4"/>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7"/>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6"/>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7" name="Freeform 29"/>
            <p:cNvSpPr>
              <a:spLocks/>
            </p:cNvSpPr>
            <p:nvPr/>
          </p:nvSpPr>
          <p:spPr bwMode="auto">
            <a:xfrm>
              <a:off x="1680" y="2871"/>
              <a:ext cx="2573" cy="813"/>
            </a:xfrm>
            <a:custGeom>
              <a:avLst/>
              <a:gdLst>
                <a:gd name="T0" fmla="*/ 20 w 2573"/>
                <a:gd name="T1" fmla="*/ 813 h 813"/>
                <a:gd name="T2" fmla="*/ 75 w 2573"/>
                <a:gd name="T3" fmla="*/ 807 h 813"/>
                <a:gd name="T4" fmla="*/ 124 w 2573"/>
                <a:gd name="T5" fmla="*/ 800 h 813"/>
                <a:gd name="T6" fmla="*/ 179 w 2573"/>
                <a:gd name="T7" fmla="*/ 786 h 813"/>
                <a:gd name="T8" fmla="*/ 227 w 2573"/>
                <a:gd name="T9" fmla="*/ 765 h 813"/>
                <a:gd name="T10" fmla="*/ 282 w 2573"/>
                <a:gd name="T11" fmla="*/ 758 h 813"/>
                <a:gd name="T12" fmla="*/ 331 w 2573"/>
                <a:gd name="T13" fmla="*/ 738 h 813"/>
                <a:gd name="T14" fmla="*/ 379 w 2573"/>
                <a:gd name="T15" fmla="*/ 717 h 813"/>
                <a:gd name="T16" fmla="*/ 434 w 2573"/>
                <a:gd name="T17" fmla="*/ 696 h 813"/>
                <a:gd name="T18" fmla="*/ 483 w 2573"/>
                <a:gd name="T19" fmla="*/ 682 h 813"/>
                <a:gd name="T20" fmla="*/ 538 w 2573"/>
                <a:gd name="T21" fmla="*/ 662 h 813"/>
                <a:gd name="T22" fmla="*/ 586 w 2573"/>
                <a:gd name="T23" fmla="*/ 641 h 813"/>
                <a:gd name="T24" fmla="*/ 641 w 2573"/>
                <a:gd name="T25" fmla="*/ 620 h 813"/>
                <a:gd name="T26" fmla="*/ 690 w 2573"/>
                <a:gd name="T27" fmla="*/ 600 h 813"/>
                <a:gd name="T28" fmla="*/ 745 w 2573"/>
                <a:gd name="T29" fmla="*/ 579 h 813"/>
                <a:gd name="T30" fmla="*/ 793 w 2573"/>
                <a:gd name="T31" fmla="*/ 551 h 813"/>
                <a:gd name="T32" fmla="*/ 848 w 2573"/>
                <a:gd name="T33" fmla="*/ 531 h 813"/>
                <a:gd name="T34" fmla="*/ 897 w 2573"/>
                <a:gd name="T35" fmla="*/ 510 h 813"/>
                <a:gd name="T36" fmla="*/ 952 w 2573"/>
                <a:gd name="T37" fmla="*/ 489 h 813"/>
                <a:gd name="T38" fmla="*/ 1000 w 2573"/>
                <a:gd name="T39" fmla="*/ 469 h 813"/>
                <a:gd name="T40" fmla="*/ 1048 w 2573"/>
                <a:gd name="T41" fmla="*/ 441 h 813"/>
                <a:gd name="T42" fmla="*/ 1103 w 2573"/>
                <a:gd name="T43" fmla="*/ 420 h 813"/>
                <a:gd name="T44" fmla="*/ 1152 w 2573"/>
                <a:gd name="T45" fmla="*/ 400 h 813"/>
                <a:gd name="T46" fmla="*/ 1207 w 2573"/>
                <a:gd name="T47" fmla="*/ 379 h 813"/>
                <a:gd name="T48" fmla="*/ 1255 w 2573"/>
                <a:gd name="T49" fmla="*/ 358 h 813"/>
                <a:gd name="T50" fmla="*/ 1310 w 2573"/>
                <a:gd name="T51" fmla="*/ 338 h 813"/>
                <a:gd name="T52" fmla="*/ 1359 w 2573"/>
                <a:gd name="T53" fmla="*/ 317 h 813"/>
                <a:gd name="T54" fmla="*/ 1414 w 2573"/>
                <a:gd name="T55" fmla="*/ 296 h 813"/>
                <a:gd name="T56" fmla="*/ 1462 w 2573"/>
                <a:gd name="T57" fmla="*/ 282 h 813"/>
                <a:gd name="T58" fmla="*/ 1517 w 2573"/>
                <a:gd name="T59" fmla="*/ 262 h 813"/>
                <a:gd name="T60" fmla="*/ 1566 w 2573"/>
                <a:gd name="T61" fmla="*/ 241 h 813"/>
                <a:gd name="T62" fmla="*/ 1614 w 2573"/>
                <a:gd name="T63" fmla="*/ 227 h 813"/>
                <a:gd name="T64" fmla="*/ 1669 w 2573"/>
                <a:gd name="T65" fmla="*/ 206 h 813"/>
                <a:gd name="T66" fmla="*/ 1718 w 2573"/>
                <a:gd name="T67" fmla="*/ 193 h 813"/>
                <a:gd name="T68" fmla="*/ 1773 w 2573"/>
                <a:gd name="T69" fmla="*/ 179 h 813"/>
                <a:gd name="T70" fmla="*/ 1821 w 2573"/>
                <a:gd name="T71" fmla="*/ 165 h 813"/>
                <a:gd name="T72" fmla="*/ 1876 w 2573"/>
                <a:gd name="T73" fmla="*/ 151 h 813"/>
                <a:gd name="T74" fmla="*/ 1925 w 2573"/>
                <a:gd name="T75" fmla="*/ 131 h 813"/>
                <a:gd name="T76" fmla="*/ 1980 w 2573"/>
                <a:gd name="T77" fmla="*/ 124 h 813"/>
                <a:gd name="T78" fmla="*/ 2028 w 2573"/>
                <a:gd name="T79" fmla="*/ 110 h 813"/>
                <a:gd name="T80" fmla="*/ 2083 w 2573"/>
                <a:gd name="T81" fmla="*/ 96 h 813"/>
                <a:gd name="T82" fmla="*/ 2132 w 2573"/>
                <a:gd name="T83" fmla="*/ 82 h 813"/>
                <a:gd name="T84" fmla="*/ 2187 w 2573"/>
                <a:gd name="T85" fmla="*/ 69 h 813"/>
                <a:gd name="T86" fmla="*/ 2235 w 2573"/>
                <a:gd name="T87" fmla="*/ 62 h 813"/>
                <a:gd name="T88" fmla="*/ 2283 w 2573"/>
                <a:gd name="T89" fmla="*/ 48 h 813"/>
                <a:gd name="T90" fmla="*/ 2338 w 2573"/>
                <a:gd name="T91" fmla="*/ 41 h 813"/>
                <a:gd name="T92" fmla="*/ 2387 w 2573"/>
                <a:gd name="T93" fmla="*/ 27 h 813"/>
                <a:gd name="T94" fmla="*/ 2442 w 2573"/>
                <a:gd name="T95" fmla="*/ 20 h 813"/>
                <a:gd name="T96" fmla="*/ 2490 w 2573"/>
                <a:gd name="T97" fmla="*/ 13 h 813"/>
                <a:gd name="T98" fmla="*/ 2545 w 2573"/>
                <a:gd name="T99"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3">
                  <a:moveTo>
                    <a:pt x="0" y="807"/>
                  </a:moveTo>
                  <a:lnTo>
                    <a:pt x="20" y="813"/>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2"/>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4"/>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3"/>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6"/>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5"/>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6"/>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8" name="Freeform 30"/>
            <p:cNvSpPr>
              <a:spLocks/>
            </p:cNvSpPr>
            <p:nvPr/>
          </p:nvSpPr>
          <p:spPr bwMode="auto">
            <a:xfrm>
              <a:off x="1680" y="2877"/>
              <a:ext cx="2573" cy="814"/>
            </a:xfrm>
            <a:custGeom>
              <a:avLst/>
              <a:gdLst>
                <a:gd name="T0" fmla="*/ 20 w 2573"/>
                <a:gd name="T1" fmla="*/ 814 h 814"/>
                <a:gd name="T2" fmla="*/ 75 w 2573"/>
                <a:gd name="T3" fmla="*/ 807 h 814"/>
                <a:gd name="T4" fmla="*/ 124 w 2573"/>
                <a:gd name="T5" fmla="*/ 801 h 814"/>
                <a:gd name="T6" fmla="*/ 179 w 2573"/>
                <a:gd name="T7" fmla="*/ 787 h 814"/>
                <a:gd name="T8" fmla="*/ 227 w 2573"/>
                <a:gd name="T9" fmla="*/ 766 h 814"/>
                <a:gd name="T10" fmla="*/ 282 w 2573"/>
                <a:gd name="T11" fmla="*/ 759 h 814"/>
                <a:gd name="T12" fmla="*/ 331 w 2573"/>
                <a:gd name="T13" fmla="*/ 739 h 814"/>
                <a:gd name="T14" fmla="*/ 379 w 2573"/>
                <a:gd name="T15" fmla="*/ 718 h 814"/>
                <a:gd name="T16" fmla="*/ 434 w 2573"/>
                <a:gd name="T17" fmla="*/ 697 h 814"/>
                <a:gd name="T18" fmla="*/ 483 w 2573"/>
                <a:gd name="T19" fmla="*/ 683 h 814"/>
                <a:gd name="T20" fmla="*/ 538 w 2573"/>
                <a:gd name="T21" fmla="*/ 663 h 814"/>
                <a:gd name="T22" fmla="*/ 586 w 2573"/>
                <a:gd name="T23" fmla="*/ 642 h 814"/>
                <a:gd name="T24" fmla="*/ 641 w 2573"/>
                <a:gd name="T25" fmla="*/ 621 h 814"/>
                <a:gd name="T26" fmla="*/ 690 w 2573"/>
                <a:gd name="T27" fmla="*/ 601 h 814"/>
                <a:gd name="T28" fmla="*/ 745 w 2573"/>
                <a:gd name="T29" fmla="*/ 580 h 814"/>
                <a:gd name="T30" fmla="*/ 793 w 2573"/>
                <a:gd name="T31" fmla="*/ 552 h 814"/>
                <a:gd name="T32" fmla="*/ 848 w 2573"/>
                <a:gd name="T33" fmla="*/ 532 h 814"/>
                <a:gd name="T34" fmla="*/ 897 w 2573"/>
                <a:gd name="T35" fmla="*/ 511 h 814"/>
                <a:gd name="T36" fmla="*/ 952 w 2573"/>
                <a:gd name="T37" fmla="*/ 490 h 814"/>
                <a:gd name="T38" fmla="*/ 1000 w 2573"/>
                <a:gd name="T39" fmla="*/ 470 h 814"/>
                <a:gd name="T40" fmla="*/ 1048 w 2573"/>
                <a:gd name="T41" fmla="*/ 442 h 814"/>
                <a:gd name="T42" fmla="*/ 1103 w 2573"/>
                <a:gd name="T43" fmla="*/ 421 h 814"/>
                <a:gd name="T44" fmla="*/ 1152 w 2573"/>
                <a:gd name="T45" fmla="*/ 401 h 814"/>
                <a:gd name="T46" fmla="*/ 1207 w 2573"/>
                <a:gd name="T47" fmla="*/ 380 h 814"/>
                <a:gd name="T48" fmla="*/ 1255 w 2573"/>
                <a:gd name="T49" fmla="*/ 359 h 814"/>
                <a:gd name="T50" fmla="*/ 1310 w 2573"/>
                <a:gd name="T51" fmla="*/ 338 h 814"/>
                <a:gd name="T52" fmla="*/ 1359 w 2573"/>
                <a:gd name="T53" fmla="*/ 318 h 814"/>
                <a:gd name="T54" fmla="*/ 1414 w 2573"/>
                <a:gd name="T55" fmla="*/ 297 h 814"/>
                <a:gd name="T56" fmla="*/ 1462 w 2573"/>
                <a:gd name="T57" fmla="*/ 283 h 814"/>
                <a:gd name="T58" fmla="*/ 1517 w 2573"/>
                <a:gd name="T59" fmla="*/ 263 h 814"/>
                <a:gd name="T60" fmla="*/ 1566 w 2573"/>
                <a:gd name="T61" fmla="*/ 242 h 814"/>
                <a:gd name="T62" fmla="*/ 1614 w 2573"/>
                <a:gd name="T63" fmla="*/ 228 h 814"/>
                <a:gd name="T64" fmla="*/ 1669 w 2573"/>
                <a:gd name="T65" fmla="*/ 207 h 814"/>
                <a:gd name="T66" fmla="*/ 1718 w 2573"/>
                <a:gd name="T67" fmla="*/ 194 h 814"/>
                <a:gd name="T68" fmla="*/ 1773 w 2573"/>
                <a:gd name="T69" fmla="*/ 180 h 814"/>
                <a:gd name="T70" fmla="*/ 1821 w 2573"/>
                <a:gd name="T71" fmla="*/ 166 h 814"/>
                <a:gd name="T72" fmla="*/ 1876 w 2573"/>
                <a:gd name="T73" fmla="*/ 152 h 814"/>
                <a:gd name="T74" fmla="*/ 1925 w 2573"/>
                <a:gd name="T75" fmla="*/ 132 h 814"/>
                <a:gd name="T76" fmla="*/ 1980 w 2573"/>
                <a:gd name="T77" fmla="*/ 125 h 814"/>
                <a:gd name="T78" fmla="*/ 2028 w 2573"/>
                <a:gd name="T79" fmla="*/ 111 h 814"/>
                <a:gd name="T80" fmla="*/ 2083 w 2573"/>
                <a:gd name="T81" fmla="*/ 97 h 814"/>
                <a:gd name="T82" fmla="*/ 2132 w 2573"/>
                <a:gd name="T83" fmla="*/ 83 h 814"/>
                <a:gd name="T84" fmla="*/ 2187 w 2573"/>
                <a:gd name="T85" fmla="*/ 69 h 814"/>
                <a:gd name="T86" fmla="*/ 2235 w 2573"/>
                <a:gd name="T87" fmla="*/ 63 h 814"/>
                <a:gd name="T88" fmla="*/ 2283 w 2573"/>
                <a:gd name="T89" fmla="*/ 49 h 814"/>
                <a:gd name="T90" fmla="*/ 2338 w 2573"/>
                <a:gd name="T91" fmla="*/ 42 h 814"/>
                <a:gd name="T92" fmla="*/ 2387 w 2573"/>
                <a:gd name="T93" fmla="*/ 28 h 814"/>
                <a:gd name="T94" fmla="*/ 2442 w 2573"/>
                <a:gd name="T95" fmla="*/ 21 h 814"/>
                <a:gd name="T96" fmla="*/ 2490 w 2573"/>
                <a:gd name="T97" fmla="*/ 14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1"/>
                  </a:lnTo>
                  <a:lnTo>
                    <a:pt x="124" y="801"/>
                  </a:lnTo>
                  <a:lnTo>
                    <a:pt x="151" y="794"/>
                  </a:lnTo>
                  <a:lnTo>
                    <a:pt x="179" y="787"/>
                  </a:lnTo>
                  <a:lnTo>
                    <a:pt x="200" y="773"/>
                  </a:lnTo>
                  <a:lnTo>
                    <a:pt x="227" y="766"/>
                  </a:lnTo>
                  <a:lnTo>
                    <a:pt x="255" y="766"/>
                  </a:lnTo>
                  <a:lnTo>
                    <a:pt x="282" y="759"/>
                  </a:lnTo>
                  <a:lnTo>
                    <a:pt x="303" y="745"/>
                  </a:lnTo>
                  <a:lnTo>
                    <a:pt x="331" y="739"/>
                  </a:lnTo>
                  <a:lnTo>
                    <a:pt x="358" y="732"/>
                  </a:lnTo>
                  <a:lnTo>
                    <a:pt x="379" y="718"/>
                  </a:lnTo>
                  <a:lnTo>
                    <a:pt x="407" y="711"/>
                  </a:lnTo>
                  <a:lnTo>
                    <a:pt x="434" y="697"/>
                  </a:lnTo>
                  <a:lnTo>
                    <a:pt x="462" y="690"/>
                  </a:lnTo>
                  <a:lnTo>
                    <a:pt x="483" y="683"/>
                  </a:lnTo>
                  <a:lnTo>
                    <a:pt x="510" y="670"/>
                  </a:lnTo>
                  <a:lnTo>
                    <a:pt x="538" y="663"/>
                  </a:lnTo>
                  <a:lnTo>
                    <a:pt x="565" y="649"/>
                  </a:lnTo>
                  <a:lnTo>
                    <a:pt x="586" y="642"/>
                  </a:lnTo>
                  <a:lnTo>
                    <a:pt x="614" y="628"/>
                  </a:lnTo>
                  <a:lnTo>
                    <a:pt x="641" y="621"/>
                  </a:lnTo>
                  <a:lnTo>
                    <a:pt x="662" y="607"/>
                  </a:lnTo>
                  <a:lnTo>
                    <a:pt x="690" y="601"/>
                  </a:lnTo>
                  <a:lnTo>
                    <a:pt x="717" y="587"/>
                  </a:lnTo>
                  <a:lnTo>
                    <a:pt x="745" y="580"/>
                  </a:lnTo>
                  <a:lnTo>
                    <a:pt x="765" y="566"/>
                  </a:lnTo>
                  <a:lnTo>
                    <a:pt x="793" y="552"/>
                  </a:lnTo>
                  <a:lnTo>
                    <a:pt x="821" y="545"/>
                  </a:lnTo>
                  <a:lnTo>
                    <a:pt x="848" y="532"/>
                  </a:lnTo>
                  <a:lnTo>
                    <a:pt x="869" y="525"/>
                  </a:lnTo>
                  <a:lnTo>
                    <a:pt x="897" y="511"/>
                  </a:lnTo>
                  <a:lnTo>
                    <a:pt x="924" y="497"/>
                  </a:lnTo>
                  <a:lnTo>
                    <a:pt x="952" y="490"/>
                  </a:lnTo>
                  <a:lnTo>
                    <a:pt x="972" y="476"/>
                  </a:lnTo>
                  <a:lnTo>
                    <a:pt x="1000" y="470"/>
                  </a:lnTo>
                  <a:lnTo>
                    <a:pt x="1028" y="456"/>
                  </a:lnTo>
                  <a:lnTo>
                    <a:pt x="1048" y="442"/>
                  </a:lnTo>
                  <a:lnTo>
                    <a:pt x="1076" y="435"/>
                  </a:lnTo>
                  <a:lnTo>
                    <a:pt x="1103" y="421"/>
                  </a:lnTo>
                  <a:lnTo>
                    <a:pt x="1131" y="414"/>
                  </a:lnTo>
                  <a:lnTo>
                    <a:pt x="1152" y="401"/>
                  </a:lnTo>
                  <a:lnTo>
                    <a:pt x="1179" y="394"/>
                  </a:lnTo>
                  <a:lnTo>
                    <a:pt x="1207" y="380"/>
                  </a:lnTo>
                  <a:lnTo>
                    <a:pt x="1235" y="373"/>
                  </a:lnTo>
                  <a:lnTo>
                    <a:pt x="1255" y="359"/>
                  </a:lnTo>
                  <a:lnTo>
                    <a:pt x="1283" y="352"/>
                  </a:lnTo>
                  <a:lnTo>
                    <a:pt x="1310" y="338"/>
                  </a:lnTo>
                  <a:lnTo>
                    <a:pt x="1331" y="332"/>
                  </a:lnTo>
                  <a:lnTo>
                    <a:pt x="1359" y="318"/>
                  </a:lnTo>
                  <a:lnTo>
                    <a:pt x="1386" y="311"/>
                  </a:lnTo>
                  <a:lnTo>
                    <a:pt x="1414" y="297"/>
                  </a:lnTo>
                  <a:lnTo>
                    <a:pt x="1435" y="290"/>
                  </a:lnTo>
                  <a:lnTo>
                    <a:pt x="1462" y="283"/>
                  </a:lnTo>
                  <a:lnTo>
                    <a:pt x="1490" y="269"/>
                  </a:lnTo>
                  <a:lnTo>
                    <a:pt x="1517" y="263"/>
                  </a:lnTo>
                  <a:lnTo>
                    <a:pt x="1538" y="256"/>
                  </a:lnTo>
                  <a:lnTo>
                    <a:pt x="1566" y="242"/>
                  </a:lnTo>
                  <a:lnTo>
                    <a:pt x="1593" y="235"/>
                  </a:lnTo>
                  <a:lnTo>
                    <a:pt x="1614" y="228"/>
                  </a:lnTo>
                  <a:lnTo>
                    <a:pt x="1642" y="221"/>
                  </a:lnTo>
                  <a:lnTo>
                    <a:pt x="1669" y="207"/>
                  </a:lnTo>
                  <a:lnTo>
                    <a:pt x="1697" y="200"/>
                  </a:lnTo>
                  <a:lnTo>
                    <a:pt x="1718" y="194"/>
                  </a:lnTo>
                  <a:lnTo>
                    <a:pt x="1745" y="187"/>
                  </a:lnTo>
                  <a:lnTo>
                    <a:pt x="1773" y="180"/>
                  </a:lnTo>
                  <a:lnTo>
                    <a:pt x="1800" y="173"/>
                  </a:lnTo>
                  <a:lnTo>
                    <a:pt x="1821" y="166"/>
                  </a:lnTo>
                  <a:lnTo>
                    <a:pt x="1849" y="159"/>
                  </a:lnTo>
                  <a:lnTo>
                    <a:pt x="1876" y="152"/>
                  </a:lnTo>
                  <a:lnTo>
                    <a:pt x="1904" y="138"/>
                  </a:lnTo>
                  <a:lnTo>
                    <a:pt x="1925" y="132"/>
                  </a:lnTo>
                  <a:lnTo>
                    <a:pt x="1952" y="125"/>
                  </a:lnTo>
                  <a:lnTo>
                    <a:pt x="1980" y="125"/>
                  </a:lnTo>
                  <a:lnTo>
                    <a:pt x="2000" y="118"/>
                  </a:lnTo>
                  <a:lnTo>
                    <a:pt x="2028" y="111"/>
                  </a:lnTo>
                  <a:lnTo>
                    <a:pt x="2056" y="104"/>
                  </a:lnTo>
                  <a:lnTo>
                    <a:pt x="2083" y="97"/>
                  </a:lnTo>
                  <a:lnTo>
                    <a:pt x="2104" y="90"/>
                  </a:lnTo>
                  <a:lnTo>
                    <a:pt x="2132" y="83"/>
                  </a:lnTo>
                  <a:lnTo>
                    <a:pt x="2159" y="76"/>
                  </a:lnTo>
                  <a:lnTo>
                    <a:pt x="2187" y="69"/>
                  </a:lnTo>
                  <a:lnTo>
                    <a:pt x="2207" y="69"/>
                  </a:lnTo>
                  <a:lnTo>
                    <a:pt x="2235" y="63"/>
                  </a:lnTo>
                  <a:lnTo>
                    <a:pt x="2263" y="56"/>
                  </a:lnTo>
                  <a:lnTo>
                    <a:pt x="2283" y="49"/>
                  </a:lnTo>
                  <a:lnTo>
                    <a:pt x="2311" y="42"/>
                  </a:lnTo>
                  <a:lnTo>
                    <a:pt x="2338" y="42"/>
                  </a:lnTo>
                  <a:lnTo>
                    <a:pt x="2366" y="35"/>
                  </a:lnTo>
                  <a:lnTo>
                    <a:pt x="2387" y="28"/>
                  </a:lnTo>
                  <a:lnTo>
                    <a:pt x="2414" y="28"/>
                  </a:lnTo>
                  <a:lnTo>
                    <a:pt x="2442" y="21"/>
                  </a:lnTo>
                  <a:lnTo>
                    <a:pt x="2470" y="14"/>
                  </a:lnTo>
                  <a:lnTo>
                    <a:pt x="2490" y="14"/>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9" name="Freeform 31"/>
            <p:cNvSpPr>
              <a:spLocks/>
            </p:cNvSpPr>
            <p:nvPr/>
          </p:nvSpPr>
          <p:spPr bwMode="auto">
            <a:xfrm>
              <a:off x="1680" y="2291"/>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8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2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8"/>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8"/>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3"/>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2"/>
                  </a:lnTo>
                  <a:lnTo>
                    <a:pt x="1538" y="42"/>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0" name="Freeform 32"/>
            <p:cNvSpPr>
              <a:spLocks/>
            </p:cNvSpPr>
            <p:nvPr/>
          </p:nvSpPr>
          <p:spPr bwMode="auto">
            <a:xfrm>
              <a:off x="1680" y="2298"/>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7"/>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1" name="Freeform 33"/>
            <p:cNvSpPr>
              <a:spLocks/>
            </p:cNvSpPr>
            <p:nvPr/>
          </p:nvSpPr>
          <p:spPr bwMode="auto">
            <a:xfrm>
              <a:off x="1680" y="2305"/>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1 h 1235"/>
                <a:gd name="T14" fmla="*/ 379 w 2573"/>
                <a:gd name="T15" fmla="*/ 772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1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4 h 1235"/>
                <a:gd name="T62" fmla="*/ 1614 w 2573"/>
                <a:gd name="T63" fmla="*/ 34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1"/>
                  </a:lnTo>
                  <a:lnTo>
                    <a:pt x="358" y="807"/>
                  </a:lnTo>
                  <a:lnTo>
                    <a:pt x="379" y="772"/>
                  </a:lnTo>
                  <a:lnTo>
                    <a:pt x="407" y="745"/>
                  </a:lnTo>
                  <a:lnTo>
                    <a:pt x="434" y="717"/>
                  </a:lnTo>
                  <a:lnTo>
                    <a:pt x="462" y="683"/>
                  </a:lnTo>
                  <a:lnTo>
                    <a:pt x="483" y="655"/>
                  </a:lnTo>
                  <a:lnTo>
                    <a:pt x="510" y="628"/>
                  </a:lnTo>
                  <a:lnTo>
                    <a:pt x="538" y="600"/>
                  </a:lnTo>
                  <a:lnTo>
                    <a:pt x="565" y="572"/>
                  </a:lnTo>
                  <a:lnTo>
                    <a:pt x="586" y="545"/>
                  </a:lnTo>
                  <a:lnTo>
                    <a:pt x="614" y="517"/>
                  </a:lnTo>
                  <a:lnTo>
                    <a:pt x="641" y="490"/>
                  </a:lnTo>
                  <a:lnTo>
                    <a:pt x="662" y="469"/>
                  </a:lnTo>
                  <a:lnTo>
                    <a:pt x="690" y="441"/>
                  </a:lnTo>
                  <a:lnTo>
                    <a:pt x="717" y="421"/>
                  </a:lnTo>
                  <a:lnTo>
                    <a:pt x="745" y="400"/>
                  </a:lnTo>
                  <a:lnTo>
                    <a:pt x="765" y="372"/>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3"/>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4"/>
                  </a:lnTo>
                  <a:lnTo>
                    <a:pt x="1593" y="34"/>
                  </a:lnTo>
                  <a:lnTo>
                    <a:pt x="1614" y="34"/>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0" name="Freeform 34"/>
            <p:cNvSpPr>
              <a:spLocks/>
            </p:cNvSpPr>
            <p:nvPr/>
          </p:nvSpPr>
          <p:spPr bwMode="auto">
            <a:xfrm>
              <a:off x="1680" y="2684"/>
              <a:ext cx="2573" cy="745"/>
            </a:xfrm>
            <a:custGeom>
              <a:avLst/>
              <a:gdLst>
                <a:gd name="T0" fmla="*/ 20 w 2573"/>
                <a:gd name="T1" fmla="*/ 731 h 745"/>
                <a:gd name="T2" fmla="*/ 75 w 2573"/>
                <a:gd name="T3" fmla="*/ 704 h 745"/>
                <a:gd name="T4" fmla="*/ 124 w 2573"/>
                <a:gd name="T5" fmla="*/ 711 h 745"/>
                <a:gd name="T6" fmla="*/ 179 w 2573"/>
                <a:gd name="T7" fmla="*/ 725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5 h 745"/>
                <a:gd name="T32" fmla="*/ 848 w 2573"/>
                <a:gd name="T33" fmla="*/ 511 h 745"/>
                <a:gd name="T34" fmla="*/ 897 w 2573"/>
                <a:gd name="T35" fmla="*/ 490 h 745"/>
                <a:gd name="T36" fmla="*/ 952 w 2573"/>
                <a:gd name="T37" fmla="*/ 476 h 745"/>
                <a:gd name="T38" fmla="*/ 1000 w 2573"/>
                <a:gd name="T39" fmla="*/ 456 h 745"/>
                <a:gd name="T40" fmla="*/ 1048 w 2573"/>
                <a:gd name="T41" fmla="*/ 442 h 745"/>
                <a:gd name="T42" fmla="*/ 1103 w 2573"/>
                <a:gd name="T43" fmla="*/ 421 h 745"/>
                <a:gd name="T44" fmla="*/ 1152 w 2573"/>
                <a:gd name="T45" fmla="*/ 407 h 745"/>
                <a:gd name="T46" fmla="*/ 1207 w 2573"/>
                <a:gd name="T47" fmla="*/ 387 h 745"/>
                <a:gd name="T48" fmla="*/ 1255 w 2573"/>
                <a:gd name="T49" fmla="*/ 373 h 745"/>
                <a:gd name="T50" fmla="*/ 1310 w 2573"/>
                <a:gd name="T51" fmla="*/ 359 h 745"/>
                <a:gd name="T52" fmla="*/ 1359 w 2573"/>
                <a:gd name="T53" fmla="*/ 338 h 745"/>
                <a:gd name="T54" fmla="*/ 1414 w 2573"/>
                <a:gd name="T55" fmla="*/ 325 h 745"/>
                <a:gd name="T56" fmla="*/ 1462 w 2573"/>
                <a:gd name="T57" fmla="*/ 311 h 745"/>
                <a:gd name="T58" fmla="*/ 1517 w 2573"/>
                <a:gd name="T59" fmla="*/ 297 h 745"/>
                <a:gd name="T60" fmla="*/ 1566 w 2573"/>
                <a:gd name="T61" fmla="*/ 283 h 745"/>
                <a:gd name="T62" fmla="*/ 1614 w 2573"/>
                <a:gd name="T63" fmla="*/ 269 h 745"/>
                <a:gd name="T64" fmla="*/ 1669 w 2573"/>
                <a:gd name="T65" fmla="*/ 256 h 745"/>
                <a:gd name="T66" fmla="*/ 1718 w 2573"/>
                <a:gd name="T67" fmla="*/ 242 h 745"/>
                <a:gd name="T68" fmla="*/ 1773 w 2573"/>
                <a:gd name="T69" fmla="*/ 228 h 745"/>
                <a:gd name="T70" fmla="*/ 1821 w 2573"/>
                <a:gd name="T71" fmla="*/ 214 h 745"/>
                <a:gd name="T72" fmla="*/ 1876 w 2573"/>
                <a:gd name="T73" fmla="*/ 200 h 745"/>
                <a:gd name="T74" fmla="*/ 1925 w 2573"/>
                <a:gd name="T75" fmla="*/ 187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6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5"/>
                  </a:lnTo>
                  <a:lnTo>
                    <a:pt x="179" y="725"/>
                  </a:lnTo>
                  <a:lnTo>
                    <a:pt x="200" y="718"/>
                  </a:lnTo>
                  <a:lnTo>
                    <a:pt x="227" y="745"/>
                  </a:lnTo>
                  <a:lnTo>
                    <a:pt x="255" y="725"/>
                  </a:lnTo>
                  <a:lnTo>
                    <a:pt x="282" y="718"/>
                  </a:lnTo>
                  <a:lnTo>
                    <a:pt x="303" y="711"/>
                  </a:lnTo>
                  <a:lnTo>
                    <a:pt x="331" y="690"/>
                  </a:lnTo>
                  <a:lnTo>
                    <a:pt x="358" y="683"/>
                  </a:lnTo>
                  <a:lnTo>
                    <a:pt x="379" y="676"/>
                  </a:lnTo>
                  <a:lnTo>
                    <a:pt x="407" y="663"/>
                  </a:lnTo>
                  <a:lnTo>
                    <a:pt x="434" y="656"/>
                  </a:lnTo>
                  <a:lnTo>
                    <a:pt x="462" y="649"/>
                  </a:lnTo>
                  <a:lnTo>
                    <a:pt x="483" y="635"/>
                  </a:lnTo>
                  <a:lnTo>
                    <a:pt x="510" y="628"/>
                  </a:lnTo>
                  <a:lnTo>
                    <a:pt x="538" y="621"/>
                  </a:lnTo>
                  <a:lnTo>
                    <a:pt x="565" y="607"/>
                  </a:lnTo>
                  <a:lnTo>
                    <a:pt x="586" y="600"/>
                  </a:lnTo>
                  <a:lnTo>
                    <a:pt x="614" y="594"/>
                  </a:lnTo>
                  <a:lnTo>
                    <a:pt x="641" y="580"/>
                  </a:lnTo>
                  <a:lnTo>
                    <a:pt x="662" y="573"/>
                  </a:lnTo>
                  <a:lnTo>
                    <a:pt x="690" y="566"/>
                  </a:lnTo>
                  <a:lnTo>
                    <a:pt x="717" y="552"/>
                  </a:lnTo>
                  <a:lnTo>
                    <a:pt x="745" y="545"/>
                  </a:lnTo>
                  <a:lnTo>
                    <a:pt x="765" y="538"/>
                  </a:lnTo>
                  <a:lnTo>
                    <a:pt x="793" y="525"/>
                  </a:lnTo>
                  <a:lnTo>
                    <a:pt x="821" y="518"/>
                  </a:lnTo>
                  <a:lnTo>
                    <a:pt x="848" y="511"/>
                  </a:lnTo>
                  <a:lnTo>
                    <a:pt x="869" y="504"/>
                  </a:lnTo>
                  <a:lnTo>
                    <a:pt x="897" y="490"/>
                  </a:lnTo>
                  <a:lnTo>
                    <a:pt x="924" y="483"/>
                  </a:lnTo>
                  <a:lnTo>
                    <a:pt x="952" y="476"/>
                  </a:lnTo>
                  <a:lnTo>
                    <a:pt x="972" y="462"/>
                  </a:lnTo>
                  <a:lnTo>
                    <a:pt x="1000" y="456"/>
                  </a:lnTo>
                  <a:lnTo>
                    <a:pt x="1028" y="449"/>
                  </a:lnTo>
                  <a:lnTo>
                    <a:pt x="1048" y="442"/>
                  </a:lnTo>
                  <a:lnTo>
                    <a:pt x="1076" y="428"/>
                  </a:lnTo>
                  <a:lnTo>
                    <a:pt x="1103" y="421"/>
                  </a:lnTo>
                  <a:lnTo>
                    <a:pt x="1131" y="414"/>
                  </a:lnTo>
                  <a:lnTo>
                    <a:pt x="1152" y="407"/>
                  </a:lnTo>
                  <a:lnTo>
                    <a:pt x="1179" y="400"/>
                  </a:lnTo>
                  <a:lnTo>
                    <a:pt x="1207" y="387"/>
                  </a:lnTo>
                  <a:lnTo>
                    <a:pt x="1235" y="380"/>
                  </a:lnTo>
                  <a:lnTo>
                    <a:pt x="1255" y="373"/>
                  </a:lnTo>
                  <a:lnTo>
                    <a:pt x="1283" y="366"/>
                  </a:lnTo>
                  <a:lnTo>
                    <a:pt x="1310" y="359"/>
                  </a:lnTo>
                  <a:lnTo>
                    <a:pt x="1331" y="345"/>
                  </a:lnTo>
                  <a:lnTo>
                    <a:pt x="1359" y="338"/>
                  </a:lnTo>
                  <a:lnTo>
                    <a:pt x="1386" y="331"/>
                  </a:lnTo>
                  <a:lnTo>
                    <a:pt x="1414" y="325"/>
                  </a:lnTo>
                  <a:lnTo>
                    <a:pt x="1435" y="318"/>
                  </a:lnTo>
                  <a:lnTo>
                    <a:pt x="1462" y="311"/>
                  </a:lnTo>
                  <a:lnTo>
                    <a:pt x="1490" y="304"/>
                  </a:lnTo>
                  <a:lnTo>
                    <a:pt x="1517" y="297"/>
                  </a:lnTo>
                  <a:lnTo>
                    <a:pt x="1538" y="290"/>
                  </a:lnTo>
                  <a:lnTo>
                    <a:pt x="1566" y="283"/>
                  </a:lnTo>
                  <a:lnTo>
                    <a:pt x="1593" y="276"/>
                  </a:lnTo>
                  <a:lnTo>
                    <a:pt x="1614" y="269"/>
                  </a:lnTo>
                  <a:lnTo>
                    <a:pt x="1642" y="262"/>
                  </a:lnTo>
                  <a:lnTo>
                    <a:pt x="1669" y="256"/>
                  </a:lnTo>
                  <a:lnTo>
                    <a:pt x="1697" y="249"/>
                  </a:lnTo>
                  <a:lnTo>
                    <a:pt x="1718" y="242"/>
                  </a:lnTo>
                  <a:lnTo>
                    <a:pt x="1745" y="235"/>
                  </a:lnTo>
                  <a:lnTo>
                    <a:pt x="1773" y="228"/>
                  </a:lnTo>
                  <a:lnTo>
                    <a:pt x="1800" y="221"/>
                  </a:lnTo>
                  <a:lnTo>
                    <a:pt x="1821" y="214"/>
                  </a:lnTo>
                  <a:lnTo>
                    <a:pt x="1849" y="207"/>
                  </a:lnTo>
                  <a:lnTo>
                    <a:pt x="1876" y="200"/>
                  </a:lnTo>
                  <a:lnTo>
                    <a:pt x="1904" y="193"/>
                  </a:lnTo>
                  <a:lnTo>
                    <a:pt x="1925" y="187"/>
                  </a:lnTo>
                  <a:lnTo>
                    <a:pt x="1952" y="180"/>
                  </a:lnTo>
                  <a:lnTo>
                    <a:pt x="1980" y="173"/>
                  </a:lnTo>
                  <a:lnTo>
                    <a:pt x="2000" y="166"/>
                  </a:lnTo>
                  <a:lnTo>
                    <a:pt x="2028" y="159"/>
                  </a:lnTo>
                  <a:lnTo>
                    <a:pt x="2056" y="152"/>
                  </a:lnTo>
                  <a:lnTo>
                    <a:pt x="2083" y="138"/>
                  </a:lnTo>
                  <a:lnTo>
                    <a:pt x="2104" y="131"/>
                  </a:lnTo>
                  <a:lnTo>
                    <a:pt x="2132" y="124"/>
                  </a:lnTo>
                  <a:lnTo>
                    <a:pt x="2159" y="118"/>
                  </a:lnTo>
                  <a:lnTo>
                    <a:pt x="2187" y="111"/>
                  </a:lnTo>
                  <a:lnTo>
                    <a:pt x="2207" y="104"/>
                  </a:lnTo>
                  <a:lnTo>
                    <a:pt x="2235" y="97"/>
                  </a:lnTo>
                  <a:lnTo>
                    <a:pt x="2263" y="90"/>
                  </a:lnTo>
                  <a:lnTo>
                    <a:pt x="2283" y="83"/>
                  </a:lnTo>
                  <a:lnTo>
                    <a:pt x="2311" y="76"/>
                  </a:lnTo>
                  <a:lnTo>
                    <a:pt x="2338" y="69"/>
                  </a:lnTo>
                  <a:lnTo>
                    <a:pt x="2366" y="62"/>
                  </a:lnTo>
                  <a:lnTo>
                    <a:pt x="2387" y="56"/>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1" name="Freeform 35"/>
            <p:cNvSpPr>
              <a:spLocks/>
            </p:cNvSpPr>
            <p:nvPr/>
          </p:nvSpPr>
          <p:spPr bwMode="auto">
            <a:xfrm>
              <a:off x="1680" y="2691"/>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4"/>
                  </a:lnTo>
                  <a:lnTo>
                    <a:pt x="179" y="724"/>
                  </a:lnTo>
                  <a:lnTo>
                    <a:pt x="200" y="718"/>
                  </a:lnTo>
                  <a:lnTo>
                    <a:pt x="227" y="745"/>
                  </a:lnTo>
                  <a:lnTo>
                    <a:pt x="255" y="724"/>
                  </a:lnTo>
                  <a:lnTo>
                    <a:pt x="282" y="718"/>
                  </a:lnTo>
                  <a:lnTo>
                    <a:pt x="303" y="711"/>
                  </a:lnTo>
                  <a:lnTo>
                    <a:pt x="331" y="690"/>
                  </a:lnTo>
                  <a:lnTo>
                    <a:pt x="358" y="683"/>
                  </a:lnTo>
                  <a:lnTo>
                    <a:pt x="379" y="676"/>
                  </a:lnTo>
                  <a:lnTo>
                    <a:pt x="407" y="662"/>
                  </a:lnTo>
                  <a:lnTo>
                    <a:pt x="434" y="656"/>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8"/>
                  </a:lnTo>
                  <a:lnTo>
                    <a:pt x="848" y="511"/>
                  </a:lnTo>
                  <a:lnTo>
                    <a:pt x="869" y="504"/>
                  </a:lnTo>
                  <a:lnTo>
                    <a:pt x="897" y="490"/>
                  </a:lnTo>
                  <a:lnTo>
                    <a:pt x="924" y="483"/>
                  </a:lnTo>
                  <a:lnTo>
                    <a:pt x="952" y="476"/>
                  </a:lnTo>
                  <a:lnTo>
                    <a:pt x="972" y="462"/>
                  </a:lnTo>
                  <a:lnTo>
                    <a:pt x="1000" y="455"/>
                  </a:lnTo>
                  <a:lnTo>
                    <a:pt x="1028" y="449"/>
                  </a:lnTo>
                  <a:lnTo>
                    <a:pt x="1048" y="442"/>
                  </a:lnTo>
                  <a:lnTo>
                    <a:pt x="1076" y="428"/>
                  </a:lnTo>
                  <a:lnTo>
                    <a:pt x="1103" y="421"/>
                  </a:lnTo>
                  <a:lnTo>
                    <a:pt x="1131" y="414"/>
                  </a:lnTo>
                  <a:lnTo>
                    <a:pt x="1152" y="407"/>
                  </a:lnTo>
                  <a:lnTo>
                    <a:pt x="1179" y="400"/>
                  </a:lnTo>
                  <a:lnTo>
                    <a:pt x="1207" y="386"/>
                  </a:lnTo>
                  <a:lnTo>
                    <a:pt x="1235" y="380"/>
                  </a:lnTo>
                  <a:lnTo>
                    <a:pt x="1255" y="373"/>
                  </a:lnTo>
                  <a:lnTo>
                    <a:pt x="1283" y="366"/>
                  </a:lnTo>
                  <a:lnTo>
                    <a:pt x="1310" y="359"/>
                  </a:lnTo>
                  <a:lnTo>
                    <a:pt x="1331" y="345"/>
                  </a:lnTo>
                  <a:lnTo>
                    <a:pt x="1359" y="338"/>
                  </a:lnTo>
                  <a:lnTo>
                    <a:pt x="1386" y="331"/>
                  </a:lnTo>
                  <a:lnTo>
                    <a:pt x="1414" y="324"/>
                  </a:lnTo>
                  <a:lnTo>
                    <a:pt x="1435" y="318"/>
                  </a:lnTo>
                  <a:lnTo>
                    <a:pt x="1462" y="311"/>
                  </a:lnTo>
                  <a:lnTo>
                    <a:pt x="1490" y="304"/>
                  </a:lnTo>
                  <a:lnTo>
                    <a:pt x="1517" y="297"/>
                  </a:lnTo>
                  <a:lnTo>
                    <a:pt x="1538" y="290"/>
                  </a:lnTo>
                  <a:lnTo>
                    <a:pt x="1566" y="283"/>
                  </a:lnTo>
                  <a:lnTo>
                    <a:pt x="1593" y="276"/>
                  </a:lnTo>
                  <a:lnTo>
                    <a:pt x="1614" y="269"/>
                  </a:lnTo>
                  <a:lnTo>
                    <a:pt x="1642" y="262"/>
                  </a:lnTo>
                  <a:lnTo>
                    <a:pt x="1669" y="255"/>
                  </a:lnTo>
                  <a:lnTo>
                    <a:pt x="1697" y="249"/>
                  </a:lnTo>
                  <a:lnTo>
                    <a:pt x="1718" y="242"/>
                  </a:lnTo>
                  <a:lnTo>
                    <a:pt x="1745" y="235"/>
                  </a:lnTo>
                  <a:lnTo>
                    <a:pt x="1773" y="228"/>
                  </a:lnTo>
                  <a:lnTo>
                    <a:pt x="1800" y="221"/>
                  </a:lnTo>
                  <a:lnTo>
                    <a:pt x="1821" y="214"/>
                  </a:lnTo>
                  <a:lnTo>
                    <a:pt x="1849" y="207"/>
                  </a:lnTo>
                  <a:lnTo>
                    <a:pt x="1876" y="200"/>
                  </a:lnTo>
                  <a:lnTo>
                    <a:pt x="1904" y="193"/>
                  </a:lnTo>
                  <a:lnTo>
                    <a:pt x="1925" y="186"/>
                  </a:lnTo>
                  <a:lnTo>
                    <a:pt x="1952" y="180"/>
                  </a:lnTo>
                  <a:lnTo>
                    <a:pt x="1980" y="173"/>
                  </a:lnTo>
                  <a:lnTo>
                    <a:pt x="2000" y="166"/>
                  </a:lnTo>
                  <a:lnTo>
                    <a:pt x="2028" y="159"/>
                  </a:lnTo>
                  <a:lnTo>
                    <a:pt x="2056" y="152"/>
                  </a:lnTo>
                  <a:lnTo>
                    <a:pt x="2083" y="138"/>
                  </a:lnTo>
                  <a:lnTo>
                    <a:pt x="2104" y="131"/>
                  </a:lnTo>
                  <a:lnTo>
                    <a:pt x="2132" y="124"/>
                  </a:lnTo>
                  <a:lnTo>
                    <a:pt x="2159" y="117"/>
                  </a:lnTo>
                  <a:lnTo>
                    <a:pt x="2187" y="111"/>
                  </a:lnTo>
                  <a:lnTo>
                    <a:pt x="2207" y="104"/>
                  </a:lnTo>
                  <a:lnTo>
                    <a:pt x="2235" y="97"/>
                  </a:lnTo>
                  <a:lnTo>
                    <a:pt x="2263" y="90"/>
                  </a:lnTo>
                  <a:lnTo>
                    <a:pt x="2283" y="83"/>
                  </a:lnTo>
                  <a:lnTo>
                    <a:pt x="2311" y="76"/>
                  </a:lnTo>
                  <a:lnTo>
                    <a:pt x="2338" y="69"/>
                  </a:lnTo>
                  <a:lnTo>
                    <a:pt x="2366" y="62"/>
                  </a:lnTo>
                  <a:lnTo>
                    <a:pt x="2387" y="55"/>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3" name="Freeform 36"/>
            <p:cNvSpPr>
              <a:spLocks/>
            </p:cNvSpPr>
            <p:nvPr/>
          </p:nvSpPr>
          <p:spPr bwMode="auto">
            <a:xfrm>
              <a:off x="1680" y="2698"/>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7 h 745"/>
                <a:gd name="T12" fmla="*/ 331 w 2573"/>
                <a:gd name="T13" fmla="*/ 690 h 745"/>
                <a:gd name="T14" fmla="*/ 379 w 2573"/>
                <a:gd name="T15" fmla="*/ 676 h 745"/>
                <a:gd name="T16" fmla="*/ 434 w 2573"/>
                <a:gd name="T17" fmla="*/ 655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0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7"/>
                  </a:lnTo>
                  <a:lnTo>
                    <a:pt x="75" y="704"/>
                  </a:lnTo>
                  <a:lnTo>
                    <a:pt x="96" y="711"/>
                  </a:lnTo>
                  <a:lnTo>
                    <a:pt x="124" y="711"/>
                  </a:lnTo>
                  <a:lnTo>
                    <a:pt x="151" y="724"/>
                  </a:lnTo>
                  <a:lnTo>
                    <a:pt x="179" y="724"/>
                  </a:lnTo>
                  <a:lnTo>
                    <a:pt x="200" y="717"/>
                  </a:lnTo>
                  <a:lnTo>
                    <a:pt x="227" y="745"/>
                  </a:lnTo>
                  <a:lnTo>
                    <a:pt x="255" y="724"/>
                  </a:lnTo>
                  <a:lnTo>
                    <a:pt x="282" y="717"/>
                  </a:lnTo>
                  <a:lnTo>
                    <a:pt x="303" y="711"/>
                  </a:lnTo>
                  <a:lnTo>
                    <a:pt x="331" y="690"/>
                  </a:lnTo>
                  <a:lnTo>
                    <a:pt x="358" y="683"/>
                  </a:lnTo>
                  <a:lnTo>
                    <a:pt x="379" y="676"/>
                  </a:lnTo>
                  <a:lnTo>
                    <a:pt x="407" y="662"/>
                  </a:lnTo>
                  <a:lnTo>
                    <a:pt x="434" y="655"/>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7"/>
                  </a:lnTo>
                  <a:lnTo>
                    <a:pt x="848" y="511"/>
                  </a:lnTo>
                  <a:lnTo>
                    <a:pt x="869" y="504"/>
                  </a:lnTo>
                  <a:lnTo>
                    <a:pt x="897" y="490"/>
                  </a:lnTo>
                  <a:lnTo>
                    <a:pt x="924" y="483"/>
                  </a:lnTo>
                  <a:lnTo>
                    <a:pt x="952" y="476"/>
                  </a:lnTo>
                  <a:lnTo>
                    <a:pt x="972" y="462"/>
                  </a:lnTo>
                  <a:lnTo>
                    <a:pt x="1000" y="455"/>
                  </a:lnTo>
                  <a:lnTo>
                    <a:pt x="1028" y="448"/>
                  </a:lnTo>
                  <a:lnTo>
                    <a:pt x="1048" y="442"/>
                  </a:lnTo>
                  <a:lnTo>
                    <a:pt x="1076" y="428"/>
                  </a:lnTo>
                  <a:lnTo>
                    <a:pt x="1103" y="421"/>
                  </a:lnTo>
                  <a:lnTo>
                    <a:pt x="1131" y="414"/>
                  </a:lnTo>
                  <a:lnTo>
                    <a:pt x="1152" y="407"/>
                  </a:lnTo>
                  <a:lnTo>
                    <a:pt x="1179" y="400"/>
                  </a:lnTo>
                  <a:lnTo>
                    <a:pt x="1207" y="386"/>
                  </a:lnTo>
                  <a:lnTo>
                    <a:pt x="1235" y="379"/>
                  </a:lnTo>
                  <a:lnTo>
                    <a:pt x="1255" y="373"/>
                  </a:lnTo>
                  <a:lnTo>
                    <a:pt x="1283" y="366"/>
                  </a:lnTo>
                  <a:lnTo>
                    <a:pt x="1310" y="359"/>
                  </a:lnTo>
                  <a:lnTo>
                    <a:pt x="1331" y="345"/>
                  </a:lnTo>
                  <a:lnTo>
                    <a:pt x="1359" y="338"/>
                  </a:lnTo>
                  <a:lnTo>
                    <a:pt x="1386" y="331"/>
                  </a:lnTo>
                  <a:lnTo>
                    <a:pt x="1414" y="324"/>
                  </a:lnTo>
                  <a:lnTo>
                    <a:pt x="1435" y="317"/>
                  </a:lnTo>
                  <a:lnTo>
                    <a:pt x="1462" y="311"/>
                  </a:lnTo>
                  <a:lnTo>
                    <a:pt x="1490" y="304"/>
                  </a:lnTo>
                  <a:lnTo>
                    <a:pt x="1517" y="297"/>
                  </a:lnTo>
                  <a:lnTo>
                    <a:pt x="1538" y="290"/>
                  </a:lnTo>
                  <a:lnTo>
                    <a:pt x="1566" y="283"/>
                  </a:lnTo>
                  <a:lnTo>
                    <a:pt x="1593" y="276"/>
                  </a:lnTo>
                  <a:lnTo>
                    <a:pt x="1614" y="269"/>
                  </a:lnTo>
                  <a:lnTo>
                    <a:pt x="1642" y="262"/>
                  </a:lnTo>
                  <a:lnTo>
                    <a:pt x="1669" y="255"/>
                  </a:lnTo>
                  <a:lnTo>
                    <a:pt x="1697" y="248"/>
                  </a:lnTo>
                  <a:lnTo>
                    <a:pt x="1718" y="242"/>
                  </a:lnTo>
                  <a:lnTo>
                    <a:pt x="1745" y="235"/>
                  </a:lnTo>
                  <a:lnTo>
                    <a:pt x="1773" y="228"/>
                  </a:lnTo>
                  <a:lnTo>
                    <a:pt x="1800" y="221"/>
                  </a:lnTo>
                  <a:lnTo>
                    <a:pt x="1821" y="214"/>
                  </a:lnTo>
                  <a:lnTo>
                    <a:pt x="1849" y="207"/>
                  </a:lnTo>
                  <a:lnTo>
                    <a:pt x="1876" y="200"/>
                  </a:lnTo>
                  <a:lnTo>
                    <a:pt x="1904" y="193"/>
                  </a:lnTo>
                  <a:lnTo>
                    <a:pt x="1925" y="186"/>
                  </a:lnTo>
                  <a:lnTo>
                    <a:pt x="1952" y="179"/>
                  </a:lnTo>
                  <a:lnTo>
                    <a:pt x="1980" y="173"/>
                  </a:lnTo>
                  <a:lnTo>
                    <a:pt x="2000" y="166"/>
                  </a:lnTo>
                  <a:lnTo>
                    <a:pt x="2028" y="159"/>
                  </a:lnTo>
                  <a:lnTo>
                    <a:pt x="2056" y="152"/>
                  </a:lnTo>
                  <a:lnTo>
                    <a:pt x="2083" y="138"/>
                  </a:lnTo>
                  <a:lnTo>
                    <a:pt x="2104" y="131"/>
                  </a:lnTo>
                  <a:lnTo>
                    <a:pt x="2132" y="124"/>
                  </a:lnTo>
                  <a:lnTo>
                    <a:pt x="2159" y="117"/>
                  </a:lnTo>
                  <a:lnTo>
                    <a:pt x="2187" y="110"/>
                  </a:lnTo>
                  <a:lnTo>
                    <a:pt x="2207" y="104"/>
                  </a:lnTo>
                  <a:lnTo>
                    <a:pt x="2235" y="97"/>
                  </a:lnTo>
                  <a:lnTo>
                    <a:pt x="2263" y="90"/>
                  </a:lnTo>
                  <a:lnTo>
                    <a:pt x="2283" y="83"/>
                  </a:lnTo>
                  <a:lnTo>
                    <a:pt x="2311" y="76"/>
                  </a:lnTo>
                  <a:lnTo>
                    <a:pt x="2338" y="69"/>
                  </a:lnTo>
                  <a:lnTo>
                    <a:pt x="2366" y="62"/>
                  </a:lnTo>
                  <a:lnTo>
                    <a:pt x="2387" y="55"/>
                  </a:lnTo>
                  <a:lnTo>
                    <a:pt x="2414" y="48"/>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4" name="Freeform 37"/>
            <p:cNvSpPr>
              <a:spLocks/>
            </p:cNvSpPr>
            <p:nvPr/>
          </p:nvSpPr>
          <p:spPr bwMode="auto">
            <a:xfrm>
              <a:off x="1680" y="3271"/>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7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8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6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7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7"/>
                  </a:lnTo>
                  <a:lnTo>
                    <a:pt x="821" y="207"/>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8"/>
                  </a:lnTo>
                  <a:lnTo>
                    <a:pt x="1435" y="138"/>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6"/>
                  </a:lnTo>
                  <a:lnTo>
                    <a:pt x="2000" y="76"/>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5" name="Freeform 38"/>
            <p:cNvSpPr>
              <a:spLocks/>
            </p:cNvSpPr>
            <p:nvPr/>
          </p:nvSpPr>
          <p:spPr bwMode="auto">
            <a:xfrm>
              <a:off x="1680" y="3278"/>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6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7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5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6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6"/>
                  </a:lnTo>
                  <a:lnTo>
                    <a:pt x="821" y="206"/>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7"/>
                  </a:lnTo>
                  <a:lnTo>
                    <a:pt x="1435" y="137"/>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5"/>
                  </a:lnTo>
                  <a:lnTo>
                    <a:pt x="2000" y="75"/>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6"/>
                  </a:lnTo>
                  <a:lnTo>
                    <a:pt x="2518" y="6"/>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6" name="Freeform 39"/>
            <p:cNvSpPr>
              <a:spLocks/>
            </p:cNvSpPr>
            <p:nvPr/>
          </p:nvSpPr>
          <p:spPr bwMode="auto">
            <a:xfrm>
              <a:off x="1680" y="3284"/>
              <a:ext cx="2573" cy="263"/>
            </a:xfrm>
            <a:custGeom>
              <a:avLst/>
              <a:gdLst>
                <a:gd name="T0" fmla="*/ 20 w 2573"/>
                <a:gd name="T1" fmla="*/ 242 h 263"/>
                <a:gd name="T2" fmla="*/ 75 w 2573"/>
                <a:gd name="T3" fmla="*/ 235 h 263"/>
                <a:gd name="T4" fmla="*/ 124 w 2573"/>
                <a:gd name="T5" fmla="*/ 235 h 263"/>
                <a:gd name="T6" fmla="*/ 179 w 2573"/>
                <a:gd name="T7" fmla="*/ 235 h 263"/>
                <a:gd name="T8" fmla="*/ 227 w 2573"/>
                <a:gd name="T9" fmla="*/ 256 h 263"/>
                <a:gd name="T10" fmla="*/ 282 w 2573"/>
                <a:gd name="T11" fmla="*/ 256 h 263"/>
                <a:gd name="T12" fmla="*/ 331 w 2573"/>
                <a:gd name="T13" fmla="*/ 242 h 263"/>
                <a:gd name="T14" fmla="*/ 379 w 2573"/>
                <a:gd name="T15" fmla="*/ 242 h 263"/>
                <a:gd name="T16" fmla="*/ 434 w 2573"/>
                <a:gd name="T17" fmla="*/ 242 h 263"/>
                <a:gd name="T18" fmla="*/ 483 w 2573"/>
                <a:gd name="T19" fmla="*/ 235 h 263"/>
                <a:gd name="T20" fmla="*/ 538 w 2573"/>
                <a:gd name="T21" fmla="*/ 228 h 263"/>
                <a:gd name="T22" fmla="*/ 586 w 2573"/>
                <a:gd name="T23" fmla="*/ 228 h 263"/>
                <a:gd name="T24" fmla="*/ 641 w 2573"/>
                <a:gd name="T25" fmla="*/ 221 h 263"/>
                <a:gd name="T26" fmla="*/ 690 w 2573"/>
                <a:gd name="T27" fmla="*/ 221 h 263"/>
                <a:gd name="T28" fmla="*/ 745 w 2573"/>
                <a:gd name="T29" fmla="*/ 214 h 263"/>
                <a:gd name="T30" fmla="*/ 793 w 2573"/>
                <a:gd name="T31" fmla="*/ 207 h 263"/>
                <a:gd name="T32" fmla="*/ 848 w 2573"/>
                <a:gd name="T33" fmla="*/ 200 h 263"/>
                <a:gd name="T34" fmla="*/ 897 w 2573"/>
                <a:gd name="T35" fmla="*/ 194 h 263"/>
                <a:gd name="T36" fmla="*/ 952 w 2573"/>
                <a:gd name="T37" fmla="*/ 194 h 263"/>
                <a:gd name="T38" fmla="*/ 1000 w 2573"/>
                <a:gd name="T39" fmla="*/ 187 h 263"/>
                <a:gd name="T40" fmla="*/ 1048 w 2573"/>
                <a:gd name="T41" fmla="*/ 180 h 263"/>
                <a:gd name="T42" fmla="*/ 1103 w 2573"/>
                <a:gd name="T43" fmla="*/ 173 h 263"/>
                <a:gd name="T44" fmla="*/ 1152 w 2573"/>
                <a:gd name="T45" fmla="*/ 166 h 263"/>
                <a:gd name="T46" fmla="*/ 1207 w 2573"/>
                <a:gd name="T47" fmla="*/ 159 h 263"/>
                <a:gd name="T48" fmla="*/ 1255 w 2573"/>
                <a:gd name="T49" fmla="*/ 159 h 263"/>
                <a:gd name="T50" fmla="*/ 1310 w 2573"/>
                <a:gd name="T51" fmla="*/ 152 h 263"/>
                <a:gd name="T52" fmla="*/ 1359 w 2573"/>
                <a:gd name="T53" fmla="*/ 145 h 263"/>
                <a:gd name="T54" fmla="*/ 1414 w 2573"/>
                <a:gd name="T55" fmla="*/ 138 h 263"/>
                <a:gd name="T56" fmla="*/ 1462 w 2573"/>
                <a:gd name="T57" fmla="*/ 131 h 263"/>
                <a:gd name="T58" fmla="*/ 1517 w 2573"/>
                <a:gd name="T59" fmla="*/ 131 h 263"/>
                <a:gd name="T60" fmla="*/ 1566 w 2573"/>
                <a:gd name="T61" fmla="*/ 125 h 263"/>
                <a:gd name="T62" fmla="*/ 1614 w 2573"/>
                <a:gd name="T63" fmla="*/ 118 h 263"/>
                <a:gd name="T64" fmla="*/ 1669 w 2573"/>
                <a:gd name="T65" fmla="*/ 111 h 263"/>
                <a:gd name="T66" fmla="*/ 1718 w 2573"/>
                <a:gd name="T67" fmla="*/ 104 h 263"/>
                <a:gd name="T68" fmla="*/ 1773 w 2573"/>
                <a:gd name="T69" fmla="*/ 104 h 263"/>
                <a:gd name="T70" fmla="*/ 1821 w 2573"/>
                <a:gd name="T71" fmla="*/ 97 h 263"/>
                <a:gd name="T72" fmla="*/ 1876 w 2573"/>
                <a:gd name="T73" fmla="*/ 90 h 263"/>
                <a:gd name="T74" fmla="*/ 1925 w 2573"/>
                <a:gd name="T75" fmla="*/ 83 h 263"/>
                <a:gd name="T76" fmla="*/ 1980 w 2573"/>
                <a:gd name="T77" fmla="*/ 76 h 263"/>
                <a:gd name="T78" fmla="*/ 2028 w 2573"/>
                <a:gd name="T79" fmla="*/ 69 h 263"/>
                <a:gd name="T80" fmla="*/ 2083 w 2573"/>
                <a:gd name="T81" fmla="*/ 63 h 263"/>
                <a:gd name="T82" fmla="*/ 2132 w 2573"/>
                <a:gd name="T83" fmla="*/ 56 h 263"/>
                <a:gd name="T84" fmla="*/ 2187 w 2573"/>
                <a:gd name="T85" fmla="*/ 49 h 263"/>
                <a:gd name="T86" fmla="*/ 2235 w 2573"/>
                <a:gd name="T87" fmla="*/ 42 h 263"/>
                <a:gd name="T88" fmla="*/ 2283 w 2573"/>
                <a:gd name="T89" fmla="*/ 35 h 263"/>
                <a:gd name="T90" fmla="*/ 2338 w 2573"/>
                <a:gd name="T91" fmla="*/ 28 h 263"/>
                <a:gd name="T92" fmla="*/ 2387 w 2573"/>
                <a:gd name="T93" fmla="*/ 21 h 263"/>
                <a:gd name="T94" fmla="*/ 2442 w 2573"/>
                <a:gd name="T95" fmla="*/ 14 h 263"/>
                <a:gd name="T96" fmla="*/ 2490 w 2573"/>
                <a:gd name="T97" fmla="*/ 7 h 263"/>
                <a:gd name="T98" fmla="*/ 2545 w 2573"/>
                <a:gd name="T9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3">
                  <a:moveTo>
                    <a:pt x="0" y="235"/>
                  </a:moveTo>
                  <a:lnTo>
                    <a:pt x="20" y="242"/>
                  </a:lnTo>
                  <a:lnTo>
                    <a:pt x="48" y="242"/>
                  </a:lnTo>
                  <a:lnTo>
                    <a:pt x="75" y="235"/>
                  </a:lnTo>
                  <a:lnTo>
                    <a:pt x="96" y="235"/>
                  </a:lnTo>
                  <a:lnTo>
                    <a:pt x="124" y="235"/>
                  </a:lnTo>
                  <a:lnTo>
                    <a:pt x="151" y="235"/>
                  </a:lnTo>
                  <a:lnTo>
                    <a:pt x="179" y="235"/>
                  </a:lnTo>
                  <a:lnTo>
                    <a:pt x="200" y="235"/>
                  </a:lnTo>
                  <a:lnTo>
                    <a:pt x="227" y="256"/>
                  </a:lnTo>
                  <a:lnTo>
                    <a:pt x="255" y="249"/>
                  </a:lnTo>
                  <a:lnTo>
                    <a:pt x="282" y="256"/>
                  </a:lnTo>
                  <a:lnTo>
                    <a:pt x="303" y="263"/>
                  </a:lnTo>
                  <a:lnTo>
                    <a:pt x="331" y="242"/>
                  </a:lnTo>
                  <a:lnTo>
                    <a:pt x="358" y="242"/>
                  </a:lnTo>
                  <a:lnTo>
                    <a:pt x="379" y="242"/>
                  </a:lnTo>
                  <a:lnTo>
                    <a:pt x="407" y="242"/>
                  </a:lnTo>
                  <a:lnTo>
                    <a:pt x="434" y="242"/>
                  </a:lnTo>
                  <a:lnTo>
                    <a:pt x="462" y="235"/>
                  </a:lnTo>
                  <a:lnTo>
                    <a:pt x="483" y="235"/>
                  </a:lnTo>
                  <a:lnTo>
                    <a:pt x="510" y="235"/>
                  </a:lnTo>
                  <a:lnTo>
                    <a:pt x="538" y="228"/>
                  </a:lnTo>
                  <a:lnTo>
                    <a:pt x="565" y="228"/>
                  </a:lnTo>
                  <a:lnTo>
                    <a:pt x="586" y="228"/>
                  </a:lnTo>
                  <a:lnTo>
                    <a:pt x="614" y="228"/>
                  </a:lnTo>
                  <a:lnTo>
                    <a:pt x="641" y="221"/>
                  </a:lnTo>
                  <a:lnTo>
                    <a:pt x="662" y="221"/>
                  </a:lnTo>
                  <a:lnTo>
                    <a:pt x="690" y="221"/>
                  </a:lnTo>
                  <a:lnTo>
                    <a:pt x="717" y="214"/>
                  </a:lnTo>
                  <a:lnTo>
                    <a:pt x="745" y="214"/>
                  </a:lnTo>
                  <a:lnTo>
                    <a:pt x="765" y="214"/>
                  </a:lnTo>
                  <a:lnTo>
                    <a:pt x="793" y="207"/>
                  </a:lnTo>
                  <a:lnTo>
                    <a:pt x="821" y="207"/>
                  </a:lnTo>
                  <a:lnTo>
                    <a:pt x="848" y="200"/>
                  </a:lnTo>
                  <a:lnTo>
                    <a:pt x="869" y="200"/>
                  </a:lnTo>
                  <a:lnTo>
                    <a:pt x="897" y="194"/>
                  </a:lnTo>
                  <a:lnTo>
                    <a:pt x="924" y="194"/>
                  </a:lnTo>
                  <a:lnTo>
                    <a:pt x="952" y="194"/>
                  </a:lnTo>
                  <a:lnTo>
                    <a:pt x="972" y="187"/>
                  </a:lnTo>
                  <a:lnTo>
                    <a:pt x="1000" y="187"/>
                  </a:lnTo>
                  <a:lnTo>
                    <a:pt x="1028" y="180"/>
                  </a:lnTo>
                  <a:lnTo>
                    <a:pt x="1048" y="180"/>
                  </a:lnTo>
                  <a:lnTo>
                    <a:pt x="1076" y="180"/>
                  </a:lnTo>
                  <a:lnTo>
                    <a:pt x="1103" y="173"/>
                  </a:lnTo>
                  <a:lnTo>
                    <a:pt x="1131" y="173"/>
                  </a:lnTo>
                  <a:lnTo>
                    <a:pt x="1152" y="166"/>
                  </a:lnTo>
                  <a:lnTo>
                    <a:pt x="1179" y="166"/>
                  </a:lnTo>
                  <a:lnTo>
                    <a:pt x="1207" y="159"/>
                  </a:lnTo>
                  <a:lnTo>
                    <a:pt x="1235" y="159"/>
                  </a:lnTo>
                  <a:lnTo>
                    <a:pt x="1255" y="159"/>
                  </a:lnTo>
                  <a:lnTo>
                    <a:pt x="1283" y="152"/>
                  </a:lnTo>
                  <a:lnTo>
                    <a:pt x="1310" y="152"/>
                  </a:lnTo>
                  <a:lnTo>
                    <a:pt x="1331" y="145"/>
                  </a:lnTo>
                  <a:lnTo>
                    <a:pt x="1359" y="145"/>
                  </a:lnTo>
                  <a:lnTo>
                    <a:pt x="1386" y="145"/>
                  </a:lnTo>
                  <a:lnTo>
                    <a:pt x="1414" y="138"/>
                  </a:lnTo>
                  <a:lnTo>
                    <a:pt x="1435" y="138"/>
                  </a:lnTo>
                  <a:lnTo>
                    <a:pt x="1462" y="131"/>
                  </a:lnTo>
                  <a:lnTo>
                    <a:pt x="1490" y="131"/>
                  </a:lnTo>
                  <a:lnTo>
                    <a:pt x="1517" y="131"/>
                  </a:lnTo>
                  <a:lnTo>
                    <a:pt x="1538" y="125"/>
                  </a:lnTo>
                  <a:lnTo>
                    <a:pt x="1566" y="125"/>
                  </a:lnTo>
                  <a:lnTo>
                    <a:pt x="1593" y="118"/>
                  </a:lnTo>
                  <a:lnTo>
                    <a:pt x="1614" y="118"/>
                  </a:lnTo>
                  <a:lnTo>
                    <a:pt x="1642" y="118"/>
                  </a:lnTo>
                  <a:lnTo>
                    <a:pt x="1669" y="111"/>
                  </a:lnTo>
                  <a:lnTo>
                    <a:pt x="1697" y="111"/>
                  </a:lnTo>
                  <a:lnTo>
                    <a:pt x="1718" y="104"/>
                  </a:lnTo>
                  <a:lnTo>
                    <a:pt x="1745" y="104"/>
                  </a:lnTo>
                  <a:lnTo>
                    <a:pt x="1773" y="104"/>
                  </a:lnTo>
                  <a:lnTo>
                    <a:pt x="1800" y="97"/>
                  </a:lnTo>
                  <a:lnTo>
                    <a:pt x="1821" y="97"/>
                  </a:lnTo>
                  <a:lnTo>
                    <a:pt x="1849" y="90"/>
                  </a:lnTo>
                  <a:lnTo>
                    <a:pt x="1876" y="90"/>
                  </a:lnTo>
                  <a:lnTo>
                    <a:pt x="1904" y="83"/>
                  </a:lnTo>
                  <a:lnTo>
                    <a:pt x="1925" y="83"/>
                  </a:lnTo>
                  <a:lnTo>
                    <a:pt x="1952" y="83"/>
                  </a:lnTo>
                  <a:lnTo>
                    <a:pt x="1980" y="76"/>
                  </a:lnTo>
                  <a:lnTo>
                    <a:pt x="2000" y="76"/>
                  </a:lnTo>
                  <a:lnTo>
                    <a:pt x="2028" y="69"/>
                  </a:lnTo>
                  <a:lnTo>
                    <a:pt x="2056" y="69"/>
                  </a:lnTo>
                  <a:lnTo>
                    <a:pt x="2083" y="63"/>
                  </a:lnTo>
                  <a:lnTo>
                    <a:pt x="2104" y="63"/>
                  </a:lnTo>
                  <a:lnTo>
                    <a:pt x="2132" y="56"/>
                  </a:lnTo>
                  <a:lnTo>
                    <a:pt x="2159" y="56"/>
                  </a:lnTo>
                  <a:lnTo>
                    <a:pt x="2187" y="49"/>
                  </a:lnTo>
                  <a:lnTo>
                    <a:pt x="2207" y="49"/>
                  </a:lnTo>
                  <a:lnTo>
                    <a:pt x="2235" y="42"/>
                  </a:lnTo>
                  <a:lnTo>
                    <a:pt x="2263" y="42"/>
                  </a:lnTo>
                  <a:lnTo>
                    <a:pt x="2283" y="35"/>
                  </a:lnTo>
                  <a:lnTo>
                    <a:pt x="2311" y="35"/>
                  </a:lnTo>
                  <a:lnTo>
                    <a:pt x="2338" y="28"/>
                  </a:lnTo>
                  <a:lnTo>
                    <a:pt x="2366" y="28"/>
                  </a:lnTo>
                  <a:lnTo>
                    <a:pt x="2387" y="21"/>
                  </a:lnTo>
                  <a:lnTo>
                    <a:pt x="2414" y="21"/>
                  </a:lnTo>
                  <a:lnTo>
                    <a:pt x="2442" y="14"/>
                  </a:lnTo>
                  <a:lnTo>
                    <a:pt x="2470" y="14"/>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7" name="Freeform 40"/>
            <p:cNvSpPr>
              <a:spLocks/>
            </p:cNvSpPr>
            <p:nvPr/>
          </p:nvSpPr>
          <p:spPr bwMode="auto">
            <a:xfrm>
              <a:off x="1680" y="2864"/>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5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3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4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5 h 593"/>
                <a:gd name="T56" fmla="*/ 1462 w 2573"/>
                <a:gd name="T57" fmla="*/ 331 h 593"/>
                <a:gd name="T58" fmla="*/ 1517 w 2573"/>
                <a:gd name="T59" fmla="*/ 317 h 593"/>
                <a:gd name="T60" fmla="*/ 1566 w 2573"/>
                <a:gd name="T61" fmla="*/ 303 h 593"/>
                <a:gd name="T62" fmla="*/ 1614 w 2573"/>
                <a:gd name="T63" fmla="*/ 289 h 593"/>
                <a:gd name="T64" fmla="*/ 1669 w 2573"/>
                <a:gd name="T65" fmla="*/ 276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6 h 593"/>
                <a:gd name="T92" fmla="*/ 2387 w 2573"/>
                <a:gd name="T93" fmla="*/ 62 h 593"/>
                <a:gd name="T94" fmla="*/ 2442 w 2573"/>
                <a:gd name="T95" fmla="*/ 41 h 593"/>
                <a:gd name="T96" fmla="*/ 2490 w 2573"/>
                <a:gd name="T97" fmla="*/ 27 h 593"/>
                <a:gd name="T98" fmla="*/ 2545 w 2573"/>
                <a:gd name="T99" fmla="*/ 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5"/>
                  </a:lnTo>
                  <a:lnTo>
                    <a:pt x="434" y="545"/>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3"/>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4"/>
                  </a:lnTo>
                  <a:lnTo>
                    <a:pt x="1131" y="414"/>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5"/>
                  </a:lnTo>
                  <a:lnTo>
                    <a:pt x="1435" y="338"/>
                  </a:lnTo>
                  <a:lnTo>
                    <a:pt x="1462" y="331"/>
                  </a:lnTo>
                  <a:lnTo>
                    <a:pt x="1490" y="324"/>
                  </a:lnTo>
                  <a:lnTo>
                    <a:pt x="1517" y="317"/>
                  </a:lnTo>
                  <a:lnTo>
                    <a:pt x="1538" y="310"/>
                  </a:lnTo>
                  <a:lnTo>
                    <a:pt x="1566" y="303"/>
                  </a:lnTo>
                  <a:lnTo>
                    <a:pt x="1593" y="296"/>
                  </a:lnTo>
                  <a:lnTo>
                    <a:pt x="1614" y="289"/>
                  </a:lnTo>
                  <a:lnTo>
                    <a:pt x="1642" y="282"/>
                  </a:lnTo>
                  <a:lnTo>
                    <a:pt x="1669" y="276"/>
                  </a:lnTo>
                  <a:lnTo>
                    <a:pt x="1697" y="269"/>
                  </a:lnTo>
                  <a:lnTo>
                    <a:pt x="1718" y="262"/>
                  </a:lnTo>
                  <a:lnTo>
                    <a:pt x="1745" y="255"/>
                  </a:lnTo>
                  <a:lnTo>
                    <a:pt x="1773" y="241"/>
                  </a:lnTo>
                  <a:lnTo>
                    <a:pt x="1800" y="234"/>
                  </a:lnTo>
                  <a:lnTo>
                    <a:pt x="1821" y="227"/>
                  </a:lnTo>
                  <a:lnTo>
                    <a:pt x="1849" y="220"/>
                  </a:lnTo>
                  <a:lnTo>
                    <a:pt x="1876" y="213"/>
                  </a:lnTo>
                  <a:lnTo>
                    <a:pt x="1904" y="207"/>
                  </a:lnTo>
                  <a:lnTo>
                    <a:pt x="1925" y="200"/>
                  </a:lnTo>
                  <a:lnTo>
                    <a:pt x="1952" y="193"/>
                  </a:lnTo>
                  <a:lnTo>
                    <a:pt x="1980" y="186"/>
                  </a:lnTo>
                  <a:lnTo>
                    <a:pt x="2000" y="179"/>
                  </a:lnTo>
                  <a:lnTo>
                    <a:pt x="2028" y="172"/>
                  </a:lnTo>
                  <a:lnTo>
                    <a:pt x="2056" y="158"/>
                  </a:lnTo>
                  <a:lnTo>
                    <a:pt x="2083" y="151"/>
                  </a:lnTo>
                  <a:lnTo>
                    <a:pt x="2104" y="145"/>
                  </a:lnTo>
                  <a:lnTo>
                    <a:pt x="2132" y="138"/>
                  </a:lnTo>
                  <a:lnTo>
                    <a:pt x="2159" y="131"/>
                  </a:lnTo>
                  <a:lnTo>
                    <a:pt x="2187" y="124"/>
                  </a:lnTo>
                  <a:lnTo>
                    <a:pt x="2207" y="117"/>
                  </a:lnTo>
                  <a:lnTo>
                    <a:pt x="2235" y="110"/>
                  </a:lnTo>
                  <a:lnTo>
                    <a:pt x="2263" y="96"/>
                  </a:lnTo>
                  <a:lnTo>
                    <a:pt x="2283" y="89"/>
                  </a:lnTo>
                  <a:lnTo>
                    <a:pt x="2311" y="82"/>
                  </a:lnTo>
                  <a:lnTo>
                    <a:pt x="2338" y="76"/>
                  </a:lnTo>
                  <a:lnTo>
                    <a:pt x="2366" y="69"/>
                  </a:lnTo>
                  <a:lnTo>
                    <a:pt x="2387" y="62"/>
                  </a:lnTo>
                  <a:lnTo>
                    <a:pt x="2414" y="48"/>
                  </a:lnTo>
                  <a:lnTo>
                    <a:pt x="2442" y="41"/>
                  </a:lnTo>
                  <a:lnTo>
                    <a:pt x="2470" y="34"/>
                  </a:lnTo>
                  <a:lnTo>
                    <a:pt x="2490" y="27"/>
                  </a:lnTo>
                  <a:lnTo>
                    <a:pt x="2518" y="20"/>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8" name="Freeform 41"/>
            <p:cNvSpPr>
              <a:spLocks/>
            </p:cNvSpPr>
            <p:nvPr/>
          </p:nvSpPr>
          <p:spPr bwMode="auto">
            <a:xfrm>
              <a:off x="1680" y="2871"/>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4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2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3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4 h 593"/>
                <a:gd name="T56" fmla="*/ 1462 w 2573"/>
                <a:gd name="T57" fmla="*/ 331 h 593"/>
                <a:gd name="T58" fmla="*/ 1517 w 2573"/>
                <a:gd name="T59" fmla="*/ 317 h 593"/>
                <a:gd name="T60" fmla="*/ 1566 w 2573"/>
                <a:gd name="T61" fmla="*/ 303 h 593"/>
                <a:gd name="T62" fmla="*/ 1614 w 2573"/>
                <a:gd name="T63" fmla="*/ 289 h 593"/>
                <a:gd name="T64" fmla="*/ 1669 w 2573"/>
                <a:gd name="T65" fmla="*/ 275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5 h 593"/>
                <a:gd name="T92" fmla="*/ 2387 w 2573"/>
                <a:gd name="T93" fmla="*/ 62 h 593"/>
                <a:gd name="T94" fmla="*/ 2442 w 2573"/>
                <a:gd name="T95" fmla="*/ 41 h 593"/>
                <a:gd name="T96" fmla="*/ 2490 w 2573"/>
                <a:gd name="T97" fmla="*/ 27 h 593"/>
                <a:gd name="T98" fmla="*/ 2545 w 2573"/>
                <a:gd name="T99" fmla="*/ 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4"/>
                  </a:lnTo>
                  <a:lnTo>
                    <a:pt x="434" y="544"/>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2"/>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3"/>
                  </a:lnTo>
                  <a:lnTo>
                    <a:pt x="1131" y="413"/>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4"/>
                  </a:lnTo>
                  <a:lnTo>
                    <a:pt x="1435" y="338"/>
                  </a:lnTo>
                  <a:lnTo>
                    <a:pt x="1462" y="331"/>
                  </a:lnTo>
                  <a:lnTo>
                    <a:pt x="1490" y="324"/>
                  </a:lnTo>
                  <a:lnTo>
                    <a:pt x="1517" y="317"/>
                  </a:lnTo>
                  <a:lnTo>
                    <a:pt x="1538" y="310"/>
                  </a:lnTo>
                  <a:lnTo>
                    <a:pt x="1566" y="303"/>
                  </a:lnTo>
                  <a:lnTo>
                    <a:pt x="1593" y="296"/>
                  </a:lnTo>
                  <a:lnTo>
                    <a:pt x="1614" y="289"/>
                  </a:lnTo>
                  <a:lnTo>
                    <a:pt x="1642" y="282"/>
                  </a:lnTo>
                  <a:lnTo>
                    <a:pt x="1669" y="275"/>
                  </a:lnTo>
                  <a:lnTo>
                    <a:pt x="1697" y="269"/>
                  </a:lnTo>
                  <a:lnTo>
                    <a:pt x="1718" y="262"/>
                  </a:lnTo>
                  <a:lnTo>
                    <a:pt x="1745" y="255"/>
                  </a:lnTo>
                  <a:lnTo>
                    <a:pt x="1773" y="241"/>
                  </a:lnTo>
                  <a:lnTo>
                    <a:pt x="1800" y="234"/>
                  </a:lnTo>
                  <a:lnTo>
                    <a:pt x="1821" y="227"/>
                  </a:lnTo>
                  <a:lnTo>
                    <a:pt x="1849" y="220"/>
                  </a:lnTo>
                  <a:lnTo>
                    <a:pt x="1876" y="213"/>
                  </a:lnTo>
                  <a:lnTo>
                    <a:pt x="1904" y="206"/>
                  </a:lnTo>
                  <a:lnTo>
                    <a:pt x="1925" y="200"/>
                  </a:lnTo>
                  <a:lnTo>
                    <a:pt x="1952" y="193"/>
                  </a:lnTo>
                  <a:lnTo>
                    <a:pt x="1980" y="186"/>
                  </a:lnTo>
                  <a:lnTo>
                    <a:pt x="2000" y="179"/>
                  </a:lnTo>
                  <a:lnTo>
                    <a:pt x="2028" y="172"/>
                  </a:lnTo>
                  <a:lnTo>
                    <a:pt x="2056" y="158"/>
                  </a:lnTo>
                  <a:lnTo>
                    <a:pt x="2083" y="151"/>
                  </a:lnTo>
                  <a:lnTo>
                    <a:pt x="2104" y="144"/>
                  </a:lnTo>
                  <a:lnTo>
                    <a:pt x="2132" y="138"/>
                  </a:lnTo>
                  <a:lnTo>
                    <a:pt x="2159" y="131"/>
                  </a:lnTo>
                  <a:lnTo>
                    <a:pt x="2187" y="124"/>
                  </a:lnTo>
                  <a:lnTo>
                    <a:pt x="2207" y="117"/>
                  </a:lnTo>
                  <a:lnTo>
                    <a:pt x="2235" y="110"/>
                  </a:lnTo>
                  <a:lnTo>
                    <a:pt x="2263" y="96"/>
                  </a:lnTo>
                  <a:lnTo>
                    <a:pt x="2283" y="89"/>
                  </a:lnTo>
                  <a:lnTo>
                    <a:pt x="2311" y="82"/>
                  </a:lnTo>
                  <a:lnTo>
                    <a:pt x="2338" y="75"/>
                  </a:lnTo>
                  <a:lnTo>
                    <a:pt x="2366" y="69"/>
                  </a:lnTo>
                  <a:lnTo>
                    <a:pt x="2387" y="62"/>
                  </a:lnTo>
                  <a:lnTo>
                    <a:pt x="2414" y="48"/>
                  </a:lnTo>
                  <a:lnTo>
                    <a:pt x="2442" y="41"/>
                  </a:lnTo>
                  <a:lnTo>
                    <a:pt x="2470" y="34"/>
                  </a:lnTo>
                  <a:lnTo>
                    <a:pt x="2490" y="27"/>
                  </a:lnTo>
                  <a:lnTo>
                    <a:pt x="2518" y="20"/>
                  </a:lnTo>
                  <a:lnTo>
                    <a:pt x="2545" y="6"/>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9" name="Freeform 42"/>
            <p:cNvSpPr>
              <a:spLocks/>
            </p:cNvSpPr>
            <p:nvPr/>
          </p:nvSpPr>
          <p:spPr bwMode="auto">
            <a:xfrm>
              <a:off x="1680" y="2877"/>
              <a:ext cx="2573" cy="594"/>
            </a:xfrm>
            <a:custGeom>
              <a:avLst/>
              <a:gdLst>
                <a:gd name="T0" fmla="*/ 20 w 2573"/>
                <a:gd name="T1" fmla="*/ 580 h 594"/>
                <a:gd name="T2" fmla="*/ 75 w 2573"/>
                <a:gd name="T3" fmla="*/ 573 h 594"/>
                <a:gd name="T4" fmla="*/ 124 w 2573"/>
                <a:gd name="T5" fmla="*/ 559 h 594"/>
                <a:gd name="T6" fmla="*/ 179 w 2573"/>
                <a:gd name="T7" fmla="*/ 559 h 594"/>
                <a:gd name="T8" fmla="*/ 227 w 2573"/>
                <a:gd name="T9" fmla="*/ 587 h 594"/>
                <a:gd name="T10" fmla="*/ 282 w 2573"/>
                <a:gd name="T11" fmla="*/ 587 h 594"/>
                <a:gd name="T12" fmla="*/ 331 w 2573"/>
                <a:gd name="T13" fmla="*/ 559 h 594"/>
                <a:gd name="T14" fmla="*/ 379 w 2573"/>
                <a:gd name="T15" fmla="*/ 552 h 594"/>
                <a:gd name="T16" fmla="*/ 434 w 2573"/>
                <a:gd name="T17" fmla="*/ 545 h 594"/>
                <a:gd name="T18" fmla="*/ 483 w 2573"/>
                <a:gd name="T19" fmla="*/ 538 h 594"/>
                <a:gd name="T20" fmla="*/ 538 w 2573"/>
                <a:gd name="T21" fmla="*/ 532 h 594"/>
                <a:gd name="T22" fmla="*/ 586 w 2573"/>
                <a:gd name="T23" fmla="*/ 518 h 594"/>
                <a:gd name="T24" fmla="*/ 641 w 2573"/>
                <a:gd name="T25" fmla="*/ 511 h 594"/>
                <a:gd name="T26" fmla="*/ 690 w 2573"/>
                <a:gd name="T27" fmla="*/ 504 h 594"/>
                <a:gd name="T28" fmla="*/ 745 w 2573"/>
                <a:gd name="T29" fmla="*/ 497 h 594"/>
                <a:gd name="T30" fmla="*/ 793 w 2573"/>
                <a:gd name="T31" fmla="*/ 483 h 594"/>
                <a:gd name="T32" fmla="*/ 848 w 2573"/>
                <a:gd name="T33" fmla="*/ 476 h 594"/>
                <a:gd name="T34" fmla="*/ 897 w 2573"/>
                <a:gd name="T35" fmla="*/ 463 h 594"/>
                <a:gd name="T36" fmla="*/ 952 w 2573"/>
                <a:gd name="T37" fmla="*/ 449 h 594"/>
                <a:gd name="T38" fmla="*/ 1000 w 2573"/>
                <a:gd name="T39" fmla="*/ 442 h 594"/>
                <a:gd name="T40" fmla="*/ 1048 w 2573"/>
                <a:gd name="T41" fmla="*/ 428 h 594"/>
                <a:gd name="T42" fmla="*/ 1103 w 2573"/>
                <a:gd name="T43" fmla="*/ 414 h 594"/>
                <a:gd name="T44" fmla="*/ 1152 w 2573"/>
                <a:gd name="T45" fmla="*/ 407 h 594"/>
                <a:gd name="T46" fmla="*/ 1207 w 2573"/>
                <a:gd name="T47" fmla="*/ 394 h 594"/>
                <a:gd name="T48" fmla="*/ 1255 w 2573"/>
                <a:gd name="T49" fmla="*/ 380 h 594"/>
                <a:gd name="T50" fmla="*/ 1310 w 2573"/>
                <a:gd name="T51" fmla="*/ 366 h 594"/>
                <a:gd name="T52" fmla="*/ 1359 w 2573"/>
                <a:gd name="T53" fmla="*/ 359 h 594"/>
                <a:gd name="T54" fmla="*/ 1414 w 2573"/>
                <a:gd name="T55" fmla="*/ 345 h 594"/>
                <a:gd name="T56" fmla="*/ 1462 w 2573"/>
                <a:gd name="T57" fmla="*/ 332 h 594"/>
                <a:gd name="T58" fmla="*/ 1517 w 2573"/>
                <a:gd name="T59" fmla="*/ 318 h 594"/>
                <a:gd name="T60" fmla="*/ 1566 w 2573"/>
                <a:gd name="T61" fmla="*/ 304 h 594"/>
                <a:gd name="T62" fmla="*/ 1614 w 2573"/>
                <a:gd name="T63" fmla="*/ 290 h 594"/>
                <a:gd name="T64" fmla="*/ 1669 w 2573"/>
                <a:gd name="T65" fmla="*/ 276 h 594"/>
                <a:gd name="T66" fmla="*/ 1718 w 2573"/>
                <a:gd name="T67" fmla="*/ 263 h 594"/>
                <a:gd name="T68" fmla="*/ 1773 w 2573"/>
                <a:gd name="T69" fmla="*/ 242 h 594"/>
                <a:gd name="T70" fmla="*/ 1821 w 2573"/>
                <a:gd name="T71" fmla="*/ 228 h 594"/>
                <a:gd name="T72" fmla="*/ 1876 w 2573"/>
                <a:gd name="T73" fmla="*/ 214 h 594"/>
                <a:gd name="T74" fmla="*/ 1925 w 2573"/>
                <a:gd name="T75" fmla="*/ 200 h 594"/>
                <a:gd name="T76" fmla="*/ 1980 w 2573"/>
                <a:gd name="T77" fmla="*/ 187 h 594"/>
                <a:gd name="T78" fmla="*/ 2028 w 2573"/>
                <a:gd name="T79" fmla="*/ 173 h 594"/>
                <a:gd name="T80" fmla="*/ 2083 w 2573"/>
                <a:gd name="T81" fmla="*/ 152 h 594"/>
                <a:gd name="T82" fmla="*/ 2132 w 2573"/>
                <a:gd name="T83" fmla="*/ 138 h 594"/>
                <a:gd name="T84" fmla="*/ 2187 w 2573"/>
                <a:gd name="T85" fmla="*/ 125 h 594"/>
                <a:gd name="T86" fmla="*/ 2235 w 2573"/>
                <a:gd name="T87" fmla="*/ 111 h 594"/>
                <a:gd name="T88" fmla="*/ 2283 w 2573"/>
                <a:gd name="T89" fmla="*/ 90 h 594"/>
                <a:gd name="T90" fmla="*/ 2338 w 2573"/>
                <a:gd name="T91" fmla="*/ 76 h 594"/>
                <a:gd name="T92" fmla="*/ 2387 w 2573"/>
                <a:gd name="T93" fmla="*/ 63 h 594"/>
                <a:gd name="T94" fmla="*/ 2442 w 2573"/>
                <a:gd name="T95" fmla="*/ 42 h 594"/>
                <a:gd name="T96" fmla="*/ 2490 w 2573"/>
                <a:gd name="T97" fmla="*/ 28 h 594"/>
                <a:gd name="T98" fmla="*/ 2545 w 2573"/>
                <a:gd name="T99" fmla="*/ 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4">
                  <a:moveTo>
                    <a:pt x="0" y="566"/>
                  </a:moveTo>
                  <a:lnTo>
                    <a:pt x="20" y="580"/>
                  </a:lnTo>
                  <a:lnTo>
                    <a:pt x="48" y="573"/>
                  </a:lnTo>
                  <a:lnTo>
                    <a:pt x="75" y="573"/>
                  </a:lnTo>
                  <a:lnTo>
                    <a:pt x="96" y="559"/>
                  </a:lnTo>
                  <a:lnTo>
                    <a:pt x="124" y="559"/>
                  </a:lnTo>
                  <a:lnTo>
                    <a:pt x="151" y="566"/>
                  </a:lnTo>
                  <a:lnTo>
                    <a:pt x="179" y="559"/>
                  </a:lnTo>
                  <a:lnTo>
                    <a:pt x="200" y="566"/>
                  </a:lnTo>
                  <a:lnTo>
                    <a:pt x="227" y="587"/>
                  </a:lnTo>
                  <a:lnTo>
                    <a:pt x="255" y="580"/>
                  </a:lnTo>
                  <a:lnTo>
                    <a:pt x="282" y="587"/>
                  </a:lnTo>
                  <a:lnTo>
                    <a:pt x="303" y="594"/>
                  </a:lnTo>
                  <a:lnTo>
                    <a:pt x="331" y="559"/>
                  </a:lnTo>
                  <a:lnTo>
                    <a:pt x="358" y="552"/>
                  </a:lnTo>
                  <a:lnTo>
                    <a:pt x="379" y="552"/>
                  </a:lnTo>
                  <a:lnTo>
                    <a:pt x="407" y="545"/>
                  </a:lnTo>
                  <a:lnTo>
                    <a:pt x="434" y="545"/>
                  </a:lnTo>
                  <a:lnTo>
                    <a:pt x="462" y="538"/>
                  </a:lnTo>
                  <a:lnTo>
                    <a:pt x="483" y="538"/>
                  </a:lnTo>
                  <a:lnTo>
                    <a:pt x="510" y="532"/>
                  </a:lnTo>
                  <a:lnTo>
                    <a:pt x="538" y="532"/>
                  </a:lnTo>
                  <a:lnTo>
                    <a:pt x="565" y="525"/>
                  </a:lnTo>
                  <a:lnTo>
                    <a:pt x="586" y="518"/>
                  </a:lnTo>
                  <a:lnTo>
                    <a:pt x="614" y="518"/>
                  </a:lnTo>
                  <a:lnTo>
                    <a:pt x="641" y="511"/>
                  </a:lnTo>
                  <a:lnTo>
                    <a:pt x="662" y="511"/>
                  </a:lnTo>
                  <a:lnTo>
                    <a:pt x="690" y="504"/>
                  </a:lnTo>
                  <a:lnTo>
                    <a:pt x="717" y="497"/>
                  </a:lnTo>
                  <a:lnTo>
                    <a:pt x="745" y="497"/>
                  </a:lnTo>
                  <a:lnTo>
                    <a:pt x="765" y="490"/>
                  </a:lnTo>
                  <a:lnTo>
                    <a:pt x="793" y="483"/>
                  </a:lnTo>
                  <a:lnTo>
                    <a:pt x="821" y="476"/>
                  </a:lnTo>
                  <a:lnTo>
                    <a:pt x="848" y="476"/>
                  </a:lnTo>
                  <a:lnTo>
                    <a:pt x="869" y="470"/>
                  </a:lnTo>
                  <a:lnTo>
                    <a:pt x="897" y="463"/>
                  </a:lnTo>
                  <a:lnTo>
                    <a:pt x="924" y="456"/>
                  </a:lnTo>
                  <a:lnTo>
                    <a:pt x="952" y="449"/>
                  </a:lnTo>
                  <a:lnTo>
                    <a:pt x="972" y="449"/>
                  </a:lnTo>
                  <a:lnTo>
                    <a:pt x="1000" y="442"/>
                  </a:lnTo>
                  <a:lnTo>
                    <a:pt x="1028" y="435"/>
                  </a:lnTo>
                  <a:lnTo>
                    <a:pt x="1048" y="428"/>
                  </a:lnTo>
                  <a:lnTo>
                    <a:pt x="1076" y="421"/>
                  </a:lnTo>
                  <a:lnTo>
                    <a:pt x="1103" y="414"/>
                  </a:lnTo>
                  <a:lnTo>
                    <a:pt x="1131" y="414"/>
                  </a:lnTo>
                  <a:lnTo>
                    <a:pt x="1152" y="407"/>
                  </a:lnTo>
                  <a:lnTo>
                    <a:pt x="1179" y="401"/>
                  </a:lnTo>
                  <a:lnTo>
                    <a:pt x="1207" y="394"/>
                  </a:lnTo>
                  <a:lnTo>
                    <a:pt x="1235" y="387"/>
                  </a:lnTo>
                  <a:lnTo>
                    <a:pt x="1255" y="380"/>
                  </a:lnTo>
                  <a:lnTo>
                    <a:pt x="1283" y="373"/>
                  </a:lnTo>
                  <a:lnTo>
                    <a:pt x="1310" y="366"/>
                  </a:lnTo>
                  <a:lnTo>
                    <a:pt x="1331" y="359"/>
                  </a:lnTo>
                  <a:lnTo>
                    <a:pt x="1359" y="359"/>
                  </a:lnTo>
                  <a:lnTo>
                    <a:pt x="1386" y="352"/>
                  </a:lnTo>
                  <a:lnTo>
                    <a:pt x="1414" y="345"/>
                  </a:lnTo>
                  <a:lnTo>
                    <a:pt x="1435" y="338"/>
                  </a:lnTo>
                  <a:lnTo>
                    <a:pt x="1462" y="332"/>
                  </a:lnTo>
                  <a:lnTo>
                    <a:pt x="1490" y="325"/>
                  </a:lnTo>
                  <a:lnTo>
                    <a:pt x="1517" y="318"/>
                  </a:lnTo>
                  <a:lnTo>
                    <a:pt x="1538" y="311"/>
                  </a:lnTo>
                  <a:lnTo>
                    <a:pt x="1566" y="304"/>
                  </a:lnTo>
                  <a:lnTo>
                    <a:pt x="1593" y="297"/>
                  </a:lnTo>
                  <a:lnTo>
                    <a:pt x="1614" y="290"/>
                  </a:lnTo>
                  <a:lnTo>
                    <a:pt x="1642" y="283"/>
                  </a:lnTo>
                  <a:lnTo>
                    <a:pt x="1669" y="276"/>
                  </a:lnTo>
                  <a:lnTo>
                    <a:pt x="1697" y="269"/>
                  </a:lnTo>
                  <a:lnTo>
                    <a:pt x="1718" y="263"/>
                  </a:lnTo>
                  <a:lnTo>
                    <a:pt x="1745" y="256"/>
                  </a:lnTo>
                  <a:lnTo>
                    <a:pt x="1773" y="242"/>
                  </a:lnTo>
                  <a:lnTo>
                    <a:pt x="1800" y="235"/>
                  </a:lnTo>
                  <a:lnTo>
                    <a:pt x="1821" y="228"/>
                  </a:lnTo>
                  <a:lnTo>
                    <a:pt x="1849" y="221"/>
                  </a:lnTo>
                  <a:lnTo>
                    <a:pt x="1876" y="214"/>
                  </a:lnTo>
                  <a:lnTo>
                    <a:pt x="1904" y="207"/>
                  </a:lnTo>
                  <a:lnTo>
                    <a:pt x="1925" y="200"/>
                  </a:lnTo>
                  <a:lnTo>
                    <a:pt x="1952" y="194"/>
                  </a:lnTo>
                  <a:lnTo>
                    <a:pt x="1980" y="187"/>
                  </a:lnTo>
                  <a:lnTo>
                    <a:pt x="2000" y="180"/>
                  </a:lnTo>
                  <a:lnTo>
                    <a:pt x="2028" y="173"/>
                  </a:lnTo>
                  <a:lnTo>
                    <a:pt x="2056" y="159"/>
                  </a:lnTo>
                  <a:lnTo>
                    <a:pt x="2083" y="152"/>
                  </a:lnTo>
                  <a:lnTo>
                    <a:pt x="2104" y="145"/>
                  </a:lnTo>
                  <a:lnTo>
                    <a:pt x="2132" y="138"/>
                  </a:lnTo>
                  <a:lnTo>
                    <a:pt x="2159" y="132"/>
                  </a:lnTo>
                  <a:lnTo>
                    <a:pt x="2187" y="125"/>
                  </a:lnTo>
                  <a:lnTo>
                    <a:pt x="2207" y="118"/>
                  </a:lnTo>
                  <a:lnTo>
                    <a:pt x="2235" y="111"/>
                  </a:lnTo>
                  <a:lnTo>
                    <a:pt x="2263" y="97"/>
                  </a:lnTo>
                  <a:lnTo>
                    <a:pt x="2283" y="90"/>
                  </a:lnTo>
                  <a:lnTo>
                    <a:pt x="2311" y="83"/>
                  </a:lnTo>
                  <a:lnTo>
                    <a:pt x="2338" y="76"/>
                  </a:lnTo>
                  <a:lnTo>
                    <a:pt x="2366" y="69"/>
                  </a:lnTo>
                  <a:lnTo>
                    <a:pt x="2387" y="63"/>
                  </a:lnTo>
                  <a:lnTo>
                    <a:pt x="2414" y="49"/>
                  </a:lnTo>
                  <a:lnTo>
                    <a:pt x="2442" y="42"/>
                  </a:lnTo>
                  <a:lnTo>
                    <a:pt x="2470" y="35"/>
                  </a:lnTo>
                  <a:lnTo>
                    <a:pt x="2490" y="28"/>
                  </a:lnTo>
                  <a:lnTo>
                    <a:pt x="2518" y="21"/>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30" name="Rectangle 43"/>
            <p:cNvSpPr>
              <a:spLocks noChangeArrowheads="1"/>
            </p:cNvSpPr>
            <p:nvPr/>
          </p:nvSpPr>
          <p:spPr bwMode="auto">
            <a:xfrm>
              <a:off x="1555" y="380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2000</a:t>
              </a:r>
              <a:endParaRPr lang="de-DE" altLang="en-US" sz="1350" dirty="0"/>
            </a:p>
          </p:txBody>
        </p:sp>
        <p:sp>
          <p:nvSpPr>
            <p:cNvPr id="5131" name="Rectangle 44"/>
            <p:cNvSpPr>
              <a:spLocks noChangeArrowheads="1"/>
            </p:cNvSpPr>
            <p:nvPr/>
          </p:nvSpPr>
          <p:spPr bwMode="auto">
            <a:xfrm>
              <a:off x="2066" y="380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2020</a:t>
              </a:r>
              <a:endParaRPr lang="de-DE" altLang="en-US" sz="1350" dirty="0"/>
            </a:p>
          </p:txBody>
        </p:sp>
        <p:sp>
          <p:nvSpPr>
            <p:cNvPr id="5132" name="Rectangle 45"/>
            <p:cNvSpPr>
              <a:spLocks noChangeArrowheads="1"/>
            </p:cNvSpPr>
            <p:nvPr/>
          </p:nvSpPr>
          <p:spPr bwMode="auto">
            <a:xfrm>
              <a:off x="2583" y="380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2040</a:t>
              </a:r>
              <a:endParaRPr lang="de-DE" altLang="en-US" sz="1350" dirty="0"/>
            </a:p>
          </p:txBody>
        </p:sp>
        <p:sp>
          <p:nvSpPr>
            <p:cNvPr id="5133" name="Rectangle 46"/>
            <p:cNvSpPr>
              <a:spLocks noChangeArrowheads="1"/>
            </p:cNvSpPr>
            <p:nvPr/>
          </p:nvSpPr>
          <p:spPr bwMode="auto">
            <a:xfrm>
              <a:off x="3094" y="380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2060</a:t>
              </a:r>
              <a:endParaRPr lang="de-DE" altLang="en-US" sz="1350" dirty="0"/>
            </a:p>
          </p:txBody>
        </p:sp>
        <p:sp>
          <p:nvSpPr>
            <p:cNvPr id="5134" name="Rectangle 47"/>
            <p:cNvSpPr>
              <a:spLocks noChangeArrowheads="1"/>
            </p:cNvSpPr>
            <p:nvPr/>
          </p:nvSpPr>
          <p:spPr bwMode="auto">
            <a:xfrm>
              <a:off x="3611" y="380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2080</a:t>
              </a:r>
              <a:endParaRPr lang="de-DE" altLang="en-US" sz="1350" dirty="0"/>
            </a:p>
          </p:txBody>
        </p:sp>
        <p:sp>
          <p:nvSpPr>
            <p:cNvPr id="5135" name="Rectangle 48"/>
            <p:cNvSpPr>
              <a:spLocks noChangeArrowheads="1"/>
            </p:cNvSpPr>
            <p:nvPr/>
          </p:nvSpPr>
          <p:spPr bwMode="auto">
            <a:xfrm>
              <a:off x="4129" y="3809"/>
              <a:ext cx="156"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2100</a:t>
              </a:r>
              <a:endParaRPr lang="de-DE" altLang="en-US" sz="1350" dirty="0"/>
            </a:p>
          </p:txBody>
        </p:sp>
        <p:sp>
          <p:nvSpPr>
            <p:cNvPr id="5136" name="Rectangle 49"/>
            <p:cNvSpPr>
              <a:spLocks noChangeArrowheads="1"/>
            </p:cNvSpPr>
            <p:nvPr/>
          </p:nvSpPr>
          <p:spPr bwMode="auto">
            <a:xfrm rot="16200000">
              <a:off x="551" y="2129"/>
              <a:ext cx="15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de-DE" altLang="en-US" sz="1800" dirty="0">
                  <a:solidFill>
                    <a:srgbClr val="000000"/>
                  </a:solidFill>
                </a:rPr>
                <a:t>GTonnenCO</a:t>
              </a:r>
              <a:r>
                <a:rPr lang="de-DE" altLang="en-US" sz="1800" baseline="-25000" dirty="0">
                  <a:solidFill>
                    <a:srgbClr val="000000"/>
                  </a:solidFill>
                </a:rPr>
                <a:t>2</a:t>
              </a:r>
              <a:r>
                <a:rPr lang="de-DE" altLang="en-US" sz="1800" dirty="0">
                  <a:solidFill>
                    <a:srgbClr val="000000"/>
                  </a:solidFill>
                </a:rPr>
                <a:t>ä / Jahr</a:t>
              </a:r>
              <a:endParaRPr lang="de-DE" altLang="en-US" sz="1800" dirty="0"/>
            </a:p>
          </p:txBody>
        </p:sp>
      </p:grpSp>
      <p:sp>
        <p:nvSpPr>
          <p:cNvPr id="50" name="TextBox 49"/>
          <p:cNvSpPr txBox="1"/>
          <p:nvPr/>
        </p:nvSpPr>
        <p:spPr>
          <a:xfrm>
            <a:off x="6934200" y="4309415"/>
            <a:ext cx="1943100" cy="1754326"/>
          </a:xfrm>
          <a:prstGeom prst="rect">
            <a:avLst/>
          </a:prstGeom>
          <a:noFill/>
        </p:spPr>
        <p:txBody>
          <a:bodyPr wrap="square" rtlCol="0">
            <a:spAutoFit/>
          </a:bodyPr>
          <a:lstStyle/>
          <a:p>
            <a:pPr marL="214313" indent="-214313">
              <a:buSzPct val="127000"/>
              <a:buFont typeface="Wingdings" charset="2"/>
              <a:buChar char="§"/>
            </a:pPr>
            <a:r>
              <a:rPr lang="de-DE" sz="1350" b="1" dirty="0">
                <a:solidFill>
                  <a:srgbClr val="800D00"/>
                </a:solidFill>
              </a:rPr>
              <a:t>Andere Entwicklungsländer</a:t>
            </a:r>
          </a:p>
          <a:p>
            <a:pPr marL="214313" indent="-214313">
              <a:buSzPct val="127000"/>
              <a:buFont typeface="Wingdings" charset="2"/>
              <a:buChar char="§"/>
            </a:pPr>
            <a:r>
              <a:rPr lang="de-DE" sz="1350" b="1" dirty="0">
                <a:solidFill>
                  <a:srgbClr val="808080"/>
                </a:solidFill>
              </a:rPr>
              <a:t>China</a:t>
            </a:r>
          </a:p>
          <a:p>
            <a:pPr marL="214313" indent="-214313">
              <a:buSzPct val="127000"/>
              <a:buFont typeface="Wingdings" charset="2"/>
              <a:buChar char="§"/>
            </a:pPr>
            <a:r>
              <a:rPr lang="de-DE" sz="1350" b="1" dirty="0">
                <a:solidFill>
                  <a:srgbClr val="008000"/>
                </a:solidFill>
              </a:rPr>
              <a:t>Andere Industrieländer</a:t>
            </a:r>
          </a:p>
          <a:p>
            <a:pPr marL="214313" indent="-214313">
              <a:buSzPct val="127000"/>
              <a:buFont typeface="Wingdings" charset="2"/>
              <a:buChar char="§"/>
            </a:pPr>
            <a:r>
              <a:rPr lang="de-DE" sz="1350" b="1" dirty="0">
                <a:solidFill>
                  <a:srgbClr val="0432FF"/>
                </a:solidFill>
              </a:rPr>
              <a:t>USA</a:t>
            </a:r>
          </a:p>
          <a:p>
            <a:pPr marL="214313" indent="-214313">
              <a:buSzPct val="127000"/>
              <a:buFont typeface="Wingdings" charset="2"/>
              <a:buChar char="§"/>
            </a:pPr>
            <a:r>
              <a:rPr lang="de-DE" sz="1350" b="1" dirty="0">
                <a:solidFill>
                  <a:srgbClr val="FF2500"/>
                </a:solidFill>
              </a:rPr>
              <a:t>EU</a:t>
            </a:r>
          </a:p>
          <a:p>
            <a:pPr marL="214313" indent="-214313">
              <a:buSzPct val="127000"/>
              <a:buFont typeface="Wingdings" charset="2"/>
              <a:buChar char="§"/>
            </a:pPr>
            <a:r>
              <a:rPr lang="de-DE" sz="1350" b="1" dirty="0"/>
              <a:t>Indien</a:t>
            </a:r>
          </a:p>
        </p:txBody>
      </p:sp>
      <p:sp>
        <p:nvSpPr>
          <p:cNvPr id="47" name="TextBox 9"/>
          <p:cNvSpPr txBox="1">
            <a:spLocks noChangeArrowheads="1"/>
          </p:cNvSpPr>
          <p:nvPr/>
        </p:nvSpPr>
        <p:spPr bwMode="auto">
          <a:xfrm>
            <a:off x="7042049" y="3050062"/>
            <a:ext cx="13276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de-DE" sz="2800" b="1" dirty="0">
                <a:solidFill>
                  <a:srgbClr val="C00000"/>
                </a:solidFill>
                <a:latin typeface="Century Gothic"/>
              </a:rPr>
              <a:t>4,5°C</a:t>
            </a:r>
          </a:p>
        </p:txBody>
      </p:sp>
      <p:sp>
        <p:nvSpPr>
          <p:cNvPr id="48" name="TextBox 8"/>
          <p:cNvSpPr txBox="1">
            <a:spLocks noChangeArrowheads="1"/>
          </p:cNvSpPr>
          <p:nvPr/>
        </p:nvSpPr>
        <p:spPr bwMode="auto">
          <a:xfrm>
            <a:off x="6934200" y="3494808"/>
            <a:ext cx="16383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de-DE" sz="1500" dirty="0">
                <a:solidFill>
                  <a:srgbClr val="C00000"/>
                </a:solidFill>
                <a:latin typeface="Century Gothic"/>
              </a:rPr>
              <a:t>Im Jahre 2100</a:t>
            </a:r>
          </a:p>
        </p:txBody>
      </p:sp>
    </p:spTree>
    <p:extLst>
      <p:ext uri="{BB962C8B-B14F-4D97-AF65-F5344CB8AC3E}">
        <p14:creationId xmlns:p14="http://schemas.microsoft.com/office/powerpoint/2010/main" val="352097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p:txBody>
          <a:bodyPr vert="horz" lIns="91440" tIns="45720" rIns="91440" bIns="45720" rtlCol="0" anchor="ctr">
            <a:noAutofit/>
          </a:bodyPr>
          <a:lstStyle/>
          <a:p>
            <a:r>
              <a:rPr lang="de-DE" altLang="en-US" dirty="0"/>
              <a:t>+4 ºC Erwärmung</a:t>
            </a:r>
          </a:p>
        </p:txBody>
      </p:sp>
      <p:sp>
        <p:nvSpPr>
          <p:cNvPr id="5" name="Rectangle 4"/>
          <p:cNvSpPr/>
          <p:nvPr/>
        </p:nvSpPr>
        <p:spPr>
          <a:xfrm>
            <a:off x="381000" y="1143000"/>
            <a:ext cx="8458200" cy="5432256"/>
          </a:xfrm>
          <a:prstGeom prst="rect">
            <a:avLst/>
          </a:prstGeom>
        </p:spPr>
        <p:txBody>
          <a:bodyPr wrap="square">
            <a:spAutoFit/>
          </a:bodyPr>
          <a:lstStyle/>
          <a:p>
            <a:pPr marL="457200" indent="-457200">
              <a:spcAft>
                <a:spcPts val="600"/>
              </a:spcAft>
              <a:buFont typeface="Arial" panose="020B0604020202020204" pitchFamily="34" charset="0"/>
              <a:buChar char="•"/>
              <a:defRPr/>
            </a:pPr>
            <a:r>
              <a:rPr lang="de-DE" b="1" dirty="0">
                <a:solidFill>
                  <a:schemeClr val="accent2"/>
                </a:solidFill>
                <a:latin typeface="Century Gothic"/>
                <a:ea typeface="+mn-ea"/>
              </a:rPr>
              <a:t>Anstieg des Meeresspiegels um viele Meter </a:t>
            </a:r>
            <a:r>
              <a:rPr lang="de-DE" dirty="0">
                <a:solidFill>
                  <a:srgbClr val="0C4E8B"/>
                </a:solidFill>
                <a:latin typeface="Century Gothic"/>
                <a:ea typeface="+mn-ea"/>
              </a:rPr>
              <a:t>innerhalb von </a:t>
            </a:r>
            <a:r>
              <a:rPr lang="de-DE" dirty="0">
                <a:solidFill>
                  <a:srgbClr val="114C8A"/>
                </a:solidFill>
                <a:latin typeface="Century Gothic"/>
                <a:ea typeface="+mn-ea"/>
              </a:rPr>
              <a:t>50-150 Jahren möglich</a:t>
            </a:r>
            <a:endParaRPr lang="de-DE" dirty="0">
              <a:solidFill>
                <a:srgbClr val="0C4E8B"/>
              </a:solidFill>
              <a:latin typeface="Century Gothic"/>
              <a:ea typeface="+mn-ea"/>
            </a:endParaRPr>
          </a:p>
          <a:p>
            <a:pPr marL="457200" indent="-457200">
              <a:spcAft>
                <a:spcPts val="600"/>
              </a:spcAft>
              <a:buFont typeface="Arial" panose="020B0604020202020204" pitchFamily="34" charset="0"/>
              <a:buChar char="•"/>
              <a:defRPr/>
            </a:pPr>
            <a:r>
              <a:rPr lang="de-DE" dirty="0">
                <a:solidFill>
                  <a:srgbClr val="0C4E8B"/>
                </a:solidFill>
                <a:latin typeface="Century Gothic"/>
                <a:ea typeface="+mn-ea"/>
              </a:rPr>
              <a:t>Weitverbreiteter </a:t>
            </a:r>
            <a:r>
              <a:rPr lang="de-DE" b="1" dirty="0">
                <a:solidFill>
                  <a:schemeClr val="accent2"/>
                </a:solidFill>
                <a:latin typeface="Century Gothic"/>
                <a:ea typeface="+mn-ea"/>
              </a:rPr>
              <a:t>Anstieg der Dürrehäufigkeit </a:t>
            </a:r>
            <a:r>
              <a:rPr lang="de-DE" dirty="0">
                <a:solidFill>
                  <a:srgbClr val="0C4E8B"/>
                </a:solidFill>
                <a:latin typeface="Century Gothic"/>
                <a:ea typeface="+mn-ea"/>
              </a:rPr>
              <a:t>weltweit </a:t>
            </a:r>
            <a:r>
              <a:rPr lang="de-DE" dirty="0">
                <a:solidFill>
                  <a:srgbClr val="114C8A"/>
                </a:solidFill>
                <a:latin typeface="Century Gothic"/>
                <a:ea typeface="+mn-ea"/>
              </a:rPr>
              <a:t>(~60% Anstieg) </a:t>
            </a:r>
          </a:p>
          <a:p>
            <a:pPr marL="457200" indent="-457200">
              <a:spcAft>
                <a:spcPts val="600"/>
              </a:spcAft>
              <a:buFont typeface="Arial" panose="020B0604020202020204" pitchFamily="34" charset="0"/>
              <a:buChar char="•"/>
              <a:defRPr/>
            </a:pPr>
            <a:r>
              <a:rPr lang="de-DE" dirty="0">
                <a:solidFill>
                  <a:srgbClr val="0C4E8B"/>
                </a:solidFill>
                <a:latin typeface="Century Gothic"/>
                <a:ea typeface="+mn-ea"/>
              </a:rPr>
              <a:t>Versteppung des Mittelmeerraums</a:t>
            </a:r>
          </a:p>
          <a:p>
            <a:pPr marL="457200" indent="-457200">
              <a:spcAft>
                <a:spcPts val="600"/>
              </a:spcAft>
              <a:buFont typeface="Arial" panose="020B0604020202020204" pitchFamily="34" charset="0"/>
              <a:buChar char="•"/>
              <a:defRPr/>
            </a:pPr>
            <a:r>
              <a:rPr lang="de-DE" dirty="0">
                <a:solidFill>
                  <a:srgbClr val="0C4E8B"/>
                </a:solidFill>
                <a:latin typeface="Century Gothic"/>
                <a:ea typeface="+mn-ea"/>
              </a:rPr>
              <a:t>Intensive und </a:t>
            </a:r>
            <a:r>
              <a:rPr lang="de-DE" b="1" dirty="0">
                <a:solidFill>
                  <a:schemeClr val="accent2"/>
                </a:solidFill>
                <a:latin typeface="Century Gothic"/>
                <a:ea typeface="+mn-ea"/>
              </a:rPr>
              <a:t>häufige Hitzewellen und Überschwemmungen</a:t>
            </a:r>
            <a:r>
              <a:rPr lang="de-DE" dirty="0">
                <a:solidFill>
                  <a:srgbClr val="0C4E8B"/>
                </a:solidFill>
                <a:latin typeface="Century Gothic"/>
                <a:ea typeface="+mn-ea"/>
              </a:rPr>
              <a:t> in manchen Regionen</a:t>
            </a:r>
          </a:p>
          <a:p>
            <a:pPr marL="457200" indent="-457200">
              <a:spcAft>
                <a:spcPts val="600"/>
              </a:spcAft>
              <a:buFont typeface="Arial" panose="020B0604020202020204" pitchFamily="34" charset="0"/>
              <a:buChar char="•"/>
              <a:defRPr/>
            </a:pPr>
            <a:r>
              <a:rPr lang="de-DE" dirty="0">
                <a:solidFill>
                  <a:srgbClr val="0C4E8B"/>
                </a:solidFill>
                <a:latin typeface="Century Gothic"/>
                <a:ea typeface="+mn-ea"/>
              </a:rPr>
              <a:t>Anhaltende Erwärmung (Jahrhunderte bis Jahrtausende): </a:t>
            </a:r>
            <a:r>
              <a:rPr lang="de-DE" b="1" dirty="0">
                <a:solidFill>
                  <a:schemeClr val="accent2"/>
                </a:solidFill>
                <a:latin typeface="Century Gothic"/>
                <a:ea typeface="+mn-ea"/>
              </a:rPr>
              <a:t>+ &gt;6 ˚C </a:t>
            </a:r>
          </a:p>
          <a:p>
            <a:pPr marL="457200" indent="-457200">
              <a:spcAft>
                <a:spcPts val="600"/>
              </a:spcAft>
              <a:buFont typeface="Arial" panose="020B0604020202020204" pitchFamily="34" charset="0"/>
              <a:buChar char="•"/>
              <a:defRPr/>
            </a:pPr>
            <a:r>
              <a:rPr lang="de-DE" dirty="0">
                <a:solidFill>
                  <a:srgbClr val="0C4E8B"/>
                </a:solidFill>
                <a:latin typeface="Century Gothic"/>
                <a:ea typeface="+mn-ea"/>
              </a:rPr>
              <a:t>Langfristiges Gleichgewicht des angestiegenen Meeresspiegels (Jahrtausende): </a:t>
            </a:r>
            <a:r>
              <a:rPr lang="de-DE" b="1" dirty="0">
                <a:solidFill>
                  <a:schemeClr val="accent2"/>
                </a:solidFill>
                <a:latin typeface="Century Gothic"/>
                <a:ea typeface="+mn-ea"/>
              </a:rPr>
              <a:t>~13-15 m</a:t>
            </a:r>
          </a:p>
          <a:p>
            <a:pPr marL="457200" indent="-457200">
              <a:spcAft>
                <a:spcPts val="600"/>
              </a:spcAft>
              <a:buFont typeface="Arial" panose="020B0604020202020204" pitchFamily="34" charset="0"/>
              <a:buChar char="•"/>
              <a:defRPr/>
            </a:pPr>
            <a:r>
              <a:rPr lang="de-DE" dirty="0">
                <a:solidFill>
                  <a:srgbClr val="114C8A"/>
                </a:solidFill>
                <a:latin typeface="Century Gothic"/>
                <a:ea typeface="+mn-ea"/>
              </a:rPr>
              <a:t>Irreversible Veränderungen</a:t>
            </a:r>
          </a:p>
          <a:p>
            <a:pPr marL="457200" indent="-457200">
              <a:spcAft>
                <a:spcPts val="600"/>
              </a:spcAft>
              <a:buFont typeface="Arial" panose="020B0604020202020204" pitchFamily="34" charset="0"/>
              <a:buChar char="•"/>
              <a:defRPr/>
            </a:pPr>
            <a:endParaRPr lang="de-DE" b="1" dirty="0">
              <a:solidFill>
                <a:schemeClr val="accent2"/>
              </a:solidFill>
              <a:latin typeface="Century Gothic"/>
              <a:ea typeface="+mn-ea"/>
            </a:endParaRPr>
          </a:p>
        </p:txBody>
      </p:sp>
    </p:spTree>
    <p:extLst>
      <p:ext uri="{BB962C8B-B14F-4D97-AF65-F5344CB8AC3E}">
        <p14:creationId xmlns:p14="http://schemas.microsoft.com/office/powerpoint/2010/main" val="830025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5-11-24 à 11.24.31.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238" y="886414"/>
            <a:ext cx="9152238" cy="5971586"/>
          </a:xfrm>
          <a:prstGeom prst="rect">
            <a:avLst/>
          </a:prstGeom>
        </p:spPr>
      </p:pic>
      <p:sp>
        <p:nvSpPr>
          <p:cNvPr id="4" name="Rectangle 3"/>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00600" y="273930"/>
            <a:ext cx="4038600" cy="338554"/>
          </a:xfrm>
          <a:prstGeom prst="rect">
            <a:avLst/>
          </a:prstGeom>
          <a:noFill/>
        </p:spPr>
        <p:txBody>
          <a:bodyPr wrap="square" rtlCol="0">
            <a:spAutoFit/>
          </a:bodyPr>
          <a:lstStyle/>
          <a:p>
            <a:pPr algn="r"/>
            <a:r>
              <a:rPr lang="en-US" sz="1600" dirty="0">
                <a:solidFill>
                  <a:schemeClr val="bg1"/>
                </a:solidFill>
                <a:latin typeface="Century Gothic" panose="020B0502020202020204" pitchFamily="34" charset="0"/>
                <a:ea typeface="Arial" charset="0"/>
                <a:cs typeface="Arial" charset="0"/>
              </a:rPr>
              <a:t>Quelle: Climate Central</a:t>
            </a:r>
          </a:p>
        </p:txBody>
      </p:sp>
      <p:sp>
        <p:nvSpPr>
          <p:cNvPr id="2" name="Title 1"/>
          <p:cNvSpPr>
            <a:spLocks noGrp="1"/>
          </p:cNvSpPr>
          <p:nvPr>
            <p:ph type="title"/>
          </p:nvPr>
        </p:nvSpPr>
        <p:spPr/>
        <p:txBody>
          <a:bodyPr/>
          <a:lstStyle/>
          <a:p>
            <a:r>
              <a:rPr lang="en-US" dirty="0"/>
              <a:t>London</a:t>
            </a:r>
          </a:p>
        </p:txBody>
      </p:sp>
    </p:spTree>
    <p:extLst>
      <p:ext uri="{BB962C8B-B14F-4D97-AF65-F5344CB8AC3E}">
        <p14:creationId xmlns:p14="http://schemas.microsoft.com/office/powerpoint/2010/main" val="1844825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962400" y="1600200"/>
            <a:ext cx="4610100" cy="533400"/>
          </a:xfrm>
        </p:spPr>
        <p:txBody>
          <a:bodyPr anchor="ctr">
            <a:normAutofit fontScale="90000"/>
          </a:bodyPr>
          <a:lstStyle/>
          <a:p>
            <a:r>
              <a:rPr lang="de-DE" dirty="0"/>
              <a:t>Aushandeln eines weltweiten Klimaabkommens</a:t>
            </a:r>
            <a:br>
              <a:rPr lang="de-DE" dirty="0"/>
            </a:br>
            <a:endParaRPr lang="de-DE" dirty="0"/>
          </a:p>
        </p:txBody>
      </p:sp>
      <p:pic>
        <p:nvPicPr>
          <p:cNvPr id="16" name="Picture 1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707" y="5668066"/>
            <a:ext cx="2315119" cy="926048"/>
          </a:xfrm>
          <a:prstGeom prst="rect">
            <a:avLst/>
          </a:prstGeom>
        </p:spPr>
      </p:pic>
      <p:graphicFrame>
        <p:nvGraphicFramePr>
          <p:cNvPr id="19" name="Object 18"/>
          <p:cNvGraphicFramePr>
            <a:graphicFrameLocks noChangeAspect="1"/>
          </p:cNvGraphicFramePr>
          <p:nvPr>
            <p:extLst>
              <p:ext uri="{D42A27DB-BD31-4B8C-83A1-F6EECF244321}">
                <p14:modId xmlns:p14="http://schemas.microsoft.com/office/powerpoint/2010/main" val="2790731600"/>
              </p:ext>
            </p:extLst>
          </p:nvPr>
        </p:nvGraphicFramePr>
        <p:xfrm>
          <a:off x="3657600" y="5543763"/>
          <a:ext cx="1568450" cy="1122445"/>
        </p:xfrm>
        <a:graphic>
          <a:graphicData uri="http://schemas.openxmlformats.org/presentationml/2006/ole">
            <mc:AlternateContent xmlns:mc="http://schemas.openxmlformats.org/markup-compatibility/2006">
              <mc:Choice xmlns:v="urn:schemas-microsoft-com:vml" Requires="v">
                <p:oleObj spid="_x0000_s1341" name="Image" r:id="rId5" imgW="2679120" imgH="1917360" progId="Photoshop.Image.16">
                  <p:embed/>
                </p:oleObj>
              </mc:Choice>
              <mc:Fallback>
                <p:oleObj name="Image" r:id="rId5" imgW="2679120" imgH="1917360" progId="Photoshop.Image.16">
                  <p:embed/>
                  <p:pic>
                    <p:nvPicPr>
                      <p:cNvPr id="0" name=""/>
                      <p:cNvPicPr/>
                      <p:nvPr/>
                    </p:nvPicPr>
                    <p:blipFill>
                      <a:blip r:embed="rId6"/>
                      <a:stretch>
                        <a:fillRect/>
                      </a:stretch>
                    </p:blipFill>
                    <p:spPr>
                      <a:xfrm>
                        <a:off x="3657600" y="5543763"/>
                        <a:ext cx="1568450" cy="1122445"/>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94509281"/>
              </p:ext>
            </p:extLst>
          </p:nvPr>
        </p:nvGraphicFramePr>
        <p:xfrm>
          <a:off x="5638800" y="5543763"/>
          <a:ext cx="964308" cy="1150687"/>
        </p:xfrm>
        <a:graphic>
          <a:graphicData uri="http://schemas.openxmlformats.org/presentationml/2006/ole">
            <mc:AlternateContent xmlns:mc="http://schemas.openxmlformats.org/markup-compatibility/2006">
              <mc:Choice xmlns:v="urn:schemas-microsoft-com:vml" Requires="v">
                <p:oleObj spid="_x0000_s1342" name="Image" r:id="rId7" imgW="1510920" imgH="1802880" progId="Photoshop.Image.16">
                  <p:embed/>
                </p:oleObj>
              </mc:Choice>
              <mc:Fallback>
                <p:oleObj name="Image" r:id="rId7" imgW="1510920" imgH="1802880" progId="Photoshop.Image.16">
                  <p:embed/>
                  <p:pic>
                    <p:nvPicPr>
                      <p:cNvPr id="0" name=""/>
                      <p:cNvPicPr/>
                      <p:nvPr/>
                    </p:nvPicPr>
                    <p:blipFill>
                      <a:blip r:embed="rId8"/>
                      <a:stretch>
                        <a:fillRect/>
                      </a:stretch>
                    </p:blipFill>
                    <p:spPr>
                      <a:xfrm>
                        <a:off x="5638800" y="5543763"/>
                        <a:ext cx="964308" cy="1150687"/>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727108748"/>
              </p:ext>
            </p:extLst>
          </p:nvPr>
        </p:nvGraphicFramePr>
        <p:xfrm>
          <a:off x="6858000" y="5677781"/>
          <a:ext cx="1695450" cy="882650"/>
        </p:xfrm>
        <a:graphic>
          <a:graphicData uri="http://schemas.openxmlformats.org/presentationml/2006/ole">
            <mc:AlternateContent xmlns:mc="http://schemas.openxmlformats.org/markup-compatibility/2006">
              <mc:Choice xmlns:v="urn:schemas-microsoft-com:vml" Requires="v">
                <p:oleObj spid="_x0000_s1343" name="Image" r:id="rId9" imgW="3390120" imgH="1764720" progId="Photoshop.Image.16">
                  <p:embed/>
                </p:oleObj>
              </mc:Choice>
              <mc:Fallback>
                <p:oleObj name="Image" r:id="rId9" imgW="3390120" imgH="1764720" progId="Photoshop.Image.16">
                  <p:embed/>
                  <p:pic>
                    <p:nvPicPr>
                      <p:cNvPr id="0" name=""/>
                      <p:cNvPicPr/>
                      <p:nvPr/>
                    </p:nvPicPr>
                    <p:blipFill>
                      <a:blip r:embed="rId10"/>
                      <a:stretch>
                        <a:fillRect/>
                      </a:stretch>
                    </p:blipFill>
                    <p:spPr>
                      <a:xfrm>
                        <a:off x="6858000" y="5677781"/>
                        <a:ext cx="1695450" cy="882650"/>
                      </a:xfrm>
                      <a:prstGeom prst="rect">
                        <a:avLst/>
                      </a:prstGeom>
                    </p:spPr>
                  </p:pic>
                </p:oleObj>
              </mc:Fallback>
            </mc:AlternateContent>
          </a:graphicData>
        </a:graphic>
      </p:graphicFrame>
      <p:pic>
        <p:nvPicPr>
          <p:cNvPr id="22" name="Picture 21" descr="UN_General_Assembly_hall.jpg"/>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1" y="2590800"/>
            <a:ext cx="9144001" cy="2890646"/>
          </a:xfrm>
          <a:prstGeom prst="rect">
            <a:avLst/>
          </a:prstGeom>
        </p:spPr>
      </p:pic>
    </p:spTree>
    <p:extLst>
      <p:ext uri="{BB962C8B-B14F-4D97-AF65-F5344CB8AC3E}">
        <p14:creationId xmlns:p14="http://schemas.microsoft.com/office/powerpoint/2010/main" val="2310928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a typeface="Arial" charset="0"/>
                <a:cs typeface="Arial" charset="0"/>
              </a:rPr>
              <a:t>Shanghai</a:t>
            </a:r>
            <a:endParaRPr lang="en-US" dirty="0"/>
          </a:p>
        </p:txBody>
      </p:sp>
      <p:sp>
        <p:nvSpPr>
          <p:cNvPr id="2" name="Espace réservé du numéro de diapositive 1"/>
          <p:cNvSpPr>
            <a:spLocks noGrp="1"/>
          </p:cNvSpPr>
          <p:nvPr>
            <p:ph type="sldNum" sz="quarter" idx="4294967295"/>
          </p:nvPr>
        </p:nvSpPr>
        <p:spPr>
          <a:xfrm>
            <a:off x="6948488" y="5829300"/>
            <a:ext cx="2195512" cy="1397000"/>
          </a:xfrm>
          <a:prstGeom prst="rect">
            <a:avLst/>
          </a:prstGeom>
        </p:spPr>
        <p:txBody>
          <a:bodyPr/>
          <a:lstStyle/>
          <a:p>
            <a:fld id="{5CF065F0-A464-2F47-86F8-E57740D3E7FA}" type="slidenum">
              <a:rPr lang="en-US" altLang="en-US" smtClean="0"/>
              <a:pPr/>
              <a:t>20</a:t>
            </a:fld>
            <a:endParaRPr lang="en-US" altLang="en-US" dirty="0"/>
          </a:p>
        </p:txBody>
      </p:sp>
      <p:pic>
        <p:nvPicPr>
          <p:cNvPr id="3" name="Image 2" descr="Capture d’écran 2015-11-24 à 11.25.13.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838200"/>
            <a:ext cx="9144000" cy="6019800"/>
          </a:xfrm>
          <a:prstGeom prst="rect">
            <a:avLst/>
          </a:prstGeom>
        </p:spPr>
      </p:pic>
      <p:sp>
        <p:nvSpPr>
          <p:cNvPr id="6" name="TextBox 5"/>
          <p:cNvSpPr txBox="1"/>
          <p:nvPr/>
        </p:nvSpPr>
        <p:spPr>
          <a:xfrm>
            <a:off x="4800600" y="273930"/>
            <a:ext cx="4038600" cy="338554"/>
          </a:xfrm>
          <a:prstGeom prst="rect">
            <a:avLst/>
          </a:prstGeom>
          <a:noFill/>
        </p:spPr>
        <p:txBody>
          <a:bodyPr wrap="square" rtlCol="0">
            <a:spAutoFit/>
          </a:bodyPr>
          <a:lstStyle/>
          <a:p>
            <a:pPr algn="r"/>
            <a:r>
              <a:rPr lang="en-US" sz="1600" dirty="0">
                <a:solidFill>
                  <a:schemeClr val="bg1"/>
                </a:solidFill>
                <a:latin typeface="Century Gothic" panose="020B0502020202020204" pitchFamily="34" charset="0"/>
                <a:ea typeface="Arial" charset="0"/>
                <a:cs typeface="Arial" charset="0"/>
              </a:rPr>
              <a:t>Quelle: Climate Central</a:t>
            </a:r>
          </a:p>
        </p:txBody>
      </p:sp>
    </p:spTree>
    <p:extLst>
      <p:ext uri="{BB962C8B-B14F-4D97-AF65-F5344CB8AC3E}">
        <p14:creationId xmlns:p14="http://schemas.microsoft.com/office/powerpoint/2010/main" val="617417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4419600" cy="6867260"/>
          </a:xfrm>
          <a:prstGeom prst="rect">
            <a:avLst/>
          </a:prstGeom>
        </p:spPr>
      </p:pic>
      <p:sp>
        <p:nvSpPr>
          <p:cNvPr id="5" name="Text Placeholder 4"/>
          <p:cNvSpPr>
            <a:spLocks noGrp="1"/>
          </p:cNvSpPr>
          <p:nvPr>
            <p:ph type="body" sz="quarter" idx="4294967295"/>
          </p:nvPr>
        </p:nvSpPr>
        <p:spPr>
          <a:xfrm>
            <a:off x="4800600" y="304800"/>
            <a:ext cx="4038600" cy="6172200"/>
          </a:xfrm>
        </p:spPr>
        <p:txBody>
          <a:bodyPr>
            <a:normAutofit fontScale="77500" lnSpcReduction="20000"/>
          </a:bodyPr>
          <a:lstStyle/>
          <a:p>
            <a:pPr marL="0" lvl="0" indent="0">
              <a:lnSpc>
                <a:spcPct val="130000"/>
              </a:lnSpc>
              <a:spcBef>
                <a:spcPts val="0"/>
              </a:spcBef>
              <a:buNone/>
              <a:defRPr/>
            </a:pPr>
            <a:r>
              <a:rPr lang="de-DE" altLang="fr-FR" dirty="0">
                <a:solidFill>
                  <a:schemeClr val="bg1"/>
                </a:solidFill>
              </a:rPr>
              <a:t>Bis 2020 könnten in manchen Ländern </a:t>
            </a:r>
            <a:r>
              <a:rPr lang="de-DE" altLang="fr-FR" b="1" dirty="0">
                <a:solidFill>
                  <a:schemeClr val="bg1"/>
                </a:solidFill>
              </a:rPr>
              <a:t>Erträge aus Regenfeldbau um bis zu 50% zurückgehen</a:t>
            </a:r>
            <a:r>
              <a:rPr lang="de-DE" altLang="fr-FR" dirty="0">
                <a:solidFill>
                  <a:schemeClr val="bg1"/>
                </a:solidFill>
              </a:rPr>
              <a:t>. Die landwirtschaftliche Produktion einschließlich des Zugangs zu Lebensmitteln wird in vielen afrikanischen Ländern voraussichtlich erheblich bedroht. Dies würde sich weiter negativ auf Lebensmittelsicherheit auswirken und das Problem der Unterernährung verschlimmern. </a:t>
            </a:r>
          </a:p>
          <a:p>
            <a:pPr marL="0" lvl="0" indent="0">
              <a:spcBef>
                <a:spcPts val="0"/>
              </a:spcBef>
              <a:buNone/>
              <a:defRPr/>
            </a:pPr>
            <a:endParaRPr lang="de-DE" altLang="fr-FR" dirty="0">
              <a:latin typeface="Arial" panose="020B0604020202020204" pitchFamily="34" charset="0"/>
            </a:endParaRPr>
          </a:p>
          <a:p>
            <a:pPr marL="0" lvl="0" indent="0">
              <a:spcBef>
                <a:spcPts val="0"/>
              </a:spcBef>
              <a:buNone/>
              <a:defRPr/>
            </a:pPr>
            <a:r>
              <a:rPr lang="de-DE" altLang="fr-FR" dirty="0">
                <a:solidFill>
                  <a:schemeClr val="bg1"/>
                </a:solidFill>
              </a:rPr>
              <a:t>-IPCC </a:t>
            </a:r>
            <a:r>
              <a:rPr lang="de-DE" altLang="fr-FR" dirty="0" smtClean="0">
                <a:solidFill>
                  <a:schemeClr val="bg1"/>
                </a:solidFill>
              </a:rPr>
              <a:t>AR5</a:t>
            </a:r>
            <a:endParaRPr lang="de-DE" dirty="0"/>
          </a:p>
        </p:txBody>
      </p:sp>
    </p:spTree>
    <p:extLst>
      <p:ext uri="{BB962C8B-B14F-4D97-AF65-F5344CB8AC3E}">
        <p14:creationId xmlns:p14="http://schemas.microsoft.com/office/powerpoint/2010/main" val="529609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tangle 9"/>
          <p:cNvSpPr/>
          <p:nvPr/>
        </p:nvSpPr>
        <p:spPr>
          <a:xfrm>
            <a:off x="7714736" y="228600"/>
            <a:ext cx="1429264"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tangle 10"/>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aseline="-25000" dirty="0"/>
          </a:p>
        </p:txBody>
      </p:sp>
      <p:sp>
        <p:nvSpPr>
          <p:cNvPr id="2" name="Title 1"/>
          <p:cNvSpPr>
            <a:spLocks noGrp="1"/>
          </p:cNvSpPr>
          <p:nvPr>
            <p:ph type="title"/>
          </p:nvPr>
        </p:nvSpPr>
        <p:spPr/>
        <p:txBody>
          <a:bodyPr/>
          <a:lstStyle/>
          <a:p>
            <a:r>
              <a:rPr lang="de-DE" dirty="0"/>
              <a:t>Ihre Ziele</a:t>
            </a:r>
          </a:p>
        </p:txBody>
      </p:sp>
      <p:sp>
        <p:nvSpPr>
          <p:cNvPr id="3" name="Text Placeholder 2"/>
          <p:cNvSpPr>
            <a:spLocks noGrp="1"/>
          </p:cNvSpPr>
          <p:nvPr>
            <p:ph type="body" sz="quarter" idx="10"/>
          </p:nvPr>
        </p:nvSpPr>
        <p:spPr/>
        <p:txBody>
          <a:bodyPr/>
          <a:lstStyle/>
          <a:p>
            <a:pPr>
              <a:spcAft>
                <a:spcPts val="600"/>
              </a:spcAft>
            </a:pPr>
            <a:r>
              <a:rPr lang="de-DE" dirty="0"/>
              <a:t>Das Treibhausgasniveau bis 2100 so weit zu reduzieren, </a:t>
            </a:r>
            <a:r>
              <a:rPr lang="de-DE" b="1" dirty="0"/>
              <a:t>dass die Erderwärmung deutlich unterhalb von 2°C </a:t>
            </a:r>
            <a:r>
              <a:rPr lang="de-DE" dirty="0"/>
              <a:t>über dem vorindustriellen Niveau bleibt.</a:t>
            </a:r>
          </a:p>
          <a:p>
            <a:pPr>
              <a:spcAft>
                <a:spcPts val="600"/>
              </a:spcAft>
            </a:pPr>
            <a:endParaRPr lang="de-DE" dirty="0"/>
          </a:p>
          <a:p>
            <a:pPr>
              <a:spcAft>
                <a:spcPts val="600"/>
              </a:spcAft>
            </a:pPr>
            <a:r>
              <a:rPr lang="de-DE" dirty="0" smtClean="0"/>
              <a:t>Eine </a:t>
            </a:r>
            <a:r>
              <a:rPr lang="de-DE" dirty="0"/>
              <a:t>Vereinbarung </a:t>
            </a:r>
            <a:r>
              <a:rPr lang="de-DE" dirty="0" smtClean="0"/>
              <a:t>auszuhandeln</a:t>
            </a:r>
            <a:r>
              <a:rPr lang="de-DE" dirty="0"/>
              <a:t>, </a:t>
            </a:r>
            <a:r>
              <a:rPr lang="de-DE" b="1" dirty="0"/>
              <a:t>die Kosten </a:t>
            </a:r>
            <a:r>
              <a:rPr lang="de-DE" dirty="0"/>
              <a:t>für den Schadensminderungs- und Anpassungsfonds </a:t>
            </a:r>
            <a:r>
              <a:rPr lang="de-DE" b="1" dirty="0"/>
              <a:t>zu teilen</a:t>
            </a:r>
            <a:r>
              <a:rPr lang="de-DE" dirty="0"/>
              <a:t>, der den </a:t>
            </a:r>
            <a:r>
              <a:rPr lang="de-DE" b="1" dirty="0"/>
              <a:t>am meisten gefährdeten Nationen helfen soll</a:t>
            </a:r>
            <a:r>
              <a:rPr lang="de-DE" dirty="0"/>
              <a:t>.</a:t>
            </a:r>
          </a:p>
          <a:p>
            <a:pPr marL="0" marR="0" lvl="0" indent="0" defTabSz="914400" eaLnBrk="1" fontAlgn="auto" latinLnBrk="0" hangingPunct="1">
              <a:lnSpc>
                <a:spcPct val="100000"/>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666117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482" name="Rectangle 3"/>
          <p:cNvSpPr>
            <a:spLocks noChangeArrowheads="1"/>
          </p:cNvSpPr>
          <p:nvPr/>
        </p:nvSpPr>
        <p:spPr bwMode="auto">
          <a:xfrm>
            <a:off x="106672" y="2406134"/>
            <a:ext cx="903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r>
              <a:rPr lang="de-DE" altLang="en-US" b="1" dirty="0">
                <a:solidFill>
                  <a:srgbClr val="000000"/>
                </a:solidFill>
                <a:latin typeface="Arial" charset="0"/>
              </a:rPr>
              <a:t>Jährliche Emissionen </a:t>
            </a:r>
            <a:r>
              <a:rPr lang="de-DE" altLang="en-US" b="1" dirty="0" smtClean="0">
                <a:solidFill>
                  <a:srgbClr val="000000"/>
                </a:solidFill>
                <a:latin typeface="Arial" charset="0"/>
              </a:rPr>
              <a:t>fossiler Brennstoffe der Industrieländer</a:t>
            </a:r>
            <a:endParaRPr lang="de-DE" altLang="en-US" b="1" dirty="0">
              <a:solidFill>
                <a:srgbClr val="000000"/>
              </a:solidFill>
              <a:latin typeface="Arial" charset="0"/>
            </a:endParaRPr>
          </a:p>
        </p:txBody>
      </p:sp>
      <p:sp>
        <p:nvSpPr>
          <p:cNvPr id="20485" name="Line 6"/>
          <p:cNvSpPr>
            <a:spLocks noChangeShapeType="1"/>
          </p:cNvSpPr>
          <p:nvPr/>
        </p:nvSpPr>
        <p:spPr bwMode="auto">
          <a:xfrm>
            <a:off x="1219203" y="3020735"/>
            <a:ext cx="6164263" cy="158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86" name="Line 7"/>
          <p:cNvSpPr>
            <a:spLocks noChangeShapeType="1"/>
          </p:cNvSpPr>
          <p:nvPr/>
        </p:nvSpPr>
        <p:spPr bwMode="auto">
          <a:xfrm>
            <a:off x="1219203" y="4057375"/>
            <a:ext cx="6164263" cy="1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87" name="Line 8"/>
          <p:cNvSpPr>
            <a:spLocks noChangeShapeType="1"/>
          </p:cNvSpPr>
          <p:nvPr/>
        </p:nvSpPr>
        <p:spPr bwMode="auto">
          <a:xfrm>
            <a:off x="1219203" y="5092425"/>
            <a:ext cx="6164263" cy="1587"/>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89" name="Rectangle 10"/>
          <p:cNvSpPr>
            <a:spLocks noChangeArrowheads="1"/>
          </p:cNvSpPr>
          <p:nvPr/>
        </p:nvSpPr>
        <p:spPr bwMode="auto">
          <a:xfrm>
            <a:off x="682627" y="2957236"/>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15 B</a:t>
            </a:r>
            <a:endParaRPr lang="de-DE" altLang="en-US" sz="1800" dirty="0">
              <a:solidFill>
                <a:prstClr val="black"/>
              </a:solidFill>
              <a:latin typeface="Arial" charset="0"/>
            </a:endParaRPr>
          </a:p>
        </p:txBody>
      </p:sp>
      <p:sp>
        <p:nvSpPr>
          <p:cNvPr id="20490" name="Rectangle 11"/>
          <p:cNvSpPr>
            <a:spLocks noChangeArrowheads="1"/>
          </p:cNvSpPr>
          <p:nvPr/>
        </p:nvSpPr>
        <p:spPr bwMode="auto">
          <a:xfrm>
            <a:off x="682627" y="3941487"/>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10 B</a:t>
            </a:r>
            <a:endParaRPr lang="de-DE" altLang="en-US" sz="1800" dirty="0">
              <a:solidFill>
                <a:prstClr val="black"/>
              </a:solidFill>
              <a:latin typeface="Arial" charset="0"/>
            </a:endParaRPr>
          </a:p>
        </p:txBody>
      </p:sp>
      <p:sp>
        <p:nvSpPr>
          <p:cNvPr id="20491" name="Rectangle 12"/>
          <p:cNvSpPr>
            <a:spLocks noChangeArrowheads="1"/>
          </p:cNvSpPr>
          <p:nvPr/>
        </p:nvSpPr>
        <p:spPr bwMode="auto">
          <a:xfrm>
            <a:off x="784227" y="4914624"/>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5 B</a:t>
            </a:r>
            <a:endParaRPr lang="de-DE" altLang="en-US" sz="1800" dirty="0">
              <a:solidFill>
                <a:prstClr val="black"/>
              </a:solidFill>
              <a:latin typeface="Arial" charset="0"/>
            </a:endParaRPr>
          </a:p>
        </p:txBody>
      </p:sp>
      <p:sp>
        <p:nvSpPr>
          <p:cNvPr id="20492" name="Rectangle 13"/>
          <p:cNvSpPr>
            <a:spLocks noChangeArrowheads="1"/>
          </p:cNvSpPr>
          <p:nvPr/>
        </p:nvSpPr>
        <p:spPr bwMode="auto">
          <a:xfrm>
            <a:off x="963613" y="589887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0</a:t>
            </a:r>
            <a:endParaRPr lang="de-DE" altLang="en-US" sz="1800" dirty="0">
              <a:solidFill>
                <a:prstClr val="black"/>
              </a:solidFill>
              <a:latin typeface="Arial" charset="0"/>
            </a:endParaRPr>
          </a:p>
        </p:txBody>
      </p:sp>
      <p:grpSp>
        <p:nvGrpSpPr>
          <p:cNvPr id="3" name="Gruppieren 2"/>
          <p:cNvGrpSpPr/>
          <p:nvPr/>
        </p:nvGrpSpPr>
        <p:grpSpPr>
          <a:xfrm>
            <a:off x="2446341" y="2819400"/>
            <a:ext cx="3698873" cy="3322362"/>
            <a:chOff x="2446341" y="1985687"/>
            <a:chExt cx="3698873" cy="4156075"/>
          </a:xfrm>
        </p:grpSpPr>
        <p:sp>
          <p:nvSpPr>
            <p:cNvPr id="20493" name="Line 14"/>
            <p:cNvSpPr>
              <a:spLocks noChangeShapeType="1"/>
            </p:cNvSpPr>
            <p:nvPr/>
          </p:nvSpPr>
          <p:spPr bwMode="auto">
            <a:xfrm>
              <a:off x="2446341" y="1985687"/>
              <a:ext cx="1587"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94" name="Line 15"/>
            <p:cNvSpPr>
              <a:spLocks noChangeShapeType="1"/>
            </p:cNvSpPr>
            <p:nvPr/>
          </p:nvSpPr>
          <p:spPr bwMode="auto">
            <a:xfrm>
              <a:off x="3675066" y="1985687"/>
              <a:ext cx="1587"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95" name="Line 16"/>
            <p:cNvSpPr>
              <a:spLocks noChangeShapeType="1"/>
            </p:cNvSpPr>
            <p:nvPr/>
          </p:nvSpPr>
          <p:spPr bwMode="auto">
            <a:xfrm>
              <a:off x="4914901" y="1985687"/>
              <a:ext cx="1588"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96" name="Line 17"/>
            <p:cNvSpPr>
              <a:spLocks noChangeShapeType="1"/>
            </p:cNvSpPr>
            <p:nvPr/>
          </p:nvSpPr>
          <p:spPr bwMode="auto">
            <a:xfrm>
              <a:off x="6143626" y="1985687"/>
              <a:ext cx="1588"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grpSp>
      <p:sp>
        <p:nvSpPr>
          <p:cNvPr id="1120274" name="Freeform 18"/>
          <p:cNvSpPr>
            <a:spLocks/>
          </p:cNvSpPr>
          <p:nvPr/>
        </p:nvSpPr>
        <p:spPr bwMode="auto">
          <a:xfrm>
            <a:off x="1219203" y="4684437"/>
            <a:ext cx="6164263" cy="1330325"/>
          </a:xfrm>
          <a:custGeom>
            <a:avLst/>
            <a:gdLst>
              <a:gd name="T0" fmla="*/ 2147483647 w 3883"/>
              <a:gd name="T1" fmla="*/ 2147483647 h 838"/>
              <a:gd name="T2" fmla="*/ 2147483647 w 3883"/>
              <a:gd name="T3" fmla="*/ 2147483647 h 838"/>
              <a:gd name="T4" fmla="*/ 2147483647 w 3883"/>
              <a:gd name="T5" fmla="*/ 2147483647 h 838"/>
              <a:gd name="T6" fmla="*/ 2147483647 w 3883"/>
              <a:gd name="T7" fmla="*/ 2147483647 h 838"/>
              <a:gd name="T8" fmla="*/ 2147483647 w 3883"/>
              <a:gd name="T9" fmla="*/ 2147483647 h 838"/>
              <a:gd name="T10" fmla="*/ 2147483647 w 3883"/>
              <a:gd name="T11" fmla="*/ 2147483647 h 838"/>
              <a:gd name="T12" fmla="*/ 2147483647 w 3883"/>
              <a:gd name="T13" fmla="*/ 2147483647 h 838"/>
              <a:gd name="T14" fmla="*/ 2147483647 w 3883"/>
              <a:gd name="T15" fmla="*/ 2147483647 h 838"/>
              <a:gd name="T16" fmla="*/ 2147483647 w 3883"/>
              <a:gd name="T17" fmla="*/ 2147483647 h 838"/>
              <a:gd name="T18" fmla="*/ 2147483647 w 3883"/>
              <a:gd name="T19" fmla="*/ 2147483647 h 838"/>
              <a:gd name="T20" fmla="*/ 2147483647 w 3883"/>
              <a:gd name="T21" fmla="*/ 2147483647 h 838"/>
              <a:gd name="T22" fmla="*/ 2147483647 w 3883"/>
              <a:gd name="T23" fmla="*/ 2147483647 h 838"/>
              <a:gd name="T24" fmla="*/ 2147483647 w 3883"/>
              <a:gd name="T25" fmla="*/ 2147483647 h 838"/>
              <a:gd name="T26" fmla="*/ 2147483647 w 3883"/>
              <a:gd name="T27" fmla="*/ 2147483647 h 838"/>
              <a:gd name="T28" fmla="*/ 2147483647 w 3883"/>
              <a:gd name="T29" fmla="*/ 2147483647 h 838"/>
              <a:gd name="T30" fmla="*/ 2147483647 w 3883"/>
              <a:gd name="T31" fmla="*/ 2147483647 h 838"/>
              <a:gd name="T32" fmla="*/ 2147483647 w 3883"/>
              <a:gd name="T33" fmla="*/ 2147483647 h 838"/>
              <a:gd name="T34" fmla="*/ 2147483647 w 3883"/>
              <a:gd name="T35" fmla="*/ 2147483647 h 838"/>
              <a:gd name="T36" fmla="*/ 2147483647 w 3883"/>
              <a:gd name="T37" fmla="*/ 2147483647 h 838"/>
              <a:gd name="T38" fmla="*/ 2147483647 w 3883"/>
              <a:gd name="T39" fmla="*/ 2147483647 h 838"/>
              <a:gd name="T40" fmla="*/ 2147483647 w 3883"/>
              <a:gd name="T41" fmla="*/ 2147483647 h 838"/>
              <a:gd name="T42" fmla="*/ 2147483647 w 3883"/>
              <a:gd name="T43" fmla="*/ 2147483647 h 838"/>
              <a:gd name="T44" fmla="*/ 2147483647 w 3883"/>
              <a:gd name="T45" fmla="*/ 0 h 838"/>
              <a:gd name="T46" fmla="*/ 2147483647 w 3883"/>
              <a:gd name="T47" fmla="*/ 0 h 838"/>
              <a:gd name="T48" fmla="*/ 2147483647 w 3883"/>
              <a:gd name="T49" fmla="*/ 0 h 838"/>
              <a:gd name="T50" fmla="*/ 2147483647 w 3883"/>
              <a:gd name="T51" fmla="*/ 0 h 838"/>
              <a:gd name="T52" fmla="*/ 2147483647 w 3883"/>
              <a:gd name="T53" fmla="*/ 0 h 838"/>
              <a:gd name="T54" fmla="*/ 2147483647 w 3883"/>
              <a:gd name="T55" fmla="*/ 0 h 838"/>
              <a:gd name="T56" fmla="*/ 2147483647 w 3883"/>
              <a:gd name="T57" fmla="*/ 2147483647 h 838"/>
              <a:gd name="T58" fmla="*/ 2147483647 w 3883"/>
              <a:gd name="T59" fmla="*/ 2147483647 h 838"/>
              <a:gd name="T60" fmla="*/ 2147483647 w 3883"/>
              <a:gd name="T61" fmla="*/ 2147483647 h 838"/>
              <a:gd name="T62" fmla="*/ 2147483647 w 3883"/>
              <a:gd name="T63" fmla="*/ 2147483647 h 838"/>
              <a:gd name="T64" fmla="*/ 2147483647 w 3883"/>
              <a:gd name="T65" fmla="*/ 2147483647 h 838"/>
              <a:gd name="T66" fmla="*/ 2147483647 w 3883"/>
              <a:gd name="T67" fmla="*/ 2147483647 h 838"/>
              <a:gd name="T68" fmla="*/ 2147483647 w 3883"/>
              <a:gd name="T69" fmla="*/ 2147483647 h 838"/>
              <a:gd name="T70" fmla="*/ 2147483647 w 3883"/>
              <a:gd name="T71" fmla="*/ 2147483647 h 838"/>
              <a:gd name="T72" fmla="*/ 2147483647 w 3883"/>
              <a:gd name="T73" fmla="*/ 2147483647 h 838"/>
              <a:gd name="T74" fmla="*/ 2147483647 w 3883"/>
              <a:gd name="T75" fmla="*/ 2147483647 h 838"/>
              <a:gd name="T76" fmla="*/ 2147483647 w 3883"/>
              <a:gd name="T77" fmla="*/ 2147483647 h 838"/>
              <a:gd name="T78" fmla="*/ 2147483647 w 3883"/>
              <a:gd name="T79" fmla="*/ 2147483647 h 838"/>
              <a:gd name="T80" fmla="*/ 2147483647 w 3883"/>
              <a:gd name="T81" fmla="*/ 2147483647 h 838"/>
              <a:gd name="T82" fmla="*/ 2147483647 w 3883"/>
              <a:gd name="T83" fmla="*/ 2147483647 h 838"/>
              <a:gd name="T84" fmla="*/ 2147483647 w 3883"/>
              <a:gd name="T85" fmla="*/ 2147483647 h 838"/>
              <a:gd name="T86" fmla="*/ 2147483647 w 3883"/>
              <a:gd name="T87" fmla="*/ 2147483647 h 838"/>
              <a:gd name="T88" fmla="*/ 2147483647 w 3883"/>
              <a:gd name="T89" fmla="*/ 2147483647 h 838"/>
              <a:gd name="T90" fmla="*/ 2147483647 w 3883"/>
              <a:gd name="T91" fmla="*/ 2147483647 h 838"/>
              <a:gd name="T92" fmla="*/ 2147483647 w 3883"/>
              <a:gd name="T93" fmla="*/ 2147483647 h 838"/>
              <a:gd name="T94" fmla="*/ 2147483647 w 3883"/>
              <a:gd name="T95" fmla="*/ 2147483647 h 838"/>
              <a:gd name="T96" fmla="*/ 2147483647 w 3883"/>
              <a:gd name="T97" fmla="*/ 2147483647 h 838"/>
              <a:gd name="T98" fmla="*/ 2147483647 w 3883"/>
              <a:gd name="T99" fmla="*/ 2147483647 h 838"/>
              <a:gd name="T100" fmla="*/ 2147483647 w 3883"/>
              <a:gd name="T101" fmla="*/ 2147483647 h 838"/>
              <a:gd name="T102" fmla="*/ 2147483647 w 3883"/>
              <a:gd name="T103" fmla="*/ 2147483647 h 838"/>
              <a:gd name="T104" fmla="*/ 2147483647 w 3883"/>
              <a:gd name="T105" fmla="*/ 2147483647 h 838"/>
              <a:gd name="T106" fmla="*/ 2147483647 w 3883"/>
              <a:gd name="T107" fmla="*/ 2147483647 h 838"/>
              <a:gd name="T108" fmla="*/ 2147483647 w 3883"/>
              <a:gd name="T109" fmla="*/ 2147483647 h 838"/>
              <a:gd name="T110" fmla="*/ 2147483647 w 3883"/>
              <a:gd name="T111" fmla="*/ 2147483647 h 838"/>
              <a:gd name="T112" fmla="*/ 2147483647 w 3883"/>
              <a:gd name="T113" fmla="*/ 2147483647 h 8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838"/>
              <a:gd name="T173" fmla="*/ 3883 w 3883"/>
              <a:gd name="T174" fmla="*/ 838 h 8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838">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16"/>
                </a:lnTo>
                <a:lnTo>
                  <a:pt x="1958" y="24"/>
                </a:lnTo>
                <a:lnTo>
                  <a:pt x="1966" y="32"/>
                </a:lnTo>
                <a:lnTo>
                  <a:pt x="1974" y="48"/>
                </a:lnTo>
                <a:lnTo>
                  <a:pt x="1990" y="56"/>
                </a:lnTo>
                <a:lnTo>
                  <a:pt x="1998" y="64"/>
                </a:lnTo>
                <a:lnTo>
                  <a:pt x="2006" y="80"/>
                </a:lnTo>
                <a:lnTo>
                  <a:pt x="2014" y="88"/>
                </a:lnTo>
                <a:lnTo>
                  <a:pt x="2022" y="96"/>
                </a:lnTo>
                <a:lnTo>
                  <a:pt x="2038" y="112"/>
                </a:lnTo>
                <a:lnTo>
                  <a:pt x="2046" y="120"/>
                </a:lnTo>
                <a:lnTo>
                  <a:pt x="2054" y="129"/>
                </a:lnTo>
                <a:lnTo>
                  <a:pt x="2062" y="137"/>
                </a:lnTo>
                <a:lnTo>
                  <a:pt x="2070" y="153"/>
                </a:lnTo>
                <a:lnTo>
                  <a:pt x="2087" y="161"/>
                </a:lnTo>
                <a:lnTo>
                  <a:pt x="2095" y="169"/>
                </a:lnTo>
                <a:lnTo>
                  <a:pt x="2103" y="177"/>
                </a:lnTo>
                <a:lnTo>
                  <a:pt x="2111" y="185"/>
                </a:lnTo>
                <a:lnTo>
                  <a:pt x="2119" y="193"/>
                </a:lnTo>
                <a:lnTo>
                  <a:pt x="2135" y="201"/>
                </a:lnTo>
                <a:lnTo>
                  <a:pt x="2143" y="209"/>
                </a:lnTo>
                <a:lnTo>
                  <a:pt x="2151" y="225"/>
                </a:lnTo>
                <a:lnTo>
                  <a:pt x="2159" y="233"/>
                </a:lnTo>
                <a:lnTo>
                  <a:pt x="2167" y="241"/>
                </a:lnTo>
                <a:lnTo>
                  <a:pt x="2183" y="249"/>
                </a:lnTo>
                <a:lnTo>
                  <a:pt x="2191" y="257"/>
                </a:lnTo>
                <a:lnTo>
                  <a:pt x="2199" y="265"/>
                </a:lnTo>
                <a:lnTo>
                  <a:pt x="2207" y="274"/>
                </a:lnTo>
                <a:lnTo>
                  <a:pt x="2215" y="282"/>
                </a:lnTo>
                <a:lnTo>
                  <a:pt x="2232" y="290"/>
                </a:lnTo>
                <a:lnTo>
                  <a:pt x="2240" y="298"/>
                </a:lnTo>
                <a:lnTo>
                  <a:pt x="2248" y="306"/>
                </a:lnTo>
                <a:lnTo>
                  <a:pt x="2256" y="314"/>
                </a:lnTo>
                <a:lnTo>
                  <a:pt x="2264" y="322"/>
                </a:lnTo>
                <a:lnTo>
                  <a:pt x="2280" y="330"/>
                </a:lnTo>
                <a:lnTo>
                  <a:pt x="2288" y="330"/>
                </a:lnTo>
                <a:lnTo>
                  <a:pt x="2296" y="338"/>
                </a:lnTo>
                <a:lnTo>
                  <a:pt x="2304" y="346"/>
                </a:lnTo>
                <a:lnTo>
                  <a:pt x="2312" y="354"/>
                </a:lnTo>
                <a:lnTo>
                  <a:pt x="2328" y="362"/>
                </a:lnTo>
                <a:lnTo>
                  <a:pt x="2336" y="370"/>
                </a:lnTo>
                <a:lnTo>
                  <a:pt x="2344" y="378"/>
                </a:lnTo>
                <a:lnTo>
                  <a:pt x="2352" y="386"/>
                </a:lnTo>
                <a:lnTo>
                  <a:pt x="2369" y="386"/>
                </a:lnTo>
                <a:lnTo>
                  <a:pt x="2377" y="394"/>
                </a:lnTo>
                <a:lnTo>
                  <a:pt x="2385" y="402"/>
                </a:lnTo>
                <a:lnTo>
                  <a:pt x="2393" y="410"/>
                </a:lnTo>
                <a:lnTo>
                  <a:pt x="2401" y="419"/>
                </a:lnTo>
                <a:lnTo>
                  <a:pt x="2417" y="419"/>
                </a:lnTo>
                <a:lnTo>
                  <a:pt x="2425" y="427"/>
                </a:lnTo>
                <a:lnTo>
                  <a:pt x="2433" y="435"/>
                </a:lnTo>
                <a:lnTo>
                  <a:pt x="2441" y="443"/>
                </a:lnTo>
                <a:lnTo>
                  <a:pt x="2449" y="443"/>
                </a:lnTo>
                <a:lnTo>
                  <a:pt x="2465" y="451"/>
                </a:lnTo>
                <a:lnTo>
                  <a:pt x="2473" y="459"/>
                </a:lnTo>
                <a:lnTo>
                  <a:pt x="2481" y="459"/>
                </a:lnTo>
                <a:lnTo>
                  <a:pt x="2489" y="467"/>
                </a:lnTo>
                <a:lnTo>
                  <a:pt x="2497" y="475"/>
                </a:lnTo>
                <a:lnTo>
                  <a:pt x="2514" y="483"/>
                </a:lnTo>
                <a:lnTo>
                  <a:pt x="2522" y="483"/>
                </a:lnTo>
                <a:lnTo>
                  <a:pt x="2530" y="491"/>
                </a:lnTo>
                <a:lnTo>
                  <a:pt x="2538" y="499"/>
                </a:lnTo>
                <a:lnTo>
                  <a:pt x="2546" y="499"/>
                </a:lnTo>
                <a:lnTo>
                  <a:pt x="2562" y="507"/>
                </a:lnTo>
                <a:lnTo>
                  <a:pt x="2570" y="507"/>
                </a:lnTo>
                <a:lnTo>
                  <a:pt x="2578" y="515"/>
                </a:lnTo>
                <a:lnTo>
                  <a:pt x="2586" y="523"/>
                </a:lnTo>
                <a:lnTo>
                  <a:pt x="2594" y="523"/>
                </a:lnTo>
                <a:lnTo>
                  <a:pt x="2610" y="531"/>
                </a:lnTo>
                <a:lnTo>
                  <a:pt x="2618" y="539"/>
                </a:lnTo>
                <a:lnTo>
                  <a:pt x="2626" y="539"/>
                </a:lnTo>
                <a:lnTo>
                  <a:pt x="2634" y="547"/>
                </a:lnTo>
                <a:lnTo>
                  <a:pt x="2642" y="547"/>
                </a:lnTo>
                <a:lnTo>
                  <a:pt x="2659" y="556"/>
                </a:lnTo>
                <a:lnTo>
                  <a:pt x="2667" y="556"/>
                </a:lnTo>
                <a:lnTo>
                  <a:pt x="2675" y="564"/>
                </a:lnTo>
                <a:lnTo>
                  <a:pt x="2683" y="564"/>
                </a:lnTo>
                <a:lnTo>
                  <a:pt x="2691" y="572"/>
                </a:lnTo>
                <a:lnTo>
                  <a:pt x="2707" y="580"/>
                </a:lnTo>
                <a:lnTo>
                  <a:pt x="2715" y="580"/>
                </a:lnTo>
                <a:lnTo>
                  <a:pt x="2723" y="588"/>
                </a:lnTo>
                <a:lnTo>
                  <a:pt x="2731" y="588"/>
                </a:lnTo>
                <a:lnTo>
                  <a:pt x="2747" y="596"/>
                </a:lnTo>
                <a:lnTo>
                  <a:pt x="2755" y="596"/>
                </a:lnTo>
                <a:lnTo>
                  <a:pt x="2763" y="604"/>
                </a:lnTo>
                <a:lnTo>
                  <a:pt x="2771" y="604"/>
                </a:lnTo>
                <a:lnTo>
                  <a:pt x="2779" y="612"/>
                </a:lnTo>
                <a:lnTo>
                  <a:pt x="2796" y="612"/>
                </a:lnTo>
                <a:lnTo>
                  <a:pt x="2804" y="620"/>
                </a:lnTo>
                <a:lnTo>
                  <a:pt x="2812" y="620"/>
                </a:lnTo>
                <a:lnTo>
                  <a:pt x="2820" y="620"/>
                </a:lnTo>
                <a:lnTo>
                  <a:pt x="2828" y="628"/>
                </a:lnTo>
                <a:lnTo>
                  <a:pt x="2844" y="628"/>
                </a:lnTo>
                <a:lnTo>
                  <a:pt x="2852" y="636"/>
                </a:lnTo>
                <a:lnTo>
                  <a:pt x="2860" y="636"/>
                </a:lnTo>
                <a:lnTo>
                  <a:pt x="2868" y="644"/>
                </a:lnTo>
                <a:lnTo>
                  <a:pt x="2876" y="644"/>
                </a:lnTo>
                <a:lnTo>
                  <a:pt x="2892" y="644"/>
                </a:lnTo>
                <a:lnTo>
                  <a:pt x="2900" y="652"/>
                </a:lnTo>
                <a:lnTo>
                  <a:pt x="2908" y="652"/>
                </a:lnTo>
                <a:lnTo>
                  <a:pt x="2916" y="660"/>
                </a:lnTo>
                <a:lnTo>
                  <a:pt x="2924" y="660"/>
                </a:lnTo>
                <a:lnTo>
                  <a:pt x="2941" y="660"/>
                </a:lnTo>
                <a:lnTo>
                  <a:pt x="2949" y="668"/>
                </a:lnTo>
                <a:lnTo>
                  <a:pt x="2957" y="668"/>
                </a:lnTo>
                <a:lnTo>
                  <a:pt x="2965" y="676"/>
                </a:lnTo>
                <a:lnTo>
                  <a:pt x="2973" y="676"/>
                </a:lnTo>
                <a:lnTo>
                  <a:pt x="2989" y="676"/>
                </a:lnTo>
                <a:lnTo>
                  <a:pt x="2997" y="684"/>
                </a:lnTo>
                <a:lnTo>
                  <a:pt x="3005" y="684"/>
                </a:lnTo>
                <a:lnTo>
                  <a:pt x="3013" y="684"/>
                </a:lnTo>
                <a:lnTo>
                  <a:pt x="3021" y="692"/>
                </a:lnTo>
                <a:lnTo>
                  <a:pt x="3037" y="692"/>
                </a:lnTo>
                <a:lnTo>
                  <a:pt x="3045" y="692"/>
                </a:lnTo>
                <a:lnTo>
                  <a:pt x="3053" y="701"/>
                </a:lnTo>
                <a:lnTo>
                  <a:pt x="3061" y="701"/>
                </a:lnTo>
                <a:lnTo>
                  <a:pt x="3069" y="701"/>
                </a:lnTo>
                <a:lnTo>
                  <a:pt x="3086" y="709"/>
                </a:lnTo>
                <a:lnTo>
                  <a:pt x="3094" y="709"/>
                </a:lnTo>
                <a:lnTo>
                  <a:pt x="3102" y="709"/>
                </a:lnTo>
                <a:lnTo>
                  <a:pt x="3110" y="717"/>
                </a:lnTo>
                <a:lnTo>
                  <a:pt x="3126" y="717"/>
                </a:lnTo>
                <a:lnTo>
                  <a:pt x="3134" y="717"/>
                </a:lnTo>
                <a:lnTo>
                  <a:pt x="3142" y="725"/>
                </a:lnTo>
                <a:lnTo>
                  <a:pt x="3150" y="725"/>
                </a:lnTo>
                <a:lnTo>
                  <a:pt x="3158" y="725"/>
                </a:lnTo>
                <a:lnTo>
                  <a:pt x="3174" y="733"/>
                </a:lnTo>
                <a:lnTo>
                  <a:pt x="3182" y="733"/>
                </a:lnTo>
                <a:lnTo>
                  <a:pt x="3190" y="733"/>
                </a:lnTo>
                <a:lnTo>
                  <a:pt x="3198" y="733"/>
                </a:lnTo>
                <a:lnTo>
                  <a:pt x="3206" y="741"/>
                </a:lnTo>
                <a:lnTo>
                  <a:pt x="3223" y="741"/>
                </a:lnTo>
                <a:lnTo>
                  <a:pt x="3231" y="741"/>
                </a:lnTo>
                <a:lnTo>
                  <a:pt x="3239" y="741"/>
                </a:lnTo>
                <a:lnTo>
                  <a:pt x="3247" y="749"/>
                </a:lnTo>
                <a:lnTo>
                  <a:pt x="3255" y="749"/>
                </a:lnTo>
                <a:lnTo>
                  <a:pt x="3271" y="749"/>
                </a:lnTo>
                <a:lnTo>
                  <a:pt x="3279" y="757"/>
                </a:lnTo>
                <a:lnTo>
                  <a:pt x="3287" y="757"/>
                </a:lnTo>
                <a:lnTo>
                  <a:pt x="3295" y="757"/>
                </a:lnTo>
                <a:lnTo>
                  <a:pt x="3303" y="757"/>
                </a:lnTo>
                <a:lnTo>
                  <a:pt x="3319" y="757"/>
                </a:lnTo>
                <a:lnTo>
                  <a:pt x="3327" y="765"/>
                </a:lnTo>
                <a:lnTo>
                  <a:pt x="3335" y="765"/>
                </a:lnTo>
                <a:lnTo>
                  <a:pt x="3343" y="765"/>
                </a:lnTo>
                <a:lnTo>
                  <a:pt x="3351" y="765"/>
                </a:lnTo>
                <a:lnTo>
                  <a:pt x="3368" y="773"/>
                </a:lnTo>
                <a:lnTo>
                  <a:pt x="3376" y="773"/>
                </a:lnTo>
                <a:lnTo>
                  <a:pt x="3384" y="773"/>
                </a:lnTo>
                <a:lnTo>
                  <a:pt x="3392" y="773"/>
                </a:lnTo>
                <a:lnTo>
                  <a:pt x="3400" y="781"/>
                </a:lnTo>
                <a:lnTo>
                  <a:pt x="3416" y="781"/>
                </a:lnTo>
                <a:lnTo>
                  <a:pt x="3424" y="781"/>
                </a:lnTo>
                <a:lnTo>
                  <a:pt x="3432" y="781"/>
                </a:lnTo>
                <a:lnTo>
                  <a:pt x="3440" y="781"/>
                </a:lnTo>
                <a:lnTo>
                  <a:pt x="3448" y="789"/>
                </a:lnTo>
                <a:lnTo>
                  <a:pt x="3464" y="789"/>
                </a:lnTo>
                <a:lnTo>
                  <a:pt x="3472" y="789"/>
                </a:lnTo>
                <a:lnTo>
                  <a:pt x="3480" y="789"/>
                </a:lnTo>
                <a:lnTo>
                  <a:pt x="3488" y="789"/>
                </a:lnTo>
                <a:lnTo>
                  <a:pt x="3504" y="797"/>
                </a:lnTo>
                <a:lnTo>
                  <a:pt x="3513" y="797"/>
                </a:lnTo>
                <a:lnTo>
                  <a:pt x="3521" y="797"/>
                </a:lnTo>
                <a:lnTo>
                  <a:pt x="3529" y="797"/>
                </a:lnTo>
                <a:lnTo>
                  <a:pt x="3537" y="797"/>
                </a:lnTo>
                <a:lnTo>
                  <a:pt x="3553" y="797"/>
                </a:lnTo>
                <a:lnTo>
                  <a:pt x="3561" y="805"/>
                </a:lnTo>
                <a:lnTo>
                  <a:pt x="3569" y="805"/>
                </a:lnTo>
                <a:lnTo>
                  <a:pt x="3577" y="805"/>
                </a:lnTo>
                <a:lnTo>
                  <a:pt x="3585" y="805"/>
                </a:lnTo>
                <a:lnTo>
                  <a:pt x="3601" y="805"/>
                </a:lnTo>
                <a:lnTo>
                  <a:pt x="3609" y="805"/>
                </a:lnTo>
                <a:lnTo>
                  <a:pt x="3617" y="813"/>
                </a:lnTo>
                <a:lnTo>
                  <a:pt x="3625" y="813"/>
                </a:lnTo>
                <a:lnTo>
                  <a:pt x="3633" y="813"/>
                </a:lnTo>
                <a:lnTo>
                  <a:pt x="3649" y="813"/>
                </a:lnTo>
                <a:lnTo>
                  <a:pt x="3658" y="813"/>
                </a:lnTo>
                <a:lnTo>
                  <a:pt x="3666" y="813"/>
                </a:lnTo>
                <a:lnTo>
                  <a:pt x="3674" y="821"/>
                </a:lnTo>
                <a:lnTo>
                  <a:pt x="3682" y="821"/>
                </a:lnTo>
                <a:lnTo>
                  <a:pt x="3698" y="821"/>
                </a:lnTo>
                <a:lnTo>
                  <a:pt x="3706" y="821"/>
                </a:lnTo>
                <a:lnTo>
                  <a:pt x="3714" y="821"/>
                </a:lnTo>
                <a:lnTo>
                  <a:pt x="3722" y="821"/>
                </a:lnTo>
                <a:lnTo>
                  <a:pt x="3730" y="821"/>
                </a:lnTo>
                <a:lnTo>
                  <a:pt x="3746" y="829"/>
                </a:lnTo>
                <a:lnTo>
                  <a:pt x="3754" y="829"/>
                </a:lnTo>
                <a:lnTo>
                  <a:pt x="3762" y="829"/>
                </a:lnTo>
                <a:lnTo>
                  <a:pt x="3770" y="829"/>
                </a:lnTo>
                <a:lnTo>
                  <a:pt x="3778" y="829"/>
                </a:lnTo>
                <a:lnTo>
                  <a:pt x="3794" y="829"/>
                </a:lnTo>
                <a:lnTo>
                  <a:pt x="3803" y="829"/>
                </a:lnTo>
                <a:lnTo>
                  <a:pt x="3811" y="829"/>
                </a:lnTo>
                <a:lnTo>
                  <a:pt x="3819" y="838"/>
                </a:lnTo>
                <a:lnTo>
                  <a:pt x="3827" y="838"/>
                </a:lnTo>
                <a:lnTo>
                  <a:pt x="3843" y="838"/>
                </a:lnTo>
                <a:lnTo>
                  <a:pt x="3851" y="838"/>
                </a:lnTo>
                <a:lnTo>
                  <a:pt x="3859" y="838"/>
                </a:lnTo>
                <a:lnTo>
                  <a:pt x="3867" y="838"/>
                </a:lnTo>
                <a:lnTo>
                  <a:pt x="3883" y="838"/>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solidFill>
                <a:prstClr val="black"/>
              </a:solidFill>
            </a:endParaRPr>
          </a:p>
        </p:txBody>
      </p:sp>
      <p:sp>
        <p:nvSpPr>
          <p:cNvPr id="1120275" name="Freeform 19"/>
          <p:cNvSpPr>
            <a:spLocks/>
          </p:cNvSpPr>
          <p:nvPr/>
        </p:nvSpPr>
        <p:spPr bwMode="auto">
          <a:xfrm>
            <a:off x="1219203" y="4684435"/>
            <a:ext cx="6164263" cy="1125539"/>
          </a:xfrm>
          <a:custGeom>
            <a:avLst/>
            <a:gdLst>
              <a:gd name="T0" fmla="*/ 2147483647 w 3883"/>
              <a:gd name="T1" fmla="*/ 2147483647 h 709"/>
              <a:gd name="T2" fmla="*/ 2147483647 w 3883"/>
              <a:gd name="T3" fmla="*/ 2147483647 h 709"/>
              <a:gd name="T4" fmla="*/ 2147483647 w 3883"/>
              <a:gd name="T5" fmla="*/ 2147483647 h 709"/>
              <a:gd name="T6" fmla="*/ 2147483647 w 3883"/>
              <a:gd name="T7" fmla="*/ 2147483647 h 709"/>
              <a:gd name="T8" fmla="*/ 2147483647 w 3883"/>
              <a:gd name="T9" fmla="*/ 2147483647 h 709"/>
              <a:gd name="T10" fmla="*/ 2147483647 w 3883"/>
              <a:gd name="T11" fmla="*/ 2147483647 h 709"/>
              <a:gd name="T12" fmla="*/ 2147483647 w 3883"/>
              <a:gd name="T13" fmla="*/ 2147483647 h 709"/>
              <a:gd name="T14" fmla="*/ 2147483647 w 3883"/>
              <a:gd name="T15" fmla="*/ 2147483647 h 709"/>
              <a:gd name="T16" fmla="*/ 2147483647 w 3883"/>
              <a:gd name="T17" fmla="*/ 2147483647 h 709"/>
              <a:gd name="T18" fmla="*/ 2147483647 w 3883"/>
              <a:gd name="T19" fmla="*/ 2147483647 h 709"/>
              <a:gd name="T20" fmla="*/ 2147483647 w 3883"/>
              <a:gd name="T21" fmla="*/ 2147483647 h 709"/>
              <a:gd name="T22" fmla="*/ 2147483647 w 3883"/>
              <a:gd name="T23" fmla="*/ 2147483647 h 709"/>
              <a:gd name="T24" fmla="*/ 2147483647 w 3883"/>
              <a:gd name="T25" fmla="*/ 2147483647 h 709"/>
              <a:gd name="T26" fmla="*/ 2147483647 w 3883"/>
              <a:gd name="T27" fmla="*/ 2147483647 h 709"/>
              <a:gd name="T28" fmla="*/ 2147483647 w 3883"/>
              <a:gd name="T29" fmla="*/ 2147483647 h 709"/>
              <a:gd name="T30" fmla="*/ 2147483647 w 3883"/>
              <a:gd name="T31" fmla="*/ 2147483647 h 709"/>
              <a:gd name="T32" fmla="*/ 2147483647 w 3883"/>
              <a:gd name="T33" fmla="*/ 2147483647 h 709"/>
              <a:gd name="T34" fmla="*/ 2147483647 w 3883"/>
              <a:gd name="T35" fmla="*/ 2147483647 h 709"/>
              <a:gd name="T36" fmla="*/ 2147483647 w 3883"/>
              <a:gd name="T37" fmla="*/ 2147483647 h 709"/>
              <a:gd name="T38" fmla="*/ 2147483647 w 3883"/>
              <a:gd name="T39" fmla="*/ 2147483647 h 709"/>
              <a:gd name="T40" fmla="*/ 2147483647 w 3883"/>
              <a:gd name="T41" fmla="*/ 2147483647 h 709"/>
              <a:gd name="T42" fmla="*/ 2147483647 w 3883"/>
              <a:gd name="T43" fmla="*/ 2147483647 h 709"/>
              <a:gd name="T44" fmla="*/ 2147483647 w 3883"/>
              <a:gd name="T45" fmla="*/ 0 h 709"/>
              <a:gd name="T46" fmla="*/ 2147483647 w 3883"/>
              <a:gd name="T47" fmla="*/ 0 h 709"/>
              <a:gd name="T48" fmla="*/ 2147483647 w 3883"/>
              <a:gd name="T49" fmla="*/ 0 h 709"/>
              <a:gd name="T50" fmla="*/ 2147483647 w 3883"/>
              <a:gd name="T51" fmla="*/ 0 h 709"/>
              <a:gd name="T52" fmla="*/ 2147483647 w 3883"/>
              <a:gd name="T53" fmla="*/ 0 h 709"/>
              <a:gd name="T54" fmla="*/ 2147483647 w 3883"/>
              <a:gd name="T55" fmla="*/ 0 h 709"/>
              <a:gd name="T56" fmla="*/ 2147483647 w 3883"/>
              <a:gd name="T57" fmla="*/ 2147483647 h 709"/>
              <a:gd name="T58" fmla="*/ 2147483647 w 3883"/>
              <a:gd name="T59" fmla="*/ 2147483647 h 709"/>
              <a:gd name="T60" fmla="*/ 2147483647 w 3883"/>
              <a:gd name="T61" fmla="*/ 2147483647 h 709"/>
              <a:gd name="T62" fmla="*/ 2147483647 w 3883"/>
              <a:gd name="T63" fmla="*/ 2147483647 h 709"/>
              <a:gd name="T64" fmla="*/ 2147483647 w 3883"/>
              <a:gd name="T65" fmla="*/ 2147483647 h 709"/>
              <a:gd name="T66" fmla="*/ 2147483647 w 3883"/>
              <a:gd name="T67" fmla="*/ 2147483647 h 709"/>
              <a:gd name="T68" fmla="*/ 2147483647 w 3883"/>
              <a:gd name="T69" fmla="*/ 2147483647 h 709"/>
              <a:gd name="T70" fmla="*/ 2147483647 w 3883"/>
              <a:gd name="T71" fmla="*/ 2147483647 h 709"/>
              <a:gd name="T72" fmla="*/ 2147483647 w 3883"/>
              <a:gd name="T73" fmla="*/ 2147483647 h 709"/>
              <a:gd name="T74" fmla="*/ 2147483647 w 3883"/>
              <a:gd name="T75" fmla="*/ 2147483647 h 709"/>
              <a:gd name="T76" fmla="*/ 2147483647 w 3883"/>
              <a:gd name="T77" fmla="*/ 2147483647 h 709"/>
              <a:gd name="T78" fmla="*/ 2147483647 w 3883"/>
              <a:gd name="T79" fmla="*/ 2147483647 h 709"/>
              <a:gd name="T80" fmla="*/ 2147483647 w 3883"/>
              <a:gd name="T81" fmla="*/ 2147483647 h 709"/>
              <a:gd name="T82" fmla="*/ 2147483647 w 3883"/>
              <a:gd name="T83" fmla="*/ 2147483647 h 709"/>
              <a:gd name="T84" fmla="*/ 2147483647 w 3883"/>
              <a:gd name="T85" fmla="*/ 2147483647 h 709"/>
              <a:gd name="T86" fmla="*/ 2147483647 w 3883"/>
              <a:gd name="T87" fmla="*/ 2147483647 h 709"/>
              <a:gd name="T88" fmla="*/ 2147483647 w 3883"/>
              <a:gd name="T89" fmla="*/ 2147483647 h 709"/>
              <a:gd name="T90" fmla="*/ 2147483647 w 3883"/>
              <a:gd name="T91" fmla="*/ 2147483647 h 709"/>
              <a:gd name="T92" fmla="*/ 2147483647 w 3883"/>
              <a:gd name="T93" fmla="*/ 2147483647 h 709"/>
              <a:gd name="T94" fmla="*/ 2147483647 w 3883"/>
              <a:gd name="T95" fmla="*/ 2147483647 h 709"/>
              <a:gd name="T96" fmla="*/ 2147483647 w 3883"/>
              <a:gd name="T97" fmla="*/ 2147483647 h 709"/>
              <a:gd name="T98" fmla="*/ 2147483647 w 3883"/>
              <a:gd name="T99" fmla="*/ 2147483647 h 709"/>
              <a:gd name="T100" fmla="*/ 2147483647 w 3883"/>
              <a:gd name="T101" fmla="*/ 2147483647 h 709"/>
              <a:gd name="T102" fmla="*/ 2147483647 w 3883"/>
              <a:gd name="T103" fmla="*/ 2147483647 h 709"/>
              <a:gd name="T104" fmla="*/ 2147483647 w 3883"/>
              <a:gd name="T105" fmla="*/ 2147483647 h 709"/>
              <a:gd name="T106" fmla="*/ 2147483647 w 3883"/>
              <a:gd name="T107" fmla="*/ 2147483647 h 709"/>
              <a:gd name="T108" fmla="*/ 2147483647 w 3883"/>
              <a:gd name="T109" fmla="*/ 2147483647 h 709"/>
              <a:gd name="T110" fmla="*/ 2147483647 w 3883"/>
              <a:gd name="T111" fmla="*/ 2147483647 h 709"/>
              <a:gd name="T112" fmla="*/ 2147483647 w 3883"/>
              <a:gd name="T113" fmla="*/ 2147483647 h 7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709"/>
              <a:gd name="T173" fmla="*/ 3883 w 3883"/>
              <a:gd name="T174" fmla="*/ 709 h 7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709">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8"/>
                </a:lnTo>
                <a:lnTo>
                  <a:pt x="1958" y="16"/>
                </a:lnTo>
                <a:lnTo>
                  <a:pt x="1966" y="24"/>
                </a:lnTo>
                <a:lnTo>
                  <a:pt x="1974" y="32"/>
                </a:lnTo>
                <a:lnTo>
                  <a:pt x="1990" y="32"/>
                </a:lnTo>
                <a:lnTo>
                  <a:pt x="1998" y="40"/>
                </a:lnTo>
                <a:lnTo>
                  <a:pt x="2006" y="48"/>
                </a:lnTo>
                <a:lnTo>
                  <a:pt x="2014" y="56"/>
                </a:lnTo>
                <a:lnTo>
                  <a:pt x="2022" y="64"/>
                </a:lnTo>
                <a:lnTo>
                  <a:pt x="2038" y="64"/>
                </a:lnTo>
                <a:lnTo>
                  <a:pt x="2046" y="72"/>
                </a:lnTo>
                <a:lnTo>
                  <a:pt x="2054" y="80"/>
                </a:lnTo>
                <a:lnTo>
                  <a:pt x="2062" y="88"/>
                </a:lnTo>
                <a:lnTo>
                  <a:pt x="2070" y="96"/>
                </a:lnTo>
                <a:lnTo>
                  <a:pt x="2087" y="96"/>
                </a:lnTo>
                <a:lnTo>
                  <a:pt x="2095" y="104"/>
                </a:lnTo>
                <a:lnTo>
                  <a:pt x="2103" y="112"/>
                </a:lnTo>
                <a:lnTo>
                  <a:pt x="2111" y="120"/>
                </a:lnTo>
                <a:lnTo>
                  <a:pt x="2119" y="120"/>
                </a:lnTo>
                <a:lnTo>
                  <a:pt x="2135" y="129"/>
                </a:lnTo>
                <a:lnTo>
                  <a:pt x="2143" y="137"/>
                </a:lnTo>
                <a:lnTo>
                  <a:pt x="2151" y="137"/>
                </a:lnTo>
                <a:lnTo>
                  <a:pt x="2159" y="145"/>
                </a:lnTo>
                <a:lnTo>
                  <a:pt x="2167" y="153"/>
                </a:lnTo>
                <a:lnTo>
                  <a:pt x="2183" y="161"/>
                </a:lnTo>
                <a:lnTo>
                  <a:pt x="2191" y="161"/>
                </a:lnTo>
                <a:lnTo>
                  <a:pt x="2199" y="169"/>
                </a:lnTo>
                <a:lnTo>
                  <a:pt x="2207" y="177"/>
                </a:lnTo>
                <a:lnTo>
                  <a:pt x="2215" y="177"/>
                </a:lnTo>
                <a:lnTo>
                  <a:pt x="2232" y="185"/>
                </a:lnTo>
                <a:lnTo>
                  <a:pt x="2240" y="193"/>
                </a:lnTo>
                <a:lnTo>
                  <a:pt x="2248" y="193"/>
                </a:lnTo>
                <a:lnTo>
                  <a:pt x="2256" y="201"/>
                </a:lnTo>
                <a:lnTo>
                  <a:pt x="2264" y="209"/>
                </a:lnTo>
                <a:lnTo>
                  <a:pt x="2280" y="209"/>
                </a:lnTo>
                <a:lnTo>
                  <a:pt x="2288" y="217"/>
                </a:lnTo>
                <a:lnTo>
                  <a:pt x="2296" y="225"/>
                </a:lnTo>
                <a:lnTo>
                  <a:pt x="2304" y="225"/>
                </a:lnTo>
                <a:lnTo>
                  <a:pt x="2312" y="233"/>
                </a:lnTo>
                <a:lnTo>
                  <a:pt x="2328" y="241"/>
                </a:lnTo>
                <a:lnTo>
                  <a:pt x="2336" y="241"/>
                </a:lnTo>
                <a:lnTo>
                  <a:pt x="2344" y="249"/>
                </a:lnTo>
                <a:lnTo>
                  <a:pt x="2352" y="257"/>
                </a:lnTo>
                <a:lnTo>
                  <a:pt x="2369" y="257"/>
                </a:lnTo>
                <a:lnTo>
                  <a:pt x="2377" y="265"/>
                </a:lnTo>
                <a:lnTo>
                  <a:pt x="2385" y="265"/>
                </a:lnTo>
                <a:lnTo>
                  <a:pt x="2393" y="274"/>
                </a:lnTo>
                <a:lnTo>
                  <a:pt x="2401" y="282"/>
                </a:lnTo>
                <a:lnTo>
                  <a:pt x="2417" y="282"/>
                </a:lnTo>
                <a:lnTo>
                  <a:pt x="2425" y="290"/>
                </a:lnTo>
                <a:lnTo>
                  <a:pt x="2433" y="290"/>
                </a:lnTo>
                <a:lnTo>
                  <a:pt x="2441" y="298"/>
                </a:lnTo>
                <a:lnTo>
                  <a:pt x="2449" y="298"/>
                </a:lnTo>
                <a:lnTo>
                  <a:pt x="2465" y="306"/>
                </a:lnTo>
                <a:lnTo>
                  <a:pt x="2473" y="314"/>
                </a:lnTo>
                <a:lnTo>
                  <a:pt x="2481" y="314"/>
                </a:lnTo>
                <a:lnTo>
                  <a:pt x="2489" y="322"/>
                </a:lnTo>
                <a:lnTo>
                  <a:pt x="2497" y="322"/>
                </a:lnTo>
                <a:lnTo>
                  <a:pt x="2514" y="330"/>
                </a:lnTo>
                <a:lnTo>
                  <a:pt x="2522" y="330"/>
                </a:lnTo>
                <a:lnTo>
                  <a:pt x="2530" y="338"/>
                </a:lnTo>
                <a:lnTo>
                  <a:pt x="2538" y="338"/>
                </a:lnTo>
                <a:lnTo>
                  <a:pt x="2546" y="346"/>
                </a:lnTo>
                <a:lnTo>
                  <a:pt x="2562" y="354"/>
                </a:lnTo>
                <a:lnTo>
                  <a:pt x="2570" y="354"/>
                </a:lnTo>
                <a:lnTo>
                  <a:pt x="2578" y="362"/>
                </a:lnTo>
                <a:lnTo>
                  <a:pt x="2586" y="362"/>
                </a:lnTo>
                <a:lnTo>
                  <a:pt x="2594" y="370"/>
                </a:lnTo>
                <a:lnTo>
                  <a:pt x="2610" y="370"/>
                </a:lnTo>
                <a:lnTo>
                  <a:pt x="2618" y="378"/>
                </a:lnTo>
                <a:lnTo>
                  <a:pt x="2626" y="378"/>
                </a:lnTo>
                <a:lnTo>
                  <a:pt x="2634" y="386"/>
                </a:lnTo>
                <a:lnTo>
                  <a:pt x="2642" y="386"/>
                </a:lnTo>
                <a:lnTo>
                  <a:pt x="2659" y="394"/>
                </a:lnTo>
                <a:lnTo>
                  <a:pt x="2667" y="394"/>
                </a:lnTo>
                <a:lnTo>
                  <a:pt x="2675" y="402"/>
                </a:lnTo>
                <a:lnTo>
                  <a:pt x="2683" y="402"/>
                </a:lnTo>
                <a:lnTo>
                  <a:pt x="2691" y="410"/>
                </a:lnTo>
                <a:lnTo>
                  <a:pt x="2707" y="410"/>
                </a:lnTo>
                <a:lnTo>
                  <a:pt x="2715" y="410"/>
                </a:lnTo>
                <a:lnTo>
                  <a:pt x="2723" y="419"/>
                </a:lnTo>
                <a:lnTo>
                  <a:pt x="2731" y="419"/>
                </a:lnTo>
                <a:lnTo>
                  <a:pt x="2747" y="427"/>
                </a:lnTo>
                <a:lnTo>
                  <a:pt x="2755" y="427"/>
                </a:lnTo>
                <a:lnTo>
                  <a:pt x="2763" y="435"/>
                </a:lnTo>
                <a:lnTo>
                  <a:pt x="2771" y="435"/>
                </a:lnTo>
                <a:lnTo>
                  <a:pt x="2779" y="443"/>
                </a:lnTo>
                <a:lnTo>
                  <a:pt x="2796" y="443"/>
                </a:lnTo>
                <a:lnTo>
                  <a:pt x="2804" y="451"/>
                </a:lnTo>
                <a:lnTo>
                  <a:pt x="2812" y="451"/>
                </a:lnTo>
                <a:lnTo>
                  <a:pt x="2820" y="451"/>
                </a:lnTo>
                <a:lnTo>
                  <a:pt x="2828" y="459"/>
                </a:lnTo>
                <a:lnTo>
                  <a:pt x="2844" y="459"/>
                </a:lnTo>
                <a:lnTo>
                  <a:pt x="2852" y="467"/>
                </a:lnTo>
                <a:lnTo>
                  <a:pt x="2860" y="467"/>
                </a:lnTo>
                <a:lnTo>
                  <a:pt x="2868" y="467"/>
                </a:lnTo>
                <a:lnTo>
                  <a:pt x="2876" y="475"/>
                </a:lnTo>
                <a:lnTo>
                  <a:pt x="2892" y="475"/>
                </a:lnTo>
                <a:lnTo>
                  <a:pt x="2900" y="483"/>
                </a:lnTo>
                <a:lnTo>
                  <a:pt x="2908" y="483"/>
                </a:lnTo>
                <a:lnTo>
                  <a:pt x="2916" y="491"/>
                </a:lnTo>
                <a:lnTo>
                  <a:pt x="2924" y="491"/>
                </a:lnTo>
                <a:lnTo>
                  <a:pt x="2941" y="491"/>
                </a:lnTo>
                <a:lnTo>
                  <a:pt x="2949" y="499"/>
                </a:lnTo>
                <a:lnTo>
                  <a:pt x="2957" y="499"/>
                </a:lnTo>
                <a:lnTo>
                  <a:pt x="2965" y="499"/>
                </a:lnTo>
                <a:lnTo>
                  <a:pt x="2973" y="507"/>
                </a:lnTo>
                <a:lnTo>
                  <a:pt x="2989" y="507"/>
                </a:lnTo>
                <a:lnTo>
                  <a:pt x="2997" y="515"/>
                </a:lnTo>
                <a:lnTo>
                  <a:pt x="3005" y="515"/>
                </a:lnTo>
                <a:lnTo>
                  <a:pt x="3013" y="515"/>
                </a:lnTo>
                <a:lnTo>
                  <a:pt x="3021" y="523"/>
                </a:lnTo>
                <a:lnTo>
                  <a:pt x="3037" y="523"/>
                </a:lnTo>
                <a:lnTo>
                  <a:pt x="3045" y="523"/>
                </a:lnTo>
                <a:lnTo>
                  <a:pt x="3053" y="531"/>
                </a:lnTo>
                <a:lnTo>
                  <a:pt x="3061" y="531"/>
                </a:lnTo>
                <a:lnTo>
                  <a:pt x="3069" y="539"/>
                </a:lnTo>
                <a:lnTo>
                  <a:pt x="3086" y="539"/>
                </a:lnTo>
                <a:lnTo>
                  <a:pt x="3094" y="539"/>
                </a:lnTo>
                <a:lnTo>
                  <a:pt x="3102" y="547"/>
                </a:lnTo>
                <a:lnTo>
                  <a:pt x="3110" y="547"/>
                </a:lnTo>
                <a:lnTo>
                  <a:pt x="3126" y="547"/>
                </a:lnTo>
                <a:lnTo>
                  <a:pt x="3134" y="556"/>
                </a:lnTo>
                <a:lnTo>
                  <a:pt x="3142" y="556"/>
                </a:lnTo>
                <a:lnTo>
                  <a:pt x="3150" y="556"/>
                </a:lnTo>
                <a:lnTo>
                  <a:pt x="3158" y="564"/>
                </a:lnTo>
                <a:lnTo>
                  <a:pt x="3174" y="564"/>
                </a:lnTo>
                <a:lnTo>
                  <a:pt x="3182" y="564"/>
                </a:lnTo>
                <a:lnTo>
                  <a:pt x="3190" y="572"/>
                </a:lnTo>
                <a:lnTo>
                  <a:pt x="3198" y="572"/>
                </a:lnTo>
                <a:lnTo>
                  <a:pt x="3206" y="572"/>
                </a:lnTo>
                <a:lnTo>
                  <a:pt x="3223" y="580"/>
                </a:lnTo>
                <a:lnTo>
                  <a:pt x="3231" y="580"/>
                </a:lnTo>
                <a:lnTo>
                  <a:pt x="3239" y="580"/>
                </a:lnTo>
                <a:lnTo>
                  <a:pt x="3247" y="580"/>
                </a:lnTo>
                <a:lnTo>
                  <a:pt x="3255" y="588"/>
                </a:lnTo>
                <a:lnTo>
                  <a:pt x="3271" y="588"/>
                </a:lnTo>
                <a:lnTo>
                  <a:pt x="3279" y="588"/>
                </a:lnTo>
                <a:lnTo>
                  <a:pt x="3287" y="596"/>
                </a:lnTo>
                <a:lnTo>
                  <a:pt x="3295" y="596"/>
                </a:lnTo>
                <a:lnTo>
                  <a:pt x="3303" y="596"/>
                </a:lnTo>
                <a:lnTo>
                  <a:pt x="3319" y="604"/>
                </a:lnTo>
                <a:lnTo>
                  <a:pt x="3327" y="604"/>
                </a:lnTo>
                <a:lnTo>
                  <a:pt x="3335" y="604"/>
                </a:lnTo>
                <a:lnTo>
                  <a:pt x="3343" y="604"/>
                </a:lnTo>
                <a:lnTo>
                  <a:pt x="3351" y="612"/>
                </a:lnTo>
                <a:lnTo>
                  <a:pt x="3368" y="612"/>
                </a:lnTo>
                <a:lnTo>
                  <a:pt x="3376" y="612"/>
                </a:lnTo>
                <a:lnTo>
                  <a:pt x="3384" y="620"/>
                </a:lnTo>
                <a:lnTo>
                  <a:pt x="3392" y="620"/>
                </a:lnTo>
                <a:lnTo>
                  <a:pt x="3400" y="620"/>
                </a:lnTo>
                <a:lnTo>
                  <a:pt x="3416" y="620"/>
                </a:lnTo>
                <a:lnTo>
                  <a:pt x="3424" y="628"/>
                </a:lnTo>
                <a:lnTo>
                  <a:pt x="3432" y="628"/>
                </a:lnTo>
                <a:lnTo>
                  <a:pt x="3440" y="628"/>
                </a:lnTo>
                <a:lnTo>
                  <a:pt x="3448" y="628"/>
                </a:lnTo>
                <a:lnTo>
                  <a:pt x="3464" y="636"/>
                </a:lnTo>
                <a:lnTo>
                  <a:pt x="3472" y="636"/>
                </a:lnTo>
                <a:lnTo>
                  <a:pt x="3480" y="636"/>
                </a:lnTo>
                <a:lnTo>
                  <a:pt x="3488" y="644"/>
                </a:lnTo>
                <a:lnTo>
                  <a:pt x="3504" y="644"/>
                </a:lnTo>
                <a:lnTo>
                  <a:pt x="3513" y="644"/>
                </a:lnTo>
                <a:lnTo>
                  <a:pt x="3521" y="644"/>
                </a:lnTo>
                <a:lnTo>
                  <a:pt x="3529" y="652"/>
                </a:lnTo>
                <a:lnTo>
                  <a:pt x="3537" y="652"/>
                </a:lnTo>
                <a:lnTo>
                  <a:pt x="3553" y="652"/>
                </a:lnTo>
                <a:lnTo>
                  <a:pt x="3561" y="652"/>
                </a:lnTo>
                <a:lnTo>
                  <a:pt x="3569" y="652"/>
                </a:lnTo>
                <a:lnTo>
                  <a:pt x="3577" y="660"/>
                </a:lnTo>
                <a:lnTo>
                  <a:pt x="3585" y="660"/>
                </a:lnTo>
                <a:lnTo>
                  <a:pt x="3601" y="660"/>
                </a:lnTo>
                <a:lnTo>
                  <a:pt x="3609" y="660"/>
                </a:lnTo>
                <a:lnTo>
                  <a:pt x="3617" y="668"/>
                </a:lnTo>
                <a:lnTo>
                  <a:pt x="3625" y="668"/>
                </a:lnTo>
                <a:lnTo>
                  <a:pt x="3633" y="668"/>
                </a:lnTo>
                <a:lnTo>
                  <a:pt x="3649" y="668"/>
                </a:lnTo>
                <a:lnTo>
                  <a:pt x="3658" y="676"/>
                </a:lnTo>
                <a:lnTo>
                  <a:pt x="3666" y="676"/>
                </a:lnTo>
                <a:lnTo>
                  <a:pt x="3674" y="676"/>
                </a:lnTo>
                <a:lnTo>
                  <a:pt x="3682" y="676"/>
                </a:lnTo>
                <a:lnTo>
                  <a:pt x="3698" y="676"/>
                </a:lnTo>
                <a:lnTo>
                  <a:pt x="3706" y="684"/>
                </a:lnTo>
                <a:lnTo>
                  <a:pt x="3714" y="684"/>
                </a:lnTo>
                <a:lnTo>
                  <a:pt x="3722" y="684"/>
                </a:lnTo>
                <a:lnTo>
                  <a:pt x="3730" y="684"/>
                </a:lnTo>
                <a:lnTo>
                  <a:pt x="3746" y="692"/>
                </a:lnTo>
                <a:lnTo>
                  <a:pt x="3754" y="692"/>
                </a:lnTo>
                <a:lnTo>
                  <a:pt x="3762" y="692"/>
                </a:lnTo>
                <a:lnTo>
                  <a:pt x="3770" y="692"/>
                </a:lnTo>
                <a:lnTo>
                  <a:pt x="3778" y="692"/>
                </a:lnTo>
                <a:lnTo>
                  <a:pt x="3794" y="701"/>
                </a:lnTo>
                <a:lnTo>
                  <a:pt x="3803" y="701"/>
                </a:lnTo>
                <a:lnTo>
                  <a:pt x="3811" y="701"/>
                </a:lnTo>
                <a:lnTo>
                  <a:pt x="3819" y="701"/>
                </a:lnTo>
                <a:lnTo>
                  <a:pt x="3827" y="701"/>
                </a:lnTo>
                <a:lnTo>
                  <a:pt x="3843" y="709"/>
                </a:lnTo>
                <a:lnTo>
                  <a:pt x="3851" y="709"/>
                </a:lnTo>
                <a:lnTo>
                  <a:pt x="3859" y="709"/>
                </a:lnTo>
                <a:lnTo>
                  <a:pt x="3867" y="709"/>
                </a:lnTo>
                <a:lnTo>
                  <a:pt x="3883" y="709"/>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solidFill>
                <a:prstClr val="black"/>
              </a:solidFill>
            </a:endParaRPr>
          </a:p>
        </p:txBody>
      </p:sp>
      <p:sp>
        <p:nvSpPr>
          <p:cNvPr id="1120276" name="Freeform 20"/>
          <p:cNvSpPr>
            <a:spLocks/>
          </p:cNvSpPr>
          <p:nvPr/>
        </p:nvSpPr>
        <p:spPr bwMode="auto">
          <a:xfrm>
            <a:off x="1219203" y="4684437"/>
            <a:ext cx="6164263" cy="677863"/>
          </a:xfrm>
          <a:custGeom>
            <a:avLst/>
            <a:gdLst>
              <a:gd name="T0" fmla="*/ 2147483647 w 3883"/>
              <a:gd name="T1" fmla="*/ 2147483647 h 427"/>
              <a:gd name="T2" fmla="*/ 2147483647 w 3883"/>
              <a:gd name="T3" fmla="*/ 2147483647 h 427"/>
              <a:gd name="T4" fmla="*/ 2147483647 w 3883"/>
              <a:gd name="T5" fmla="*/ 2147483647 h 427"/>
              <a:gd name="T6" fmla="*/ 2147483647 w 3883"/>
              <a:gd name="T7" fmla="*/ 2147483647 h 427"/>
              <a:gd name="T8" fmla="*/ 2147483647 w 3883"/>
              <a:gd name="T9" fmla="*/ 2147483647 h 427"/>
              <a:gd name="T10" fmla="*/ 2147483647 w 3883"/>
              <a:gd name="T11" fmla="*/ 2147483647 h 427"/>
              <a:gd name="T12" fmla="*/ 2147483647 w 3883"/>
              <a:gd name="T13" fmla="*/ 2147483647 h 427"/>
              <a:gd name="T14" fmla="*/ 2147483647 w 3883"/>
              <a:gd name="T15" fmla="*/ 2147483647 h 427"/>
              <a:gd name="T16" fmla="*/ 2147483647 w 3883"/>
              <a:gd name="T17" fmla="*/ 2147483647 h 427"/>
              <a:gd name="T18" fmla="*/ 2147483647 w 3883"/>
              <a:gd name="T19" fmla="*/ 2147483647 h 427"/>
              <a:gd name="T20" fmla="*/ 2147483647 w 3883"/>
              <a:gd name="T21" fmla="*/ 2147483647 h 427"/>
              <a:gd name="T22" fmla="*/ 2147483647 w 3883"/>
              <a:gd name="T23" fmla="*/ 2147483647 h 427"/>
              <a:gd name="T24" fmla="*/ 2147483647 w 3883"/>
              <a:gd name="T25" fmla="*/ 2147483647 h 427"/>
              <a:gd name="T26" fmla="*/ 2147483647 w 3883"/>
              <a:gd name="T27" fmla="*/ 2147483647 h 427"/>
              <a:gd name="T28" fmla="*/ 2147483647 w 3883"/>
              <a:gd name="T29" fmla="*/ 2147483647 h 427"/>
              <a:gd name="T30" fmla="*/ 2147483647 w 3883"/>
              <a:gd name="T31" fmla="*/ 2147483647 h 427"/>
              <a:gd name="T32" fmla="*/ 2147483647 w 3883"/>
              <a:gd name="T33" fmla="*/ 2147483647 h 427"/>
              <a:gd name="T34" fmla="*/ 2147483647 w 3883"/>
              <a:gd name="T35" fmla="*/ 2147483647 h 427"/>
              <a:gd name="T36" fmla="*/ 2147483647 w 3883"/>
              <a:gd name="T37" fmla="*/ 2147483647 h 427"/>
              <a:gd name="T38" fmla="*/ 2147483647 w 3883"/>
              <a:gd name="T39" fmla="*/ 2147483647 h 427"/>
              <a:gd name="T40" fmla="*/ 2147483647 w 3883"/>
              <a:gd name="T41" fmla="*/ 2147483647 h 427"/>
              <a:gd name="T42" fmla="*/ 2147483647 w 3883"/>
              <a:gd name="T43" fmla="*/ 2147483647 h 427"/>
              <a:gd name="T44" fmla="*/ 2147483647 w 3883"/>
              <a:gd name="T45" fmla="*/ 0 h 427"/>
              <a:gd name="T46" fmla="*/ 2147483647 w 3883"/>
              <a:gd name="T47" fmla="*/ 0 h 427"/>
              <a:gd name="T48" fmla="*/ 2147483647 w 3883"/>
              <a:gd name="T49" fmla="*/ 0 h 427"/>
              <a:gd name="T50" fmla="*/ 2147483647 w 3883"/>
              <a:gd name="T51" fmla="*/ 0 h 427"/>
              <a:gd name="T52" fmla="*/ 2147483647 w 3883"/>
              <a:gd name="T53" fmla="*/ 0 h 427"/>
              <a:gd name="T54" fmla="*/ 2147483647 w 3883"/>
              <a:gd name="T55" fmla="*/ 0 h 427"/>
              <a:gd name="T56" fmla="*/ 2147483647 w 3883"/>
              <a:gd name="T57" fmla="*/ 2147483647 h 427"/>
              <a:gd name="T58" fmla="*/ 2147483647 w 3883"/>
              <a:gd name="T59" fmla="*/ 2147483647 h 427"/>
              <a:gd name="T60" fmla="*/ 2147483647 w 3883"/>
              <a:gd name="T61" fmla="*/ 2147483647 h 427"/>
              <a:gd name="T62" fmla="*/ 2147483647 w 3883"/>
              <a:gd name="T63" fmla="*/ 2147483647 h 427"/>
              <a:gd name="T64" fmla="*/ 2147483647 w 3883"/>
              <a:gd name="T65" fmla="*/ 2147483647 h 427"/>
              <a:gd name="T66" fmla="*/ 2147483647 w 3883"/>
              <a:gd name="T67" fmla="*/ 2147483647 h 427"/>
              <a:gd name="T68" fmla="*/ 2147483647 w 3883"/>
              <a:gd name="T69" fmla="*/ 2147483647 h 427"/>
              <a:gd name="T70" fmla="*/ 2147483647 w 3883"/>
              <a:gd name="T71" fmla="*/ 2147483647 h 427"/>
              <a:gd name="T72" fmla="*/ 2147483647 w 3883"/>
              <a:gd name="T73" fmla="*/ 2147483647 h 427"/>
              <a:gd name="T74" fmla="*/ 2147483647 w 3883"/>
              <a:gd name="T75" fmla="*/ 2147483647 h 427"/>
              <a:gd name="T76" fmla="*/ 2147483647 w 3883"/>
              <a:gd name="T77" fmla="*/ 2147483647 h 427"/>
              <a:gd name="T78" fmla="*/ 2147483647 w 3883"/>
              <a:gd name="T79" fmla="*/ 2147483647 h 427"/>
              <a:gd name="T80" fmla="*/ 2147483647 w 3883"/>
              <a:gd name="T81" fmla="*/ 2147483647 h 427"/>
              <a:gd name="T82" fmla="*/ 2147483647 w 3883"/>
              <a:gd name="T83" fmla="*/ 2147483647 h 427"/>
              <a:gd name="T84" fmla="*/ 2147483647 w 3883"/>
              <a:gd name="T85" fmla="*/ 2147483647 h 427"/>
              <a:gd name="T86" fmla="*/ 2147483647 w 3883"/>
              <a:gd name="T87" fmla="*/ 2147483647 h 427"/>
              <a:gd name="T88" fmla="*/ 2147483647 w 3883"/>
              <a:gd name="T89" fmla="*/ 2147483647 h 427"/>
              <a:gd name="T90" fmla="*/ 2147483647 w 3883"/>
              <a:gd name="T91" fmla="*/ 2147483647 h 427"/>
              <a:gd name="T92" fmla="*/ 2147483647 w 3883"/>
              <a:gd name="T93" fmla="*/ 2147483647 h 427"/>
              <a:gd name="T94" fmla="*/ 2147483647 w 3883"/>
              <a:gd name="T95" fmla="*/ 2147483647 h 427"/>
              <a:gd name="T96" fmla="*/ 2147483647 w 3883"/>
              <a:gd name="T97" fmla="*/ 2147483647 h 427"/>
              <a:gd name="T98" fmla="*/ 2147483647 w 3883"/>
              <a:gd name="T99" fmla="*/ 2147483647 h 427"/>
              <a:gd name="T100" fmla="*/ 2147483647 w 3883"/>
              <a:gd name="T101" fmla="*/ 2147483647 h 427"/>
              <a:gd name="T102" fmla="*/ 2147483647 w 3883"/>
              <a:gd name="T103" fmla="*/ 2147483647 h 427"/>
              <a:gd name="T104" fmla="*/ 2147483647 w 3883"/>
              <a:gd name="T105" fmla="*/ 2147483647 h 427"/>
              <a:gd name="T106" fmla="*/ 2147483647 w 3883"/>
              <a:gd name="T107" fmla="*/ 2147483647 h 427"/>
              <a:gd name="T108" fmla="*/ 2147483647 w 3883"/>
              <a:gd name="T109" fmla="*/ 2147483647 h 427"/>
              <a:gd name="T110" fmla="*/ 2147483647 w 3883"/>
              <a:gd name="T111" fmla="*/ 2147483647 h 427"/>
              <a:gd name="T112" fmla="*/ 2147483647 w 3883"/>
              <a:gd name="T113" fmla="*/ 2147483647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427"/>
              <a:gd name="T173" fmla="*/ 3883 w 388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427">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0"/>
                </a:lnTo>
                <a:lnTo>
                  <a:pt x="1958" y="8"/>
                </a:lnTo>
                <a:lnTo>
                  <a:pt x="1966" y="8"/>
                </a:lnTo>
                <a:lnTo>
                  <a:pt x="1974" y="8"/>
                </a:lnTo>
                <a:lnTo>
                  <a:pt x="1990" y="16"/>
                </a:lnTo>
                <a:lnTo>
                  <a:pt x="1998" y="16"/>
                </a:lnTo>
                <a:lnTo>
                  <a:pt x="2006" y="16"/>
                </a:lnTo>
                <a:lnTo>
                  <a:pt x="2014" y="16"/>
                </a:lnTo>
                <a:lnTo>
                  <a:pt x="2022" y="24"/>
                </a:lnTo>
                <a:lnTo>
                  <a:pt x="2038" y="24"/>
                </a:lnTo>
                <a:lnTo>
                  <a:pt x="2046" y="24"/>
                </a:lnTo>
                <a:lnTo>
                  <a:pt x="2054" y="32"/>
                </a:lnTo>
                <a:lnTo>
                  <a:pt x="2062" y="32"/>
                </a:lnTo>
                <a:lnTo>
                  <a:pt x="2070" y="32"/>
                </a:lnTo>
                <a:lnTo>
                  <a:pt x="2087" y="32"/>
                </a:lnTo>
                <a:lnTo>
                  <a:pt x="2095" y="40"/>
                </a:lnTo>
                <a:lnTo>
                  <a:pt x="2103" y="40"/>
                </a:lnTo>
                <a:lnTo>
                  <a:pt x="2111" y="40"/>
                </a:lnTo>
                <a:lnTo>
                  <a:pt x="2119" y="40"/>
                </a:lnTo>
                <a:lnTo>
                  <a:pt x="2135" y="48"/>
                </a:lnTo>
                <a:lnTo>
                  <a:pt x="2143" y="48"/>
                </a:lnTo>
                <a:lnTo>
                  <a:pt x="2151" y="48"/>
                </a:lnTo>
                <a:lnTo>
                  <a:pt x="2159" y="56"/>
                </a:lnTo>
                <a:lnTo>
                  <a:pt x="2167" y="56"/>
                </a:lnTo>
                <a:lnTo>
                  <a:pt x="2183" y="56"/>
                </a:lnTo>
                <a:lnTo>
                  <a:pt x="2191" y="56"/>
                </a:lnTo>
                <a:lnTo>
                  <a:pt x="2199" y="64"/>
                </a:lnTo>
                <a:lnTo>
                  <a:pt x="2207" y="64"/>
                </a:lnTo>
                <a:lnTo>
                  <a:pt x="2215" y="64"/>
                </a:lnTo>
                <a:lnTo>
                  <a:pt x="2232" y="64"/>
                </a:lnTo>
                <a:lnTo>
                  <a:pt x="2240" y="72"/>
                </a:lnTo>
                <a:lnTo>
                  <a:pt x="2248" y="72"/>
                </a:lnTo>
                <a:lnTo>
                  <a:pt x="2256" y="72"/>
                </a:lnTo>
                <a:lnTo>
                  <a:pt x="2264" y="72"/>
                </a:lnTo>
                <a:lnTo>
                  <a:pt x="2280" y="80"/>
                </a:lnTo>
                <a:lnTo>
                  <a:pt x="2288" y="80"/>
                </a:lnTo>
                <a:lnTo>
                  <a:pt x="2296" y="80"/>
                </a:lnTo>
                <a:lnTo>
                  <a:pt x="2304" y="80"/>
                </a:lnTo>
                <a:lnTo>
                  <a:pt x="2312" y="88"/>
                </a:lnTo>
                <a:lnTo>
                  <a:pt x="2328" y="88"/>
                </a:lnTo>
                <a:lnTo>
                  <a:pt x="2336" y="88"/>
                </a:lnTo>
                <a:lnTo>
                  <a:pt x="2344" y="96"/>
                </a:lnTo>
                <a:lnTo>
                  <a:pt x="2352" y="96"/>
                </a:lnTo>
                <a:lnTo>
                  <a:pt x="2369" y="96"/>
                </a:lnTo>
                <a:lnTo>
                  <a:pt x="2377" y="96"/>
                </a:lnTo>
                <a:lnTo>
                  <a:pt x="2385" y="104"/>
                </a:lnTo>
                <a:lnTo>
                  <a:pt x="2393" y="104"/>
                </a:lnTo>
                <a:lnTo>
                  <a:pt x="2401" y="104"/>
                </a:lnTo>
                <a:lnTo>
                  <a:pt x="2417" y="104"/>
                </a:lnTo>
                <a:lnTo>
                  <a:pt x="2425" y="112"/>
                </a:lnTo>
                <a:lnTo>
                  <a:pt x="2433" y="112"/>
                </a:lnTo>
                <a:lnTo>
                  <a:pt x="2441" y="112"/>
                </a:lnTo>
                <a:lnTo>
                  <a:pt x="2449" y="112"/>
                </a:lnTo>
                <a:lnTo>
                  <a:pt x="2465" y="120"/>
                </a:lnTo>
                <a:lnTo>
                  <a:pt x="2473" y="120"/>
                </a:lnTo>
                <a:lnTo>
                  <a:pt x="2481" y="120"/>
                </a:lnTo>
                <a:lnTo>
                  <a:pt x="2489" y="120"/>
                </a:lnTo>
                <a:lnTo>
                  <a:pt x="2497" y="129"/>
                </a:lnTo>
                <a:lnTo>
                  <a:pt x="2514" y="129"/>
                </a:lnTo>
                <a:lnTo>
                  <a:pt x="2522" y="129"/>
                </a:lnTo>
                <a:lnTo>
                  <a:pt x="2530" y="129"/>
                </a:lnTo>
                <a:lnTo>
                  <a:pt x="2538" y="129"/>
                </a:lnTo>
                <a:lnTo>
                  <a:pt x="2546" y="137"/>
                </a:lnTo>
                <a:lnTo>
                  <a:pt x="2562" y="137"/>
                </a:lnTo>
                <a:lnTo>
                  <a:pt x="2570" y="137"/>
                </a:lnTo>
                <a:lnTo>
                  <a:pt x="2578" y="137"/>
                </a:lnTo>
                <a:lnTo>
                  <a:pt x="2586" y="145"/>
                </a:lnTo>
                <a:lnTo>
                  <a:pt x="2594" y="145"/>
                </a:lnTo>
                <a:lnTo>
                  <a:pt x="2610" y="145"/>
                </a:lnTo>
                <a:lnTo>
                  <a:pt x="2618" y="145"/>
                </a:lnTo>
                <a:lnTo>
                  <a:pt x="2626" y="153"/>
                </a:lnTo>
                <a:lnTo>
                  <a:pt x="2634" y="153"/>
                </a:lnTo>
                <a:lnTo>
                  <a:pt x="2642" y="153"/>
                </a:lnTo>
                <a:lnTo>
                  <a:pt x="2659" y="153"/>
                </a:lnTo>
                <a:lnTo>
                  <a:pt x="2667" y="161"/>
                </a:lnTo>
                <a:lnTo>
                  <a:pt x="2675" y="161"/>
                </a:lnTo>
                <a:lnTo>
                  <a:pt x="2683" y="161"/>
                </a:lnTo>
                <a:lnTo>
                  <a:pt x="2691" y="161"/>
                </a:lnTo>
                <a:lnTo>
                  <a:pt x="2707" y="169"/>
                </a:lnTo>
                <a:lnTo>
                  <a:pt x="2715" y="169"/>
                </a:lnTo>
                <a:lnTo>
                  <a:pt x="2723" y="169"/>
                </a:lnTo>
                <a:lnTo>
                  <a:pt x="2731" y="169"/>
                </a:lnTo>
                <a:lnTo>
                  <a:pt x="2747" y="169"/>
                </a:lnTo>
                <a:lnTo>
                  <a:pt x="2755" y="177"/>
                </a:lnTo>
                <a:lnTo>
                  <a:pt x="2763" y="177"/>
                </a:lnTo>
                <a:lnTo>
                  <a:pt x="2771" y="177"/>
                </a:lnTo>
                <a:lnTo>
                  <a:pt x="2779" y="177"/>
                </a:lnTo>
                <a:lnTo>
                  <a:pt x="2796" y="185"/>
                </a:lnTo>
                <a:lnTo>
                  <a:pt x="2804" y="185"/>
                </a:lnTo>
                <a:lnTo>
                  <a:pt x="2812" y="185"/>
                </a:lnTo>
                <a:lnTo>
                  <a:pt x="2820" y="185"/>
                </a:lnTo>
                <a:lnTo>
                  <a:pt x="2828" y="193"/>
                </a:lnTo>
                <a:lnTo>
                  <a:pt x="2844" y="193"/>
                </a:lnTo>
                <a:lnTo>
                  <a:pt x="2852" y="193"/>
                </a:lnTo>
                <a:lnTo>
                  <a:pt x="2860" y="193"/>
                </a:lnTo>
                <a:lnTo>
                  <a:pt x="2868" y="193"/>
                </a:lnTo>
                <a:lnTo>
                  <a:pt x="2876" y="201"/>
                </a:lnTo>
                <a:lnTo>
                  <a:pt x="2892" y="201"/>
                </a:lnTo>
                <a:lnTo>
                  <a:pt x="2900" y="201"/>
                </a:lnTo>
                <a:lnTo>
                  <a:pt x="2908" y="201"/>
                </a:lnTo>
                <a:lnTo>
                  <a:pt x="2916" y="209"/>
                </a:lnTo>
                <a:lnTo>
                  <a:pt x="2924" y="209"/>
                </a:lnTo>
                <a:lnTo>
                  <a:pt x="2941" y="209"/>
                </a:lnTo>
                <a:lnTo>
                  <a:pt x="2949" y="209"/>
                </a:lnTo>
                <a:lnTo>
                  <a:pt x="2957" y="209"/>
                </a:lnTo>
                <a:lnTo>
                  <a:pt x="2965" y="217"/>
                </a:lnTo>
                <a:lnTo>
                  <a:pt x="2973" y="217"/>
                </a:lnTo>
                <a:lnTo>
                  <a:pt x="2989" y="217"/>
                </a:lnTo>
                <a:lnTo>
                  <a:pt x="2997" y="217"/>
                </a:lnTo>
                <a:lnTo>
                  <a:pt x="3005" y="217"/>
                </a:lnTo>
                <a:lnTo>
                  <a:pt x="3013" y="225"/>
                </a:lnTo>
                <a:lnTo>
                  <a:pt x="3021" y="225"/>
                </a:lnTo>
                <a:lnTo>
                  <a:pt x="3037" y="225"/>
                </a:lnTo>
                <a:lnTo>
                  <a:pt x="3045" y="225"/>
                </a:lnTo>
                <a:lnTo>
                  <a:pt x="3053" y="233"/>
                </a:lnTo>
                <a:lnTo>
                  <a:pt x="3061" y="233"/>
                </a:lnTo>
                <a:lnTo>
                  <a:pt x="3069" y="233"/>
                </a:lnTo>
                <a:lnTo>
                  <a:pt x="3086" y="233"/>
                </a:lnTo>
                <a:lnTo>
                  <a:pt x="3094" y="233"/>
                </a:lnTo>
                <a:lnTo>
                  <a:pt x="3102" y="241"/>
                </a:lnTo>
                <a:lnTo>
                  <a:pt x="3110" y="241"/>
                </a:lnTo>
                <a:lnTo>
                  <a:pt x="3126" y="241"/>
                </a:lnTo>
                <a:lnTo>
                  <a:pt x="3134" y="241"/>
                </a:lnTo>
                <a:lnTo>
                  <a:pt x="3142" y="241"/>
                </a:lnTo>
                <a:lnTo>
                  <a:pt x="3150" y="249"/>
                </a:lnTo>
                <a:lnTo>
                  <a:pt x="3158" y="249"/>
                </a:lnTo>
                <a:lnTo>
                  <a:pt x="3174" y="249"/>
                </a:lnTo>
                <a:lnTo>
                  <a:pt x="3182" y="249"/>
                </a:lnTo>
                <a:lnTo>
                  <a:pt x="3190" y="249"/>
                </a:lnTo>
                <a:lnTo>
                  <a:pt x="3198" y="257"/>
                </a:lnTo>
                <a:lnTo>
                  <a:pt x="3206" y="257"/>
                </a:lnTo>
                <a:lnTo>
                  <a:pt x="3223" y="257"/>
                </a:lnTo>
                <a:lnTo>
                  <a:pt x="3231" y="257"/>
                </a:lnTo>
                <a:lnTo>
                  <a:pt x="3239" y="257"/>
                </a:lnTo>
                <a:lnTo>
                  <a:pt x="3247" y="265"/>
                </a:lnTo>
                <a:lnTo>
                  <a:pt x="3255" y="265"/>
                </a:lnTo>
                <a:lnTo>
                  <a:pt x="3271" y="265"/>
                </a:lnTo>
                <a:lnTo>
                  <a:pt x="3279" y="265"/>
                </a:lnTo>
                <a:lnTo>
                  <a:pt x="3287" y="265"/>
                </a:lnTo>
                <a:lnTo>
                  <a:pt x="3295" y="274"/>
                </a:lnTo>
                <a:lnTo>
                  <a:pt x="3303" y="274"/>
                </a:lnTo>
                <a:lnTo>
                  <a:pt x="3319" y="274"/>
                </a:lnTo>
                <a:lnTo>
                  <a:pt x="3327" y="274"/>
                </a:lnTo>
                <a:lnTo>
                  <a:pt x="3335" y="274"/>
                </a:lnTo>
                <a:lnTo>
                  <a:pt x="3343" y="282"/>
                </a:lnTo>
                <a:lnTo>
                  <a:pt x="3351" y="282"/>
                </a:lnTo>
                <a:lnTo>
                  <a:pt x="3368" y="282"/>
                </a:lnTo>
                <a:lnTo>
                  <a:pt x="3376" y="282"/>
                </a:lnTo>
                <a:lnTo>
                  <a:pt x="3384" y="282"/>
                </a:lnTo>
                <a:lnTo>
                  <a:pt x="3392" y="290"/>
                </a:lnTo>
                <a:lnTo>
                  <a:pt x="3400" y="290"/>
                </a:lnTo>
                <a:lnTo>
                  <a:pt x="3416" y="290"/>
                </a:lnTo>
                <a:lnTo>
                  <a:pt x="3424" y="290"/>
                </a:lnTo>
                <a:lnTo>
                  <a:pt x="3432" y="290"/>
                </a:lnTo>
                <a:lnTo>
                  <a:pt x="3440" y="298"/>
                </a:lnTo>
                <a:lnTo>
                  <a:pt x="3448" y="298"/>
                </a:lnTo>
                <a:lnTo>
                  <a:pt x="3464" y="298"/>
                </a:lnTo>
                <a:lnTo>
                  <a:pt x="3472" y="298"/>
                </a:lnTo>
                <a:lnTo>
                  <a:pt x="3480" y="298"/>
                </a:lnTo>
                <a:lnTo>
                  <a:pt x="3488" y="306"/>
                </a:lnTo>
                <a:lnTo>
                  <a:pt x="3504" y="306"/>
                </a:lnTo>
                <a:lnTo>
                  <a:pt x="3513" y="306"/>
                </a:lnTo>
                <a:lnTo>
                  <a:pt x="3521" y="306"/>
                </a:lnTo>
                <a:lnTo>
                  <a:pt x="3529" y="306"/>
                </a:lnTo>
                <a:lnTo>
                  <a:pt x="3537" y="314"/>
                </a:lnTo>
                <a:lnTo>
                  <a:pt x="3553" y="314"/>
                </a:lnTo>
                <a:lnTo>
                  <a:pt x="3561" y="314"/>
                </a:lnTo>
                <a:lnTo>
                  <a:pt x="3569" y="314"/>
                </a:lnTo>
                <a:lnTo>
                  <a:pt x="3577" y="314"/>
                </a:lnTo>
                <a:lnTo>
                  <a:pt x="3585" y="314"/>
                </a:lnTo>
                <a:lnTo>
                  <a:pt x="3601" y="322"/>
                </a:lnTo>
                <a:lnTo>
                  <a:pt x="3609" y="322"/>
                </a:lnTo>
                <a:lnTo>
                  <a:pt x="3617" y="322"/>
                </a:lnTo>
                <a:lnTo>
                  <a:pt x="3625" y="322"/>
                </a:lnTo>
                <a:lnTo>
                  <a:pt x="3633" y="322"/>
                </a:lnTo>
                <a:lnTo>
                  <a:pt x="3649" y="330"/>
                </a:lnTo>
                <a:lnTo>
                  <a:pt x="3658" y="330"/>
                </a:lnTo>
                <a:lnTo>
                  <a:pt x="3666" y="330"/>
                </a:lnTo>
                <a:lnTo>
                  <a:pt x="3674" y="330"/>
                </a:lnTo>
                <a:lnTo>
                  <a:pt x="3682" y="330"/>
                </a:lnTo>
                <a:lnTo>
                  <a:pt x="3698" y="330"/>
                </a:lnTo>
                <a:lnTo>
                  <a:pt x="3706" y="338"/>
                </a:lnTo>
                <a:lnTo>
                  <a:pt x="3714" y="338"/>
                </a:lnTo>
                <a:lnTo>
                  <a:pt x="3722" y="338"/>
                </a:lnTo>
                <a:lnTo>
                  <a:pt x="3730" y="338"/>
                </a:lnTo>
                <a:lnTo>
                  <a:pt x="3746" y="338"/>
                </a:lnTo>
                <a:lnTo>
                  <a:pt x="3754" y="346"/>
                </a:lnTo>
                <a:lnTo>
                  <a:pt x="3762" y="346"/>
                </a:lnTo>
                <a:lnTo>
                  <a:pt x="3770" y="346"/>
                </a:lnTo>
                <a:lnTo>
                  <a:pt x="3778" y="346"/>
                </a:lnTo>
                <a:lnTo>
                  <a:pt x="3794" y="346"/>
                </a:lnTo>
                <a:lnTo>
                  <a:pt x="3803" y="346"/>
                </a:lnTo>
                <a:lnTo>
                  <a:pt x="3811" y="354"/>
                </a:lnTo>
                <a:lnTo>
                  <a:pt x="3819" y="354"/>
                </a:lnTo>
                <a:lnTo>
                  <a:pt x="3827" y="354"/>
                </a:lnTo>
                <a:lnTo>
                  <a:pt x="3843" y="354"/>
                </a:lnTo>
                <a:lnTo>
                  <a:pt x="3851" y="354"/>
                </a:lnTo>
                <a:lnTo>
                  <a:pt x="3859" y="354"/>
                </a:lnTo>
                <a:lnTo>
                  <a:pt x="3867" y="362"/>
                </a:lnTo>
                <a:lnTo>
                  <a:pt x="3883" y="362"/>
                </a:ln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solidFill>
                <a:prstClr val="black"/>
              </a:solidFill>
            </a:endParaRPr>
          </a:p>
        </p:txBody>
      </p:sp>
      <p:sp>
        <p:nvSpPr>
          <p:cNvPr id="1120278" name="Freeform 22"/>
          <p:cNvSpPr>
            <a:spLocks/>
          </p:cNvSpPr>
          <p:nvPr/>
        </p:nvSpPr>
        <p:spPr bwMode="auto">
          <a:xfrm>
            <a:off x="1219203" y="3776387"/>
            <a:ext cx="6164263" cy="1585913"/>
          </a:xfrm>
          <a:custGeom>
            <a:avLst/>
            <a:gdLst>
              <a:gd name="T0" fmla="*/ 2147483647 w 3883"/>
              <a:gd name="T1" fmla="*/ 2147483647 h 999"/>
              <a:gd name="T2" fmla="*/ 2147483647 w 3883"/>
              <a:gd name="T3" fmla="*/ 2147483647 h 999"/>
              <a:gd name="T4" fmla="*/ 2147483647 w 3883"/>
              <a:gd name="T5" fmla="*/ 2147483647 h 999"/>
              <a:gd name="T6" fmla="*/ 2147483647 w 3883"/>
              <a:gd name="T7" fmla="*/ 2147483647 h 999"/>
              <a:gd name="T8" fmla="*/ 2147483647 w 3883"/>
              <a:gd name="T9" fmla="*/ 2147483647 h 999"/>
              <a:gd name="T10" fmla="*/ 2147483647 w 3883"/>
              <a:gd name="T11" fmla="*/ 2147483647 h 999"/>
              <a:gd name="T12" fmla="*/ 2147483647 w 3883"/>
              <a:gd name="T13" fmla="*/ 2147483647 h 999"/>
              <a:gd name="T14" fmla="*/ 2147483647 w 3883"/>
              <a:gd name="T15" fmla="*/ 2147483647 h 999"/>
              <a:gd name="T16" fmla="*/ 2147483647 w 3883"/>
              <a:gd name="T17" fmla="*/ 2147483647 h 999"/>
              <a:gd name="T18" fmla="*/ 2147483647 w 3883"/>
              <a:gd name="T19" fmla="*/ 2147483647 h 999"/>
              <a:gd name="T20" fmla="*/ 2147483647 w 3883"/>
              <a:gd name="T21" fmla="*/ 2147483647 h 999"/>
              <a:gd name="T22" fmla="*/ 2147483647 w 3883"/>
              <a:gd name="T23" fmla="*/ 2147483647 h 999"/>
              <a:gd name="T24" fmla="*/ 2147483647 w 3883"/>
              <a:gd name="T25" fmla="*/ 2147483647 h 999"/>
              <a:gd name="T26" fmla="*/ 2147483647 w 3883"/>
              <a:gd name="T27" fmla="*/ 2147483647 h 999"/>
              <a:gd name="T28" fmla="*/ 2147483647 w 3883"/>
              <a:gd name="T29" fmla="*/ 2147483647 h 999"/>
              <a:gd name="T30" fmla="*/ 2147483647 w 3883"/>
              <a:gd name="T31" fmla="*/ 2147483647 h 999"/>
              <a:gd name="T32" fmla="*/ 2147483647 w 3883"/>
              <a:gd name="T33" fmla="*/ 2147483647 h 999"/>
              <a:gd name="T34" fmla="*/ 2147483647 w 3883"/>
              <a:gd name="T35" fmla="*/ 2147483647 h 999"/>
              <a:gd name="T36" fmla="*/ 2147483647 w 3883"/>
              <a:gd name="T37" fmla="*/ 2147483647 h 999"/>
              <a:gd name="T38" fmla="*/ 2147483647 w 3883"/>
              <a:gd name="T39" fmla="*/ 2147483647 h 999"/>
              <a:gd name="T40" fmla="*/ 2147483647 w 3883"/>
              <a:gd name="T41" fmla="*/ 2147483647 h 999"/>
              <a:gd name="T42" fmla="*/ 2147483647 w 3883"/>
              <a:gd name="T43" fmla="*/ 2147483647 h 999"/>
              <a:gd name="T44" fmla="*/ 2147483647 w 3883"/>
              <a:gd name="T45" fmla="*/ 2147483647 h 999"/>
              <a:gd name="T46" fmla="*/ 2147483647 w 3883"/>
              <a:gd name="T47" fmla="*/ 2147483647 h 999"/>
              <a:gd name="T48" fmla="*/ 2147483647 w 3883"/>
              <a:gd name="T49" fmla="*/ 2147483647 h 999"/>
              <a:gd name="T50" fmla="*/ 2147483647 w 3883"/>
              <a:gd name="T51" fmla="*/ 2147483647 h 999"/>
              <a:gd name="T52" fmla="*/ 2147483647 w 3883"/>
              <a:gd name="T53" fmla="*/ 2147483647 h 999"/>
              <a:gd name="T54" fmla="*/ 2147483647 w 3883"/>
              <a:gd name="T55" fmla="*/ 2147483647 h 999"/>
              <a:gd name="T56" fmla="*/ 2147483647 w 3883"/>
              <a:gd name="T57" fmla="*/ 2147483647 h 999"/>
              <a:gd name="T58" fmla="*/ 2147483647 w 3883"/>
              <a:gd name="T59" fmla="*/ 2147483647 h 999"/>
              <a:gd name="T60" fmla="*/ 2147483647 w 3883"/>
              <a:gd name="T61" fmla="*/ 2147483647 h 999"/>
              <a:gd name="T62" fmla="*/ 2147483647 w 3883"/>
              <a:gd name="T63" fmla="*/ 2147483647 h 999"/>
              <a:gd name="T64" fmla="*/ 2147483647 w 3883"/>
              <a:gd name="T65" fmla="*/ 2147483647 h 999"/>
              <a:gd name="T66" fmla="*/ 2147483647 w 3883"/>
              <a:gd name="T67" fmla="*/ 2147483647 h 999"/>
              <a:gd name="T68" fmla="*/ 2147483647 w 3883"/>
              <a:gd name="T69" fmla="*/ 2147483647 h 999"/>
              <a:gd name="T70" fmla="*/ 2147483647 w 3883"/>
              <a:gd name="T71" fmla="*/ 2147483647 h 999"/>
              <a:gd name="T72" fmla="*/ 2147483647 w 3883"/>
              <a:gd name="T73" fmla="*/ 2147483647 h 999"/>
              <a:gd name="T74" fmla="*/ 2147483647 w 3883"/>
              <a:gd name="T75" fmla="*/ 2147483647 h 999"/>
              <a:gd name="T76" fmla="*/ 2147483647 w 3883"/>
              <a:gd name="T77" fmla="*/ 2147483647 h 999"/>
              <a:gd name="T78" fmla="*/ 2147483647 w 3883"/>
              <a:gd name="T79" fmla="*/ 2147483647 h 999"/>
              <a:gd name="T80" fmla="*/ 2147483647 w 3883"/>
              <a:gd name="T81" fmla="*/ 2147483647 h 999"/>
              <a:gd name="T82" fmla="*/ 2147483647 w 3883"/>
              <a:gd name="T83" fmla="*/ 2147483647 h 999"/>
              <a:gd name="T84" fmla="*/ 2147483647 w 3883"/>
              <a:gd name="T85" fmla="*/ 2147483647 h 999"/>
              <a:gd name="T86" fmla="*/ 2147483647 w 3883"/>
              <a:gd name="T87" fmla="*/ 2147483647 h 999"/>
              <a:gd name="T88" fmla="*/ 2147483647 w 3883"/>
              <a:gd name="T89" fmla="*/ 2147483647 h 999"/>
              <a:gd name="T90" fmla="*/ 2147483647 w 3883"/>
              <a:gd name="T91" fmla="*/ 2147483647 h 999"/>
              <a:gd name="T92" fmla="*/ 2147483647 w 3883"/>
              <a:gd name="T93" fmla="*/ 2147483647 h 999"/>
              <a:gd name="T94" fmla="*/ 2147483647 w 3883"/>
              <a:gd name="T95" fmla="*/ 2147483647 h 999"/>
              <a:gd name="T96" fmla="*/ 2147483647 w 3883"/>
              <a:gd name="T97" fmla="*/ 2147483647 h 999"/>
              <a:gd name="T98" fmla="*/ 2147483647 w 3883"/>
              <a:gd name="T99" fmla="*/ 2147483647 h 999"/>
              <a:gd name="T100" fmla="*/ 2147483647 w 3883"/>
              <a:gd name="T101" fmla="*/ 2147483647 h 999"/>
              <a:gd name="T102" fmla="*/ 2147483647 w 3883"/>
              <a:gd name="T103" fmla="*/ 2147483647 h 999"/>
              <a:gd name="T104" fmla="*/ 2147483647 w 3883"/>
              <a:gd name="T105" fmla="*/ 2147483647 h 999"/>
              <a:gd name="T106" fmla="*/ 2147483647 w 3883"/>
              <a:gd name="T107" fmla="*/ 2147483647 h 999"/>
              <a:gd name="T108" fmla="*/ 2147483647 w 3883"/>
              <a:gd name="T109" fmla="*/ 2147483647 h 999"/>
              <a:gd name="T110" fmla="*/ 2147483647 w 3883"/>
              <a:gd name="T111" fmla="*/ 0 h 999"/>
              <a:gd name="T112" fmla="*/ 2147483647 w 3883"/>
              <a:gd name="T113" fmla="*/ 0 h 9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999"/>
              <a:gd name="T173" fmla="*/ 3883 w 3883"/>
              <a:gd name="T174" fmla="*/ 999 h 9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999">
                <a:moveTo>
                  <a:pt x="0" y="999"/>
                </a:moveTo>
                <a:lnTo>
                  <a:pt x="8" y="999"/>
                </a:lnTo>
                <a:lnTo>
                  <a:pt x="16" y="999"/>
                </a:lnTo>
                <a:lnTo>
                  <a:pt x="24" y="999"/>
                </a:lnTo>
                <a:lnTo>
                  <a:pt x="32" y="999"/>
                </a:lnTo>
                <a:lnTo>
                  <a:pt x="48" y="999"/>
                </a:lnTo>
                <a:lnTo>
                  <a:pt x="56" y="999"/>
                </a:lnTo>
                <a:lnTo>
                  <a:pt x="65" y="999"/>
                </a:lnTo>
                <a:lnTo>
                  <a:pt x="73" y="999"/>
                </a:lnTo>
                <a:lnTo>
                  <a:pt x="81" y="999"/>
                </a:lnTo>
                <a:lnTo>
                  <a:pt x="97" y="999"/>
                </a:lnTo>
                <a:lnTo>
                  <a:pt x="105" y="991"/>
                </a:lnTo>
                <a:lnTo>
                  <a:pt x="113" y="991"/>
                </a:lnTo>
                <a:lnTo>
                  <a:pt x="121" y="991"/>
                </a:lnTo>
                <a:lnTo>
                  <a:pt x="129" y="991"/>
                </a:lnTo>
                <a:lnTo>
                  <a:pt x="145" y="991"/>
                </a:lnTo>
                <a:lnTo>
                  <a:pt x="153" y="991"/>
                </a:lnTo>
                <a:lnTo>
                  <a:pt x="161" y="991"/>
                </a:lnTo>
                <a:lnTo>
                  <a:pt x="169" y="982"/>
                </a:lnTo>
                <a:lnTo>
                  <a:pt x="177" y="982"/>
                </a:lnTo>
                <a:lnTo>
                  <a:pt x="193" y="991"/>
                </a:lnTo>
                <a:lnTo>
                  <a:pt x="201" y="991"/>
                </a:lnTo>
                <a:lnTo>
                  <a:pt x="210" y="991"/>
                </a:lnTo>
                <a:lnTo>
                  <a:pt x="218" y="991"/>
                </a:lnTo>
                <a:lnTo>
                  <a:pt x="226" y="982"/>
                </a:lnTo>
                <a:lnTo>
                  <a:pt x="242" y="982"/>
                </a:lnTo>
                <a:lnTo>
                  <a:pt x="250" y="982"/>
                </a:lnTo>
                <a:lnTo>
                  <a:pt x="258" y="982"/>
                </a:lnTo>
                <a:lnTo>
                  <a:pt x="266" y="982"/>
                </a:lnTo>
                <a:lnTo>
                  <a:pt x="274" y="974"/>
                </a:lnTo>
                <a:lnTo>
                  <a:pt x="290" y="974"/>
                </a:lnTo>
                <a:lnTo>
                  <a:pt x="298" y="974"/>
                </a:lnTo>
                <a:lnTo>
                  <a:pt x="306" y="974"/>
                </a:lnTo>
                <a:lnTo>
                  <a:pt x="314" y="974"/>
                </a:lnTo>
                <a:lnTo>
                  <a:pt x="322" y="966"/>
                </a:lnTo>
                <a:lnTo>
                  <a:pt x="338" y="966"/>
                </a:lnTo>
                <a:lnTo>
                  <a:pt x="346" y="966"/>
                </a:lnTo>
                <a:lnTo>
                  <a:pt x="355" y="966"/>
                </a:lnTo>
                <a:lnTo>
                  <a:pt x="363" y="966"/>
                </a:lnTo>
                <a:lnTo>
                  <a:pt x="371" y="966"/>
                </a:lnTo>
                <a:lnTo>
                  <a:pt x="387" y="958"/>
                </a:lnTo>
                <a:lnTo>
                  <a:pt x="395" y="958"/>
                </a:lnTo>
                <a:lnTo>
                  <a:pt x="403" y="958"/>
                </a:lnTo>
                <a:lnTo>
                  <a:pt x="411" y="950"/>
                </a:lnTo>
                <a:lnTo>
                  <a:pt x="427" y="950"/>
                </a:lnTo>
                <a:lnTo>
                  <a:pt x="435" y="950"/>
                </a:lnTo>
                <a:lnTo>
                  <a:pt x="443" y="942"/>
                </a:lnTo>
                <a:lnTo>
                  <a:pt x="451" y="942"/>
                </a:lnTo>
                <a:lnTo>
                  <a:pt x="459" y="942"/>
                </a:lnTo>
                <a:lnTo>
                  <a:pt x="475" y="942"/>
                </a:lnTo>
                <a:lnTo>
                  <a:pt x="483" y="934"/>
                </a:lnTo>
                <a:lnTo>
                  <a:pt x="492" y="934"/>
                </a:lnTo>
                <a:lnTo>
                  <a:pt x="500" y="934"/>
                </a:lnTo>
                <a:lnTo>
                  <a:pt x="508" y="926"/>
                </a:lnTo>
                <a:lnTo>
                  <a:pt x="524" y="926"/>
                </a:lnTo>
                <a:lnTo>
                  <a:pt x="532" y="926"/>
                </a:lnTo>
                <a:lnTo>
                  <a:pt x="540" y="918"/>
                </a:lnTo>
                <a:lnTo>
                  <a:pt x="548" y="918"/>
                </a:lnTo>
                <a:lnTo>
                  <a:pt x="556" y="918"/>
                </a:lnTo>
                <a:lnTo>
                  <a:pt x="572" y="918"/>
                </a:lnTo>
                <a:lnTo>
                  <a:pt x="580" y="910"/>
                </a:lnTo>
                <a:lnTo>
                  <a:pt x="588" y="910"/>
                </a:lnTo>
                <a:lnTo>
                  <a:pt x="596" y="910"/>
                </a:lnTo>
                <a:lnTo>
                  <a:pt x="604" y="910"/>
                </a:lnTo>
                <a:lnTo>
                  <a:pt x="620" y="902"/>
                </a:lnTo>
                <a:lnTo>
                  <a:pt x="628" y="902"/>
                </a:lnTo>
                <a:lnTo>
                  <a:pt x="637" y="902"/>
                </a:lnTo>
                <a:lnTo>
                  <a:pt x="645" y="902"/>
                </a:lnTo>
                <a:lnTo>
                  <a:pt x="653" y="894"/>
                </a:lnTo>
                <a:lnTo>
                  <a:pt x="669" y="894"/>
                </a:lnTo>
                <a:lnTo>
                  <a:pt x="677" y="894"/>
                </a:lnTo>
                <a:lnTo>
                  <a:pt x="685" y="886"/>
                </a:lnTo>
                <a:lnTo>
                  <a:pt x="693" y="886"/>
                </a:lnTo>
                <a:lnTo>
                  <a:pt x="701" y="886"/>
                </a:lnTo>
                <a:lnTo>
                  <a:pt x="717" y="886"/>
                </a:lnTo>
                <a:lnTo>
                  <a:pt x="725" y="886"/>
                </a:lnTo>
                <a:lnTo>
                  <a:pt x="733" y="878"/>
                </a:lnTo>
                <a:lnTo>
                  <a:pt x="741" y="878"/>
                </a:lnTo>
                <a:lnTo>
                  <a:pt x="749" y="878"/>
                </a:lnTo>
                <a:lnTo>
                  <a:pt x="765" y="878"/>
                </a:lnTo>
                <a:lnTo>
                  <a:pt x="773" y="870"/>
                </a:lnTo>
                <a:lnTo>
                  <a:pt x="782" y="870"/>
                </a:lnTo>
                <a:lnTo>
                  <a:pt x="790" y="870"/>
                </a:lnTo>
                <a:lnTo>
                  <a:pt x="806" y="862"/>
                </a:lnTo>
                <a:lnTo>
                  <a:pt x="814" y="862"/>
                </a:lnTo>
                <a:lnTo>
                  <a:pt x="822" y="854"/>
                </a:lnTo>
                <a:lnTo>
                  <a:pt x="830" y="854"/>
                </a:lnTo>
                <a:lnTo>
                  <a:pt x="838" y="854"/>
                </a:lnTo>
                <a:lnTo>
                  <a:pt x="854" y="846"/>
                </a:lnTo>
                <a:lnTo>
                  <a:pt x="862" y="846"/>
                </a:lnTo>
                <a:lnTo>
                  <a:pt x="870" y="846"/>
                </a:lnTo>
                <a:lnTo>
                  <a:pt x="878" y="837"/>
                </a:lnTo>
                <a:lnTo>
                  <a:pt x="886" y="837"/>
                </a:lnTo>
                <a:lnTo>
                  <a:pt x="902" y="837"/>
                </a:lnTo>
                <a:lnTo>
                  <a:pt x="910" y="829"/>
                </a:lnTo>
                <a:lnTo>
                  <a:pt x="918" y="829"/>
                </a:lnTo>
                <a:lnTo>
                  <a:pt x="927" y="829"/>
                </a:lnTo>
                <a:lnTo>
                  <a:pt x="935" y="821"/>
                </a:lnTo>
                <a:lnTo>
                  <a:pt x="951" y="821"/>
                </a:lnTo>
                <a:lnTo>
                  <a:pt x="959" y="821"/>
                </a:lnTo>
                <a:lnTo>
                  <a:pt x="967" y="813"/>
                </a:lnTo>
                <a:lnTo>
                  <a:pt x="975" y="813"/>
                </a:lnTo>
                <a:lnTo>
                  <a:pt x="983" y="813"/>
                </a:lnTo>
                <a:lnTo>
                  <a:pt x="999" y="805"/>
                </a:lnTo>
                <a:lnTo>
                  <a:pt x="1007" y="805"/>
                </a:lnTo>
                <a:lnTo>
                  <a:pt x="1015" y="805"/>
                </a:lnTo>
                <a:lnTo>
                  <a:pt x="1023" y="797"/>
                </a:lnTo>
                <a:lnTo>
                  <a:pt x="1031" y="797"/>
                </a:lnTo>
                <a:lnTo>
                  <a:pt x="1047" y="797"/>
                </a:lnTo>
                <a:lnTo>
                  <a:pt x="1055" y="789"/>
                </a:lnTo>
                <a:lnTo>
                  <a:pt x="1063" y="789"/>
                </a:lnTo>
                <a:lnTo>
                  <a:pt x="1072" y="789"/>
                </a:lnTo>
                <a:lnTo>
                  <a:pt x="1080" y="789"/>
                </a:lnTo>
                <a:lnTo>
                  <a:pt x="1096" y="781"/>
                </a:lnTo>
                <a:lnTo>
                  <a:pt x="1104" y="781"/>
                </a:lnTo>
                <a:lnTo>
                  <a:pt x="1112" y="781"/>
                </a:lnTo>
                <a:lnTo>
                  <a:pt x="1120" y="781"/>
                </a:lnTo>
                <a:lnTo>
                  <a:pt x="1128" y="773"/>
                </a:lnTo>
                <a:lnTo>
                  <a:pt x="1144" y="773"/>
                </a:lnTo>
                <a:lnTo>
                  <a:pt x="1152" y="773"/>
                </a:lnTo>
                <a:lnTo>
                  <a:pt x="1160" y="765"/>
                </a:lnTo>
                <a:lnTo>
                  <a:pt x="1168" y="765"/>
                </a:lnTo>
                <a:lnTo>
                  <a:pt x="1184" y="765"/>
                </a:lnTo>
                <a:lnTo>
                  <a:pt x="1192" y="757"/>
                </a:lnTo>
                <a:lnTo>
                  <a:pt x="1200" y="749"/>
                </a:lnTo>
                <a:lnTo>
                  <a:pt x="1208" y="749"/>
                </a:lnTo>
                <a:lnTo>
                  <a:pt x="1217" y="741"/>
                </a:lnTo>
                <a:lnTo>
                  <a:pt x="1233" y="733"/>
                </a:lnTo>
                <a:lnTo>
                  <a:pt x="1241" y="733"/>
                </a:lnTo>
                <a:lnTo>
                  <a:pt x="1249" y="725"/>
                </a:lnTo>
                <a:lnTo>
                  <a:pt x="1257" y="725"/>
                </a:lnTo>
                <a:lnTo>
                  <a:pt x="1265" y="717"/>
                </a:lnTo>
                <a:lnTo>
                  <a:pt x="1281" y="709"/>
                </a:lnTo>
                <a:lnTo>
                  <a:pt x="1289" y="709"/>
                </a:lnTo>
                <a:lnTo>
                  <a:pt x="1297" y="701"/>
                </a:lnTo>
                <a:lnTo>
                  <a:pt x="1305" y="701"/>
                </a:lnTo>
                <a:lnTo>
                  <a:pt x="1313" y="692"/>
                </a:lnTo>
                <a:lnTo>
                  <a:pt x="1329" y="684"/>
                </a:lnTo>
                <a:lnTo>
                  <a:pt x="1337" y="684"/>
                </a:lnTo>
                <a:lnTo>
                  <a:pt x="1345" y="676"/>
                </a:lnTo>
                <a:lnTo>
                  <a:pt x="1354" y="668"/>
                </a:lnTo>
                <a:lnTo>
                  <a:pt x="1362" y="668"/>
                </a:lnTo>
                <a:lnTo>
                  <a:pt x="1378" y="660"/>
                </a:lnTo>
                <a:lnTo>
                  <a:pt x="1386" y="660"/>
                </a:lnTo>
                <a:lnTo>
                  <a:pt x="1394" y="652"/>
                </a:lnTo>
                <a:lnTo>
                  <a:pt x="1402" y="644"/>
                </a:lnTo>
                <a:lnTo>
                  <a:pt x="1410" y="644"/>
                </a:lnTo>
                <a:lnTo>
                  <a:pt x="1426" y="636"/>
                </a:lnTo>
                <a:lnTo>
                  <a:pt x="1434" y="636"/>
                </a:lnTo>
                <a:lnTo>
                  <a:pt x="1442" y="628"/>
                </a:lnTo>
                <a:lnTo>
                  <a:pt x="1450" y="620"/>
                </a:lnTo>
                <a:lnTo>
                  <a:pt x="1458" y="620"/>
                </a:lnTo>
                <a:lnTo>
                  <a:pt x="1474" y="612"/>
                </a:lnTo>
                <a:lnTo>
                  <a:pt x="1482" y="604"/>
                </a:lnTo>
                <a:lnTo>
                  <a:pt x="1490" y="604"/>
                </a:lnTo>
                <a:lnTo>
                  <a:pt x="1499" y="596"/>
                </a:lnTo>
                <a:lnTo>
                  <a:pt x="1507" y="596"/>
                </a:lnTo>
                <a:lnTo>
                  <a:pt x="1523" y="588"/>
                </a:lnTo>
                <a:lnTo>
                  <a:pt x="1531" y="580"/>
                </a:lnTo>
                <a:lnTo>
                  <a:pt x="1539" y="580"/>
                </a:lnTo>
                <a:lnTo>
                  <a:pt x="1547" y="572"/>
                </a:lnTo>
                <a:lnTo>
                  <a:pt x="1563" y="572"/>
                </a:lnTo>
                <a:lnTo>
                  <a:pt x="1571" y="564"/>
                </a:lnTo>
                <a:lnTo>
                  <a:pt x="1579" y="555"/>
                </a:lnTo>
                <a:lnTo>
                  <a:pt x="1587" y="547"/>
                </a:lnTo>
                <a:lnTo>
                  <a:pt x="1595" y="547"/>
                </a:lnTo>
                <a:lnTo>
                  <a:pt x="1611" y="539"/>
                </a:lnTo>
                <a:lnTo>
                  <a:pt x="1619" y="531"/>
                </a:lnTo>
                <a:lnTo>
                  <a:pt x="1627" y="531"/>
                </a:lnTo>
                <a:lnTo>
                  <a:pt x="1635" y="523"/>
                </a:lnTo>
                <a:lnTo>
                  <a:pt x="1644" y="515"/>
                </a:lnTo>
                <a:lnTo>
                  <a:pt x="1660" y="515"/>
                </a:lnTo>
                <a:lnTo>
                  <a:pt x="1668" y="507"/>
                </a:lnTo>
                <a:lnTo>
                  <a:pt x="1676" y="499"/>
                </a:lnTo>
                <a:lnTo>
                  <a:pt x="1684" y="499"/>
                </a:lnTo>
                <a:lnTo>
                  <a:pt x="1692" y="491"/>
                </a:lnTo>
                <a:lnTo>
                  <a:pt x="1708" y="483"/>
                </a:lnTo>
                <a:lnTo>
                  <a:pt x="1716" y="483"/>
                </a:lnTo>
                <a:lnTo>
                  <a:pt x="1724" y="475"/>
                </a:lnTo>
                <a:lnTo>
                  <a:pt x="1732" y="467"/>
                </a:lnTo>
                <a:lnTo>
                  <a:pt x="1740" y="459"/>
                </a:lnTo>
                <a:lnTo>
                  <a:pt x="1756" y="459"/>
                </a:lnTo>
                <a:lnTo>
                  <a:pt x="1764" y="451"/>
                </a:lnTo>
                <a:lnTo>
                  <a:pt x="1772" y="443"/>
                </a:lnTo>
                <a:lnTo>
                  <a:pt x="1780" y="443"/>
                </a:lnTo>
                <a:lnTo>
                  <a:pt x="1789" y="435"/>
                </a:lnTo>
                <a:lnTo>
                  <a:pt x="1805" y="427"/>
                </a:lnTo>
                <a:lnTo>
                  <a:pt x="1813" y="427"/>
                </a:lnTo>
                <a:lnTo>
                  <a:pt x="1821" y="419"/>
                </a:lnTo>
                <a:lnTo>
                  <a:pt x="1829" y="410"/>
                </a:lnTo>
                <a:lnTo>
                  <a:pt x="1837" y="410"/>
                </a:lnTo>
                <a:lnTo>
                  <a:pt x="1853" y="402"/>
                </a:lnTo>
                <a:lnTo>
                  <a:pt x="1861" y="394"/>
                </a:lnTo>
                <a:lnTo>
                  <a:pt x="1869" y="394"/>
                </a:lnTo>
                <a:lnTo>
                  <a:pt x="1877" y="386"/>
                </a:lnTo>
                <a:lnTo>
                  <a:pt x="1885" y="378"/>
                </a:lnTo>
                <a:lnTo>
                  <a:pt x="1901" y="378"/>
                </a:lnTo>
                <a:lnTo>
                  <a:pt x="1909" y="370"/>
                </a:lnTo>
                <a:lnTo>
                  <a:pt x="1917" y="362"/>
                </a:lnTo>
                <a:lnTo>
                  <a:pt x="1925" y="354"/>
                </a:lnTo>
                <a:lnTo>
                  <a:pt x="1942" y="354"/>
                </a:lnTo>
                <a:lnTo>
                  <a:pt x="1950" y="346"/>
                </a:lnTo>
                <a:lnTo>
                  <a:pt x="1958" y="346"/>
                </a:lnTo>
                <a:lnTo>
                  <a:pt x="1966" y="346"/>
                </a:lnTo>
                <a:lnTo>
                  <a:pt x="1974" y="346"/>
                </a:lnTo>
                <a:lnTo>
                  <a:pt x="1990" y="338"/>
                </a:lnTo>
                <a:lnTo>
                  <a:pt x="1998" y="338"/>
                </a:lnTo>
                <a:lnTo>
                  <a:pt x="2006" y="338"/>
                </a:lnTo>
                <a:lnTo>
                  <a:pt x="2014" y="330"/>
                </a:lnTo>
                <a:lnTo>
                  <a:pt x="2022" y="330"/>
                </a:lnTo>
                <a:lnTo>
                  <a:pt x="2038" y="330"/>
                </a:lnTo>
                <a:lnTo>
                  <a:pt x="2046" y="322"/>
                </a:lnTo>
                <a:lnTo>
                  <a:pt x="2054" y="322"/>
                </a:lnTo>
                <a:lnTo>
                  <a:pt x="2062" y="322"/>
                </a:lnTo>
                <a:lnTo>
                  <a:pt x="2070" y="314"/>
                </a:lnTo>
                <a:lnTo>
                  <a:pt x="2087" y="314"/>
                </a:lnTo>
                <a:lnTo>
                  <a:pt x="2095" y="314"/>
                </a:lnTo>
                <a:lnTo>
                  <a:pt x="2103" y="306"/>
                </a:lnTo>
                <a:lnTo>
                  <a:pt x="2111" y="306"/>
                </a:lnTo>
                <a:lnTo>
                  <a:pt x="2119" y="306"/>
                </a:lnTo>
                <a:lnTo>
                  <a:pt x="2135" y="298"/>
                </a:lnTo>
                <a:lnTo>
                  <a:pt x="2143" y="298"/>
                </a:lnTo>
                <a:lnTo>
                  <a:pt x="2151" y="298"/>
                </a:lnTo>
                <a:lnTo>
                  <a:pt x="2159" y="298"/>
                </a:lnTo>
                <a:lnTo>
                  <a:pt x="2167" y="290"/>
                </a:lnTo>
                <a:lnTo>
                  <a:pt x="2183" y="290"/>
                </a:lnTo>
                <a:lnTo>
                  <a:pt x="2191" y="290"/>
                </a:lnTo>
                <a:lnTo>
                  <a:pt x="2199" y="282"/>
                </a:lnTo>
                <a:lnTo>
                  <a:pt x="2207" y="282"/>
                </a:lnTo>
                <a:lnTo>
                  <a:pt x="2215" y="282"/>
                </a:lnTo>
                <a:lnTo>
                  <a:pt x="2232" y="273"/>
                </a:lnTo>
                <a:lnTo>
                  <a:pt x="2240" y="273"/>
                </a:lnTo>
                <a:lnTo>
                  <a:pt x="2248" y="273"/>
                </a:lnTo>
                <a:lnTo>
                  <a:pt x="2256" y="265"/>
                </a:lnTo>
                <a:lnTo>
                  <a:pt x="2264" y="265"/>
                </a:lnTo>
                <a:lnTo>
                  <a:pt x="2280" y="265"/>
                </a:lnTo>
                <a:lnTo>
                  <a:pt x="2288" y="257"/>
                </a:lnTo>
                <a:lnTo>
                  <a:pt x="2296" y="257"/>
                </a:lnTo>
                <a:lnTo>
                  <a:pt x="2304" y="257"/>
                </a:lnTo>
                <a:lnTo>
                  <a:pt x="2312" y="249"/>
                </a:lnTo>
                <a:lnTo>
                  <a:pt x="2328" y="249"/>
                </a:lnTo>
                <a:lnTo>
                  <a:pt x="2336" y="249"/>
                </a:lnTo>
                <a:lnTo>
                  <a:pt x="2344" y="249"/>
                </a:lnTo>
                <a:lnTo>
                  <a:pt x="2352" y="241"/>
                </a:lnTo>
                <a:lnTo>
                  <a:pt x="2369" y="241"/>
                </a:lnTo>
                <a:lnTo>
                  <a:pt x="2377" y="241"/>
                </a:lnTo>
                <a:lnTo>
                  <a:pt x="2385" y="233"/>
                </a:lnTo>
                <a:lnTo>
                  <a:pt x="2393" y="233"/>
                </a:lnTo>
                <a:lnTo>
                  <a:pt x="2401" y="233"/>
                </a:lnTo>
                <a:lnTo>
                  <a:pt x="2417" y="225"/>
                </a:lnTo>
                <a:lnTo>
                  <a:pt x="2425" y="225"/>
                </a:lnTo>
                <a:lnTo>
                  <a:pt x="2433" y="225"/>
                </a:lnTo>
                <a:lnTo>
                  <a:pt x="2441" y="217"/>
                </a:lnTo>
                <a:lnTo>
                  <a:pt x="2449" y="217"/>
                </a:lnTo>
                <a:lnTo>
                  <a:pt x="2465" y="217"/>
                </a:lnTo>
                <a:lnTo>
                  <a:pt x="2473" y="217"/>
                </a:lnTo>
                <a:lnTo>
                  <a:pt x="2481" y="209"/>
                </a:lnTo>
                <a:lnTo>
                  <a:pt x="2489" y="209"/>
                </a:lnTo>
                <a:lnTo>
                  <a:pt x="2497" y="209"/>
                </a:lnTo>
                <a:lnTo>
                  <a:pt x="2514" y="201"/>
                </a:lnTo>
                <a:lnTo>
                  <a:pt x="2522" y="201"/>
                </a:lnTo>
                <a:lnTo>
                  <a:pt x="2530" y="201"/>
                </a:lnTo>
                <a:lnTo>
                  <a:pt x="2538" y="193"/>
                </a:lnTo>
                <a:lnTo>
                  <a:pt x="2546" y="193"/>
                </a:lnTo>
                <a:lnTo>
                  <a:pt x="2562" y="193"/>
                </a:lnTo>
                <a:lnTo>
                  <a:pt x="2570" y="193"/>
                </a:lnTo>
                <a:lnTo>
                  <a:pt x="2578" y="185"/>
                </a:lnTo>
                <a:lnTo>
                  <a:pt x="2586" y="185"/>
                </a:lnTo>
                <a:lnTo>
                  <a:pt x="2594" y="185"/>
                </a:lnTo>
                <a:lnTo>
                  <a:pt x="2610" y="177"/>
                </a:lnTo>
                <a:lnTo>
                  <a:pt x="2618" y="177"/>
                </a:lnTo>
                <a:lnTo>
                  <a:pt x="2626" y="177"/>
                </a:lnTo>
                <a:lnTo>
                  <a:pt x="2634" y="169"/>
                </a:lnTo>
                <a:lnTo>
                  <a:pt x="2642" y="169"/>
                </a:lnTo>
                <a:lnTo>
                  <a:pt x="2659" y="169"/>
                </a:lnTo>
                <a:lnTo>
                  <a:pt x="2667" y="161"/>
                </a:lnTo>
                <a:lnTo>
                  <a:pt x="2675" y="161"/>
                </a:lnTo>
                <a:lnTo>
                  <a:pt x="2683" y="161"/>
                </a:lnTo>
                <a:lnTo>
                  <a:pt x="2691" y="161"/>
                </a:lnTo>
                <a:lnTo>
                  <a:pt x="2707" y="153"/>
                </a:lnTo>
                <a:lnTo>
                  <a:pt x="2715" y="153"/>
                </a:lnTo>
                <a:lnTo>
                  <a:pt x="2723" y="153"/>
                </a:lnTo>
                <a:lnTo>
                  <a:pt x="2731" y="145"/>
                </a:lnTo>
                <a:lnTo>
                  <a:pt x="2747" y="145"/>
                </a:lnTo>
                <a:lnTo>
                  <a:pt x="2755" y="145"/>
                </a:lnTo>
                <a:lnTo>
                  <a:pt x="2763" y="137"/>
                </a:lnTo>
                <a:lnTo>
                  <a:pt x="2771" y="137"/>
                </a:lnTo>
                <a:lnTo>
                  <a:pt x="2779" y="137"/>
                </a:lnTo>
                <a:lnTo>
                  <a:pt x="2796" y="137"/>
                </a:lnTo>
                <a:lnTo>
                  <a:pt x="2804" y="128"/>
                </a:lnTo>
                <a:lnTo>
                  <a:pt x="2812" y="128"/>
                </a:lnTo>
                <a:lnTo>
                  <a:pt x="2820" y="128"/>
                </a:lnTo>
                <a:lnTo>
                  <a:pt x="2828" y="120"/>
                </a:lnTo>
                <a:lnTo>
                  <a:pt x="2844" y="120"/>
                </a:lnTo>
                <a:lnTo>
                  <a:pt x="2852" y="120"/>
                </a:lnTo>
                <a:lnTo>
                  <a:pt x="2860" y="112"/>
                </a:lnTo>
                <a:lnTo>
                  <a:pt x="2868" y="112"/>
                </a:lnTo>
                <a:lnTo>
                  <a:pt x="2876" y="112"/>
                </a:lnTo>
                <a:lnTo>
                  <a:pt x="2892" y="112"/>
                </a:lnTo>
                <a:lnTo>
                  <a:pt x="2900" y="104"/>
                </a:lnTo>
                <a:lnTo>
                  <a:pt x="2908" y="104"/>
                </a:lnTo>
                <a:lnTo>
                  <a:pt x="2916" y="104"/>
                </a:lnTo>
                <a:lnTo>
                  <a:pt x="2924" y="96"/>
                </a:lnTo>
                <a:lnTo>
                  <a:pt x="2941" y="96"/>
                </a:lnTo>
                <a:lnTo>
                  <a:pt x="2949" y="96"/>
                </a:lnTo>
                <a:lnTo>
                  <a:pt x="2957" y="96"/>
                </a:lnTo>
                <a:lnTo>
                  <a:pt x="2965" y="88"/>
                </a:lnTo>
                <a:lnTo>
                  <a:pt x="2973" y="88"/>
                </a:lnTo>
                <a:lnTo>
                  <a:pt x="2989" y="88"/>
                </a:lnTo>
                <a:lnTo>
                  <a:pt x="2997" y="80"/>
                </a:lnTo>
                <a:lnTo>
                  <a:pt x="3005" y="80"/>
                </a:lnTo>
                <a:lnTo>
                  <a:pt x="3013" y="80"/>
                </a:lnTo>
                <a:lnTo>
                  <a:pt x="3021" y="72"/>
                </a:lnTo>
                <a:lnTo>
                  <a:pt x="3037" y="72"/>
                </a:lnTo>
                <a:lnTo>
                  <a:pt x="3045" y="72"/>
                </a:lnTo>
                <a:lnTo>
                  <a:pt x="3053" y="72"/>
                </a:lnTo>
                <a:lnTo>
                  <a:pt x="3061" y="64"/>
                </a:lnTo>
                <a:lnTo>
                  <a:pt x="3069" y="64"/>
                </a:lnTo>
                <a:lnTo>
                  <a:pt x="3086" y="64"/>
                </a:lnTo>
                <a:lnTo>
                  <a:pt x="3094" y="56"/>
                </a:lnTo>
                <a:lnTo>
                  <a:pt x="3102" y="56"/>
                </a:lnTo>
                <a:lnTo>
                  <a:pt x="3110" y="56"/>
                </a:lnTo>
                <a:lnTo>
                  <a:pt x="3126" y="56"/>
                </a:lnTo>
                <a:lnTo>
                  <a:pt x="3134" y="56"/>
                </a:lnTo>
                <a:lnTo>
                  <a:pt x="3142" y="56"/>
                </a:lnTo>
                <a:lnTo>
                  <a:pt x="3150" y="56"/>
                </a:lnTo>
                <a:lnTo>
                  <a:pt x="3158" y="56"/>
                </a:lnTo>
                <a:lnTo>
                  <a:pt x="3174" y="48"/>
                </a:lnTo>
                <a:lnTo>
                  <a:pt x="3182" y="48"/>
                </a:lnTo>
                <a:lnTo>
                  <a:pt x="3190" y="48"/>
                </a:lnTo>
                <a:lnTo>
                  <a:pt x="3198" y="48"/>
                </a:lnTo>
                <a:lnTo>
                  <a:pt x="3206" y="48"/>
                </a:lnTo>
                <a:lnTo>
                  <a:pt x="3223" y="48"/>
                </a:lnTo>
                <a:lnTo>
                  <a:pt x="3231" y="48"/>
                </a:lnTo>
                <a:lnTo>
                  <a:pt x="3239" y="48"/>
                </a:lnTo>
                <a:lnTo>
                  <a:pt x="3247" y="48"/>
                </a:lnTo>
                <a:lnTo>
                  <a:pt x="3255" y="48"/>
                </a:lnTo>
                <a:lnTo>
                  <a:pt x="3271" y="48"/>
                </a:lnTo>
                <a:lnTo>
                  <a:pt x="3279" y="40"/>
                </a:lnTo>
                <a:lnTo>
                  <a:pt x="3287" y="40"/>
                </a:lnTo>
                <a:lnTo>
                  <a:pt x="3295" y="40"/>
                </a:lnTo>
                <a:lnTo>
                  <a:pt x="3303" y="40"/>
                </a:lnTo>
                <a:lnTo>
                  <a:pt x="3319" y="40"/>
                </a:lnTo>
                <a:lnTo>
                  <a:pt x="3327" y="40"/>
                </a:lnTo>
                <a:lnTo>
                  <a:pt x="3335" y="40"/>
                </a:lnTo>
                <a:lnTo>
                  <a:pt x="3343" y="40"/>
                </a:lnTo>
                <a:lnTo>
                  <a:pt x="3351" y="40"/>
                </a:lnTo>
                <a:lnTo>
                  <a:pt x="3368" y="40"/>
                </a:lnTo>
                <a:lnTo>
                  <a:pt x="3376" y="32"/>
                </a:lnTo>
                <a:lnTo>
                  <a:pt x="3384" y="32"/>
                </a:lnTo>
                <a:lnTo>
                  <a:pt x="3392" y="32"/>
                </a:lnTo>
                <a:lnTo>
                  <a:pt x="3400" y="32"/>
                </a:lnTo>
                <a:lnTo>
                  <a:pt x="3416" y="32"/>
                </a:lnTo>
                <a:lnTo>
                  <a:pt x="3424" y="32"/>
                </a:lnTo>
                <a:lnTo>
                  <a:pt x="3432" y="32"/>
                </a:lnTo>
                <a:lnTo>
                  <a:pt x="3440" y="32"/>
                </a:lnTo>
                <a:lnTo>
                  <a:pt x="3448" y="32"/>
                </a:lnTo>
                <a:lnTo>
                  <a:pt x="3464" y="32"/>
                </a:lnTo>
                <a:lnTo>
                  <a:pt x="3472" y="32"/>
                </a:lnTo>
                <a:lnTo>
                  <a:pt x="3480" y="24"/>
                </a:lnTo>
                <a:lnTo>
                  <a:pt x="3488" y="24"/>
                </a:lnTo>
                <a:lnTo>
                  <a:pt x="3504" y="24"/>
                </a:lnTo>
                <a:lnTo>
                  <a:pt x="3513" y="24"/>
                </a:lnTo>
                <a:lnTo>
                  <a:pt x="3521" y="24"/>
                </a:lnTo>
                <a:lnTo>
                  <a:pt x="3529" y="24"/>
                </a:lnTo>
                <a:lnTo>
                  <a:pt x="3537" y="24"/>
                </a:lnTo>
                <a:lnTo>
                  <a:pt x="3553" y="24"/>
                </a:lnTo>
                <a:lnTo>
                  <a:pt x="3561" y="24"/>
                </a:lnTo>
                <a:lnTo>
                  <a:pt x="3569" y="24"/>
                </a:lnTo>
                <a:lnTo>
                  <a:pt x="3577" y="24"/>
                </a:lnTo>
                <a:lnTo>
                  <a:pt x="3585" y="16"/>
                </a:lnTo>
                <a:lnTo>
                  <a:pt x="3601" y="16"/>
                </a:lnTo>
                <a:lnTo>
                  <a:pt x="3609" y="16"/>
                </a:lnTo>
                <a:lnTo>
                  <a:pt x="3617" y="16"/>
                </a:lnTo>
                <a:lnTo>
                  <a:pt x="3625" y="16"/>
                </a:lnTo>
                <a:lnTo>
                  <a:pt x="3633" y="16"/>
                </a:lnTo>
                <a:lnTo>
                  <a:pt x="3649" y="16"/>
                </a:lnTo>
                <a:lnTo>
                  <a:pt x="3658" y="16"/>
                </a:lnTo>
                <a:lnTo>
                  <a:pt x="3666" y="16"/>
                </a:lnTo>
                <a:lnTo>
                  <a:pt x="3674" y="16"/>
                </a:lnTo>
                <a:lnTo>
                  <a:pt x="3682" y="8"/>
                </a:lnTo>
                <a:lnTo>
                  <a:pt x="3698" y="8"/>
                </a:lnTo>
                <a:lnTo>
                  <a:pt x="3706" y="8"/>
                </a:lnTo>
                <a:lnTo>
                  <a:pt x="3714" y="8"/>
                </a:lnTo>
                <a:lnTo>
                  <a:pt x="3722" y="8"/>
                </a:lnTo>
                <a:lnTo>
                  <a:pt x="3730" y="8"/>
                </a:lnTo>
                <a:lnTo>
                  <a:pt x="3746" y="8"/>
                </a:lnTo>
                <a:lnTo>
                  <a:pt x="3754" y="8"/>
                </a:lnTo>
                <a:lnTo>
                  <a:pt x="3762" y="8"/>
                </a:lnTo>
                <a:lnTo>
                  <a:pt x="3770" y="8"/>
                </a:lnTo>
                <a:lnTo>
                  <a:pt x="3778" y="8"/>
                </a:lnTo>
                <a:lnTo>
                  <a:pt x="3794" y="0"/>
                </a:lnTo>
                <a:lnTo>
                  <a:pt x="3803" y="0"/>
                </a:lnTo>
                <a:lnTo>
                  <a:pt x="3811" y="0"/>
                </a:lnTo>
                <a:lnTo>
                  <a:pt x="3819" y="0"/>
                </a:lnTo>
                <a:lnTo>
                  <a:pt x="3827" y="0"/>
                </a:lnTo>
                <a:lnTo>
                  <a:pt x="3843" y="0"/>
                </a:lnTo>
                <a:lnTo>
                  <a:pt x="3851" y="0"/>
                </a:lnTo>
                <a:lnTo>
                  <a:pt x="3859" y="0"/>
                </a:lnTo>
                <a:lnTo>
                  <a:pt x="3867" y="0"/>
                </a:lnTo>
                <a:lnTo>
                  <a:pt x="3883" y="0"/>
                </a:ln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solidFill>
                <a:prstClr val="black"/>
              </a:solidFill>
            </a:endParaRPr>
          </a:p>
        </p:txBody>
      </p:sp>
      <p:sp>
        <p:nvSpPr>
          <p:cNvPr id="20502" name="Rectangle 23"/>
          <p:cNvSpPr>
            <a:spLocks noChangeArrowheads="1"/>
          </p:cNvSpPr>
          <p:nvPr/>
        </p:nvSpPr>
        <p:spPr bwMode="auto">
          <a:xfrm>
            <a:off x="1014414"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2000</a:t>
            </a:r>
            <a:endParaRPr lang="de-DE" altLang="en-US" sz="1800" dirty="0">
              <a:solidFill>
                <a:prstClr val="black"/>
              </a:solidFill>
              <a:latin typeface="Arial" charset="0"/>
            </a:endParaRPr>
          </a:p>
        </p:txBody>
      </p:sp>
      <p:sp>
        <p:nvSpPr>
          <p:cNvPr id="20503" name="Rectangle 24"/>
          <p:cNvSpPr>
            <a:spLocks noChangeArrowheads="1"/>
          </p:cNvSpPr>
          <p:nvPr/>
        </p:nvSpPr>
        <p:spPr bwMode="auto">
          <a:xfrm>
            <a:off x="2254252" y="6158686"/>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2020</a:t>
            </a:r>
            <a:endParaRPr lang="de-DE" altLang="en-US" sz="1800" dirty="0">
              <a:solidFill>
                <a:prstClr val="black"/>
              </a:solidFill>
              <a:latin typeface="Arial" charset="0"/>
            </a:endParaRPr>
          </a:p>
        </p:txBody>
      </p:sp>
      <p:sp>
        <p:nvSpPr>
          <p:cNvPr id="20504" name="Rectangle 25"/>
          <p:cNvSpPr>
            <a:spLocks noChangeArrowheads="1"/>
          </p:cNvSpPr>
          <p:nvPr/>
        </p:nvSpPr>
        <p:spPr bwMode="auto">
          <a:xfrm>
            <a:off x="3470278"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2040</a:t>
            </a:r>
            <a:endParaRPr lang="de-DE" altLang="en-US" sz="1800" dirty="0">
              <a:solidFill>
                <a:prstClr val="black"/>
              </a:solidFill>
              <a:latin typeface="Arial" charset="0"/>
            </a:endParaRPr>
          </a:p>
        </p:txBody>
      </p:sp>
      <p:sp>
        <p:nvSpPr>
          <p:cNvPr id="20505" name="Rectangle 26"/>
          <p:cNvSpPr>
            <a:spLocks noChangeArrowheads="1"/>
          </p:cNvSpPr>
          <p:nvPr/>
        </p:nvSpPr>
        <p:spPr bwMode="auto">
          <a:xfrm>
            <a:off x="4710114"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2060</a:t>
            </a:r>
            <a:endParaRPr lang="de-DE" altLang="en-US" sz="1800" dirty="0">
              <a:solidFill>
                <a:prstClr val="black"/>
              </a:solidFill>
              <a:latin typeface="Arial" charset="0"/>
            </a:endParaRPr>
          </a:p>
        </p:txBody>
      </p:sp>
      <p:sp>
        <p:nvSpPr>
          <p:cNvPr id="20506" name="Rectangle 27"/>
          <p:cNvSpPr>
            <a:spLocks noChangeArrowheads="1"/>
          </p:cNvSpPr>
          <p:nvPr/>
        </p:nvSpPr>
        <p:spPr bwMode="auto">
          <a:xfrm>
            <a:off x="5938840"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2080</a:t>
            </a:r>
            <a:endParaRPr lang="de-DE" altLang="en-US" sz="1800" dirty="0">
              <a:solidFill>
                <a:prstClr val="black"/>
              </a:solidFill>
              <a:latin typeface="Arial" charset="0"/>
            </a:endParaRPr>
          </a:p>
        </p:txBody>
      </p:sp>
      <p:sp>
        <p:nvSpPr>
          <p:cNvPr id="20507" name="Rectangle 28"/>
          <p:cNvSpPr>
            <a:spLocks noChangeArrowheads="1"/>
          </p:cNvSpPr>
          <p:nvPr/>
        </p:nvSpPr>
        <p:spPr bwMode="auto">
          <a:xfrm>
            <a:off x="7183798" y="6157044"/>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2100</a:t>
            </a:r>
            <a:endParaRPr lang="de-DE" altLang="en-US" sz="1800" dirty="0">
              <a:solidFill>
                <a:prstClr val="black"/>
              </a:solidFill>
              <a:latin typeface="Arial" charset="0"/>
            </a:endParaRPr>
          </a:p>
        </p:txBody>
      </p:sp>
      <p:sp>
        <p:nvSpPr>
          <p:cNvPr id="20509" name="Rectangle 30"/>
          <p:cNvSpPr>
            <a:spLocks noChangeArrowheads="1"/>
          </p:cNvSpPr>
          <p:nvPr/>
        </p:nvSpPr>
        <p:spPr bwMode="auto">
          <a:xfrm rot="-5400000">
            <a:off x="-361461" y="4515339"/>
            <a:ext cx="15435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de-DE" altLang="en-US" sz="1600" dirty="0">
                <a:solidFill>
                  <a:srgbClr val="000000"/>
                </a:solidFill>
                <a:latin typeface="Arial" charset="0"/>
              </a:rPr>
              <a:t>TonnenC0</a:t>
            </a:r>
            <a:r>
              <a:rPr lang="de-DE" altLang="en-US" sz="1600" baseline="-25000" dirty="0">
                <a:solidFill>
                  <a:srgbClr val="000000"/>
                </a:solidFill>
                <a:latin typeface="Arial" charset="0"/>
              </a:rPr>
              <a:t>2</a:t>
            </a:r>
            <a:r>
              <a:rPr lang="de-DE" altLang="en-US" sz="1600" dirty="0">
                <a:solidFill>
                  <a:srgbClr val="000000"/>
                </a:solidFill>
                <a:latin typeface="Arial" charset="0"/>
              </a:rPr>
              <a:t>/Jahr</a:t>
            </a:r>
            <a:endParaRPr lang="de-DE" altLang="en-US" sz="3600" dirty="0">
              <a:solidFill>
                <a:prstClr val="black"/>
              </a:solidFill>
              <a:latin typeface="Arial" charset="0"/>
            </a:endParaRPr>
          </a:p>
        </p:txBody>
      </p:sp>
      <p:sp>
        <p:nvSpPr>
          <p:cNvPr id="1120287" name="Rectangle 31"/>
          <p:cNvSpPr>
            <a:spLocks noChangeArrowheads="1"/>
          </p:cNvSpPr>
          <p:nvPr/>
        </p:nvSpPr>
        <p:spPr bwMode="auto">
          <a:xfrm rot="20896238">
            <a:off x="1502652" y="5105875"/>
            <a:ext cx="2141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800" dirty="0">
                <a:solidFill>
                  <a:srgbClr val="0000FF"/>
                </a:solidFill>
                <a:latin typeface="Arial" charset="0"/>
              </a:rPr>
              <a:t>Normalbetrieb (BAU)</a:t>
            </a:r>
          </a:p>
        </p:txBody>
      </p:sp>
      <p:sp>
        <p:nvSpPr>
          <p:cNvPr id="1120291" name="Line 35"/>
          <p:cNvSpPr>
            <a:spLocks noChangeShapeType="1"/>
          </p:cNvSpPr>
          <p:nvPr/>
        </p:nvSpPr>
        <p:spPr bwMode="auto">
          <a:xfrm flipH="1">
            <a:off x="7448551" y="4901922"/>
            <a:ext cx="457200" cy="304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1120292" name="Rectangle 36"/>
          <p:cNvSpPr>
            <a:spLocks noChangeArrowheads="1"/>
          </p:cNvSpPr>
          <p:nvPr/>
        </p:nvSpPr>
        <p:spPr bwMode="auto">
          <a:xfrm>
            <a:off x="1320800" y="3759478"/>
            <a:ext cx="3046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dirty="0">
                <a:solidFill>
                  <a:srgbClr val="008000"/>
                </a:solidFill>
                <a:latin typeface="Arial" charset="0"/>
              </a:rPr>
              <a:t>1. Anstieg stoppt 2040</a:t>
            </a:r>
          </a:p>
        </p:txBody>
      </p:sp>
      <p:sp>
        <p:nvSpPr>
          <p:cNvPr id="1120293" name="Line 37"/>
          <p:cNvSpPr>
            <a:spLocks noChangeShapeType="1"/>
          </p:cNvSpPr>
          <p:nvPr/>
        </p:nvSpPr>
        <p:spPr bwMode="auto">
          <a:xfrm flipH="1">
            <a:off x="7448551" y="5435322"/>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1120294" name="Rectangle 38"/>
          <p:cNvSpPr>
            <a:spLocks noChangeArrowheads="1"/>
          </p:cNvSpPr>
          <p:nvPr/>
        </p:nvSpPr>
        <p:spPr bwMode="auto">
          <a:xfrm>
            <a:off x="7350747" y="3987522"/>
            <a:ext cx="16783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de-DE" altLang="en-US" dirty="0">
                <a:solidFill>
                  <a:srgbClr val="008000"/>
                </a:solidFill>
                <a:latin typeface="Arial" charset="0"/>
              </a:rPr>
              <a:t>3. Jährlicher</a:t>
            </a:r>
          </a:p>
          <a:p>
            <a:pPr algn="ctr" eaLnBrk="1" hangingPunct="1"/>
            <a:r>
              <a:rPr lang="de-DE" altLang="en-US" dirty="0">
                <a:solidFill>
                  <a:srgbClr val="008000"/>
                </a:solidFill>
                <a:latin typeface="Arial" charset="0"/>
              </a:rPr>
              <a:t>Rückgang</a:t>
            </a:r>
          </a:p>
          <a:p>
            <a:pPr algn="ctr" eaLnBrk="1" hangingPunct="1"/>
            <a:r>
              <a:rPr lang="de-DE" altLang="en-US" dirty="0">
                <a:solidFill>
                  <a:srgbClr val="008000"/>
                </a:solidFill>
                <a:latin typeface="Arial" charset="0"/>
              </a:rPr>
              <a:t>1%</a:t>
            </a:r>
          </a:p>
        </p:txBody>
      </p:sp>
      <p:sp>
        <p:nvSpPr>
          <p:cNvPr id="1120295" name="Rectangle 39"/>
          <p:cNvSpPr>
            <a:spLocks noChangeArrowheads="1"/>
          </p:cNvSpPr>
          <p:nvPr/>
        </p:nvSpPr>
        <p:spPr bwMode="auto">
          <a:xfrm>
            <a:off x="8025838" y="5206723"/>
            <a:ext cx="4456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de-DE" altLang="en-US" dirty="0">
                <a:solidFill>
                  <a:prstClr val="white">
                    <a:lumMod val="65000"/>
                  </a:prstClr>
                </a:solidFill>
                <a:latin typeface="Arial" charset="0"/>
              </a:rPr>
              <a:t>3%</a:t>
            </a:r>
          </a:p>
          <a:p>
            <a:pPr algn="ctr" eaLnBrk="1" hangingPunct="1"/>
            <a:r>
              <a:rPr lang="de-DE" altLang="en-US" dirty="0">
                <a:solidFill>
                  <a:prstClr val="black"/>
                </a:solidFill>
                <a:latin typeface="Arial" charset="0"/>
              </a:rPr>
              <a:t>5%</a:t>
            </a:r>
            <a:endParaRPr lang="de-DE" altLang="en-US" dirty="0">
              <a:solidFill>
                <a:srgbClr val="800D1B"/>
              </a:solidFill>
              <a:latin typeface="Arial" charset="0"/>
            </a:endParaRPr>
          </a:p>
        </p:txBody>
      </p:sp>
      <p:sp>
        <p:nvSpPr>
          <p:cNvPr id="1120296" name="Line 40"/>
          <p:cNvSpPr>
            <a:spLocks noChangeShapeType="1"/>
          </p:cNvSpPr>
          <p:nvPr/>
        </p:nvSpPr>
        <p:spPr bwMode="auto">
          <a:xfrm flipH="1">
            <a:off x="7448551" y="5740122"/>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1120297" name="Line 41"/>
          <p:cNvSpPr>
            <a:spLocks noChangeShapeType="1"/>
          </p:cNvSpPr>
          <p:nvPr/>
        </p:nvSpPr>
        <p:spPr bwMode="auto">
          <a:xfrm>
            <a:off x="3360740" y="4128810"/>
            <a:ext cx="277813" cy="468312"/>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1120298" name="Line 42"/>
          <p:cNvSpPr>
            <a:spLocks noChangeShapeType="1"/>
          </p:cNvSpPr>
          <p:nvPr/>
        </p:nvSpPr>
        <p:spPr bwMode="auto">
          <a:xfrm flipH="1">
            <a:off x="4385244" y="3654900"/>
            <a:ext cx="215333" cy="9733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46" name="Rectangle 36"/>
          <p:cNvSpPr>
            <a:spLocks noChangeArrowheads="1"/>
          </p:cNvSpPr>
          <p:nvPr/>
        </p:nvSpPr>
        <p:spPr bwMode="auto">
          <a:xfrm>
            <a:off x="3724276" y="3268662"/>
            <a:ext cx="3957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dirty="0">
                <a:solidFill>
                  <a:srgbClr val="008000"/>
                </a:solidFill>
                <a:latin typeface="Arial" charset="0"/>
              </a:rPr>
              <a:t>2. Reduzierung beginnt 2050</a:t>
            </a:r>
          </a:p>
        </p:txBody>
      </p:sp>
      <p:sp>
        <p:nvSpPr>
          <p:cNvPr id="37" name="Rectangle 36"/>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tangle 39"/>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aseline="-25000" dirty="0"/>
          </a:p>
        </p:txBody>
      </p:sp>
      <p:sp>
        <p:nvSpPr>
          <p:cNvPr id="41" name="Rectangle 3"/>
          <p:cNvSpPr txBox="1">
            <a:spLocks noChangeArrowheads="1"/>
          </p:cNvSpPr>
          <p:nvPr/>
        </p:nvSpPr>
        <p:spPr>
          <a:xfrm>
            <a:off x="1676400" y="1066800"/>
            <a:ext cx="7016321" cy="1016526"/>
          </a:xfrm>
          <a:prstGeom prst="rect">
            <a:avLst/>
          </a:prstGeom>
        </p:spPr>
        <p:txBody>
          <a:bodyPr rtlCol="0">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342900" eaLnBrk="1" fontAlgn="auto" hangingPunct="1">
              <a:spcAft>
                <a:spcPts val="0"/>
              </a:spcAft>
              <a:buFont typeface="+mj-lt"/>
              <a:buAutoNum type="arabicPeriod"/>
              <a:defRPr/>
            </a:pPr>
            <a:r>
              <a:rPr lang="de-DE" sz="1600" dirty="0">
                <a:solidFill>
                  <a:prstClr val="black"/>
                </a:solidFill>
                <a:latin typeface="Century Gothic" panose="020B0502020202020204" pitchFamily="34" charset="0"/>
                <a:ea typeface=""/>
              </a:rPr>
              <a:t>Anstiegsstopp der jährlichen THG-Emissionen in Ihrem Block (soweit zutreffend)</a:t>
            </a:r>
          </a:p>
          <a:p>
            <a:pPr marL="914400" lvl="2" indent="-342900" eaLnBrk="1" fontAlgn="auto" hangingPunct="1">
              <a:spcAft>
                <a:spcPts val="0"/>
              </a:spcAft>
              <a:buFont typeface="+mj-lt"/>
              <a:buAutoNum type="arabicPeriod"/>
              <a:defRPr/>
            </a:pPr>
            <a:r>
              <a:rPr lang="de-DE" sz="1600" dirty="0">
                <a:solidFill>
                  <a:prstClr val="black"/>
                </a:solidFill>
                <a:latin typeface="Century Gothic" panose="020B0502020202020204" pitchFamily="34" charset="0"/>
                <a:ea typeface=""/>
              </a:rPr>
              <a:t>Jahr (so gewünscht), ab dem THG-Emissionen wieder sinken</a:t>
            </a:r>
          </a:p>
          <a:p>
            <a:pPr marL="914400" lvl="2" indent="-342900" eaLnBrk="1" fontAlgn="auto" hangingPunct="1">
              <a:spcAft>
                <a:spcPts val="0"/>
              </a:spcAft>
              <a:buFont typeface="+mj-lt"/>
              <a:buAutoNum type="arabicPeriod"/>
              <a:defRPr/>
            </a:pPr>
            <a:r>
              <a:rPr lang="de-DE" sz="1600" dirty="0">
                <a:solidFill>
                  <a:prstClr val="black"/>
                </a:solidFill>
                <a:latin typeface="Century Gothic" panose="020B0502020202020204" pitchFamily="34" charset="0"/>
                <a:ea typeface=""/>
              </a:rPr>
              <a:t>Falls Emissionen sinken, mit welcher Rate (% pro Jahr)? </a:t>
            </a:r>
          </a:p>
          <a:p>
            <a:pPr marL="0" indent="0" eaLnBrk="1" fontAlgn="auto" hangingPunct="1">
              <a:spcAft>
                <a:spcPts val="0"/>
              </a:spcAft>
              <a:buFont typeface="Arial" charset="0"/>
              <a:buNone/>
              <a:defRPr/>
            </a:pPr>
            <a:endParaRPr lang="de-DE" sz="1600" dirty="0">
              <a:solidFill>
                <a:prstClr val="black"/>
              </a:solidFill>
              <a:latin typeface="Arial" charset="0"/>
              <a:ea typeface=""/>
            </a:endParaRPr>
          </a:p>
        </p:txBody>
      </p:sp>
      <p:sp>
        <p:nvSpPr>
          <p:cNvPr id="42" name="Rectangle 3"/>
          <p:cNvSpPr txBox="1">
            <a:spLocks noChangeArrowheads="1"/>
          </p:cNvSpPr>
          <p:nvPr/>
        </p:nvSpPr>
        <p:spPr>
          <a:xfrm>
            <a:off x="381000" y="1039381"/>
            <a:ext cx="2402537" cy="713219"/>
          </a:xfrm>
          <a:prstGeom prst="rect">
            <a:avLst/>
          </a:prstGeom>
        </p:spPr>
        <p:txBody>
          <a:bodyPr rtlCol="0">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3050" lvl="2" indent="0" eaLnBrk="1" fontAlgn="auto" hangingPunct="1">
              <a:spcAft>
                <a:spcPts val="0"/>
              </a:spcAft>
              <a:buNone/>
              <a:defRPr/>
            </a:pPr>
            <a:r>
              <a:rPr lang="de-DE" sz="1800" dirty="0">
                <a:solidFill>
                  <a:prstClr val="black"/>
                </a:solidFill>
                <a:latin typeface="Century Gothic" panose="020B0502020202020204" pitchFamily="34" charset="0"/>
                <a:ea typeface=""/>
              </a:rPr>
              <a:t>Sie </a:t>
            </a:r>
            <a:r>
              <a:rPr lang="de-DE" sz="1800" dirty="0" smtClean="0">
                <a:solidFill>
                  <a:prstClr val="black"/>
                </a:solidFill>
                <a:latin typeface="Century Gothic" panose="020B0502020202020204" pitchFamily="34" charset="0"/>
                <a:ea typeface=""/>
              </a:rPr>
              <a:t>legen fest</a:t>
            </a:r>
            <a:r>
              <a:rPr lang="de-DE" sz="1800" dirty="0">
                <a:solidFill>
                  <a:prstClr val="black"/>
                </a:solidFill>
                <a:latin typeface="Century Gothic" panose="020B0502020202020204" pitchFamily="34" charset="0"/>
                <a:ea typeface=""/>
              </a:rPr>
              <a:t>:</a:t>
            </a:r>
            <a:endParaRPr lang="de-DE" sz="1800" dirty="0">
              <a:solidFill>
                <a:prstClr val="black"/>
              </a:solidFill>
              <a:latin typeface="Arial" charset="0"/>
              <a:ea typeface=""/>
            </a:endParaRPr>
          </a:p>
        </p:txBody>
      </p:sp>
      <p:sp>
        <p:nvSpPr>
          <p:cNvPr id="2" name="Title 1"/>
          <p:cNvSpPr>
            <a:spLocks noGrp="1"/>
          </p:cNvSpPr>
          <p:nvPr>
            <p:ph type="title"/>
          </p:nvPr>
        </p:nvSpPr>
        <p:spPr/>
        <p:txBody>
          <a:bodyPr/>
          <a:lstStyle/>
          <a:p>
            <a:r>
              <a:rPr lang="de-DE" altLang="en-US" dirty="0"/>
              <a:t>Entscheidung 1: </a:t>
            </a:r>
            <a:r>
              <a:rPr lang="de-DE" altLang="en-US" dirty="0" smtClean="0"/>
              <a:t/>
            </a:r>
            <a:br>
              <a:rPr lang="de-DE" altLang="en-US" dirty="0" smtClean="0"/>
            </a:br>
            <a:r>
              <a:rPr lang="de-DE" altLang="en-US" dirty="0" smtClean="0"/>
              <a:t>Emissionen </a:t>
            </a:r>
            <a:r>
              <a:rPr lang="de-DE" altLang="en-US" dirty="0"/>
              <a:t>aus fossilen Brennstoffen</a:t>
            </a:r>
            <a:endParaRPr lang="de-DE" dirty="0"/>
          </a:p>
        </p:txBody>
      </p:sp>
    </p:spTree>
    <p:extLst>
      <p:ext uri="{BB962C8B-B14F-4D97-AF65-F5344CB8AC3E}">
        <p14:creationId xmlns:p14="http://schemas.microsoft.com/office/powerpoint/2010/main" val="977771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0278"/>
                                        </p:tgtEl>
                                        <p:attrNameLst>
                                          <p:attrName>style.visibility</p:attrName>
                                        </p:attrNameLst>
                                      </p:cBhvr>
                                      <p:to>
                                        <p:strVal val="visible"/>
                                      </p:to>
                                    </p:set>
                                    <p:animEffect transition="in" filter="wipe(left)">
                                      <p:cBhvr>
                                        <p:cTn id="7" dur="500"/>
                                        <p:tgtEl>
                                          <p:spTgt spid="112027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0287"/>
                                        </p:tgtEl>
                                        <p:attrNameLst>
                                          <p:attrName>style.visibility</p:attrName>
                                        </p:attrNameLst>
                                      </p:cBhvr>
                                      <p:to>
                                        <p:strVal val="visible"/>
                                      </p:to>
                                    </p:set>
                                    <p:animEffect transition="in" filter="wipe(down)">
                                      <p:cBhvr>
                                        <p:cTn id="11" dur="500"/>
                                        <p:tgtEl>
                                          <p:spTgt spid="11202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20276"/>
                                        </p:tgtEl>
                                        <p:attrNameLst>
                                          <p:attrName>style.visibility</p:attrName>
                                        </p:attrNameLst>
                                      </p:cBhvr>
                                      <p:to>
                                        <p:strVal val="visible"/>
                                      </p:to>
                                    </p:set>
                                    <p:animEffect transition="in" filter="wipe(up)">
                                      <p:cBhvr>
                                        <p:cTn id="16" dur="500"/>
                                        <p:tgtEl>
                                          <p:spTgt spid="1120276"/>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20297"/>
                                        </p:tgtEl>
                                        <p:attrNameLst>
                                          <p:attrName>style.visibility</p:attrName>
                                        </p:attrNameLst>
                                      </p:cBhvr>
                                      <p:to>
                                        <p:strVal val="visible"/>
                                      </p:to>
                                    </p:set>
                                    <p:animEffect transition="in" filter="wipe(down)">
                                      <p:cBhvr>
                                        <p:cTn id="20" dur="500"/>
                                        <p:tgtEl>
                                          <p:spTgt spid="112029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20292"/>
                                        </p:tgtEl>
                                        <p:attrNameLst>
                                          <p:attrName>style.visibility</p:attrName>
                                        </p:attrNameLst>
                                      </p:cBhvr>
                                      <p:to>
                                        <p:strVal val="visible"/>
                                      </p:to>
                                    </p:set>
                                    <p:animEffect transition="in" filter="wipe(down)">
                                      <p:cBhvr>
                                        <p:cTn id="23" dur="500"/>
                                        <p:tgtEl>
                                          <p:spTgt spid="112029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20298"/>
                                        </p:tgtEl>
                                        <p:attrNameLst>
                                          <p:attrName>style.visibility</p:attrName>
                                        </p:attrNameLst>
                                      </p:cBhvr>
                                      <p:to>
                                        <p:strVal val="visible"/>
                                      </p:to>
                                    </p:set>
                                    <p:animEffect transition="in" filter="wipe(down)">
                                      <p:cBhvr>
                                        <p:cTn id="31" dur="500"/>
                                        <p:tgtEl>
                                          <p:spTgt spid="11202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0294"/>
                                        </p:tgtEl>
                                        <p:attrNameLst>
                                          <p:attrName>style.visibility</p:attrName>
                                        </p:attrNameLst>
                                      </p:cBhvr>
                                      <p:to>
                                        <p:strVal val="visible"/>
                                      </p:to>
                                    </p:set>
                                    <p:animEffect transition="in" filter="wipe(down)">
                                      <p:cBhvr>
                                        <p:cTn id="36" dur="500"/>
                                        <p:tgtEl>
                                          <p:spTgt spid="112029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0291"/>
                                        </p:tgtEl>
                                        <p:attrNameLst>
                                          <p:attrName>style.visibility</p:attrName>
                                        </p:attrNameLst>
                                      </p:cBhvr>
                                      <p:to>
                                        <p:strVal val="visible"/>
                                      </p:to>
                                    </p:set>
                                    <p:animEffect transition="in" filter="wipe(down)">
                                      <p:cBhvr>
                                        <p:cTn id="39" dur="500"/>
                                        <p:tgtEl>
                                          <p:spTgt spid="11202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20275"/>
                                        </p:tgtEl>
                                        <p:attrNameLst>
                                          <p:attrName>style.visibility</p:attrName>
                                        </p:attrNameLst>
                                      </p:cBhvr>
                                      <p:to>
                                        <p:strVal val="visible"/>
                                      </p:to>
                                    </p:set>
                                    <p:animEffect transition="in" filter="wipe(up)">
                                      <p:cBhvr>
                                        <p:cTn id="44" dur="500"/>
                                        <p:tgtEl>
                                          <p:spTgt spid="112027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20274"/>
                                        </p:tgtEl>
                                        <p:attrNameLst>
                                          <p:attrName>style.visibility</p:attrName>
                                        </p:attrNameLst>
                                      </p:cBhvr>
                                      <p:to>
                                        <p:strVal val="visible"/>
                                      </p:to>
                                    </p:set>
                                    <p:animEffect transition="in" filter="wipe(up)">
                                      <p:cBhvr>
                                        <p:cTn id="47" dur="500"/>
                                        <p:tgtEl>
                                          <p:spTgt spid="112027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20293"/>
                                        </p:tgtEl>
                                        <p:attrNameLst>
                                          <p:attrName>style.visibility</p:attrName>
                                        </p:attrNameLst>
                                      </p:cBhvr>
                                      <p:to>
                                        <p:strVal val="visible"/>
                                      </p:to>
                                    </p:set>
                                    <p:animEffect transition="in" filter="wipe(down)">
                                      <p:cBhvr>
                                        <p:cTn id="50" dur="500"/>
                                        <p:tgtEl>
                                          <p:spTgt spid="112029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120296"/>
                                        </p:tgtEl>
                                        <p:attrNameLst>
                                          <p:attrName>style.visibility</p:attrName>
                                        </p:attrNameLst>
                                      </p:cBhvr>
                                      <p:to>
                                        <p:strVal val="visible"/>
                                      </p:to>
                                    </p:set>
                                    <p:animEffect transition="in" filter="wipe(down)">
                                      <p:cBhvr>
                                        <p:cTn id="53" dur="500"/>
                                        <p:tgtEl>
                                          <p:spTgt spid="112029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120295"/>
                                        </p:tgtEl>
                                        <p:attrNameLst>
                                          <p:attrName>style.visibility</p:attrName>
                                        </p:attrNameLst>
                                      </p:cBhvr>
                                      <p:to>
                                        <p:strVal val="visible"/>
                                      </p:to>
                                    </p:set>
                                    <p:animEffect transition="in" filter="wipe(up)">
                                      <p:cBhvr>
                                        <p:cTn id="56" dur="500"/>
                                        <p:tgtEl>
                                          <p:spTgt spid="112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74" grpId="0" animBg="1"/>
      <p:bldP spid="1120275" grpId="0" animBg="1"/>
      <p:bldP spid="1120276" grpId="0" animBg="1"/>
      <p:bldP spid="1120278" grpId="0" animBg="1"/>
      <p:bldP spid="1120287" grpId="0"/>
      <p:bldP spid="1120291" grpId="0" animBg="1"/>
      <p:bldP spid="1120292" grpId="0"/>
      <p:bldP spid="1120293" grpId="0" animBg="1"/>
      <p:bldP spid="1120294" grpId="0"/>
      <p:bldP spid="1120295" grpId="0"/>
      <p:bldP spid="1120296" grpId="0" animBg="1"/>
      <p:bldP spid="1120297" grpId="0" animBg="1"/>
      <p:bldP spid="1120298" grpId="0" animBg="1"/>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8238" y="0"/>
            <a:ext cx="9152238" cy="886417"/>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482" name="Rectangle 3"/>
          <p:cNvSpPr>
            <a:spLocks noChangeArrowheads="1"/>
          </p:cNvSpPr>
          <p:nvPr/>
        </p:nvSpPr>
        <p:spPr bwMode="auto">
          <a:xfrm>
            <a:off x="106672" y="2406134"/>
            <a:ext cx="9037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1" hangingPunct="1"/>
            <a:r>
              <a:rPr lang="de-DE" altLang="en-US" b="1" dirty="0">
                <a:solidFill>
                  <a:srgbClr val="000000"/>
                </a:solidFill>
                <a:latin typeface="Arial" charset="0"/>
              </a:rPr>
              <a:t>Jährliche Emissionen </a:t>
            </a:r>
            <a:r>
              <a:rPr lang="de-DE" altLang="en-US" b="1" dirty="0" smtClean="0">
                <a:solidFill>
                  <a:srgbClr val="000000"/>
                </a:solidFill>
                <a:latin typeface="Arial" charset="0"/>
              </a:rPr>
              <a:t>fossiler Brennstoffe der Industrieländer</a:t>
            </a:r>
            <a:endParaRPr lang="de-DE" altLang="en-US" b="1" dirty="0">
              <a:solidFill>
                <a:srgbClr val="000000"/>
              </a:solidFill>
              <a:latin typeface="Arial" charset="0"/>
            </a:endParaRPr>
          </a:p>
        </p:txBody>
      </p:sp>
      <p:sp>
        <p:nvSpPr>
          <p:cNvPr id="20489" name="Rectangle 10"/>
          <p:cNvSpPr>
            <a:spLocks noChangeArrowheads="1"/>
          </p:cNvSpPr>
          <p:nvPr/>
        </p:nvSpPr>
        <p:spPr bwMode="auto">
          <a:xfrm>
            <a:off x="682627" y="2957236"/>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15 B</a:t>
            </a:r>
            <a:endParaRPr lang="de-DE" altLang="en-US" sz="1800" dirty="0">
              <a:solidFill>
                <a:prstClr val="black"/>
              </a:solidFill>
              <a:latin typeface="Arial" charset="0"/>
            </a:endParaRPr>
          </a:p>
        </p:txBody>
      </p:sp>
      <p:sp>
        <p:nvSpPr>
          <p:cNvPr id="20490" name="Rectangle 11"/>
          <p:cNvSpPr>
            <a:spLocks noChangeArrowheads="1"/>
          </p:cNvSpPr>
          <p:nvPr/>
        </p:nvSpPr>
        <p:spPr bwMode="auto">
          <a:xfrm>
            <a:off x="682627" y="3941487"/>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10 B</a:t>
            </a:r>
            <a:endParaRPr lang="de-DE" altLang="en-US" sz="1800" dirty="0">
              <a:solidFill>
                <a:prstClr val="black"/>
              </a:solidFill>
              <a:latin typeface="Arial" charset="0"/>
            </a:endParaRPr>
          </a:p>
        </p:txBody>
      </p:sp>
      <p:sp>
        <p:nvSpPr>
          <p:cNvPr id="20491" name="Rectangle 12"/>
          <p:cNvSpPr>
            <a:spLocks noChangeArrowheads="1"/>
          </p:cNvSpPr>
          <p:nvPr/>
        </p:nvSpPr>
        <p:spPr bwMode="auto">
          <a:xfrm>
            <a:off x="784227" y="4914624"/>
            <a:ext cx="3077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5 B</a:t>
            </a:r>
            <a:endParaRPr lang="de-DE" altLang="en-US" sz="1800" dirty="0">
              <a:solidFill>
                <a:prstClr val="black"/>
              </a:solidFill>
              <a:latin typeface="Arial" charset="0"/>
            </a:endParaRPr>
          </a:p>
        </p:txBody>
      </p:sp>
      <p:sp>
        <p:nvSpPr>
          <p:cNvPr id="20492" name="Rectangle 13"/>
          <p:cNvSpPr>
            <a:spLocks noChangeArrowheads="1"/>
          </p:cNvSpPr>
          <p:nvPr/>
        </p:nvSpPr>
        <p:spPr bwMode="auto">
          <a:xfrm>
            <a:off x="963613" y="5898875"/>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0</a:t>
            </a:r>
            <a:endParaRPr lang="de-DE" altLang="en-US" sz="1800" dirty="0">
              <a:solidFill>
                <a:prstClr val="black"/>
              </a:solidFill>
              <a:latin typeface="Arial" charset="0"/>
            </a:endParaRPr>
          </a:p>
        </p:txBody>
      </p:sp>
      <p:grpSp>
        <p:nvGrpSpPr>
          <p:cNvPr id="3" name="Gruppieren 2"/>
          <p:cNvGrpSpPr/>
          <p:nvPr/>
        </p:nvGrpSpPr>
        <p:grpSpPr>
          <a:xfrm>
            <a:off x="2446341" y="2819400"/>
            <a:ext cx="3698873" cy="3322362"/>
            <a:chOff x="2446341" y="1985687"/>
            <a:chExt cx="3698873" cy="4156075"/>
          </a:xfrm>
        </p:grpSpPr>
        <p:sp>
          <p:nvSpPr>
            <p:cNvPr id="20493" name="Line 14"/>
            <p:cNvSpPr>
              <a:spLocks noChangeShapeType="1"/>
            </p:cNvSpPr>
            <p:nvPr/>
          </p:nvSpPr>
          <p:spPr bwMode="auto">
            <a:xfrm>
              <a:off x="2446341" y="1985687"/>
              <a:ext cx="1587"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94" name="Line 15"/>
            <p:cNvSpPr>
              <a:spLocks noChangeShapeType="1"/>
            </p:cNvSpPr>
            <p:nvPr/>
          </p:nvSpPr>
          <p:spPr bwMode="auto">
            <a:xfrm>
              <a:off x="3675066" y="1985687"/>
              <a:ext cx="1587"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95" name="Line 16"/>
            <p:cNvSpPr>
              <a:spLocks noChangeShapeType="1"/>
            </p:cNvSpPr>
            <p:nvPr/>
          </p:nvSpPr>
          <p:spPr bwMode="auto">
            <a:xfrm>
              <a:off x="4914901" y="1985687"/>
              <a:ext cx="1588"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20496" name="Line 17"/>
            <p:cNvSpPr>
              <a:spLocks noChangeShapeType="1"/>
            </p:cNvSpPr>
            <p:nvPr/>
          </p:nvSpPr>
          <p:spPr bwMode="auto">
            <a:xfrm>
              <a:off x="6143626" y="1985687"/>
              <a:ext cx="1588" cy="415607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grpSp>
      <p:sp>
        <p:nvSpPr>
          <p:cNvPr id="1120274" name="Freeform 18"/>
          <p:cNvSpPr>
            <a:spLocks/>
          </p:cNvSpPr>
          <p:nvPr/>
        </p:nvSpPr>
        <p:spPr bwMode="auto">
          <a:xfrm>
            <a:off x="1219203" y="4684437"/>
            <a:ext cx="6164263" cy="1330325"/>
          </a:xfrm>
          <a:custGeom>
            <a:avLst/>
            <a:gdLst>
              <a:gd name="T0" fmla="*/ 2147483647 w 3883"/>
              <a:gd name="T1" fmla="*/ 2147483647 h 838"/>
              <a:gd name="T2" fmla="*/ 2147483647 w 3883"/>
              <a:gd name="T3" fmla="*/ 2147483647 h 838"/>
              <a:gd name="T4" fmla="*/ 2147483647 w 3883"/>
              <a:gd name="T5" fmla="*/ 2147483647 h 838"/>
              <a:gd name="T6" fmla="*/ 2147483647 w 3883"/>
              <a:gd name="T7" fmla="*/ 2147483647 h 838"/>
              <a:gd name="T8" fmla="*/ 2147483647 w 3883"/>
              <a:gd name="T9" fmla="*/ 2147483647 h 838"/>
              <a:gd name="T10" fmla="*/ 2147483647 w 3883"/>
              <a:gd name="T11" fmla="*/ 2147483647 h 838"/>
              <a:gd name="T12" fmla="*/ 2147483647 w 3883"/>
              <a:gd name="T13" fmla="*/ 2147483647 h 838"/>
              <a:gd name="T14" fmla="*/ 2147483647 w 3883"/>
              <a:gd name="T15" fmla="*/ 2147483647 h 838"/>
              <a:gd name="T16" fmla="*/ 2147483647 w 3883"/>
              <a:gd name="T17" fmla="*/ 2147483647 h 838"/>
              <a:gd name="T18" fmla="*/ 2147483647 w 3883"/>
              <a:gd name="T19" fmla="*/ 2147483647 h 838"/>
              <a:gd name="T20" fmla="*/ 2147483647 w 3883"/>
              <a:gd name="T21" fmla="*/ 2147483647 h 838"/>
              <a:gd name="T22" fmla="*/ 2147483647 w 3883"/>
              <a:gd name="T23" fmla="*/ 2147483647 h 838"/>
              <a:gd name="T24" fmla="*/ 2147483647 w 3883"/>
              <a:gd name="T25" fmla="*/ 2147483647 h 838"/>
              <a:gd name="T26" fmla="*/ 2147483647 w 3883"/>
              <a:gd name="T27" fmla="*/ 2147483647 h 838"/>
              <a:gd name="T28" fmla="*/ 2147483647 w 3883"/>
              <a:gd name="T29" fmla="*/ 2147483647 h 838"/>
              <a:gd name="T30" fmla="*/ 2147483647 w 3883"/>
              <a:gd name="T31" fmla="*/ 2147483647 h 838"/>
              <a:gd name="T32" fmla="*/ 2147483647 w 3883"/>
              <a:gd name="T33" fmla="*/ 2147483647 h 838"/>
              <a:gd name="T34" fmla="*/ 2147483647 w 3883"/>
              <a:gd name="T35" fmla="*/ 2147483647 h 838"/>
              <a:gd name="T36" fmla="*/ 2147483647 w 3883"/>
              <a:gd name="T37" fmla="*/ 2147483647 h 838"/>
              <a:gd name="T38" fmla="*/ 2147483647 w 3883"/>
              <a:gd name="T39" fmla="*/ 2147483647 h 838"/>
              <a:gd name="T40" fmla="*/ 2147483647 w 3883"/>
              <a:gd name="T41" fmla="*/ 2147483647 h 838"/>
              <a:gd name="T42" fmla="*/ 2147483647 w 3883"/>
              <a:gd name="T43" fmla="*/ 2147483647 h 838"/>
              <a:gd name="T44" fmla="*/ 2147483647 w 3883"/>
              <a:gd name="T45" fmla="*/ 0 h 838"/>
              <a:gd name="T46" fmla="*/ 2147483647 w 3883"/>
              <a:gd name="T47" fmla="*/ 0 h 838"/>
              <a:gd name="T48" fmla="*/ 2147483647 w 3883"/>
              <a:gd name="T49" fmla="*/ 0 h 838"/>
              <a:gd name="T50" fmla="*/ 2147483647 w 3883"/>
              <a:gd name="T51" fmla="*/ 0 h 838"/>
              <a:gd name="T52" fmla="*/ 2147483647 w 3883"/>
              <a:gd name="T53" fmla="*/ 0 h 838"/>
              <a:gd name="T54" fmla="*/ 2147483647 w 3883"/>
              <a:gd name="T55" fmla="*/ 0 h 838"/>
              <a:gd name="T56" fmla="*/ 2147483647 w 3883"/>
              <a:gd name="T57" fmla="*/ 2147483647 h 838"/>
              <a:gd name="T58" fmla="*/ 2147483647 w 3883"/>
              <a:gd name="T59" fmla="*/ 2147483647 h 838"/>
              <a:gd name="T60" fmla="*/ 2147483647 w 3883"/>
              <a:gd name="T61" fmla="*/ 2147483647 h 838"/>
              <a:gd name="T62" fmla="*/ 2147483647 w 3883"/>
              <a:gd name="T63" fmla="*/ 2147483647 h 838"/>
              <a:gd name="T64" fmla="*/ 2147483647 w 3883"/>
              <a:gd name="T65" fmla="*/ 2147483647 h 838"/>
              <a:gd name="T66" fmla="*/ 2147483647 w 3883"/>
              <a:gd name="T67" fmla="*/ 2147483647 h 838"/>
              <a:gd name="T68" fmla="*/ 2147483647 w 3883"/>
              <a:gd name="T69" fmla="*/ 2147483647 h 838"/>
              <a:gd name="T70" fmla="*/ 2147483647 w 3883"/>
              <a:gd name="T71" fmla="*/ 2147483647 h 838"/>
              <a:gd name="T72" fmla="*/ 2147483647 w 3883"/>
              <a:gd name="T73" fmla="*/ 2147483647 h 838"/>
              <a:gd name="T74" fmla="*/ 2147483647 w 3883"/>
              <a:gd name="T75" fmla="*/ 2147483647 h 838"/>
              <a:gd name="T76" fmla="*/ 2147483647 w 3883"/>
              <a:gd name="T77" fmla="*/ 2147483647 h 838"/>
              <a:gd name="T78" fmla="*/ 2147483647 w 3883"/>
              <a:gd name="T79" fmla="*/ 2147483647 h 838"/>
              <a:gd name="T80" fmla="*/ 2147483647 w 3883"/>
              <a:gd name="T81" fmla="*/ 2147483647 h 838"/>
              <a:gd name="T82" fmla="*/ 2147483647 w 3883"/>
              <a:gd name="T83" fmla="*/ 2147483647 h 838"/>
              <a:gd name="T84" fmla="*/ 2147483647 w 3883"/>
              <a:gd name="T85" fmla="*/ 2147483647 h 838"/>
              <a:gd name="T86" fmla="*/ 2147483647 w 3883"/>
              <a:gd name="T87" fmla="*/ 2147483647 h 838"/>
              <a:gd name="T88" fmla="*/ 2147483647 w 3883"/>
              <a:gd name="T89" fmla="*/ 2147483647 h 838"/>
              <a:gd name="T90" fmla="*/ 2147483647 w 3883"/>
              <a:gd name="T91" fmla="*/ 2147483647 h 838"/>
              <a:gd name="T92" fmla="*/ 2147483647 w 3883"/>
              <a:gd name="T93" fmla="*/ 2147483647 h 838"/>
              <a:gd name="T94" fmla="*/ 2147483647 w 3883"/>
              <a:gd name="T95" fmla="*/ 2147483647 h 838"/>
              <a:gd name="T96" fmla="*/ 2147483647 w 3883"/>
              <a:gd name="T97" fmla="*/ 2147483647 h 838"/>
              <a:gd name="T98" fmla="*/ 2147483647 w 3883"/>
              <a:gd name="T99" fmla="*/ 2147483647 h 838"/>
              <a:gd name="T100" fmla="*/ 2147483647 w 3883"/>
              <a:gd name="T101" fmla="*/ 2147483647 h 838"/>
              <a:gd name="T102" fmla="*/ 2147483647 w 3883"/>
              <a:gd name="T103" fmla="*/ 2147483647 h 838"/>
              <a:gd name="T104" fmla="*/ 2147483647 w 3883"/>
              <a:gd name="T105" fmla="*/ 2147483647 h 838"/>
              <a:gd name="T106" fmla="*/ 2147483647 w 3883"/>
              <a:gd name="T107" fmla="*/ 2147483647 h 838"/>
              <a:gd name="T108" fmla="*/ 2147483647 w 3883"/>
              <a:gd name="T109" fmla="*/ 2147483647 h 838"/>
              <a:gd name="T110" fmla="*/ 2147483647 w 3883"/>
              <a:gd name="T111" fmla="*/ 2147483647 h 838"/>
              <a:gd name="T112" fmla="*/ 2147483647 w 3883"/>
              <a:gd name="T113" fmla="*/ 2147483647 h 8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838"/>
              <a:gd name="T173" fmla="*/ 3883 w 3883"/>
              <a:gd name="T174" fmla="*/ 838 h 8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838">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16"/>
                </a:lnTo>
                <a:lnTo>
                  <a:pt x="1958" y="24"/>
                </a:lnTo>
                <a:lnTo>
                  <a:pt x="1966" y="32"/>
                </a:lnTo>
                <a:lnTo>
                  <a:pt x="1974" y="48"/>
                </a:lnTo>
                <a:lnTo>
                  <a:pt x="1990" y="56"/>
                </a:lnTo>
                <a:lnTo>
                  <a:pt x="1998" y="64"/>
                </a:lnTo>
                <a:lnTo>
                  <a:pt x="2006" y="80"/>
                </a:lnTo>
                <a:lnTo>
                  <a:pt x="2014" y="88"/>
                </a:lnTo>
                <a:lnTo>
                  <a:pt x="2022" y="96"/>
                </a:lnTo>
                <a:lnTo>
                  <a:pt x="2038" y="112"/>
                </a:lnTo>
                <a:lnTo>
                  <a:pt x="2046" y="120"/>
                </a:lnTo>
                <a:lnTo>
                  <a:pt x="2054" y="129"/>
                </a:lnTo>
                <a:lnTo>
                  <a:pt x="2062" y="137"/>
                </a:lnTo>
                <a:lnTo>
                  <a:pt x="2070" y="153"/>
                </a:lnTo>
                <a:lnTo>
                  <a:pt x="2087" y="161"/>
                </a:lnTo>
                <a:lnTo>
                  <a:pt x="2095" y="169"/>
                </a:lnTo>
                <a:lnTo>
                  <a:pt x="2103" y="177"/>
                </a:lnTo>
                <a:lnTo>
                  <a:pt x="2111" y="185"/>
                </a:lnTo>
                <a:lnTo>
                  <a:pt x="2119" y="193"/>
                </a:lnTo>
                <a:lnTo>
                  <a:pt x="2135" y="201"/>
                </a:lnTo>
                <a:lnTo>
                  <a:pt x="2143" y="209"/>
                </a:lnTo>
                <a:lnTo>
                  <a:pt x="2151" y="225"/>
                </a:lnTo>
                <a:lnTo>
                  <a:pt x="2159" y="233"/>
                </a:lnTo>
                <a:lnTo>
                  <a:pt x="2167" y="241"/>
                </a:lnTo>
                <a:lnTo>
                  <a:pt x="2183" y="249"/>
                </a:lnTo>
                <a:lnTo>
                  <a:pt x="2191" y="257"/>
                </a:lnTo>
                <a:lnTo>
                  <a:pt x="2199" y="265"/>
                </a:lnTo>
                <a:lnTo>
                  <a:pt x="2207" y="274"/>
                </a:lnTo>
                <a:lnTo>
                  <a:pt x="2215" y="282"/>
                </a:lnTo>
                <a:lnTo>
                  <a:pt x="2232" y="290"/>
                </a:lnTo>
                <a:lnTo>
                  <a:pt x="2240" y="298"/>
                </a:lnTo>
                <a:lnTo>
                  <a:pt x="2248" y="306"/>
                </a:lnTo>
                <a:lnTo>
                  <a:pt x="2256" y="314"/>
                </a:lnTo>
                <a:lnTo>
                  <a:pt x="2264" y="322"/>
                </a:lnTo>
                <a:lnTo>
                  <a:pt x="2280" y="330"/>
                </a:lnTo>
                <a:lnTo>
                  <a:pt x="2288" y="330"/>
                </a:lnTo>
                <a:lnTo>
                  <a:pt x="2296" y="338"/>
                </a:lnTo>
                <a:lnTo>
                  <a:pt x="2304" y="346"/>
                </a:lnTo>
                <a:lnTo>
                  <a:pt x="2312" y="354"/>
                </a:lnTo>
                <a:lnTo>
                  <a:pt x="2328" y="362"/>
                </a:lnTo>
                <a:lnTo>
                  <a:pt x="2336" y="370"/>
                </a:lnTo>
                <a:lnTo>
                  <a:pt x="2344" y="378"/>
                </a:lnTo>
                <a:lnTo>
                  <a:pt x="2352" y="386"/>
                </a:lnTo>
                <a:lnTo>
                  <a:pt x="2369" y="386"/>
                </a:lnTo>
                <a:lnTo>
                  <a:pt x="2377" y="394"/>
                </a:lnTo>
                <a:lnTo>
                  <a:pt x="2385" y="402"/>
                </a:lnTo>
                <a:lnTo>
                  <a:pt x="2393" y="410"/>
                </a:lnTo>
                <a:lnTo>
                  <a:pt x="2401" y="419"/>
                </a:lnTo>
                <a:lnTo>
                  <a:pt x="2417" y="419"/>
                </a:lnTo>
                <a:lnTo>
                  <a:pt x="2425" y="427"/>
                </a:lnTo>
                <a:lnTo>
                  <a:pt x="2433" y="435"/>
                </a:lnTo>
                <a:lnTo>
                  <a:pt x="2441" y="443"/>
                </a:lnTo>
                <a:lnTo>
                  <a:pt x="2449" y="443"/>
                </a:lnTo>
                <a:lnTo>
                  <a:pt x="2465" y="451"/>
                </a:lnTo>
                <a:lnTo>
                  <a:pt x="2473" y="459"/>
                </a:lnTo>
                <a:lnTo>
                  <a:pt x="2481" y="459"/>
                </a:lnTo>
                <a:lnTo>
                  <a:pt x="2489" y="467"/>
                </a:lnTo>
                <a:lnTo>
                  <a:pt x="2497" y="475"/>
                </a:lnTo>
                <a:lnTo>
                  <a:pt x="2514" y="483"/>
                </a:lnTo>
                <a:lnTo>
                  <a:pt x="2522" y="483"/>
                </a:lnTo>
                <a:lnTo>
                  <a:pt x="2530" y="491"/>
                </a:lnTo>
                <a:lnTo>
                  <a:pt x="2538" y="499"/>
                </a:lnTo>
                <a:lnTo>
                  <a:pt x="2546" y="499"/>
                </a:lnTo>
                <a:lnTo>
                  <a:pt x="2562" y="507"/>
                </a:lnTo>
                <a:lnTo>
                  <a:pt x="2570" y="507"/>
                </a:lnTo>
                <a:lnTo>
                  <a:pt x="2578" y="515"/>
                </a:lnTo>
                <a:lnTo>
                  <a:pt x="2586" y="523"/>
                </a:lnTo>
                <a:lnTo>
                  <a:pt x="2594" y="523"/>
                </a:lnTo>
                <a:lnTo>
                  <a:pt x="2610" y="531"/>
                </a:lnTo>
                <a:lnTo>
                  <a:pt x="2618" y="539"/>
                </a:lnTo>
                <a:lnTo>
                  <a:pt x="2626" y="539"/>
                </a:lnTo>
                <a:lnTo>
                  <a:pt x="2634" y="547"/>
                </a:lnTo>
                <a:lnTo>
                  <a:pt x="2642" y="547"/>
                </a:lnTo>
                <a:lnTo>
                  <a:pt x="2659" y="556"/>
                </a:lnTo>
                <a:lnTo>
                  <a:pt x="2667" y="556"/>
                </a:lnTo>
                <a:lnTo>
                  <a:pt x="2675" y="564"/>
                </a:lnTo>
                <a:lnTo>
                  <a:pt x="2683" y="564"/>
                </a:lnTo>
                <a:lnTo>
                  <a:pt x="2691" y="572"/>
                </a:lnTo>
                <a:lnTo>
                  <a:pt x="2707" y="580"/>
                </a:lnTo>
                <a:lnTo>
                  <a:pt x="2715" y="580"/>
                </a:lnTo>
                <a:lnTo>
                  <a:pt x="2723" y="588"/>
                </a:lnTo>
                <a:lnTo>
                  <a:pt x="2731" y="588"/>
                </a:lnTo>
                <a:lnTo>
                  <a:pt x="2747" y="596"/>
                </a:lnTo>
                <a:lnTo>
                  <a:pt x="2755" y="596"/>
                </a:lnTo>
                <a:lnTo>
                  <a:pt x="2763" y="604"/>
                </a:lnTo>
                <a:lnTo>
                  <a:pt x="2771" y="604"/>
                </a:lnTo>
                <a:lnTo>
                  <a:pt x="2779" y="612"/>
                </a:lnTo>
                <a:lnTo>
                  <a:pt x="2796" y="612"/>
                </a:lnTo>
                <a:lnTo>
                  <a:pt x="2804" y="620"/>
                </a:lnTo>
                <a:lnTo>
                  <a:pt x="2812" y="620"/>
                </a:lnTo>
                <a:lnTo>
                  <a:pt x="2820" y="620"/>
                </a:lnTo>
                <a:lnTo>
                  <a:pt x="2828" y="628"/>
                </a:lnTo>
                <a:lnTo>
                  <a:pt x="2844" y="628"/>
                </a:lnTo>
                <a:lnTo>
                  <a:pt x="2852" y="636"/>
                </a:lnTo>
                <a:lnTo>
                  <a:pt x="2860" y="636"/>
                </a:lnTo>
                <a:lnTo>
                  <a:pt x="2868" y="644"/>
                </a:lnTo>
                <a:lnTo>
                  <a:pt x="2876" y="644"/>
                </a:lnTo>
                <a:lnTo>
                  <a:pt x="2892" y="644"/>
                </a:lnTo>
                <a:lnTo>
                  <a:pt x="2900" y="652"/>
                </a:lnTo>
                <a:lnTo>
                  <a:pt x="2908" y="652"/>
                </a:lnTo>
                <a:lnTo>
                  <a:pt x="2916" y="660"/>
                </a:lnTo>
                <a:lnTo>
                  <a:pt x="2924" y="660"/>
                </a:lnTo>
                <a:lnTo>
                  <a:pt x="2941" y="660"/>
                </a:lnTo>
                <a:lnTo>
                  <a:pt x="2949" y="668"/>
                </a:lnTo>
                <a:lnTo>
                  <a:pt x="2957" y="668"/>
                </a:lnTo>
                <a:lnTo>
                  <a:pt x="2965" y="676"/>
                </a:lnTo>
                <a:lnTo>
                  <a:pt x="2973" y="676"/>
                </a:lnTo>
                <a:lnTo>
                  <a:pt x="2989" y="676"/>
                </a:lnTo>
                <a:lnTo>
                  <a:pt x="2997" y="684"/>
                </a:lnTo>
                <a:lnTo>
                  <a:pt x="3005" y="684"/>
                </a:lnTo>
                <a:lnTo>
                  <a:pt x="3013" y="684"/>
                </a:lnTo>
                <a:lnTo>
                  <a:pt x="3021" y="692"/>
                </a:lnTo>
                <a:lnTo>
                  <a:pt x="3037" y="692"/>
                </a:lnTo>
                <a:lnTo>
                  <a:pt x="3045" y="692"/>
                </a:lnTo>
                <a:lnTo>
                  <a:pt x="3053" y="701"/>
                </a:lnTo>
                <a:lnTo>
                  <a:pt x="3061" y="701"/>
                </a:lnTo>
                <a:lnTo>
                  <a:pt x="3069" y="701"/>
                </a:lnTo>
                <a:lnTo>
                  <a:pt x="3086" y="709"/>
                </a:lnTo>
                <a:lnTo>
                  <a:pt x="3094" y="709"/>
                </a:lnTo>
                <a:lnTo>
                  <a:pt x="3102" y="709"/>
                </a:lnTo>
                <a:lnTo>
                  <a:pt x="3110" y="717"/>
                </a:lnTo>
                <a:lnTo>
                  <a:pt x="3126" y="717"/>
                </a:lnTo>
                <a:lnTo>
                  <a:pt x="3134" y="717"/>
                </a:lnTo>
                <a:lnTo>
                  <a:pt x="3142" y="725"/>
                </a:lnTo>
                <a:lnTo>
                  <a:pt x="3150" y="725"/>
                </a:lnTo>
                <a:lnTo>
                  <a:pt x="3158" y="725"/>
                </a:lnTo>
                <a:lnTo>
                  <a:pt x="3174" y="733"/>
                </a:lnTo>
                <a:lnTo>
                  <a:pt x="3182" y="733"/>
                </a:lnTo>
                <a:lnTo>
                  <a:pt x="3190" y="733"/>
                </a:lnTo>
                <a:lnTo>
                  <a:pt x="3198" y="733"/>
                </a:lnTo>
                <a:lnTo>
                  <a:pt x="3206" y="741"/>
                </a:lnTo>
                <a:lnTo>
                  <a:pt x="3223" y="741"/>
                </a:lnTo>
                <a:lnTo>
                  <a:pt x="3231" y="741"/>
                </a:lnTo>
                <a:lnTo>
                  <a:pt x="3239" y="741"/>
                </a:lnTo>
                <a:lnTo>
                  <a:pt x="3247" y="749"/>
                </a:lnTo>
                <a:lnTo>
                  <a:pt x="3255" y="749"/>
                </a:lnTo>
                <a:lnTo>
                  <a:pt x="3271" y="749"/>
                </a:lnTo>
                <a:lnTo>
                  <a:pt x="3279" y="757"/>
                </a:lnTo>
                <a:lnTo>
                  <a:pt x="3287" y="757"/>
                </a:lnTo>
                <a:lnTo>
                  <a:pt x="3295" y="757"/>
                </a:lnTo>
                <a:lnTo>
                  <a:pt x="3303" y="757"/>
                </a:lnTo>
                <a:lnTo>
                  <a:pt x="3319" y="757"/>
                </a:lnTo>
                <a:lnTo>
                  <a:pt x="3327" y="765"/>
                </a:lnTo>
                <a:lnTo>
                  <a:pt x="3335" y="765"/>
                </a:lnTo>
                <a:lnTo>
                  <a:pt x="3343" y="765"/>
                </a:lnTo>
                <a:lnTo>
                  <a:pt x="3351" y="765"/>
                </a:lnTo>
                <a:lnTo>
                  <a:pt x="3368" y="773"/>
                </a:lnTo>
                <a:lnTo>
                  <a:pt x="3376" y="773"/>
                </a:lnTo>
                <a:lnTo>
                  <a:pt x="3384" y="773"/>
                </a:lnTo>
                <a:lnTo>
                  <a:pt x="3392" y="773"/>
                </a:lnTo>
                <a:lnTo>
                  <a:pt x="3400" y="781"/>
                </a:lnTo>
                <a:lnTo>
                  <a:pt x="3416" y="781"/>
                </a:lnTo>
                <a:lnTo>
                  <a:pt x="3424" y="781"/>
                </a:lnTo>
                <a:lnTo>
                  <a:pt x="3432" y="781"/>
                </a:lnTo>
                <a:lnTo>
                  <a:pt x="3440" y="781"/>
                </a:lnTo>
                <a:lnTo>
                  <a:pt x="3448" y="789"/>
                </a:lnTo>
                <a:lnTo>
                  <a:pt x="3464" y="789"/>
                </a:lnTo>
                <a:lnTo>
                  <a:pt x="3472" y="789"/>
                </a:lnTo>
                <a:lnTo>
                  <a:pt x="3480" y="789"/>
                </a:lnTo>
                <a:lnTo>
                  <a:pt x="3488" y="789"/>
                </a:lnTo>
                <a:lnTo>
                  <a:pt x="3504" y="797"/>
                </a:lnTo>
                <a:lnTo>
                  <a:pt x="3513" y="797"/>
                </a:lnTo>
                <a:lnTo>
                  <a:pt x="3521" y="797"/>
                </a:lnTo>
                <a:lnTo>
                  <a:pt x="3529" y="797"/>
                </a:lnTo>
                <a:lnTo>
                  <a:pt x="3537" y="797"/>
                </a:lnTo>
                <a:lnTo>
                  <a:pt x="3553" y="797"/>
                </a:lnTo>
                <a:lnTo>
                  <a:pt x="3561" y="805"/>
                </a:lnTo>
                <a:lnTo>
                  <a:pt x="3569" y="805"/>
                </a:lnTo>
                <a:lnTo>
                  <a:pt x="3577" y="805"/>
                </a:lnTo>
                <a:lnTo>
                  <a:pt x="3585" y="805"/>
                </a:lnTo>
                <a:lnTo>
                  <a:pt x="3601" y="805"/>
                </a:lnTo>
                <a:lnTo>
                  <a:pt x="3609" y="805"/>
                </a:lnTo>
                <a:lnTo>
                  <a:pt x="3617" y="813"/>
                </a:lnTo>
                <a:lnTo>
                  <a:pt x="3625" y="813"/>
                </a:lnTo>
                <a:lnTo>
                  <a:pt x="3633" y="813"/>
                </a:lnTo>
                <a:lnTo>
                  <a:pt x="3649" y="813"/>
                </a:lnTo>
                <a:lnTo>
                  <a:pt x="3658" y="813"/>
                </a:lnTo>
                <a:lnTo>
                  <a:pt x="3666" y="813"/>
                </a:lnTo>
                <a:lnTo>
                  <a:pt x="3674" y="821"/>
                </a:lnTo>
                <a:lnTo>
                  <a:pt x="3682" y="821"/>
                </a:lnTo>
                <a:lnTo>
                  <a:pt x="3698" y="821"/>
                </a:lnTo>
                <a:lnTo>
                  <a:pt x="3706" y="821"/>
                </a:lnTo>
                <a:lnTo>
                  <a:pt x="3714" y="821"/>
                </a:lnTo>
                <a:lnTo>
                  <a:pt x="3722" y="821"/>
                </a:lnTo>
                <a:lnTo>
                  <a:pt x="3730" y="821"/>
                </a:lnTo>
                <a:lnTo>
                  <a:pt x="3746" y="829"/>
                </a:lnTo>
                <a:lnTo>
                  <a:pt x="3754" y="829"/>
                </a:lnTo>
                <a:lnTo>
                  <a:pt x="3762" y="829"/>
                </a:lnTo>
                <a:lnTo>
                  <a:pt x="3770" y="829"/>
                </a:lnTo>
                <a:lnTo>
                  <a:pt x="3778" y="829"/>
                </a:lnTo>
                <a:lnTo>
                  <a:pt x="3794" y="829"/>
                </a:lnTo>
                <a:lnTo>
                  <a:pt x="3803" y="829"/>
                </a:lnTo>
                <a:lnTo>
                  <a:pt x="3811" y="829"/>
                </a:lnTo>
                <a:lnTo>
                  <a:pt x="3819" y="838"/>
                </a:lnTo>
                <a:lnTo>
                  <a:pt x="3827" y="838"/>
                </a:lnTo>
                <a:lnTo>
                  <a:pt x="3843" y="838"/>
                </a:lnTo>
                <a:lnTo>
                  <a:pt x="3851" y="838"/>
                </a:lnTo>
                <a:lnTo>
                  <a:pt x="3859" y="838"/>
                </a:lnTo>
                <a:lnTo>
                  <a:pt x="3867" y="838"/>
                </a:lnTo>
                <a:lnTo>
                  <a:pt x="3883" y="838"/>
                </a:ln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solidFill>
                <a:prstClr val="black"/>
              </a:solidFill>
            </a:endParaRPr>
          </a:p>
        </p:txBody>
      </p:sp>
      <p:sp>
        <p:nvSpPr>
          <p:cNvPr id="1120275" name="Freeform 19"/>
          <p:cNvSpPr>
            <a:spLocks/>
          </p:cNvSpPr>
          <p:nvPr/>
        </p:nvSpPr>
        <p:spPr bwMode="auto">
          <a:xfrm>
            <a:off x="1219203" y="4684435"/>
            <a:ext cx="6164263" cy="1125539"/>
          </a:xfrm>
          <a:custGeom>
            <a:avLst/>
            <a:gdLst>
              <a:gd name="T0" fmla="*/ 2147483647 w 3883"/>
              <a:gd name="T1" fmla="*/ 2147483647 h 709"/>
              <a:gd name="T2" fmla="*/ 2147483647 w 3883"/>
              <a:gd name="T3" fmla="*/ 2147483647 h 709"/>
              <a:gd name="T4" fmla="*/ 2147483647 w 3883"/>
              <a:gd name="T5" fmla="*/ 2147483647 h 709"/>
              <a:gd name="T6" fmla="*/ 2147483647 w 3883"/>
              <a:gd name="T7" fmla="*/ 2147483647 h 709"/>
              <a:gd name="T8" fmla="*/ 2147483647 w 3883"/>
              <a:gd name="T9" fmla="*/ 2147483647 h 709"/>
              <a:gd name="T10" fmla="*/ 2147483647 w 3883"/>
              <a:gd name="T11" fmla="*/ 2147483647 h 709"/>
              <a:gd name="T12" fmla="*/ 2147483647 w 3883"/>
              <a:gd name="T13" fmla="*/ 2147483647 h 709"/>
              <a:gd name="T14" fmla="*/ 2147483647 w 3883"/>
              <a:gd name="T15" fmla="*/ 2147483647 h 709"/>
              <a:gd name="T16" fmla="*/ 2147483647 w 3883"/>
              <a:gd name="T17" fmla="*/ 2147483647 h 709"/>
              <a:gd name="T18" fmla="*/ 2147483647 w 3883"/>
              <a:gd name="T19" fmla="*/ 2147483647 h 709"/>
              <a:gd name="T20" fmla="*/ 2147483647 w 3883"/>
              <a:gd name="T21" fmla="*/ 2147483647 h 709"/>
              <a:gd name="T22" fmla="*/ 2147483647 w 3883"/>
              <a:gd name="T23" fmla="*/ 2147483647 h 709"/>
              <a:gd name="T24" fmla="*/ 2147483647 w 3883"/>
              <a:gd name="T25" fmla="*/ 2147483647 h 709"/>
              <a:gd name="T26" fmla="*/ 2147483647 w 3883"/>
              <a:gd name="T27" fmla="*/ 2147483647 h 709"/>
              <a:gd name="T28" fmla="*/ 2147483647 w 3883"/>
              <a:gd name="T29" fmla="*/ 2147483647 h 709"/>
              <a:gd name="T30" fmla="*/ 2147483647 w 3883"/>
              <a:gd name="T31" fmla="*/ 2147483647 h 709"/>
              <a:gd name="T32" fmla="*/ 2147483647 w 3883"/>
              <a:gd name="T33" fmla="*/ 2147483647 h 709"/>
              <a:gd name="T34" fmla="*/ 2147483647 w 3883"/>
              <a:gd name="T35" fmla="*/ 2147483647 h 709"/>
              <a:gd name="T36" fmla="*/ 2147483647 w 3883"/>
              <a:gd name="T37" fmla="*/ 2147483647 h 709"/>
              <a:gd name="T38" fmla="*/ 2147483647 w 3883"/>
              <a:gd name="T39" fmla="*/ 2147483647 h 709"/>
              <a:gd name="T40" fmla="*/ 2147483647 w 3883"/>
              <a:gd name="T41" fmla="*/ 2147483647 h 709"/>
              <a:gd name="T42" fmla="*/ 2147483647 w 3883"/>
              <a:gd name="T43" fmla="*/ 2147483647 h 709"/>
              <a:gd name="T44" fmla="*/ 2147483647 w 3883"/>
              <a:gd name="T45" fmla="*/ 0 h 709"/>
              <a:gd name="T46" fmla="*/ 2147483647 w 3883"/>
              <a:gd name="T47" fmla="*/ 0 h 709"/>
              <a:gd name="T48" fmla="*/ 2147483647 w 3883"/>
              <a:gd name="T49" fmla="*/ 0 h 709"/>
              <a:gd name="T50" fmla="*/ 2147483647 w 3883"/>
              <a:gd name="T51" fmla="*/ 0 h 709"/>
              <a:gd name="T52" fmla="*/ 2147483647 w 3883"/>
              <a:gd name="T53" fmla="*/ 0 h 709"/>
              <a:gd name="T54" fmla="*/ 2147483647 w 3883"/>
              <a:gd name="T55" fmla="*/ 0 h 709"/>
              <a:gd name="T56" fmla="*/ 2147483647 w 3883"/>
              <a:gd name="T57" fmla="*/ 2147483647 h 709"/>
              <a:gd name="T58" fmla="*/ 2147483647 w 3883"/>
              <a:gd name="T59" fmla="*/ 2147483647 h 709"/>
              <a:gd name="T60" fmla="*/ 2147483647 w 3883"/>
              <a:gd name="T61" fmla="*/ 2147483647 h 709"/>
              <a:gd name="T62" fmla="*/ 2147483647 w 3883"/>
              <a:gd name="T63" fmla="*/ 2147483647 h 709"/>
              <a:gd name="T64" fmla="*/ 2147483647 w 3883"/>
              <a:gd name="T65" fmla="*/ 2147483647 h 709"/>
              <a:gd name="T66" fmla="*/ 2147483647 w 3883"/>
              <a:gd name="T67" fmla="*/ 2147483647 h 709"/>
              <a:gd name="T68" fmla="*/ 2147483647 w 3883"/>
              <a:gd name="T69" fmla="*/ 2147483647 h 709"/>
              <a:gd name="T70" fmla="*/ 2147483647 w 3883"/>
              <a:gd name="T71" fmla="*/ 2147483647 h 709"/>
              <a:gd name="T72" fmla="*/ 2147483647 w 3883"/>
              <a:gd name="T73" fmla="*/ 2147483647 h 709"/>
              <a:gd name="T74" fmla="*/ 2147483647 w 3883"/>
              <a:gd name="T75" fmla="*/ 2147483647 h 709"/>
              <a:gd name="T76" fmla="*/ 2147483647 w 3883"/>
              <a:gd name="T77" fmla="*/ 2147483647 h 709"/>
              <a:gd name="T78" fmla="*/ 2147483647 w 3883"/>
              <a:gd name="T79" fmla="*/ 2147483647 h 709"/>
              <a:gd name="T80" fmla="*/ 2147483647 w 3883"/>
              <a:gd name="T81" fmla="*/ 2147483647 h 709"/>
              <a:gd name="T82" fmla="*/ 2147483647 w 3883"/>
              <a:gd name="T83" fmla="*/ 2147483647 h 709"/>
              <a:gd name="T84" fmla="*/ 2147483647 w 3883"/>
              <a:gd name="T85" fmla="*/ 2147483647 h 709"/>
              <a:gd name="T86" fmla="*/ 2147483647 w 3883"/>
              <a:gd name="T87" fmla="*/ 2147483647 h 709"/>
              <a:gd name="T88" fmla="*/ 2147483647 w 3883"/>
              <a:gd name="T89" fmla="*/ 2147483647 h 709"/>
              <a:gd name="T90" fmla="*/ 2147483647 w 3883"/>
              <a:gd name="T91" fmla="*/ 2147483647 h 709"/>
              <a:gd name="T92" fmla="*/ 2147483647 w 3883"/>
              <a:gd name="T93" fmla="*/ 2147483647 h 709"/>
              <a:gd name="T94" fmla="*/ 2147483647 w 3883"/>
              <a:gd name="T95" fmla="*/ 2147483647 h 709"/>
              <a:gd name="T96" fmla="*/ 2147483647 w 3883"/>
              <a:gd name="T97" fmla="*/ 2147483647 h 709"/>
              <a:gd name="T98" fmla="*/ 2147483647 w 3883"/>
              <a:gd name="T99" fmla="*/ 2147483647 h 709"/>
              <a:gd name="T100" fmla="*/ 2147483647 w 3883"/>
              <a:gd name="T101" fmla="*/ 2147483647 h 709"/>
              <a:gd name="T102" fmla="*/ 2147483647 w 3883"/>
              <a:gd name="T103" fmla="*/ 2147483647 h 709"/>
              <a:gd name="T104" fmla="*/ 2147483647 w 3883"/>
              <a:gd name="T105" fmla="*/ 2147483647 h 709"/>
              <a:gd name="T106" fmla="*/ 2147483647 w 3883"/>
              <a:gd name="T107" fmla="*/ 2147483647 h 709"/>
              <a:gd name="T108" fmla="*/ 2147483647 w 3883"/>
              <a:gd name="T109" fmla="*/ 2147483647 h 709"/>
              <a:gd name="T110" fmla="*/ 2147483647 w 3883"/>
              <a:gd name="T111" fmla="*/ 2147483647 h 709"/>
              <a:gd name="T112" fmla="*/ 2147483647 w 3883"/>
              <a:gd name="T113" fmla="*/ 2147483647 h 7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709"/>
              <a:gd name="T173" fmla="*/ 3883 w 3883"/>
              <a:gd name="T174" fmla="*/ 709 h 70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709">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8"/>
                </a:lnTo>
                <a:lnTo>
                  <a:pt x="1958" y="16"/>
                </a:lnTo>
                <a:lnTo>
                  <a:pt x="1966" y="24"/>
                </a:lnTo>
                <a:lnTo>
                  <a:pt x="1974" y="32"/>
                </a:lnTo>
                <a:lnTo>
                  <a:pt x="1990" y="32"/>
                </a:lnTo>
                <a:lnTo>
                  <a:pt x="1998" y="40"/>
                </a:lnTo>
                <a:lnTo>
                  <a:pt x="2006" y="48"/>
                </a:lnTo>
                <a:lnTo>
                  <a:pt x="2014" y="56"/>
                </a:lnTo>
                <a:lnTo>
                  <a:pt x="2022" y="64"/>
                </a:lnTo>
                <a:lnTo>
                  <a:pt x="2038" y="64"/>
                </a:lnTo>
                <a:lnTo>
                  <a:pt x="2046" y="72"/>
                </a:lnTo>
                <a:lnTo>
                  <a:pt x="2054" y="80"/>
                </a:lnTo>
                <a:lnTo>
                  <a:pt x="2062" y="88"/>
                </a:lnTo>
                <a:lnTo>
                  <a:pt x="2070" y="96"/>
                </a:lnTo>
                <a:lnTo>
                  <a:pt x="2087" y="96"/>
                </a:lnTo>
                <a:lnTo>
                  <a:pt x="2095" y="104"/>
                </a:lnTo>
                <a:lnTo>
                  <a:pt x="2103" y="112"/>
                </a:lnTo>
                <a:lnTo>
                  <a:pt x="2111" y="120"/>
                </a:lnTo>
                <a:lnTo>
                  <a:pt x="2119" y="120"/>
                </a:lnTo>
                <a:lnTo>
                  <a:pt x="2135" y="129"/>
                </a:lnTo>
                <a:lnTo>
                  <a:pt x="2143" y="137"/>
                </a:lnTo>
                <a:lnTo>
                  <a:pt x="2151" y="137"/>
                </a:lnTo>
                <a:lnTo>
                  <a:pt x="2159" y="145"/>
                </a:lnTo>
                <a:lnTo>
                  <a:pt x="2167" y="153"/>
                </a:lnTo>
                <a:lnTo>
                  <a:pt x="2183" y="161"/>
                </a:lnTo>
                <a:lnTo>
                  <a:pt x="2191" y="161"/>
                </a:lnTo>
                <a:lnTo>
                  <a:pt x="2199" y="169"/>
                </a:lnTo>
                <a:lnTo>
                  <a:pt x="2207" y="177"/>
                </a:lnTo>
                <a:lnTo>
                  <a:pt x="2215" y="177"/>
                </a:lnTo>
                <a:lnTo>
                  <a:pt x="2232" y="185"/>
                </a:lnTo>
                <a:lnTo>
                  <a:pt x="2240" y="193"/>
                </a:lnTo>
                <a:lnTo>
                  <a:pt x="2248" y="193"/>
                </a:lnTo>
                <a:lnTo>
                  <a:pt x="2256" y="201"/>
                </a:lnTo>
                <a:lnTo>
                  <a:pt x="2264" y="209"/>
                </a:lnTo>
                <a:lnTo>
                  <a:pt x="2280" y="209"/>
                </a:lnTo>
                <a:lnTo>
                  <a:pt x="2288" y="217"/>
                </a:lnTo>
                <a:lnTo>
                  <a:pt x="2296" y="225"/>
                </a:lnTo>
                <a:lnTo>
                  <a:pt x="2304" y="225"/>
                </a:lnTo>
                <a:lnTo>
                  <a:pt x="2312" y="233"/>
                </a:lnTo>
                <a:lnTo>
                  <a:pt x="2328" y="241"/>
                </a:lnTo>
                <a:lnTo>
                  <a:pt x="2336" y="241"/>
                </a:lnTo>
                <a:lnTo>
                  <a:pt x="2344" y="249"/>
                </a:lnTo>
                <a:lnTo>
                  <a:pt x="2352" y="257"/>
                </a:lnTo>
                <a:lnTo>
                  <a:pt x="2369" y="257"/>
                </a:lnTo>
                <a:lnTo>
                  <a:pt x="2377" y="265"/>
                </a:lnTo>
                <a:lnTo>
                  <a:pt x="2385" y="265"/>
                </a:lnTo>
                <a:lnTo>
                  <a:pt x="2393" y="274"/>
                </a:lnTo>
                <a:lnTo>
                  <a:pt x="2401" y="282"/>
                </a:lnTo>
                <a:lnTo>
                  <a:pt x="2417" y="282"/>
                </a:lnTo>
                <a:lnTo>
                  <a:pt x="2425" y="290"/>
                </a:lnTo>
                <a:lnTo>
                  <a:pt x="2433" y="290"/>
                </a:lnTo>
                <a:lnTo>
                  <a:pt x="2441" y="298"/>
                </a:lnTo>
                <a:lnTo>
                  <a:pt x="2449" y="298"/>
                </a:lnTo>
                <a:lnTo>
                  <a:pt x="2465" y="306"/>
                </a:lnTo>
                <a:lnTo>
                  <a:pt x="2473" y="314"/>
                </a:lnTo>
                <a:lnTo>
                  <a:pt x="2481" y="314"/>
                </a:lnTo>
                <a:lnTo>
                  <a:pt x="2489" y="322"/>
                </a:lnTo>
                <a:lnTo>
                  <a:pt x="2497" y="322"/>
                </a:lnTo>
                <a:lnTo>
                  <a:pt x="2514" y="330"/>
                </a:lnTo>
                <a:lnTo>
                  <a:pt x="2522" y="330"/>
                </a:lnTo>
                <a:lnTo>
                  <a:pt x="2530" y="338"/>
                </a:lnTo>
                <a:lnTo>
                  <a:pt x="2538" y="338"/>
                </a:lnTo>
                <a:lnTo>
                  <a:pt x="2546" y="346"/>
                </a:lnTo>
                <a:lnTo>
                  <a:pt x="2562" y="354"/>
                </a:lnTo>
                <a:lnTo>
                  <a:pt x="2570" y="354"/>
                </a:lnTo>
                <a:lnTo>
                  <a:pt x="2578" y="362"/>
                </a:lnTo>
                <a:lnTo>
                  <a:pt x="2586" y="362"/>
                </a:lnTo>
                <a:lnTo>
                  <a:pt x="2594" y="370"/>
                </a:lnTo>
                <a:lnTo>
                  <a:pt x="2610" y="370"/>
                </a:lnTo>
                <a:lnTo>
                  <a:pt x="2618" y="378"/>
                </a:lnTo>
                <a:lnTo>
                  <a:pt x="2626" y="378"/>
                </a:lnTo>
                <a:lnTo>
                  <a:pt x="2634" y="386"/>
                </a:lnTo>
                <a:lnTo>
                  <a:pt x="2642" y="386"/>
                </a:lnTo>
                <a:lnTo>
                  <a:pt x="2659" y="394"/>
                </a:lnTo>
                <a:lnTo>
                  <a:pt x="2667" y="394"/>
                </a:lnTo>
                <a:lnTo>
                  <a:pt x="2675" y="402"/>
                </a:lnTo>
                <a:lnTo>
                  <a:pt x="2683" y="402"/>
                </a:lnTo>
                <a:lnTo>
                  <a:pt x="2691" y="410"/>
                </a:lnTo>
                <a:lnTo>
                  <a:pt x="2707" y="410"/>
                </a:lnTo>
                <a:lnTo>
                  <a:pt x="2715" y="410"/>
                </a:lnTo>
                <a:lnTo>
                  <a:pt x="2723" y="419"/>
                </a:lnTo>
                <a:lnTo>
                  <a:pt x="2731" y="419"/>
                </a:lnTo>
                <a:lnTo>
                  <a:pt x="2747" y="427"/>
                </a:lnTo>
                <a:lnTo>
                  <a:pt x="2755" y="427"/>
                </a:lnTo>
                <a:lnTo>
                  <a:pt x="2763" y="435"/>
                </a:lnTo>
                <a:lnTo>
                  <a:pt x="2771" y="435"/>
                </a:lnTo>
                <a:lnTo>
                  <a:pt x="2779" y="443"/>
                </a:lnTo>
                <a:lnTo>
                  <a:pt x="2796" y="443"/>
                </a:lnTo>
                <a:lnTo>
                  <a:pt x="2804" y="451"/>
                </a:lnTo>
                <a:lnTo>
                  <a:pt x="2812" y="451"/>
                </a:lnTo>
                <a:lnTo>
                  <a:pt x="2820" y="451"/>
                </a:lnTo>
                <a:lnTo>
                  <a:pt x="2828" y="459"/>
                </a:lnTo>
                <a:lnTo>
                  <a:pt x="2844" y="459"/>
                </a:lnTo>
                <a:lnTo>
                  <a:pt x="2852" y="467"/>
                </a:lnTo>
                <a:lnTo>
                  <a:pt x="2860" y="467"/>
                </a:lnTo>
                <a:lnTo>
                  <a:pt x="2868" y="467"/>
                </a:lnTo>
                <a:lnTo>
                  <a:pt x="2876" y="475"/>
                </a:lnTo>
                <a:lnTo>
                  <a:pt x="2892" y="475"/>
                </a:lnTo>
                <a:lnTo>
                  <a:pt x="2900" y="483"/>
                </a:lnTo>
                <a:lnTo>
                  <a:pt x="2908" y="483"/>
                </a:lnTo>
                <a:lnTo>
                  <a:pt x="2916" y="491"/>
                </a:lnTo>
                <a:lnTo>
                  <a:pt x="2924" y="491"/>
                </a:lnTo>
                <a:lnTo>
                  <a:pt x="2941" y="491"/>
                </a:lnTo>
                <a:lnTo>
                  <a:pt x="2949" y="499"/>
                </a:lnTo>
                <a:lnTo>
                  <a:pt x="2957" y="499"/>
                </a:lnTo>
                <a:lnTo>
                  <a:pt x="2965" y="499"/>
                </a:lnTo>
                <a:lnTo>
                  <a:pt x="2973" y="507"/>
                </a:lnTo>
                <a:lnTo>
                  <a:pt x="2989" y="507"/>
                </a:lnTo>
                <a:lnTo>
                  <a:pt x="2997" y="515"/>
                </a:lnTo>
                <a:lnTo>
                  <a:pt x="3005" y="515"/>
                </a:lnTo>
                <a:lnTo>
                  <a:pt x="3013" y="515"/>
                </a:lnTo>
                <a:lnTo>
                  <a:pt x="3021" y="523"/>
                </a:lnTo>
                <a:lnTo>
                  <a:pt x="3037" y="523"/>
                </a:lnTo>
                <a:lnTo>
                  <a:pt x="3045" y="523"/>
                </a:lnTo>
                <a:lnTo>
                  <a:pt x="3053" y="531"/>
                </a:lnTo>
                <a:lnTo>
                  <a:pt x="3061" y="531"/>
                </a:lnTo>
                <a:lnTo>
                  <a:pt x="3069" y="539"/>
                </a:lnTo>
                <a:lnTo>
                  <a:pt x="3086" y="539"/>
                </a:lnTo>
                <a:lnTo>
                  <a:pt x="3094" y="539"/>
                </a:lnTo>
                <a:lnTo>
                  <a:pt x="3102" y="547"/>
                </a:lnTo>
                <a:lnTo>
                  <a:pt x="3110" y="547"/>
                </a:lnTo>
                <a:lnTo>
                  <a:pt x="3126" y="547"/>
                </a:lnTo>
                <a:lnTo>
                  <a:pt x="3134" y="556"/>
                </a:lnTo>
                <a:lnTo>
                  <a:pt x="3142" y="556"/>
                </a:lnTo>
                <a:lnTo>
                  <a:pt x="3150" y="556"/>
                </a:lnTo>
                <a:lnTo>
                  <a:pt x="3158" y="564"/>
                </a:lnTo>
                <a:lnTo>
                  <a:pt x="3174" y="564"/>
                </a:lnTo>
                <a:lnTo>
                  <a:pt x="3182" y="564"/>
                </a:lnTo>
                <a:lnTo>
                  <a:pt x="3190" y="572"/>
                </a:lnTo>
                <a:lnTo>
                  <a:pt x="3198" y="572"/>
                </a:lnTo>
                <a:lnTo>
                  <a:pt x="3206" y="572"/>
                </a:lnTo>
                <a:lnTo>
                  <a:pt x="3223" y="580"/>
                </a:lnTo>
                <a:lnTo>
                  <a:pt x="3231" y="580"/>
                </a:lnTo>
                <a:lnTo>
                  <a:pt x="3239" y="580"/>
                </a:lnTo>
                <a:lnTo>
                  <a:pt x="3247" y="580"/>
                </a:lnTo>
                <a:lnTo>
                  <a:pt x="3255" y="588"/>
                </a:lnTo>
                <a:lnTo>
                  <a:pt x="3271" y="588"/>
                </a:lnTo>
                <a:lnTo>
                  <a:pt x="3279" y="588"/>
                </a:lnTo>
                <a:lnTo>
                  <a:pt x="3287" y="596"/>
                </a:lnTo>
                <a:lnTo>
                  <a:pt x="3295" y="596"/>
                </a:lnTo>
                <a:lnTo>
                  <a:pt x="3303" y="596"/>
                </a:lnTo>
                <a:lnTo>
                  <a:pt x="3319" y="604"/>
                </a:lnTo>
                <a:lnTo>
                  <a:pt x="3327" y="604"/>
                </a:lnTo>
                <a:lnTo>
                  <a:pt x="3335" y="604"/>
                </a:lnTo>
                <a:lnTo>
                  <a:pt x="3343" y="604"/>
                </a:lnTo>
                <a:lnTo>
                  <a:pt x="3351" y="612"/>
                </a:lnTo>
                <a:lnTo>
                  <a:pt x="3368" y="612"/>
                </a:lnTo>
                <a:lnTo>
                  <a:pt x="3376" y="612"/>
                </a:lnTo>
                <a:lnTo>
                  <a:pt x="3384" y="620"/>
                </a:lnTo>
                <a:lnTo>
                  <a:pt x="3392" y="620"/>
                </a:lnTo>
                <a:lnTo>
                  <a:pt x="3400" y="620"/>
                </a:lnTo>
                <a:lnTo>
                  <a:pt x="3416" y="620"/>
                </a:lnTo>
                <a:lnTo>
                  <a:pt x="3424" y="628"/>
                </a:lnTo>
                <a:lnTo>
                  <a:pt x="3432" y="628"/>
                </a:lnTo>
                <a:lnTo>
                  <a:pt x="3440" y="628"/>
                </a:lnTo>
                <a:lnTo>
                  <a:pt x="3448" y="628"/>
                </a:lnTo>
                <a:lnTo>
                  <a:pt x="3464" y="636"/>
                </a:lnTo>
                <a:lnTo>
                  <a:pt x="3472" y="636"/>
                </a:lnTo>
                <a:lnTo>
                  <a:pt x="3480" y="636"/>
                </a:lnTo>
                <a:lnTo>
                  <a:pt x="3488" y="644"/>
                </a:lnTo>
                <a:lnTo>
                  <a:pt x="3504" y="644"/>
                </a:lnTo>
                <a:lnTo>
                  <a:pt x="3513" y="644"/>
                </a:lnTo>
                <a:lnTo>
                  <a:pt x="3521" y="644"/>
                </a:lnTo>
                <a:lnTo>
                  <a:pt x="3529" y="652"/>
                </a:lnTo>
                <a:lnTo>
                  <a:pt x="3537" y="652"/>
                </a:lnTo>
                <a:lnTo>
                  <a:pt x="3553" y="652"/>
                </a:lnTo>
                <a:lnTo>
                  <a:pt x="3561" y="652"/>
                </a:lnTo>
                <a:lnTo>
                  <a:pt x="3569" y="652"/>
                </a:lnTo>
                <a:lnTo>
                  <a:pt x="3577" y="660"/>
                </a:lnTo>
                <a:lnTo>
                  <a:pt x="3585" y="660"/>
                </a:lnTo>
                <a:lnTo>
                  <a:pt x="3601" y="660"/>
                </a:lnTo>
                <a:lnTo>
                  <a:pt x="3609" y="660"/>
                </a:lnTo>
                <a:lnTo>
                  <a:pt x="3617" y="668"/>
                </a:lnTo>
                <a:lnTo>
                  <a:pt x="3625" y="668"/>
                </a:lnTo>
                <a:lnTo>
                  <a:pt x="3633" y="668"/>
                </a:lnTo>
                <a:lnTo>
                  <a:pt x="3649" y="668"/>
                </a:lnTo>
                <a:lnTo>
                  <a:pt x="3658" y="676"/>
                </a:lnTo>
                <a:lnTo>
                  <a:pt x="3666" y="676"/>
                </a:lnTo>
                <a:lnTo>
                  <a:pt x="3674" y="676"/>
                </a:lnTo>
                <a:lnTo>
                  <a:pt x="3682" y="676"/>
                </a:lnTo>
                <a:lnTo>
                  <a:pt x="3698" y="676"/>
                </a:lnTo>
                <a:lnTo>
                  <a:pt x="3706" y="684"/>
                </a:lnTo>
                <a:lnTo>
                  <a:pt x="3714" y="684"/>
                </a:lnTo>
                <a:lnTo>
                  <a:pt x="3722" y="684"/>
                </a:lnTo>
                <a:lnTo>
                  <a:pt x="3730" y="684"/>
                </a:lnTo>
                <a:lnTo>
                  <a:pt x="3746" y="692"/>
                </a:lnTo>
                <a:lnTo>
                  <a:pt x="3754" y="692"/>
                </a:lnTo>
                <a:lnTo>
                  <a:pt x="3762" y="692"/>
                </a:lnTo>
                <a:lnTo>
                  <a:pt x="3770" y="692"/>
                </a:lnTo>
                <a:lnTo>
                  <a:pt x="3778" y="692"/>
                </a:lnTo>
                <a:lnTo>
                  <a:pt x="3794" y="701"/>
                </a:lnTo>
                <a:lnTo>
                  <a:pt x="3803" y="701"/>
                </a:lnTo>
                <a:lnTo>
                  <a:pt x="3811" y="701"/>
                </a:lnTo>
                <a:lnTo>
                  <a:pt x="3819" y="701"/>
                </a:lnTo>
                <a:lnTo>
                  <a:pt x="3827" y="701"/>
                </a:lnTo>
                <a:lnTo>
                  <a:pt x="3843" y="709"/>
                </a:lnTo>
                <a:lnTo>
                  <a:pt x="3851" y="709"/>
                </a:lnTo>
                <a:lnTo>
                  <a:pt x="3859" y="709"/>
                </a:lnTo>
                <a:lnTo>
                  <a:pt x="3867" y="709"/>
                </a:lnTo>
                <a:lnTo>
                  <a:pt x="3883" y="709"/>
                </a:lnTo>
              </a:path>
            </a:pathLst>
          </a:cu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solidFill>
                <a:prstClr val="black"/>
              </a:solidFill>
            </a:endParaRPr>
          </a:p>
        </p:txBody>
      </p:sp>
      <p:sp>
        <p:nvSpPr>
          <p:cNvPr id="1120276" name="Freeform 20"/>
          <p:cNvSpPr>
            <a:spLocks/>
          </p:cNvSpPr>
          <p:nvPr/>
        </p:nvSpPr>
        <p:spPr bwMode="auto">
          <a:xfrm>
            <a:off x="1219203" y="4684437"/>
            <a:ext cx="6164263" cy="677863"/>
          </a:xfrm>
          <a:custGeom>
            <a:avLst/>
            <a:gdLst>
              <a:gd name="T0" fmla="*/ 2147483647 w 3883"/>
              <a:gd name="T1" fmla="*/ 2147483647 h 427"/>
              <a:gd name="T2" fmla="*/ 2147483647 w 3883"/>
              <a:gd name="T3" fmla="*/ 2147483647 h 427"/>
              <a:gd name="T4" fmla="*/ 2147483647 w 3883"/>
              <a:gd name="T5" fmla="*/ 2147483647 h 427"/>
              <a:gd name="T6" fmla="*/ 2147483647 w 3883"/>
              <a:gd name="T7" fmla="*/ 2147483647 h 427"/>
              <a:gd name="T8" fmla="*/ 2147483647 w 3883"/>
              <a:gd name="T9" fmla="*/ 2147483647 h 427"/>
              <a:gd name="T10" fmla="*/ 2147483647 w 3883"/>
              <a:gd name="T11" fmla="*/ 2147483647 h 427"/>
              <a:gd name="T12" fmla="*/ 2147483647 w 3883"/>
              <a:gd name="T13" fmla="*/ 2147483647 h 427"/>
              <a:gd name="T14" fmla="*/ 2147483647 w 3883"/>
              <a:gd name="T15" fmla="*/ 2147483647 h 427"/>
              <a:gd name="T16" fmla="*/ 2147483647 w 3883"/>
              <a:gd name="T17" fmla="*/ 2147483647 h 427"/>
              <a:gd name="T18" fmla="*/ 2147483647 w 3883"/>
              <a:gd name="T19" fmla="*/ 2147483647 h 427"/>
              <a:gd name="T20" fmla="*/ 2147483647 w 3883"/>
              <a:gd name="T21" fmla="*/ 2147483647 h 427"/>
              <a:gd name="T22" fmla="*/ 2147483647 w 3883"/>
              <a:gd name="T23" fmla="*/ 2147483647 h 427"/>
              <a:gd name="T24" fmla="*/ 2147483647 w 3883"/>
              <a:gd name="T25" fmla="*/ 2147483647 h 427"/>
              <a:gd name="T26" fmla="*/ 2147483647 w 3883"/>
              <a:gd name="T27" fmla="*/ 2147483647 h 427"/>
              <a:gd name="T28" fmla="*/ 2147483647 w 3883"/>
              <a:gd name="T29" fmla="*/ 2147483647 h 427"/>
              <a:gd name="T30" fmla="*/ 2147483647 w 3883"/>
              <a:gd name="T31" fmla="*/ 2147483647 h 427"/>
              <a:gd name="T32" fmla="*/ 2147483647 w 3883"/>
              <a:gd name="T33" fmla="*/ 2147483647 h 427"/>
              <a:gd name="T34" fmla="*/ 2147483647 w 3883"/>
              <a:gd name="T35" fmla="*/ 2147483647 h 427"/>
              <a:gd name="T36" fmla="*/ 2147483647 w 3883"/>
              <a:gd name="T37" fmla="*/ 2147483647 h 427"/>
              <a:gd name="T38" fmla="*/ 2147483647 w 3883"/>
              <a:gd name="T39" fmla="*/ 2147483647 h 427"/>
              <a:gd name="T40" fmla="*/ 2147483647 w 3883"/>
              <a:gd name="T41" fmla="*/ 2147483647 h 427"/>
              <a:gd name="T42" fmla="*/ 2147483647 w 3883"/>
              <a:gd name="T43" fmla="*/ 2147483647 h 427"/>
              <a:gd name="T44" fmla="*/ 2147483647 w 3883"/>
              <a:gd name="T45" fmla="*/ 0 h 427"/>
              <a:gd name="T46" fmla="*/ 2147483647 w 3883"/>
              <a:gd name="T47" fmla="*/ 0 h 427"/>
              <a:gd name="T48" fmla="*/ 2147483647 w 3883"/>
              <a:gd name="T49" fmla="*/ 0 h 427"/>
              <a:gd name="T50" fmla="*/ 2147483647 w 3883"/>
              <a:gd name="T51" fmla="*/ 0 h 427"/>
              <a:gd name="T52" fmla="*/ 2147483647 w 3883"/>
              <a:gd name="T53" fmla="*/ 0 h 427"/>
              <a:gd name="T54" fmla="*/ 2147483647 w 3883"/>
              <a:gd name="T55" fmla="*/ 0 h 427"/>
              <a:gd name="T56" fmla="*/ 2147483647 w 3883"/>
              <a:gd name="T57" fmla="*/ 2147483647 h 427"/>
              <a:gd name="T58" fmla="*/ 2147483647 w 3883"/>
              <a:gd name="T59" fmla="*/ 2147483647 h 427"/>
              <a:gd name="T60" fmla="*/ 2147483647 w 3883"/>
              <a:gd name="T61" fmla="*/ 2147483647 h 427"/>
              <a:gd name="T62" fmla="*/ 2147483647 w 3883"/>
              <a:gd name="T63" fmla="*/ 2147483647 h 427"/>
              <a:gd name="T64" fmla="*/ 2147483647 w 3883"/>
              <a:gd name="T65" fmla="*/ 2147483647 h 427"/>
              <a:gd name="T66" fmla="*/ 2147483647 w 3883"/>
              <a:gd name="T67" fmla="*/ 2147483647 h 427"/>
              <a:gd name="T68" fmla="*/ 2147483647 w 3883"/>
              <a:gd name="T69" fmla="*/ 2147483647 h 427"/>
              <a:gd name="T70" fmla="*/ 2147483647 w 3883"/>
              <a:gd name="T71" fmla="*/ 2147483647 h 427"/>
              <a:gd name="T72" fmla="*/ 2147483647 w 3883"/>
              <a:gd name="T73" fmla="*/ 2147483647 h 427"/>
              <a:gd name="T74" fmla="*/ 2147483647 w 3883"/>
              <a:gd name="T75" fmla="*/ 2147483647 h 427"/>
              <a:gd name="T76" fmla="*/ 2147483647 w 3883"/>
              <a:gd name="T77" fmla="*/ 2147483647 h 427"/>
              <a:gd name="T78" fmla="*/ 2147483647 w 3883"/>
              <a:gd name="T79" fmla="*/ 2147483647 h 427"/>
              <a:gd name="T80" fmla="*/ 2147483647 w 3883"/>
              <a:gd name="T81" fmla="*/ 2147483647 h 427"/>
              <a:gd name="T82" fmla="*/ 2147483647 w 3883"/>
              <a:gd name="T83" fmla="*/ 2147483647 h 427"/>
              <a:gd name="T84" fmla="*/ 2147483647 w 3883"/>
              <a:gd name="T85" fmla="*/ 2147483647 h 427"/>
              <a:gd name="T86" fmla="*/ 2147483647 w 3883"/>
              <a:gd name="T87" fmla="*/ 2147483647 h 427"/>
              <a:gd name="T88" fmla="*/ 2147483647 w 3883"/>
              <a:gd name="T89" fmla="*/ 2147483647 h 427"/>
              <a:gd name="T90" fmla="*/ 2147483647 w 3883"/>
              <a:gd name="T91" fmla="*/ 2147483647 h 427"/>
              <a:gd name="T92" fmla="*/ 2147483647 w 3883"/>
              <a:gd name="T93" fmla="*/ 2147483647 h 427"/>
              <a:gd name="T94" fmla="*/ 2147483647 w 3883"/>
              <a:gd name="T95" fmla="*/ 2147483647 h 427"/>
              <a:gd name="T96" fmla="*/ 2147483647 w 3883"/>
              <a:gd name="T97" fmla="*/ 2147483647 h 427"/>
              <a:gd name="T98" fmla="*/ 2147483647 w 3883"/>
              <a:gd name="T99" fmla="*/ 2147483647 h 427"/>
              <a:gd name="T100" fmla="*/ 2147483647 w 3883"/>
              <a:gd name="T101" fmla="*/ 2147483647 h 427"/>
              <a:gd name="T102" fmla="*/ 2147483647 w 3883"/>
              <a:gd name="T103" fmla="*/ 2147483647 h 427"/>
              <a:gd name="T104" fmla="*/ 2147483647 w 3883"/>
              <a:gd name="T105" fmla="*/ 2147483647 h 427"/>
              <a:gd name="T106" fmla="*/ 2147483647 w 3883"/>
              <a:gd name="T107" fmla="*/ 2147483647 h 427"/>
              <a:gd name="T108" fmla="*/ 2147483647 w 3883"/>
              <a:gd name="T109" fmla="*/ 2147483647 h 427"/>
              <a:gd name="T110" fmla="*/ 2147483647 w 3883"/>
              <a:gd name="T111" fmla="*/ 2147483647 h 427"/>
              <a:gd name="T112" fmla="*/ 2147483647 w 3883"/>
              <a:gd name="T113" fmla="*/ 2147483647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427"/>
              <a:gd name="T173" fmla="*/ 3883 w 3883"/>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427">
                <a:moveTo>
                  <a:pt x="0" y="427"/>
                </a:moveTo>
                <a:lnTo>
                  <a:pt x="8" y="427"/>
                </a:lnTo>
                <a:lnTo>
                  <a:pt x="16" y="427"/>
                </a:lnTo>
                <a:lnTo>
                  <a:pt x="24" y="427"/>
                </a:lnTo>
                <a:lnTo>
                  <a:pt x="32" y="427"/>
                </a:lnTo>
                <a:lnTo>
                  <a:pt x="48" y="427"/>
                </a:lnTo>
                <a:lnTo>
                  <a:pt x="56" y="427"/>
                </a:lnTo>
                <a:lnTo>
                  <a:pt x="65" y="427"/>
                </a:lnTo>
                <a:lnTo>
                  <a:pt x="73" y="427"/>
                </a:lnTo>
                <a:lnTo>
                  <a:pt x="81" y="427"/>
                </a:lnTo>
                <a:lnTo>
                  <a:pt x="97" y="427"/>
                </a:lnTo>
                <a:lnTo>
                  <a:pt x="105" y="419"/>
                </a:lnTo>
                <a:lnTo>
                  <a:pt x="113" y="419"/>
                </a:lnTo>
                <a:lnTo>
                  <a:pt x="121" y="419"/>
                </a:lnTo>
                <a:lnTo>
                  <a:pt x="129" y="419"/>
                </a:lnTo>
                <a:lnTo>
                  <a:pt x="145" y="419"/>
                </a:lnTo>
                <a:lnTo>
                  <a:pt x="153" y="419"/>
                </a:lnTo>
                <a:lnTo>
                  <a:pt x="161" y="419"/>
                </a:lnTo>
                <a:lnTo>
                  <a:pt x="169" y="410"/>
                </a:lnTo>
                <a:lnTo>
                  <a:pt x="177" y="410"/>
                </a:lnTo>
                <a:lnTo>
                  <a:pt x="193" y="419"/>
                </a:lnTo>
                <a:lnTo>
                  <a:pt x="201" y="419"/>
                </a:lnTo>
                <a:lnTo>
                  <a:pt x="210" y="419"/>
                </a:lnTo>
                <a:lnTo>
                  <a:pt x="218" y="419"/>
                </a:lnTo>
                <a:lnTo>
                  <a:pt x="226" y="410"/>
                </a:lnTo>
                <a:lnTo>
                  <a:pt x="242" y="410"/>
                </a:lnTo>
                <a:lnTo>
                  <a:pt x="250" y="410"/>
                </a:lnTo>
                <a:lnTo>
                  <a:pt x="258" y="410"/>
                </a:lnTo>
                <a:lnTo>
                  <a:pt x="266" y="410"/>
                </a:lnTo>
                <a:lnTo>
                  <a:pt x="274" y="402"/>
                </a:lnTo>
                <a:lnTo>
                  <a:pt x="290" y="402"/>
                </a:lnTo>
                <a:lnTo>
                  <a:pt x="298" y="402"/>
                </a:lnTo>
                <a:lnTo>
                  <a:pt x="306" y="402"/>
                </a:lnTo>
                <a:lnTo>
                  <a:pt x="314" y="402"/>
                </a:lnTo>
                <a:lnTo>
                  <a:pt x="322" y="394"/>
                </a:lnTo>
                <a:lnTo>
                  <a:pt x="338" y="394"/>
                </a:lnTo>
                <a:lnTo>
                  <a:pt x="346" y="394"/>
                </a:lnTo>
                <a:lnTo>
                  <a:pt x="355" y="394"/>
                </a:lnTo>
                <a:lnTo>
                  <a:pt x="363" y="394"/>
                </a:lnTo>
                <a:lnTo>
                  <a:pt x="371" y="394"/>
                </a:lnTo>
                <a:lnTo>
                  <a:pt x="387" y="386"/>
                </a:lnTo>
                <a:lnTo>
                  <a:pt x="395" y="386"/>
                </a:lnTo>
                <a:lnTo>
                  <a:pt x="403" y="386"/>
                </a:lnTo>
                <a:lnTo>
                  <a:pt x="411" y="378"/>
                </a:lnTo>
                <a:lnTo>
                  <a:pt x="427" y="378"/>
                </a:lnTo>
                <a:lnTo>
                  <a:pt x="435" y="378"/>
                </a:lnTo>
                <a:lnTo>
                  <a:pt x="443" y="370"/>
                </a:lnTo>
                <a:lnTo>
                  <a:pt x="451" y="370"/>
                </a:lnTo>
                <a:lnTo>
                  <a:pt x="459" y="370"/>
                </a:lnTo>
                <a:lnTo>
                  <a:pt x="475" y="370"/>
                </a:lnTo>
                <a:lnTo>
                  <a:pt x="483" y="362"/>
                </a:lnTo>
                <a:lnTo>
                  <a:pt x="492" y="362"/>
                </a:lnTo>
                <a:lnTo>
                  <a:pt x="500" y="362"/>
                </a:lnTo>
                <a:lnTo>
                  <a:pt x="508" y="354"/>
                </a:lnTo>
                <a:lnTo>
                  <a:pt x="524" y="354"/>
                </a:lnTo>
                <a:lnTo>
                  <a:pt x="532" y="354"/>
                </a:lnTo>
                <a:lnTo>
                  <a:pt x="540" y="346"/>
                </a:lnTo>
                <a:lnTo>
                  <a:pt x="548" y="346"/>
                </a:lnTo>
                <a:lnTo>
                  <a:pt x="556" y="346"/>
                </a:lnTo>
                <a:lnTo>
                  <a:pt x="572" y="346"/>
                </a:lnTo>
                <a:lnTo>
                  <a:pt x="580" y="338"/>
                </a:lnTo>
                <a:lnTo>
                  <a:pt x="588" y="338"/>
                </a:lnTo>
                <a:lnTo>
                  <a:pt x="596" y="338"/>
                </a:lnTo>
                <a:lnTo>
                  <a:pt x="604" y="338"/>
                </a:lnTo>
                <a:lnTo>
                  <a:pt x="620" y="330"/>
                </a:lnTo>
                <a:lnTo>
                  <a:pt x="628" y="330"/>
                </a:lnTo>
                <a:lnTo>
                  <a:pt x="637" y="330"/>
                </a:lnTo>
                <a:lnTo>
                  <a:pt x="645" y="330"/>
                </a:lnTo>
                <a:lnTo>
                  <a:pt x="653" y="322"/>
                </a:lnTo>
                <a:lnTo>
                  <a:pt x="669" y="322"/>
                </a:lnTo>
                <a:lnTo>
                  <a:pt x="677" y="322"/>
                </a:lnTo>
                <a:lnTo>
                  <a:pt x="685" y="314"/>
                </a:lnTo>
                <a:lnTo>
                  <a:pt x="693" y="314"/>
                </a:lnTo>
                <a:lnTo>
                  <a:pt x="701" y="314"/>
                </a:lnTo>
                <a:lnTo>
                  <a:pt x="717" y="314"/>
                </a:lnTo>
                <a:lnTo>
                  <a:pt x="725" y="314"/>
                </a:lnTo>
                <a:lnTo>
                  <a:pt x="733" y="306"/>
                </a:lnTo>
                <a:lnTo>
                  <a:pt x="741" y="306"/>
                </a:lnTo>
                <a:lnTo>
                  <a:pt x="749" y="306"/>
                </a:lnTo>
                <a:lnTo>
                  <a:pt x="765" y="306"/>
                </a:lnTo>
                <a:lnTo>
                  <a:pt x="773" y="298"/>
                </a:lnTo>
                <a:lnTo>
                  <a:pt x="782" y="298"/>
                </a:lnTo>
                <a:lnTo>
                  <a:pt x="790" y="298"/>
                </a:lnTo>
                <a:lnTo>
                  <a:pt x="806" y="290"/>
                </a:lnTo>
                <a:lnTo>
                  <a:pt x="814" y="290"/>
                </a:lnTo>
                <a:lnTo>
                  <a:pt x="822" y="282"/>
                </a:lnTo>
                <a:lnTo>
                  <a:pt x="830" y="282"/>
                </a:lnTo>
                <a:lnTo>
                  <a:pt x="838" y="282"/>
                </a:lnTo>
                <a:lnTo>
                  <a:pt x="854" y="274"/>
                </a:lnTo>
                <a:lnTo>
                  <a:pt x="862" y="274"/>
                </a:lnTo>
                <a:lnTo>
                  <a:pt x="870" y="274"/>
                </a:lnTo>
                <a:lnTo>
                  <a:pt x="878" y="265"/>
                </a:lnTo>
                <a:lnTo>
                  <a:pt x="886" y="265"/>
                </a:lnTo>
                <a:lnTo>
                  <a:pt x="902" y="265"/>
                </a:lnTo>
                <a:lnTo>
                  <a:pt x="910" y="257"/>
                </a:lnTo>
                <a:lnTo>
                  <a:pt x="918" y="257"/>
                </a:lnTo>
                <a:lnTo>
                  <a:pt x="927" y="257"/>
                </a:lnTo>
                <a:lnTo>
                  <a:pt x="935" y="249"/>
                </a:lnTo>
                <a:lnTo>
                  <a:pt x="951" y="249"/>
                </a:lnTo>
                <a:lnTo>
                  <a:pt x="959" y="249"/>
                </a:lnTo>
                <a:lnTo>
                  <a:pt x="967" y="241"/>
                </a:lnTo>
                <a:lnTo>
                  <a:pt x="975" y="241"/>
                </a:lnTo>
                <a:lnTo>
                  <a:pt x="983" y="241"/>
                </a:lnTo>
                <a:lnTo>
                  <a:pt x="999" y="233"/>
                </a:lnTo>
                <a:lnTo>
                  <a:pt x="1007" y="233"/>
                </a:lnTo>
                <a:lnTo>
                  <a:pt x="1015" y="233"/>
                </a:lnTo>
                <a:lnTo>
                  <a:pt x="1023" y="225"/>
                </a:lnTo>
                <a:lnTo>
                  <a:pt x="1031" y="225"/>
                </a:lnTo>
                <a:lnTo>
                  <a:pt x="1047" y="225"/>
                </a:lnTo>
                <a:lnTo>
                  <a:pt x="1055" y="217"/>
                </a:lnTo>
                <a:lnTo>
                  <a:pt x="1063" y="217"/>
                </a:lnTo>
                <a:lnTo>
                  <a:pt x="1072" y="217"/>
                </a:lnTo>
                <a:lnTo>
                  <a:pt x="1080" y="217"/>
                </a:lnTo>
                <a:lnTo>
                  <a:pt x="1096" y="209"/>
                </a:lnTo>
                <a:lnTo>
                  <a:pt x="1104" y="209"/>
                </a:lnTo>
                <a:lnTo>
                  <a:pt x="1112" y="209"/>
                </a:lnTo>
                <a:lnTo>
                  <a:pt x="1120" y="209"/>
                </a:lnTo>
                <a:lnTo>
                  <a:pt x="1128" y="201"/>
                </a:lnTo>
                <a:lnTo>
                  <a:pt x="1144" y="201"/>
                </a:lnTo>
                <a:lnTo>
                  <a:pt x="1152" y="201"/>
                </a:lnTo>
                <a:lnTo>
                  <a:pt x="1160" y="193"/>
                </a:lnTo>
                <a:lnTo>
                  <a:pt x="1168" y="193"/>
                </a:lnTo>
                <a:lnTo>
                  <a:pt x="1184" y="193"/>
                </a:lnTo>
                <a:lnTo>
                  <a:pt x="1192" y="185"/>
                </a:lnTo>
                <a:lnTo>
                  <a:pt x="1200" y="177"/>
                </a:lnTo>
                <a:lnTo>
                  <a:pt x="1208" y="177"/>
                </a:lnTo>
                <a:lnTo>
                  <a:pt x="1217" y="169"/>
                </a:lnTo>
                <a:lnTo>
                  <a:pt x="1233" y="161"/>
                </a:lnTo>
                <a:lnTo>
                  <a:pt x="1241" y="161"/>
                </a:lnTo>
                <a:lnTo>
                  <a:pt x="1249" y="153"/>
                </a:lnTo>
                <a:lnTo>
                  <a:pt x="1257" y="153"/>
                </a:lnTo>
                <a:lnTo>
                  <a:pt x="1265" y="145"/>
                </a:lnTo>
                <a:lnTo>
                  <a:pt x="1281" y="137"/>
                </a:lnTo>
                <a:lnTo>
                  <a:pt x="1289" y="137"/>
                </a:lnTo>
                <a:lnTo>
                  <a:pt x="1297" y="129"/>
                </a:lnTo>
                <a:lnTo>
                  <a:pt x="1305" y="129"/>
                </a:lnTo>
                <a:lnTo>
                  <a:pt x="1313" y="120"/>
                </a:lnTo>
                <a:lnTo>
                  <a:pt x="1329" y="112"/>
                </a:lnTo>
                <a:lnTo>
                  <a:pt x="1337" y="112"/>
                </a:lnTo>
                <a:lnTo>
                  <a:pt x="1345" y="104"/>
                </a:lnTo>
                <a:lnTo>
                  <a:pt x="1354" y="96"/>
                </a:lnTo>
                <a:lnTo>
                  <a:pt x="1362" y="96"/>
                </a:lnTo>
                <a:lnTo>
                  <a:pt x="1378" y="88"/>
                </a:lnTo>
                <a:lnTo>
                  <a:pt x="1386" y="88"/>
                </a:lnTo>
                <a:lnTo>
                  <a:pt x="1394" y="80"/>
                </a:lnTo>
                <a:lnTo>
                  <a:pt x="1402" y="72"/>
                </a:lnTo>
                <a:lnTo>
                  <a:pt x="1410" y="72"/>
                </a:lnTo>
                <a:lnTo>
                  <a:pt x="1426" y="64"/>
                </a:lnTo>
                <a:lnTo>
                  <a:pt x="1434" y="64"/>
                </a:lnTo>
                <a:lnTo>
                  <a:pt x="1442" y="56"/>
                </a:lnTo>
                <a:lnTo>
                  <a:pt x="1450" y="48"/>
                </a:lnTo>
                <a:lnTo>
                  <a:pt x="1458" y="48"/>
                </a:lnTo>
                <a:lnTo>
                  <a:pt x="1474" y="40"/>
                </a:lnTo>
                <a:lnTo>
                  <a:pt x="1482" y="32"/>
                </a:lnTo>
                <a:lnTo>
                  <a:pt x="1490" y="32"/>
                </a:lnTo>
                <a:lnTo>
                  <a:pt x="1499" y="24"/>
                </a:lnTo>
                <a:lnTo>
                  <a:pt x="1507" y="24"/>
                </a:lnTo>
                <a:lnTo>
                  <a:pt x="1523" y="16"/>
                </a:lnTo>
                <a:lnTo>
                  <a:pt x="1531" y="8"/>
                </a:lnTo>
                <a:lnTo>
                  <a:pt x="1539" y="8"/>
                </a:lnTo>
                <a:lnTo>
                  <a:pt x="1547" y="0"/>
                </a:lnTo>
                <a:lnTo>
                  <a:pt x="1563" y="0"/>
                </a:lnTo>
                <a:lnTo>
                  <a:pt x="1571" y="0"/>
                </a:lnTo>
                <a:lnTo>
                  <a:pt x="1579" y="0"/>
                </a:lnTo>
                <a:lnTo>
                  <a:pt x="1587" y="0"/>
                </a:lnTo>
                <a:lnTo>
                  <a:pt x="1595" y="0"/>
                </a:lnTo>
                <a:lnTo>
                  <a:pt x="1611" y="0"/>
                </a:lnTo>
                <a:lnTo>
                  <a:pt x="1619" y="0"/>
                </a:lnTo>
                <a:lnTo>
                  <a:pt x="1627" y="0"/>
                </a:lnTo>
                <a:lnTo>
                  <a:pt x="1635" y="0"/>
                </a:lnTo>
                <a:lnTo>
                  <a:pt x="1644" y="0"/>
                </a:lnTo>
                <a:lnTo>
                  <a:pt x="1660" y="0"/>
                </a:lnTo>
                <a:lnTo>
                  <a:pt x="1668" y="0"/>
                </a:lnTo>
                <a:lnTo>
                  <a:pt x="1676" y="0"/>
                </a:lnTo>
                <a:lnTo>
                  <a:pt x="1684" y="0"/>
                </a:lnTo>
                <a:lnTo>
                  <a:pt x="1692" y="0"/>
                </a:lnTo>
                <a:lnTo>
                  <a:pt x="1708" y="0"/>
                </a:lnTo>
                <a:lnTo>
                  <a:pt x="1716" y="0"/>
                </a:lnTo>
                <a:lnTo>
                  <a:pt x="1724" y="0"/>
                </a:lnTo>
                <a:lnTo>
                  <a:pt x="1732" y="0"/>
                </a:lnTo>
                <a:lnTo>
                  <a:pt x="1740" y="0"/>
                </a:lnTo>
                <a:lnTo>
                  <a:pt x="1756" y="0"/>
                </a:lnTo>
                <a:lnTo>
                  <a:pt x="1764" y="0"/>
                </a:lnTo>
                <a:lnTo>
                  <a:pt x="1772" y="0"/>
                </a:lnTo>
                <a:lnTo>
                  <a:pt x="1780" y="0"/>
                </a:lnTo>
                <a:lnTo>
                  <a:pt x="1789" y="0"/>
                </a:lnTo>
                <a:lnTo>
                  <a:pt x="1805" y="0"/>
                </a:lnTo>
                <a:lnTo>
                  <a:pt x="1813" y="0"/>
                </a:lnTo>
                <a:lnTo>
                  <a:pt x="1821" y="0"/>
                </a:lnTo>
                <a:lnTo>
                  <a:pt x="1829" y="0"/>
                </a:lnTo>
                <a:lnTo>
                  <a:pt x="1837" y="0"/>
                </a:lnTo>
                <a:lnTo>
                  <a:pt x="1853" y="0"/>
                </a:lnTo>
                <a:lnTo>
                  <a:pt x="1861" y="0"/>
                </a:lnTo>
                <a:lnTo>
                  <a:pt x="1869" y="0"/>
                </a:lnTo>
                <a:lnTo>
                  <a:pt x="1877" y="0"/>
                </a:lnTo>
                <a:lnTo>
                  <a:pt x="1885" y="0"/>
                </a:lnTo>
                <a:lnTo>
                  <a:pt x="1901" y="0"/>
                </a:lnTo>
                <a:lnTo>
                  <a:pt x="1909" y="0"/>
                </a:lnTo>
                <a:lnTo>
                  <a:pt x="1917" y="0"/>
                </a:lnTo>
                <a:lnTo>
                  <a:pt x="1925" y="0"/>
                </a:lnTo>
                <a:lnTo>
                  <a:pt x="1942" y="0"/>
                </a:lnTo>
                <a:lnTo>
                  <a:pt x="1950" y="0"/>
                </a:lnTo>
                <a:lnTo>
                  <a:pt x="1958" y="8"/>
                </a:lnTo>
                <a:lnTo>
                  <a:pt x="1966" y="8"/>
                </a:lnTo>
                <a:lnTo>
                  <a:pt x="1974" y="8"/>
                </a:lnTo>
                <a:lnTo>
                  <a:pt x="1990" y="16"/>
                </a:lnTo>
                <a:lnTo>
                  <a:pt x="1998" y="16"/>
                </a:lnTo>
                <a:lnTo>
                  <a:pt x="2006" y="16"/>
                </a:lnTo>
                <a:lnTo>
                  <a:pt x="2014" y="16"/>
                </a:lnTo>
                <a:lnTo>
                  <a:pt x="2022" y="24"/>
                </a:lnTo>
                <a:lnTo>
                  <a:pt x="2038" y="24"/>
                </a:lnTo>
                <a:lnTo>
                  <a:pt x="2046" y="24"/>
                </a:lnTo>
                <a:lnTo>
                  <a:pt x="2054" y="32"/>
                </a:lnTo>
                <a:lnTo>
                  <a:pt x="2062" y="32"/>
                </a:lnTo>
                <a:lnTo>
                  <a:pt x="2070" y="32"/>
                </a:lnTo>
                <a:lnTo>
                  <a:pt x="2087" y="32"/>
                </a:lnTo>
                <a:lnTo>
                  <a:pt x="2095" y="40"/>
                </a:lnTo>
                <a:lnTo>
                  <a:pt x="2103" y="40"/>
                </a:lnTo>
                <a:lnTo>
                  <a:pt x="2111" y="40"/>
                </a:lnTo>
                <a:lnTo>
                  <a:pt x="2119" y="40"/>
                </a:lnTo>
                <a:lnTo>
                  <a:pt x="2135" y="48"/>
                </a:lnTo>
                <a:lnTo>
                  <a:pt x="2143" y="48"/>
                </a:lnTo>
                <a:lnTo>
                  <a:pt x="2151" y="48"/>
                </a:lnTo>
                <a:lnTo>
                  <a:pt x="2159" y="56"/>
                </a:lnTo>
                <a:lnTo>
                  <a:pt x="2167" y="56"/>
                </a:lnTo>
                <a:lnTo>
                  <a:pt x="2183" y="56"/>
                </a:lnTo>
                <a:lnTo>
                  <a:pt x="2191" y="56"/>
                </a:lnTo>
                <a:lnTo>
                  <a:pt x="2199" y="64"/>
                </a:lnTo>
                <a:lnTo>
                  <a:pt x="2207" y="64"/>
                </a:lnTo>
                <a:lnTo>
                  <a:pt x="2215" y="64"/>
                </a:lnTo>
                <a:lnTo>
                  <a:pt x="2232" y="64"/>
                </a:lnTo>
                <a:lnTo>
                  <a:pt x="2240" y="72"/>
                </a:lnTo>
                <a:lnTo>
                  <a:pt x="2248" y="72"/>
                </a:lnTo>
                <a:lnTo>
                  <a:pt x="2256" y="72"/>
                </a:lnTo>
                <a:lnTo>
                  <a:pt x="2264" y="72"/>
                </a:lnTo>
                <a:lnTo>
                  <a:pt x="2280" y="80"/>
                </a:lnTo>
                <a:lnTo>
                  <a:pt x="2288" y="80"/>
                </a:lnTo>
                <a:lnTo>
                  <a:pt x="2296" y="80"/>
                </a:lnTo>
                <a:lnTo>
                  <a:pt x="2304" y="80"/>
                </a:lnTo>
                <a:lnTo>
                  <a:pt x="2312" y="88"/>
                </a:lnTo>
                <a:lnTo>
                  <a:pt x="2328" y="88"/>
                </a:lnTo>
                <a:lnTo>
                  <a:pt x="2336" y="88"/>
                </a:lnTo>
                <a:lnTo>
                  <a:pt x="2344" y="96"/>
                </a:lnTo>
                <a:lnTo>
                  <a:pt x="2352" y="96"/>
                </a:lnTo>
                <a:lnTo>
                  <a:pt x="2369" y="96"/>
                </a:lnTo>
                <a:lnTo>
                  <a:pt x="2377" y="96"/>
                </a:lnTo>
                <a:lnTo>
                  <a:pt x="2385" y="104"/>
                </a:lnTo>
                <a:lnTo>
                  <a:pt x="2393" y="104"/>
                </a:lnTo>
                <a:lnTo>
                  <a:pt x="2401" y="104"/>
                </a:lnTo>
                <a:lnTo>
                  <a:pt x="2417" y="104"/>
                </a:lnTo>
                <a:lnTo>
                  <a:pt x="2425" y="112"/>
                </a:lnTo>
                <a:lnTo>
                  <a:pt x="2433" y="112"/>
                </a:lnTo>
                <a:lnTo>
                  <a:pt x="2441" y="112"/>
                </a:lnTo>
                <a:lnTo>
                  <a:pt x="2449" y="112"/>
                </a:lnTo>
                <a:lnTo>
                  <a:pt x="2465" y="120"/>
                </a:lnTo>
                <a:lnTo>
                  <a:pt x="2473" y="120"/>
                </a:lnTo>
                <a:lnTo>
                  <a:pt x="2481" y="120"/>
                </a:lnTo>
                <a:lnTo>
                  <a:pt x="2489" y="120"/>
                </a:lnTo>
                <a:lnTo>
                  <a:pt x="2497" y="129"/>
                </a:lnTo>
                <a:lnTo>
                  <a:pt x="2514" y="129"/>
                </a:lnTo>
                <a:lnTo>
                  <a:pt x="2522" y="129"/>
                </a:lnTo>
                <a:lnTo>
                  <a:pt x="2530" y="129"/>
                </a:lnTo>
                <a:lnTo>
                  <a:pt x="2538" y="129"/>
                </a:lnTo>
                <a:lnTo>
                  <a:pt x="2546" y="137"/>
                </a:lnTo>
                <a:lnTo>
                  <a:pt x="2562" y="137"/>
                </a:lnTo>
                <a:lnTo>
                  <a:pt x="2570" y="137"/>
                </a:lnTo>
                <a:lnTo>
                  <a:pt x="2578" y="137"/>
                </a:lnTo>
                <a:lnTo>
                  <a:pt x="2586" y="145"/>
                </a:lnTo>
                <a:lnTo>
                  <a:pt x="2594" y="145"/>
                </a:lnTo>
                <a:lnTo>
                  <a:pt x="2610" y="145"/>
                </a:lnTo>
                <a:lnTo>
                  <a:pt x="2618" y="145"/>
                </a:lnTo>
                <a:lnTo>
                  <a:pt x="2626" y="153"/>
                </a:lnTo>
                <a:lnTo>
                  <a:pt x="2634" y="153"/>
                </a:lnTo>
                <a:lnTo>
                  <a:pt x="2642" y="153"/>
                </a:lnTo>
                <a:lnTo>
                  <a:pt x="2659" y="153"/>
                </a:lnTo>
                <a:lnTo>
                  <a:pt x="2667" y="161"/>
                </a:lnTo>
                <a:lnTo>
                  <a:pt x="2675" y="161"/>
                </a:lnTo>
                <a:lnTo>
                  <a:pt x="2683" y="161"/>
                </a:lnTo>
                <a:lnTo>
                  <a:pt x="2691" y="161"/>
                </a:lnTo>
                <a:lnTo>
                  <a:pt x="2707" y="169"/>
                </a:lnTo>
                <a:lnTo>
                  <a:pt x="2715" y="169"/>
                </a:lnTo>
                <a:lnTo>
                  <a:pt x="2723" y="169"/>
                </a:lnTo>
                <a:lnTo>
                  <a:pt x="2731" y="169"/>
                </a:lnTo>
                <a:lnTo>
                  <a:pt x="2747" y="169"/>
                </a:lnTo>
                <a:lnTo>
                  <a:pt x="2755" y="177"/>
                </a:lnTo>
                <a:lnTo>
                  <a:pt x="2763" y="177"/>
                </a:lnTo>
                <a:lnTo>
                  <a:pt x="2771" y="177"/>
                </a:lnTo>
                <a:lnTo>
                  <a:pt x="2779" y="177"/>
                </a:lnTo>
                <a:lnTo>
                  <a:pt x="2796" y="185"/>
                </a:lnTo>
                <a:lnTo>
                  <a:pt x="2804" y="185"/>
                </a:lnTo>
                <a:lnTo>
                  <a:pt x="2812" y="185"/>
                </a:lnTo>
                <a:lnTo>
                  <a:pt x="2820" y="185"/>
                </a:lnTo>
                <a:lnTo>
                  <a:pt x="2828" y="193"/>
                </a:lnTo>
                <a:lnTo>
                  <a:pt x="2844" y="193"/>
                </a:lnTo>
                <a:lnTo>
                  <a:pt x="2852" y="193"/>
                </a:lnTo>
                <a:lnTo>
                  <a:pt x="2860" y="193"/>
                </a:lnTo>
                <a:lnTo>
                  <a:pt x="2868" y="193"/>
                </a:lnTo>
                <a:lnTo>
                  <a:pt x="2876" y="201"/>
                </a:lnTo>
                <a:lnTo>
                  <a:pt x="2892" y="201"/>
                </a:lnTo>
                <a:lnTo>
                  <a:pt x="2900" y="201"/>
                </a:lnTo>
                <a:lnTo>
                  <a:pt x="2908" y="201"/>
                </a:lnTo>
                <a:lnTo>
                  <a:pt x="2916" y="209"/>
                </a:lnTo>
                <a:lnTo>
                  <a:pt x="2924" y="209"/>
                </a:lnTo>
                <a:lnTo>
                  <a:pt x="2941" y="209"/>
                </a:lnTo>
                <a:lnTo>
                  <a:pt x="2949" y="209"/>
                </a:lnTo>
                <a:lnTo>
                  <a:pt x="2957" y="209"/>
                </a:lnTo>
                <a:lnTo>
                  <a:pt x="2965" y="217"/>
                </a:lnTo>
                <a:lnTo>
                  <a:pt x="2973" y="217"/>
                </a:lnTo>
                <a:lnTo>
                  <a:pt x="2989" y="217"/>
                </a:lnTo>
                <a:lnTo>
                  <a:pt x="2997" y="217"/>
                </a:lnTo>
                <a:lnTo>
                  <a:pt x="3005" y="217"/>
                </a:lnTo>
                <a:lnTo>
                  <a:pt x="3013" y="225"/>
                </a:lnTo>
                <a:lnTo>
                  <a:pt x="3021" y="225"/>
                </a:lnTo>
                <a:lnTo>
                  <a:pt x="3037" y="225"/>
                </a:lnTo>
                <a:lnTo>
                  <a:pt x="3045" y="225"/>
                </a:lnTo>
                <a:lnTo>
                  <a:pt x="3053" y="233"/>
                </a:lnTo>
                <a:lnTo>
                  <a:pt x="3061" y="233"/>
                </a:lnTo>
                <a:lnTo>
                  <a:pt x="3069" y="233"/>
                </a:lnTo>
                <a:lnTo>
                  <a:pt x="3086" y="233"/>
                </a:lnTo>
                <a:lnTo>
                  <a:pt x="3094" y="233"/>
                </a:lnTo>
                <a:lnTo>
                  <a:pt x="3102" y="241"/>
                </a:lnTo>
                <a:lnTo>
                  <a:pt x="3110" y="241"/>
                </a:lnTo>
                <a:lnTo>
                  <a:pt x="3126" y="241"/>
                </a:lnTo>
                <a:lnTo>
                  <a:pt x="3134" y="241"/>
                </a:lnTo>
                <a:lnTo>
                  <a:pt x="3142" y="241"/>
                </a:lnTo>
                <a:lnTo>
                  <a:pt x="3150" y="249"/>
                </a:lnTo>
                <a:lnTo>
                  <a:pt x="3158" y="249"/>
                </a:lnTo>
                <a:lnTo>
                  <a:pt x="3174" y="249"/>
                </a:lnTo>
                <a:lnTo>
                  <a:pt x="3182" y="249"/>
                </a:lnTo>
                <a:lnTo>
                  <a:pt x="3190" y="249"/>
                </a:lnTo>
                <a:lnTo>
                  <a:pt x="3198" y="257"/>
                </a:lnTo>
                <a:lnTo>
                  <a:pt x="3206" y="257"/>
                </a:lnTo>
                <a:lnTo>
                  <a:pt x="3223" y="257"/>
                </a:lnTo>
                <a:lnTo>
                  <a:pt x="3231" y="257"/>
                </a:lnTo>
                <a:lnTo>
                  <a:pt x="3239" y="257"/>
                </a:lnTo>
                <a:lnTo>
                  <a:pt x="3247" y="265"/>
                </a:lnTo>
                <a:lnTo>
                  <a:pt x="3255" y="265"/>
                </a:lnTo>
                <a:lnTo>
                  <a:pt x="3271" y="265"/>
                </a:lnTo>
                <a:lnTo>
                  <a:pt x="3279" y="265"/>
                </a:lnTo>
                <a:lnTo>
                  <a:pt x="3287" y="265"/>
                </a:lnTo>
                <a:lnTo>
                  <a:pt x="3295" y="274"/>
                </a:lnTo>
                <a:lnTo>
                  <a:pt x="3303" y="274"/>
                </a:lnTo>
                <a:lnTo>
                  <a:pt x="3319" y="274"/>
                </a:lnTo>
                <a:lnTo>
                  <a:pt x="3327" y="274"/>
                </a:lnTo>
                <a:lnTo>
                  <a:pt x="3335" y="274"/>
                </a:lnTo>
                <a:lnTo>
                  <a:pt x="3343" y="282"/>
                </a:lnTo>
                <a:lnTo>
                  <a:pt x="3351" y="282"/>
                </a:lnTo>
                <a:lnTo>
                  <a:pt x="3368" y="282"/>
                </a:lnTo>
                <a:lnTo>
                  <a:pt x="3376" y="282"/>
                </a:lnTo>
                <a:lnTo>
                  <a:pt x="3384" y="282"/>
                </a:lnTo>
                <a:lnTo>
                  <a:pt x="3392" y="290"/>
                </a:lnTo>
                <a:lnTo>
                  <a:pt x="3400" y="290"/>
                </a:lnTo>
                <a:lnTo>
                  <a:pt x="3416" y="290"/>
                </a:lnTo>
                <a:lnTo>
                  <a:pt x="3424" y="290"/>
                </a:lnTo>
                <a:lnTo>
                  <a:pt x="3432" y="290"/>
                </a:lnTo>
                <a:lnTo>
                  <a:pt x="3440" y="298"/>
                </a:lnTo>
                <a:lnTo>
                  <a:pt x="3448" y="298"/>
                </a:lnTo>
                <a:lnTo>
                  <a:pt x="3464" y="298"/>
                </a:lnTo>
                <a:lnTo>
                  <a:pt x="3472" y="298"/>
                </a:lnTo>
                <a:lnTo>
                  <a:pt x="3480" y="298"/>
                </a:lnTo>
                <a:lnTo>
                  <a:pt x="3488" y="306"/>
                </a:lnTo>
                <a:lnTo>
                  <a:pt x="3504" y="306"/>
                </a:lnTo>
                <a:lnTo>
                  <a:pt x="3513" y="306"/>
                </a:lnTo>
                <a:lnTo>
                  <a:pt x="3521" y="306"/>
                </a:lnTo>
                <a:lnTo>
                  <a:pt x="3529" y="306"/>
                </a:lnTo>
                <a:lnTo>
                  <a:pt x="3537" y="314"/>
                </a:lnTo>
                <a:lnTo>
                  <a:pt x="3553" y="314"/>
                </a:lnTo>
                <a:lnTo>
                  <a:pt x="3561" y="314"/>
                </a:lnTo>
                <a:lnTo>
                  <a:pt x="3569" y="314"/>
                </a:lnTo>
                <a:lnTo>
                  <a:pt x="3577" y="314"/>
                </a:lnTo>
                <a:lnTo>
                  <a:pt x="3585" y="314"/>
                </a:lnTo>
                <a:lnTo>
                  <a:pt x="3601" y="322"/>
                </a:lnTo>
                <a:lnTo>
                  <a:pt x="3609" y="322"/>
                </a:lnTo>
                <a:lnTo>
                  <a:pt x="3617" y="322"/>
                </a:lnTo>
                <a:lnTo>
                  <a:pt x="3625" y="322"/>
                </a:lnTo>
                <a:lnTo>
                  <a:pt x="3633" y="322"/>
                </a:lnTo>
                <a:lnTo>
                  <a:pt x="3649" y="330"/>
                </a:lnTo>
                <a:lnTo>
                  <a:pt x="3658" y="330"/>
                </a:lnTo>
                <a:lnTo>
                  <a:pt x="3666" y="330"/>
                </a:lnTo>
                <a:lnTo>
                  <a:pt x="3674" y="330"/>
                </a:lnTo>
                <a:lnTo>
                  <a:pt x="3682" y="330"/>
                </a:lnTo>
                <a:lnTo>
                  <a:pt x="3698" y="330"/>
                </a:lnTo>
                <a:lnTo>
                  <a:pt x="3706" y="338"/>
                </a:lnTo>
                <a:lnTo>
                  <a:pt x="3714" y="338"/>
                </a:lnTo>
                <a:lnTo>
                  <a:pt x="3722" y="338"/>
                </a:lnTo>
                <a:lnTo>
                  <a:pt x="3730" y="338"/>
                </a:lnTo>
                <a:lnTo>
                  <a:pt x="3746" y="338"/>
                </a:lnTo>
                <a:lnTo>
                  <a:pt x="3754" y="346"/>
                </a:lnTo>
                <a:lnTo>
                  <a:pt x="3762" y="346"/>
                </a:lnTo>
                <a:lnTo>
                  <a:pt x="3770" y="346"/>
                </a:lnTo>
                <a:lnTo>
                  <a:pt x="3778" y="346"/>
                </a:lnTo>
                <a:lnTo>
                  <a:pt x="3794" y="346"/>
                </a:lnTo>
                <a:lnTo>
                  <a:pt x="3803" y="346"/>
                </a:lnTo>
                <a:lnTo>
                  <a:pt x="3811" y="354"/>
                </a:lnTo>
                <a:lnTo>
                  <a:pt x="3819" y="354"/>
                </a:lnTo>
                <a:lnTo>
                  <a:pt x="3827" y="354"/>
                </a:lnTo>
                <a:lnTo>
                  <a:pt x="3843" y="354"/>
                </a:lnTo>
                <a:lnTo>
                  <a:pt x="3851" y="354"/>
                </a:lnTo>
                <a:lnTo>
                  <a:pt x="3859" y="354"/>
                </a:lnTo>
                <a:lnTo>
                  <a:pt x="3867" y="362"/>
                </a:lnTo>
                <a:lnTo>
                  <a:pt x="3883" y="362"/>
                </a:lnTo>
              </a:path>
            </a:pathLst>
          </a:cu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solidFill>
                <a:prstClr val="black"/>
              </a:solidFill>
            </a:endParaRPr>
          </a:p>
        </p:txBody>
      </p:sp>
      <p:sp>
        <p:nvSpPr>
          <p:cNvPr id="1120278" name="Freeform 22"/>
          <p:cNvSpPr>
            <a:spLocks/>
          </p:cNvSpPr>
          <p:nvPr/>
        </p:nvSpPr>
        <p:spPr bwMode="auto">
          <a:xfrm>
            <a:off x="1219203" y="3776387"/>
            <a:ext cx="6164263" cy="1585913"/>
          </a:xfrm>
          <a:custGeom>
            <a:avLst/>
            <a:gdLst>
              <a:gd name="T0" fmla="*/ 2147483647 w 3883"/>
              <a:gd name="T1" fmla="*/ 2147483647 h 999"/>
              <a:gd name="T2" fmla="*/ 2147483647 w 3883"/>
              <a:gd name="T3" fmla="*/ 2147483647 h 999"/>
              <a:gd name="T4" fmla="*/ 2147483647 w 3883"/>
              <a:gd name="T5" fmla="*/ 2147483647 h 999"/>
              <a:gd name="T6" fmla="*/ 2147483647 w 3883"/>
              <a:gd name="T7" fmla="*/ 2147483647 h 999"/>
              <a:gd name="T8" fmla="*/ 2147483647 w 3883"/>
              <a:gd name="T9" fmla="*/ 2147483647 h 999"/>
              <a:gd name="T10" fmla="*/ 2147483647 w 3883"/>
              <a:gd name="T11" fmla="*/ 2147483647 h 999"/>
              <a:gd name="T12" fmla="*/ 2147483647 w 3883"/>
              <a:gd name="T13" fmla="*/ 2147483647 h 999"/>
              <a:gd name="T14" fmla="*/ 2147483647 w 3883"/>
              <a:gd name="T15" fmla="*/ 2147483647 h 999"/>
              <a:gd name="T16" fmla="*/ 2147483647 w 3883"/>
              <a:gd name="T17" fmla="*/ 2147483647 h 999"/>
              <a:gd name="T18" fmla="*/ 2147483647 w 3883"/>
              <a:gd name="T19" fmla="*/ 2147483647 h 999"/>
              <a:gd name="T20" fmla="*/ 2147483647 w 3883"/>
              <a:gd name="T21" fmla="*/ 2147483647 h 999"/>
              <a:gd name="T22" fmla="*/ 2147483647 w 3883"/>
              <a:gd name="T23" fmla="*/ 2147483647 h 999"/>
              <a:gd name="T24" fmla="*/ 2147483647 w 3883"/>
              <a:gd name="T25" fmla="*/ 2147483647 h 999"/>
              <a:gd name="T26" fmla="*/ 2147483647 w 3883"/>
              <a:gd name="T27" fmla="*/ 2147483647 h 999"/>
              <a:gd name="T28" fmla="*/ 2147483647 w 3883"/>
              <a:gd name="T29" fmla="*/ 2147483647 h 999"/>
              <a:gd name="T30" fmla="*/ 2147483647 w 3883"/>
              <a:gd name="T31" fmla="*/ 2147483647 h 999"/>
              <a:gd name="T32" fmla="*/ 2147483647 w 3883"/>
              <a:gd name="T33" fmla="*/ 2147483647 h 999"/>
              <a:gd name="T34" fmla="*/ 2147483647 w 3883"/>
              <a:gd name="T35" fmla="*/ 2147483647 h 999"/>
              <a:gd name="T36" fmla="*/ 2147483647 w 3883"/>
              <a:gd name="T37" fmla="*/ 2147483647 h 999"/>
              <a:gd name="T38" fmla="*/ 2147483647 w 3883"/>
              <a:gd name="T39" fmla="*/ 2147483647 h 999"/>
              <a:gd name="T40" fmla="*/ 2147483647 w 3883"/>
              <a:gd name="T41" fmla="*/ 2147483647 h 999"/>
              <a:gd name="T42" fmla="*/ 2147483647 w 3883"/>
              <a:gd name="T43" fmla="*/ 2147483647 h 999"/>
              <a:gd name="T44" fmla="*/ 2147483647 w 3883"/>
              <a:gd name="T45" fmla="*/ 2147483647 h 999"/>
              <a:gd name="T46" fmla="*/ 2147483647 w 3883"/>
              <a:gd name="T47" fmla="*/ 2147483647 h 999"/>
              <a:gd name="T48" fmla="*/ 2147483647 w 3883"/>
              <a:gd name="T49" fmla="*/ 2147483647 h 999"/>
              <a:gd name="T50" fmla="*/ 2147483647 w 3883"/>
              <a:gd name="T51" fmla="*/ 2147483647 h 999"/>
              <a:gd name="T52" fmla="*/ 2147483647 w 3883"/>
              <a:gd name="T53" fmla="*/ 2147483647 h 999"/>
              <a:gd name="T54" fmla="*/ 2147483647 w 3883"/>
              <a:gd name="T55" fmla="*/ 2147483647 h 999"/>
              <a:gd name="T56" fmla="*/ 2147483647 w 3883"/>
              <a:gd name="T57" fmla="*/ 2147483647 h 999"/>
              <a:gd name="T58" fmla="*/ 2147483647 w 3883"/>
              <a:gd name="T59" fmla="*/ 2147483647 h 999"/>
              <a:gd name="T60" fmla="*/ 2147483647 w 3883"/>
              <a:gd name="T61" fmla="*/ 2147483647 h 999"/>
              <a:gd name="T62" fmla="*/ 2147483647 w 3883"/>
              <a:gd name="T63" fmla="*/ 2147483647 h 999"/>
              <a:gd name="T64" fmla="*/ 2147483647 w 3883"/>
              <a:gd name="T65" fmla="*/ 2147483647 h 999"/>
              <a:gd name="T66" fmla="*/ 2147483647 w 3883"/>
              <a:gd name="T67" fmla="*/ 2147483647 h 999"/>
              <a:gd name="T68" fmla="*/ 2147483647 w 3883"/>
              <a:gd name="T69" fmla="*/ 2147483647 h 999"/>
              <a:gd name="T70" fmla="*/ 2147483647 w 3883"/>
              <a:gd name="T71" fmla="*/ 2147483647 h 999"/>
              <a:gd name="T72" fmla="*/ 2147483647 w 3883"/>
              <a:gd name="T73" fmla="*/ 2147483647 h 999"/>
              <a:gd name="T74" fmla="*/ 2147483647 w 3883"/>
              <a:gd name="T75" fmla="*/ 2147483647 h 999"/>
              <a:gd name="T76" fmla="*/ 2147483647 w 3883"/>
              <a:gd name="T77" fmla="*/ 2147483647 h 999"/>
              <a:gd name="T78" fmla="*/ 2147483647 w 3883"/>
              <a:gd name="T79" fmla="*/ 2147483647 h 999"/>
              <a:gd name="T80" fmla="*/ 2147483647 w 3883"/>
              <a:gd name="T81" fmla="*/ 2147483647 h 999"/>
              <a:gd name="T82" fmla="*/ 2147483647 w 3883"/>
              <a:gd name="T83" fmla="*/ 2147483647 h 999"/>
              <a:gd name="T84" fmla="*/ 2147483647 w 3883"/>
              <a:gd name="T85" fmla="*/ 2147483647 h 999"/>
              <a:gd name="T86" fmla="*/ 2147483647 w 3883"/>
              <a:gd name="T87" fmla="*/ 2147483647 h 999"/>
              <a:gd name="T88" fmla="*/ 2147483647 w 3883"/>
              <a:gd name="T89" fmla="*/ 2147483647 h 999"/>
              <a:gd name="T90" fmla="*/ 2147483647 w 3883"/>
              <a:gd name="T91" fmla="*/ 2147483647 h 999"/>
              <a:gd name="T92" fmla="*/ 2147483647 w 3883"/>
              <a:gd name="T93" fmla="*/ 2147483647 h 999"/>
              <a:gd name="T94" fmla="*/ 2147483647 w 3883"/>
              <a:gd name="T95" fmla="*/ 2147483647 h 999"/>
              <a:gd name="T96" fmla="*/ 2147483647 w 3883"/>
              <a:gd name="T97" fmla="*/ 2147483647 h 999"/>
              <a:gd name="T98" fmla="*/ 2147483647 w 3883"/>
              <a:gd name="T99" fmla="*/ 2147483647 h 999"/>
              <a:gd name="T100" fmla="*/ 2147483647 w 3883"/>
              <a:gd name="T101" fmla="*/ 2147483647 h 999"/>
              <a:gd name="T102" fmla="*/ 2147483647 w 3883"/>
              <a:gd name="T103" fmla="*/ 2147483647 h 999"/>
              <a:gd name="T104" fmla="*/ 2147483647 w 3883"/>
              <a:gd name="T105" fmla="*/ 2147483647 h 999"/>
              <a:gd name="T106" fmla="*/ 2147483647 w 3883"/>
              <a:gd name="T107" fmla="*/ 2147483647 h 999"/>
              <a:gd name="T108" fmla="*/ 2147483647 w 3883"/>
              <a:gd name="T109" fmla="*/ 2147483647 h 999"/>
              <a:gd name="T110" fmla="*/ 2147483647 w 3883"/>
              <a:gd name="T111" fmla="*/ 0 h 999"/>
              <a:gd name="T112" fmla="*/ 2147483647 w 3883"/>
              <a:gd name="T113" fmla="*/ 0 h 9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83"/>
              <a:gd name="T172" fmla="*/ 0 h 999"/>
              <a:gd name="T173" fmla="*/ 3883 w 3883"/>
              <a:gd name="T174" fmla="*/ 999 h 9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83" h="999">
                <a:moveTo>
                  <a:pt x="0" y="999"/>
                </a:moveTo>
                <a:lnTo>
                  <a:pt x="8" y="999"/>
                </a:lnTo>
                <a:lnTo>
                  <a:pt x="16" y="999"/>
                </a:lnTo>
                <a:lnTo>
                  <a:pt x="24" y="999"/>
                </a:lnTo>
                <a:lnTo>
                  <a:pt x="32" y="999"/>
                </a:lnTo>
                <a:lnTo>
                  <a:pt x="48" y="999"/>
                </a:lnTo>
                <a:lnTo>
                  <a:pt x="56" y="999"/>
                </a:lnTo>
                <a:lnTo>
                  <a:pt x="65" y="999"/>
                </a:lnTo>
                <a:lnTo>
                  <a:pt x="73" y="999"/>
                </a:lnTo>
                <a:lnTo>
                  <a:pt x="81" y="999"/>
                </a:lnTo>
                <a:lnTo>
                  <a:pt x="97" y="999"/>
                </a:lnTo>
                <a:lnTo>
                  <a:pt x="105" y="991"/>
                </a:lnTo>
                <a:lnTo>
                  <a:pt x="113" y="991"/>
                </a:lnTo>
                <a:lnTo>
                  <a:pt x="121" y="991"/>
                </a:lnTo>
                <a:lnTo>
                  <a:pt x="129" y="991"/>
                </a:lnTo>
                <a:lnTo>
                  <a:pt x="145" y="991"/>
                </a:lnTo>
                <a:lnTo>
                  <a:pt x="153" y="991"/>
                </a:lnTo>
                <a:lnTo>
                  <a:pt x="161" y="991"/>
                </a:lnTo>
                <a:lnTo>
                  <a:pt x="169" y="982"/>
                </a:lnTo>
                <a:lnTo>
                  <a:pt x="177" y="982"/>
                </a:lnTo>
                <a:lnTo>
                  <a:pt x="193" y="991"/>
                </a:lnTo>
                <a:lnTo>
                  <a:pt x="201" y="991"/>
                </a:lnTo>
                <a:lnTo>
                  <a:pt x="210" y="991"/>
                </a:lnTo>
                <a:lnTo>
                  <a:pt x="218" y="991"/>
                </a:lnTo>
                <a:lnTo>
                  <a:pt x="226" y="982"/>
                </a:lnTo>
                <a:lnTo>
                  <a:pt x="242" y="982"/>
                </a:lnTo>
                <a:lnTo>
                  <a:pt x="250" y="982"/>
                </a:lnTo>
                <a:lnTo>
                  <a:pt x="258" y="982"/>
                </a:lnTo>
                <a:lnTo>
                  <a:pt x="266" y="982"/>
                </a:lnTo>
                <a:lnTo>
                  <a:pt x="274" y="974"/>
                </a:lnTo>
                <a:lnTo>
                  <a:pt x="290" y="974"/>
                </a:lnTo>
                <a:lnTo>
                  <a:pt x="298" y="974"/>
                </a:lnTo>
                <a:lnTo>
                  <a:pt x="306" y="974"/>
                </a:lnTo>
                <a:lnTo>
                  <a:pt x="314" y="974"/>
                </a:lnTo>
                <a:lnTo>
                  <a:pt x="322" y="966"/>
                </a:lnTo>
                <a:lnTo>
                  <a:pt x="338" y="966"/>
                </a:lnTo>
                <a:lnTo>
                  <a:pt x="346" y="966"/>
                </a:lnTo>
                <a:lnTo>
                  <a:pt x="355" y="966"/>
                </a:lnTo>
                <a:lnTo>
                  <a:pt x="363" y="966"/>
                </a:lnTo>
                <a:lnTo>
                  <a:pt x="371" y="966"/>
                </a:lnTo>
                <a:lnTo>
                  <a:pt x="387" y="958"/>
                </a:lnTo>
                <a:lnTo>
                  <a:pt x="395" y="958"/>
                </a:lnTo>
                <a:lnTo>
                  <a:pt x="403" y="958"/>
                </a:lnTo>
                <a:lnTo>
                  <a:pt x="411" y="950"/>
                </a:lnTo>
                <a:lnTo>
                  <a:pt x="427" y="950"/>
                </a:lnTo>
                <a:lnTo>
                  <a:pt x="435" y="950"/>
                </a:lnTo>
                <a:lnTo>
                  <a:pt x="443" y="942"/>
                </a:lnTo>
                <a:lnTo>
                  <a:pt x="451" y="942"/>
                </a:lnTo>
                <a:lnTo>
                  <a:pt x="459" y="942"/>
                </a:lnTo>
                <a:lnTo>
                  <a:pt x="475" y="942"/>
                </a:lnTo>
                <a:lnTo>
                  <a:pt x="483" y="934"/>
                </a:lnTo>
                <a:lnTo>
                  <a:pt x="492" y="934"/>
                </a:lnTo>
                <a:lnTo>
                  <a:pt x="500" y="934"/>
                </a:lnTo>
                <a:lnTo>
                  <a:pt x="508" y="926"/>
                </a:lnTo>
                <a:lnTo>
                  <a:pt x="524" y="926"/>
                </a:lnTo>
                <a:lnTo>
                  <a:pt x="532" y="926"/>
                </a:lnTo>
                <a:lnTo>
                  <a:pt x="540" y="918"/>
                </a:lnTo>
                <a:lnTo>
                  <a:pt x="548" y="918"/>
                </a:lnTo>
                <a:lnTo>
                  <a:pt x="556" y="918"/>
                </a:lnTo>
                <a:lnTo>
                  <a:pt x="572" y="918"/>
                </a:lnTo>
                <a:lnTo>
                  <a:pt x="580" y="910"/>
                </a:lnTo>
                <a:lnTo>
                  <a:pt x="588" y="910"/>
                </a:lnTo>
                <a:lnTo>
                  <a:pt x="596" y="910"/>
                </a:lnTo>
                <a:lnTo>
                  <a:pt x="604" y="910"/>
                </a:lnTo>
                <a:lnTo>
                  <a:pt x="620" y="902"/>
                </a:lnTo>
                <a:lnTo>
                  <a:pt x="628" y="902"/>
                </a:lnTo>
                <a:lnTo>
                  <a:pt x="637" y="902"/>
                </a:lnTo>
                <a:lnTo>
                  <a:pt x="645" y="902"/>
                </a:lnTo>
                <a:lnTo>
                  <a:pt x="653" y="894"/>
                </a:lnTo>
                <a:lnTo>
                  <a:pt x="669" y="894"/>
                </a:lnTo>
                <a:lnTo>
                  <a:pt x="677" y="894"/>
                </a:lnTo>
                <a:lnTo>
                  <a:pt x="685" y="886"/>
                </a:lnTo>
                <a:lnTo>
                  <a:pt x="693" y="886"/>
                </a:lnTo>
                <a:lnTo>
                  <a:pt x="701" y="886"/>
                </a:lnTo>
                <a:lnTo>
                  <a:pt x="717" y="886"/>
                </a:lnTo>
                <a:lnTo>
                  <a:pt x="725" y="886"/>
                </a:lnTo>
                <a:lnTo>
                  <a:pt x="733" y="878"/>
                </a:lnTo>
                <a:lnTo>
                  <a:pt x="741" y="878"/>
                </a:lnTo>
                <a:lnTo>
                  <a:pt x="749" y="878"/>
                </a:lnTo>
                <a:lnTo>
                  <a:pt x="765" y="878"/>
                </a:lnTo>
                <a:lnTo>
                  <a:pt x="773" y="870"/>
                </a:lnTo>
                <a:lnTo>
                  <a:pt x="782" y="870"/>
                </a:lnTo>
                <a:lnTo>
                  <a:pt x="790" y="870"/>
                </a:lnTo>
                <a:lnTo>
                  <a:pt x="806" y="862"/>
                </a:lnTo>
                <a:lnTo>
                  <a:pt x="814" y="862"/>
                </a:lnTo>
                <a:lnTo>
                  <a:pt x="822" y="854"/>
                </a:lnTo>
                <a:lnTo>
                  <a:pt x="830" y="854"/>
                </a:lnTo>
                <a:lnTo>
                  <a:pt x="838" y="854"/>
                </a:lnTo>
                <a:lnTo>
                  <a:pt x="854" y="846"/>
                </a:lnTo>
                <a:lnTo>
                  <a:pt x="862" y="846"/>
                </a:lnTo>
                <a:lnTo>
                  <a:pt x="870" y="846"/>
                </a:lnTo>
                <a:lnTo>
                  <a:pt x="878" y="837"/>
                </a:lnTo>
                <a:lnTo>
                  <a:pt x="886" y="837"/>
                </a:lnTo>
                <a:lnTo>
                  <a:pt x="902" y="837"/>
                </a:lnTo>
                <a:lnTo>
                  <a:pt x="910" y="829"/>
                </a:lnTo>
                <a:lnTo>
                  <a:pt x="918" y="829"/>
                </a:lnTo>
                <a:lnTo>
                  <a:pt x="927" y="829"/>
                </a:lnTo>
                <a:lnTo>
                  <a:pt x="935" y="821"/>
                </a:lnTo>
                <a:lnTo>
                  <a:pt x="951" y="821"/>
                </a:lnTo>
                <a:lnTo>
                  <a:pt x="959" y="821"/>
                </a:lnTo>
                <a:lnTo>
                  <a:pt x="967" y="813"/>
                </a:lnTo>
                <a:lnTo>
                  <a:pt x="975" y="813"/>
                </a:lnTo>
                <a:lnTo>
                  <a:pt x="983" y="813"/>
                </a:lnTo>
                <a:lnTo>
                  <a:pt x="999" y="805"/>
                </a:lnTo>
                <a:lnTo>
                  <a:pt x="1007" y="805"/>
                </a:lnTo>
                <a:lnTo>
                  <a:pt x="1015" y="805"/>
                </a:lnTo>
                <a:lnTo>
                  <a:pt x="1023" y="797"/>
                </a:lnTo>
                <a:lnTo>
                  <a:pt x="1031" y="797"/>
                </a:lnTo>
                <a:lnTo>
                  <a:pt x="1047" y="797"/>
                </a:lnTo>
                <a:lnTo>
                  <a:pt x="1055" y="789"/>
                </a:lnTo>
                <a:lnTo>
                  <a:pt x="1063" y="789"/>
                </a:lnTo>
                <a:lnTo>
                  <a:pt x="1072" y="789"/>
                </a:lnTo>
                <a:lnTo>
                  <a:pt x="1080" y="789"/>
                </a:lnTo>
                <a:lnTo>
                  <a:pt x="1096" y="781"/>
                </a:lnTo>
                <a:lnTo>
                  <a:pt x="1104" y="781"/>
                </a:lnTo>
                <a:lnTo>
                  <a:pt x="1112" y="781"/>
                </a:lnTo>
                <a:lnTo>
                  <a:pt x="1120" y="781"/>
                </a:lnTo>
                <a:lnTo>
                  <a:pt x="1128" y="773"/>
                </a:lnTo>
                <a:lnTo>
                  <a:pt x="1144" y="773"/>
                </a:lnTo>
                <a:lnTo>
                  <a:pt x="1152" y="773"/>
                </a:lnTo>
                <a:lnTo>
                  <a:pt x="1160" y="765"/>
                </a:lnTo>
                <a:lnTo>
                  <a:pt x="1168" y="765"/>
                </a:lnTo>
                <a:lnTo>
                  <a:pt x="1184" y="765"/>
                </a:lnTo>
                <a:lnTo>
                  <a:pt x="1192" y="757"/>
                </a:lnTo>
                <a:lnTo>
                  <a:pt x="1200" y="749"/>
                </a:lnTo>
                <a:lnTo>
                  <a:pt x="1208" y="749"/>
                </a:lnTo>
                <a:lnTo>
                  <a:pt x="1217" y="741"/>
                </a:lnTo>
                <a:lnTo>
                  <a:pt x="1233" y="733"/>
                </a:lnTo>
                <a:lnTo>
                  <a:pt x="1241" y="733"/>
                </a:lnTo>
                <a:lnTo>
                  <a:pt x="1249" y="725"/>
                </a:lnTo>
                <a:lnTo>
                  <a:pt x="1257" y="725"/>
                </a:lnTo>
                <a:lnTo>
                  <a:pt x="1265" y="717"/>
                </a:lnTo>
                <a:lnTo>
                  <a:pt x="1281" y="709"/>
                </a:lnTo>
                <a:lnTo>
                  <a:pt x="1289" y="709"/>
                </a:lnTo>
                <a:lnTo>
                  <a:pt x="1297" y="701"/>
                </a:lnTo>
                <a:lnTo>
                  <a:pt x="1305" y="701"/>
                </a:lnTo>
                <a:lnTo>
                  <a:pt x="1313" y="692"/>
                </a:lnTo>
                <a:lnTo>
                  <a:pt x="1329" y="684"/>
                </a:lnTo>
                <a:lnTo>
                  <a:pt x="1337" y="684"/>
                </a:lnTo>
                <a:lnTo>
                  <a:pt x="1345" y="676"/>
                </a:lnTo>
                <a:lnTo>
                  <a:pt x="1354" y="668"/>
                </a:lnTo>
                <a:lnTo>
                  <a:pt x="1362" y="668"/>
                </a:lnTo>
                <a:lnTo>
                  <a:pt x="1378" y="660"/>
                </a:lnTo>
                <a:lnTo>
                  <a:pt x="1386" y="660"/>
                </a:lnTo>
                <a:lnTo>
                  <a:pt x="1394" y="652"/>
                </a:lnTo>
                <a:lnTo>
                  <a:pt x="1402" y="644"/>
                </a:lnTo>
                <a:lnTo>
                  <a:pt x="1410" y="644"/>
                </a:lnTo>
                <a:lnTo>
                  <a:pt x="1426" y="636"/>
                </a:lnTo>
                <a:lnTo>
                  <a:pt x="1434" y="636"/>
                </a:lnTo>
                <a:lnTo>
                  <a:pt x="1442" y="628"/>
                </a:lnTo>
                <a:lnTo>
                  <a:pt x="1450" y="620"/>
                </a:lnTo>
                <a:lnTo>
                  <a:pt x="1458" y="620"/>
                </a:lnTo>
                <a:lnTo>
                  <a:pt x="1474" y="612"/>
                </a:lnTo>
                <a:lnTo>
                  <a:pt x="1482" y="604"/>
                </a:lnTo>
                <a:lnTo>
                  <a:pt x="1490" y="604"/>
                </a:lnTo>
                <a:lnTo>
                  <a:pt x="1499" y="596"/>
                </a:lnTo>
                <a:lnTo>
                  <a:pt x="1507" y="596"/>
                </a:lnTo>
                <a:lnTo>
                  <a:pt x="1523" y="588"/>
                </a:lnTo>
                <a:lnTo>
                  <a:pt x="1531" y="580"/>
                </a:lnTo>
                <a:lnTo>
                  <a:pt x="1539" y="580"/>
                </a:lnTo>
                <a:lnTo>
                  <a:pt x="1547" y="572"/>
                </a:lnTo>
                <a:lnTo>
                  <a:pt x="1563" y="572"/>
                </a:lnTo>
                <a:lnTo>
                  <a:pt x="1571" y="564"/>
                </a:lnTo>
                <a:lnTo>
                  <a:pt x="1579" y="555"/>
                </a:lnTo>
                <a:lnTo>
                  <a:pt x="1587" y="547"/>
                </a:lnTo>
                <a:lnTo>
                  <a:pt x="1595" y="547"/>
                </a:lnTo>
                <a:lnTo>
                  <a:pt x="1611" y="539"/>
                </a:lnTo>
                <a:lnTo>
                  <a:pt x="1619" y="531"/>
                </a:lnTo>
                <a:lnTo>
                  <a:pt x="1627" y="531"/>
                </a:lnTo>
                <a:lnTo>
                  <a:pt x="1635" y="523"/>
                </a:lnTo>
                <a:lnTo>
                  <a:pt x="1644" y="515"/>
                </a:lnTo>
                <a:lnTo>
                  <a:pt x="1660" y="515"/>
                </a:lnTo>
                <a:lnTo>
                  <a:pt x="1668" y="507"/>
                </a:lnTo>
                <a:lnTo>
                  <a:pt x="1676" y="499"/>
                </a:lnTo>
                <a:lnTo>
                  <a:pt x="1684" y="499"/>
                </a:lnTo>
                <a:lnTo>
                  <a:pt x="1692" y="491"/>
                </a:lnTo>
                <a:lnTo>
                  <a:pt x="1708" y="483"/>
                </a:lnTo>
                <a:lnTo>
                  <a:pt x="1716" y="483"/>
                </a:lnTo>
                <a:lnTo>
                  <a:pt x="1724" y="475"/>
                </a:lnTo>
                <a:lnTo>
                  <a:pt x="1732" y="467"/>
                </a:lnTo>
                <a:lnTo>
                  <a:pt x="1740" y="459"/>
                </a:lnTo>
                <a:lnTo>
                  <a:pt x="1756" y="459"/>
                </a:lnTo>
                <a:lnTo>
                  <a:pt x="1764" y="451"/>
                </a:lnTo>
                <a:lnTo>
                  <a:pt x="1772" y="443"/>
                </a:lnTo>
                <a:lnTo>
                  <a:pt x="1780" y="443"/>
                </a:lnTo>
                <a:lnTo>
                  <a:pt x="1789" y="435"/>
                </a:lnTo>
                <a:lnTo>
                  <a:pt x="1805" y="427"/>
                </a:lnTo>
                <a:lnTo>
                  <a:pt x="1813" y="427"/>
                </a:lnTo>
                <a:lnTo>
                  <a:pt x="1821" y="419"/>
                </a:lnTo>
                <a:lnTo>
                  <a:pt x="1829" y="410"/>
                </a:lnTo>
                <a:lnTo>
                  <a:pt x="1837" y="410"/>
                </a:lnTo>
                <a:lnTo>
                  <a:pt x="1853" y="402"/>
                </a:lnTo>
                <a:lnTo>
                  <a:pt x="1861" y="394"/>
                </a:lnTo>
                <a:lnTo>
                  <a:pt x="1869" y="394"/>
                </a:lnTo>
                <a:lnTo>
                  <a:pt x="1877" y="386"/>
                </a:lnTo>
                <a:lnTo>
                  <a:pt x="1885" y="378"/>
                </a:lnTo>
                <a:lnTo>
                  <a:pt x="1901" y="378"/>
                </a:lnTo>
                <a:lnTo>
                  <a:pt x="1909" y="370"/>
                </a:lnTo>
                <a:lnTo>
                  <a:pt x="1917" y="362"/>
                </a:lnTo>
                <a:lnTo>
                  <a:pt x="1925" y="354"/>
                </a:lnTo>
                <a:lnTo>
                  <a:pt x="1942" y="354"/>
                </a:lnTo>
                <a:lnTo>
                  <a:pt x="1950" y="346"/>
                </a:lnTo>
                <a:lnTo>
                  <a:pt x="1958" y="346"/>
                </a:lnTo>
                <a:lnTo>
                  <a:pt x="1966" y="346"/>
                </a:lnTo>
                <a:lnTo>
                  <a:pt x="1974" y="346"/>
                </a:lnTo>
                <a:lnTo>
                  <a:pt x="1990" y="338"/>
                </a:lnTo>
                <a:lnTo>
                  <a:pt x="1998" y="338"/>
                </a:lnTo>
                <a:lnTo>
                  <a:pt x="2006" y="338"/>
                </a:lnTo>
                <a:lnTo>
                  <a:pt x="2014" y="330"/>
                </a:lnTo>
                <a:lnTo>
                  <a:pt x="2022" y="330"/>
                </a:lnTo>
                <a:lnTo>
                  <a:pt x="2038" y="330"/>
                </a:lnTo>
                <a:lnTo>
                  <a:pt x="2046" y="322"/>
                </a:lnTo>
                <a:lnTo>
                  <a:pt x="2054" y="322"/>
                </a:lnTo>
                <a:lnTo>
                  <a:pt x="2062" y="322"/>
                </a:lnTo>
                <a:lnTo>
                  <a:pt x="2070" y="314"/>
                </a:lnTo>
                <a:lnTo>
                  <a:pt x="2087" y="314"/>
                </a:lnTo>
                <a:lnTo>
                  <a:pt x="2095" y="314"/>
                </a:lnTo>
                <a:lnTo>
                  <a:pt x="2103" y="306"/>
                </a:lnTo>
                <a:lnTo>
                  <a:pt x="2111" y="306"/>
                </a:lnTo>
                <a:lnTo>
                  <a:pt x="2119" y="306"/>
                </a:lnTo>
                <a:lnTo>
                  <a:pt x="2135" y="298"/>
                </a:lnTo>
                <a:lnTo>
                  <a:pt x="2143" y="298"/>
                </a:lnTo>
                <a:lnTo>
                  <a:pt x="2151" y="298"/>
                </a:lnTo>
                <a:lnTo>
                  <a:pt x="2159" y="298"/>
                </a:lnTo>
                <a:lnTo>
                  <a:pt x="2167" y="290"/>
                </a:lnTo>
                <a:lnTo>
                  <a:pt x="2183" y="290"/>
                </a:lnTo>
                <a:lnTo>
                  <a:pt x="2191" y="290"/>
                </a:lnTo>
                <a:lnTo>
                  <a:pt x="2199" y="282"/>
                </a:lnTo>
                <a:lnTo>
                  <a:pt x="2207" y="282"/>
                </a:lnTo>
                <a:lnTo>
                  <a:pt x="2215" y="282"/>
                </a:lnTo>
                <a:lnTo>
                  <a:pt x="2232" y="273"/>
                </a:lnTo>
                <a:lnTo>
                  <a:pt x="2240" y="273"/>
                </a:lnTo>
                <a:lnTo>
                  <a:pt x="2248" y="273"/>
                </a:lnTo>
                <a:lnTo>
                  <a:pt x="2256" y="265"/>
                </a:lnTo>
                <a:lnTo>
                  <a:pt x="2264" y="265"/>
                </a:lnTo>
                <a:lnTo>
                  <a:pt x="2280" y="265"/>
                </a:lnTo>
                <a:lnTo>
                  <a:pt x="2288" y="257"/>
                </a:lnTo>
                <a:lnTo>
                  <a:pt x="2296" y="257"/>
                </a:lnTo>
                <a:lnTo>
                  <a:pt x="2304" y="257"/>
                </a:lnTo>
                <a:lnTo>
                  <a:pt x="2312" y="249"/>
                </a:lnTo>
                <a:lnTo>
                  <a:pt x="2328" y="249"/>
                </a:lnTo>
                <a:lnTo>
                  <a:pt x="2336" y="249"/>
                </a:lnTo>
                <a:lnTo>
                  <a:pt x="2344" y="249"/>
                </a:lnTo>
                <a:lnTo>
                  <a:pt x="2352" y="241"/>
                </a:lnTo>
                <a:lnTo>
                  <a:pt x="2369" y="241"/>
                </a:lnTo>
                <a:lnTo>
                  <a:pt x="2377" y="241"/>
                </a:lnTo>
                <a:lnTo>
                  <a:pt x="2385" y="233"/>
                </a:lnTo>
                <a:lnTo>
                  <a:pt x="2393" y="233"/>
                </a:lnTo>
                <a:lnTo>
                  <a:pt x="2401" y="233"/>
                </a:lnTo>
                <a:lnTo>
                  <a:pt x="2417" y="225"/>
                </a:lnTo>
                <a:lnTo>
                  <a:pt x="2425" y="225"/>
                </a:lnTo>
                <a:lnTo>
                  <a:pt x="2433" y="225"/>
                </a:lnTo>
                <a:lnTo>
                  <a:pt x="2441" y="217"/>
                </a:lnTo>
                <a:lnTo>
                  <a:pt x="2449" y="217"/>
                </a:lnTo>
                <a:lnTo>
                  <a:pt x="2465" y="217"/>
                </a:lnTo>
                <a:lnTo>
                  <a:pt x="2473" y="217"/>
                </a:lnTo>
                <a:lnTo>
                  <a:pt x="2481" y="209"/>
                </a:lnTo>
                <a:lnTo>
                  <a:pt x="2489" y="209"/>
                </a:lnTo>
                <a:lnTo>
                  <a:pt x="2497" y="209"/>
                </a:lnTo>
                <a:lnTo>
                  <a:pt x="2514" y="201"/>
                </a:lnTo>
                <a:lnTo>
                  <a:pt x="2522" y="201"/>
                </a:lnTo>
                <a:lnTo>
                  <a:pt x="2530" y="201"/>
                </a:lnTo>
                <a:lnTo>
                  <a:pt x="2538" y="193"/>
                </a:lnTo>
                <a:lnTo>
                  <a:pt x="2546" y="193"/>
                </a:lnTo>
                <a:lnTo>
                  <a:pt x="2562" y="193"/>
                </a:lnTo>
                <a:lnTo>
                  <a:pt x="2570" y="193"/>
                </a:lnTo>
                <a:lnTo>
                  <a:pt x="2578" y="185"/>
                </a:lnTo>
                <a:lnTo>
                  <a:pt x="2586" y="185"/>
                </a:lnTo>
                <a:lnTo>
                  <a:pt x="2594" y="185"/>
                </a:lnTo>
                <a:lnTo>
                  <a:pt x="2610" y="177"/>
                </a:lnTo>
                <a:lnTo>
                  <a:pt x="2618" y="177"/>
                </a:lnTo>
                <a:lnTo>
                  <a:pt x="2626" y="177"/>
                </a:lnTo>
                <a:lnTo>
                  <a:pt x="2634" y="169"/>
                </a:lnTo>
                <a:lnTo>
                  <a:pt x="2642" y="169"/>
                </a:lnTo>
                <a:lnTo>
                  <a:pt x="2659" y="169"/>
                </a:lnTo>
                <a:lnTo>
                  <a:pt x="2667" y="161"/>
                </a:lnTo>
                <a:lnTo>
                  <a:pt x="2675" y="161"/>
                </a:lnTo>
                <a:lnTo>
                  <a:pt x="2683" y="161"/>
                </a:lnTo>
                <a:lnTo>
                  <a:pt x="2691" y="161"/>
                </a:lnTo>
                <a:lnTo>
                  <a:pt x="2707" y="153"/>
                </a:lnTo>
                <a:lnTo>
                  <a:pt x="2715" y="153"/>
                </a:lnTo>
                <a:lnTo>
                  <a:pt x="2723" y="153"/>
                </a:lnTo>
                <a:lnTo>
                  <a:pt x="2731" y="145"/>
                </a:lnTo>
                <a:lnTo>
                  <a:pt x="2747" y="145"/>
                </a:lnTo>
                <a:lnTo>
                  <a:pt x="2755" y="145"/>
                </a:lnTo>
                <a:lnTo>
                  <a:pt x="2763" y="137"/>
                </a:lnTo>
                <a:lnTo>
                  <a:pt x="2771" y="137"/>
                </a:lnTo>
                <a:lnTo>
                  <a:pt x="2779" y="137"/>
                </a:lnTo>
                <a:lnTo>
                  <a:pt x="2796" y="137"/>
                </a:lnTo>
                <a:lnTo>
                  <a:pt x="2804" y="128"/>
                </a:lnTo>
                <a:lnTo>
                  <a:pt x="2812" y="128"/>
                </a:lnTo>
                <a:lnTo>
                  <a:pt x="2820" y="128"/>
                </a:lnTo>
                <a:lnTo>
                  <a:pt x="2828" y="120"/>
                </a:lnTo>
                <a:lnTo>
                  <a:pt x="2844" y="120"/>
                </a:lnTo>
                <a:lnTo>
                  <a:pt x="2852" y="120"/>
                </a:lnTo>
                <a:lnTo>
                  <a:pt x="2860" y="112"/>
                </a:lnTo>
                <a:lnTo>
                  <a:pt x="2868" y="112"/>
                </a:lnTo>
                <a:lnTo>
                  <a:pt x="2876" y="112"/>
                </a:lnTo>
                <a:lnTo>
                  <a:pt x="2892" y="112"/>
                </a:lnTo>
                <a:lnTo>
                  <a:pt x="2900" y="104"/>
                </a:lnTo>
                <a:lnTo>
                  <a:pt x="2908" y="104"/>
                </a:lnTo>
                <a:lnTo>
                  <a:pt x="2916" y="104"/>
                </a:lnTo>
                <a:lnTo>
                  <a:pt x="2924" y="96"/>
                </a:lnTo>
                <a:lnTo>
                  <a:pt x="2941" y="96"/>
                </a:lnTo>
                <a:lnTo>
                  <a:pt x="2949" y="96"/>
                </a:lnTo>
                <a:lnTo>
                  <a:pt x="2957" y="96"/>
                </a:lnTo>
                <a:lnTo>
                  <a:pt x="2965" y="88"/>
                </a:lnTo>
                <a:lnTo>
                  <a:pt x="2973" y="88"/>
                </a:lnTo>
                <a:lnTo>
                  <a:pt x="2989" y="88"/>
                </a:lnTo>
                <a:lnTo>
                  <a:pt x="2997" y="80"/>
                </a:lnTo>
                <a:lnTo>
                  <a:pt x="3005" y="80"/>
                </a:lnTo>
                <a:lnTo>
                  <a:pt x="3013" y="80"/>
                </a:lnTo>
                <a:lnTo>
                  <a:pt x="3021" y="72"/>
                </a:lnTo>
                <a:lnTo>
                  <a:pt x="3037" y="72"/>
                </a:lnTo>
                <a:lnTo>
                  <a:pt x="3045" y="72"/>
                </a:lnTo>
                <a:lnTo>
                  <a:pt x="3053" y="72"/>
                </a:lnTo>
                <a:lnTo>
                  <a:pt x="3061" y="64"/>
                </a:lnTo>
                <a:lnTo>
                  <a:pt x="3069" y="64"/>
                </a:lnTo>
                <a:lnTo>
                  <a:pt x="3086" y="64"/>
                </a:lnTo>
                <a:lnTo>
                  <a:pt x="3094" y="56"/>
                </a:lnTo>
                <a:lnTo>
                  <a:pt x="3102" y="56"/>
                </a:lnTo>
                <a:lnTo>
                  <a:pt x="3110" y="56"/>
                </a:lnTo>
                <a:lnTo>
                  <a:pt x="3126" y="56"/>
                </a:lnTo>
                <a:lnTo>
                  <a:pt x="3134" y="56"/>
                </a:lnTo>
                <a:lnTo>
                  <a:pt x="3142" y="56"/>
                </a:lnTo>
                <a:lnTo>
                  <a:pt x="3150" y="56"/>
                </a:lnTo>
                <a:lnTo>
                  <a:pt x="3158" y="56"/>
                </a:lnTo>
                <a:lnTo>
                  <a:pt x="3174" y="48"/>
                </a:lnTo>
                <a:lnTo>
                  <a:pt x="3182" y="48"/>
                </a:lnTo>
                <a:lnTo>
                  <a:pt x="3190" y="48"/>
                </a:lnTo>
                <a:lnTo>
                  <a:pt x="3198" y="48"/>
                </a:lnTo>
                <a:lnTo>
                  <a:pt x="3206" y="48"/>
                </a:lnTo>
                <a:lnTo>
                  <a:pt x="3223" y="48"/>
                </a:lnTo>
                <a:lnTo>
                  <a:pt x="3231" y="48"/>
                </a:lnTo>
                <a:lnTo>
                  <a:pt x="3239" y="48"/>
                </a:lnTo>
                <a:lnTo>
                  <a:pt x="3247" y="48"/>
                </a:lnTo>
                <a:lnTo>
                  <a:pt x="3255" y="48"/>
                </a:lnTo>
                <a:lnTo>
                  <a:pt x="3271" y="48"/>
                </a:lnTo>
                <a:lnTo>
                  <a:pt x="3279" y="40"/>
                </a:lnTo>
                <a:lnTo>
                  <a:pt x="3287" y="40"/>
                </a:lnTo>
                <a:lnTo>
                  <a:pt x="3295" y="40"/>
                </a:lnTo>
                <a:lnTo>
                  <a:pt x="3303" y="40"/>
                </a:lnTo>
                <a:lnTo>
                  <a:pt x="3319" y="40"/>
                </a:lnTo>
                <a:lnTo>
                  <a:pt x="3327" y="40"/>
                </a:lnTo>
                <a:lnTo>
                  <a:pt x="3335" y="40"/>
                </a:lnTo>
                <a:lnTo>
                  <a:pt x="3343" y="40"/>
                </a:lnTo>
                <a:lnTo>
                  <a:pt x="3351" y="40"/>
                </a:lnTo>
                <a:lnTo>
                  <a:pt x="3368" y="40"/>
                </a:lnTo>
                <a:lnTo>
                  <a:pt x="3376" y="32"/>
                </a:lnTo>
                <a:lnTo>
                  <a:pt x="3384" y="32"/>
                </a:lnTo>
                <a:lnTo>
                  <a:pt x="3392" y="32"/>
                </a:lnTo>
                <a:lnTo>
                  <a:pt x="3400" y="32"/>
                </a:lnTo>
                <a:lnTo>
                  <a:pt x="3416" y="32"/>
                </a:lnTo>
                <a:lnTo>
                  <a:pt x="3424" y="32"/>
                </a:lnTo>
                <a:lnTo>
                  <a:pt x="3432" y="32"/>
                </a:lnTo>
                <a:lnTo>
                  <a:pt x="3440" y="32"/>
                </a:lnTo>
                <a:lnTo>
                  <a:pt x="3448" y="32"/>
                </a:lnTo>
                <a:lnTo>
                  <a:pt x="3464" y="32"/>
                </a:lnTo>
                <a:lnTo>
                  <a:pt x="3472" y="32"/>
                </a:lnTo>
                <a:lnTo>
                  <a:pt x="3480" y="24"/>
                </a:lnTo>
                <a:lnTo>
                  <a:pt x="3488" y="24"/>
                </a:lnTo>
                <a:lnTo>
                  <a:pt x="3504" y="24"/>
                </a:lnTo>
                <a:lnTo>
                  <a:pt x="3513" y="24"/>
                </a:lnTo>
                <a:lnTo>
                  <a:pt x="3521" y="24"/>
                </a:lnTo>
                <a:lnTo>
                  <a:pt x="3529" y="24"/>
                </a:lnTo>
                <a:lnTo>
                  <a:pt x="3537" y="24"/>
                </a:lnTo>
                <a:lnTo>
                  <a:pt x="3553" y="24"/>
                </a:lnTo>
                <a:lnTo>
                  <a:pt x="3561" y="24"/>
                </a:lnTo>
                <a:lnTo>
                  <a:pt x="3569" y="24"/>
                </a:lnTo>
                <a:lnTo>
                  <a:pt x="3577" y="24"/>
                </a:lnTo>
                <a:lnTo>
                  <a:pt x="3585" y="16"/>
                </a:lnTo>
                <a:lnTo>
                  <a:pt x="3601" y="16"/>
                </a:lnTo>
                <a:lnTo>
                  <a:pt x="3609" y="16"/>
                </a:lnTo>
                <a:lnTo>
                  <a:pt x="3617" y="16"/>
                </a:lnTo>
                <a:lnTo>
                  <a:pt x="3625" y="16"/>
                </a:lnTo>
                <a:lnTo>
                  <a:pt x="3633" y="16"/>
                </a:lnTo>
                <a:lnTo>
                  <a:pt x="3649" y="16"/>
                </a:lnTo>
                <a:lnTo>
                  <a:pt x="3658" y="16"/>
                </a:lnTo>
                <a:lnTo>
                  <a:pt x="3666" y="16"/>
                </a:lnTo>
                <a:lnTo>
                  <a:pt x="3674" y="16"/>
                </a:lnTo>
                <a:lnTo>
                  <a:pt x="3682" y="8"/>
                </a:lnTo>
                <a:lnTo>
                  <a:pt x="3698" y="8"/>
                </a:lnTo>
                <a:lnTo>
                  <a:pt x="3706" y="8"/>
                </a:lnTo>
                <a:lnTo>
                  <a:pt x="3714" y="8"/>
                </a:lnTo>
                <a:lnTo>
                  <a:pt x="3722" y="8"/>
                </a:lnTo>
                <a:lnTo>
                  <a:pt x="3730" y="8"/>
                </a:lnTo>
                <a:lnTo>
                  <a:pt x="3746" y="8"/>
                </a:lnTo>
                <a:lnTo>
                  <a:pt x="3754" y="8"/>
                </a:lnTo>
                <a:lnTo>
                  <a:pt x="3762" y="8"/>
                </a:lnTo>
                <a:lnTo>
                  <a:pt x="3770" y="8"/>
                </a:lnTo>
                <a:lnTo>
                  <a:pt x="3778" y="8"/>
                </a:lnTo>
                <a:lnTo>
                  <a:pt x="3794" y="0"/>
                </a:lnTo>
                <a:lnTo>
                  <a:pt x="3803" y="0"/>
                </a:lnTo>
                <a:lnTo>
                  <a:pt x="3811" y="0"/>
                </a:lnTo>
                <a:lnTo>
                  <a:pt x="3819" y="0"/>
                </a:lnTo>
                <a:lnTo>
                  <a:pt x="3827" y="0"/>
                </a:lnTo>
                <a:lnTo>
                  <a:pt x="3843" y="0"/>
                </a:lnTo>
                <a:lnTo>
                  <a:pt x="3851" y="0"/>
                </a:lnTo>
                <a:lnTo>
                  <a:pt x="3859" y="0"/>
                </a:lnTo>
                <a:lnTo>
                  <a:pt x="3867" y="0"/>
                </a:lnTo>
                <a:lnTo>
                  <a:pt x="3883" y="0"/>
                </a:ln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dirty="0">
              <a:solidFill>
                <a:prstClr val="black"/>
              </a:solidFill>
            </a:endParaRPr>
          </a:p>
        </p:txBody>
      </p:sp>
      <p:sp>
        <p:nvSpPr>
          <p:cNvPr id="20502" name="Rectangle 23"/>
          <p:cNvSpPr>
            <a:spLocks noChangeArrowheads="1"/>
          </p:cNvSpPr>
          <p:nvPr/>
        </p:nvSpPr>
        <p:spPr bwMode="auto">
          <a:xfrm>
            <a:off x="1014414"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2000</a:t>
            </a:r>
            <a:endParaRPr lang="de-DE" altLang="en-US" sz="1800" dirty="0">
              <a:solidFill>
                <a:prstClr val="black"/>
              </a:solidFill>
              <a:latin typeface="Arial" charset="0"/>
            </a:endParaRPr>
          </a:p>
        </p:txBody>
      </p:sp>
      <p:sp>
        <p:nvSpPr>
          <p:cNvPr id="20503" name="Rectangle 24"/>
          <p:cNvSpPr>
            <a:spLocks noChangeArrowheads="1"/>
          </p:cNvSpPr>
          <p:nvPr/>
        </p:nvSpPr>
        <p:spPr bwMode="auto">
          <a:xfrm>
            <a:off x="2254252" y="6158686"/>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2020</a:t>
            </a:r>
            <a:endParaRPr lang="de-DE" altLang="en-US" sz="1800" dirty="0">
              <a:solidFill>
                <a:prstClr val="black"/>
              </a:solidFill>
              <a:latin typeface="Arial" charset="0"/>
            </a:endParaRPr>
          </a:p>
        </p:txBody>
      </p:sp>
      <p:sp>
        <p:nvSpPr>
          <p:cNvPr id="20504" name="Rectangle 25"/>
          <p:cNvSpPr>
            <a:spLocks noChangeArrowheads="1"/>
          </p:cNvSpPr>
          <p:nvPr/>
        </p:nvSpPr>
        <p:spPr bwMode="auto">
          <a:xfrm>
            <a:off x="3470278"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2040</a:t>
            </a:r>
            <a:endParaRPr lang="de-DE" altLang="en-US" sz="1800" dirty="0">
              <a:solidFill>
                <a:prstClr val="black"/>
              </a:solidFill>
              <a:latin typeface="Arial" charset="0"/>
            </a:endParaRPr>
          </a:p>
        </p:txBody>
      </p:sp>
      <p:sp>
        <p:nvSpPr>
          <p:cNvPr id="20505" name="Rectangle 26"/>
          <p:cNvSpPr>
            <a:spLocks noChangeArrowheads="1"/>
          </p:cNvSpPr>
          <p:nvPr/>
        </p:nvSpPr>
        <p:spPr bwMode="auto">
          <a:xfrm>
            <a:off x="4710114"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2060</a:t>
            </a:r>
            <a:endParaRPr lang="de-DE" altLang="en-US" sz="1800" dirty="0">
              <a:solidFill>
                <a:prstClr val="black"/>
              </a:solidFill>
              <a:latin typeface="Arial" charset="0"/>
            </a:endParaRPr>
          </a:p>
        </p:txBody>
      </p:sp>
      <p:sp>
        <p:nvSpPr>
          <p:cNvPr id="20506" name="Rectangle 27"/>
          <p:cNvSpPr>
            <a:spLocks noChangeArrowheads="1"/>
          </p:cNvSpPr>
          <p:nvPr/>
        </p:nvSpPr>
        <p:spPr bwMode="auto">
          <a:xfrm>
            <a:off x="5938840" y="6158659"/>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2080</a:t>
            </a:r>
            <a:endParaRPr lang="de-DE" altLang="en-US" sz="1800" dirty="0">
              <a:solidFill>
                <a:prstClr val="black"/>
              </a:solidFill>
              <a:latin typeface="Arial" charset="0"/>
            </a:endParaRPr>
          </a:p>
        </p:txBody>
      </p:sp>
      <p:sp>
        <p:nvSpPr>
          <p:cNvPr id="20507" name="Rectangle 28"/>
          <p:cNvSpPr>
            <a:spLocks noChangeArrowheads="1"/>
          </p:cNvSpPr>
          <p:nvPr/>
        </p:nvSpPr>
        <p:spPr bwMode="auto">
          <a:xfrm>
            <a:off x="7183798" y="6157044"/>
            <a:ext cx="4552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600" dirty="0">
                <a:solidFill>
                  <a:srgbClr val="000000"/>
                </a:solidFill>
                <a:latin typeface="Arial" charset="0"/>
              </a:rPr>
              <a:t>2100</a:t>
            </a:r>
            <a:endParaRPr lang="de-DE" altLang="en-US" sz="1800" dirty="0">
              <a:solidFill>
                <a:prstClr val="black"/>
              </a:solidFill>
              <a:latin typeface="Arial" charset="0"/>
            </a:endParaRPr>
          </a:p>
        </p:txBody>
      </p:sp>
      <p:sp>
        <p:nvSpPr>
          <p:cNvPr id="20509" name="Rectangle 30"/>
          <p:cNvSpPr>
            <a:spLocks noChangeArrowheads="1"/>
          </p:cNvSpPr>
          <p:nvPr/>
        </p:nvSpPr>
        <p:spPr bwMode="auto">
          <a:xfrm rot="-5400000">
            <a:off x="-361461" y="4515339"/>
            <a:ext cx="15435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de-DE" altLang="en-US" sz="1600" dirty="0" smtClean="0">
                <a:solidFill>
                  <a:srgbClr val="000000"/>
                </a:solidFill>
                <a:latin typeface="Arial" charset="0"/>
              </a:rPr>
              <a:t>TonnenC0</a:t>
            </a:r>
            <a:r>
              <a:rPr lang="de-DE" altLang="en-US" sz="1600" baseline="-25000" dirty="0" smtClean="0">
                <a:solidFill>
                  <a:srgbClr val="000000"/>
                </a:solidFill>
                <a:latin typeface="Arial" charset="0"/>
              </a:rPr>
              <a:t>2</a:t>
            </a:r>
            <a:r>
              <a:rPr lang="de-DE" altLang="en-US" sz="1600" dirty="0" smtClean="0">
                <a:solidFill>
                  <a:srgbClr val="000000"/>
                </a:solidFill>
                <a:latin typeface="Arial" charset="0"/>
              </a:rPr>
              <a:t>/Jahr</a:t>
            </a:r>
            <a:endParaRPr lang="de-DE" altLang="en-US" sz="3600" dirty="0">
              <a:solidFill>
                <a:prstClr val="black"/>
              </a:solidFill>
              <a:latin typeface="Arial" charset="0"/>
            </a:endParaRPr>
          </a:p>
        </p:txBody>
      </p:sp>
      <p:sp>
        <p:nvSpPr>
          <p:cNvPr id="1120287" name="Rectangle 31"/>
          <p:cNvSpPr>
            <a:spLocks noChangeArrowheads="1"/>
          </p:cNvSpPr>
          <p:nvPr/>
        </p:nvSpPr>
        <p:spPr bwMode="auto">
          <a:xfrm rot="20896238">
            <a:off x="1502652" y="5105875"/>
            <a:ext cx="2141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sz="1800" dirty="0">
                <a:solidFill>
                  <a:srgbClr val="0000FF"/>
                </a:solidFill>
                <a:latin typeface="Arial" charset="0"/>
              </a:rPr>
              <a:t>Normalbetrieb (BAU)</a:t>
            </a:r>
          </a:p>
        </p:txBody>
      </p:sp>
      <p:sp>
        <p:nvSpPr>
          <p:cNvPr id="1120291" name="Line 35"/>
          <p:cNvSpPr>
            <a:spLocks noChangeShapeType="1"/>
          </p:cNvSpPr>
          <p:nvPr/>
        </p:nvSpPr>
        <p:spPr bwMode="auto">
          <a:xfrm flipH="1">
            <a:off x="7448551" y="4901922"/>
            <a:ext cx="457200" cy="3048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1120292" name="Rectangle 36"/>
          <p:cNvSpPr>
            <a:spLocks noChangeArrowheads="1"/>
          </p:cNvSpPr>
          <p:nvPr/>
        </p:nvSpPr>
        <p:spPr bwMode="auto">
          <a:xfrm>
            <a:off x="1320800" y="3759478"/>
            <a:ext cx="30463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dirty="0">
                <a:solidFill>
                  <a:srgbClr val="008000"/>
                </a:solidFill>
                <a:latin typeface="Arial" charset="0"/>
              </a:rPr>
              <a:t>1. Anstieg stoppt 2040</a:t>
            </a:r>
          </a:p>
        </p:txBody>
      </p:sp>
      <p:sp>
        <p:nvSpPr>
          <p:cNvPr id="1120293" name="Line 37"/>
          <p:cNvSpPr>
            <a:spLocks noChangeShapeType="1"/>
          </p:cNvSpPr>
          <p:nvPr/>
        </p:nvSpPr>
        <p:spPr bwMode="auto">
          <a:xfrm flipH="1">
            <a:off x="7448551" y="5435322"/>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1120294" name="Rectangle 38"/>
          <p:cNvSpPr>
            <a:spLocks noChangeArrowheads="1"/>
          </p:cNvSpPr>
          <p:nvPr/>
        </p:nvSpPr>
        <p:spPr bwMode="auto">
          <a:xfrm>
            <a:off x="7350747" y="3987522"/>
            <a:ext cx="16783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de-DE" altLang="en-US" dirty="0">
                <a:solidFill>
                  <a:srgbClr val="008000"/>
                </a:solidFill>
                <a:latin typeface="Arial" charset="0"/>
              </a:rPr>
              <a:t>3. Jährlicher</a:t>
            </a:r>
          </a:p>
          <a:p>
            <a:pPr algn="ctr" eaLnBrk="1" hangingPunct="1"/>
            <a:r>
              <a:rPr lang="de-DE" altLang="en-US" dirty="0">
                <a:solidFill>
                  <a:srgbClr val="008000"/>
                </a:solidFill>
                <a:latin typeface="Arial" charset="0"/>
              </a:rPr>
              <a:t>Rückgang</a:t>
            </a:r>
          </a:p>
          <a:p>
            <a:pPr algn="ctr" eaLnBrk="1" hangingPunct="1"/>
            <a:r>
              <a:rPr lang="de-DE" altLang="en-US" dirty="0">
                <a:solidFill>
                  <a:srgbClr val="008000"/>
                </a:solidFill>
                <a:latin typeface="Arial" charset="0"/>
              </a:rPr>
              <a:t>1%</a:t>
            </a:r>
          </a:p>
        </p:txBody>
      </p:sp>
      <p:sp>
        <p:nvSpPr>
          <p:cNvPr id="1120295" name="Rectangle 39"/>
          <p:cNvSpPr>
            <a:spLocks noChangeArrowheads="1"/>
          </p:cNvSpPr>
          <p:nvPr/>
        </p:nvSpPr>
        <p:spPr bwMode="auto">
          <a:xfrm>
            <a:off x="8025838" y="5206723"/>
            <a:ext cx="4456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ctr" eaLnBrk="1" hangingPunct="1"/>
            <a:r>
              <a:rPr lang="de-DE" altLang="en-US" dirty="0">
                <a:solidFill>
                  <a:prstClr val="white">
                    <a:lumMod val="65000"/>
                  </a:prstClr>
                </a:solidFill>
                <a:latin typeface="Arial" charset="0"/>
              </a:rPr>
              <a:t>3%</a:t>
            </a:r>
          </a:p>
          <a:p>
            <a:pPr algn="ctr" eaLnBrk="1" hangingPunct="1"/>
            <a:r>
              <a:rPr lang="de-DE" altLang="en-US" dirty="0">
                <a:solidFill>
                  <a:prstClr val="black"/>
                </a:solidFill>
                <a:latin typeface="Arial" charset="0"/>
              </a:rPr>
              <a:t>5%</a:t>
            </a:r>
            <a:endParaRPr lang="de-DE" altLang="en-US" dirty="0">
              <a:solidFill>
                <a:srgbClr val="800D1B"/>
              </a:solidFill>
              <a:latin typeface="Arial" charset="0"/>
            </a:endParaRPr>
          </a:p>
        </p:txBody>
      </p:sp>
      <p:sp>
        <p:nvSpPr>
          <p:cNvPr id="1120296" name="Line 40"/>
          <p:cNvSpPr>
            <a:spLocks noChangeShapeType="1"/>
          </p:cNvSpPr>
          <p:nvPr/>
        </p:nvSpPr>
        <p:spPr bwMode="auto">
          <a:xfrm flipH="1">
            <a:off x="7448551" y="5740122"/>
            <a:ext cx="457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1120297" name="Line 41"/>
          <p:cNvSpPr>
            <a:spLocks noChangeShapeType="1"/>
          </p:cNvSpPr>
          <p:nvPr/>
        </p:nvSpPr>
        <p:spPr bwMode="auto">
          <a:xfrm>
            <a:off x="3360740" y="4128810"/>
            <a:ext cx="277813" cy="468312"/>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1120298" name="Line 42"/>
          <p:cNvSpPr>
            <a:spLocks noChangeShapeType="1"/>
          </p:cNvSpPr>
          <p:nvPr/>
        </p:nvSpPr>
        <p:spPr bwMode="auto">
          <a:xfrm flipH="1">
            <a:off x="4385244" y="3654900"/>
            <a:ext cx="215333" cy="973336"/>
          </a:xfrm>
          <a:prstGeom prst="line">
            <a:avLst/>
          </a:prstGeom>
          <a:noFill/>
          <a:ln w="190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de-DE" dirty="0">
              <a:solidFill>
                <a:prstClr val="black"/>
              </a:solidFill>
            </a:endParaRPr>
          </a:p>
        </p:txBody>
      </p:sp>
      <p:sp>
        <p:nvSpPr>
          <p:cNvPr id="46" name="Rectangle 36"/>
          <p:cNvSpPr>
            <a:spLocks noChangeArrowheads="1"/>
          </p:cNvSpPr>
          <p:nvPr/>
        </p:nvSpPr>
        <p:spPr bwMode="auto">
          <a:xfrm>
            <a:off x="3724276" y="3268662"/>
            <a:ext cx="39578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de-DE" altLang="en-US" dirty="0">
                <a:solidFill>
                  <a:srgbClr val="008000"/>
                </a:solidFill>
                <a:latin typeface="Arial" charset="0"/>
              </a:rPr>
              <a:t>2. Reduzierung beginnt 2050</a:t>
            </a:r>
          </a:p>
        </p:txBody>
      </p:sp>
      <p:sp>
        <p:nvSpPr>
          <p:cNvPr id="37" name="Rectangle 36"/>
          <p:cNvSpPr/>
          <p:nvPr/>
        </p:nvSpPr>
        <p:spPr>
          <a:xfrm>
            <a:off x="0" y="228600"/>
            <a:ext cx="6705600" cy="3810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0" name="Rectangle 39"/>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aseline="-25000" dirty="0"/>
          </a:p>
        </p:txBody>
      </p:sp>
      <p:sp>
        <p:nvSpPr>
          <p:cNvPr id="41" name="Rectangle 3"/>
          <p:cNvSpPr txBox="1">
            <a:spLocks noChangeArrowheads="1"/>
          </p:cNvSpPr>
          <p:nvPr/>
        </p:nvSpPr>
        <p:spPr>
          <a:xfrm>
            <a:off x="1676400" y="1066800"/>
            <a:ext cx="7016321" cy="1016526"/>
          </a:xfrm>
          <a:prstGeom prst="rect">
            <a:avLst/>
          </a:prstGeom>
        </p:spPr>
        <p:txBody>
          <a:bodyPr rtlCol="0">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342900" eaLnBrk="1" fontAlgn="auto" hangingPunct="1">
              <a:spcAft>
                <a:spcPts val="0"/>
              </a:spcAft>
              <a:buFont typeface="+mj-lt"/>
              <a:buAutoNum type="arabicPeriod"/>
              <a:defRPr/>
            </a:pPr>
            <a:r>
              <a:rPr lang="de-DE" sz="1600" dirty="0">
                <a:solidFill>
                  <a:prstClr val="black"/>
                </a:solidFill>
                <a:latin typeface="Century Gothic" panose="020B0502020202020204" pitchFamily="34" charset="0"/>
                <a:ea typeface=""/>
              </a:rPr>
              <a:t>Anstiegsstopp der jährlichen THG-Emissionen in Ihrem Block (soweit zutreffend)</a:t>
            </a:r>
          </a:p>
          <a:p>
            <a:pPr marL="914400" lvl="2" indent="-342900" eaLnBrk="1" fontAlgn="auto" hangingPunct="1">
              <a:spcAft>
                <a:spcPts val="0"/>
              </a:spcAft>
              <a:buFont typeface="+mj-lt"/>
              <a:buAutoNum type="arabicPeriod"/>
              <a:defRPr/>
            </a:pPr>
            <a:r>
              <a:rPr lang="de-DE" sz="1600" dirty="0">
                <a:solidFill>
                  <a:prstClr val="black"/>
                </a:solidFill>
                <a:latin typeface="Century Gothic" panose="020B0502020202020204" pitchFamily="34" charset="0"/>
                <a:ea typeface=""/>
              </a:rPr>
              <a:t>Jahr (so gewünscht), ab dem THG-Emissionen wieder sinken</a:t>
            </a:r>
          </a:p>
          <a:p>
            <a:pPr marL="914400" lvl="2" indent="-342900" eaLnBrk="1" fontAlgn="auto" hangingPunct="1">
              <a:spcAft>
                <a:spcPts val="0"/>
              </a:spcAft>
              <a:buFont typeface="+mj-lt"/>
              <a:buAutoNum type="arabicPeriod"/>
              <a:defRPr/>
            </a:pPr>
            <a:r>
              <a:rPr lang="de-DE" sz="1600" dirty="0">
                <a:solidFill>
                  <a:prstClr val="black"/>
                </a:solidFill>
                <a:latin typeface="Century Gothic" panose="020B0502020202020204" pitchFamily="34" charset="0"/>
                <a:ea typeface=""/>
              </a:rPr>
              <a:t>Falls Emissionen sinken, mit welcher Rate (% pro Jahr)? </a:t>
            </a:r>
          </a:p>
          <a:p>
            <a:pPr marL="0" indent="0" eaLnBrk="1" fontAlgn="auto" hangingPunct="1">
              <a:spcAft>
                <a:spcPts val="0"/>
              </a:spcAft>
              <a:buFont typeface="Arial" charset="0"/>
              <a:buNone/>
              <a:defRPr/>
            </a:pPr>
            <a:endParaRPr lang="de-DE" sz="1600" dirty="0">
              <a:solidFill>
                <a:prstClr val="black"/>
              </a:solidFill>
              <a:latin typeface="Arial" charset="0"/>
              <a:ea typeface=""/>
            </a:endParaRPr>
          </a:p>
        </p:txBody>
      </p:sp>
      <p:sp>
        <p:nvSpPr>
          <p:cNvPr id="42" name="Rectangle 3"/>
          <p:cNvSpPr txBox="1">
            <a:spLocks noChangeArrowheads="1"/>
          </p:cNvSpPr>
          <p:nvPr/>
        </p:nvSpPr>
        <p:spPr>
          <a:xfrm>
            <a:off x="381000" y="1039381"/>
            <a:ext cx="2402537" cy="713219"/>
          </a:xfrm>
          <a:prstGeom prst="rect">
            <a:avLst/>
          </a:prstGeom>
        </p:spPr>
        <p:txBody>
          <a:bodyPr rtlCol="0">
            <a:norm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3050" lvl="2" indent="0" eaLnBrk="1" fontAlgn="auto" hangingPunct="1">
              <a:spcAft>
                <a:spcPts val="0"/>
              </a:spcAft>
              <a:buNone/>
              <a:defRPr/>
            </a:pPr>
            <a:r>
              <a:rPr lang="de-DE" sz="1800" dirty="0">
                <a:solidFill>
                  <a:prstClr val="black"/>
                </a:solidFill>
                <a:latin typeface="Century Gothic" panose="020B0502020202020204" pitchFamily="34" charset="0"/>
                <a:ea typeface=""/>
              </a:rPr>
              <a:t>Sie </a:t>
            </a:r>
            <a:r>
              <a:rPr lang="de-DE" sz="1800" dirty="0" smtClean="0">
                <a:solidFill>
                  <a:prstClr val="black"/>
                </a:solidFill>
                <a:latin typeface="Century Gothic" panose="020B0502020202020204" pitchFamily="34" charset="0"/>
                <a:ea typeface=""/>
              </a:rPr>
              <a:t>legen fest</a:t>
            </a:r>
            <a:r>
              <a:rPr lang="de-DE" sz="1800" dirty="0">
                <a:solidFill>
                  <a:prstClr val="black"/>
                </a:solidFill>
                <a:latin typeface="Century Gothic" panose="020B0502020202020204" pitchFamily="34" charset="0"/>
                <a:ea typeface=""/>
              </a:rPr>
              <a:t>:</a:t>
            </a:r>
            <a:endParaRPr lang="de-DE" sz="1800" dirty="0">
              <a:solidFill>
                <a:prstClr val="black"/>
              </a:solidFill>
              <a:latin typeface="Arial" charset="0"/>
              <a:ea typeface=""/>
            </a:endParaRPr>
          </a:p>
        </p:txBody>
      </p:sp>
      <p:sp>
        <p:nvSpPr>
          <p:cNvPr id="2" name="Title 1"/>
          <p:cNvSpPr>
            <a:spLocks noGrp="1"/>
          </p:cNvSpPr>
          <p:nvPr>
            <p:ph type="title"/>
          </p:nvPr>
        </p:nvSpPr>
        <p:spPr/>
        <p:txBody>
          <a:bodyPr/>
          <a:lstStyle/>
          <a:p>
            <a:r>
              <a:rPr lang="de-DE" altLang="en-US" dirty="0"/>
              <a:t>Entscheidung 1: </a:t>
            </a:r>
            <a:r>
              <a:rPr lang="de-DE" altLang="en-US" dirty="0" smtClean="0"/>
              <a:t/>
            </a:r>
            <a:br>
              <a:rPr lang="de-DE" altLang="en-US" dirty="0" smtClean="0"/>
            </a:br>
            <a:r>
              <a:rPr lang="de-DE" altLang="en-US" dirty="0" smtClean="0"/>
              <a:t>Emissionen </a:t>
            </a:r>
            <a:r>
              <a:rPr lang="de-DE" altLang="en-US" dirty="0"/>
              <a:t>aus fossilen Brennstoffen</a:t>
            </a:r>
            <a:endParaRPr lang="de-DE" dirty="0"/>
          </a:p>
        </p:txBody>
      </p:sp>
    </p:spTree>
    <p:extLst>
      <p:ext uri="{BB962C8B-B14F-4D97-AF65-F5344CB8AC3E}">
        <p14:creationId xmlns:p14="http://schemas.microsoft.com/office/powerpoint/2010/main" val="2934905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0278"/>
                                        </p:tgtEl>
                                        <p:attrNameLst>
                                          <p:attrName>style.visibility</p:attrName>
                                        </p:attrNameLst>
                                      </p:cBhvr>
                                      <p:to>
                                        <p:strVal val="visible"/>
                                      </p:to>
                                    </p:set>
                                    <p:animEffect transition="in" filter="wipe(left)">
                                      <p:cBhvr>
                                        <p:cTn id="7" dur="500"/>
                                        <p:tgtEl>
                                          <p:spTgt spid="112027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20287"/>
                                        </p:tgtEl>
                                        <p:attrNameLst>
                                          <p:attrName>style.visibility</p:attrName>
                                        </p:attrNameLst>
                                      </p:cBhvr>
                                      <p:to>
                                        <p:strVal val="visible"/>
                                      </p:to>
                                    </p:set>
                                    <p:animEffect transition="in" filter="wipe(down)">
                                      <p:cBhvr>
                                        <p:cTn id="11" dur="500"/>
                                        <p:tgtEl>
                                          <p:spTgt spid="112028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20276"/>
                                        </p:tgtEl>
                                        <p:attrNameLst>
                                          <p:attrName>style.visibility</p:attrName>
                                        </p:attrNameLst>
                                      </p:cBhvr>
                                      <p:to>
                                        <p:strVal val="visible"/>
                                      </p:to>
                                    </p:set>
                                    <p:animEffect transition="in" filter="wipe(up)">
                                      <p:cBhvr>
                                        <p:cTn id="16" dur="500"/>
                                        <p:tgtEl>
                                          <p:spTgt spid="1120276"/>
                                        </p:tgtEl>
                                      </p:cBhvr>
                                    </p:animEffect>
                                  </p:childTnLst>
                                </p:cTn>
                              </p:par>
                            </p:childTnLst>
                          </p:cTn>
                        </p:par>
                        <p:par>
                          <p:cTn id="17" fill="hold" nodeType="afterGroup">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120297"/>
                                        </p:tgtEl>
                                        <p:attrNameLst>
                                          <p:attrName>style.visibility</p:attrName>
                                        </p:attrNameLst>
                                      </p:cBhvr>
                                      <p:to>
                                        <p:strVal val="visible"/>
                                      </p:to>
                                    </p:set>
                                    <p:animEffect transition="in" filter="wipe(down)">
                                      <p:cBhvr>
                                        <p:cTn id="20" dur="500"/>
                                        <p:tgtEl>
                                          <p:spTgt spid="112029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20292"/>
                                        </p:tgtEl>
                                        <p:attrNameLst>
                                          <p:attrName>style.visibility</p:attrName>
                                        </p:attrNameLst>
                                      </p:cBhvr>
                                      <p:to>
                                        <p:strVal val="visible"/>
                                      </p:to>
                                    </p:set>
                                    <p:animEffect transition="in" filter="wipe(down)">
                                      <p:cBhvr>
                                        <p:cTn id="23" dur="500"/>
                                        <p:tgtEl>
                                          <p:spTgt spid="112029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20298"/>
                                        </p:tgtEl>
                                        <p:attrNameLst>
                                          <p:attrName>style.visibility</p:attrName>
                                        </p:attrNameLst>
                                      </p:cBhvr>
                                      <p:to>
                                        <p:strVal val="visible"/>
                                      </p:to>
                                    </p:set>
                                    <p:animEffect transition="in" filter="wipe(down)">
                                      <p:cBhvr>
                                        <p:cTn id="31" dur="500"/>
                                        <p:tgtEl>
                                          <p:spTgt spid="11202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120294"/>
                                        </p:tgtEl>
                                        <p:attrNameLst>
                                          <p:attrName>style.visibility</p:attrName>
                                        </p:attrNameLst>
                                      </p:cBhvr>
                                      <p:to>
                                        <p:strVal val="visible"/>
                                      </p:to>
                                    </p:set>
                                    <p:animEffect transition="in" filter="wipe(down)">
                                      <p:cBhvr>
                                        <p:cTn id="36" dur="500"/>
                                        <p:tgtEl>
                                          <p:spTgt spid="112029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0291"/>
                                        </p:tgtEl>
                                        <p:attrNameLst>
                                          <p:attrName>style.visibility</p:attrName>
                                        </p:attrNameLst>
                                      </p:cBhvr>
                                      <p:to>
                                        <p:strVal val="visible"/>
                                      </p:to>
                                    </p:set>
                                    <p:animEffect transition="in" filter="wipe(down)">
                                      <p:cBhvr>
                                        <p:cTn id="39" dur="500"/>
                                        <p:tgtEl>
                                          <p:spTgt spid="112029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120275"/>
                                        </p:tgtEl>
                                        <p:attrNameLst>
                                          <p:attrName>style.visibility</p:attrName>
                                        </p:attrNameLst>
                                      </p:cBhvr>
                                      <p:to>
                                        <p:strVal val="visible"/>
                                      </p:to>
                                    </p:set>
                                    <p:animEffect transition="in" filter="wipe(up)">
                                      <p:cBhvr>
                                        <p:cTn id="44" dur="500"/>
                                        <p:tgtEl>
                                          <p:spTgt spid="112027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120274"/>
                                        </p:tgtEl>
                                        <p:attrNameLst>
                                          <p:attrName>style.visibility</p:attrName>
                                        </p:attrNameLst>
                                      </p:cBhvr>
                                      <p:to>
                                        <p:strVal val="visible"/>
                                      </p:to>
                                    </p:set>
                                    <p:animEffect transition="in" filter="wipe(up)">
                                      <p:cBhvr>
                                        <p:cTn id="47" dur="500"/>
                                        <p:tgtEl>
                                          <p:spTgt spid="112027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120293"/>
                                        </p:tgtEl>
                                        <p:attrNameLst>
                                          <p:attrName>style.visibility</p:attrName>
                                        </p:attrNameLst>
                                      </p:cBhvr>
                                      <p:to>
                                        <p:strVal val="visible"/>
                                      </p:to>
                                    </p:set>
                                    <p:animEffect transition="in" filter="wipe(down)">
                                      <p:cBhvr>
                                        <p:cTn id="50" dur="500"/>
                                        <p:tgtEl>
                                          <p:spTgt spid="112029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120296"/>
                                        </p:tgtEl>
                                        <p:attrNameLst>
                                          <p:attrName>style.visibility</p:attrName>
                                        </p:attrNameLst>
                                      </p:cBhvr>
                                      <p:to>
                                        <p:strVal val="visible"/>
                                      </p:to>
                                    </p:set>
                                    <p:animEffect transition="in" filter="wipe(down)">
                                      <p:cBhvr>
                                        <p:cTn id="53" dur="500"/>
                                        <p:tgtEl>
                                          <p:spTgt spid="1120296"/>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120295"/>
                                        </p:tgtEl>
                                        <p:attrNameLst>
                                          <p:attrName>style.visibility</p:attrName>
                                        </p:attrNameLst>
                                      </p:cBhvr>
                                      <p:to>
                                        <p:strVal val="visible"/>
                                      </p:to>
                                    </p:set>
                                    <p:animEffect transition="in" filter="wipe(up)">
                                      <p:cBhvr>
                                        <p:cTn id="56" dur="500"/>
                                        <p:tgtEl>
                                          <p:spTgt spid="112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74" grpId="0" animBg="1"/>
      <p:bldP spid="1120275" grpId="0" animBg="1"/>
      <p:bldP spid="1120276" grpId="0" animBg="1"/>
      <p:bldP spid="1120278" grpId="0" animBg="1"/>
      <p:bldP spid="1120287" grpId="0"/>
      <p:bldP spid="1120291" grpId="0" animBg="1"/>
      <p:bldP spid="1120292" grpId="0"/>
      <p:bldP spid="1120293" grpId="0" animBg="1"/>
      <p:bldP spid="1120294" grpId="0"/>
      <p:bldP spid="1120295" grpId="0"/>
      <p:bldP spid="1120296" grpId="0" animBg="1"/>
      <p:bldP spid="1120297" grpId="0" animBg="1"/>
      <p:bldP spid="1120298" grpId="0" animBg="1"/>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7A9E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3276600"/>
            <a:ext cx="7981950" cy="3200400"/>
          </a:xfrm>
        </p:spPr>
        <p:txBody>
          <a:bodyPr>
            <a:normAutofit fontScale="77500" lnSpcReduction="20000"/>
          </a:bodyPr>
          <a:lstStyle/>
          <a:p>
            <a:pPr marL="0" indent="0" eaLnBrk="0" fontAlgn="base" hangingPunct="0">
              <a:lnSpc>
                <a:spcPct val="100000"/>
              </a:lnSpc>
              <a:spcBef>
                <a:spcPct val="30000"/>
              </a:spcBef>
              <a:spcAft>
                <a:spcPct val="0"/>
              </a:spcAft>
              <a:buNone/>
              <a:defRPr/>
            </a:pPr>
            <a:r>
              <a:rPr lang="de-DE" b="1" dirty="0"/>
              <a:t>Entwaldung</a:t>
            </a:r>
            <a:r>
              <a:rPr lang="de-DE" dirty="0"/>
              <a:t> ( 0 – 100%)</a:t>
            </a:r>
          </a:p>
          <a:p>
            <a:pPr lvl="1">
              <a:lnSpc>
                <a:spcPct val="120000"/>
              </a:lnSpc>
            </a:pPr>
            <a:r>
              <a:rPr lang="de-DE" dirty="0"/>
              <a:t>0 = setzt die Entwaldung im </a:t>
            </a:r>
            <a:r>
              <a:rPr lang="de-DE" dirty="0" smtClean="0"/>
              <a:t>„Business-</a:t>
            </a:r>
            <a:r>
              <a:rPr lang="de-DE" dirty="0" err="1" smtClean="0"/>
              <a:t>as</a:t>
            </a:r>
            <a:r>
              <a:rPr lang="de-DE" dirty="0" smtClean="0"/>
              <a:t>-</a:t>
            </a:r>
            <a:r>
              <a:rPr lang="de-DE" dirty="0" err="1" smtClean="0"/>
              <a:t>Usual</a:t>
            </a:r>
            <a:r>
              <a:rPr lang="de-DE" dirty="0" smtClean="0"/>
              <a:t>“-Umfang </a:t>
            </a:r>
            <a:r>
              <a:rPr lang="de-DE" dirty="0"/>
              <a:t>fort</a:t>
            </a:r>
          </a:p>
          <a:p>
            <a:pPr lvl="1">
              <a:lnSpc>
                <a:spcPct val="120000"/>
              </a:lnSpc>
            </a:pPr>
            <a:r>
              <a:rPr lang="de-DE" dirty="0"/>
              <a:t>100% = allmähliche Eliminierung der Entwaldung während der kommenden Jahrzehnte.</a:t>
            </a:r>
          </a:p>
          <a:p>
            <a:pPr marL="0" indent="0" eaLnBrk="0" fontAlgn="base" hangingPunct="0">
              <a:lnSpc>
                <a:spcPct val="100000"/>
              </a:lnSpc>
              <a:spcBef>
                <a:spcPct val="30000"/>
              </a:spcBef>
              <a:spcAft>
                <a:spcPct val="0"/>
              </a:spcAft>
              <a:buNone/>
              <a:defRPr/>
            </a:pPr>
            <a:endParaRPr lang="de-DE" b="1" dirty="0" smtClean="0"/>
          </a:p>
          <a:p>
            <a:pPr marL="0" indent="0" eaLnBrk="0" fontAlgn="base" hangingPunct="0">
              <a:lnSpc>
                <a:spcPct val="100000"/>
              </a:lnSpc>
              <a:spcBef>
                <a:spcPct val="30000"/>
              </a:spcBef>
              <a:spcAft>
                <a:spcPct val="0"/>
              </a:spcAft>
              <a:buNone/>
              <a:defRPr/>
            </a:pPr>
            <a:r>
              <a:rPr lang="de-DE" b="1" dirty="0" smtClean="0"/>
              <a:t>Aufforstung</a:t>
            </a:r>
            <a:r>
              <a:rPr lang="de-DE" dirty="0" smtClean="0"/>
              <a:t> </a:t>
            </a:r>
            <a:r>
              <a:rPr lang="de-DE" dirty="0"/>
              <a:t>( 0 – 100%)</a:t>
            </a:r>
          </a:p>
          <a:p>
            <a:pPr lvl="1">
              <a:lnSpc>
                <a:spcPct val="110000"/>
              </a:lnSpc>
            </a:pPr>
            <a:r>
              <a:rPr lang="de-DE" dirty="0"/>
              <a:t>0 = keine neuen Flächen zur Aufforstung vorgesehen</a:t>
            </a:r>
          </a:p>
          <a:p>
            <a:pPr lvl="1">
              <a:lnSpc>
                <a:spcPct val="110000"/>
              </a:lnSpc>
            </a:pPr>
            <a:r>
              <a:rPr lang="de-DE" dirty="0"/>
              <a:t>100% = maximale machbare Aufforstungsfläche.</a:t>
            </a:r>
          </a:p>
        </p:txBody>
      </p:sp>
      <p:pic>
        <p:nvPicPr>
          <p:cNvPr id="8" name="Picture 7" descr="iStock_000019847055Large.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092265"/>
            <a:ext cx="9144000" cy="1912678"/>
          </a:xfrm>
          <a:prstGeom prst="rect">
            <a:avLst/>
          </a:prstGeom>
        </p:spPr>
      </p:pic>
      <p:sp>
        <p:nvSpPr>
          <p:cNvPr id="3" name="Title 2"/>
          <p:cNvSpPr>
            <a:spLocks noGrp="1"/>
          </p:cNvSpPr>
          <p:nvPr>
            <p:ph type="title"/>
          </p:nvPr>
        </p:nvSpPr>
        <p:spPr>
          <a:xfrm>
            <a:off x="628649" y="257681"/>
            <a:ext cx="7886700" cy="623888"/>
          </a:xfrm>
        </p:spPr>
        <p:txBody>
          <a:bodyPr>
            <a:noAutofit/>
          </a:bodyPr>
          <a:lstStyle/>
          <a:p>
            <a:r>
              <a:rPr lang="de-DE" altLang="en-US" sz="2400" dirty="0"/>
              <a:t>Entscheidung 2: </a:t>
            </a:r>
            <a:r>
              <a:rPr lang="de-DE" altLang="en-US" sz="2400" dirty="0" smtClean="0"/>
              <a:t/>
            </a:r>
            <a:br>
              <a:rPr lang="de-DE" altLang="en-US" sz="2400" dirty="0" smtClean="0"/>
            </a:br>
            <a:r>
              <a:rPr lang="de-DE" altLang="en-US" sz="2400" dirty="0" smtClean="0"/>
              <a:t>Forstwirtschaft </a:t>
            </a:r>
            <a:r>
              <a:rPr lang="de-DE" altLang="en-US" sz="2400" dirty="0"/>
              <a:t>und Landnutzung</a:t>
            </a:r>
            <a:endParaRPr lang="de-DE" sz="2400" dirty="0"/>
          </a:p>
        </p:txBody>
      </p:sp>
    </p:spTree>
    <p:extLst>
      <p:ext uri="{BB962C8B-B14F-4D97-AF65-F5344CB8AC3E}">
        <p14:creationId xmlns:p14="http://schemas.microsoft.com/office/powerpoint/2010/main" val="3738938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7A9E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8650" y="228600"/>
            <a:ext cx="7886700" cy="623888"/>
          </a:xfrm>
        </p:spPr>
        <p:txBody>
          <a:bodyPr>
            <a:noAutofit/>
          </a:bodyPr>
          <a:lstStyle/>
          <a:p>
            <a:r>
              <a:rPr lang="de-DE" altLang="en-US" sz="2400" dirty="0"/>
              <a:t>Entscheidung 3: </a:t>
            </a:r>
            <a:r>
              <a:rPr lang="de-DE" altLang="en-US" sz="2400" dirty="0" smtClean="0"/>
              <a:t/>
            </a:r>
            <a:br>
              <a:rPr lang="de-DE" altLang="en-US" sz="2400" dirty="0" smtClean="0"/>
            </a:br>
            <a:r>
              <a:rPr lang="de-DE" altLang="en-US" sz="2400" dirty="0" smtClean="0"/>
              <a:t>Klimafinanzierung</a:t>
            </a:r>
            <a:endParaRPr lang="de-DE" sz="2400" dirty="0"/>
          </a:p>
        </p:txBody>
      </p:sp>
      <p:pic>
        <p:nvPicPr>
          <p:cNvPr id="12" name="Picture 11" descr="buy-cash-coins-2116-830x550.jpg"/>
          <p:cNvPicPr>
            <a:picLocks noChangeAspect="1"/>
          </p:cNvPicPr>
          <p:nvPr/>
        </p:nvPicPr>
        <p:blipFill rotWithShape="1">
          <a:blip r:embed="rId3">
            <a:extLst>
              <a:ext uri="{28A0092B-C50C-407E-A947-70E740481C1C}">
                <a14:useLocalDpi xmlns:a14="http://schemas.microsoft.com/office/drawing/2010/main"/>
              </a:ext>
            </a:extLst>
          </a:blip>
          <a:srcRect l="-201" r="-1"/>
          <a:stretch/>
        </p:blipFill>
        <p:spPr>
          <a:xfrm>
            <a:off x="-1" y="984162"/>
            <a:ext cx="9158288" cy="1987638"/>
          </a:xfrm>
          <a:prstGeom prst="rect">
            <a:avLst/>
          </a:prstGeom>
        </p:spPr>
      </p:pic>
      <p:sp>
        <p:nvSpPr>
          <p:cNvPr id="6" name="Text Placeholder 5"/>
          <p:cNvSpPr>
            <a:spLocks noGrp="1"/>
          </p:cNvSpPr>
          <p:nvPr>
            <p:ph type="body" sz="quarter" idx="10"/>
          </p:nvPr>
        </p:nvSpPr>
        <p:spPr/>
        <p:txBody>
          <a:bodyPr>
            <a:noAutofit/>
          </a:bodyPr>
          <a:lstStyle/>
          <a:p>
            <a:pPr marL="0" indent="0">
              <a:lnSpc>
                <a:spcPct val="120000"/>
              </a:lnSpc>
              <a:buNone/>
            </a:pPr>
            <a:r>
              <a:rPr lang="de-DE" sz="2000" dirty="0"/>
              <a:t>Schaffen Sie einen Grünen Klimafonds, um gefähr-deten Ländern zu helfen bei</a:t>
            </a:r>
            <a:r>
              <a:rPr lang="de-DE" altLang="ja-JP" sz="2000" dirty="0"/>
              <a:t>:</a:t>
            </a:r>
          </a:p>
          <a:p>
            <a:pPr marL="342900" indent="-342900"/>
            <a:r>
              <a:rPr lang="de-DE" sz="1800" dirty="0"/>
              <a:t>Katastrophenhilfe</a:t>
            </a:r>
          </a:p>
          <a:p>
            <a:pPr marL="342900" indent="-342900"/>
            <a:r>
              <a:rPr lang="de-DE" sz="1800" dirty="0"/>
              <a:t>Lebensmittel und Wasser</a:t>
            </a:r>
          </a:p>
          <a:p>
            <a:pPr marL="342900" indent="-342900"/>
            <a:r>
              <a:rPr lang="de-DE" sz="1800" dirty="0"/>
              <a:t>Einwanderung und Flüchtlinge</a:t>
            </a:r>
          </a:p>
          <a:p>
            <a:pPr marL="342900" indent="-342900"/>
            <a:r>
              <a:rPr lang="de-DE" sz="1800" dirty="0"/>
              <a:t>Emissionsminderung</a:t>
            </a:r>
          </a:p>
          <a:p>
            <a:pPr marL="0" indent="0">
              <a:lnSpc>
                <a:spcPct val="120000"/>
              </a:lnSpc>
              <a:buNone/>
            </a:pPr>
            <a:r>
              <a:rPr lang="de-DE" sz="2000" dirty="0" smtClean="0"/>
              <a:t>Das </a:t>
            </a:r>
            <a:r>
              <a:rPr lang="de-DE" sz="2000" dirty="0"/>
              <a:t>Ziel liegt bei </a:t>
            </a:r>
            <a:r>
              <a:rPr lang="de-DE" sz="2000" b="1" dirty="0" smtClean="0"/>
              <a:t>$ 100 </a:t>
            </a:r>
            <a:r>
              <a:rPr lang="de-DE" sz="2000" b="1" dirty="0"/>
              <a:t>Milliarden </a:t>
            </a:r>
            <a:r>
              <a:rPr lang="de-DE" sz="2000" b="1" dirty="0" smtClean="0"/>
              <a:t>pro </a:t>
            </a:r>
            <a:r>
              <a:rPr lang="de-DE" sz="2000" b="1" dirty="0"/>
              <a:t>Jahr </a:t>
            </a:r>
            <a:r>
              <a:rPr lang="de-DE" sz="2000" dirty="0"/>
              <a:t>(ist bis 2020 auf diesen Wert aufzustocken)</a:t>
            </a:r>
          </a:p>
        </p:txBody>
      </p:sp>
      <p:sp>
        <p:nvSpPr>
          <p:cNvPr id="4" name="Rectangle 3"/>
          <p:cNvSpPr/>
          <p:nvPr/>
        </p:nvSpPr>
        <p:spPr>
          <a:xfrm>
            <a:off x="5667694" y="3808274"/>
            <a:ext cx="3124202" cy="1754326"/>
          </a:xfrm>
          <a:prstGeom prst="rect">
            <a:avLst/>
          </a:prstGeom>
          <a:solidFill>
            <a:srgbClr val="0070C0"/>
          </a:solidFill>
        </p:spPr>
        <p:txBody>
          <a:bodyPr wrap="square">
            <a:spAutoFit/>
          </a:bodyPr>
          <a:lstStyle/>
          <a:p>
            <a:pPr marL="347663" indent="-347663">
              <a:lnSpc>
                <a:spcPct val="90000"/>
              </a:lnSpc>
              <a:buFont typeface="Arial" charset="0"/>
              <a:buChar char="•"/>
            </a:pPr>
            <a:r>
              <a:rPr lang="de-DE" dirty="0">
                <a:solidFill>
                  <a:schemeClr val="bg1"/>
                </a:solidFill>
                <a:latin typeface="Century Gothic" charset="0"/>
                <a:ea typeface="Century Gothic" charset="0"/>
                <a:cs typeface="Century Gothic" charset="0"/>
              </a:rPr>
              <a:t>Wie viel werden Sie beitragen? </a:t>
            </a:r>
          </a:p>
          <a:p>
            <a:pPr marL="347663" indent="-347663">
              <a:lnSpc>
                <a:spcPct val="90000"/>
              </a:lnSpc>
              <a:buFont typeface="Arial" charset="0"/>
              <a:buChar char="•"/>
            </a:pPr>
            <a:r>
              <a:rPr lang="de-DE" dirty="0">
                <a:solidFill>
                  <a:schemeClr val="bg1"/>
                </a:solidFill>
                <a:latin typeface="Century Gothic" charset="0"/>
                <a:ea typeface="Century Gothic" charset="0"/>
                <a:cs typeface="Century Gothic" charset="0"/>
              </a:rPr>
              <a:t>Oder wie viel benötigen Sie?</a:t>
            </a:r>
          </a:p>
          <a:p>
            <a:pPr marL="347663" indent="-347663">
              <a:lnSpc>
                <a:spcPct val="90000"/>
              </a:lnSpc>
              <a:buFont typeface="Arial" charset="0"/>
              <a:buChar char="•"/>
            </a:pPr>
            <a:r>
              <a:rPr lang="de-DE" dirty="0">
                <a:solidFill>
                  <a:schemeClr val="bg1"/>
                </a:solidFill>
                <a:latin typeface="Century Gothic" charset="0"/>
                <a:ea typeface="Century Gothic" charset="0"/>
                <a:cs typeface="Century Gothic" charset="0"/>
              </a:rPr>
              <a:t>Bedingungen?</a:t>
            </a:r>
          </a:p>
        </p:txBody>
      </p:sp>
    </p:spTree>
    <p:extLst>
      <p:ext uri="{BB962C8B-B14F-4D97-AF65-F5344CB8AC3E}">
        <p14:creationId xmlns:p14="http://schemas.microsoft.com/office/powerpoint/2010/main" val="8803900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188" t="24834" r="16250" b="11167"/>
          <a:stretch/>
        </p:blipFill>
        <p:spPr bwMode="auto">
          <a:xfrm>
            <a:off x="533400" y="381000"/>
            <a:ext cx="8189118"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1995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28650" y="1600200"/>
            <a:ext cx="7886700" cy="4495800"/>
          </a:xfrm>
        </p:spPr>
        <p:txBody>
          <a:bodyPr/>
          <a:lstStyle/>
          <a:p>
            <a:pPr marL="0" indent="0">
              <a:lnSpc>
                <a:spcPct val="100000"/>
              </a:lnSpc>
              <a:buNone/>
            </a:pPr>
            <a:r>
              <a:rPr lang="de-DE" dirty="0"/>
              <a:t>Nachdem Sie Ihren Vorschlag vorbereitet haben…</a:t>
            </a:r>
          </a:p>
          <a:p>
            <a:pPr marL="0" indent="0">
              <a:lnSpc>
                <a:spcPct val="100000"/>
              </a:lnSpc>
              <a:buNone/>
            </a:pPr>
            <a:endParaRPr lang="de-DE" dirty="0"/>
          </a:p>
          <a:p>
            <a:pPr marL="0" indent="0">
              <a:lnSpc>
                <a:spcPct val="100000"/>
              </a:lnSpc>
              <a:buNone/>
            </a:pPr>
            <a:r>
              <a:rPr lang="de-DE" dirty="0" smtClean="0"/>
              <a:t>… hält ein Vertreter </a:t>
            </a:r>
            <a:r>
              <a:rPr lang="de-DE" dirty="0"/>
              <a:t>jeder Delegation eine </a:t>
            </a:r>
            <a:r>
              <a:rPr lang="de-DE" dirty="0" smtClean="0"/>
              <a:t/>
            </a:r>
            <a:br>
              <a:rPr lang="de-DE" dirty="0" smtClean="0"/>
            </a:br>
            <a:r>
              <a:rPr lang="de-DE" sz="3200" b="1" dirty="0" smtClean="0"/>
              <a:t>2-minütige </a:t>
            </a:r>
            <a:r>
              <a:rPr lang="de-DE" dirty="0"/>
              <a:t>Plenarpräsentation, in der jeweils der Emissionsvorschlag und die Finanzzusage für den Fonds ihrer Region sowie eine Begründung dafür dargelegt sind.</a:t>
            </a:r>
          </a:p>
          <a:p>
            <a:pPr marL="0" indent="0">
              <a:lnSpc>
                <a:spcPct val="100000"/>
              </a:lnSpc>
              <a:buNone/>
            </a:pPr>
            <a:r>
              <a:rPr lang="de-DE" dirty="0"/>
              <a:t>Ernennen Sie einen Vertreter, der die Rede Ihres Blocks hält.</a:t>
            </a:r>
          </a:p>
          <a:p>
            <a:pPr marL="0" marR="0" lvl="0" indent="0" defTabSz="914400" eaLnBrk="1" fontAlgn="auto" latinLnBrk="0" hangingPunct="1">
              <a:lnSpc>
                <a:spcPct val="100000"/>
              </a:lnSpc>
              <a:spcBef>
                <a:spcPts val="0"/>
              </a:spcBef>
              <a:spcAft>
                <a:spcPts val="0"/>
              </a:spcAft>
              <a:buClrTx/>
              <a:buSzTx/>
              <a:buFontTx/>
              <a:buNone/>
              <a:tabLst/>
              <a:defRPr/>
            </a:pPr>
            <a:endParaRPr lang="de-DE" dirty="0"/>
          </a:p>
        </p:txBody>
      </p:sp>
    </p:spTree>
    <p:extLst>
      <p:ext uri="{BB962C8B-B14F-4D97-AF65-F5344CB8AC3E}">
        <p14:creationId xmlns:p14="http://schemas.microsoft.com/office/powerpoint/2010/main" val="4172768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570182694"/>
              </p:ext>
            </p:extLst>
          </p:nvPr>
        </p:nvGraphicFramePr>
        <p:xfrm>
          <a:off x="457200" y="1195652"/>
          <a:ext cx="8382001" cy="5662348"/>
        </p:xfrm>
        <a:graphic>
          <a:graphicData uri="http://schemas.openxmlformats.org/drawingml/2006/table">
            <a:tbl>
              <a:tblPr/>
              <a:tblGrid>
                <a:gridCol w="1197430">
                  <a:extLst>
                    <a:ext uri="{9D8B030D-6E8A-4147-A177-3AD203B41FA5}">
                      <a16:colId xmlns:a16="http://schemas.microsoft.com/office/drawing/2014/main" xmlns="" val="20000"/>
                    </a:ext>
                  </a:extLst>
                </a:gridCol>
                <a:gridCol w="1164771">
                  <a:extLst>
                    <a:ext uri="{9D8B030D-6E8A-4147-A177-3AD203B41FA5}">
                      <a16:colId xmlns:a16="http://schemas.microsoft.com/office/drawing/2014/main" xmlns="" val="20001"/>
                    </a:ext>
                  </a:extLst>
                </a:gridCol>
                <a:gridCol w="1089213">
                  <a:extLst>
                    <a:ext uri="{9D8B030D-6E8A-4147-A177-3AD203B41FA5}">
                      <a16:colId xmlns:a16="http://schemas.microsoft.com/office/drawing/2014/main" xmlns="" val="20002"/>
                    </a:ext>
                  </a:extLst>
                </a:gridCol>
                <a:gridCol w="1103512">
                  <a:extLst>
                    <a:ext uri="{9D8B030D-6E8A-4147-A177-3AD203B41FA5}">
                      <a16:colId xmlns:a16="http://schemas.microsoft.com/office/drawing/2014/main" xmlns="" val="20003"/>
                    </a:ext>
                  </a:extLst>
                </a:gridCol>
                <a:gridCol w="1267866">
                  <a:extLst>
                    <a:ext uri="{9D8B030D-6E8A-4147-A177-3AD203B41FA5}">
                      <a16:colId xmlns:a16="http://schemas.microsoft.com/office/drawing/2014/main" xmlns="" val="20004"/>
                    </a:ext>
                  </a:extLst>
                </a:gridCol>
                <a:gridCol w="1235582">
                  <a:extLst>
                    <a:ext uri="{9D8B030D-6E8A-4147-A177-3AD203B41FA5}">
                      <a16:colId xmlns:a16="http://schemas.microsoft.com/office/drawing/2014/main" xmlns="" val="20005"/>
                    </a:ext>
                  </a:extLst>
                </a:gridCol>
                <a:gridCol w="1323627">
                  <a:extLst>
                    <a:ext uri="{9D8B030D-6E8A-4147-A177-3AD203B41FA5}">
                      <a16:colId xmlns:a16="http://schemas.microsoft.com/office/drawing/2014/main" xmlns="" val="20006"/>
                    </a:ext>
                  </a:extLst>
                </a:gridCol>
              </a:tblGrid>
              <a:tr h="1309454">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DE" altLang="en-US" sz="1500" b="1"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Letztes Jahr Emissions-anstieg</a:t>
                      </a:r>
                      <a:endParaRPr kumimoji="0" lang="de-DE" altLang="en-US" sz="11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Erstes Jahr Emissions-reduktion</a:t>
                      </a:r>
                      <a:endParaRPr kumimoji="0" lang="de-DE" altLang="en-US" sz="11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Jährliche Emissions- reduktion</a:t>
                      </a:r>
                      <a:r>
                        <a:rPr kumimoji="0" lang="de-DE" altLang="en-US" sz="1300" b="1" i="0" u="none" strike="noStrike" cap="none" normalizeH="0" baseline="0" noProof="0" dirty="0">
                          <a:ln>
                            <a:noFill/>
                          </a:ln>
                          <a:solidFill>
                            <a:srgbClr val="000000"/>
                          </a:solidFill>
                          <a:effectLst/>
                          <a:latin typeface="Helvetica" charset="0"/>
                          <a:ea typeface="ＭＳ Ｐゴシック" charset="-128"/>
                        </a:rPr>
                        <a:t/>
                      </a:r>
                      <a:br>
                        <a:rPr kumimoji="0" lang="de-DE" altLang="en-US" sz="1300" b="1" i="0" u="none" strike="noStrike" cap="none" normalizeH="0" baseline="0" noProof="0" dirty="0">
                          <a:ln>
                            <a:noFill/>
                          </a:ln>
                          <a:solidFill>
                            <a:srgbClr val="000000"/>
                          </a:solidFill>
                          <a:effectLst/>
                          <a:latin typeface="Helvetica" charset="0"/>
                          <a:ea typeface="ＭＳ Ｐゴシック" charset="-128"/>
                        </a:rPr>
                      </a:br>
                      <a:r>
                        <a:rPr kumimoji="0" lang="de-DE" altLang="en-US" sz="1100" b="0" i="0" u="none" strike="noStrike" cap="none" normalizeH="0" baseline="0" noProof="0" dirty="0">
                          <a:ln>
                            <a:noFill/>
                          </a:ln>
                          <a:solidFill>
                            <a:srgbClr val="000000"/>
                          </a:solidFill>
                          <a:effectLst/>
                          <a:latin typeface="Helvetica" charset="0"/>
                          <a:ea typeface="ＭＳ Ｐゴシック" charset="-128"/>
                        </a:rPr>
                        <a:t>(%/Jahr)</a:t>
                      </a:r>
                      <a:endParaRPr kumimoji="0" lang="de-DE" altLang="en-US" sz="13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Entwaldungs-maßnahmen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0" i="0" u="none" strike="noStrike" cap="none" normalizeH="0" baseline="0" noProof="0" dirty="0">
                          <a:ln>
                            <a:noFill/>
                          </a:ln>
                          <a:solidFill>
                            <a:srgbClr val="000000"/>
                          </a:solidFill>
                          <a:effectLst/>
                          <a:latin typeface="Helvetica" charset="0"/>
                          <a:ea typeface="ＭＳ Ｐゴシック" charset="-128"/>
                        </a:rPr>
                        <a:t>(0-100% = max. Leistung, null Emissionen)</a:t>
                      </a:r>
                      <a:endParaRPr kumimoji="0" lang="de-DE" altLang="en-US" sz="11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Aufforstungs-maßnahmen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0" i="0" u="none" strike="noStrike" cap="none" normalizeH="0" baseline="0" noProof="0" dirty="0">
                          <a:ln>
                            <a:noFill/>
                          </a:ln>
                          <a:solidFill>
                            <a:srgbClr val="000000"/>
                          </a:solidFill>
                          <a:effectLst/>
                          <a:latin typeface="Helvetica" charset="0"/>
                          <a:ea typeface="ＭＳ Ｐゴシック" charset="-128"/>
                        </a:rPr>
                        <a:t>(0-100% = max. Leistung, null Emissionen)</a:t>
                      </a:r>
                      <a:endParaRPr kumimoji="0" lang="de-DE" altLang="en-US" sz="11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en-US" sz="1100" b="1" i="0" u="none" strike="noStrike" cap="none" normalizeH="0" baseline="0" noProof="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Beitrag zu bzw. Forderung an Fonds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0" i="0" u="none" strike="noStrike" cap="none" normalizeH="0" baseline="0" noProof="0" dirty="0">
                          <a:ln>
                            <a:noFill/>
                          </a:ln>
                          <a:solidFill>
                            <a:srgbClr val="000000"/>
                          </a:solidFill>
                          <a:effectLst/>
                          <a:latin typeface="Helvetica" charset="0"/>
                          <a:ea typeface="ＭＳ Ｐゴシック" charset="-128"/>
                        </a:rPr>
                        <a:t>($ Mrd./Jahr)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en-US" sz="1300" b="1"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49232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USA</a:t>
                      </a:r>
                      <a:endParaRPr kumimoji="0" lang="de-DE" altLang="en-US" sz="1300" b="1" i="0" u="none" strike="noStrike" cap="none" normalizeH="0" baseline="0" noProof="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70595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Europäische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Union</a:t>
                      </a:r>
                      <a:endParaRPr kumimoji="0" lang="de-DE" altLang="en-US" sz="1300" b="1" i="0" u="none" strike="noStrike" cap="none" normalizeH="0" baseline="0" noProof="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864446">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Andere Industrien.</a:t>
                      </a:r>
                      <a:endParaRPr kumimoji="0" lang="de-DE" altLang="en-US" sz="1300" b="1" i="0"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1360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China</a:t>
                      </a:r>
                      <a:endParaRPr kumimoji="0" lang="de-DE" altLang="en-US" sz="1300" b="1" i="0"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44608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Indien</a:t>
                      </a:r>
                      <a:endParaRPr kumimoji="0" lang="de-DE" altLang="en-US" sz="1300" b="1" i="0"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864446">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Andere Entwick-lungsländer</a:t>
                      </a:r>
                      <a:endParaRPr kumimoji="0" lang="de-DE" altLang="en-US" sz="1300" b="1" i="0"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2100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2200" b="0" i="0" u="none" strike="noStrike" cap="none" normalizeH="0" baseline="0" noProof="0" dirty="0">
                          <a:ln>
                            <a:noFill/>
                          </a:ln>
                          <a:solidFill>
                            <a:srgbClr val="000000"/>
                          </a:solidFill>
                          <a:effectLst/>
                          <a:latin typeface="Helvetica" charset="0"/>
                          <a:ea typeface="ＭＳ Ｐゴシック" charset="-128"/>
                        </a:rPr>
                        <a:t>0</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Beispiel</a:t>
                      </a:r>
                      <a:endParaRPr kumimoji="0" lang="de-DE" altLang="en-US" sz="1300" b="0" i="1"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2075</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2085</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1,0%/Jahr</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80%</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10%</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smtClean="0">
                          <a:ln>
                            <a:noFill/>
                          </a:ln>
                          <a:solidFill>
                            <a:srgbClr val="000000"/>
                          </a:solidFill>
                          <a:effectLst/>
                          <a:latin typeface="Helvetica" charset="0"/>
                          <a:ea typeface="ＭＳ Ｐゴシック" charset="-128"/>
                        </a:rPr>
                        <a:t>$ 10 </a:t>
                      </a:r>
                      <a:r>
                        <a:rPr kumimoji="0" lang="de-DE" altLang="en-US" sz="1300" b="0" i="1" u="none" strike="noStrike" cap="none" normalizeH="0" baseline="0" noProof="0" dirty="0" err="1" smtClean="0">
                          <a:ln>
                            <a:noFill/>
                          </a:ln>
                          <a:solidFill>
                            <a:srgbClr val="000000"/>
                          </a:solidFill>
                          <a:effectLst/>
                          <a:latin typeface="Helvetica" charset="0"/>
                          <a:ea typeface="ＭＳ Ｐゴシック" charset="-128"/>
                        </a:rPr>
                        <a:t>Mrd</a:t>
                      </a:r>
                      <a:r>
                        <a:rPr kumimoji="0" lang="de-DE" altLang="en-US" sz="1300" b="0" i="1" u="none" strike="noStrike" cap="none" normalizeH="0" baseline="0" noProof="0" dirty="0" smtClean="0">
                          <a:ln>
                            <a:noFill/>
                          </a:ln>
                          <a:solidFill>
                            <a:srgbClr val="000000"/>
                          </a:solidFill>
                          <a:effectLst/>
                          <a:latin typeface="Helvetica" charset="0"/>
                          <a:ea typeface="ＭＳ Ｐゴシック" charset="-128"/>
                        </a:rPr>
                        <a:t>/J</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bl>
          </a:graphicData>
        </a:graphic>
      </p:graphicFrame>
      <p:sp>
        <p:nvSpPr>
          <p:cNvPr id="2" name="Title 1"/>
          <p:cNvSpPr>
            <a:spLocks noGrp="1"/>
          </p:cNvSpPr>
          <p:nvPr>
            <p:ph type="title"/>
          </p:nvPr>
        </p:nvSpPr>
        <p:spPr/>
        <p:txBody>
          <a:bodyPr>
            <a:normAutofit/>
          </a:bodyPr>
          <a:lstStyle/>
          <a:p>
            <a:r>
              <a:rPr lang="de-DE" altLang="en-US" dirty="0"/>
              <a:t>Zusammenfassung der Vorschläge</a:t>
            </a:r>
            <a:endParaRPr lang="de-DE" dirty="0"/>
          </a:p>
        </p:txBody>
      </p:sp>
    </p:spTree>
    <p:extLst>
      <p:ext uri="{BB962C8B-B14F-4D97-AF65-F5344CB8AC3E}">
        <p14:creationId xmlns:p14="http://schemas.microsoft.com/office/powerpoint/2010/main" val="270583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de-DE" altLang="en-US" dirty="0">
                <a:solidFill>
                  <a:srgbClr val="114C8A"/>
                </a:solidFill>
              </a:rPr>
              <a:t>Tagesordnung</a:t>
            </a:r>
            <a:endParaRPr lang="de-DE" dirty="0"/>
          </a:p>
        </p:txBody>
      </p:sp>
      <p:sp>
        <p:nvSpPr>
          <p:cNvPr id="7" name="Text Placeholder 6"/>
          <p:cNvSpPr>
            <a:spLocks noGrp="1"/>
          </p:cNvSpPr>
          <p:nvPr>
            <p:ph type="body" sz="quarter" idx="10"/>
          </p:nvPr>
        </p:nvSpPr>
        <p:spPr/>
        <p:txBody>
          <a:bodyPr>
            <a:normAutofit/>
          </a:bodyPr>
          <a:lstStyle/>
          <a:p>
            <a:pPr marL="457200" indent="-457200">
              <a:lnSpc>
                <a:spcPct val="200000"/>
              </a:lnSpc>
              <a:buAutoNum type="arabicPeriod"/>
            </a:pPr>
            <a:r>
              <a:rPr lang="de-DE" dirty="0"/>
              <a:t>Einführung</a:t>
            </a:r>
          </a:p>
          <a:p>
            <a:pPr marL="457200" indent="-457200">
              <a:lnSpc>
                <a:spcPct val="200000"/>
              </a:lnSpc>
              <a:buAutoNum type="arabicPeriod"/>
            </a:pPr>
            <a:r>
              <a:rPr lang="de-DE" dirty="0"/>
              <a:t>Rollen</a:t>
            </a:r>
          </a:p>
          <a:p>
            <a:pPr marL="457200" indent="-457200">
              <a:lnSpc>
                <a:spcPct val="200000"/>
              </a:lnSpc>
              <a:buAutoNum type="arabicPeriod"/>
            </a:pPr>
            <a:r>
              <a:rPr lang="de-DE" dirty="0"/>
              <a:t>Verhandlungsrunde 1</a:t>
            </a:r>
          </a:p>
          <a:p>
            <a:pPr marL="457200" indent="-457200">
              <a:lnSpc>
                <a:spcPct val="200000"/>
              </a:lnSpc>
              <a:buAutoNum type="arabicPeriod"/>
            </a:pPr>
            <a:r>
              <a:rPr lang="de-DE" dirty="0"/>
              <a:t>Verhandlungsrunde 2</a:t>
            </a:r>
          </a:p>
          <a:p>
            <a:pPr marL="457200" indent="-457200">
              <a:lnSpc>
                <a:spcPct val="200000"/>
              </a:lnSpc>
              <a:buAutoNum type="arabicPeriod"/>
            </a:pPr>
            <a:r>
              <a:rPr lang="de-DE" dirty="0"/>
              <a:t>Nachbesprechung</a:t>
            </a:r>
          </a:p>
        </p:txBody>
      </p:sp>
    </p:spTree>
    <p:extLst>
      <p:ext uri="{BB962C8B-B14F-4D97-AF65-F5344CB8AC3E}">
        <p14:creationId xmlns:p14="http://schemas.microsoft.com/office/powerpoint/2010/main" val="2013413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137881979"/>
              </p:ext>
            </p:extLst>
          </p:nvPr>
        </p:nvGraphicFramePr>
        <p:xfrm>
          <a:off x="380999" y="1604952"/>
          <a:ext cx="8382001" cy="4891378"/>
        </p:xfrm>
        <a:graphic>
          <a:graphicData uri="http://schemas.openxmlformats.org/drawingml/2006/table">
            <a:tbl>
              <a:tblPr/>
              <a:tblGrid>
                <a:gridCol w="1197430">
                  <a:extLst>
                    <a:ext uri="{9D8B030D-6E8A-4147-A177-3AD203B41FA5}">
                      <a16:colId xmlns:a16="http://schemas.microsoft.com/office/drawing/2014/main" xmlns="" val="20000"/>
                    </a:ext>
                  </a:extLst>
                </a:gridCol>
                <a:gridCol w="1126992">
                  <a:extLst>
                    <a:ext uri="{9D8B030D-6E8A-4147-A177-3AD203B41FA5}">
                      <a16:colId xmlns:a16="http://schemas.microsoft.com/office/drawing/2014/main" xmlns="" val="20001"/>
                    </a:ext>
                  </a:extLst>
                </a:gridCol>
                <a:gridCol w="1126992">
                  <a:extLst>
                    <a:ext uri="{9D8B030D-6E8A-4147-A177-3AD203B41FA5}">
                      <a16:colId xmlns:a16="http://schemas.microsoft.com/office/drawing/2014/main" xmlns="" val="20002"/>
                    </a:ext>
                  </a:extLst>
                </a:gridCol>
                <a:gridCol w="1103512">
                  <a:extLst>
                    <a:ext uri="{9D8B030D-6E8A-4147-A177-3AD203B41FA5}">
                      <a16:colId xmlns:a16="http://schemas.microsoft.com/office/drawing/2014/main" xmlns="" val="20003"/>
                    </a:ext>
                  </a:extLst>
                </a:gridCol>
                <a:gridCol w="1267866">
                  <a:extLst>
                    <a:ext uri="{9D8B030D-6E8A-4147-A177-3AD203B41FA5}">
                      <a16:colId xmlns:a16="http://schemas.microsoft.com/office/drawing/2014/main" xmlns="" val="20004"/>
                    </a:ext>
                  </a:extLst>
                </a:gridCol>
                <a:gridCol w="1235582">
                  <a:extLst>
                    <a:ext uri="{9D8B030D-6E8A-4147-A177-3AD203B41FA5}">
                      <a16:colId xmlns:a16="http://schemas.microsoft.com/office/drawing/2014/main" xmlns="" val="20005"/>
                    </a:ext>
                  </a:extLst>
                </a:gridCol>
                <a:gridCol w="1323627">
                  <a:extLst>
                    <a:ext uri="{9D8B030D-6E8A-4147-A177-3AD203B41FA5}">
                      <a16:colId xmlns:a16="http://schemas.microsoft.com/office/drawing/2014/main" xmlns="" val="20006"/>
                    </a:ext>
                  </a:extLst>
                </a:gridCol>
              </a:tblGrid>
              <a:tr h="1281124">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DE" altLang="en-US" sz="1500" b="1"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Letztes Jahr Emissions-anstieg</a:t>
                      </a:r>
                      <a:endParaRPr kumimoji="0" lang="de-DE" altLang="en-US" sz="11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Erstes Jahr Emissions-reduktion</a:t>
                      </a:r>
                      <a:endParaRPr kumimoji="0" lang="de-DE" altLang="en-US" sz="11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Jährliche Emissions- reduktion</a:t>
                      </a:r>
                      <a:r>
                        <a:rPr kumimoji="0" lang="de-DE" altLang="en-US" sz="1300" b="1" i="0" u="none" strike="noStrike" cap="none" normalizeH="0" baseline="0" noProof="0" dirty="0">
                          <a:ln>
                            <a:noFill/>
                          </a:ln>
                          <a:solidFill>
                            <a:srgbClr val="000000"/>
                          </a:solidFill>
                          <a:effectLst/>
                          <a:latin typeface="Helvetica" charset="0"/>
                          <a:ea typeface="ＭＳ Ｐゴシック" charset="-128"/>
                        </a:rPr>
                        <a:t/>
                      </a:r>
                      <a:br>
                        <a:rPr kumimoji="0" lang="de-DE" altLang="en-US" sz="1300" b="1" i="0" u="none" strike="noStrike" cap="none" normalizeH="0" baseline="0" noProof="0" dirty="0">
                          <a:ln>
                            <a:noFill/>
                          </a:ln>
                          <a:solidFill>
                            <a:srgbClr val="000000"/>
                          </a:solidFill>
                          <a:effectLst/>
                          <a:latin typeface="Helvetica" charset="0"/>
                          <a:ea typeface="ＭＳ Ｐゴシック" charset="-128"/>
                        </a:rPr>
                      </a:br>
                      <a:r>
                        <a:rPr kumimoji="0" lang="de-DE" altLang="en-US" sz="1100" b="0" i="0" u="none" strike="noStrike" cap="none" normalizeH="0" baseline="0" noProof="0" dirty="0">
                          <a:ln>
                            <a:noFill/>
                          </a:ln>
                          <a:solidFill>
                            <a:srgbClr val="000000"/>
                          </a:solidFill>
                          <a:effectLst/>
                          <a:latin typeface="Helvetica" charset="0"/>
                          <a:ea typeface="ＭＳ Ｐゴシック" charset="-128"/>
                        </a:rPr>
                        <a:t>(%/Jahr)</a:t>
                      </a:r>
                      <a:endParaRPr kumimoji="0" lang="de-DE" altLang="en-US" sz="13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Entwaldungs-maßnahmen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0" i="0" u="none" strike="noStrike" cap="none" normalizeH="0" baseline="0" noProof="0" dirty="0">
                          <a:ln>
                            <a:noFill/>
                          </a:ln>
                          <a:solidFill>
                            <a:srgbClr val="000000"/>
                          </a:solidFill>
                          <a:effectLst/>
                          <a:latin typeface="Helvetica" charset="0"/>
                          <a:ea typeface="ＭＳ Ｐゴシック" charset="-128"/>
                        </a:rPr>
                        <a:t>(0-100% = max. Leistung, null Emissionen)</a:t>
                      </a:r>
                      <a:endParaRPr kumimoji="0" lang="de-DE" altLang="en-US" sz="11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Aufforstungs-maßnahmen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0" i="0" u="none" strike="noStrike" cap="none" normalizeH="0" baseline="0" noProof="0" dirty="0">
                          <a:ln>
                            <a:noFill/>
                          </a:ln>
                          <a:solidFill>
                            <a:srgbClr val="000000"/>
                          </a:solidFill>
                          <a:effectLst/>
                          <a:latin typeface="Helvetica" charset="0"/>
                          <a:ea typeface="ＭＳ Ｐゴシック" charset="-128"/>
                        </a:rPr>
                        <a:t>(0-100% = max. Leistung, null Emissionen)</a:t>
                      </a:r>
                      <a:endParaRPr kumimoji="0" lang="de-DE" altLang="en-US" sz="1100" b="0" i="0" u="none" strike="noStrike" cap="none" normalizeH="0" baseline="0" noProof="0" dirty="0">
                        <a:ln>
                          <a:noFill/>
                        </a:ln>
                        <a:solidFill>
                          <a:srgbClr val="0000FF"/>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altLang="en-US" sz="1100" b="1" i="0" u="none" strike="noStrike" cap="none" normalizeH="0" baseline="0" noProof="0" dirty="0">
                        <a:ln>
                          <a:noFill/>
                        </a:ln>
                        <a:solidFill>
                          <a:srgbClr val="000000"/>
                        </a:solidFill>
                        <a:effectLst/>
                        <a:latin typeface="Helvetica" charset="0"/>
                        <a:ea typeface="ＭＳ Ｐゴシック"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1" i="0" u="none" strike="noStrike" cap="none" normalizeH="0" baseline="0" noProof="0" dirty="0">
                          <a:ln>
                            <a:noFill/>
                          </a:ln>
                          <a:solidFill>
                            <a:srgbClr val="000000"/>
                          </a:solidFill>
                          <a:effectLst/>
                          <a:latin typeface="Helvetica" charset="0"/>
                          <a:ea typeface="ＭＳ Ｐゴシック" charset="-128"/>
                        </a:rPr>
                        <a:t>Beitrag zu bzw. Forderung an Fonds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100" b="0" i="0" u="none" strike="noStrike" cap="none" normalizeH="0" baseline="0" noProof="0" dirty="0">
                          <a:ln>
                            <a:noFill/>
                          </a:ln>
                          <a:solidFill>
                            <a:srgbClr val="000000"/>
                          </a:solidFill>
                          <a:effectLst/>
                          <a:latin typeface="Helvetica" charset="0"/>
                          <a:ea typeface="ＭＳ Ｐゴシック" charset="-128"/>
                        </a:rPr>
                        <a:t>($ Mrd./Jahr)</a:t>
                      </a: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49232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USA</a:t>
                      </a:r>
                      <a:endParaRPr kumimoji="0" lang="de-DE" altLang="en-US" sz="1300" b="1" i="0" u="none" strike="noStrike" cap="none" normalizeH="0" baseline="0" noProof="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52605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Europäische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Union</a:t>
                      </a:r>
                      <a:endParaRPr kumimoji="0" lang="de-DE" altLang="en-US" sz="1300" b="1" i="0" u="none" strike="noStrike" cap="none" normalizeH="0" baseline="0" noProof="0" dirty="0">
                        <a:ln>
                          <a:noFill/>
                        </a:ln>
                        <a:solidFill>
                          <a:schemeClr val="tx1"/>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49981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Andere Industrien.</a:t>
                      </a:r>
                      <a:endParaRPr kumimoji="0" lang="de-DE" altLang="en-US" sz="1300" b="1" i="0"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41360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China</a:t>
                      </a:r>
                      <a:endParaRPr kumimoji="0" lang="de-DE" altLang="en-US" sz="1300" b="1" i="0"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44608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Indien</a:t>
                      </a:r>
                      <a:endParaRPr kumimoji="0" lang="de-DE" altLang="en-US" sz="1300" b="1" i="0"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666326">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1" i="0" u="none" strike="noStrike" cap="none" normalizeH="0" baseline="0" noProof="0" dirty="0">
                          <a:ln>
                            <a:noFill/>
                          </a:ln>
                          <a:solidFill>
                            <a:srgbClr val="000000"/>
                          </a:solidFill>
                          <a:effectLst/>
                          <a:latin typeface="Helvetica" charset="0"/>
                          <a:ea typeface="ＭＳ Ｐゴシック" charset="-128"/>
                        </a:rPr>
                        <a:t>Andere Entwick-lungsländer</a:t>
                      </a:r>
                      <a:endParaRPr kumimoji="0" lang="de-DE" altLang="en-US" sz="1300" b="1" i="0"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altLang="en-US" sz="2200" b="0" i="0" u="none" strike="noStrike" cap="none" normalizeH="0" baseline="0" noProof="0" dirty="0">
                        <a:ln>
                          <a:noFill/>
                        </a:ln>
                        <a:solidFill>
                          <a:srgbClr val="000000"/>
                        </a:solidFill>
                        <a:effectLst/>
                        <a:latin typeface="Helvetica" charset="0"/>
                        <a:ea typeface="ＭＳ Ｐゴシック" charset="-128"/>
                      </a:endParaRPr>
                    </a:p>
                  </a:txBody>
                  <a:tcPr marL="71973" marR="71973" marT="35983" marB="359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566044">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Beispiel</a:t>
                      </a:r>
                      <a:endParaRPr kumimoji="0" lang="de-DE" altLang="en-US" sz="1300" b="0" i="1"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2075</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2085</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1,0%/Jahr</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80%</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10%</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smtClean="0">
                          <a:ln>
                            <a:noFill/>
                          </a:ln>
                          <a:solidFill>
                            <a:srgbClr val="000000"/>
                          </a:solidFill>
                          <a:effectLst/>
                          <a:latin typeface="Helvetica" charset="0"/>
                          <a:ea typeface="ＭＳ Ｐゴシック" charset="-128"/>
                        </a:rPr>
                        <a:t>$ 10 </a:t>
                      </a:r>
                      <a:r>
                        <a:rPr kumimoji="0" lang="de-DE" altLang="en-US" sz="1300" b="0" i="1" u="none" strike="noStrike" cap="none" normalizeH="0" baseline="0" noProof="0" dirty="0" err="1" smtClean="0">
                          <a:ln>
                            <a:noFill/>
                          </a:ln>
                          <a:solidFill>
                            <a:srgbClr val="000000"/>
                          </a:solidFill>
                          <a:effectLst/>
                          <a:latin typeface="Helvetica" charset="0"/>
                          <a:ea typeface="ＭＳ Ｐゴシック" charset="-128"/>
                        </a:rPr>
                        <a:t>Mrd</a:t>
                      </a:r>
                      <a:r>
                        <a:rPr kumimoji="0" lang="de-DE" altLang="en-US" sz="1300" b="0" i="1" u="none" strike="noStrike" cap="none" normalizeH="0" baseline="0" noProof="0" dirty="0" smtClean="0">
                          <a:ln>
                            <a:noFill/>
                          </a:ln>
                          <a:solidFill>
                            <a:srgbClr val="000000"/>
                          </a:solidFill>
                          <a:effectLst/>
                          <a:latin typeface="Helvetica" charset="0"/>
                          <a:ea typeface="ＭＳ Ｐゴシック" charset="-128"/>
                        </a:rPr>
                        <a:t>/J</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bl>
          </a:graphicData>
        </a:graphic>
      </p:graphicFrame>
      <p:sp>
        <p:nvSpPr>
          <p:cNvPr id="2" name="Title 1"/>
          <p:cNvSpPr>
            <a:spLocks noGrp="1"/>
          </p:cNvSpPr>
          <p:nvPr>
            <p:ph type="title"/>
          </p:nvPr>
        </p:nvSpPr>
        <p:spPr/>
        <p:txBody>
          <a:bodyPr>
            <a:normAutofit/>
          </a:bodyPr>
          <a:lstStyle/>
          <a:p>
            <a:r>
              <a:rPr lang="de-DE" altLang="en-US" dirty="0"/>
              <a:t>Zusammenfassung der Vorschläge</a:t>
            </a:r>
            <a:endParaRPr lang="en-US" dirty="0"/>
          </a:p>
        </p:txBody>
      </p:sp>
    </p:spTree>
    <p:extLst>
      <p:ext uri="{BB962C8B-B14F-4D97-AF65-F5344CB8AC3E}">
        <p14:creationId xmlns:p14="http://schemas.microsoft.com/office/powerpoint/2010/main" val="548398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50714471"/>
              </p:ext>
            </p:extLst>
          </p:nvPr>
        </p:nvGraphicFramePr>
        <p:xfrm>
          <a:off x="415959" y="1922673"/>
          <a:ext cx="8247561" cy="4808479"/>
        </p:xfrm>
        <a:graphic>
          <a:graphicData uri="http://schemas.openxmlformats.org/drawingml/2006/table">
            <a:tbl>
              <a:tblPr/>
              <a:tblGrid>
                <a:gridCol w="1673299">
                  <a:extLst>
                    <a:ext uri="{9D8B030D-6E8A-4147-A177-3AD203B41FA5}">
                      <a16:colId xmlns:a16="http://schemas.microsoft.com/office/drawing/2014/main" xmlns="" val="20000"/>
                    </a:ext>
                  </a:extLst>
                </a:gridCol>
                <a:gridCol w="1574870">
                  <a:extLst>
                    <a:ext uri="{9D8B030D-6E8A-4147-A177-3AD203B41FA5}">
                      <a16:colId xmlns:a16="http://schemas.microsoft.com/office/drawing/2014/main" xmlns="" val="20001"/>
                    </a:ext>
                  </a:extLst>
                </a:gridCol>
                <a:gridCol w="1574870">
                  <a:extLst>
                    <a:ext uri="{9D8B030D-6E8A-4147-A177-3AD203B41FA5}">
                      <a16:colId xmlns:a16="http://schemas.microsoft.com/office/drawing/2014/main" xmlns="" val="20002"/>
                    </a:ext>
                  </a:extLst>
                </a:gridCol>
                <a:gridCol w="1574870">
                  <a:extLst>
                    <a:ext uri="{9D8B030D-6E8A-4147-A177-3AD203B41FA5}">
                      <a16:colId xmlns:a16="http://schemas.microsoft.com/office/drawing/2014/main" xmlns="" val="20003"/>
                    </a:ext>
                  </a:extLst>
                </a:gridCol>
                <a:gridCol w="1849652">
                  <a:extLst>
                    <a:ext uri="{9D8B030D-6E8A-4147-A177-3AD203B41FA5}">
                      <a16:colId xmlns:a16="http://schemas.microsoft.com/office/drawing/2014/main" xmlns="" val="20004"/>
                    </a:ext>
                  </a:extLst>
                </a:gridCol>
              </a:tblGrid>
              <a:tr h="227115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de-DE" sz="1600" b="1" i="0" u="none" strike="noStrike" cap="none" normalizeH="0" baseline="0" noProof="0" dirty="0">
                        <a:ln>
                          <a:noFill/>
                        </a:ln>
                        <a:solidFill>
                          <a:srgbClr val="000000"/>
                        </a:solidFill>
                        <a:effectLst/>
                        <a:latin typeface="Helvetica" charset="0"/>
                        <a:ea typeface="ＭＳ Ｐゴシック" charset="0"/>
                        <a:cs typeface="ＭＳ Ｐゴシック" charset="0"/>
                      </a:endParaRP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noProof="0" dirty="0">
                          <a:ln>
                            <a:noFill/>
                          </a:ln>
                          <a:solidFill>
                            <a:srgbClr val="000000"/>
                          </a:solidFill>
                          <a:effectLst/>
                          <a:latin typeface="Helvetica" charset="0"/>
                          <a:ea typeface="ＭＳ Ｐゴシック" charset="0"/>
                          <a:cs typeface="ＭＳ Ｐゴシック" charset="0"/>
                        </a:rPr>
                        <a:t>Letztes Jahr Emissions-anstieg</a:t>
                      </a:r>
                      <a:endParaRPr kumimoji="0" lang="de-DE" sz="1800" b="0" i="0" u="none" strike="noStrike" cap="none" normalizeH="0" baseline="0" noProof="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noProof="0" dirty="0">
                          <a:ln>
                            <a:noFill/>
                          </a:ln>
                          <a:solidFill>
                            <a:srgbClr val="000000"/>
                          </a:solidFill>
                          <a:effectLst/>
                          <a:latin typeface="Helvetica" charset="0"/>
                          <a:ea typeface="ＭＳ Ｐゴシック" charset="0"/>
                          <a:cs typeface="ＭＳ Ｐゴシック" charset="0"/>
                        </a:rPr>
                        <a:t>Erstes Jahr Emissions-reduction</a:t>
                      </a:r>
                      <a:endParaRPr kumimoji="0" lang="de-DE" sz="1800" b="0" i="0" u="none" strike="noStrike" cap="none" normalizeH="0" baseline="0" noProof="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noProof="0" dirty="0">
                          <a:ln>
                            <a:noFill/>
                          </a:ln>
                          <a:solidFill>
                            <a:srgbClr val="000000"/>
                          </a:solidFill>
                          <a:effectLst/>
                          <a:latin typeface="Helvetica" charset="0"/>
                          <a:ea typeface="ＭＳ Ｐゴシック" charset="0"/>
                          <a:cs typeface="ＭＳ Ｐゴシック" charset="0"/>
                        </a:rPr>
                        <a:t>Jährliche Emissions- reduktion</a:t>
                      </a:r>
                      <a:br>
                        <a:rPr kumimoji="0" lang="de-DE" sz="1800" b="1" i="0" u="none" strike="noStrike" cap="none" normalizeH="0" baseline="0" noProof="0" dirty="0">
                          <a:ln>
                            <a:noFill/>
                          </a:ln>
                          <a:solidFill>
                            <a:srgbClr val="000000"/>
                          </a:solidFill>
                          <a:effectLst/>
                          <a:latin typeface="Helvetica" charset="0"/>
                          <a:ea typeface="ＭＳ Ｐゴシック" charset="0"/>
                          <a:cs typeface="ＭＳ Ｐゴシック" charset="0"/>
                        </a:rPr>
                      </a:br>
                      <a:r>
                        <a:rPr kumimoji="0" lang="de-DE" sz="1800" b="1" i="0" u="none" strike="noStrike" cap="none" normalizeH="0" baseline="0" noProof="0" dirty="0">
                          <a:ln>
                            <a:noFill/>
                          </a:ln>
                          <a:solidFill>
                            <a:srgbClr val="000000"/>
                          </a:solidFill>
                          <a:effectLst/>
                          <a:latin typeface="Helvetica" charset="0"/>
                          <a:ea typeface="ＭＳ Ｐゴシック" charset="0"/>
                          <a:cs typeface="ＭＳ Ｐゴシック" charset="0"/>
                        </a:rPr>
                        <a:t>(% / Jahr)</a:t>
                      </a:r>
                      <a:endParaRPr kumimoji="0" lang="de-DE" sz="1800" b="0" i="0" u="none" strike="noStrike" cap="none" normalizeH="0" baseline="0" noProof="0" dirty="0">
                        <a:ln>
                          <a:noFill/>
                        </a:ln>
                        <a:solidFill>
                          <a:srgbClr val="0000FF"/>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noProof="0" dirty="0">
                          <a:ln>
                            <a:noFill/>
                          </a:ln>
                          <a:solidFill>
                            <a:srgbClr val="000000"/>
                          </a:solidFill>
                          <a:effectLst/>
                          <a:latin typeface="Helvetica" charset="0"/>
                          <a:ea typeface="ＭＳ Ｐゴシック" charset="0"/>
                          <a:cs typeface="ＭＳ Ｐゴシック" charset="0"/>
                        </a:rPr>
                        <a:t>Beitrag zu (bzw. Entnahme aus) Fonds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noProof="0" dirty="0">
                          <a:ln>
                            <a:noFill/>
                          </a:ln>
                          <a:solidFill>
                            <a:srgbClr val="000000"/>
                          </a:solidFill>
                          <a:effectLst/>
                          <a:latin typeface="Helvetica" charset="0"/>
                          <a:ea typeface="ＭＳ Ｐゴシック" charset="0"/>
                          <a:cs typeface="ＭＳ Ｐゴシック" charset="0"/>
                        </a:rPr>
                        <a:t>(Mrd$/Jahr)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400" b="1" i="0" u="none" strike="noStrike" cap="none" normalizeH="0" baseline="0" noProof="0" dirty="0">
                        <a:ln>
                          <a:noFill/>
                        </a:ln>
                        <a:solidFill>
                          <a:srgbClr val="000000"/>
                        </a:solidFill>
                        <a:effectLst/>
                        <a:latin typeface="Helvetica" charset="0"/>
                        <a:ea typeface="ＭＳ Ｐゴシック" charset="0"/>
                        <a:cs typeface="ＭＳ Ｐゴシック" charset="0"/>
                      </a:endParaRP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6033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noProof="0" dirty="0">
                          <a:ln>
                            <a:noFill/>
                          </a:ln>
                          <a:solidFill>
                            <a:srgbClr val="000000"/>
                          </a:solidFill>
                          <a:effectLst/>
                          <a:latin typeface="Helvetica" charset="0"/>
                          <a:ea typeface="ＭＳ Ｐゴシック" charset="0"/>
                          <a:cs typeface="ＭＳ Ｐゴシック" charset="0"/>
                        </a:rPr>
                        <a:t>Industrienationen</a:t>
                      </a:r>
                      <a:endParaRPr kumimoji="0" lang="de-DE" sz="1400" b="1" i="0" u="none" strike="noStrike" cap="none" normalizeH="0" baseline="0" noProof="0" dirty="0">
                        <a:ln>
                          <a:noFill/>
                        </a:ln>
                        <a:solidFill>
                          <a:schemeClr val="tx1"/>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2100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2100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546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noProof="0" dirty="0">
                          <a:ln>
                            <a:noFill/>
                          </a:ln>
                          <a:solidFill>
                            <a:srgbClr val="000000"/>
                          </a:solidFill>
                          <a:effectLst/>
                          <a:latin typeface="Helvetica" charset="0"/>
                          <a:ea typeface="ＭＳ Ｐゴシック" charset="0"/>
                          <a:cs typeface="ＭＳ Ｐゴシック" charset="0"/>
                        </a:rPr>
                        <a:t>Entwicklungs-länder A</a:t>
                      </a:r>
                      <a:endParaRPr kumimoji="0" lang="de-DE" sz="1400" b="1" i="0" u="none" strike="noStrike" cap="none" normalizeH="0" baseline="0" noProof="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2100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2100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6936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400" b="1" i="0" u="none" strike="noStrike" cap="none" normalizeH="0" baseline="0" noProof="0" dirty="0">
                          <a:ln>
                            <a:noFill/>
                          </a:ln>
                          <a:solidFill>
                            <a:srgbClr val="000000"/>
                          </a:solidFill>
                          <a:effectLst/>
                          <a:latin typeface="Helvetica" charset="0"/>
                          <a:ea typeface="ＭＳ Ｐゴシック" charset="0"/>
                          <a:cs typeface="ＭＳ Ｐゴシック" charset="0"/>
                        </a:rPr>
                        <a:t>Entwicklungs-länder B</a:t>
                      </a:r>
                      <a:endParaRPr kumimoji="0" lang="de-DE" sz="1400" b="1" i="0" u="none" strike="noStrike" cap="none" normalizeH="0" baseline="0" noProof="0" dirty="0">
                        <a:ln>
                          <a:noFill/>
                        </a:ln>
                        <a:solidFill>
                          <a:srgbClr val="000000"/>
                        </a:solidFill>
                        <a:effectLst/>
                        <a:latin typeface="Arial" charset="0"/>
                        <a:ea typeface="ＭＳ Ｐゴシック" charset="0"/>
                        <a:cs typeface="ＭＳ Ｐゴシック" charset="0"/>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2100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2100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sz="2500" b="0" i="0" u="none" strike="noStrike" cap="none" normalizeH="0" baseline="0" noProof="0" dirty="0">
                          <a:ln>
                            <a:noFill/>
                          </a:ln>
                          <a:solidFill>
                            <a:srgbClr val="000000"/>
                          </a:solidFill>
                          <a:effectLst/>
                          <a:latin typeface="Helvetica" charset="0"/>
                          <a:ea typeface="ＭＳ Ｐゴシック" charset="0"/>
                          <a:cs typeface="ＭＳ Ｐゴシック" charset="0"/>
                        </a:rPr>
                        <a:t>0</a:t>
                      </a:r>
                    </a:p>
                  </a:txBody>
                  <a:tcPr marL="82705" marR="82705" marT="41347" marB="4134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693667">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Beispiel</a:t>
                      </a:r>
                      <a:endParaRPr kumimoji="0" lang="de-DE" altLang="en-US" sz="1300" b="0" i="1" u="none" strike="noStrike" cap="none" normalizeH="0" baseline="0" noProof="0" dirty="0">
                        <a:ln>
                          <a:noFill/>
                        </a:ln>
                        <a:solidFill>
                          <a:srgbClr val="000000"/>
                        </a:solidFill>
                        <a:effectLst/>
                        <a:latin typeface="Arial"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2075</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2085</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defTabSz="457200">
                        <a:spcBef>
                          <a:spcPct val="20000"/>
                        </a:spcBef>
                        <a:buFont typeface="Arial" charset="0"/>
                        <a:defRPr sz="2800">
                          <a:solidFill>
                            <a:schemeClr val="tx1"/>
                          </a:solidFill>
                          <a:latin typeface="Calibri" charset="0"/>
                          <a:ea typeface="ＭＳ Ｐゴシック" charset="-128"/>
                        </a:defRPr>
                      </a:lvl1pPr>
                      <a:lvl2pPr marL="742950" indent="-285750" defTabSz="457200">
                        <a:spcBef>
                          <a:spcPct val="20000"/>
                        </a:spcBef>
                        <a:buFont typeface="Arial" charset="0"/>
                        <a:defRPr sz="2400">
                          <a:solidFill>
                            <a:schemeClr val="tx1"/>
                          </a:solidFill>
                          <a:latin typeface="Calibri" charset="0"/>
                          <a:ea typeface="ＭＳ Ｐゴシック" charset="-128"/>
                        </a:defRPr>
                      </a:lvl2pPr>
                      <a:lvl3pPr marL="1143000" indent="-228600" defTabSz="457200">
                        <a:spcBef>
                          <a:spcPct val="20000"/>
                        </a:spcBef>
                        <a:buFont typeface="Arial" charset="0"/>
                        <a:defRPr sz="2000">
                          <a:solidFill>
                            <a:schemeClr val="tx1"/>
                          </a:solidFill>
                          <a:latin typeface="Calibri" charset="0"/>
                          <a:ea typeface="ＭＳ Ｐゴシック" charset="-128"/>
                        </a:defRPr>
                      </a:lvl3pPr>
                      <a:lvl4pPr marL="1600200" indent="-228600" defTabSz="457200">
                        <a:spcBef>
                          <a:spcPct val="20000"/>
                        </a:spcBef>
                        <a:buFont typeface="Arial" charset="0"/>
                        <a:defRPr>
                          <a:solidFill>
                            <a:schemeClr val="tx1"/>
                          </a:solidFill>
                          <a:latin typeface="Calibri" charset="0"/>
                          <a:ea typeface="ＭＳ Ｐゴシック" charset="-128"/>
                        </a:defRPr>
                      </a:lvl4pPr>
                      <a:lvl5pPr marL="2057400" indent="-228600" defTabSz="457200">
                        <a:spcBef>
                          <a:spcPct val="20000"/>
                        </a:spcBef>
                        <a:buFont typeface="Arial" charset="0"/>
                        <a:defRPr>
                          <a:solidFill>
                            <a:schemeClr val="tx1"/>
                          </a:solidFill>
                          <a:latin typeface="Calibri" charset="0"/>
                          <a:ea typeface="ＭＳ Ｐゴシック" charset="-128"/>
                        </a:defRPr>
                      </a:lvl5pPr>
                      <a:lvl6pPr marL="2514600" indent="-228600" defTabSz="457200" fontAlgn="base">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fontAlgn="base">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fontAlgn="base">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fontAlgn="base">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300" b="0" i="1" u="none" strike="noStrike" cap="none" normalizeH="0" baseline="0" noProof="0" dirty="0">
                          <a:ln>
                            <a:noFill/>
                          </a:ln>
                          <a:solidFill>
                            <a:srgbClr val="000000"/>
                          </a:solidFill>
                          <a:effectLst/>
                          <a:latin typeface="Helvetica" charset="0"/>
                          <a:ea typeface="ＭＳ Ｐゴシック" charset="-128"/>
                        </a:rPr>
                        <a:t>1,0%/Jahr</a:t>
                      </a:r>
                      <a:endParaRPr kumimoji="0" lang="de-DE" altLang="en-US" sz="1300" b="0" i="1" u="none" strike="noStrike" cap="none" normalizeH="0" baseline="0" noProof="0" dirty="0">
                        <a:ln>
                          <a:noFill/>
                        </a:ln>
                        <a:solidFill>
                          <a:schemeClr val="tx1"/>
                        </a:solidFill>
                        <a:effectLst/>
                        <a:latin typeface="Helvetica" charset="0"/>
                        <a:ea typeface="ＭＳ Ｐゴシック" charset="-128"/>
                      </a:endParaRPr>
                    </a:p>
                  </a:txBody>
                  <a:tcPr marL="71973" marR="71973" marT="35983" marB="359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de-DE" altLang="en-US" sz="1400" b="0" i="1" u="none" strike="noStrike" cap="none" normalizeH="0" baseline="0" noProof="0" dirty="0" smtClean="0">
                          <a:ln>
                            <a:noFill/>
                          </a:ln>
                          <a:solidFill>
                            <a:srgbClr val="000000"/>
                          </a:solidFill>
                          <a:effectLst/>
                          <a:latin typeface="Helvetica" charset="0"/>
                          <a:ea typeface="ＭＳ Ｐゴシック" charset="-128"/>
                        </a:rPr>
                        <a:t>$ 10 </a:t>
                      </a:r>
                      <a:r>
                        <a:rPr kumimoji="0" lang="de-DE" altLang="en-US" sz="1400" b="0" i="1" u="none" strike="noStrike" cap="none" normalizeH="0" baseline="0" noProof="0" dirty="0" err="1" smtClean="0">
                          <a:ln>
                            <a:noFill/>
                          </a:ln>
                          <a:solidFill>
                            <a:srgbClr val="000000"/>
                          </a:solidFill>
                          <a:effectLst/>
                          <a:latin typeface="Helvetica" charset="0"/>
                          <a:ea typeface="ＭＳ Ｐゴシック" charset="-128"/>
                        </a:rPr>
                        <a:t>Mrd</a:t>
                      </a:r>
                      <a:r>
                        <a:rPr kumimoji="0" lang="de-DE" altLang="en-US" sz="1400" b="0" i="1" u="none" strike="noStrike" cap="none" normalizeH="0" baseline="0" noProof="0" dirty="0" smtClean="0">
                          <a:ln>
                            <a:noFill/>
                          </a:ln>
                          <a:solidFill>
                            <a:srgbClr val="000000"/>
                          </a:solidFill>
                          <a:effectLst/>
                          <a:latin typeface="Helvetica" charset="0"/>
                          <a:ea typeface="ＭＳ Ｐゴシック" charset="-128"/>
                        </a:rPr>
                        <a:t>/J</a:t>
                      </a:r>
                      <a:endParaRPr kumimoji="0" lang="de-DE" altLang="en-US" sz="1400" b="0" i="1" u="none" strike="noStrike" cap="none" normalizeH="0" baseline="0" noProof="0" dirty="0">
                        <a:ln>
                          <a:noFill/>
                        </a:ln>
                        <a:solidFill>
                          <a:schemeClr val="tx1"/>
                        </a:solidFill>
                        <a:effectLst/>
                        <a:latin typeface="Helvetica" charset="0"/>
                        <a:ea typeface="ＭＳ Ｐゴシック" charset="-128"/>
                      </a:endParaRPr>
                    </a:p>
                  </a:txBody>
                  <a:tcPr marL="82705" marR="82705" marT="41347" marB="4134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bl>
          </a:graphicData>
        </a:graphic>
      </p:graphicFrame>
      <p:sp>
        <p:nvSpPr>
          <p:cNvPr id="2" name="Title 1"/>
          <p:cNvSpPr>
            <a:spLocks noGrp="1"/>
          </p:cNvSpPr>
          <p:nvPr>
            <p:ph type="title"/>
          </p:nvPr>
        </p:nvSpPr>
        <p:spPr/>
        <p:txBody>
          <a:bodyPr>
            <a:normAutofit/>
          </a:bodyPr>
          <a:lstStyle/>
          <a:p>
            <a:r>
              <a:rPr lang="de-DE" altLang="en-US" dirty="0"/>
              <a:t>Zusammenfassung der Vorschläge</a:t>
            </a:r>
            <a:endParaRPr lang="en-US" dirty="0"/>
          </a:p>
        </p:txBody>
      </p:sp>
    </p:spTree>
    <p:extLst>
      <p:ext uri="{BB962C8B-B14F-4D97-AF65-F5344CB8AC3E}">
        <p14:creationId xmlns:p14="http://schemas.microsoft.com/office/powerpoint/2010/main" val="345589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809" y="0"/>
            <a:ext cx="9144000" cy="6852520"/>
          </a:xfrm>
          <a:prstGeom prst="rect">
            <a:avLst/>
          </a:prstGeom>
        </p:spPr>
      </p:pic>
      <p:sp>
        <p:nvSpPr>
          <p:cNvPr id="6" name="TextBox 5"/>
          <p:cNvSpPr txBox="1"/>
          <p:nvPr/>
        </p:nvSpPr>
        <p:spPr>
          <a:xfrm>
            <a:off x="7705257" y="1268459"/>
            <a:ext cx="864599" cy="55399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500" b="1" dirty="0"/>
              <a:t>Business as Usual</a:t>
            </a:r>
          </a:p>
        </p:txBody>
      </p:sp>
      <p:sp>
        <p:nvSpPr>
          <p:cNvPr id="7" name="TextBox 6"/>
          <p:cNvSpPr txBox="1">
            <a:spLocks noChangeArrowheads="1"/>
          </p:cNvSpPr>
          <p:nvPr/>
        </p:nvSpPr>
        <p:spPr bwMode="auto">
          <a:xfrm>
            <a:off x="7610008" y="2229783"/>
            <a:ext cx="1055099" cy="19525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1051" b="1" dirty="0">
                <a:solidFill>
                  <a:srgbClr val="000000"/>
                </a:solidFill>
                <a:ea typeface="Calibri"/>
                <a:cs typeface="Calibri"/>
              </a:rPr>
              <a:t>   </a:t>
            </a:r>
            <a:r>
              <a:rPr lang="de-DE" sz="1800" b="1" dirty="0">
                <a:solidFill>
                  <a:srgbClr val="000000"/>
                </a:solidFill>
                <a:ea typeface="Calibri"/>
                <a:cs typeface="Calibri"/>
              </a:rPr>
              <a:t>A </a:t>
            </a:r>
            <a:r>
              <a:rPr lang="de-DE" sz="1051" b="1" dirty="0">
                <a:solidFill>
                  <a:srgbClr val="000000"/>
                </a:solidFill>
                <a:ea typeface="Calibri"/>
                <a:cs typeface="Calibri"/>
              </a:rPr>
              <a:t> </a:t>
            </a:r>
            <a:r>
              <a:rPr lang="de-DE" sz="1500" b="1" dirty="0">
                <a:solidFill>
                  <a:srgbClr val="000000"/>
                </a:solidFill>
                <a:ea typeface="Calibri"/>
                <a:cs typeface="Calibri"/>
              </a:rPr>
              <a:t>- </a:t>
            </a:r>
            <a:r>
              <a:rPr lang="de-DE" sz="1051" b="1" dirty="0">
                <a:solidFill>
                  <a:srgbClr val="000000"/>
                </a:solidFill>
                <a:ea typeface="Calibri"/>
                <a:cs typeface="Calibri"/>
              </a:rPr>
              <a:t> </a:t>
            </a:r>
            <a:r>
              <a:rPr lang="de-DE" sz="1500" b="1" dirty="0">
                <a:solidFill>
                  <a:srgbClr val="000000"/>
                </a:solidFill>
                <a:ea typeface="Calibri"/>
                <a:cs typeface="Calibri"/>
              </a:rPr>
              <a:t>3.5°C</a:t>
            </a:r>
          </a:p>
        </p:txBody>
      </p:sp>
      <p:sp>
        <p:nvSpPr>
          <p:cNvPr id="8" name="TextBox 7"/>
          <p:cNvSpPr txBox="1">
            <a:spLocks noChangeArrowheads="1"/>
          </p:cNvSpPr>
          <p:nvPr/>
        </p:nvSpPr>
        <p:spPr bwMode="auto">
          <a:xfrm>
            <a:off x="7570529" y="3044436"/>
            <a:ext cx="1088716" cy="272445"/>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defRPr sz="1000"/>
            </a:pPr>
            <a:r>
              <a:rPr lang="de-DE" sz="1051" b="1" dirty="0">
                <a:solidFill>
                  <a:srgbClr val="000000"/>
                </a:solidFill>
                <a:ea typeface="Calibri"/>
                <a:cs typeface="Calibri"/>
              </a:rPr>
              <a:t>    </a:t>
            </a:r>
            <a:r>
              <a:rPr lang="de-DE" sz="1800" b="1" dirty="0">
                <a:solidFill>
                  <a:srgbClr val="000000"/>
                </a:solidFill>
                <a:ea typeface="Calibri"/>
                <a:cs typeface="Calibri"/>
              </a:rPr>
              <a:t>B</a:t>
            </a:r>
            <a:r>
              <a:rPr lang="de-DE" sz="1051" b="1" dirty="0">
                <a:solidFill>
                  <a:srgbClr val="000000"/>
                </a:solidFill>
                <a:ea typeface="Calibri"/>
                <a:cs typeface="Calibri"/>
              </a:rPr>
              <a:t>  </a:t>
            </a:r>
            <a:r>
              <a:rPr lang="de-DE" sz="1500" b="1" dirty="0">
                <a:solidFill>
                  <a:srgbClr val="000000"/>
                </a:solidFill>
                <a:ea typeface="Calibri"/>
                <a:cs typeface="Calibri"/>
              </a:rPr>
              <a:t>-</a:t>
            </a:r>
            <a:r>
              <a:rPr lang="de-DE" sz="1051" b="1" dirty="0">
                <a:solidFill>
                  <a:srgbClr val="000000"/>
                </a:solidFill>
                <a:ea typeface="Calibri"/>
                <a:cs typeface="Calibri"/>
              </a:rPr>
              <a:t>  </a:t>
            </a:r>
            <a:r>
              <a:rPr lang="de-DE" sz="1500" b="1" dirty="0">
                <a:solidFill>
                  <a:srgbClr val="000000"/>
                </a:solidFill>
                <a:ea typeface="Calibri"/>
                <a:cs typeface="Calibri"/>
              </a:rPr>
              <a:t>2.6°C</a:t>
            </a:r>
          </a:p>
        </p:txBody>
      </p:sp>
      <p:sp>
        <p:nvSpPr>
          <p:cNvPr id="9" name="TextBox 8"/>
          <p:cNvSpPr txBox="1">
            <a:spLocks noChangeArrowheads="1"/>
          </p:cNvSpPr>
          <p:nvPr/>
        </p:nvSpPr>
        <p:spPr bwMode="auto">
          <a:xfrm>
            <a:off x="7665440" y="3665920"/>
            <a:ext cx="898893" cy="25520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200"/>
              </a:lnSpc>
              <a:defRPr sz="1000"/>
            </a:pPr>
            <a:r>
              <a:rPr lang="de-DE" sz="1800" b="1" dirty="0">
                <a:solidFill>
                  <a:srgbClr val="000000"/>
                </a:solidFill>
                <a:ea typeface="Calibri"/>
                <a:cs typeface="Calibri"/>
              </a:rPr>
              <a:t>C</a:t>
            </a:r>
            <a:r>
              <a:rPr lang="de-DE" sz="1051" b="1" dirty="0">
                <a:solidFill>
                  <a:srgbClr val="000000"/>
                </a:solidFill>
                <a:ea typeface="Calibri"/>
                <a:cs typeface="Calibri"/>
              </a:rPr>
              <a:t>  </a:t>
            </a:r>
            <a:r>
              <a:rPr lang="de-DE" sz="1500" b="1" dirty="0">
                <a:solidFill>
                  <a:srgbClr val="000000"/>
                </a:solidFill>
                <a:ea typeface="Calibri"/>
                <a:cs typeface="Calibri"/>
              </a:rPr>
              <a:t>-  2°C</a:t>
            </a:r>
          </a:p>
        </p:txBody>
      </p:sp>
      <p:sp>
        <p:nvSpPr>
          <p:cNvPr id="10" name="TextBox 9"/>
          <p:cNvSpPr txBox="1"/>
          <p:nvPr/>
        </p:nvSpPr>
        <p:spPr>
          <a:xfrm>
            <a:off x="7665440" y="4131534"/>
            <a:ext cx="1130991" cy="27510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e-DE" sz="1800" b="1" dirty="0"/>
              <a:t>D</a:t>
            </a:r>
            <a:r>
              <a:rPr lang="de-DE" sz="1051" b="1" dirty="0"/>
              <a:t>  </a:t>
            </a:r>
            <a:r>
              <a:rPr lang="de-DE" sz="1500" b="1" dirty="0"/>
              <a:t>- </a:t>
            </a:r>
            <a:r>
              <a:rPr lang="de-DE" sz="1051" b="1" dirty="0"/>
              <a:t> </a:t>
            </a:r>
            <a:r>
              <a:rPr lang="de-DE" sz="1500" b="1" dirty="0"/>
              <a:t>1.5°C</a:t>
            </a:r>
          </a:p>
          <a:p>
            <a:endParaRPr lang="de-DE" sz="1051" b="1" dirty="0"/>
          </a:p>
        </p:txBody>
      </p:sp>
      <p:sp>
        <p:nvSpPr>
          <p:cNvPr id="11" name="TextBox 10"/>
          <p:cNvSpPr txBox="1">
            <a:spLocks noChangeArrowheads="1"/>
          </p:cNvSpPr>
          <p:nvPr/>
        </p:nvSpPr>
        <p:spPr bwMode="auto">
          <a:xfrm>
            <a:off x="8452795" y="1366789"/>
            <a:ext cx="808267" cy="487199"/>
          </a:xfrm>
          <a:prstGeom prst="rect">
            <a:avLst/>
          </a:prstGeom>
          <a:noFill/>
          <a:ln w="9525">
            <a:noFill/>
            <a:miter lim="800000"/>
            <a:headEnd/>
            <a:tailEnd/>
          </a:ln>
        </p:spPr>
        <p:txBody>
          <a:bodyPr wrap="square" lIns="68580" tIns="34291" rIns="68580" bIns="34291"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de-DE" sz="1500" b="1" dirty="0">
                <a:solidFill>
                  <a:srgbClr val="000000"/>
                </a:solidFill>
                <a:ea typeface="Calibri"/>
                <a:cs typeface="Calibri"/>
              </a:rPr>
              <a:t>- </a:t>
            </a:r>
            <a:r>
              <a:rPr lang="de-DE" sz="1051" b="1" dirty="0">
                <a:solidFill>
                  <a:srgbClr val="000000"/>
                </a:solidFill>
                <a:ea typeface="Calibri"/>
                <a:cs typeface="Calibri"/>
              </a:rPr>
              <a:t> </a:t>
            </a:r>
            <a:r>
              <a:rPr lang="de-DE" sz="1500" b="1" dirty="0">
                <a:solidFill>
                  <a:srgbClr val="000000"/>
                </a:solidFill>
                <a:ea typeface="Calibri"/>
                <a:cs typeface="Calibri"/>
              </a:rPr>
              <a:t>4.5°C</a:t>
            </a:r>
          </a:p>
        </p:txBody>
      </p:sp>
      <p:sp>
        <p:nvSpPr>
          <p:cNvPr id="12" name="Rectangle 11"/>
          <p:cNvSpPr/>
          <p:nvPr/>
        </p:nvSpPr>
        <p:spPr>
          <a:xfrm>
            <a:off x="609600" y="228600"/>
            <a:ext cx="6019800" cy="584775"/>
          </a:xfrm>
          <a:prstGeom prst="rect">
            <a:avLst/>
          </a:prstGeom>
          <a:solidFill>
            <a:schemeClr val="bg1"/>
          </a:solidFill>
        </p:spPr>
        <p:txBody>
          <a:bodyPr wrap="square">
            <a:spAutoFit/>
          </a:bodyPr>
          <a:lstStyle/>
          <a:p>
            <a:r>
              <a:rPr lang="de-DE" altLang="en-US" sz="3200" dirty="0">
                <a:solidFill>
                  <a:srgbClr val="114C8A"/>
                </a:solidFill>
                <a:latin typeface="Century Gothic" panose="020B0502020202020204" pitchFamily="34" charset="0"/>
              </a:rPr>
              <a:t>Temperaturänderung</a:t>
            </a:r>
            <a:endParaRPr lang="de-DE" sz="3200" dirty="0">
              <a:solidFill>
                <a:srgbClr val="114C8A"/>
              </a:solidFill>
              <a:latin typeface="Century Gothic" panose="020B0502020202020204" pitchFamily="34" charset="0"/>
            </a:endParaRPr>
          </a:p>
        </p:txBody>
      </p:sp>
    </p:spTree>
    <p:extLst>
      <p:ext uri="{BB962C8B-B14F-4D97-AF65-F5344CB8AC3E}">
        <p14:creationId xmlns:p14="http://schemas.microsoft.com/office/powerpoint/2010/main" val="2052023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381000" y="637910"/>
            <a:ext cx="8382000" cy="5963445"/>
            <a:chOff x="1016000" y="639233"/>
            <a:chExt cx="7620000" cy="5421313"/>
          </a:xfrm>
        </p:grpSpPr>
        <p:pic>
          <p:nvPicPr>
            <p:cNvPr id="4" name="Picture 3" descr="bathtub_CO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639233"/>
              <a:ext cx="7620000" cy="542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3203222" y="1627011"/>
              <a:ext cx="1763888" cy="419695"/>
            </a:xfrm>
            <a:prstGeom prst="rect">
              <a:avLst/>
            </a:prstGeom>
            <a:solidFill>
              <a:schemeClr val="bg1"/>
            </a:solidFill>
          </p:spPr>
          <p:txBody>
            <a:bodyPr wrap="square" rtlCol="0">
              <a:spAutoFit/>
            </a:bodyPr>
            <a:lstStyle/>
            <a:p>
              <a:r>
                <a:rPr lang="de-DE" dirty="0" smtClean="0">
                  <a:latin typeface="+mn-lt"/>
                </a:rPr>
                <a:t>Emissionen</a:t>
              </a:r>
              <a:endParaRPr lang="de-DE" dirty="0">
                <a:latin typeface="+mn-lt"/>
              </a:endParaRPr>
            </a:p>
          </p:txBody>
        </p:sp>
        <p:sp>
          <p:nvSpPr>
            <p:cNvPr id="6" name="Textfeld 5"/>
            <p:cNvSpPr txBox="1"/>
            <p:nvPr/>
          </p:nvSpPr>
          <p:spPr>
            <a:xfrm>
              <a:off x="6067778" y="5054937"/>
              <a:ext cx="1763889" cy="419695"/>
            </a:xfrm>
            <a:prstGeom prst="rect">
              <a:avLst/>
            </a:prstGeom>
            <a:solidFill>
              <a:schemeClr val="bg1"/>
            </a:solidFill>
          </p:spPr>
          <p:txBody>
            <a:bodyPr wrap="square" rtlCol="0">
              <a:spAutoFit/>
            </a:bodyPr>
            <a:lstStyle/>
            <a:p>
              <a:pPr algn="ctr"/>
              <a:r>
                <a:rPr lang="de-DE" dirty="0" smtClean="0">
                  <a:latin typeface="+mn-lt"/>
                </a:rPr>
                <a:t>Netto-Abbau</a:t>
              </a:r>
              <a:endParaRPr lang="de-DE" dirty="0">
                <a:latin typeface="+mn-lt"/>
              </a:endParaRPr>
            </a:p>
          </p:txBody>
        </p:sp>
        <p:sp>
          <p:nvSpPr>
            <p:cNvPr id="7" name="Textfeld 6"/>
            <p:cNvSpPr txBox="1"/>
            <p:nvPr/>
          </p:nvSpPr>
          <p:spPr>
            <a:xfrm>
              <a:off x="3047999" y="3348462"/>
              <a:ext cx="3217333" cy="419695"/>
            </a:xfrm>
            <a:prstGeom prst="rect">
              <a:avLst/>
            </a:prstGeom>
            <a:solidFill>
              <a:srgbClr val="99CCFF"/>
            </a:solidFill>
          </p:spPr>
          <p:txBody>
            <a:bodyPr wrap="square" rtlCol="0">
              <a:spAutoFit/>
            </a:bodyPr>
            <a:lstStyle>
              <a:defPPr>
                <a:defRPr lang="en-US"/>
              </a:defPPr>
              <a:lvl1pPr>
                <a:defRPr sz="2800"/>
              </a:lvl1pPr>
            </a:lstStyle>
            <a:p>
              <a:pPr algn="ctr"/>
              <a:r>
                <a:rPr lang="de-DE" sz="2400" dirty="0">
                  <a:latin typeface="+mn-lt"/>
                </a:rPr>
                <a:t>CO</a:t>
              </a:r>
              <a:r>
                <a:rPr lang="de-DE" sz="2400" baseline="-25000" dirty="0">
                  <a:latin typeface="+mn-lt"/>
                </a:rPr>
                <a:t>2</a:t>
              </a:r>
              <a:r>
                <a:rPr lang="de-DE" sz="2400" dirty="0">
                  <a:latin typeface="+mn-lt"/>
                </a:rPr>
                <a:t> in der Atmosphäre</a:t>
              </a:r>
            </a:p>
          </p:txBody>
        </p:sp>
        <p:sp>
          <p:nvSpPr>
            <p:cNvPr id="8" name="Textfeld 7"/>
            <p:cNvSpPr txBox="1"/>
            <p:nvPr/>
          </p:nvSpPr>
          <p:spPr>
            <a:xfrm>
              <a:off x="1763889" y="5634567"/>
              <a:ext cx="3203222" cy="298724"/>
            </a:xfrm>
            <a:prstGeom prst="rect">
              <a:avLst/>
            </a:prstGeom>
            <a:solidFill>
              <a:schemeClr val="bg1"/>
            </a:solidFill>
          </p:spPr>
          <p:txBody>
            <a:bodyPr wrap="square" rtlCol="0">
              <a:spAutoFit/>
            </a:bodyPr>
            <a:lstStyle/>
            <a:p>
              <a:r>
                <a:rPr lang="de-DE" sz="1600" dirty="0">
                  <a:latin typeface="+mn-lt"/>
                </a:rPr>
                <a:t>Konzept: Dr. John Sterman, MIT </a:t>
              </a:r>
              <a:r>
                <a:rPr lang="de-DE" sz="1600" dirty="0" smtClean="0">
                  <a:latin typeface="+mn-lt"/>
                </a:rPr>
                <a:t>Sloan</a:t>
              </a:r>
              <a:endParaRPr lang="en-US" sz="1600" dirty="0">
                <a:latin typeface="+mn-lt"/>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685800" y="2514600"/>
            <a:ext cx="7924800" cy="1500188"/>
          </a:xfrm>
        </p:spPr>
        <p:txBody>
          <a:bodyPr>
            <a:normAutofit fontScale="92500"/>
          </a:bodyPr>
          <a:lstStyle/>
          <a:p>
            <a:pPr marL="0" indent="0" algn="ctr">
              <a:buNone/>
            </a:pPr>
            <a:r>
              <a:rPr lang="de-DE" sz="6600" b="1" dirty="0">
                <a:solidFill>
                  <a:schemeClr val="bg1"/>
                </a:solidFill>
              </a:rPr>
              <a:t>NACHBESPRECHUNG</a:t>
            </a:r>
          </a:p>
        </p:txBody>
      </p:sp>
    </p:spTree>
    <p:extLst>
      <p:ext uri="{BB962C8B-B14F-4D97-AF65-F5344CB8AC3E}">
        <p14:creationId xmlns:p14="http://schemas.microsoft.com/office/powerpoint/2010/main" val="1241326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lstStyle/>
          <a:p>
            <a:pPr>
              <a:lnSpc>
                <a:spcPct val="200000"/>
              </a:lnSpc>
              <a:buFont typeface="Wingdings" panose="05000000000000000000" pitchFamily="2" charset="2"/>
              <a:buChar char="v"/>
            </a:pPr>
            <a:r>
              <a:rPr lang="de-DE" b="1" dirty="0">
                <a:solidFill>
                  <a:schemeClr val="tx1"/>
                </a:solidFill>
                <a:latin typeface="Century Gothic" charset="0"/>
                <a:ea typeface="Century Gothic" charset="0"/>
                <a:cs typeface="Century Gothic" charset="0"/>
              </a:rPr>
              <a:t>Was meinen Sie? </a:t>
            </a:r>
          </a:p>
        </p:txBody>
      </p:sp>
    </p:spTree>
    <p:extLst>
      <p:ext uri="{BB962C8B-B14F-4D97-AF65-F5344CB8AC3E}">
        <p14:creationId xmlns:p14="http://schemas.microsoft.com/office/powerpoint/2010/main" val="1530094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lstStyle/>
          <a:p>
            <a:pPr>
              <a:buFont typeface="Wingdings" panose="05000000000000000000" pitchFamily="2" charset="2"/>
              <a:buChar char="v"/>
            </a:pPr>
            <a:r>
              <a:rPr lang="de-DE" b="1" dirty="0">
                <a:solidFill>
                  <a:schemeClr val="tx1"/>
                </a:solidFill>
              </a:rPr>
              <a:t>Was haben Sie gelernt? </a:t>
            </a:r>
          </a:p>
        </p:txBody>
      </p:sp>
    </p:spTree>
    <p:extLst>
      <p:ext uri="{BB962C8B-B14F-4D97-AF65-F5344CB8AC3E}">
        <p14:creationId xmlns:p14="http://schemas.microsoft.com/office/powerpoint/2010/main" val="1870341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p:txBody>
          <a:bodyPr anchor="ctr"/>
          <a:lstStyle/>
          <a:p>
            <a:pPr>
              <a:lnSpc>
                <a:spcPct val="150000"/>
              </a:lnSpc>
              <a:buFont typeface="Wingdings" panose="05000000000000000000" pitchFamily="2" charset="2"/>
              <a:buChar char="v"/>
            </a:pPr>
            <a:r>
              <a:rPr lang="de-DE" b="1" dirty="0">
                <a:solidFill>
                  <a:schemeClr val="tx1"/>
                </a:solidFill>
              </a:rPr>
              <a:t>Unter Berücksichtigung dessen, was Sie meinen und gelernt haben - welche Maßnahmen werden Sie ergreifen?</a:t>
            </a:r>
          </a:p>
          <a:p>
            <a:pPr marL="0" indent="0">
              <a:buNone/>
            </a:pPr>
            <a:endParaRPr lang="de-DE" dirty="0">
              <a:solidFill>
                <a:schemeClr val="tx1"/>
              </a:solidFill>
            </a:endParaRPr>
          </a:p>
        </p:txBody>
      </p:sp>
    </p:spTree>
    <p:extLst>
      <p:ext uri="{BB962C8B-B14F-4D97-AF65-F5344CB8AC3E}">
        <p14:creationId xmlns:p14="http://schemas.microsoft.com/office/powerpoint/2010/main" val="1714265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chor="ctr"/>
          <a:lstStyle/>
          <a:p>
            <a:pPr>
              <a:lnSpc>
                <a:spcPct val="200000"/>
              </a:lnSpc>
              <a:buFont typeface="Wingdings" panose="05000000000000000000" pitchFamily="2" charset="2"/>
              <a:buChar char="v"/>
            </a:pPr>
            <a:r>
              <a:rPr lang="de-DE" b="1" dirty="0">
                <a:solidFill>
                  <a:schemeClr val="tx1"/>
                </a:solidFill>
              </a:rPr>
              <a:t>Gibt es Situationen, die Sie daran hindern, Maßnahmen hinsichtlich des Klimawandels zu treffen?</a:t>
            </a:r>
          </a:p>
        </p:txBody>
      </p:sp>
    </p:spTree>
    <p:extLst>
      <p:ext uri="{BB962C8B-B14F-4D97-AF65-F5344CB8AC3E}">
        <p14:creationId xmlns:p14="http://schemas.microsoft.com/office/powerpoint/2010/main" val="1896199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17" name="TextBox 16"/>
          <p:cNvSpPr txBox="1"/>
          <p:nvPr/>
        </p:nvSpPr>
        <p:spPr>
          <a:xfrm>
            <a:off x="609600" y="4495800"/>
            <a:ext cx="7924800" cy="707886"/>
          </a:xfrm>
          <a:prstGeom prst="rect">
            <a:avLst/>
          </a:prstGeom>
          <a:noFill/>
        </p:spPr>
        <p:txBody>
          <a:bodyPr wrap="square" rtlCol="0">
            <a:spAutoFit/>
          </a:bodyPr>
          <a:lstStyle/>
          <a:p>
            <a:pPr algn="ctr"/>
            <a:r>
              <a:rPr lang="de-DE" sz="2000" dirty="0">
                <a:solidFill>
                  <a:schemeClr val="bg1"/>
                </a:solidFill>
                <a:latin typeface="Century Gothic" panose="020B0502020202020204" pitchFamily="34" charset="0"/>
              </a:rPr>
              <a:t>Wenn Sie weitere Informationen benötigen oder die Übung selbst leiten wollen, wenden Sie sich an:</a:t>
            </a:r>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75089" y="1650934"/>
            <a:ext cx="4445162" cy="1778066"/>
          </a:xfrm>
          <a:prstGeom prst="rect">
            <a:avLst/>
          </a:prstGeom>
        </p:spPr>
      </p:pic>
      <p:sp>
        <p:nvSpPr>
          <p:cNvPr id="10" name="TextBox 9"/>
          <p:cNvSpPr txBox="1"/>
          <p:nvPr/>
        </p:nvSpPr>
        <p:spPr>
          <a:xfrm>
            <a:off x="724051" y="5040072"/>
            <a:ext cx="7924800"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info@climateinteractive.org</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43000" y="1371600"/>
            <a:ext cx="2514600" cy="2514600"/>
          </a:xfrm>
          <a:prstGeom prst="rect">
            <a:avLst/>
          </a:prstGeom>
        </p:spPr>
      </p:pic>
    </p:spTree>
    <p:extLst>
      <p:ext uri="{BB962C8B-B14F-4D97-AF65-F5344CB8AC3E}">
        <p14:creationId xmlns:p14="http://schemas.microsoft.com/office/powerpoint/2010/main" val="102252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de-DE" dirty="0"/>
              <a:t>Parteien bei 3-Regionen-Verhandlung</a:t>
            </a:r>
          </a:p>
        </p:txBody>
      </p:sp>
      <p:sp>
        <p:nvSpPr>
          <p:cNvPr id="7" name="Text Placeholder 6"/>
          <p:cNvSpPr>
            <a:spLocks noGrp="1"/>
          </p:cNvSpPr>
          <p:nvPr>
            <p:ph type="body" sz="quarter" idx="10"/>
          </p:nvPr>
        </p:nvSpPr>
        <p:spPr/>
        <p:txBody>
          <a:bodyPr/>
          <a:lstStyle/>
          <a:p>
            <a:pPr marL="457200" indent="-457200">
              <a:buFont typeface="+mj-lt"/>
              <a:buAutoNum type="arabicPeriod"/>
            </a:pPr>
            <a:r>
              <a:rPr lang="de-DE" altLang="en-US" sz="2400" dirty="0">
                <a:solidFill>
                  <a:srgbClr val="114C8A"/>
                </a:solidFill>
              </a:rPr>
              <a:t>Industrienationen</a:t>
            </a:r>
          </a:p>
          <a:p>
            <a:pPr marL="457200" lvl="2" indent="0">
              <a:buNone/>
            </a:pPr>
            <a:r>
              <a:rPr lang="de-DE" dirty="0">
                <a:solidFill>
                  <a:schemeClr val="tx1"/>
                </a:solidFill>
              </a:rPr>
              <a:t>Die Vereinigten Staaten, Europäische Union, Australien, Kanada, Japan, Neuseeland, Russland, Südkorea und andere ehemalige Sowjetrepubliken und osteuropäische Staaten.</a:t>
            </a:r>
          </a:p>
          <a:p>
            <a:pPr marL="514350" indent="-514350">
              <a:buFont typeface="+mj-lt"/>
              <a:buAutoNum type="arabicPeriod"/>
            </a:pPr>
            <a:r>
              <a:rPr lang="de-DE" altLang="en-US" sz="2400" dirty="0">
                <a:solidFill>
                  <a:srgbClr val="114C8A"/>
                </a:solidFill>
              </a:rPr>
              <a:t>Entwicklungsländer A</a:t>
            </a:r>
          </a:p>
          <a:p>
            <a:pPr marL="520700" lvl="3" indent="0">
              <a:buNone/>
            </a:pPr>
            <a:r>
              <a:rPr lang="de-DE" dirty="0">
                <a:solidFill>
                  <a:schemeClr val="tx1"/>
                </a:solidFill>
              </a:rPr>
              <a:t>China, Indien, Südafrika, Mexiko, Brasilien und Indonesien – große, sich rasch entwickelnde Wirtschaften. </a:t>
            </a:r>
          </a:p>
          <a:p>
            <a:pPr marL="457200" indent="-457200">
              <a:buFont typeface="+mj-lt"/>
              <a:buAutoNum type="arabicPeriod"/>
            </a:pPr>
            <a:r>
              <a:rPr lang="de-DE" altLang="en-US" sz="2400" dirty="0">
                <a:solidFill>
                  <a:srgbClr val="114C8A"/>
                </a:solidFill>
              </a:rPr>
              <a:t>Entwicklungsländer B</a:t>
            </a:r>
          </a:p>
          <a:p>
            <a:pPr marL="520700" lvl="1"/>
            <a:r>
              <a:rPr lang="de-DE" altLang="en-US" dirty="0"/>
              <a:t>Über</a:t>
            </a:r>
            <a:r>
              <a:rPr lang="de-DE" dirty="0"/>
              <a:t> 100 Nationen in Südostasien, Mittel- und Südamerika, Afrika, kleine Inselstaaten und der Nahe Osten. Entwicklungsländer mit Ausnahme der großen, sich schnell entwickelnden Staaten. </a:t>
            </a:r>
            <a:endParaRPr lang="de-DE" altLang="en-US" dirty="0"/>
          </a:p>
        </p:txBody>
      </p:sp>
    </p:spTree>
    <p:extLst>
      <p:ext uri="{BB962C8B-B14F-4D97-AF65-F5344CB8AC3E}">
        <p14:creationId xmlns:p14="http://schemas.microsoft.com/office/powerpoint/2010/main" val="164657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20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4396" y="1301093"/>
            <a:ext cx="4147414" cy="4274307"/>
          </a:xfrm>
          <a:prstGeom prst="rect">
            <a:avLst/>
          </a:prstGeom>
        </p:spPr>
      </p:pic>
    </p:spTree>
    <p:extLst>
      <p:ext uri="{BB962C8B-B14F-4D97-AF65-F5344CB8AC3E}">
        <p14:creationId xmlns:p14="http://schemas.microsoft.com/office/powerpoint/2010/main" val="1916468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p:txBody>
          <a:bodyPr/>
          <a:lstStyle/>
          <a:p>
            <a:r>
              <a:rPr lang="de-DE" altLang="en-US" dirty="0"/>
              <a:t>Die Vorteile von Klimamaßnahmen</a:t>
            </a:r>
          </a:p>
        </p:txBody>
      </p:sp>
      <p:sp>
        <p:nvSpPr>
          <p:cNvPr id="5" name="Rectangle 4"/>
          <p:cNvSpPr/>
          <p:nvPr/>
        </p:nvSpPr>
        <p:spPr>
          <a:xfrm>
            <a:off x="228600" y="1143000"/>
            <a:ext cx="8915400" cy="5755422"/>
          </a:xfrm>
          <a:prstGeom prst="rect">
            <a:avLst/>
          </a:prstGeom>
        </p:spPr>
        <p:txBody>
          <a:bodyPr>
            <a:spAutoFit/>
          </a:bodyPr>
          <a:lstStyle/>
          <a:p>
            <a:pPr marL="457200" indent="-457200">
              <a:buFont typeface="Arial" panose="020B0604020202020204" pitchFamily="34" charset="0"/>
              <a:buChar char="•"/>
              <a:defRPr/>
            </a:pPr>
            <a:r>
              <a:rPr lang="de-DE" sz="2000" dirty="0">
                <a:solidFill>
                  <a:srgbClr val="0C4E8B"/>
                </a:solidFill>
                <a:latin typeface="Century Gothic"/>
                <a:ea typeface="+mn-ea"/>
              </a:rPr>
              <a:t>Bis 2030 würden die USA bei den Kosten für das Gesundheitswesen Milliardenbeträge einsparen:</a:t>
            </a:r>
          </a:p>
          <a:p>
            <a:pPr marL="914400" lvl="1" indent="-457200">
              <a:buClr>
                <a:srgbClr val="114C8A"/>
              </a:buClr>
              <a:buFont typeface="Arial" panose="020B0604020202020204" pitchFamily="34" charset="0"/>
              <a:buChar char="•"/>
              <a:defRPr/>
            </a:pPr>
            <a:r>
              <a:rPr lang="de-DE" sz="2800" b="1" dirty="0">
                <a:solidFill>
                  <a:schemeClr val="accent2"/>
                </a:solidFill>
                <a:latin typeface="Century Gothic"/>
                <a:ea typeface="+mn-ea"/>
              </a:rPr>
              <a:t>~295.000 </a:t>
            </a:r>
            <a:r>
              <a:rPr lang="de-DE" sz="2000" dirty="0">
                <a:solidFill>
                  <a:srgbClr val="0C4E8B"/>
                </a:solidFill>
                <a:latin typeface="Century Gothic"/>
                <a:ea typeface="+mn-ea"/>
              </a:rPr>
              <a:t>vorzeitige Todesfälle aufgrund Luftverschmutzung (Ozon und Feinstaub) durch Nutzung fossiler Brennstoffe </a:t>
            </a:r>
          </a:p>
          <a:p>
            <a:pPr marL="914400" lvl="1" indent="-457200">
              <a:buClr>
                <a:srgbClr val="114C8A"/>
              </a:buClr>
              <a:buFont typeface="Arial" panose="020B0604020202020204" pitchFamily="34" charset="0"/>
              <a:buChar char="•"/>
              <a:defRPr/>
            </a:pPr>
            <a:r>
              <a:rPr lang="de-DE" sz="2000" dirty="0">
                <a:solidFill>
                  <a:srgbClr val="0C4E8B"/>
                </a:solidFill>
                <a:latin typeface="Century Gothic"/>
                <a:ea typeface="+mn-ea"/>
              </a:rPr>
              <a:t>Zusätzliche Einsparungen durch Vermeidung von </a:t>
            </a:r>
            <a:r>
              <a:rPr lang="de-DE" sz="2800" b="1" dirty="0">
                <a:solidFill>
                  <a:schemeClr val="accent2"/>
                </a:solidFill>
                <a:latin typeface="Century Gothic"/>
                <a:ea typeface="+mn-ea"/>
              </a:rPr>
              <a:t>~29.000 Notfallambulanz</a:t>
            </a:r>
            <a:r>
              <a:rPr lang="de-DE" sz="2000" dirty="0">
                <a:solidFill>
                  <a:srgbClr val="0C4E8B"/>
                </a:solidFill>
                <a:latin typeface="Century Gothic"/>
                <a:ea typeface="+mn-ea"/>
              </a:rPr>
              <a:t>besuchen/J bei Kinderasthma und </a:t>
            </a:r>
            <a:r>
              <a:rPr lang="de-DE" sz="2000" dirty="0" smtClean="0">
                <a:solidFill>
                  <a:srgbClr val="0C4E8B"/>
                </a:solidFill>
                <a:latin typeface="Century Gothic"/>
                <a:ea typeface="+mn-ea"/>
              </a:rPr>
              <a:t/>
            </a:r>
            <a:br>
              <a:rPr lang="de-DE" sz="2000" dirty="0" smtClean="0">
                <a:solidFill>
                  <a:srgbClr val="0C4E8B"/>
                </a:solidFill>
                <a:latin typeface="Century Gothic"/>
                <a:ea typeface="+mn-ea"/>
              </a:rPr>
            </a:br>
            <a:r>
              <a:rPr lang="de-DE" sz="2800" b="1" dirty="0" smtClean="0">
                <a:solidFill>
                  <a:schemeClr val="accent2"/>
                </a:solidFill>
                <a:latin typeface="Century Gothic"/>
                <a:ea typeface="+mn-ea"/>
              </a:rPr>
              <a:t>15 </a:t>
            </a:r>
            <a:r>
              <a:rPr lang="de-DE" sz="2800" b="1" dirty="0">
                <a:solidFill>
                  <a:schemeClr val="accent2"/>
                </a:solidFill>
                <a:latin typeface="Century Gothic"/>
                <a:ea typeface="+mn-ea"/>
              </a:rPr>
              <a:t>Mio. verlorener </a:t>
            </a:r>
            <a:r>
              <a:rPr lang="de-DE" sz="2800" b="1" dirty="0" smtClean="0">
                <a:solidFill>
                  <a:schemeClr val="accent2"/>
                </a:solidFill>
                <a:latin typeface="Century Gothic"/>
                <a:ea typeface="+mn-ea"/>
              </a:rPr>
              <a:t>Arbeitsstunden</a:t>
            </a:r>
            <a:r>
              <a:rPr lang="de-DE" sz="2000" dirty="0" smtClean="0">
                <a:solidFill>
                  <a:srgbClr val="0C4E8B"/>
                </a:solidFill>
                <a:latin typeface="Century Gothic"/>
                <a:ea typeface="+mn-ea"/>
              </a:rPr>
              <a:t>/Jahr</a:t>
            </a:r>
            <a:endParaRPr lang="de-DE" sz="2000" dirty="0">
              <a:solidFill>
                <a:srgbClr val="0C4E8B"/>
              </a:solidFill>
              <a:latin typeface="Century Gothic"/>
              <a:ea typeface="+mn-ea"/>
            </a:endParaRPr>
          </a:p>
          <a:p>
            <a:pPr lvl="1" indent="-457200">
              <a:buFont typeface="Arial" panose="020B0604020202020204" pitchFamily="34" charset="0"/>
              <a:buChar char="•"/>
              <a:defRPr/>
            </a:pPr>
            <a:r>
              <a:rPr lang="de-DE" sz="2000" dirty="0">
                <a:solidFill>
                  <a:srgbClr val="0C4E8B"/>
                </a:solidFill>
                <a:latin typeface="Century Gothic"/>
                <a:ea typeface="+mn-ea"/>
              </a:rPr>
              <a:t>Krankheiten und Pathogene verbreiten sich langsamer in kälterem Klima </a:t>
            </a:r>
            <a:r>
              <a:rPr lang="de-DE" sz="2000" dirty="0" smtClean="0">
                <a:solidFill>
                  <a:srgbClr val="0C4E8B"/>
                </a:solidFill>
                <a:latin typeface="Century Gothic"/>
                <a:ea typeface="+mn-ea"/>
              </a:rPr>
              <a:t>bei gleichzeitig weniger </a:t>
            </a:r>
            <a:r>
              <a:rPr lang="de-DE" sz="2000" dirty="0">
                <a:solidFill>
                  <a:srgbClr val="0C4E8B"/>
                </a:solidFill>
                <a:latin typeface="Century Gothic"/>
                <a:ea typeface="+mn-ea"/>
              </a:rPr>
              <a:t>Überschwemmungen</a:t>
            </a:r>
          </a:p>
          <a:p>
            <a:pPr marL="457200" indent="-457200">
              <a:buFont typeface="Arial" panose="020B0604020202020204" pitchFamily="34" charset="0"/>
              <a:buChar char="•"/>
              <a:defRPr/>
            </a:pPr>
            <a:r>
              <a:rPr lang="de-DE" sz="2000" dirty="0">
                <a:solidFill>
                  <a:srgbClr val="0C4E8B"/>
                </a:solidFill>
                <a:latin typeface="Century Gothic"/>
                <a:ea typeface="+mn-ea"/>
              </a:rPr>
              <a:t>Entwicklung neuer Technologien bei erneuerbaren Energiequellen und Transport</a:t>
            </a:r>
          </a:p>
          <a:p>
            <a:pPr lvl="2" indent="-457200">
              <a:buFont typeface="Arial" panose="020B0604020202020204" pitchFamily="34" charset="0"/>
              <a:buChar char="•"/>
              <a:defRPr/>
            </a:pPr>
            <a:r>
              <a:rPr lang="de-DE" sz="2000" dirty="0">
                <a:solidFill>
                  <a:srgbClr val="0C4E8B"/>
                </a:solidFill>
                <a:latin typeface="Century Gothic"/>
                <a:ea typeface="+mn-ea"/>
              </a:rPr>
              <a:t>Einsparungen bei geldwerten Gesundheitsleistungen: </a:t>
            </a:r>
            <a:r>
              <a:rPr lang="de-DE" sz="2800" b="1" dirty="0" smtClean="0">
                <a:solidFill>
                  <a:schemeClr val="accent2"/>
                </a:solidFill>
                <a:latin typeface="Century Gothic"/>
                <a:ea typeface="+mn-ea"/>
              </a:rPr>
              <a:t>~$ 800 </a:t>
            </a:r>
            <a:r>
              <a:rPr lang="de-DE" sz="2800" b="1" dirty="0" err="1" smtClean="0">
                <a:solidFill>
                  <a:schemeClr val="accent2"/>
                </a:solidFill>
                <a:latin typeface="Century Gothic"/>
                <a:ea typeface="+mn-ea"/>
              </a:rPr>
              <a:t>Mrd</a:t>
            </a:r>
            <a:r>
              <a:rPr lang="de-DE" sz="2800" b="1" dirty="0" smtClean="0">
                <a:solidFill>
                  <a:schemeClr val="accent2"/>
                </a:solidFill>
                <a:latin typeface="Century Gothic"/>
                <a:ea typeface="+mn-ea"/>
              </a:rPr>
              <a:t>/J </a:t>
            </a:r>
            <a:r>
              <a:rPr lang="de-DE" sz="2000" dirty="0">
                <a:solidFill>
                  <a:srgbClr val="0C4E8B"/>
                </a:solidFill>
                <a:latin typeface="Century Gothic"/>
                <a:ea typeface="+mn-ea"/>
              </a:rPr>
              <a:t>durch sauberen Strom und </a:t>
            </a:r>
            <a:r>
              <a:rPr lang="de-DE" sz="2800" b="1" dirty="0">
                <a:solidFill>
                  <a:schemeClr val="accent2"/>
                </a:solidFill>
                <a:latin typeface="Century Gothic"/>
                <a:ea typeface="+mn-ea"/>
              </a:rPr>
              <a:t>$</a:t>
            </a:r>
            <a:r>
              <a:rPr lang="de-DE" sz="2000" dirty="0" smtClean="0">
                <a:solidFill>
                  <a:srgbClr val="0C4E8B"/>
                </a:solidFill>
                <a:latin typeface="Century Gothic"/>
                <a:ea typeface="+mn-ea"/>
              </a:rPr>
              <a:t> </a:t>
            </a:r>
            <a:r>
              <a:rPr lang="de-DE" sz="2800" b="1" dirty="0" smtClean="0">
                <a:solidFill>
                  <a:schemeClr val="accent2"/>
                </a:solidFill>
                <a:latin typeface="Century Gothic"/>
                <a:ea typeface="+mn-ea"/>
              </a:rPr>
              <a:t>400 </a:t>
            </a:r>
            <a:r>
              <a:rPr lang="de-DE" sz="2800" b="1" dirty="0" err="1" smtClean="0">
                <a:solidFill>
                  <a:schemeClr val="accent2"/>
                </a:solidFill>
                <a:latin typeface="Century Gothic"/>
                <a:ea typeface="+mn-ea"/>
              </a:rPr>
              <a:t>Mrd</a:t>
            </a:r>
            <a:r>
              <a:rPr lang="de-DE" sz="2800" b="1" dirty="0" smtClean="0">
                <a:solidFill>
                  <a:schemeClr val="accent2"/>
                </a:solidFill>
                <a:latin typeface="Century Gothic"/>
                <a:ea typeface="+mn-ea"/>
              </a:rPr>
              <a:t>/J </a:t>
            </a:r>
            <a:r>
              <a:rPr lang="de-DE" sz="2000" dirty="0">
                <a:solidFill>
                  <a:srgbClr val="0C4E8B"/>
                </a:solidFill>
                <a:latin typeface="Century Gothic"/>
                <a:ea typeface="+mn-ea"/>
              </a:rPr>
              <a:t>durch sauberen Transport: </a:t>
            </a:r>
            <a:r>
              <a:rPr lang="de-DE" sz="2000" dirty="0" smtClean="0">
                <a:solidFill>
                  <a:srgbClr val="0C4E8B"/>
                </a:solidFill>
                <a:latin typeface="Century Gothic"/>
                <a:ea typeface="+mn-ea"/>
              </a:rPr>
              <a:t>~$ 1,2 Billionen/Jahr</a:t>
            </a:r>
            <a:endParaRPr lang="de-DE" sz="2000" dirty="0">
              <a:solidFill>
                <a:srgbClr val="0C4E8B"/>
              </a:solidFill>
              <a:latin typeface="Century Gothic"/>
              <a:ea typeface="+mn-ea"/>
            </a:endParaRPr>
          </a:p>
          <a:p>
            <a:pPr marL="457200" indent="-457200">
              <a:buFont typeface="Arial" panose="020B0604020202020204" pitchFamily="34" charset="0"/>
              <a:buChar char="•"/>
              <a:defRPr/>
            </a:pPr>
            <a:r>
              <a:rPr lang="de-DE" sz="2000" dirty="0">
                <a:solidFill>
                  <a:srgbClr val="0C4E8B"/>
                </a:solidFill>
                <a:latin typeface="Century Gothic"/>
                <a:ea typeface="+mn-ea"/>
              </a:rPr>
              <a:t>Weniger Hitzewellen, die zu Hitzschlag und Tod führen</a:t>
            </a:r>
          </a:p>
          <a:p>
            <a:pPr marL="457200" indent="-457200">
              <a:buFont typeface="Arial" panose="020B0604020202020204" pitchFamily="34" charset="0"/>
              <a:buChar char="•"/>
              <a:defRPr/>
            </a:pPr>
            <a:r>
              <a:rPr lang="de-DE" sz="2000" dirty="0">
                <a:solidFill>
                  <a:srgbClr val="0C4E8B"/>
                </a:solidFill>
                <a:latin typeface="Century Gothic"/>
                <a:ea typeface="+mn-ea"/>
              </a:rPr>
              <a:t>Erhalt sensibler Ökosysteme</a:t>
            </a:r>
          </a:p>
        </p:txBody>
      </p:sp>
    </p:spTree>
    <p:extLst>
      <p:ext uri="{BB962C8B-B14F-4D97-AF65-F5344CB8AC3E}">
        <p14:creationId xmlns:p14="http://schemas.microsoft.com/office/powerpoint/2010/main" val="15026523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defRPr/>
            </a:pPr>
            <a:r>
              <a:rPr lang="de-DE" sz="3600" b="1" dirty="0">
                <a:latin typeface="Century Gothic"/>
                <a:ea typeface="+mn-ea"/>
                <a:cs typeface="+mn-cs"/>
              </a:rPr>
              <a:t>~1,5 ºC Erderwärmung</a:t>
            </a:r>
          </a:p>
        </p:txBody>
      </p:sp>
      <p:sp>
        <p:nvSpPr>
          <p:cNvPr id="5" name="Rectangle 4"/>
          <p:cNvSpPr/>
          <p:nvPr/>
        </p:nvSpPr>
        <p:spPr>
          <a:xfrm>
            <a:off x="398585" y="1295400"/>
            <a:ext cx="8763000" cy="3908762"/>
          </a:xfrm>
          <a:prstGeom prst="rect">
            <a:avLst/>
          </a:prstGeom>
        </p:spPr>
        <p:txBody>
          <a:bodyPr>
            <a:spAutoFit/>
          </a:bodyPr>
          <a:lstStyle/>
          <a:p>
            <a:pPr marL="285750" indent="-285750">
              <a:buClr>
                <a:srgbClr val="114C8A"/>
              </a:buClr>
              <a:buFont typeface="Arial" panose="020B0604020202020204" pitchFamily="34" charset="0"/>
              <a:buChar char="•"/>
              <a:defRPr/>
            </a:pPr>
            <a:r>
              <a:rPr lang="de-DE" dirty="0">
                <a:solidFill>
                  <a:srgbClr val="0C4E8B"/>
                </a:solidFill>
                <a:latin typeface="Century Gothic"/>
                <a:ea typeface="+mn-ea"/>
              </a:rPr>
              <a:t>Anstieg des Meeresspiegels in diesem Jahrhundert </a:t>
            </a:r>
            <a:r>
              <a:rPr lang="de-DE" sz="2800" b="1" dirty="0">
                <a:solidFill>
                  <a:schemeClr val="accent2"/>
                </a:solidFill>
                <a:latin typeface="Century Gothic"/>
                <a:ea typeface="+mn-ea"/>
              </a:rPr>
              <a:t>~0,40m </a:t>
            </a:r>
            <a:endParaRPr lang="de-DE" dirty="0">
              <a:solidFill>
                <a:srgbClr val="0C4E8B"/>
              </a:solidFill>
              <a:latin typeface="Century Gothic"/>
              <a:ea typeface="+mn-ea"/>
            </a:endParaRPr>
          </a:p>
          <a:p>
            <a:pPr marL="285750" indent="-285750">
              <a:buClr>
                <a:srgbClr val="114C8A"/>
              </a:buClr>
              <a:buFont typeface="Arial" panose="020B0604020202020204" pitchFamily="34" charset="0"/>
              <a:buChar char="•"/>
              <a:defRPr/>
            </a:pPr>
            <a:r>
              <a:rPr lang="de-DE" dirty="0">
                <a:solidFill>
                  <a:srgbClr val="0C4E8B"/>
                </a:solidFill>
                <a:latin typeface="Century Gothic"/>
                <a:ea typeface="+mn-ea"/>
              </a:rPr>
              <a:t>Rückgang der weltweiten Produktion von Grundnahrungsmitteln:</a:t>
            </a:r>
          </a:p>
          <a:p>
            <a:pPr marL="742950" lvl="1" indent="-285750">
              <a:buClr>
                <a:srgbClr val="114C8A"/>
              </a:buClr>
              <a:buFont typeface="Arial" panose="020B0604020202020204" pitchFamily="34" charset="0"/>
              <a:buChar char="•"/>
              <a:defRPr/>
            </a:pPr>
            <a:r>
              <a:rPr lang="de-DE" dirty="0">
                <a:solidFill>
                  <a:srgbClr val="0C4E8B"/>
                </a:solidFill>
                <a:latin typeface="Century Gothic"/>
                <a:ea typeface="+mn-ea"/>
              </a:rPr>
              <a:t>Weizen -6-20% </a:t>
            </a:r>
          </a:p>
          <a:p>
            <a:pPr marL="742950" lvl="1" indent="-285750">
              <a:buClr>
                <a:srgbClr val="114C8A"/>
              </a:buClr>
              <a:buFont typeface="Arial" panose="020B0604020202020204" pitchFamily="34" charset="0"/>
              <a:buChar char="•"/>
              <a:defRPr/>
            </a:pPr>
            <a:r>
              <a:rPr lang="de-DE" dirty="0">
                <a:solidFill>
                  <a:srgbClr val="0C4E8B"/>
                </a:solidFill>
                <a:latin typeface="Century Gothic"/>
                <a:ea typeface="+mn-ea"/>
              </a:rPr>
              <a:t>Mais -6-26% </a:t>
            </a:r>
          </a:p>
          <a:p>
            <a:pPr marL="285750" indent="-285750">
              <a:buClr>
                <a:srgbClr val="114C8A"/>
              </a:buClr>
              <a:buFont typeface="Arial" panose="020B0604020202020204" pitchFamily="34" charset="0"/>
              <a:buChar char="•"/>
              <a:defRPr/>
            </a:pPr>
            <a:r>
              <a:rPr lang="de-DE" dirty="0">
                <a:solidFill>
                  <a:srgbClr val="0C4E8B"/>
                </a:solidFill>
                <a:latin typeface="Century Gothic"/>
                <a:ea typeface="+mn-ea"/>
              </a:rPr>
              <a:t>Moderate Gletscherschmelze</a:t>
            </a:r>
          </a:p>
          <a:p>
            <a:pPr marL="285750" indent="-285750">
              <a:buClr>
                <a:srgbClr val="114C8A"/>
              </a:buClr>
              <a:buFont typeface="Arial" panose="020B0604020202020204" pitchFamily="34" charset="0"/>
              <a:buChar char="•"/>
              <a:defRPr/>
            </a:pPr>
            <a:r>
              <a:rPr lang="de-DE" sz="2800" b="1" dirty="0">
                <a:solidFill>
                  <a:schemeClr val="accent2"/>
                </a:solidFill>
                <a:latin typeface="Century Gothic"/>
                <a:ea typeface="+mn-ea"/>
              </a:rPr>
              <a:t>~70% </a:t>
            </a:r>
            <a:r>
              <a:rPr lang="de-DE" dirty="0">
                <a:solidFill>
                  <a:srgbClr val="0C4E8B"/>
                </a:solidFill>
                <a:latin typeface="Century Gothic"/>
                <a:ea typeface="+mn-ea"/>
              </a:rPr>
              <a:t>aller Korallenriffe sind von Korallenbleiche betroffen</a:t>
            </a:r>
          </a:p>
          <a:p>
            <a:pPr marL="285750" indent="-285750">
              <a:buClr>
                <a:srgbClr val="114C8A"/>
              </a:buClr>
              <a:buFont typeface="Arial" panose="020B0604020202020204" pitchFamily="34" charset="0"/>
              <a:buChar char="•"/>
              <a:defRPr/>
            </a:pPr>
            <a:r>
              <a:rPr lang="de-DE" dirty="0">
                <a:solidFill>
                  <a:srgbClr val="0C4E8B"/>
                </a:solidFill>
                <a:latin typeface="Century Gothic"/>
                <a:ea typeface="+mn-ea"/>
              </a:rPr>
              <a:t>Intensivierung der Landwirtschaft in großen Höhenlagen</a:t>
            </a:r>
          </a:p>
        </p:txBody>
      </p:sp>
    </p:spTree>
    <p:extLst>
      <p:ext uri="{BB962C8B-B14F-4D97-AF65-F5344CB8AC3E}">
        <p14:creationId xmlns:p14="http://schemas.microsoft.com/office/powerpoint/2010/main" val="2599728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re 1"/>
          <p:cNvSpPr>
            <a:spLocks noGrp="1"/>
          </p:cNvSpPr>
          <p:nvPr>
            <p:ph type="title"/>
          </p:nvPr>
        </p:nvSpPr>
        <p:spPr/>
        <p:txBody>
          <a:bodyPr/>
          <a:lstStyle/>
          <a:p>
            <a:r>
              <a:rPr lang="de-DE" altLang="en-US" sz="3600" b="1" dirty="0">
                <a:solidFill>
                  <a:schemeClr val="bg1"/>
                </a:solidFill>
              </a:rPr>
              <a:t>~2 ºC Erderwärmung</a:t>
            </a:r>
            <a:endParaRPr lang="de-DE" altLang="en-US" sz="3600" dirty="0">
              <a:solidFill>
                <a:schemeClr val="bg1"/>
              </a:solidFill>
            </a:endParaRPr>
          </a:p>
        </p:txBody>
      </p:sp>
      <p:sp>
        <p:nvSpPr>
          <p:cNvPr id="5" name="Rectangle 4"/>
          <p:cNvSpPr/>
          <p:nvPr/>
        </p:nvSpPr>
        <p:spPr>
          <a:xfrm>
            <a:off x="233363" y="914400"/>
            <a:ext cx="8885237" cy="5262979"/>
          </a:xfrm>
          <a:prstGeom prst="rect">
            <a:avLst/>
          </a:prstGeom>
        </p:spPr>
        <p:txBody>
          <a:bodyPr>
            <a:spAutoFit/>
          </a:bodyPr>
          <a:lstStyle/>
          <a:p>
            <a:pPr marL="457200" indent="-457200">
              <a:buClr>
                <a:srgbClr val="114C8A"/>
              </a:buClr>
              <a:buFont typeface="Arial" panose="020B0604020202020204" pitchFamily="34" charset="0"/>
              <a:buChar char="•"/>
              <a:defRPr/>
            </a:pPr>
            <a:r>
              <a:rPr lang="de-DE" sz="2000" dirty="0">
                <a:solidFill>
                  <a:srgbClr val="0C4E8B"/>
                </a:solidFill>
                <a:latin typeface="Century Gothic"/>
              </a:rPr>
              <a:t>Anstieg des Meeresspiegels in diesem Jahrhundert </a:t>
            </a:r>
            <a:r>
              <a:rPr lang="de-DE" sz="2800" b="1" dirty="0">
                <a:solidFill>
                  <a:schemeClr val="accent2"/>
                </a:solidFill>
                <a:latin typeface="Century Gothic"/>
                <a:ea typeface="+mn-ea"/>
              </a:rPr>
              <a:t>~0,50m </a:t>
            </a:r>
            <a:endParaRPr lang="de-DE" sz="2000" dirty="0">
              <a:solidFill>
                <a:srgbClr val="0C4E8B"/>
              </a:solidFill>
              <a:latin typeface="Century Gothic"/>
              <a:ea typeface="+mn-ea"/>
            </a:endParaRPr>
          </a:p>
          <a:p>
            <a:pPr marL="457200" indent="-457200">
              <a:buClr>
                <a:srgbClr val="114C8A"/>
              </a:buClr>
              <a:buFont typeface="Arial" panose="020B0604020202020204" pitchFamily="34" charset="0"/>
              <a:buChar char="•"/>
              <a:defRPr/>
            </a:pPr>
            <a:r>
              <a:rPr lang="de-DE" sz="2000" dirty="0">
                <a:solidFill>
                  <a:srgbClr val="0C4E8B"/>
                </a:solidFill>
                <a:latin typeface="Century Gothic"/>
              </a:rPr>
              <a:t>Rückgang der weltweiten Produktion von Grundnahrungsmitteln </a:t>
            </a:r>
            <a:r>
              <a:rPr lang="de-DE" sz="2000" dirty="0">
                <a:solidFill>
                  <a:srgbClr val="0C4E8B"/>
                </a:solidFill>
                <a:latin typeface="Century Gothic"/>
                <a:ea typeface="+mn-ea"/>
              </a:rPr>
              <a:t>:</a:t>
            </a:r>
          </a:p>
          <a:p>
            <a:pPr marL="914400" lvl="1" indent="-457200">
              <a:buClr>
                <a:srgbClr val="114C8A"/>
              </a:buClr>
              <a:buFont typeface="Arial" panose="020B0604020202020204" pitchFamily="34" charset="0"/>
              <a:buChar char="•"/>
              <a:defRPr/>
            </a:pPr>
            <a:r>
              <a:rPr lang="de-DE" sz="2000" dirty="0">
                <a:solidFill>
                  <a:srgbClr val="0C4E8B"/>
                </a:solidFill>
                <a:latin typeface="Century Gothic"/>
                <a:ea typeface="+mn-ea"/>
              </a:rPr>
              <a:t>Weizen -8-37% </a:t>
            </a:r>
          </a:p>
          <a:p>
            <a:pPr marL="914400" lvl="1" indent="-457200">
              <a:buClr>
                <a:srgbClr val="114C8A"/>
              </a:buClr>
              <a:buFont typeface="Arial" panose="020B0604020202020204" pitchFamily="34" charset="0"/>
              <a:buChar char="•"/>
              <a:defRPr/>
            </a:pPr>
            <a:r>
              <a:rPr lang="de-DE" sz="2000" dirty="0">
                <a:solidFill>
                  <a:srgbClr val="0C4E8B"/>
                </a:solidFill>
                <a:latin typeface="Century Gothic"/>
                <a:ea typeface="+mn-ea"/>
              </a:rPr>
              <a:t>Mais -6-38% </a:t>
            </a:r>
          </a:p>
          <a:p>
            <a:pPr marL="457200" indent="-457200">
              <a:buClr>
                <a:srgbClr val="114C8A"/>
              </a:buClr>
              <a:buFont typeface="Arial" panose="020B0604020202020204" pitchFamily="34" charset="0"/>
              <a:buChar char="•"/>
              <a:defRPr/>
            </a:pPr>
            <a:r>
              <a:rPr lang="de-DE" sz="2000" dirty="0">
                <a:solidFill>
                  <a:srgbClr val="0C4E8B"/>
                </a:solidFill>
                <a:latin typeface="Century Gothic"/>
                <a:ea typeface="+mn-ea"/>
              </a:rPr>
              <a:t>Extensive Gletscherschmelze</a:t>
            </a:r>
          </a:p>
          <a:p>
            <a:pPr marL="457200" indent="-457200">
              <a:buClr>
                <a:srgbClr val="114C8A"/>
              </a:buClr>
              <a:buFont typeface="Arial" panose="020B0604020202020204" pitchFamily="34" charset="0"/>
              <a:buChar char="•"/>
              <a:defRPr/>
            </a:pPr>
            <a:r>
              <a:rPr lang="de-DE" sz="2800" b="1" dirty="0">
                <a:solidFill>
                  <a:schemeClr val="accent2"/>
                </a:solidFill>
                <a:latin typeface="Century Gothic"/>
                <a:ea typeface="+mn-ea"/>
              </a:rPr>
              <a:t>~8%  </a:t>
            </a:r>
            <a:r>
              <a:rPr lang="de-DE" sz="2000" dirty="0">
                <a:solidFill>
                  <a:srgbClr val="0C4E8B"/>
                </a:solidFill>
                <a:latin typeface="Century Gothic"/>
                <a:ea typeface="+mn-ea"/>
              </a:rPr>
              <a:t>Rückgang bei Zugang zu Frischwasser (im Vergleich zu heute) </a:t>
            </a:r>
          </a:p>
          <a:p>
            <a:pPr marL="457200" indent="-457200">
              <a:buClr>
                <a:srgbClr val="114C8A"/>
              </a:buClr>
              <a:buFont typeface="Arial" panose="020B0604020202020204" pitchFamily="34" charset="0"/>
              <a:buChar char="•"/>
              <a:defRPr/>
            </a:pPr>
            <a:r>
              <a:rPr lang="de-DE" sz="2800" b="1" dirty="0">
                <a:solidFill>
                  <a:schemeClr val="accent2"/>
                </a:solidFill>
                <a:latin typeface="Century Gothic"/>
                <a:ea typeface="+mn-ea"/>
              </a:rPr>
              <a:t>~4% </a:t>
            </a:r>
            <a:r>
              <a:rPr lang="de-DE" sz="2000" dirty="0">
                <a:solidFill>
                  <a:srgbClr val="0C4E8B"/>
                </a:solidFill>
                <a:latin typeface="Century Gothic"/>
                <a:ea typeface="+mn-ea"/>
              </a:rPr>
              <a:t>Zunahme des weltweiten Anteils an von Dürre betroffenem Gebiet (im Vergleich zu heute) </a:t>
            </a:r>
          </a:p>
          <a:p>
            <a:pPr marL="457200" indent="-457200">
              <a:buClr>
                <a:srgbClr val="114C8A"/>
              </a:buClr>
              <a:buFont typeface="Arial" panose="020B0604020202020204" pitchFamily="34" charset="0"/>
              <a:buChar char="•"/>
              <a:defRPr/>
            </a:pPr>
            <a:r>
              <a:rPr lang="de-DE" sz="2800" b="1" dirty="0">
                <a:solidFill>
                  <a:schemeClr val="accent2"/>
                </a:solidFill>
                <a:latin typeface="Century Gothic"/>
                <a:ea typeface="+mn-ea"/>
              </a:rPr>
              <a:t>9-31% </a:t>
            </a:r>
            <a:r>
              <a:rPr lang="de-DE" sz="2000" dirty="0">
                <a:solidFill>
                  <a:srgbClr val="0C4E8B"/>
                </a:solidFill>
                <a:latin typeface="Century Gothic"/>
                <a:ea typeface="+mn-ea"/>
              </a:rPr>
              <a:t>aller Pflanzen- und Tierarten werden aussterben</a:t>
            </a:r>
          </a:p>
          <a:p>
            <a:pPr marL="457200" indent="-457200">
              <a:buClr>
                <a:srgbClr val="114C8A"/>
              </a:buClr>
              <a:buFont typeface="Arial" panose="020B0604020202020204" pitchFamily="34" charset="0"/>
              <a:buChar char="•"/>
              <a:defRPr/>
            </a:pPr>
            <a:r>
              <a:rPr lang="de-DE" sz="2000" dirty="0">
                <a:solidFill>
                  <a:srgbClr val="0C4E8B"/>
                </a:solidFill>
                <a:latin typeface="Century Gothic"/>
                <a:ea typeface="+mn-ea"/>
              </a:rPr>
              <a:t>Unvermeidliche Erderwärmung (Jahrtausende) </a:t>
            </a:r>
            <a:r>
              <a:rPr lang="de-DE" sz="2800" b="1" dirty="0">
                <a:solidFill>
                  <a:schemeClr val="accent2"/>
                </a:solidFill>
                <a:latin typeface="Century Gothic"/>
                <a:ea typeface="+mn-ea"/>
              </a:rPr>
              <a:t>+2-3,8 ̊C </a:t>
            </a:r>
            <a:endParaRPr lang="de-DE" sz="2000" dirty="0">
              <a:solidFill>
                <a:srgbClr val="0C4E8B"/>
              </a:solidFill>
              <a:latin typeface="Century Gothic"/>
              <a:ea typeface="+mn-ea"/>
            </a:endParaRPr>
          </a:p>
          <a:p>
            <a:pPr marL="457200" indent="-457200">
              <a:buClr>
                <a:srgbClr val="114C8A"/>
              </a:buClr>
              <a:buFont typeface="Arial" panose="020B0604020202020204" pitchFamily="34" charset="0"/>
              <a:buChar char="•"/>
              <a:defRPr/>
            </a:pPr>
            <a:r>
              <a:rPr lang="de-DE" sz="2000" dirty="0">
                <a:solidFill>
                  <a:srgbClr val="0C4E8B"/>
                </a:solidFill>
                <a:latin typeface="Century Gothic"/>
                <a:ea typeface="+mn-ea"/>
              </a:rPr>
              <a:t>Langfristig stabiler Anstieg des Meeresspiegels (Jahrtausende) </a:t>
            </a:r>
            <a:r>
              <a:rPr lang="de-DE" sz="2000" dirty="0" smtClean="0">
                <a:solidFill>
                  <a:srgbClr val="0C4E8B"/>
                </a:solidFill>
                <a:latin typeface="Century Gothic"/>
                <a:ea typeface="+mn-ea"/>
              </a:rPr>
              <a:t/>
            </a:r>
            <a:br>
              <a:rPr lang="de-DE" sz="2000" dirty="0" smtClean="0">
                <a:solidFill>
                  <a:srgbClr val="0C4E8B"/>
                </a:solidFill>
                <a:latin typeface="Century Gothic"/>
                <a:ea typeface="+mn-ea"/>
              </a:rPr>
            </a:br>
            <a:r>
              <a:rPr lang="de-DE" sz="2800" b="1" dirty="0" smtClean="0">
                <a:solidFill>
                  <a:schemeClr val="accent2"/>
                </a:solidFill>
                <a:latin typeface="Century Gothic"/>
                <a:ea typeface="+mn-ea"/>
              </a:rPr>
              <a:t>~</a:t>
            </a:r>
            <a:r>
              <a:rPr lang="de-DE" sz="2800" b="1" dirty="0">
                <a:solidFill>
                  <a:schemeClr val="accent2"/>
                </a:solidFill>
                <a:latin typeface="Century Gothic"/>
                <a:ea typeface="+mn-ea"/>
              </a:rPr>
              <a:t>2-10 m </a:t>
            </a:r>
            <a:endParaRPr lang="de-DE" sz="2000" dirty="0">
              <a:solidFill>
                <a:srgbClr val="0C4E8B"/>
              </a:solidFill>
              <a:latin typeface="Century Gothic"/>
              <a:ea typeface="+mn-ea"/>
            </a:endParaRPr>
          </a:p>
          <a:p>
            <a:pPr marL="457200" indent="-457200">
              <a:buClr>
                <a:srgbClr val="114C8A"/>
              </a:buClr>
              <a:buFont typeface="Arial" panose="020B0604020202020204" pitchFamily="34" charset="0"/>
              <a:buChar char="•"/>
              <a:defRPr/>
            </a:pPr>
            <a:r>
              <a:rPr lang="de-DE" sz="2800" b="1" dirty="0">
                <a:solidFill>
                  <a:schemeClr val="accent2"/>
                </a:solidFill>
                <a:latin typeface="Century Gothic"/>
                <a:ea typeface="+mn-ea"/>
              </a:rPr>
              <a:t>~90% </a:t>
            </a:r>
            <a:r>
              <a:rPr lang="de-DE" sz="2000" dirty="0">
                <a:solidFill>
                  <a:srgbClr val="0C4E8B"/>
                </a:solidFill>
                <a:latin typeface="Century Gothic"/>
              </a:rPr>
              <a:t>aller Korallenriffe sind von Korallenbleiche betroffen</a:t>
            </a:r>
            <a:endParaRPr lang="de-DE" sz="2000" dirty="0">
              <a:solidFill>
                <a:srgbClr val="0C4E8B"/>
              </a:solidFill>
              <a:latin typeface="Century Gothic"/>
              <a:ea typeface="+mn-ea"/>
            </a:endParaRPr>
          </a:p>
        </p:txBody>
      </p:sp>
    </p:spTree>
    <p:extLst>
      <p:ext uri="{BB962C8B-B14F-4D97-AF65-F5344CB8AC3E}">
        <p14:creationId xmlns:p14="http://schemas.microsoft.com/office/powerpoint/2010/main" val="1398205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a:spLocks noGrp="1"/>
          </p:cNvSpPr>
          <p:nvPr>
            <p:ph type="title"/>
          </p:nvPr>
        </p:nvSpPr>
        <p:spPr/>
        <p:txBody>
          <a:bodyPr/>
          <a:lstStyle/>
          <a:p>
            <a:r>
              <a:rPr lang="de-DE" altLang="en-US" sz="3600" b="1" dirty="0">
                <a:solidFill>
                  <a:schemeClr val="bg1"/>
                </a:solidFill>
              </a:rPr>
              <a:t>2-3 ºC Erderwärmung</a:t>
            </a:r>
            <a:endParaRPr lang="de-DE" altLang="en-US" sz="3600" dirty="0">
              <a:solidFill>
                <a:schemeClr val="bg1"/>
              </a:solidFill>
            </a:endParaRPr>
          </a:p>
        </p:txBody>
      </p:sp>
      <p:sp>
        <p:nvSpPr>
          <p:cNvPr id="5" name="Rectangle 4"/>
          <p:cNvSpPr/>
          <p:nvPr/>
        </p:nvSpPr>
        <p:spPr>
          <a:xfrm>
            <a:off x="0" y="950912"/>
            <a:ext cx="9144000" cy="6001643"/>
          </a:xfrm>
          <a:prstGeom prst="rect">
            <a:avLst/>
          </a:prstGeom>
        </p:spPr>
        <p:txBody>
          <a:bodyPr>
            <a:spAutoFit/>
          </a:bodyPr>
          <a:lstStyle/>
          <a:p>
            <a:pPr marL="457200" indent="-457200">
              <a:buFont typeface="Arial" panose="020B0604020202020204" pitchFamily="34" charset="0"/>
              <a:buChar char="•"/>
              <a:defRPr/>
            </a:pPr>
            <a:r>
              <a:rPr lang="de-DE" dirty="0">
                <a:solidFill>
                  <a:srgbClr val="0C4E8B"/>
                </a:solidFill>
                <a:latin typeface="Century Gothic"/>
              </a:rPr>
              <a:t>Anstieg des Meeresspiegels in diesem Jahrhundert </a:t>
            </a:r>
            <a:r>
              <a:rPr lang="de-DE" b="1" dirty="0">
                <a:solidFill>
                  <a:schemeClr val="accent2"/>
                </a:solidFill>
                <a:latin typeface="Century Gothic"/>
                <a:ea typeface="+mn-ea"/>
              </a:rPr>
              <a:t>~0,90m </a:t>
            </a:r>
            <a:endParaRPr lang="de-DE" dirty="0">
              <a:solidFill>
                <a:srgbClr val="0C4E8B"/>
              </a:solidFill>
              <a:latin typeface="Century Gothic"/>
              <a:ea typeface="+mn-ea"/>
            </a:endParaRPr>
          </a:p>
          <a:p>
            <a:pPr marL="457200" indent="-457200">
              <a:buClr>
                <a:srgbClr val="002060"/>
              </a:buClr>
              <a:buFont typeface="Arial" panose="020B0604020202020204" pitchFamily="34" charset="0"/>
              <a:buChar char="•"/>
              <a:defRPr/>
            </a:pPr>
            <a:r>
              <a:rPr lang="de-DE" b="1" dirty="0">
                <a:solidFill>
                  <a:schemeClr val="accent2"/>
                </a:solidFill>
                <a:latin typeface="Century Gothic"/>
                <a:ea typeface="+mn-ea"/>
              </a:rPr>
              <a:t>~14% </a:t>
            </a:r>
            <a:r>
              <a:rPr lang="de-DE" dirty="0">
                <a:solidFill>
                  <a:srgbClr val="0C4E8B"/>
                </a:solidFill>
                <a:latin typeface="Century Gothic"/>
              </a:rPr>
              <a:t>Rückgang bei Zugang zu Frischwasser (im Vergleich zu heute) </a:t>
            </a:r>
            <a:r>
              <a:rPr lang="de-DE" dirty="0">
                <a:solidFill>
                  <a:srgbClr val="0C4E8B"/>
                </a:solidFill>
                <a:latin typeface="Century Gothic"/>
                <a:ea typeface="+mn-ea"/>
              </a:rPr>
              <a:t> </a:t>
            </a:r>
          </a:p>
          <a:p>
            <a:pPr marL="457200" indent="-457200">
              <a:buClr>
                <a:srgbClr val="002060"/>
              </a:buClr>
              <a:buFont typeface="Arial" panose="020B0604020202020204" pitchFamily="34" charset="0"/>
              <a:buChar char="•"/>
              <a:defRPr/>
            </a:pPr>
            <a:r>
              <a:rPr lang="de-DE" b="1" dirty="0">
                <a:solidFill>
                  <a:schemeClr val="accent2"/>
                </a:solidFill>
                <a:latin typeface="Century Gothic"/>
                <a:ea typeface="+mn-ea"/>
              </a:rPr>
              <a:t>~ 6% </a:t>
            </a:r>
            <a:r>
              <a:rPr lang="de-DE" dirty="0">
                <a:solidFill>
                  <a:srgbClr val="0C4E8B"/>
                </a:solidFill>
                <a:latin typeface="Century Gothic"/>
              </a:rPr>
              <a:t>Zunahme des weltweiten Anteils an von Dürre betroffenem Gebiet (im Vergleich zu heute</a:t>
            </a:r>
            <a:r>
              <a:rPr lang="de-DE" dirty="0">
                <a:solidFill>
                  <a:srgbClr val="0C4E8B"/>
                </a:solidFill>
                <a:latin typeface="Century Gothic"/>
                <a:ea typeface="+mn-ea"/>
              </a:rPr>
              <a:t>) </a:t>
            </a:r>
          </a:p>
          <a:p>
            <a:pPr marL="914400" lvl="1" indent="-457200">
              <a:buClr>
                <a:srgbClr val="002060"/>
              </a:buClr>
              <a:buFont typeface="Courier New" panose="02070309020205020404" pitchFamily="49" charset="0"/>
              <a:buChar char="o"/>
              <a:defRPr/>
            </a:pPr>
            <a:r>
              <a:rPr lang="de-DE" dirty="0">
                <a:solidFill>
                  <a:srgbClr val="0C4E8B"/>
                </a:solidFill>
                <a:latin typeface="Century Gothic"/>
                <a:ea typeface="+mn-ea"/>
              </a:rPr>
              <a:t>Südamerika wird davon am stärksten betroffen sein</a:t>
            </a:r>
          </a:p>
          <a:p>
            <a:pPr marL="457200" indent="-457200">
              <a:buClr>
                <a:srgbClr val="002060"/>
              </a:buClr>
              <a:buFont typeface="Arial" panose="020B0604020202020204" pitchFamily="34" charset="0"/>
              <a:buChar char="•"/>
              <a:defRPr/>
            </a:pPr>
            <a:r>
              <a:rPr lang="de-DE" dirty="0">
                <a:solidFill>
                  <a:srgbClr val="0C4E8B"/>
                </a:solidFill>
                <a:latin typeface="Century Gothic"/>
                <a:ea typeface="+mn-ea"/>
              </a:rPr>
              <a:t>Verdoppelung von Schäden durch Großflächenbrände im Vergleich zu </a:t>
            </a:r>
            <a:r>
              <a:rPr lang="de-DE" b="1" dirty="0">
                <a:solidFill>
                  <a:schemeClr val="accent2"/>
                </a:solidFill>
                <a:latin typeface="Century Gothic"/>
                <a:ea typeface="+mn-ea"/>
              </a:rPr>
              <a:t>+1-2 ºC </a:t>
            </a:r>
            <a:endParaRPr lang="de-DE" dirty="0">
              <a:solidFill>
                <a:srgbClr val="0C4E8B"/>
              </a:solidFill>
              <a:latin typeface="Century Gothic"/>
              <a:ea typeface="+mn-ea"/>
            </a:endParaRPr>
          </a:p>
          <a:p>
            <a:pPr marL="457200" indent="-457200">
              <a:buClr>
                <a:srgbClr val="002060"/>
              </a:buClr>
              <a:buFont typeface="Arial" panose="020B0604020202020204" pitchFamily="34" charset="0"/>
              <a:buChar char="•"/>
              <a:defRPr/>
            </a:pPr>
            <a:r>
              <a:rPr lang="de-DE" b="1" dirty="0">
                <a:solidFill>
                  <a:schemeClr val="accent2"/>
                </a:solidFill>
                <a:latin typeface="Century Gothic"/>
                <a:ea typeface="+mn-ea"/>
              </a:rPr>
              <a:t>~21-52% </a:t>
            </a:r>
            <a:r>
              <a:rPr lang="de-DE" dirty="0">
                <a:solidFill>
                  <a:srgbClr val="0C4E8B"/>
                </a:solidFill>
                <a:latin typeface="Century Gothic"/>
              </a:rPr>
              <a:t>aller Pflanzen- und Tierarten werden aussterben</a:t>
            </a:r>
            <a:endParaRPr lang="de-DE" dirty="0">
              <a:solidFill>
                <a:srgbClr val="0C4E8B"/>
              </a:solidFill>
              <a:latin typeface="Century Gothic"/>
              <a:ea typeface="+mn-ea"/>
            </a:endParaRPr>
          </a:p>
          <a:p>
            <a:pPr marL="457200" indent="-457200">
              <a:buFont typeface="Arial" panose="020B0604020202020204" pitchFamily="34" charset="0"/>
              <a:buChar char="•"/>
              <a:defRPr/>
            </a:pPr>
            <a:r>
              <a:rPr lang="de-DE" dirty="0">
                <a:solidFill>
                  <a:srgbClr val="0C4E8B"/>
                </a:solidFill>
                <a:latin typeface="Century Gothic"/>
              </a:rPr>
              <a:t>Unvermeidliche Erderwärmung (Jahrhunderte bis Jahrtausende</a:t>
            </a:r>
            <a:r>
              <a:rPr lang="de-DE" dirty="0">
                <a:solidFill>
                  <a:srgbClr val="0C4E8B"/>
                </a:solidFill>
                <a:latin typeface="Century Gothic"/>
                <a:ea typeface="+mn-ea"/>
              </a:rPr>
              <a:t>) </a:t>
            </a:r>
            <a:r>
              <a:rPr lang="de-DE" b="1" dirty="0">
                <a:solidFill>
                  <a:schemeClr val="accent2"/>
                </a:solidFill>
                <a:latin typeface="Century Gothic"/>
                <a:ea typeface="+mn-ea"/>
              </a:rPr>
              <a:t>+3,5–5,8 ºC </a:t>
            </a:r>
            <a:endParaRPr lang="de-DE" dirty="0">
              <a:solidFill>
                <a:srgbClr val="0C4E8B"/>
              </a:solidFill>
              <a:latin typeface="Century Gothic"/>
              <a:ea typeface="+mn-ea"/>
            </a:endParaRPr>
          </a:p>
          <a:p>
            <a:pPr marL="457200" indent="-457200">
              <a:buFont typeface="Arial" panose="020B0604020202020204" pitchFamily="34" charset="0"/>
              <a:buChar char="•"/>
              <a:defRPr/>
            </a:pPr>
            <a:r>
              <a:rPr lang="de-DE" dirty="0">
                <a:solidFill>
                  <a:srgbClr val="0C4E8B"/>
                </a:solidFill>
                <a:latin typeface="Century Gothic"/>
              </a:rPr>
              <a:t>Langfristig stabiler Anstieg des Meeresspiegels </a:t>
            </a:r>
            <a:r>
              <a:rPr lang="de-DE" b="1" dirty="0">
                <a:solidFill>
                  <a:schemeClr val="accent2"/>
                </a:solidFill>
                <a:latin typeface="Century Gothic"/>
                <a:ea typeface="+mn-ea"/>
              </a:rPr>
              <a:t>~10-15 m </a:t>
            </a:r>
            <a:endParaRPr lang="de-DE" dirty="0">
              <a:solidFill>
                <a:srgbClr val="0C4E8B"/>
              </a:solidFill>
              <a:latin typeface="Century Gothic"/>
              <a:ea typeface="+mn-ea"/>
            </a:endParaRPr>
          </a:p>
          <a:p>
            <a:pPr marL="914400" lvl="1" indent="-457200">
              <a:buFont typeface="Courier New" panose="02070309020205020404" pitchFamily="49" charset="0"/>
              <a:buChar char="o"/>
              <a:defRPr/>
            </a:pPr>
            <a:r>
              <a:rPr lang="de-DE" dirty="0">
                <a:solidFill>
                  <a:srgbClr val="0C4E8B"/>
                </a:solidFill>
                <a:latin typeface="Century Gothic"/>
                <a:ea typeface="+mn-ea"/>
              </a:rPr>
              <a:t>Bei </a:t>
            </a:r>
            <a:r>
              <a:rPr lang="de-DE" b="1" dirty="0">
                <a:solidFill>
                  <a:schemeClr val="accent2"/>
                </a:solidFill>
                <a:latin typeface="Century Gothic"/>
                <a:ea typeface="+mn-ea"/>
              </a:rPr>
              <a:t>5 m Anstieg des Meeresspiegels</a:t>
            </a:r>
            <a:r>
              <a:rPr lang="de-DE" dirty="0">
                <a:solidFill>
                  <a:srgbClr val="0C4E8B"/>
                </a:solidFill>
                <a:latin typeface="Century Gothic"/>
                <a:ea typeface="+mn-ea"/>
              </a:rPr>
              <a:t> stünden Miami, fast ganz Manhattan, die Stadtmitte von London, Bangkok, Bombay und Shanghai unter Wasser. </a:t>
            </a:r>
          </a:p>
        </p:txBody>
      </p:sp>
    </p:spTree>
    <p:extLst>
      <p:ext uri="{BB962C8B-B14F-4D97-AF65-F5344CB8AC3E}">
        <p14:creationId xmlns:p14="http://schemas.microsoft.com/office/powerpoint/2010/main" val="3517693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a:spLocks noGrp="1"/>
          </p:cNvSpPr>
          <p:nvPr>
            <p:ph type="title"/>
          </p:nvPr>
        </p:nvSpPr>
        <p:spPr/>
        <p:txBody>
          <a:bodyPr/>
          <a:lstStyle/>
          <a:p>
            <a:r>
              <a:rPr lang="de-DE" altLang="en-US" sz="3600" b="1" dirty="0">
                <a:solidFill>
                  <a:schemeClr val="bg1"/>
                </a:solidFill>
              </a:rPr>
              <a:t>3-4 ºC Erderwärmung</a:t>
            </a:r>
            <a:endParaRPr lang="de-DE" altLang="en-US" sz="3600" dirty="0">
              <a:solidFill>
                <a:schemeClr val="bg1"/>
              </a:solidFill>
            </a:endParaRPr>
          </a:p>
        </p:txBody>
      </p:sp>
      <p:sp>
        <p:nvSpPr>
          <p:cNvPr id="5" name="Rectangle 4"/>
          <p:cNvSpPr/>
          <p:nvPr/>
        </p:nvSpPr>
        <p:spPr>
          <a:xfrm>
            <a:off x="19050" y="1066800"/>
            <a:ext cx="9124950" cy="5509200"/>
          </a:xfrm>
          <a:prstGeom prst="rect">
            <a:avLst/>
          </a:prstGeom>
        </p:spPr>
        <p:txBody>
          <a:bodyPr>
            <a:spAutoFit/>
          </a:bodyPr>
          <a:lstStyle/>
          <a:p>
            <a:pPr marL="457200" indent="-457200">
              <a:buClr>
                <a:srgbClr val="114C8A"/>
              </a:buClr>
              <a:buFont typeface="Arial" panose="020B0604020202020204" pitchFamily="34" charset="0"/>
              <a:buChar char="•"/>
              <a:defRPr/>
            </a:pPr>
            <a:r>
              <a:rPr lang="de-DE" sz="2000" dirty="0">
                <a:solidFill>
                  <a:srgbClr val="0C4E8B"/>
                </a:solidFill>
                <a:latin typeface="Century Gothic"/>
              </a:rPr>
              <a:t>Anstieg des Meeresspiegels in diesem Jahrhundert </a:t>
            </a:r>
            <a:r>
              <a:rPr lang="de-DE" b="1" dirty="0">
                <a:solidFill>
                  <a:schemeClr val="accent2"/>
                </a:solidFill>
                <a:latin typeface="Century Gothic"/>
                <a:ea typeface="+mn-ea"/>
              </a:rPr>
              <a:t>~1,0 m </a:t>
            </a:r>
            <a:endParaRPr lang="de-DE" sz="2000" dirty="0">
              <a:solidFill>
                <a:srgbClr val="0C4E8B"/>
              </a:solidFill>
              <a:latin typeface="Century Gothic"/>
              <a:ea typeface="+mn-ea"/>
            </a:endParaRPr>
          </a:p>
          <a:p>
            <a:pPr marL="457200" indent="-457200">
              <a:buClr>
                <a:srgbClr val="114C8A"/>
              </a:buClr>
              <a:buFont typeface="Arial" panose="020B0604020202020204" pitchFamily="34" charset="0"/>
              <a:buChar char="•"/>
              <a:defRPr/>
            </a:pPr>
            <a:r>
              <a:rPr lang="de-DE" b="1" dirty="0">
                <a:solidFill>
                  <a:schemeClr val="accent2"/>
                </a:solidFill>
                <a:latin typeface="Century Gothic"/>
                <a:ea typeface="+mn-ea"/>
              </a:rPr>
              <a:t>~ 7,4% </a:t>
            </a:r>
            <a:r>
              <a:rPr lang="de-DE" sz="2000" dirty="0">
                <a:solidFill>
                  <a:srgbClr val="0C4E8B"/>
                </a:solidFill>
                <a:latin typeface="Century Gothic"/>
              </a:rPr>
              <a:t>Zunahme des weltweiten Anteils an von Dürre betroffenem Gebiet (im Vergleich zu heute</a:t>
            </a:r>
            <a:r>
              <a:rPr lang="de-DE" sz="2000" dirty="0">
                <a:solidFill>
                  <a:srgbClr val="0C4E8B"/>
                </a:solidFill>
                <a:latin typeface="Century Gothic"/>
                <a:ea typeface="+mn-ea"/>
              </a:rPr>
              <a:t>) </a:t>
            </a:r>
          </a:p>
          <a:p>
            <a:pPr marL="914400" lvl="1" indent="-457200">
              <a:buClr>
                <a:srgbClr val="114C8A"/>
              </a:buClr>
              <a:buFont typeface="Courier New" panose="02070309020205020404" pitchFamily="49" charset="0"/>
              <a:buChar char="o"/>
              <a:defRPr/>
            </a:pPr>
            <a:r>
              <a:rPr lang="de-DE" sz="2000" dirty="0">
                <a:solidFill>
                  <a:srgbClr val="0C4E8B"/>
                </a:solidFill>
                <a:latin typeface="Century Gothic"/>
                <a:ea typeface="+mn-ea"/>
              </a:rPr>
              <a:t>Dürrewahrscheinlichkeit steigt von heute 5% (eine alle 20 Jahre) auf </a:t>
            </a:r>
            <a:r>
              <a:rPr lang="de-DE" b="1" dirty="0">
                <a:solidFill>
                  <a:schemeClr val="accent2"/>
                </a:solidFill>
                <a:latin typeface="Century Gothic"/>
                <a:ea typeface="+mn-ea"/>
              </a:rPr>
              <a:t>50% bis 2030 und auf 90% bis 2100 </a:t>
            </a:r>
            <a:r>
              <a:rPr lang="de-DE" sz="2000" dirty="0">
                <a:solidFill>
                  <a:srgbClr val="0C4E8B"/>
                </a:solidFill>
                <a:latin typeface="Century Gothic"/>
                <a:ea typeface="+mn-ea"/>
              </a:rPr>
              <a:t>im Amazonas </a:t>
            </a:r>
          </a:p>
          <a:p>
            <a:pPr marL="914400" lvl="1" indent="-457200">
              <a:buClr>
                <a:srgbClr val="114C8A"/>
              </a:buClr>
              <a:buFont typeface="Courier New" panose="02070309020205020404" pitchFamily="49" charset="0"/>
              <a:buChar char="o"/>
              <a:defRPr/>
            </a:pPr>
            <a:r>
              <a:rPr lang="de-DE" sz="2000" dirty="0">
                <a:solidFill>
                  <a:srgbClr val="0C4E8B"/>
                </a:solidFill>
                <a:latin typeface="Century Gothic"/>
                <a:ea typeface="+mn-ea"/>
              </a:rPr>
              <a:t>Versteppung Mittelamerikas und des nördlichen Südamerikas einschließlich des Regenwalds im Amazonas</a:t>
            </a:r>
          </a:p>
          <a:p>
            <a:pPr marL="457200" indent="-457200">
              <a:buClr>
                <a:srgbClr val="114C8A"/>
              </a:buClr>
              <a:buFont typeface="Arial" panose="020B0604020202020204" pitchFamily="34" charset="0"/>
              <a:buChar char="•"/>
              <a:defRPr/>
            </a:pPr>
            <a:r>
              <a:rPr lang="de-DE" b="1" dirty="0">
                <a:solidFill>
                  <a:schemeClr val="accent2"/>
                </a:solidFill>
                <a:latin typeface="Century Gothic"/>
                <a:ea typeface="+mn-ea"/>
              </a:rPr>
              <a:t>~17% </a:t>
            </a:r>
            <a:r>
              <a:rPr lang="de-DE" sz="2000" dirty="0">
                <a:solidFill>
                  <a:srgbClr val="0C4E8B"/>
                </a:solidFill>
                <a:latin typeface="Century Gothic"/>
              </a:rPr>
              <a:t>Rückgang im Zugang zu Frischwasser (im Vergleich zu heute</a:t>
            </a:r>
            <a:r>
              <a:rPr lang="de-DE" sz="2000" dirty="0">
                <a:solidFill>
                  <a:srgbClr val="0C4E8B"/>
                </a:solidFill>
                <a:latin typeface="Century Gothic"/>
                <a:ea typeface="+mn-ea"/>
              </a:rPr>
              <a:t>) </a:t>
            </a:r>
          </a:p>
          <a:p>
            <a:pPr marL="457200" indent="-457200">
              <a:buClr>
                <a:srgbClr val="114C8A"/>
              </a:buClr>
              <a:buFont typeface="Arial" panose="020B0604020202020204" pitchFamily="34" charset="0"/>
              <a:buChar char="•"/>
              <a:defRPr/>
            </a:pPr>
            <a:r>
              <a:rPr lang="de-DE" b="1" dirty="0">
                <a:solidFill>
                  <a:schemeClr val="accent2"/>
                </a:solidFill>
                <a:latin typeface="Century Gothic"/>
                <a:ea typeface="+mn-ea"/>
              </a:rPr>
              <a:t>Verdoppelung</a:t>
            </a:r>
            <a:r>
              <a:rPr lang="de-DE" sz="2000" dirty="0">
                <a:solidFill>
                  <a:srgbClr val="0C4E8B"/>
                </a:solidFill>
                <a:latin typeface="Century Gothic"/>
                <a:ea typeface="+mn-ea"/>
              </a:rPr>
              <a:t> </a:t>
            </a:r>
            <a:r>
              <a:rPr lang="de-DE" sz="2000" dirty="0">
                <a:solidFill>
                  <a:srgbClr val="0C4E8B"/>
                </a:solidFill>
                <a:latin typeface="Century Gothic"/>
              </a:rPr>
              <a:t>von Schäden durch Großflächenbrände im Vergleich zu </a:t>
            </a:r>
            <a:r>
              <a:rPr lang="de-DE" sz="2000" dirty="0">
                <a:solidFill>
                  <a:srgbClr val="0C4E8B"/>
                </a:solidFill>
                <a:latin typeface="Century Gothic"/>
                <a:ea typeface="+mn-ea"/>
              </a:rPr>
              <a:t>+2-3 ̊C </a:t>
            </a:r>
            <a:endParaRPr lang="de-DE" b="1" dirty="0">
              <a:solidFill>
                <a:schemeClr val="accent2"/>
              </a:solidFill>
              <a:latin typeface="Century Gothic"/>
              <a:ea typeface="+mn-ea"/>
            </a:endParaRPr>
          </a:p>
          <a:p>
            <a:pPr marL="457200" indent="-457200">
              <a:buClr>
                <a:srgbClr val="114C8A"/>
              </a:buClr>
              <a:buFont typeface="Arial" panose="020B0604020202020204" pitchFamily="34" charset="0"/>
              <a:buChar char="•"/>
              <a:defRPr/>
            </a:pPr>
            <a:r>
              <a:rPr lang="de-DE" b="1" dirty="0">
                <a:solidFill>
                  <a:schemeClr val="accent2"/>
                </a:solidFill>
                <a:latin typeface="Century Gothic"/>
                <a:ea typeface="+mn-ea"/>
              </a:rPr>
              <a:t>~21-52% </a:t>
            </a:r>
            <a:r>
              <a:rPr lang="de-DE" sz="2000" dirty="0">
                <a:solidFill>
                  <a:srgbClr val="0C4E8B"/>
                </a:solidFill>
                <a:latin typeface="Century Gothic"/>
              </a:rPr>
              <a:t>aller Pflanzen- und Tierarten werden alleine durch den Klimawandel aussterben</a:t>
            </a:r>
            <a:endParaRPr lang="de-DE" sz="2000" dirty="0">
              <a:solidFill>
                <a:srgbClr val="0C4E8B"/>
              </a:solidFill>
              <a:latin typeface="Century Gothic"/>
              <a:ea typeface="+mn-ea"/>
            </a:endParaRPr>
          </a:p>
          <a:p>
            <a:pPr marL="457200" indent="-457200">
              <a:buClr>
                <a:srgbClr val="114C8A"/>
              </a:buClr>
              <a:buFont typeface="Arial" panose="020B0604020202020204" pitchFamily="34" charset="0"/>
              <a:buChar char="•"/>
              <a:defRPr/>
            </a:pPr>
            <a:r>
              <a:rPr lang="de-DE" sz="2000" dirty="0">
                <a:solidFill>
                  <a:srgbClr val="0C4E8B"/>
                </a:solidFill>
                <a:latin typeface="Century Gothic"/>
                <a:ea typeface="+mn-ea"/>
              </a:rPr>
              <a:t>Orkanstärke wird zunehmen (Kategorie 5,5 statt 5) </a:t>
            </a:r>
          </a:p>
          <a:p>
            <a:pPr marL="457200" indent="-457200">
              <a:buClr>
                <a:srgbClr val="114C8A"/>
              </a:buClr>
              <a:buFont typeface="Arial" panose="020B0604020202020204" pitchFamily="34" charset="0"/>
              <a:buChar char="•"/>
              <a:defRPr/>
            </a:pPr>
            <a:r>
              <a:rPr lang="de-DE" sz="2000" dirty="0">
                <a:solidFill>
                  <a:srgbClr val="0C4E8B"/>
                </a:solidFill>
                <a:latin typeface="Century Gothic"/>
              </a:rPr>
              <a:t>Unvermeidliche Erderwärmung (Jahrhunderte bis Jahrtausende</a:t>
            </a:r>
            <a:r>
              <a:rPr lang="de-DE" sz="2000" dirty="0">
                <a:solidFill>
                  <a:srgbClr val="0C4E8B"/>
                </a:solidFill>
                <a:latin typeface="Century Gothic"/>
                <a:ea typeface="+mn-ea"/>
              </a:rPr>
              <a:t>) </a:t>
            </a:r>
            <a:r>
              <a:rPr lang="de-DE" b="1" dirty="0">
                <a:solidFill>
                  <a:schemeClr val="accent2"/>
                </a:solidFill>
                <a:latin typeface="Century Gothic"/>
                <a:ea typeface="+mn-ea"/>
              </a:rPr>
              <a:t>+5,8–7,8 ̊C</a:t>
            </a:r>
          </a:p>
          <a:p>
            <a:pPr marL="457200" indent="-457200">
              <a:buClr>
                <a:srgbClr val="114C8A"/>
              </a:buClr>
              <a:buFont typeface="Arial" panose="020B0604020202020204" pitchFamily="34" charset="0"/>
              <a:buChar char="•"/>
              <a:defRPr/>
            </a:pPr>
            <a:r>
              <a:rPr lang="de-DE" sz="2000" dirty="0">
                <a:solidFill>
                  <a:srgbClr val="0C4E8B"/>
                </a:solidFill>
                <a:latin typeface="Century Gothic"/>
                <a:ea typeface="+mn-ea"/>
              </a:rPr>
              <a:t> </a:t>
            </a:r>
            <a:r>
              <a:rPr lang="de-DE" sz="2000" dirty="0">
                <a:solidFill>
                  <a:srgbClr val="0C4E8B"/>
                </a:solidFill>
                <a:latin typeface="Century Gothic"/>
              </a:rPr>
              <a:t>Langfristig stabiler Anstieg des Meeresspiegels </a:t>
            </a:r>
            <a:r>
              <a:rPr lang="de-DE" b="1" dirty="0">
                <a:solidFill>
                  <a:schemeClr val="accent2"/>
                </a:solidFill>
                <a:latin typeface="Century Gothic"/>
                <a:ea typeface="+mn-ea"/>
              </a:rPr>
              <a:t>~13-15 m</a:t>
            </a:r>
            <a:endParaRPr lang="de-DE" sz="2000" dirty="0">
              <a:solidFill>
                <a:srgbClr val="0C4E8B"/>
              </a:solidFill>
              <a:latin typeface="Century Gothic"/>
              <a:ea typeface="+mn-ea"/>
            </a:endParaRPr>
          </a:p>
        </p:txBody>
      </p:sp>
    </p:spTree>
    <p:extLst>
      <p:ext uri="{BB962C8B-B14F-4D97-AF65-F5344CB8AC3E}">
        <p14:creationId xmlns:p14="http://schemas.microsoft.com/office/powerpoint/2010/main" val="772546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p:txBody>
          <a:bodyPr/>
          <a:lstStyle/>
          <a:p>
            <a:r>
              <a:rPr lang="de-DE" altLang="en-US" sz="3600" b="1" dirty="0">
                <a:solidFill>
                  <a:schemeClr val="bg1"/>
                </a:solidFill>
              </a:rPr>
              <a:t>+4 ºC Erderwärmung</a:t>
            </a:r>
            <a:endParaRPr lang="de-DE" altLang="en-US" sz="3600" dirty="0">
              <a:solidFill>
                <a:schemeClr val="bg1"/>
              </a:solidFill>
            </a:endParaRPr>
          </a:p>
        </p:txBody>
      </p:sp>
      <p:sp>
        <p:nvSpPr>
          <p:cNvPr id="5" name="Rectangle 4"/>
          <p:cNvSpPr/>
          <p:nvPr/>
        </p:nvSpPr>
        <p:spPr>
          <a:xfrm>
            <a:off x="76200" y="1143000"/>
            <a:ext cx="9067800" cy="5262979"/>
          </a:xfrm>
          <a:prstGeom prst="rect">
            <a:avLst/>
          </a:prstGeom>
        </p:spPr>
        <p:txBody>
          <a:bodyPr>
            <a:spAutoFit/>
          </a:bodyPr>
          <a:lstStyle/>
          <a:p>
            <a:pPr marL="457200" indent="-457200">
              <a:buFont typeface="Arial" panose="020B0604020202020204" pitchFamily="34" charset="0"/>
              <a:buChar char="•"/>
              <a:defRPr/>
            </a:pPr>
            <a:r>
              <a:rPr lang="de-DE" dirty="0">
                <a:solidFill>
                  <a:srgbClr val="0C4E8B"/>
                </a:solidFill>
                <a:latin typeface="Century Gothic"/>
                <a:ea typeface="+mn-ea"/>
              </a:rPr>
              <a:t>Anstieg des Meeresspiegels um viele Meter möglicherweise innerhalb von </a:t>
            </a:r>
            <a:r>
              <a:rPr lang="de-DE" b="1" dirty="0">
                <a:solidFill>
                  <a:schemeClr val="accent2"/>
                </a:solidFill>
                <a:latin typeface="Century Gothic"/>
                <a:ea typeface="+mn-ea"/>
              </a:rPr>
              <a:t>50-150 Jahren</a:t>
            </a:r>
            <a:endParaRPr lang="de-DE" dirty="0">
              <a:solidFill>
                <a:srgbClr val="0C4E8B"/>
              </a:solidFill>
              <a:latin typeface="Century Gothic"/>
              <a:ea typeface="+mn-ea"/>
            </a:endParaRPr>
          </a:p>
          <a:p>
            <a:pPr marL="457200" indent="-457200">
              <a:buFont typeface="Arial" panose="020B0604020202020204" pitchFamily="34" charset="0"/>
              <a:buChar char="•"/>
              <a:defRPr/>
            </a:pPr>
            <a:r>
              <a:rPr lang="de-DE" dirty="0">
                <a:solidFill>
                  <a:srgbClr val="0C4E8B"/>
                </a:solidFill>
                <a:latin typeface="Century Gothic"/>
                <a:ea typeface="+mn-ea"/>
              </a:rPr>
              <a:t>Breite Zunahme der Dürrehäufigkeit weltweit </a:t>
            </a:r>
            <a:r>
              <a:rPr lang="de-DE" b="1" dirty="0">
                <a:solidFill>
                  <a:schemeClr val="accent2"/>
                </a:solidFill>
                <a:latin typeface="Century Gothic"/>
                <a:ea typeface="+mn-ea"/>
              </a:rPr>
              <a:t>(~60% Zunahme</a:t>
            </a:r>
            <a:r>
              <a:rPr lang="de-DE" dirty="0">
                <a:solidFill>
                  <a:srgbClr val="0C4E8B"/>
                </a:solidFill>
                <a:latin typeface="Century Gothic"/>
                <a:ea typeface="+mn-ea"/>
              </a:rPr>
              <a:t>) </a:t>
            </a:r>
          </a:p>
          <a:p>
            <a:pPr marL="914400" lvl="1" indent="-457200">
              <a:buFont typeface="Courier New" panose="02070309020205020404" pitchFamily="49" charset="0"/>
              <a:buChar char="o"/>
              <a:defRPr/>
            </a:pPr>
            <a:r>
              <a:rPr lang="de-DE" dirty="0">
                <a:solidFill>
                  <a:srgbClr val="0C4E8B"/>
                </a:solidFill>
                <a:latin typeface="Century Gothic"/>
                <a:ea typeface="+mn-ea"/>
              </a:rPr>
              <a:t>Verwüstung des Mittelmeerraums</a:t>
            </a:r>
          </a:p>
          <a:p>
            <a:pPr marL="457200" indent="-457200">
              <a:buFont typeface="Arial" panose="020B0604020202020204" pitchFamily="34" charset="0"/>
              <a:buChar char="•"/>
              <a:defRPr/>
            </a:pPr>
            <a:r>
              <a:rPr lang="de-DE" dirty="0">
                <a:solidFill>
                  <a:srgbClr val="0C4E8B"/>
                </a:solidFill>
                <a:latin typeface="Century Gothic"/>
                <a:ea typeface="+mn-ea"/>
              </a:rPr>
              <a:t>Intensive, häufige Hitzewellen und Überschwemmungen in vielen Gebieten weltweit</a:t>
            </a:r>
          </a:p>
          <a:p>
            <a:pPr marL="457200" indent="-457200">
              <a:buFont typeface="Arial" panose="020B0604020202020204" pitchFamily="34" charset="0"/>
              <a:buChar char="•"/>
              <a:defRPr/>
            </a:pPr>
            <a:r>
              <a:rPr lang="de-DE" dirty="0">
                <a:solidFill>
                  <a:srgbClr val="0C4E8B"/>
                </a:solidFill>
                <a:latin typeface="Century Gothic"/>
                <a:ea typeface="+mn-ea"/>
              </a:rPr>
              <a:t>Das Auftauen von Permafrost setzt potentiell CO2 und CH4 in die Atmosphäre frei, mit zusätzlichem Temperaturanstieg</a:t>
            </a:r>
          </a:p>
          <a:p>
            <a:pPr marL="457200" indent="-457200">
              <a:buFont typeface="Arial" panose="020B0604020202020204" pitchFamily="34" charset="0"/>
              <a:buChar char="•"/>
              <a:defRPr/>
            </a:pPr>
            <a:r>
              <a:rPr lang="de-DE" dirty="0">
                <a:solidFill>
                  <a:srgbClr val="0C4E8B"/>
                </a:solidFill>
                <a:latin typeface="Century Gothic"/>
              </a:rPr>
              <a:t>Unvermeidliche Erderwärmung (Jahrhunderte bis Jahrtausende</a:t>
            </a:r>
            <a:r>
              <a:rPr lang="de-DE" dirty="0">
                <a:solidFill>
                  <a:srgbClr val="0C4E8B"/>
                </a:solidFill>
                <a:latin typeface="Century Gothic"/>
                <a:ea typeface="+mn-ea"/>
              </a:rPr>
              <a:t>): </a:t>
            </a:r>
            <a:r>
              <a:rPr lang="de-DE" b="1" dirty="0">
                <a:solidFill>
                  <a:schemeClr val="accent2"/>
                </a:solidFill>
                <a:latin typeface="Century Gothic"/>
                <a:ea typeface="+mn-ea"/>
              </a:rPr>
              <a:t>+ &gt;6 ˚C </a:t>
            </a:r>
          </a:p>
          <a:p>
            <a:pPr marL="457200" indent="-457200">
              <a:buFont typeface="Arial" panose="020B0604020202020204" pitchFamily="34" charset="0"/>
              <a:buChar char="•"/>
              <a:defRPr/>
            </a:pPr>
            <a:r>
              <a:rPr lang="de-DE" dirty="0">
                <a:solidFill>
                  <a:srgbClr val="0C4E8B"/>
                </a:solidFill>
                <a:latin typeface="Century Gothic"/>
              </a:rPr>
              <a:t>Langfristig stabiler Anstieg des Meeresspiegels (Jahrtausende</a:t>
            </a:r>
            <a:r>
              <a:rPr lang="de-DE" dirty="0">
                <a:solidFill>
                  <a:srgbClr val="0C4E8B"/>
                </a:solidFill>
                <a:latin typeface="Century Gothic"/>
                <a:ea typeface="+mn-ea"/>
              </a:rPr>
              <a:t>): </a:t>
            </a:r>
            <a:r>
              <a:rPr lang="de-DE" b="1" dirty="0">
                <a:solidFill>
                  <a:schemeClr val="accent2"/>
                </a:solidFill>
                <a:latin typeface="Century Gothic"/>
                <a:ea typeface="+mn-ea"/>
              </a:rPr>
              <a:t>~13-15 m </a:t>
            </a:r>
          </a:p>
        </p:txBody>
      </p:sp>
    </p:spTree>
    <p:extLst>
      <p:ext uri="{BB962C8B-B14F-4D97-AF65-F5344CB8AC3E}">
        <p14:creationId xmlns:p14="http://schemas.microsoft.com/office/powerpoint/2010/main" val="3038966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100086" y="228600"/>
            <a:ext cx="4519914" cy="6332478"/>
          </a:xfrm>
          <a:prstGeom prst="rect">
            <a:avLst/>
          </a:prstGeom>
        </p:spPr>
      </p:pic>
      <p:sp>
        <p:nvSpPr>
          <p:cNvPr id="4" name="TextBox 3"/>
          <p:cNvSpPr txBox="1"/>
          <p:nvPr/>
        </p:nvSpPr>
        <p:spPr>
          <a:xfrm>
            <a:off x="7696200" y="6434120"/>
            <a:ext cx="1093305" cy="253916"/>
          </a:xfrm>
          <a:prstGeom prst="rect">
            <a:avLst/>
          </a:prstGeom>
          <a:noFill/>
        </p:spPr>
        <p:txBody>
          <a:bodyPr wrap="square" rtlCol="0">
            <a:spAutoFit/>
          </a:bodyPr>
          <a:lstStyle/>
          <a:p>
            <a:pPr algn="r"/>
            <a:r>
              <a:rPr lang="en-US" sz="1050" dirty="0"/>
              <a:t>Oct 1, 2015</a:t>
            </a:r>
          </a:p>
        </p:txBody>
      </p:sp>
      <p:sp>
        <p:nvSpPr>
          <p:cNvPr id="5" name="TextBox 4"/>
          <p:cNvSpPr txBox="1"/>
          <p:nvPr/>
        </p:nvSpPr>
        <p:spPr>
          <a:xfrm>
            <a:off x="152400" y="685800"/>
            <a:ext cx="2720009" cy="3046988"/>
          </a:xfrm>
          <a:prstGeom prst="rect">
            <a:avLst/>
          </a:prstGeom>
          <a:noFill/>
        </p:spPr>
        <p:txBody>
          <a:bodyPr wrap="square" rtlCol="0">
            <a:spAutoFit/>
          </a:bodyPr>
          <a:lstStyle/>
          <a:p>
            <a:r>
              <a:rPr lang="de-DE" dirty="0">
                <a:latin typeface="Arial Hebrew" charset="-79"/>
                <a:ea typeface="Arial Hebrew" charset="-79"/>
                <a:cs typeface="Arial Hebrew" charset="-79"/>
              </a:rPr>
              <a:t>$10,2 Milliarden </a:t>
            </a:r>
            <a:r>
              <a:rPr lang="de-DE" dirty="0" smtClean="0">
                <a:latin typeface="Arial Hebrew" charset="-79"/>
                <a:ea typeface="Arial Hebrew" charset="-79"/>
                <a:cs typeface="Arial Hebrew" charset="-79"/>
              </a:rPr>
              <a:t>wurden bisher </a:t>
            </a:r>
            <a:r>
              <a:rPr lang="de-DE" dirty="0">
                <a:latin typeface="Arial Hebrew" charset="-79"/>
                <a:ea typeface="Arial Hebrew" charset="-79"/>
                <a:cs typeface="Arial Hebrew" charset="-79"/>
              </a:rPr>
              <a:t>für den Grünen Klimafonds aufgebracht -  erwartet werden $100 Milliarden jährlich.</a:t>
            </a:r>
          </a:p>
        </p:txBody>
      </p:sp>
    </p:spTree>
    <p:extLst>
      <p:ext uri="{BB962C8B-B14F-4D97-AF65-F5344CB8AC3E}">
        <p14:creationId xmlns:p14="http://schemas.microsoft.com/office/powerpoint/2010/main" val="1894791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b="2803"/>
          <a:stretch/>
        </p:blipFill>
        <p:spPr>
          <a:xfrm>
            <a:off x="381000" y="609600"/>
            <a:ext cx="8458200" cy="5853344"/>
          </a:xfrm>
          <a:prstGeom prst="rect">
            <a:avLst/>
          </a:prstGeom>
        </p:spPr>
      </p:pic>
    </p:spTree>
    <p:extLst>
      <p:ext uri="{BB962C8B-B14F-4D97-AF65-F5344CB8AC3E}">
        <p14:creationId xmlns:p14="http://schemas.microsoft.com/office/powerpoint/2010/main" val="1063748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4294967295"/>
          </p:nvPr>
        </p:nvSpPr>
        <p:spPr>
          <a:xfrm>
            <a:off x="0" y="763588"/>
            <a:ext cx="7772400" cy="5330825"/>
          </a:xfrm>
        </p:spPr>
        <p:txBody>
          <a:bodyPr/>
          <a:lstStyle/>
          <a:p>
            <a:pPr marL="0" indent="0">
              <a:buNone/>
            </a:pPr>
            <a:r>
              <a:rPr lang="en-US" dirty="0"/>
              <a:t>Let’s play a short version of World Climate</a:t>
            </a:r>
          </a:p>
        </p:txBody>
      </p:sp>
      <p:pic>
        <p:nvPicPr>
          <p:cNvPr id="3" name="Picture 7" descr="UN_General_Assembly_h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OP21 Pari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1496" y="531923"/>
            <a:ext cx="3097652" cy="5815866"/>
          </a:xfrm>
          <a:prstGeom prst="rect">
            <a:avLst/>
          </a:prstGeom>
        </p:spPr>
      </p:pic>
    </p:spTree>
    <p:extLst>
      <p:ext uri="{BB962C8B-B14F-4D97-AF65-F5344CB8AC3E}">
        <p14:creationId xmlns:p14="http://schemas.microsoft.com/office/powerpoint/2010/main" val="1338996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de-DE" altLang="en-US" dirty="0"/>
              <a:t>Parteien bei 6-Regionen-Verhandlung</a:t>
            </a:r>
            <a:endParaRPr lang="de-DE" dirty="0"/>
          </a:p>
        </p:txBody>
      </p:sp>
      <p:sp>
        <p:nvSpPr>
          <p:cNvPr id="9" name="Text Placeholder 8"/>
          <p:cNvSpPr>
            <a:spLocks noGrp="1"/>
          </p:cNvSpPr>
          <p:nvPr>
            <p:ph type="body" sz="quarter" idx="10"/>
          </p:nvPr>
        </p:nvSpPr>
        <p:spPr/>
        <p:txBody>
          <a:bodyPr>
            <a:normAutofit/>
          </a:bodyPr>
          <a:lstStyle/>
          <a:p>
            <a:pPr marL="457200" indent="-457200">
              <a:buFont typeface="+mj-lt"/>
              <a:buAutoNum type="arabicPeriod"/>
            </a:pPr>
            <a:r>
              <a:rPr lang="de-DE" altLang="en-US" sz="2400" dirty="0"/>
              <a:t>Vereinigte Staaten</a:t>
            </a:r>
          </a:p>
          <a:p>
            <a:pPr marL="457200" indent="-457200">
              <a:buFont typeface="+mj-lt"/>
              <a:buAutoNum type="arabicPeriod"/>
            </a:pPr>
            <a:r>
              <a:rPr lang="de-DE" altLang="en-US" sz="2400" dirty="0"/>
              <a:t>Europäische Union</a:t>
            </a:r>
          </a:p>
          <a:p>
            <a:pPr marL="457200" indent="-457200">
              <a:buFont typeface="+mj-lt"/>
              <a:buAutoNum type="arabicPeriod"/>
            </a:pPr>
            <a:r>
              <a:rPr lang="de-DE" altLang="en-US" sz="2400" dirty="0"/>
              <a:t>Andere </a:t>
            </a:r>
            <a:r>
              <a:rPr lang="de-DE" altLang="en-US" dirty="0"/>
              <a:t>Industrienationen</a:t>
            </a:r>
            <a:endParaRPr lang="de-DE" altLang="en-US" sz="2400" dirty="0"/>
          </a:p>
          <a:p>
            <a:pPr lvl="1"/>
            <a:r>
              <a:rPr lang="de-DE" sz="2000" dirty="0"/>
              <a:t>Australien, Kanada, Japan, Neuseeland, Russland, Südkorea und andere ehemalige Sowjetrepubliken und osteuropäische Staaten.  </a:t>
            </a:r>
          </a:p>
          <a:p>
            <a:pPr marL="457200" indent="-457200">
              <a:buFont typeface="+mj-lt"/>
              <a:buAutoNum type="arabicPeriod"/>
            </a:pPr>
            <a:r>
              <a:rPr lang="de-DE" altLang="en-US" sz="2400" dirty="0"/>
              <a:t>China</a:t>
            </a:r>
          </a:p>
          <a:p>
            <a:pPr marL="457200" indent="-457200">
              <a:buFont typeface="+mj-lt"/>
              <a:buAutoNum type="arabicPeriod"/>
            </a:pPr>
            <a:r>
              <a:rPr lang="de-DE" altLang="en-US" sz="2400" dirty="0"/>
              <a:t>Indien</a:t>
            </a:r>
          </a:p>
          <a:p>
            <a:pPr marL="457200" indent="-457200">
              <a:buFont typeface="+mj-lt"/>
              <a:buAutoNum type="arabicPeriod"/>
            </a:pPr>
            <a:r>
              <a:rPr lang="de-DE" altLang="en-US" sz="2400" dirty="0"/>
              <a:t>Andere Entwicklungsländer</a:t>
            </a:r>
          </a:p>
          <a:p>
            <a:pPr marL="457200" lvl="1" indent="0">
              <a:buNone/>
            </a:pPr>
            <a:r>
              <a:rPr lang="de-DE" altLang="en-US" sz="2000" dirty="0"/>
              <a:t>Die Staaten Afrikas, Mittel- und Südamerikas, Süd- und Südostasiens, der Großteil des Nahen Ostens sowie kleine Inselstaaten</a:t>
            </a:r>
            <a:r>
              <a:rPr lang="de-DE" sz="2000" dirty="0"/>
              <a:t>.</a:t>
            </a:r>
            <a:endParaRPr lang="de-DE" altLang="en-US" sz="2000" b="1" dirty="0">
              <a:solidFill>
                <a:schemeClr val="tx1"/>
              </a:solidFill>
            </a:endParaRPr>
          </a:p>
          <a:p>
            <a:endParaRPr lang="de-DE" dirty="0"/>
          </a:p>
        </p:txBody>
      </p:sp>
    </p:spTree>
    <p:extLst>
      <p:ext uri="{BB962C8B-B14F-4D97-AF65-F5344CB8AC3E}">
        <p14:creationId xmlns:p14="http://schemas.microsoft.com/office/powerpoint/2010/main" val="126839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616994" y="1549908"/>
            <a:ext cx="3910013" cy="4319588"/>
            <a:chOff x="1238" y="346"/>
            <a:chExt cx="3284" cy="3628"/>
          </a:xfrm>
        </p:grpSpPr>
        <p:sp>
          <p:nvSpPr>
            <p:cNvPr id="3" name="AutoShape 4"/>
            <p:cNvSpPr>
              <a:spLocks noChangeAspect="1" noChangeArrowheads="1" noTextEdit="1"/>
            </p:cNvSpPr>
            <p:nvPr/>
          </p:nvSpPr>
          <p:spPr bwMode="auto">
            <a:xfrm>
              <a:off x="1238" y="346"/>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sz="1350" dirty="0"/>
            </a:p>
          </p:txBody>
        </p:sp>
        <p:sp>
          <p:nvSpPr>
            <p:cNvPr id="4" name="Rectangle 6"/>
            <p:cNvSpPr>
              <a:spLocks noChangeArrowheads="1"/>
            </p:cNvSpPr>
            <p:nvPr/>
          </p:nvSpPr>
          <p:spPr bwMode="auto">
            <a:xfrm>
              <a:off x="2025" y="429"/>
              <a:ext cx="18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350" dirty="0">
                  <a:solidFill>
                    <a:srgbClr val="000000"/>
                  </a:solidFill>
                </a:rPr>
                <a:t>CO2-Äquivalent-Emissionen</a:t>
              </a:r>
              <a:endParaRPr lang="de-DE" altLang="en-US" sz="1350" dirty="0"/>
            </a:p>
          </p:txBody>
        </p:sp>
        <p:sp>
          <p:nvSpPr>
            <p:cNvPr id="5" name="Rectangle 7"/>
            <p:cNvSpPr>
              <a:spLocks noChangeArrowheads="1"/>
            </p:cNvSpPr>
            <p:nvPr/>
          </p:nvSpPr>
          <p:spPr bwMode="auto">
            <a:xfrm>
              <a:off x="1680" y="677"/>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dirty="0"/>
            </a:p>
          </p:txBody>
        </p:sp>
        <p:sp>
          <p:nvSpPr>
            <p:cNvPr id="6" name="Rectangle 8"/>
            <p:cNvSpPr>
              <a:spLocks noChangeArrowheads="1"/>
            </p:cNvSpPr>
            <p:nvPr/>
          </p:nvSpPr>
          <p:spPr bwMode="auto">
            <a:xfrm>
              <a:off x="1680" y="677"/>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 name="Line 9"/>
            <p:cNvSpPr>
              <a:spLocks noChangeShapeType="1"/>
            </p:cNvSpPr>
            <p:nvPr/>
          </p:nvSpPr>
          <p:spPr bwMode="auto">
            <a:xfrm>
              <a:off x="1680" y="119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8" name="Line 10"/>
            <p:cNvSpPr>
              <a:spLocks noChangeShapeType="1"/>
            </p:cNvSpPr>
            <p:nvPr/>
          </p:nvSpPr>
          <p:spPr bwMode="auto">
            <a:xfrm>
              <a:off x="1680" y="171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9" name="Line 11"/>
            <p:cNvSpPr>
              <a:spLocks noChangeShapeType="1"/>
            </p:cNvSpPr>
            <p:nvPr/>
          </p:nvSpPr>
          <p:spPr bwMode="auto">
            <a:xfrm>
              <a:off x="1680" y="2229"/>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0" name="Line 12"/>
            <p:cNvSpPr>
              <a:spLocks noChangeShapeType="1"/>
            </p:cNvSpPr>
            <p:nvPr/>
          </p:nvSpPr>
          <p:spPr bwMode="auto">
            <a:xfrm>
              <a:off x="1680" y="2746"/>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1" name="Line 13"/>
            <p:cNvSpPr>
              <a:spLocks noChangeShapeType="1"/>
            </p:cNvSpPr>
            <p:nvPr/>
          </p:nvSpPr>
          <p:spPr bwMode="auto">
            <a:xfrm>
              <a:off x="1680" y="3264"/>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2" name="Rectangle 14"/>
            <p:cNvSpPr>
              <a:spLocks noChangeArrowheads="1"/>
            </p:cNvSpPr>
            <p:nvPr/>
          </p:nvSpPr>
          <p:spPr bwMode="auto">
            <a:xfrm>
              <a:off x="1459" y="67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60</a:t>
              </a:r>
              <a:endParaRPr lang="de-DE" altLang="en-US" sz="1350" dirty="0"/>
            </a:p>
          </p:txBody>
        </p:sp>
        <p:sp>
          <p:nvSpPr>
            <p:cNvPr id="13" name="Rectangle 15"/>
            <p:cNvSpPr>
              <a:spLocks noChangeArrowheads="1"/>
            </p:cNvSpPr>
            <p:nvPr/>
          </p:nvSpPr>
          <p:spPr bwMode="auto">
            <a:xfrm>
              <a:off x="1459" y="117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50</a:t>
              </a:r>
              <a:endParaRPr lang="de-DE" altLang="en-US" sz="1350" dirty="0"/>
            </a:p>
          </p:txBody>
        </p:sp>
        <p:sp>
          <p:nvSpPr>
            <p:cNvPr id="14" name="Rectangle 16"/>
            <p:cNvSpPr>
              <a:spLocks noChangeArrowheads="1"/>
            </p:cNvSpPr>
            <p:nvPr/>
          </p:nvSpPr>
          <p:spPr bwMode="auto">
            <a:xfrm>
              <a:off x="1459" y="167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40</a:t>
              </a:r>
              <a:endParaRPr lang="de-DE" altLang="en-US" sz="1350" dirty="0"/>
            </a:p>
          </p:txBody>
        </p:sp>
        <p:sp>
          <p:nvSpPr>
            <p:cNvPr id="15" name="Rectangle 17"/>
            <p:cNvSpPr>
              <a:spLocks noChangeArrowheads="1"/>
            </p:cNvSpPr>
            <p:nvPr/>
          </p:nvSpPr>
          <p:spPr bwMode="auto">
            <a:xfrm>
              <a:off x="1459" y="2167"/>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30</a:t>
              </a:r>
              <a:endParaRPr lang="de-DE" altLang="en-US" sz="1350" dirty="0"/>
            </a:p>
          </p:txBody>
        </p:sp>
        <p:sp>
          <p:nvSpPr>
            <p:cNvPr id="16" name="Rectangle 18"/>
            <p:cNvSpPr>
              <a:spLocks noChangeArrowheads="1"/>
            </p:cNvSpPr>
            <p:nvPr/>
          </p:nvSpPr>
          <p:spPr bwMode="auto">
            <a:xfrm>
              <a:off x="1459" y="2664"/>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a:t>
              </a:r>
              <a:endParaRPr lang="de-DE" altLang="en-US" sz="1350" dirty="0"/>
            </a:p>
          </p:txBody>
        </p:sp>
        <p:sp>
          <p:nvSpPr>
            <p:cNvPr id="17" name="Rectangle 19"/>
            <p:cNvSpPr>
              <a:spLocks noChangeArrowheads="1"/>
            </p:cNvSpPr>
            <p:nvPr/>
          </p:nvSpPr>
          <p:spPr bwMode="auto">
            <a:xfrm>
              <a:off x="1459" y="316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10</a:t>
              </a:r>
              <a:endParaRPr lang="de-DE" altLang="en-US" sz="1350" dirty="0"/>
            </a:p>
          </p:txBody>
        </p:sp>
        <p:sp>
          <p:nvSpPr>
            <p:cNvPr id="18" name="Rectangle 20"/>
            <p:cNvSpPr>
              <a:spLocks noChangeArrowheads="1"/>
            </p:cNvSpPr>
            <p:nvPr/>
          </p:nvSpPr>
          <p:spPr bwMode="auto">
            <a:xfrm>
              <a:off x="1521" y="3664"/>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0</a:t>
              </a:r>
              <a:endParaRPr lang="de-DE" altLang="en-US" sz="1350" dirty="0"/>
            </a:p>
          </p:txBody>
        </p:sp>
        <p:sp>
          <p:nvSpPr>
            <p:cNvPr id="23" name="Freeform 25"/>
            <p:cNvSpPr>
              <a:spLocks/>
            </p:cNvSpPr>
            <p:nvPr/>
          </p:nvSpPr>
          <p:spPr bwMode="auto">
            <a:xfrm>
              <a:off x="1680" y="870"/>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70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7 h 2228"/>
                <a:gd name="T62" fmla="*/ 1614 w 2573"/>
                <a:gd name="T63" fmla="*/ 938 h 2228"/>
                <a:gd name="T64" fmla="*/ 1669 w 2573"/>
                <a:gd name="T65" fmla="*/ 883 h 2228"/>
                <a:gd name="T66" fmla="*/ 1718 w 2573"/>
                <a:gd name="T67" fmla="*/ 835 h 2228"/>
                <a:gd name="T68" fmla="*/ 1773 w 2573"/>
                <a:gd name="T69" fmla="*/ 787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80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70"/>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70"/>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4"/>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3"/>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7"/>
                  </a:lnTo>
                  <a:lnTo>
                    <a:pt x="1593" y="966"/>
                  </a:lnTo>
                  <a:lnTo>
                    <a:pt x="1614" y="938"/>
                  </a:lnTo>
                  <a:lnTo>
                    <a:pt x="1642" y="911"/>
                  </a:lnTo>
                  <a:lnTo>
                    <a:pt x="1669" y="883"/>
                  </a:lnTo>
                  <a:lnTo>
                    <a:pt x="1697" y="862"/>
                  </a:lnTo>
                  <a:lnTo>
                    <a:pt x="1718" y="835"/>
                  </a:lnTo>
                  <a:lnTo>
                    <a:pt x="1745" y="814"/>
                  </a:lnTo>
                  <a:lnTo>
                    <a:pt x="1773" y="787"/>
                  </a:lnTo>
                  <a:lnTo>
                    <a:pt x="1800" y="759"/>
                  </a:lnTo>
                  <a:lnTo>
                    <a:pt x="1821" y="731"/>
                  </a:lnTo>
                  <a:lnTo>
                    <a:pt x="1849" y="711"/>
                  </a:lnTo>
                  <a:lnTo>
                    <a:pt x="1876" y="683"/>
                  </a:lnTo>
                  <a:lnTo>
                    <a:pt x="1904" y="656"/>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80"/>
                  </a:lnTo>
                  <a:lnTo>
                    <a:pt x="2207" y="352"/>
                  </a:lnTo>
                  <a:lnTo>
                    <a:pt x="2235" y="324"/>
                  </a:lnTo>
                  <a:lnTo>
                    <a:pt x="2263" y="304"/>
                  </a:lnTo>
                  <a:lnTo>
                    <a:pt x="2283" y="276"/>
                  </a:lnTo>
                  <a:lnTo>
                    <a:pt x="2311" y="249"/>
                  </a:lnTo>
                  <a:lnTo>
                    <a:pt x="2338" y="228"/>
                  </a:lnTo>
                  <a:lnTo>
                    <a:pt x="2366" y="200"/>
                  </a:lnTo>
                  <a:lnTo>
                    <a:pt x="2387" y="173"/>
                  </a:lnTo>
                  <a:lnTo>
                    <a:pt x="2414" y="152"/>
                  </a:lnTo>
                  <a:lnTo>
                    <a:pt x="2442" y="124"/>
                  </a:lnTo>
                  <a:lnTo>
                    <a:pt x="2470" y="97"/>
                  </a:lnTo>
                  <a:lnTo>
                    <a:pt x="2490" y="76"/>
                  </a:lnTo>
                  <a:lnTo>
                    <a:pt x="2518" y="49"/>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4" name="Freeform 26"/>
            <p:cNvSpPr>
              <a:spLocks/>
            </p:cNvSpPr>
            <p:nvPr/>
          </p:nvSpPr>
          <p:spPr bwMode="auto">
            <a:xfrm>
              <a:off x="1680" y="877"/>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4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6 h 2228"/>
                <a:gd name="T34" fmla="*/ 897 w 2573"/>
                <a:gd name="T35" fmla="*/ 1614 h 2228"/>
                <a:gd name="T36" fmla="*/ 952 w 2573"/>
                <a:gd name="T37" fmla="*/ 1573 h 2228"/>
                <a:gd name="T38" fmla="*/ 1000 w 2573"/>
                <a:gd name="T39" fmla="*/ 1525 h 2228"/>
                <a:gd name="T40" fmla="*/ 1048 w 2573"/>
                <a:gd name="T41" fmla="*/ 1476 h 2228"/>
                <a:gd name="T42" fmla="*/ 1103 w 2573"/>
                <a:gd name="T43" fmla="*/ 1435 h 2228"/>
                <a:gd name="T44" fmla="*/ 1152 w 2573"/>
                <a:gd name="T45" fmla="*/ 1387 h 2228"/>
                <a:gd name="T46" fmla="*/ 1207 w 2573"/>
                <a:gd name="T47" fmla="*/ 1338 h 2228"/>
                <a:gd name="T48" fmla="*/ 1255 w 2573"/>
                <a:gd name="T49" fmla="*/ 1290 h 2228"/>
                <a:gd name="T50" fmla="*/ 1310 w 2573"/>
                <a:gd name="T51" fmla="*/ 1242 h 2228"/>
                <a:gd name="T52" fmla="*/ 1359 w 2573"/>
                <a:gd name="T53" fmla="*/ 1187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80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3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4"/>
                  </a:lnTo>
                  <a:lnTo>
                    <a:pt x="331" y="1994"/>
                  </a:lnTo>
                  <a:lnTo>
                    <a:pt x="358" y="1994"/>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6"/>
                  </a:lnTo>
                  <a:lnTo>
                    <a:pt x="869" y="1635"/>
                  </a:lnTo>
                  <a:lnTo>
                    <a:pt x="897" y="1614"/>
                  </a:lnTo>
                  <a:lnTo>
                    <a:pt x="924" y="1593"/>
                  </a:lnTo>
                  <a:lnTo>
                    <a:pt x="952" y="1573"/>
                  </a:lnTo>
                  <a:lnTo>
                    <a:pt x="972" y="1545"/>
                  </a:lnTo>
                  <a:lnTo>
                    <a:pt x="1000" y="1525"/>
                  </a:lnTo>
                  <a:lnTo>
                    <a:pt x="1028" y="1504"/>
                  </a:lnTo>
                  <a:lnTo>
                    <a:pt x="1048" y="1476"/>
                  </a:lnTo>
                  <a:lnTo>
                    <a:pt x="1076" y="1456"/>
                  </a:lnTo>
                  <a:lnTo>
                    <a:pt x="1103" y="1435"/>
                  </a:lnTo>
                  <a:lnTo>
                    <a:pt x="1131" y="1407"/>
                  </a:lnTo>
                  <a:lnTo>
                    <a:pt x="1152" y="1387"/>
                  </a:lnTo>
                  <a:lnTo>
                    <a:pt x="1179" y="1359"/>
                  </a:lnTo>
                  <a:lnTo>
                    <a:pt x="1207" y="1338"/>
                  </a:lnTo>
                  <a:lnTo>
                    <a:pt x="1235" y="1311"/>
                  </a:lnTo>
                  <a:lnTo>
                    <a:pt x="1255" y="1290"/>
                  </a:lnTo>
                  <a:lnTo>
                    <a:pt x="1283" y="1262"/>
                  </a:lnTo>
                  <a:lnTo>
                    <a:pt x="1310" y="1242"/>
                  </a:lnTo>
                  <a:lnTo>
                    <a:pt x="1331" y="1214"/>
                  </a:lnTo>
                  <a:lnTo>
                    <a:pt x="1359" y="1187"/>
                  </a:lnTo>
                  <a:lnTo>
                    <a:pt x="1386" y="1166"/>
                  </a:lnTo>
                  <a:lnTo>
                    <a:pt x="1414" y="1138"/>
                  </a:lnTo>
                  <a:lnTo>
                    <a:pt x="1435" y="1118"/>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1"/>
                  </a:lnTo>
                  <a:lnTo>
                    <a:pt x="1876" y="683"/>
                  </a:lnTo>
                  <a:lnTo>
                    <a:pt x="1904" y="655"/>
                  </a:lnTo>
                  <a:lnTo>
                    <a:pt x="1925" y="635"/>
                  </a:lnTo>
                  <a:lnTo>
                    <a:pt x="1952" y="607"/>
                  </a:lnTo>
                  <a:lnTo>
                    <a:pt x="1980" y="580"/>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3"/>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5" name="Freeform 27"/>
            <p:cNvSpPr>
              <a:spLocks/>
            </p:cNvSpPr>
            <p:nvPr/>
          </p:nvSpPr>
          <p:spPr bwMode="auto">
            <a:xfrm>
              <a:off x="1680" y="884"/>
              <a:ext cx="2573" cy="2228"/>
            </a:xfrm>
            <a:custGeom>
              <a:avLst/>
              <a:gdLst>
                <a:gd name="T0" fmla="*/ 20 w 2573"/>
                <a:gd name="T1" fmla="*/ 2187 h 2228"/>
                <a:gd name="T2" fmla="*/ 75 w 2573"/>
                <a:gd name="T3" fmla="*/ 2159 h 2228"/>
                <a:gd name="T4" fmla="*/ 124 w 2573"/>
                <a:gd name="T5" fmla="*/ 2104 h 2228"/>
                <a:gd name="T6" fmla="*/ 179 w 2573"/>
                <a:gd name="T7" fmla="*/ 2049 h 2228"/>
                <a:gd name="T8" fmla="*/ 227 w 2573"/>
                <a:gd name="T9" fmla="*/ 2042 h 2228"/>
                <a:gd name="T10" fmla="*/ 282 w 2573"/>
                <a:gd name="T11" fmla="*/ 2007 h 2228"/>
                <a:gd name="T12" fmla="*/ 331 w 2573"/>
                <a:gd name="T13" fmla="*/ 1993 h 2228"/>
                <a:gd name="T14" fmla="*/ 379 w 2573"/>
                <a:gd name="T15" fmla="*/ 1966 h 2228"/>
                <a:gd name="T16" fmla="*/ 434 w 2573"/>
                <a:gd name="T17" fmla="*/ 1938 h 2228"/>
                <a:gd name="T18" fmla="*/ 483 w 2573"/>
                <a:gd name="T19" fmla="*/ 1904 h 2228"/>
                <a:gd name="T20" fmla="*/ 538 w 2573"/>
                <a:gd name="T21" fmla="*/ 1869 h 2228"/>
                <a:gd name="T22" fmla="*/ 586 w 2573"/>
                <a:gd name="T23" fmla="*/ 1842 h 2228"/>
                <a:gd name="T24" fmla="*/ 641 w 2573"/>
                <a:gd name="T25" fmla="*/ 1807 h 2228"/>
                <a:gd name="T26" fmla="*/ 690 w 2573"/>
                <a:gd name="T27" fmla="*/ 1773 h 2228"/>
                <a:gd name="T28" fmla="*/ 745 w 2573"/>
                <a:gd name="T29" fmla="*/ 1738 h 2228"/>
                <a:gd name="T30" fmla="*/ 793 w 2573"/>
                <a:gd name="T31" fmla="*/ 1697 h 2228"/>
                <a:gd name="T32" fmla="*/ 848 w 2573"/>
                <a:gd name="T33" fmla="*/ 1655 h 2228"/>
                <a:gd name="T34" fmla="*/ 897 w 2573"/>
                <a:gd name="T35" fmla="*/ 1614 h 2228"/>
                <a:gd name="T36" fmla="*/ 952 w 2573"/>
                <a:gd name="T37" fmla="*/ 1573 h 2228"/>
                <a:gd name="T38" fmla="*/ 1000 w 2573"/>
                <a:gd name="T39" fmla="*/ 1524 h 2228"/>
                <a:gd name="T40" fmla="*/ 1048 w 2573"/>
                <a:gd name="T41" fmla="*/ 1476 h 2228"/>
                <a:gd name="T42" fmla="*/ 1103 w 2573"/>
                <a:gd name="T43" fmla="*/ 1435 h 2228"/>
                <a:gd name="T44" fmla="*/ 1152 w 2573"/>
                <a:gd name="T45" fmla="*/ 1386 h 2228"/>
                <a:gd name="T46" fmla="*/ 1207 w 2573"/>
                <a:gd name="T47" fmla="*/ 1338 h 2228"/>
                <a:gd name="T48" fmla="*/ 1255 w 2573"/>
                <a:gd name="T49" fmla="*/ 1290 h 2228"/>
                <a:gd name="T50" fmla="*/ 1310 w 2573"/>
                <a:gd name="T51" fmla="*/ 1242 h 2228"/>
                <a:gd name="T52" fmla="*/ 1359 w 2573"/>
                <a:gd name="T53" fmla="*/ 1186 h 2228"/>
                <a:gd name="T54" fmla="*/ 1414 w 2573"/>
                <a:gd name="T55" fmla="*/ 1138 h 2228"/>
                <a:gd name="T56" fmla="*/ 1462 w 2573"/>
                <a:gd name="T57" fmla="*/ 1090 h 2228"/>
                <a:gd name="T58" fmla="*/ 1517 w 2573"/>
                <a:gd name="T59" fmla="*/ 1042 h 2228"/>
                <a:gd name="T60" fmla="*/ 1566 w 2573"/>
                <a:gd name="T61" fmla="*/ 986 h 2228"/>
                <a:gd name="T62" fmla="*/ 1614 w 2573"/>
                <a:gd name="T63" fmla="*/ 938 h 2228"/>
                <a:gd name="T64" fmla="*/ 1669 w 2573"/>
                <a:gd name="T65" fmla="*/ 883 h 2228"/>
                <a:gd name="T66" fmla="*/ 1718 w 2573"/>
                <a:gd name="T67" fmla="*/ 835 h 2228"/>
                <a:gd name="T68" fmla="*/ 1773 w 2573"/>
                <a:gd name="T69" fmla="*/ 786 h 2228"/>
                <a:gd name="T70" fmla="*/ 1821 w 2573"/>
                <a:gd name="T71" fmla="*/ 731 h 2228"/>
                <a:gd name="T72" fmla="*/ 1876 w 2573"/>
                <a:gd name="T73" fmla="*/ 683 h 2228"/>
                <a:gd name="T74" fmla="*/ 1925 w 2573"/>
                <a:gd name="T75" fmla="*/ 635 h 2228"/>
                <a:gd name="T76" fmla="*/ 1980 w 2573"/>
                <a:gd name="T77" fmla="*/ 579 h 2228"/>
                <a:gd name="T78" fmla="*/ 2028 w 2573"/>
                <a:gd name="T79" fmla="*/ 531 h 2228"/>
                <a:gd name="T80" fmla="*/ 2083 w 2573"/>
                <a:gd name="T81" fmla="*/ 476 h 2228"/>
                <a:gd name="T82" fmla="*/ 2132 w 2573"/>
                <a:gd name="T83" fmla="*/ 428 h 2228"/>
                <a:gd name="T84" fmla="*/ 2187 w 2573"/>
                <a:gd name="T85" fmla="*/ 379 h 2228"/>
                <a:gd name="T86" fmla="*/ 2235 w 2573"/>
                <a:gd name="T87" fmla="*/ 324 h 2228"/>
                <a:gd name="T88" fmla="*/ 2283 w 2573"/>
                <a:gd name="T89" fmla="*/ 276 h 2228"/>
                <a:gd name="T90" fmla="*/ 2338 w 2573"/>
                <a:gd name="T91" fmla="*/ 228 h 2228"/>
                <a:gd name="T92" fmla="*/ 2387 w 2573"/>
                <a:gd name="T93" fmla="*/ 172 h 2228"/>
                <a:gd name="T94" fmla="*/ 2442 w 2573"/>
                <a:gd name="T95" fmla="*/ 124 h 2228"/>
                <a:gd name="T96" fmla="*/ 2490 w 2573"/>
                <a:gd name="T97" fmla="*/ 76 h 2228"/>
                <a:gd name="T98" fmla="*/ 2545 w 2573"/>
                <a:gd name="T99" fmla="*/ 28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228">
                  <a:moveTo>
                    <a:pt x="0" y="2228"/>
                  </a:moveTo>
                  <a:lnTo>
                    <a:pt x="20" y="2187"/>
                  </a:lnTo>
                  <a:lnTo>
                    <a:pt x="48" y="2166"/>
                  </a:lnTo>
                  <a:lnTo>
                    <a:pt x="75" y="2159"/>
                  </a:lnTo>
                  <a:lnTo>
                    <a:pt x="96" y="2125"/>
                  </a:lnTo>
                  <a:lnTo>
                    <a:pt x="124" y="2104"/>
                  </a:lnTo>
                  <a:lnTo>
                    <a:pt x="151" y="2069"/>
                  </a:lnTo>
                  <a:lnTo>
                    <a:pt x="179" y="2049"/>
                  </a:lnTo>
                  <a:lnTo>
                    <a:pt x="200" y="2056"/>
                  </a:lnTo>
                  <a:lnTo>
                    <a:pt x="227" y="2042"/>
                  </a:lnTo>
                  <a:lnTo>
                    <a:pt x="255" y="2028"/>
                  </a:lnTo>
                  <a:lnTo>
                    <a:pt x="282" y="2007"/>
                  </a:lnTo>
                  <a:lnTo>
                    <a:pt x="303" y="1993"/>
                  </a:lnTo>
                  <a:lnTo>
                    <a:pt x="331" y="1993"/>
                  </a:lnTo>
                  <a:lnTo>
                    <a:pt x="358" y="1993"/>
                  </a:lnTo>
                  <a:lnTo>
                    <a:pt x="379" y="1966"/>
                  </a:lnTo>
                  <a:lnTo>
                    <a:pt x="407" y="1952"/>
                  </a:lnTo>
                  <a:lnTo>
                    <a:pt x="434" y="1938"/>
                  </a:lnTo>
                  <a:lnTo>
                    <a:pt x="462" y="1918"/>
                  </a:lnTo>
                  <a:lnTo>
                    <a:pt x="483" y="1904"/>
                  </a:lnTo>
                  <a:lnTo>
                    <a:pt x="510" y="1890"/>
                  </a:lnTo>
                  <a:lnTo>
                    <a:pt x="538" y="1869"/>
                  </a:lnTo>
                  <a:lnTo>
                    <a:pt x="565" y="1856"/>
                  </a:lnTo>
                  <a:lnTo>
                    <a:pt x="586" y="1842"/>
                  </a:lnTo>
                  <a:lnTo>
                    <a:pt x="614" y="1821"/>
                  </a:lnTo>
                  <a:lnTo>
                    <a:pt x="641" y="1807"/>
                  </a:lnTo>
                  <a:lnTo>
                    <a:pt x="662" y="1787"/>
                  </a:lnTo>
                  <a:lnTo>
                    <a:pt x="690" y="1773"/>
                  </a:lnTo>
                  <a:lnTo>
                    <a:pt x="717" y="1752"/>
                  </a:lnTo>
                  <a:lnTo>
                    <a:pt x="745" y="1738"/>
                  </a:lnTo>
                  <a:lnTo>
                    <a:pt x="765" y="1718"/>
                  </a:lnTo>
                  <a:lnTo>
                    <a:pt x="793" y="1697"/>
                  </a:lnTo>
                  <a:lnTo>
                    <a:pt x="821" y="1676"/>
                  </a:lnTo>
                  <a:lnTo>
                    <a:pt x="848" y="1655"/>
                  </a:lnTo>
                  <a:lnTo>
                    <a:pt x="869" y="1635"/>
                  </a:lnTo>
                  <a:lnTo>
                    <a:pt x="897" y="1614"/>
                  </a:lnTo>
                  <a:lnTo>
                    <a:pt x="924" y="1593"/>
                  </a:lnTo>
                  <a:lnTo>
                    <a:pt x="952" y="1573"/>
                  </a:lnTo>
                  <a:lnTo>
                    <a:pt x="972" y="1545"/>
                  </a:lnTo>
                  <a:lnTo>
                    <a:pt x="1000" y="1524"/>
                  </a:lnTo>
                  <a:lnTo>
                    <a:pt x="1028" y="1504"/>
                  </a:lnTo>
                  <a:lnTo>
                    <a:pt x="1048" y="1476"/>
                  </a:lnTo>
                  <a:lnTo>
                    <a:pt x="1076" y="1455"/>
                  </a:lnTo>
                  <a:lnTo>
                    <a:pt x="1103" y="1435"/>
                  </a:lnTo>
                  <a:lnTo>
                    <a:pt x="1131" y="1407"/>
                  </a:lnTo>
                  <a:lnTo>
                    <a:pt x="1152" y="1386"/>
                  </a:lnTo>
                  <a:lnTo>
                    <a:pt x="1179" y="1359"/>
                  </a:lnTo>
                  <a:lnTo>
                    <a:pt x="1207" y="1338"/>
                  </a:lnTo>
                  <a:lnTo>
                    <a:pt x="1235" y="1311"/>
                  </a:lnTo>
                  <a:lnTo>
                    <a:pt x="1255" y="1290"/>
                  </a:lnTo>
                  <a:lnTo>
                    <a:pt x="1283" y="1262"/>
                  </a:lnTo>
                  <a:lnTo>
                    <a:pt x="1310" y="1242"/>
                  </a:lnTo>
                  <a:lnTo>
                    <a:pt x="1331" y="1214"/>
                  </a:lnTo>
                  <a:lnTo>
                    <a:pt x="1359" y="1186"/>
                  </a:lnTo>
                  <a:lnTo>
                    <a:pt x="1386" y="1166"/>
                  </a:lnTo>
                  <a:lnTo>
                    <a:pt x="1414" y="1138"/>
                  </a:lnTo>
                  <a:lnTo>
                    <a:pt x="1435" y="1117"/>
                  </a:lnTo>
                  <a:lnTo>
                    <a:pt x="1462" y="1090"/>
                  </a:lnTo>
                  <a:lnTo>
                    <a:pt x="1490" y="1062"/>
                  </a:lnTo>
                  <a:lnTo>
                    <a:pt x="1517" y="1042"/>
                  </a:lnTo>
                  <a:lnTo>
                    <a:pt x="1538" y="1014"/>
                  </a:lnTo>
                  <a:lnTo>
                    <a:pt x="1566" y="986"/>
                  </a:lnTo>
                  <a:lnTo>
                    <a:pt x="1593" y="966"/>
                  </a:lnTo>
                  <a:lnTo>
                    <a:pt x="1614" y="938"/>
                  </a:lnTo>
                  <a:lnTo>
                    <a:pt x="1642" y="911"/>
                  </a:lnTo>
                  <a:lnTo>
                    <a:pt x="1669" y="883"/>
                  </a:lnTo>
                  <a:lnTo>
                    <a:pt x="1697" y="862"/>
                  </a:lnTo>
                  <a:lnTo>
                    <a:pt x="1718" y="835"/>
                  </a:lnTo>
                  <a:lnTo>
                    <a:pt x="1745" y="814"/>
                  </a:lnTo>
                  <a:lnTo>
                    <a:pt x="1773" y="786"/>
                  </a:lnTo>
                  <a:lnTo>
                    <a:pt x="1800" y="759"/>
                  </a:lnTo>
                  <a:lnTo>
                    <a:pt x="1821" y="731"/>
                  </a:lnTo>
                  <a:lnTo>
                    <a:pt x="1849" y="710"/>
                  </a:lnTo>
                  <a:lnTo>
                    <a:pt x="1876" y="683"/>
                  </a:lnTo>
                  <a:lnTo>
                    <a:pt x="1904" y="655"/>
                  </a:lnTo>
                  <a:lnTo>
                    <a:pt x="1925" y="635"/>
                  </a:lnTo>
                  <a:lnTo>
                    <a:pt x="1952" y="607"/>
                  </a:lnTo>
                  <a:lnTo>
                    <a:pt x="1980" y="579"/>
                  </a:lnTo>
                  <a:lnTo>
                    <a:pt x="2000" y="559"/>
                  </a:lnTo>
                  <a:lnTo>
                    <a:pt x="2028" y="531"/>
                  </a:lnTo>
                  <a:lnTo>
                    <a:pt x="2056" y="504"/>
                  </a:lnTo>
                  <a:lnTo>
                    <a:pt x="2083" y="476"/>
                  </a:lnTo>
                  <a:lnTo>
                    <a:pt x="2104" y="455"/>
                  </a:lnTo>
                  <a:lnTo>
                    <a:pt x="2132" y="428"/>
                  </a:lnTo>
                  <a:lnTo>
                    <a:pt x="2159" y="400"/>
                  </a:lnTo>
                  <a:lnTo>
                    <a:pt x="2187" y="379"/>
                  </a:lnTo>
                  <a:lnTo>
                    <a:pt x="2207" y="352"/>
                  </a:lnTo>
                  <a:lnTo>
                    <a:pt x="2235" y="324"/>
                  </a:lnTo>
                  <a:lnTo>
                    <a:pt x="2263" y="304"/>
                  </a:lnTo>
                  <a:lnTo>
                    <a:pt x="2283" y="276"/>
                  </a:lnTo>
                  <a:lnTo>
                    <a:pt x="2311" y="248"/>
                  </a:lnTo>
                  <a:lnTo>
                    <a:pt x="2338" y="228"/>
                  </a:lnTo>
                  <a:lnTo>
                    <a:pt x="2366" y="200"/>
                  </a:lnTo>
                  <a:lnTo>
                    <a:pt x="2387" y="172"/>
                  </a:lnTo>
                  <a:lnTo>
                    <a:pt x="2414" y="152"/>
                  </a:lnTo>
                  <a:lnTo>
                    <a:pt x="2442" y="124"/>
                  </a:lnTo>
                  <a:lnTo>
                    <a:pt x="2470" y="97"/>
                  </a:lnTo>
                  <a:lnTo>
                    <a:pt x="2490" y="76"/>
                  </a:lnTo>
                  <a:lnTo>
                    <a:pt x="2518" y="48"/>
                  </a:lnTo>
                  <a:lnTo>
                    <a:pt x="2545" y="28"/>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6" name="Freeform 28"/>
            <p:cNvSpPr>
              <a:spLocks/>
            </p:cNvSpPr>
            <p:nvPr/>
          </p:nvSpPr>
          <p:spPr bwMode="auto">
            <a:xfrm>
              <a:off x="1680" y="2864"/>
              <a:ext cx="2573" cy="814"/>
            </a:xfrm>
            <a:custGeom>
              <a:avLst/>
              <a:gdLst>
                <a:gd name="T0" fmla="*/ 20 w 2573"/>
                <a:gd name="T1" fmla="*/ 814 h 814"/>
                <a:gd name="T2" fmla="*/ 75 w 2573"/>
                <a:gd name="T3" fmla="*/ 807 h 814"/>
                <a:gd name="T4" fmla="*/ 124 w 2573"/>
                <a:gd name="T5" fmla="*/ 800 h 814"/>
                <a:gd name="T6" fmla="*/ 179 w 2573"/>
                <a:gd name="T7" fmla="*/ 786 h 814"/>
                <a:gd name="T8" fmla="*/ 227 w 2573"/>
                <a:gd name="T9" fmla="*/ 765 h 814"/>
                <a:gd name="T10" fmla="*/ 282 w 2573"/>
                <a:gd name="T11" fmla="*/ 758 h 814"/>
                <a:gd name="T12" fmla="*/ 331 w 2573"/>
                <a:gd name="T13" fmla="*/ 738 h 814"/>
                <a:gd name="T14" fmla="*/ 379 w 2573"/>
                <a:gd name="T15" fmla="*/ 717 h 814"/>
                <a:gd name="T16" fmla="*/ 434 w 2573"/>
                <a:gd name="T17" fmla="*/ 696 h 814"/>
                <a:gd name="T18" fmla="*/ 483 w 2573"/>
                <a:gd name="T19" fmla="*/ 683 h 814"/>
                <a:gd name="T20" fmla="*/ 538 w 2573"/>
                <a:gd name="T21" fmla="*/ 662 h 814"/>
                <a:gd name="T22" fmla="*/ 586 w 2573"/>
                <a:gd name="T23" fmla="*/ 641 h 814"/>
                <a:gd name="T24" fmla="*/ 641 w 2573"/>
                <a:gd name="T25" fmla="*/ 620 h 814"/>
                <a:gd name="T26" fmla="*/ 690 w 2573"/>
                <a:gd name="T27" fmla="*/ 600 h 814"/>
                <a:gd name="T28" fmla="*/ 745 w 2573"/>
                <a:gd name="T29" fmla="*/ 579 h 814"/>
                <a:gd name="T30" fmla="*/ 793 w 2573"/>
                <a:gd name="T31" fmla="*/ 551 h 814"/>
                <a:gd name="T32" fmla="*/ 848 w 2573"/>
                <a:gd name="T33" fmla="*/ 531 h 814"/>
                <a:gd name="T34" fmla="*/ 897 w 2573"/>
                <a:gd name="T35" fmla="*/ 510 h 814"/>
                <a:gd name="T36" fmla="*/ 952 w 2573"/>
                <a:gd name="T37" fmla="*/ 489 h 814"/>
                <a:gd name="T38" fmla="*/ 1000 w 2573"/>
                <a:gd name="T39" fmla="*/ 469 h 814"/>
                <a:gd name="T40" fmla="*/ 1048 w 2573"/>
                <a:gd name="T41" fmla="*/ 441 h 814"/>
                <a:gd name="T42" fmla="*/ 1103 w 2573"/>
                <a:gd name="T43" fmla="*/ 420 h 814"/>
                <a:gd name="T44" fmla="*/ 1152 w 2573"/>
                <a:gd name="T45" fmla="*/ 400 h 814"/>
                <a:gd name="T46" fmla="*/ 1207 w 2573"/>
                <a:gd name="T47" fmla="*/ 379 h 814"/>
                <a:gd name="T48" fmla="*/ 1255 w 2573"/>
                <a:gd name="T49" fmla="*/ 358 h 814"/>
                <a:gd name="T50" fmla="*/ 1310 w 2573"/>
                <a:gd name="T51" fmla="*/ 338 h 814"/>
                <a:gd name="T52" fmla="*/ 1359 w 2573"/>
                <a:gd name="T53" fmla="*/ 317 h 814"/>
                <a:gd name="T54" fmla="*/ 1414 w 2573"/>
                <a:gd name="T55" fmla="*/ 296 h 814"/>
                <a:gd name="T56" fmla="*/ 1462 w 2573"/>
                <a:gd name="T57" fmla="*/ 282 h 814"/>
                <a:gd name="T58" fmla="*/ 1517 w 2573"/>
                <a:gd name="T59" fmla="*/ 262 h 814"/>
                <a:gd name="T60" fmla="*/ 1566 w 2573"/>
                <a:gd name="T61" fmla="*/ 241 h 814"/>
                <a:gd name="T62" fmla="*/ 1614 w 2573"/>
                <a:gd name="T63" fmla="*/ 227 h 814"/>
                <a:gd name="T64" fmla="*/ 1669 w 2573"/>
                <a:gd name="T65" fmla="*/ 207 h 814"/>
                <a:gd name="T66" fmla="*/ 1718 w 2573"/>
                <a:gd name="T67" fmla="*/ 193 h 814"/>
                <a:gd name="T68" fmla="*/ 1773 w 2573"/>
                <a:gd name="T69" fmla="*/ 179 h 814"/>
                <a:gd name="T70" fmla="*/ 1821 w 2573"/>
                <a:gd name="T71" fmla="*/ 165 h 814"/>
                <a:gd name="T72" fmla="*/ 1876 w 2573"/>
                <a:gd name="T73" fmla="*/ 151 h 814"/>
                <a:gd name="T74" fmla="*/ 1925 w 2573"/>
                <a:gd name="T75" fmla="*/ 131 h 814"/>
                <a:gd name="T76" fmla="*/ 1980 w 2573"/>
                <a:gd name="T77" fmla="*/ 124 h 814"/>
                <a:gd name="T78" fmla="*/ 2028 w 2573"/>
                <a:gd name="T79" fmla="*/ 110 h 814"/>
                <a:gd name="T80" fmla="*/ 2083 w 2573"/>
                <a:gd name="T81" fmla="*/ 96 h 814"/>
                <a:gd name="T82" fmla="*/ 2132 w 2573"/>
                <a:gd name="T83" fmla="*/ 82 h 814"/>
                <a:gd name="T84" fmla="*/ 2187 w 2573"/>
                <a:gd name="T85" fmla="*/ 69 h 814"/>
                <a:gd name="T86" fmla="*/ 2235 w 2573"/>
                <a:gd name="T87" fmla="*/ 62 h 814"/>
                <a:gd name="T88" fmla="*/ 2283 w 2573"/>
                <a:gd name="T89" fmla="*/ 48 h 814"/>
                <a:gd name="T90" fmla="*/ 2338 w 2573"/>
                <a:gd name="T91" fmla="*/ 41 h 814"/>
                <a:gd name="T92" fmla="*/ 2387 w 2573"/>
                <a:gd name="T93" fmla="*/ 27 h 814"/>
                <a:gd name="T94" fmla="*/ 2442 w 2573"/>
                <a:gd name="T95" fmla="*/ 20 h 814"/>
                <a:gd name="T96" fmla="*/ 2490 w 2573"/>
                <a:gd name="T97" fmla="*/ 13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3"/>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5"/>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4"/>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7"/>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6"/>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7" name="Freeform 29"/>
            <p:cNvSpPr>
              <a:spLocks/>
            </p:cNvSpPr>
            <p:nvPr/>
          </p:nvSpPr>
          <p:spPr bwMode="auto">
            <a:xfrm>
              <a:off x="1680" y="2871"/>
              <a:ext cx="2573" cy="813"/>
            </a:xfrm>
            <a:custGeom>
              <a:avLst/>
              <a:gdLst>
                <a:gd name="T0" fmla="*/ 20 w 2573"/>
                <a:gd name="T1" fmla="*/ 813 h 813"/>
                <a:gd name="T2" fmla="*/ 75 w 2573"/>
                <a:gd name="T3" fmla="*/ 807 h 813"/>
                <a:gd name="T4" fmla="*/ 124 w 2573"/>
                <a:gd name="T5" fmla="*/ 800 h 813"/>
                <a:gd name="T6" fmla="*/ 179 w 2573"/>
                <a:gd name="T7" fmla="*/ 786 h 813"/>
                <a:gd name="T8" fmla="*/ 227 w 2573"/>
                <a:gd name="T9" fmla="*/ 765 h 813"/>
                <a:gd name="T10" fmla="*/ 282 w 2573"/>
                <a:gd name="T11" fmla="*/ 758 h 813"/>
                <a:gd name="T12" fmla="*/ 331 w 2573"/>
                <a:gd name="T13" fmla="*/ 738 h 813"/>
                <a:gd name="T14" fmla="*/ 379 w 2573"/>
                <a:gd name="T15" fmla="*/ 717 h 813"/>
                <a:gd name="T16" fmla="*/ 434 w 2573"/>
                <a:gd name="T17" fmla="*/ 696 h 813"/>
                <a:gd name="T18" fmla="*/ 483 w 2573"/>
                <a:gd name="T19" fmla="*/ 682 h 813"/>
                <a:gd name="T20" fmla="*/ 538 w 2573"/>
                <a:gd name="T21" fmla="*/ 662 h 813"/>
                <a:gd name="T22" fmla="*/ 586 w 2573"/>
                <a:gd name="T23" fmla="*/ 641 h 813"/>
                <a:gd name="T24" fmla="*/ 641 w 2573"/>
                <a:gd name="T25" fmla="*/ 620 h 813"/>
                <a:gd name="T26" fmla="*/ 690 w 2573"/>
                <a:gd name="T27" fmla="*/ 600 h 813"/>
                <a:gd name="T28" fmla="*/ 745 w 2573"/>
                <a:gd name="T29" fmla="*/ 579 h 813"/>
                <a:gd name="T30" fmla="*/ 793 w 2573"/>
                <a:gd name="T31" fmla="*/ 551 h 813"/>
                <a:gd name="T32" fmla="*/ 848 w 2573"/>
                <a:gd name="T33" fmla="*/ 531 h 813"/>
                <a:gd name="T34" fmla="*/ 897 w 2573"/>
                <a:gd name="T35" fmla="*/ 510 h 813"/>
                <a:gd name="T36" fmla="*/ 952 w 2573"/>
                <a:gd name="T37" fmla="*/ 489 h 813"/>
                <a:gd name="T38" fmla="*/ 1000 w 2573"/>
                <a:gd name="T39" fmla="*/ 469 h 813"/>
                <a:gd name="T40" fmla="*/ 1048 w 2573"/>
                <a:gd name="T41" fmla="*/ 441 h 813"/>
                <a:gd name="T42" fmla="*/ 1103 w 2573"/>
                <a:gd name="T43" fmla="*/ 420 h 813"/>
                <a:gd name="T44" fmla="*/ 1152 w 2573"/>
                <a:gd name="T45" fmla="*/ 400 h 813"/>
                <a:gd name="T46" fmla="*/ 1207 w 2573"/>
                <a:gd name="T47" fmla="*/ 379 h 813"/>
                <a:gd name="T48" fmla="*/ 1255 w 2573"/>
                <a:gd name="T49" fmla="*/ 358 h 813"/>
                <a:gd name="T50" fmla="*/ 1310 w 2573"/>
                <a:gd name="T51" fmla="*/ 338 h 813"/>
                <a:gd name="T52" fmla="*/ 1359 w 2573"/>
                <a:gd name="T53" fmla="*/ 317 h 813"/>
                <a:gd name="T54" fmla="*/ 1414 w 2573"/>
                <a:gd name="T55" fmla="*/ 296 h 813"/>
                <a:gd name="T56" fmla="*/ 1462 w 2573"/>
                <a:gd name="T57" fmla="*/ 282 h 813"/>
                <a:gd name="T58" fmla="*/ 1517 w 2573"/>
                <a:gd name="T59" fmla="*/ 262 h 813"/>
                <a:gd name="T60" fmla="*/ 1566 w 2573"/>
                <a:gd name="T61" fmla="*/ 241 h 813"/>
                <a:gd name="T62" fmla="*/ 1614 w 2573"/>
                <a:gd name="T63" fmla="*/ 227 h 813"/>
                <a:gd name="T64" fmla="*/ 1669 w 2573"/>
                <a:gd name="T65" fmla="*/ 206 h 813"/>
                <a:gd name="T66" fmla="*/ 1718 w 2573"/>
                <a:gd name="T67" fmla="*/ 193 h 813"/>
                <a:gd name="T68" fmla="*/ 1773 w 2573"/>
                <a:gd name="T69" fmla="*/ 179 h 813"/>
                <a:gd name="T70" fmla="*/ 1821 w 2573"/>
                <a:gd name="T71" fmla="*/ 165 h 813"/>
                <a:gd name="T72" fmla="*/ 1876 w 2573"/>
                <a:gd name="T73" fmla="*/ 151 h 813"/>
                <a:gd name="T74" fmla="*/ 1925 w 2573"/>
                <a:gd name="T75" fmla="*/ 131 h 813"/>
                <a:gd name="T76" fmla="*/ 1980 w 2573"/>
                <a:gd name="T77" fmla="*/ 124 h 813"/>
                <a:gd name="T78" fmla="*/ 2028 w 2573"/>
                <a:gd name="T79" fmla="*/ 110 h 813"/>
                <a:gd name="T80" fmla="*/ 2083 w 2573"/>
                <a:gd name="T81" fmla="*/ 96 h 813"/>
                <a:gd name="T82" fmla="*/ 2132 w 2573"/>
                <a:gd name="T83" fmla="*/ 82 h 813"/>
                <a:gd name="T84" fmla="*/ 2187 w 2573"/>
                <a:gd name="T85" fmla="*/ 69 h 813"/>
                <a:gd name="T86" fmla="*/ 2235 w 2573"/>
                <a:gd name="T87" fmla="*/ 62 h 813"/>
                <a:gd name="T88" fmla="*/ 2283 w 2573"/>
                <a:gd name="T89" fmla="*/ 48 h 813"/>
                <a:gd name="T90" fmla="*/ 2338 w 2573"/>
                <a:gd name="T91" fmla="*/ 41 h 813"/>
                <a:gd name="T92" fmla="*/ 2387 w 2573"/>
                <a:gd name="T93" fmla="*/ 27 h 813"/>
                <a:gd name="T94" fmla="*/ 2442 w 2573"/>
                <a:gd name="T95" fmla="*/ 20 h 813"/>
                <a:gd name="T96" fmla="*/ 2490 w 2573"/>
                <a:gd name="T97" fmla="*/ 13 h 813"/>
                <a:gd name="T98" fmla="*/ 2545 w 2573"/>
                <a:gd name="T99"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3">
                  <a:moveTo>
                    <a:pt x="0" y="807"/>
                  </a:moveTo>
                  <a:lnTo>
                    <a:pt x="20" y="813"/>
                  </a:lnTo>
                  <a:lnTo>
                    <a:pt x="48" y="807"/>
                  </a:lnTo>
                  <a:lnTo>
                    <a:pt x="75" y="807"/>
                  </a:lnTo>
                  <a:lnTo>
                    <a:pt x="96" y="800"/>
                  </a:lnTo>
                  <a:lnTo>
                    <a:pt x="124" y="800"/>
                  </a:lnTo>
                  <a:lnTo>
                    <a:pt x="151" y="793"/>
                  </a:lnTo>
                  <a:lnTo>
                    <a:pt x="179" y="786"/>
                  </a:lnTo>
                  <a:lnTo>
                    <a:pt x="200" y="772"/>
                  </a:lnTo>
                  <a:lnTo>
                    <a:pt x="227" y="765"/>
                  </a:lnTo>
                  <a:lnTo>
                    <a:pt x="255" y="765"/>
                  </a:lnTo>
                  <a:lnTo>
                    <a:pt x="282" y="758"/>
                  </a:lnTo>
                  <a:lnTo>
                    <a:pt x="303" y="745"/>
                  </a:lnTo>
                  <a:lnTo>
                    <a:pt x="331" y="738"/>
                  </a:lnTo>
                  <a:lnTo>
                    <a:pt x="358" y="731"/>
                  </a:lnTo>
                  <a:lnTo>
                    <a:pt x="379" y="717"/>
                  </a:lnTo>
                  <a:lnTo>
                    <a:pt x="407" y="710"/>
                  </a:lnTo>
                  <a:lnTo>
                    <a:pt x="434" y="696"/>
                  </a:lnTo>
                  <a:lnTo>
                    <a:pt x="462" y="689"/>
                  </a:lnTo>
                  <a:lnTo>
                    <a:pt x="483" y="682"/>
                  </a:lnTo>
                  <a:lnTo>
                    <a:pt x="510" y="669"/>
                  </a:lnTo>
                  <a:lnTo>
                    <a:pt x="538" y="662"/>
                  </a:lnTo>
                  <a:lnTo>
                    <a:pt x="565" y="648"/>
                  </a:lnTo>
                  <a:lnTo>
                    <a:pt x="586" y="641"/>
                  </a:lnTo>
                  <a:lnTo>
                    <a:pt x="614" y="627"/>
                  </a:lnTo>
                  <a:lnTo>
                    <a:pt x="641" y="620"/>
                  </a:lnTo>
                  <a:lnTo>
                    <a:pt x="662" y="607"/>
                  </a:lnTo>
                  <a:lnTo>
                    <a:pt x="690" y="600"/>
                  </a:lnTo>
                  <a:lnTo>
                    <a:pt x="717" y="586"/>
                  </a:lnTo>
                  <a:lnTo>
                    <a:pt x="745" y="579"/>
                  </a:lnTo>
                  <a:lnTo>
                    <a:pt x="765" y="565"/>
                  </a:lnTo>
                  <a:lnTo>
                    <a:pt x="793" y="551"/>
                  </a:lnTo>
                  <a:lnTo>
                    <a:pt x="821" y="544"/>
                  </a:lnTo>
                  <a:lnTo>
                    <a:pt x="848" y="531"/>
                  </a:lnTo>
                  <a:lnTo>
                    <a:pt x="869" y="524"/>
                  </a:lnTo>
                  <a:lnTo>
                    <a:pt x="897" y="510"/>
                  </a:lnTo>
                  <a:lnTo>
                    <a:pt x="924" y="496"/>
                  </a:lnTo>
                  <a:lnTo>
                    <a:pt x="952" y="489"/>
                  </a:lnTo>
                  <a:lnTo>
                    <a:pt x="972" y="476"/>
                  </a:lnTo>
                  <a:lnTo>
                    <a:pt x="1000" y="469"/>
                  </a:lnTo>
                  <a:lnTo>
                    <a:pt x="1028" y="455"/>
                  </a:lnTo>
                  <a:lnTo>
                    <a:pt x="1048" y="441"/>
                  </a:lnTo>
                  <a:lnTo>
                    <a:pt x="1076" y="434"/>
                  </a:lnTo>
                  <a:lnTo>
                    <a:pt x="1103" y="420"/>
                  </a:lnTo>
                  <a:lnTo>
                    <a:pt x="1131" y="413"/>
                  </a:lnTo>
                  <a:lnTo>
                    <a:pt x="1152" y="400"/>
                  </a:lnTo>
                  <a:lnTo>
                    <a:pt x="1179" y="393"/>
                  </a:lnTo>
                  <a:lnTo>
                    <a:pt x="1207" y="379"/>
                  </a:lnTo>
                  <a:lnTo>
                    <a:pt x="1235" y="372"/>
                  </a:lnTo>
                  <a:lnTo>
                    <a:pt x="1255" y="358"/>
                  </a:lnTo>
                  <a:lnTo>
                    <a:pt x="1283" y="351"/>
                  </a:lnTo>
                  <a:lnTo>
                    <a:pt x="1310" y="338"/>
                  </a:lnTo>
                  <a:lnTo>
                    <a:pt x="1331" y="331"/>
                  </a:lnTo>
                  <a:lnTo>
                    <a:pt x="1359" y="317"/>
                  </a:lnTo>
                  <a:lnTo>
                    <a:pt x="1386" y="310"/>
                  </a:lnTo>
                  <a:lnTo>
                    <a:pt x="1414" y="296"/>
                  </a:lnTo>
                  <a:lnTo>
                    <a:pt x="1435" y="289"/>
                  </a:lnTo>
                  <a:lnTo>
                    <a:pt x="1462" y="282"/>
                  </a:lnTo>
                  <a:lnTo>
                    <a:pt x="1490" y="269"/>
                  </a:lnTo>
                  <a:lnTo>
                    <a:pt x="1517" y="262"/>
                  </a:lnTo>
                  <a:lnTo>
                    <a:pt x="1538" y="255"/>
                  </a:lnTo>
                  <a:lnTo>
                    <a:pt x="1566" y="241"/>
                  </a:lnTo>
                  <a:lnTo>
                    <a:pt x="1593" y="234"/>
                  </a:lnTo>
                  <a:lnTo>
                    <a:pt x="1614" y="227"/>
                  </a:lnTo>
                  <a:lnTo>
                    <a:pt x="1642" y="220"/>
                  </a:lnTo>
                  <a:lnTo>
                    <a:pt x="1669" y="206"/>
                  </a:lnTo>
                  <a:lnTo>
                    <a:pt x="1697" y="200"/>
                  </a:lnTo>
                  <a:lnTo>
                    <a:pt x="1718" y="193"/>
                  </a:lnTo>
                  <a:lnTo>
                    <a:pt x="1745" y="186"/>
                  </a:lnTo>
                  <a:lnTo>
                    <a:pt x="1773" y="179"/>
                  </a:lnTo>
                  <a:lnTo>
                    <a:pt x="1800" y="172"/>
                  </a:lnTo>
                  <a:lnTo>
                    <a:pt x="1821" y="165"/>
                  </a:lnTo>
                  <a:lnTo>
                    <a:pt x="1849" y="158"/>
                  </a:lnTo>
                  <a:lnTo>
                    <a:pt x="1876" y="151"/>
                  </a:lnTo>
                  <a:lnTo>
                    <a:pt x="1904" y="138"/>
                  </a:lnTo>
                  <a:lnTo>
                    <a:pt x="1925" y="131"/>
                  </a:lnTo>
                  <a:lnTo>
                    <a:pt x="1952" y="124"/>
                  </a:lnTo>
                  <a:lnTo>
                    <a:pt x="1980" y="124"/>
                  </a:lnTo>
                  <a:lnTo>
                    <a:pt x="2000" y="117"/>
                  </a:lnTo>
                  <a:lnTo>
                    <a:pt x="2028" y="110"/>
                  </a:lnTo>
                  <a:lnTo>
                    <a:pt x="2056" y="103"/>
                  </a:lnTo>
                  <a:lnTo>
                    <a:pt x="2083" y="96"/>
                  </a:lnTo>
                  <a:lnTo>
                    <a:pt x="2104" y="89"/>
                  </a:lnTo>
                  <a:lnTo>
                    <a:pt x="2132" y="82"/>
                  </a:lnTo>
                  <a:lnTo>
                    <a:pt x="2159" y="75"/>
                  </a:lnTo>
                  <a:lnTo>
                    <a:pt x="2187" y="69"/>
                  </a:lnTo>
                  <a:lnTo>
                    <a:pt x="2207" y="69"/>
                  </a:lnTo>
                  <a:lnTo>
                    <a:pt x="2235" y="62"/>
                  </a:lnTo>
                  <a:lnTo>
                    <a:pt x="2263" y="55"/>
                  </a:lnTo>
                  <a:lnTo>
                    <a:pt x="2283" y="48"/>
                  </a:lnTo>
                  <a:lnTo>
                    <a:pt x="2311" y="41"/>
                  </a:lnTo>
                  <a:lnTo>
                    <a:pt x="2338" y="41"/>
                  </a:lnTo>
                  <a:lnTo>
                    <a:pt x="2366" y="34"/>
                  </a:lnTo>
                  <a:lnTo>
                    <a:pt x="2387" y="27"/>
                  </a:lnTo>
                  <a:lnTo>
                    <a:pt x="2414" y="27"/>
                  </a:lnTo>
                  <a:lnTo>
                    <a:pt x="2442" y="20"/>
                  </a:lnTo>
                  <a:lnTo>
                    <a:pt x="2470" y="13"/>
                  </a:lnTo>
                  <a:lnTo>
                    <a:pt x="2490" y="13"/>
                  </a:lnTo>
                  <a:lnTo>
                    <a:pt x="2518" y="6"/>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8" name="Freeform 30"/>
            <p:cNvSpPr>
              <a:spLocks/>
            </p:cNvSpPr>
            <p:nvPr/>
          </p:nvSpPr>
          <p:spPr bwMode="auto">
            <a:xfrm>
              <a:off x="1680" y="2877"/>
              <a:ext cx="2573" cy="814"/>
            </a:xfrm>
            <a:custGeom>
              <a:avLst/>
              <a:gdLst>
                <a:gd name="T0" fmla="*/ 20 w 2573"/>
                <a:gd name="T1" fmla="*/ 814 h 814"/>
                <a:gd name="T2" fmla="*/ 75 w 2573"/>
                <a:gd name="T3" fmla="*/ 807 h 814"/>
                <a:gd name="T4" fmla="*/ 124 w 2573"/>
                <a:gd name="T5" fmla="*/ 801 h 814"/>
                <a:gd name="T6" fmla="*/ 179 w 2573"/>
                <a:gd name="T7" fmla="*/ 787 h 814"/>
                <a:gd name="T8" fmla="*/ 227 w 2573"/>
                <a:gd name="T9" fmla="*/ 766 h 814"/>
                <a:gd name="T10" fmla="*/ 282 w 2573"/>
                <a:gd name="T11" fmla="*/ 759 h 814"/>
                <a:gd name="T12" fmla="*/ 331 w 2573"/>
                <a:gd name="T13" fmla="*/ 739 h 814"/>
                <a:gd name="T14" fmla="*/ 379 w 2573"/>
                <a:gd name="T15" fmla="*/ 718 h 814"/>
                <a:gd name="T16" fmla="*/ 434 w 2573"/>
                <a:gd name="T17" fmla="*/ 697 h 814"/>
                <a:gd name="T18" fmla="*/ 483 w 2573"/>
                <a:gd name="T19" fmla="*/ 683 h 814"/>
                <a:gd name="T20" fmla="*/ 538 w 2573"/>
                <a:gd name="T21" fmla="*/ 663 h 814"/>
                <a:gd name="T22" fmla="*/ 586 w 2573"/>
                <a:gd name="T23" fmla="*/ 642 h 814"/>
                <a:gd name="T24" fmla="*/ 641 w 2573"/>
                <a:gd name="T25" fmla="*/ 621 h 814"/>
                <a:gd name="T26" fmla="*/ 690 w 2573"/>
                <a:gd name="T27" fmla="*/ 601 h 814"/>
                <a:gd name="T28" fmla="*/ 745 w 2573"/>
                <a:gd name="T29" fmla="*/ 580 h 814"/>
                <a:gd name="T30" fmla="*/ 793 w 2573"/>
                <a:gd name="T31" fmla="*/ 552 h 814"/>
                <a:gd name="T32" fmla="*/ 848 w 2573"/>
                <a:gd name="T33" fmla="*/ 532 h 814"/>
                <a:gd name="T34" fmla="*/ 897 w 2573"/>
                <a:gd name="T35" fmla="*/ 511 h 814"/>
                <a:gd name="T36" fmla="*/ 952 w 2573"/>
                <a:gd name="T37" fmla="*/ 490 h 814"/>
                <a:gd name="T38" fmla="*/ 1000 w 2573"/>
                <a:gd name="T39" fmla="*/ 470 h 814"/>
                <a:gd name="T40" fmla="*/ 1048 w 2573"/>
                <a:gd name="T41" fmla="*/ 442 h 814"/>
                <a:gd name="T42" fmla="*/ 1103 w 2573"/>
                <a:gd name="T43" fmla="*/ 421 h 814"/>
                <a:gd name="T44" fmla="*/ 1152 w 2573"/>
                <a:gd name="T45" fmla="*/ 401 h 814"/>
                <a:gd name="T46" fmla="*/ 1207 w 2573"/>
                <a:gd name="T47" fmla="*/ 380 h 814"/>
                <a:gd name="T48" fmla="*/ 1255 w 2573"/>
                <a:gd name="T49" fmla="*/ 359 h 814"/>
                <a:gd name="T50" fmla="*/ 1310 w 2573"/>
                <a:gd name="T51" fmla="*/ 338 h 814"/>
                <a:gd name="T52" fmla="*/ 1359 w 2573"/>
                <a:gd name="T53" fmla="*/ 318 h 814"/>
                <a:gd name="T54" fmla="*/ 1414 w 2573"/>
                <a:gd name="T55" fmla="*/ 297 h 814"/>
                <a:gd name="T56" fmla="*/ 1462 w 2573"/>
                <a:gd name="T57" fmla="*/ 283 h 814"/>
                <a:gd name="T58" fmla="*/ 1517 w 2573"/>
                <a:gd name="T59" fmla="*/ 263 h 814"/>
                <a:gd name="T60" fmla="*/ 1566 w 2573"/>
                <a:gd name="T61" fmla="*/ 242 h 814"/>
                <a:gd name="T62" fmla="*/ 1614 w 2573"/>
                <a:gd name="T63" fmla="*/ 228 h 814"/>
                <a:gd name="T64" fmla="*/ 1669 w 2573"/>
                <a:gd name="T65" fmla="*/ 207 h 814"/>
                <a:gd name="T66" fmla="*/ 1718 w 2573"/>
                <a:gd name="T67" fmla="*/ 194 h 814"/>
                <a:gd name="T68" fmla="*/ 1773 w 2573"/>
                <a:gd name="T69" fmla="*/ 180 h 814"/>
                <a:gd name="T70" fmla="*/ 1821 w 2573"/>
                <a:gd name="T71" fmla="*/ 166 h 814"/>
                <a:gd name="T72" fmla="*/ 1876 w 2573"/>
                <a:gd name="T73" fmla="*/ 152 h 814"/>
                <a:gd name="T74" fmla="*/ 1925 w 2573"/>
                <a:gd name="T75" fmla="*/ 132 h 814"/>
                <a:gd name="T76" fmla="*/ 1980 w 2573"/>
                <a:gd name="T77" fmla="*/ 125 h 814"/>
                <a:gd name="T78" fmla="*/ 2028 w 2573"/>
                <a:gd name="T79" fmla="*/ 111 h 814"/>
                <a:gd name="T80" fmla="*/ 2083 w 2573"/>
                <a:gd name="T81" fmla="*/ 97 h 814"/>
                <a:gd name="T82" fmla="*/ 2132 w 2573"/>
                <a:gd name="T83" fmla="*/ 83 h 814"/>
                <a:gd name="T84" fmla="*/ 2187 w 2573"/>
                <a:gd name="T85" fmla="*/ 69 h 814"/>
                <a:gd name="T86" fmla="*/ 2235 w 2573"/>
                <a:gd name="T87" fmla="*/ 63 h 814"/>
                <a:gd name="T88" fmla="*/ 2283 w 2573"/>
                <a:gd name="T89" fmla="*/ 49 h 814"/>
                <a:gd name="T90" fmla="*/ 2338 w 2573"/>
                <a:gd name="T91" fmla="*/ 42 h 814"/>
                <a:gd name="T92" fmla="*/ 2387 w 2573"/>
                <a:gd name="T93" fmla="*/ 28 h 814"/>
                <a:gd name="T94" fmla="*/ 2442 w 2573"/>
                <a:gd name="T95" fmla="*/ 21 h 814"/>
                <a:gd name="T96" fmla="*/ 2490 w 2573"/>
                <a:gd name="T97" fmla="*/ 14 h 814"/>
                <a:gd name="T98" fmla="*/ 2545 w 2573"/>
                <a:gd name="T99" fmla="*/ 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14">
                  <a:moveTo>
                    <a:pt x="0" y="807"/>
                  </a:moveTo>
                  <a:lnTo>
                    <a:pt x="20" y="814"/>
                  </a:lnTo>
                  <a:lnTo>
                    <a:pt x="48" y="807"/>
                  </a:lnTo>
                  <a:lnTo>
                    <a:pt x="75" y="807"/>
                  </a:lnTo>
                  <a:lnTo>
                    <a:pt x="96" y="801"/>
                  </a:lnTo>
                  <a:lnTo>
                    <a:pt x="124" y="801"/>
                  </a:lnTo>
                  <a:lnTo>
                    <a:pt x="151" y="794"/>
                  </a:lnTo>
                  <a:lnTo>
                    <a:pt x="179" y="787"/>
                  </a:lnTo>
                  <a:lnTo>
                    <a:pt x="200" y="773"/>
                  </a:lnTo>
                  <a:lnTo>
                    <a:pt x="227" y="766"/>
                  </a:lnTo>
                  <a:lnTo>
                    <a:pt x="255" y="766"/>
                  </a:lnTo>
                  <a:lnTo>
                    <a:pt x="282" y="759"/>
                  </a:lnTo>
                  <a:lnTo>
                    <a:pt x="303" y="745"/>
                  </a:lnTo>
                  <a:lnTo>
                    <a:pt x="331" y="739"/>
                  </a:lnTo>
                  <a:lnTo>
                    <a:pt x="358" y="732"/>
                  </a:lnTo>
                  <a:lnTo>
                    <a:pt x="379" y="718"/>
                  </a:lnTo>
                  <a:lnTo>
                    <a:pt x="407" y="711"/>
                  </a:lnTo>
                  <a:lnTo>
                    <a:pt x="434" y="697"/>
                  </a:lnTo>
                  <a:lnTo>
                    <a:pt x="462" y="690"/>
                  </a:lnTo>
                  <a:lnTo>
                    <a:pt x="483" y="683"/>
                  </a:lnTo>
                  <a:lnTo>
                    <a:pt x="510" y="670"/>
                  </a:lnTo>
                  <a:lnTo>
                    <a:pt x="538" y="663"/>
                  </a:lnTo>
                  <a:lnTo>
                    <a:pt x="565" y="649"/>
                  </a:lnTo>
                  <a:lnTo>
                    <a:pt x="586" y="642"/>
                  </a:lnTo>
                  <a:lnTo>
                    <a:pt x="614" y="628"/>
                  </a:lnTo>
                  <a:lnTo>
                    <a:pt x="641" y="621"/>
                  </a:lnTo>
                  <a:lnTo>
                    <a:pt x="662" y="607"/>
                  </a:lnTo>
                  <a:lnTo>
                    <a:pt x="690" y="601"/>
                  </a:lnTo>
                  <a:lnTo>
                    <a:pt x="717" y="587"/>
                  </a:lnTo>
                  <a:lnTo>
                    <a:pt x="745" y="580"/>
                  </a:lnTo>
                  <a:lnTo>
                    <a:pt x="765" y="566"/>
                  </a:lnTo>
                  <a:lnTo>
                    <a:pt x="793" y="552"/>
                  </a:lnTo>
                  <a:lnTo>
                    <a:pt x="821" y="545"/>
                  </a:lnTo>
                  <a:lnTo>
                    <a:pt x="848" y="532"/>
                  </a:lnTo>
                  <a:lnTo>
                    <a:pt x="869" y="525"/>
                  </a:lnTo>
                  <a:lnTo>
                    <a:pt x="897" y="511"/>
                  </a:lnTo>
                  <a:lnTo>
                    <a:pt x="924" y="497"/>
                  </a:lnTo>
                  <a:lnTo>
                    <a:pt x="952" y="490"/>
                  </a:lnTo>
                  <a:lnTo>
                    <a:pt x="972" y="476"/>
                  </a:lnTo>
                  <a:lnTo>
                    <a:pt x="1000" y="470"/>
                  </a:lnTo>
                  <a:lnTo>
                    <a:pt x="1028" y="456"/>
                  </a:lnTo>
                  <a:lnTo>
                    <a:pt x="1048" y="442"/>
                  </a:lnTo>
                  <a:lnTo>
                    <a:pt x="1076" y="435"/>
                  </a:lnTo>
                  <a:lnTo>
                    <a:pt x="1103" y="421"/>
                  </a:lnTo>
                  <a:lnTo>
                    <a:pt x="1131" y="414"/>
                  </a:lnTo>
                  <a:lnTo>
                    <a:pt x="1152" y="401"/>
                  </a:lnTo>
                  <a:lnTo>
                    <a:pt x="1179" y="394"/>
                  </a:lnTo>
                  <a:lnTo>
                    <a:pt x="1207" y="380"/>
                  </a:lnTo>
                  <a:lnTo>
                    <a:pt x="1235" y="373"/>
                  </a:lnTo>
                  <a:lnTo>
                    <a:pt x="1255" y="359"/>
                  </a:lnTo>
                  <a:lnTo>
                    <a:pt x="1283" y="352"/>
                  </a:lnTo>
                  <a:lnTo>
                    <a:pt x="1310" y="338"/>
                  </a:lnTo>
                  <a:lnTo>
                    <a:pt x="1331" y="332"/>
                  </a:lnTo>
                  <a:lnTo>
                    <a:pt x="1359" y="318"/>
                  </a:lnTo>
                  <a:lnTo>
                    <a:pt x="1386" y="311"/>
                  </a:lnTo>
                  <a:lnTo>
                    <a:pt x="1414" y="297"/>
                  </a:lnTo>
                  <a:lnTo>
                    <a:pt x="1435" y="290"/>
                  </a:lnTo>
                  <a:lnTo>
                    <a:pt x="1462" y="283"/>
                  </a:lnTo>
                  <a:lnTo>
                    <a:pt x="1490" y="269"/>
                  </a:lnTo>
                  <a:lnTo>
                    <a:pt x="1517" y="263"/>
                  </a:lnTo>
                  <a:lnTo>
                    <a:pt x="1538" y="256"/>
                  </a:lnTo>
                  <a:lnTo>
                    <a:pt x="1566" y="242"/>
                  </a:lnTo>
                  <a:lnTo>
                    <a:pt x="1593" y="235"/>
                  </a:lnTo>
                  <a:lnTo>
                    <a:pt x="1614" y="228"/>
                  </a:lnTo>
                  <a:lnTo>
                    <a:pt x="1642" y="221"/>
                  </a:lnTo>
                  <a:lnTo>
                    <a:pt x="1669" y="207"/>
                  </a:lnTo>
                  <a:lnTo>
                    <a:pt x="1697" y="200"/>
                  </a:lnTo>
                  <a:lnTo>
                    <a:pt x="1718" y="194"/>
                  </a:lnTo>
                  <a:lnTo>
                    <a:pt x="1745" y="187"/>
                  </a:lnTo>
                  <a:lnTo>
                    <a:pt x="1773" y="180"/>
                  </a:lnTo>
                  <a:lnTo>
                    <a:pt x="1800" y="173"/>
                  </a:lnTo>
                  <a:lnTo>
                    <a:pt x="1821" y="166"/>
                  </a:lnTo>
                  <a:lnTo>
                    <a:pt x="1849" y="159"/>
                  </a:lnTo>
                  <a:lnTo>
                    <a:pt x="1876" y="152"/>
                  </a:lnTo>
                  <a:lnTo>
                    <a:pt x="1904" y="138"/>
                  </a:lnTo>
                  <a:lnTo>
                    <a:pt x="1925" y="132"/>
                  </a:lnTo>
                  <a:lnTo>
                    <a:pt x="1952" y="125"/>
                  </a:lnTo>
                  <a:lnTo>
                    <a:pt x="1980" y="125"/>
                  </a:lnTo>
                  <a:lnTo>
                    <a:pt x="2000" y="118"/>
                  </a:lnTo>
                  <a:lnTo>
                    <a:pt x="2028" y="111"/>
                  </a:lnTo>
                  <a:lnTo>
                    <a:pt x="2056" y="104"/>
                  </a:lnTo>
                  <a:lnTo>
                    <a:pt x="2083" y="97"/>
                  </a:lnTo>
                  <a:lnTo>
                    <a:pt x="2104" y="90"/>
                  </a:lnTo>
                  <a:lnTo>
                    <a:pt x="2132" y="83"/>
                  </a:lnTo>
                  <a:lnTo>
                    <a:pt x="2159" y="76"/>
                  </a:lnTo>
                  <a:lnTo>
                    <a:pt x="2187" y="69"/>
                  </a:lnTo>
                  <a:lnTo>
                    <a:pt x="2207" y="69"/>
                  </a:lnTo>
                  <a:lnTo>
                    <a:pt x="2235" y="63"/>
                  </a:lnTo>
                  <a:lnTo>
                    <a:pt x="2263" y="56"/>
                  </a:lnTo>
                  <a:lnTo>
                    <a:pt x="2283" y="49"/>
                  </a:lnTo>
                  <a:lnTo>
                    <a:pt x="2311" y="42"/>
                  </a:lnTo>
                  <a:lnTo>
                    <a:pt x="2338" y="42"/>
                  </a:lnTo>
                  <a:lnTo>
                    <a:pt x="2366" y="35"/>
                  </a:lnTo>
                  <a:lnTo>
                    <a:pt x="2387" y="28"/>
                  </a:lnTo>
                  <a:lnTo>
                    <a:pt x="2414" y="28"/>
                  </a:lnTo>
                  <a:lnTo>
                    <a:pt x="2442" y="21"/>
                  </a:lnTo>
                  <a:lnTo>
                    <a:pt x="2470" y="14"/>
                  </a:lnTo>
                  <a:lnTo>
                    <a:pt x="2490" y="14"/>
                  </a:lnTo>
                  <a:lnTo>
                    <a:pt x="2518" y="7"/>
                  </a:lnTo>
                  <a:lnTo>
                    <a:pt x="2545" y="0"/>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9" name="Freeform 31"/>
            <p:cNvSpPr>
              <a:spLocks/>
            </p:cNvSpPr>
            <p:nvPr/>
          </p:nvSpPr>
          <p:spPr bwMode="auto">
            <a:xfrm>
              <a:off x="1680" y="2291"/>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8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2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8"/>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8"/>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3"/>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2"/>
                  </a:lnTo>
                  <a:lnTo>
                    <a:pt x="1538" y="42"/>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0" name="Freeform 32"/>
            <p:cNvSpPr>
              <a:spLocks/>
            </p:cNvSpPr>
            <p:nvPr/>
          </p:nvSpPr>
          <p:spPr bwMode="auto">
            <a:xfrm>
              <a:off x="1680" y="2298"/>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2 h 1235"/>
                <a:gd name="T14" fmla="*/ 379 w 2573"/>
                <a:gd name="T15" fmla="*/ 773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2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5 h 1235"/>
                <a:gd name="T62" fmla="*/ 1614 w 2573"/>
                <a:gd name="T63" fmla="*/ 35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2"/>
                  </a:lnTo>
                  <a:lnTo>
                    <a:pt x="358" y="807"/>
                  </a:lnTo>
                  <a:lnTo>
                    <a:pt x="379" y="773"/>
                  </a:lnTo>
                  <a:lnTo>
                    <a:pt x="407" y="745"/>
                  </a:lnTo>
                  <a:lnTo>
                    <a:pt x="434" y="717"/>
                  </a:lnTo>
                  <a:lnTo>
                    <a:pt x="462" y="683"/>
                  </a:lnTo>
                  <a:lnTo>
                    <a:pt x="483" y="655"/>
                  </a:lnTo>
                  <a:lnTo>
                    <a:pt x="510" y="628"/>
                  </a:lnTo>
                  <a:lnTo>
                    <a:pt x="538" y="600"/>
                  </a:lnTo>
                  <a:lnTo>
                    <a:pt x="565" y="573"/>
                  </a:lnTo>
                  <a:lnTo>
                    <a:pt x="586" y="545"/>
                  </a:lnTo>
                  <a:lnTo>
                    <a:pt x="614" y="517"/>
                  </a:lnTo>
                  <a:lnTo>
                    <a:pt x="641" y="490"/>
                  </a:lnTo>
                  <a:lnTo>
                    <a:pt x="662" y="469"/>
                  </a:lnTo>
                  <a:lnTo>
                    <a:pt x="690" y="442"/>
                  </a:lnTo>
                  <a:lnTo>
                    <a:pt x="717" y="421"/>
                  </a:lnTo>
                  <a:lnTo>
                    <a:pt x="745" y="400"/>
                  </a:lnTo>
                  <a:lnTo>
                    <a:pt x="765" y="373"/>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4"/>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5"/>
                  </a:lnTo>
                  <a:lnTo>
                    <a:pt x="1593" y="35"/>
                  </a:lnTo>
                  <a:lnTo>
                    <a:pt x="1614" y="35"/>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1" name="Freeform 33"/>
            <p:cNvSpPr>
              <a:spLocks/>
            </p:cNvSpPr>
            <p:nvPr/>
          </p:nvSpPr>
          <p:spPr bwMode="auto">
            <a:xfrm>
              <a:off x="1680" y="2305"/>
              <a:ext cx="2573" cy="1235"/>
            </a:xfrm>
            <a:custGeom>
              <a:avLst/>
              <a:gdLst>
                <a:gd name="T0" fmla="*/ 20 w 2573"/>
                <a:gd name="T1" fmla="*/ 1228 h 1235"/>
                <a:gd name="T2" fmla="*/ 75 w 2573"/>
                <a:gd name="T3" fmla="*/ 1166 h 1235"/>
                <a:gd name="T4" fmla="*/ 124 w 2573"/>
                <a:gd name="T5" fmla="*/ 1083 h 1235"/>
                <a:gd name="T6" fmla="*/ 179 w 2573"/>
                <a:gd name="T7" fmla="*/ 1021 h 1235"/>
                <a:gd name="T8" fmla="*/ 227 w 2573"/>
                <a:gd name="T9" fmla="*/ 959 h 1235"/>
                <a:gd name="T10" fmla="*/ 282 w 2573"/>
                <a:gd name="T11" fmla="*/ 876 h 1235"/>
                <a:gd name="T12" fmla="*/ 331 w 2573"/>
                <a:gd name="T13" fmla="*/ 841 h 1235"/>
                <a:gd name="T14" fmla="*/ 379 w 2573"/>
                <a:gd name="T15" fmla="*/ 772 h 1235"/>
                <a:gd name="T16" fmla="*/ 434 w 2573"/>
                <a:gd name="T17" fmla="*/ 717 h 1235"/>
                <a:gd name="T18" fmla="*/ 483 w 2573"/>
                <a:gd name="T19" fmla="*/ 655 h 1235"/>
                <a:gd name="T20" fmla="*/ 538 w 2573"/>
                <a:gd name="T21" fmla="*/ 600 h 1235"/>
                <a:gd name="T22" fmla="*/ 586 w 2573"/>
                <a:gd name="T23" fmla="*/ 545 h 1235"/>
                <a:gd name="T24" fmla="*/ 641 w 2573"/>
                <a:gd name="T25" fmla="*/ 490 h 1235"/>
                <a:gd name="T26" fmla="*/ 690 w 2573"/>
                <a:gd name="T27" fmla="*/ 441 h 1235"/>
                <a:gd name="T28" fmla="*/ 745 w 2573"/>
                <a:gd name="T29" fmla="*/ 400 h 1235"/>
                <a:gd name="T30" fmla="*/ 793 w 2573"/>
                <a:gd name="T31" fmla="*/ 352 h 1235"/>
                <a:gd name="T32" fmla="*/ 848 w 2573"/>
                <a:gd name="T33" fmla="*/ 317 h 1235"/>
                <a:gd name="T34" fmla="*/ 897 w 2573"/>
                <a:gd name="T35" fmla="*/ 276 h 1235"/>
                <a:gd name="T36" fmla="*/ 952 w 2573"/>
                <a:gd name="T37" fmla="*/ 248 h 1235"/>
                <a:gd name="T38" fmla="*/ 1000 w 2573"/>
                <a:gd name="T39" fmla="*/ 214 h 1235"/>
                <a:gd name="T40" fmla="*/ 1048 w 2573"/>
                <a:gd name="T41" fmla="*/ 186 h 1235"/>
                <a:gd name="T42" fmla="*/ 1103 w 2573"/>
                <a:gd name="T43" fmla="*/ 159 h 1235"/>
                <a:gd name="T44" fmla="*/ 1152 w 2573"/>
                <a:gd name="T45" fmla="*/ 138 h 1235"/>
                <a:gd name="T46" fmla="*/ 1207 w 2573"/>
                <a:gd name="T47" fmla="*/ 117 h 1235"/>
                <a:gd name="T48" fmla="*/ 1255 w 2573"/>
                <a:gd name="T49" fmla="*/ 97 h 1235"/>
                <a:gd name="T50" fmla="*/ 1310 w 2573"/>
                <a:gd name="T51" fmla="*/ 83 h 1235"/>
                <a:gd name="T52" fmla="*/ 1359 w 2573"/>
                <a:gd name="T53" fmla="*/ 69 h 1235"/>
                <a:gd name="T54" fmla="*/ 1414 w 2573"/>
                <a:gd name="T55" fmla="*/ 55 h 1235"/>
                <a:gd name="T56" fmla="*/ 1462 w 2573"/>
                <a:gd name="T57" fmla="*/ 48 h 1235"/>
                <a:gd name="T58" fmla="*/ 1517 w 2573"/>
                <a:gd name="T59" fmla="*/ 41 h 1235"/>
                <a:gd name="T60" fmla="*/ 1566 w 2573"/>
                <a:gd name="T61" fmla="*/ 34 h 1235"/>
                <a:gd name="T62" fmla="*/ 1614 w 2573"/>
                <a:gd name="T63" fmla="*/ 34 h 1235"/>
                <a:gd name="T64" fmla="*/ 1669 w 2573"/>
                <a:gd name="T65" fmla="*/ 28 h 1235"/>
                <a:gd name="T66" fmla="*/ 1718 w 2573"/>
                <a:gd name="T67" fmla="*/ 28 h 1235"/>
                <a:gd name="T68" fmla="*/ 1773 w 2573"/>
                <a:gd name="T69" fmla="*/ 28 h 1235"/>
                <a:gd name="T70" fmla="*/ 1821 w 2573"/>
                <a:gd name="T71" fmla="*/ 21 h 1235"/>
                <a:gd name="T72" fmla="*/ 1876 w 2573"/>
                <a:gd name="T73" fmla="*/ 21 h 1235"/>
                <a:gd name="T74" fmla="*/ 1925 w 2573"/>
                <a:gd name="T75" fmla="*/ 21 h 1235"/>
                <a:gd name="T76" fmla="*/ 1980 w 2573"/>
                <a:gd name="T77" fmla="*/ 21 h 1235"/>
                <a:gd name="T78" fmla="*/ 2028 w 2573"/>
                <a:gd name="T79" fmla="*/ 21 h 1235"/>
                <a:gd name="T80" fmla="*/ 2083 w 2573"/>
                <a:gd name="T81" fmla="*/ 21 h 1235"/>
                <a:gd name="T82" fmla="*/ 2132 w 2573"/>
                <a:gd name="T83" fmla="*/ 21 h 1235"/>
                <a:gd name="T84" fmla="*/ 2187 w 2573"/>
                <a:gd name="T85" fmla="*/ 21 h 1235"/>
                <a:gd name="T86" fmla="*/ 2235 w 2573"/>
                <a:gd name="T87" fmla="*/ 21 h 1235"/>
                <a:gd name="T88" fmla="*/ 2283 w 2573"/>
                <a:gd name="T89" fmla="*/ 21 h 1235"/>
                <a:gd name="T90" fmla="*/ 2338 w 2573"/>
                <a:gd name="T91" fmla="*/ 21 h 1235"/>
                <a:gd name="T92" fmla="*/ 2387 w 2573"/>
                <a:gd name="T93" fmla="*/ 14 h 1235"/>
                <a:gd name="T94" fmla="*/ 2442 w 2573"/>
                <a:gd name="T95" fmla="*/ 14 h 1235"/>
                <a:gd name="T96" fmla="*/ 2490 w 2573"/>
                <a:gd name="T97" fmla="*/ 7 h 1235"/>
                <a:gd name="T98" fmla="*/ 2545 w 2573"/>
                <a:gd name="T99"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235">
                  <a:moveTo>
                    <a:pt x="0" y="1235"/>
                  </a:moveTo>
                  <a:lnTo>
                    <a:pt x="20" y="1228"/>
                  </a:lnTo>
                  <a:lnTo>
                    <a:pt x="48" y="1214"/>
                  </a:lnTo>
                  <a:lnTo>
                    <a:pt x="75" y="1166"/>
                  </a:lnTo>
                  <a:lnTo>
                    <a:pt x="96" y="1117"/>
                  </a:lnTo>
                  <a:lnTo>
                    <a:pt x="124" y="1083"/>
                  </a:lnTo>
                  <a:lnTo>
                    <a:pt x="151" y="1042"/>
                  </a:lnTo>
                  <a:lnTo>
                    <a:pt x="179" y="1021"/>
                  </a:lnTo>
                  <a:lnTo>
                    <a:pt x="200" y="1000"/>
                  </a:lnTo>
                  <a:lnTo>
                    <a:pt x="227" y="959"/>
                  </a:lnTo>
                  <a:lnTo>
                    <a:pt x="255" y="924"/>
                  </a:lnTo>
                  <a:lnTo>
                    <a:pt x="282" y="876"/>
                  </a:lnTo>
                  <a:lnTo>
                    <a:pt x="303" y="862"/>
                  </a:lnTo>
                  <a:lnTo>
                    <a:pt x="331" y="841"/>
                  </a:lnTo>
                  <a:lnTo>
                    <a:pt x="358" y="807"/>
                  </a:lnTo>
                  <a:lnTo>
                    <a:pt x="379" y="772"/>
                  </a:lnTo>
                  <a:lnTo>
                    <a:pt x="407" y="745"/>
                  </a:lnTo>
                  <a:lnTo>
                    <a:pt x="434" y="717"/>
                  </a:lnTo>
                  <a:lnTo>
                    <a:pt x="462" y="683"/>
                  </a:lnTo>
                  <a:lnTo>
                    <a:pt x="483" y="655"/>
                  </a:lnTo>
                  <a:lnTo>
                    <a:pt x="510" y="628"/>
                  </a:lnTo>
                  <a:lnTo>
                    <a:pt x="538" y="600"/>
                  </a:lnTo>
                  <a:lnTo>
                    <a:pt x="565" y="572"/>
                  </a:lnTo>
                  <a:lnTo>
                    <a:pt x="586" y="545"/>
                  </a:lnTo>
                  <a:lnTo>
                    <a:pt x="614" y="517"/>
                  </a:lnTo>
                  <a:lnTo>
                    <a:pt x="641" y="490"/>
                  </a:lnTo>
                  <a:lnTo>
                    <a:pt x="662" y="469"/>
                  </a:lnTo>
                  <a:lnTo>
                    <a:pt x="690" y="441"/>
                  </a:lnTo>
                  <a:lnTo>
                    <a:pt x="717" y="421"/>
                  </a:lnTo>
                  <a:lnTo>
                    <a:pt x="745" y="400"/>
                  </a:lnTo>
                  <a:lnTo>
                    <a:pt x="765" y="372"/>
                  </a:lnTo>
                  <a:lnTo>
                    <a:pt x="793" y="352"/>
                  </a:lnTo>
                  <a:lnTo>
                    <a:pt x="821" y="338"/>
                  </a:lnTo>
                  <a:lnTo>
                    <a:pt x="848" y="317"/>
                  </a:lnTo>
                  <a:lnTo>
                    <a:pt x="869" y="297"/>
                  </a:lnTo>
                  <a:lnTo>
                    <a:pt x="897" y="276"/>
                  </a:lnTo>
                  <a:lnTo>
                    <a:pt x="924" y="262"/>
                  </a:lnTo>
                  <a:lnTo>
                    <a:pt x="952" y="248"/>
                  </a:lnTo>
                  <a:lnTo>
                    <a:pt x="972" y="228"/>
                  </a:lnTo>
                  <a:lnTo>
                    <a:pt x="1000" y="214"/>
                  </a:lnTo>
                  <a:lnTo>
                    <a:pt x="1028" y="200"/>
                  </a:lnTo>
                  <a:lnTo>
                    <a:pt x="1048" y="186"/>
                  </a:lnTo>
                  <a:lnTo>
                    <a:pt x="1076" y="172"/>
                  </a:lnTo>
                  <a:lnTo>
                    <a:pt x="1103" y="159"/>
                  </a:lnTo>
                  <a:lnTo>
                    <a:pt x="1131" y="145"/>
                  </a:lnTo>
                  <a:lnTo>
                    <a:pt x="1152" y="138"/>
                  </a:lnTo>
                  <a:lnTo>
                    <a:pt x="1179" y="124"/>
                  </a:lnTo>
                  <a:lnTo>
                    <a:pt x="1207" y="117"/>
                  </a:lnTo>
                  <a:lnTo>
                    <a:pt x="1235" y="103"/>
                  </a:lnTo>
                  <a:lnTo>
                    <a:pt x="1255" y="97"/>
                  </a:lnTo>
                  <a:lnTo>
                    <a:pt x="1283" y="90"/>
                  </a:lnTo>
                  <a:lnTo>
                    <a:pt x="1310" y="83"/>
                  </a:lnTo>
                  <a:lnTo>
                    <a:pt x="1331" y="76"/>
                  </a:lnTo>
                  <a:lnTo>
                    <a:pt x="1359" y="69"/>
                  </a:lnTo>
                  <a:lnTo>
                    <a:pt x="1386" y="62"/>
                  </a:lnTo>
                  <a:lnTo>
                    <a:pt x="1414" y="55"/>
                  </a:lnTo>
                  <a:lnTo>
                    <a:pt x="1435" y="55"/>
                  </a:lnTo>
                  <a:lnTo>
                    <a:pt x="1462" y="48"/>
                  </a:lnTo>
                  <a:lnTo>
                    <a:pt x="1490" y="48"/>
                  </a:lnTo>
                  <a:lnTo>
                    <a:pt x="1517" y="41"/>
                  </a:lnTo>
                  <a:lnTo>
                    <a:pt x="1538" y="41"/>
                  </a:lnTo>
                  <a:lnTo>
                    <a:pt x="1566" y="34"/>
                  </a:lnTo>
                  <a:lnTo>
                    <a:pt x="1593" y="34"/>
                  </a:lnTo>
                  <a:lnTo>
                    <a:pt x="1614" y="34"/>
                  </a:lnTo>
                  <a:lnTo>
                    <a:pt x="1642" y="28"/>
                  </a:lnTo>
                  <a:lnTo>
                    <a:pt x="1669" y="28"/>
                  </a:lnTo>
                  <a:lnTo>
                    <a:pt x="1697" y="28"/>
                  </a:lnTo>
                  <a:lnTo>
                    <a:pt x="1718" y="28"/>
                  </a:lnTo>
                  <a:lnTo>
                    <a:pt x="1745" y="28"/>
                  </a:lnTo>
                  <a:lnTo>
                    <a:pt x="1773" y="28"/>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21"/>
                  </a:lnTo>
                  <a:lnTo>
                    <a:pt x="2159" y="21"/>
                  </a:lnTo>
                  <a:lnTo>
                    <a:pt x="2187" y="21"/>
                  </a:lnTo>
                  <a:lnTo>
                    <a:pt x="2207" y="21"/>
                  </a:lnTo>
                  <a:lnTo>
                    <a:pt x="2235" y="21"/>
                  </a:lnTo>
                  <a:lnTo>
                    <a:pt x="2263" y="21"/>
                  </a:lnTo>
                  <a:lnTo>
                    <a:pt x="2283" y="21"/>
                  </a:lnTo>
                  <a:lnTo>
                    <a:pt x="2311" y="21"/>
                  </a:lnTo>
                  <a:lnTo>
                    <a:pt x="2338" y="21"/>
                  </a:lnTo>
                  <a:lnTo>
                    <a:pt x="2366" y="14"/>
                  </a:lnTo>
                  <a:lnTo>
                    <a:pt x="2387" y="14"/>
                  </a:lnTo>
                  <a:lnTo>
                    <a:pt x="2414" y="14"/>
                  </a:lnTo>
                  <a:lnTo>
                    <a:pt x="2442" y="14"/>
                  </a:lnTo>
                  <a:lnTo>
                    <a:pt x="2470" y="7"/>
                  </a:lnTo>
                  <a:lnTo>
                    <a:pt x="2490" y="7"/>
                  </a:lnTo>
                  <a:lnTo>
                    <a:pt x="2518" y="7"/>
                  </a:lnTo>
                  <a:lnTo>
                    <a:pt x="2545" y="0"/>
                  </a:lnTo>
                  <a:lnTo>
                    <a:pt x="2573" y="0"/>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0" name="Freeform 34"/>
            <p:cNvSpPr>
              <a:spLocks/>
            </p:cNvSpPr>
            <p:nvPr/>
          </p:nvSpPr>
          <p:spPr bwMode="auto">
            <a:xfrm>
              <a:off x="1680" y="2684"/>
              <a:ext cx="2573" cy="745"/>
            </a:xfrm>
            <a:custGeom>
              <a:avLst/>
              <a:gdLst>
                <a:gd name="T0" fmla="*/ 20 w 2573"/>
                <a:gd name="T1" fmla="*/ 731 h 745"/>
                <a:gd name="T2" fmla="*/ 75 w 2573"/>
                <a:gd name="T3" fmla="*/ 704 h 745"/>
                <a:gd name="T4" fmla="*/ 124 w 2573"/>
                <a:gd name="T5" fmla="*/ 711 h 745"/>
                <a:gd name="T6" fmla="*/ 179 w 2573"/>
                <a:gd name="T7" fmla="*/ 725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5 h 745"/>
                <a:gd name="T32" fmla="*/ 848 w 2573"/>
                <a:gd name="T33" fmla="*/ 511 h 745"/>
                <a:gd name="T34" fmla="*/ 897 w 2573"/>
                <a:gd name="T35" fmla="*/ 490 h 745"/>
                <a:gd name="T36" fmla="*/ 952 w 2573"/>
                <a:gd name="T37" fmla="*/ 476 h 745"/>
                <a:gd name="T38" fmla="*/ 1000 w 2573"/>
                <a:gd name="T39" fmla="*/ 456 h 745"/>
                <a:gd name="T40" fmla="*/ 1048 w 2573"/>
                <a:gd name="T41" fmla="*/ 442 h 745"/>
                <a:gd name="T42" fmla="*/ 1103 w 2573"/>
                <a:gd name="T43" fmla="*/ 421 h 745"/>
                <a:gd name="T44" fmla="*/ 1152 w 2573"/>
                <a:gd name="T45" fmla="*/ 407 h 745"/>
                <a:gd name="T46" fmla="*/ 1207 w 2573"/>
                <a:gd name="T47" fmla="*/ 387 h 745"/>
                <a:gd name="T48" fmla="*/ 1255 w 2573"/>
                <a:gd name="T49" fmla="*/ 373 h 745"/>
                <a:gd name="T50" fmla="*/ 1310 w 2573"/>
                <a:gd name="T51" fmla="*/ 359 h 745"/>
                <a:gd name="T52" fmla="*/ 1359 w 2573"/>
                <a:gd name="T53" fmla="*/ 338 h 745"/>
                <a:gd name="T54" fmla="*/ 1414 w 2573"/>
                <a:gd name="T55" fmla="*/ 325 h 745"/>
                <a:gd name="T56" fmla="*/ 1462 w 2573"/>
                <a:gd name="T57" fmla="*/ 311 h 745"/>
                <a:gd name="T58" fmla="*/ 1517 w 2573"/>
                <a:gd name="T59" fmla="*/ 297 h 745"/>
                <a:gd name="T60" fmla="*/ 1566 w 2573"/>
                <a:gd name="T61" fmla="*/ 283 h 745"/>
                <a:gd name="T62" fmla="*/ 1614 w 2573"/>
                <a:gd name="T63" fmla="*/ 269 h 745"/>
                <a:gd name="T64" fmla="*/ 1669 w 2573"/>
                <a:gd name="T65" fmla="*/ 256 h 745"/>
                <a:gd name="T66" fmla="*/ 1718 w 2573"/>
                <a:gd name="T67" fmla="*/ 242 h 745"/>
                <a:gd name="T68" fmla="*/ 1773 w 2573"/>
                <a:gd name="T69" fmla="*/ 228 h 745"/>
                <a:gd name="T70" fmla="*/ 1821 w 2573"/>
                <a:gd name="T71" fmla="*/ 214 h 745"/>
                <a:gd name="T72" fmla="*/ 1876 w 2573"/>
                <a:gd name="T73" fmla="*/ 200 h 745"/>
                <a:gd name="T74" fmla="*/ 1925 w 2573"/>
                <a:gd name="T75" fmla="*/ 187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6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5"/>
                  </a:lnTo>
                  <a:lnTo>
                    <a:pt x="179" y="725"/>
                  </a:lnTo>
                  <a:lnTo>
                    <a:pt x="200" y="718"/>
                  </a:lnTo>
                  <a:lnTo>
                    <a:pt x="227" y="745"/>
                  </a:lnTo>
                  <a:lnTo>
                    <a:pt x="255" y="725"/>
                  </a:lnTo>
                  <a:lnTo>
                    <a:pt x="282" y="718"/>
                  </a:lnTo>
                  <a:lnTo>
                    <a:pt x="303" y="711"/>
                  </a:lnTo>
                  <a:lnTo>
                    <a:pt x="331" y="690"/>
                  </a:lnTo>
                  <a:lnTo>
                    <a:pt x="358" y="683"/>
                  </a:lnTo>
                  <a:lnTo>
                    <a:pt x="379" y="676"/>
                  </a:lnTo>
                  <a:lnTo>
                    <a:pt x="407" y="663"/>
                  </a:lnTo>
                  <a:lnTo>
                    <a:pt x="434" y="656"/>
                  </a:lnTo>
                  <a:lnTo>
                    <a:pt x="462" y="649"/>
                  </a:lnTo>
                  <a:lnTo>
                    <a:pt x="483" y="635"/>
                  </a:lnTo>
                  <a:lnTo>
                    <a:pt x="510" y="628"/>
                  </a:lnTo>
                  <a:lnTo>
                    <a:pt x="538" y="621"/>
                  </a:lnTo>
                  <a:lnTo>
                    <a:pt x="565" y="607"/>
                  </a:lnTo>
                  <a:lnTo>
                    <a:pt x="586" y="600"/>
                  </a:lnTo>
                  <a:lnTo>
                    <a:pt x="614" y="594"/>
                  </a:lnTo>
                  <a:lnTo>
                    <a:pt x="641" y="580"/>
                  </a:lnTo>
                  <a:lnTo>
                    <a:pt x="662" y="573"/>
                  </a:lnTo>
                  <a:lnTo>
                    <a:pt x="690" y="566"/>
                  </a:lnTo>
                  <a:lnTo>
                    <a:pt x="717" y="552"/>
                  </a:lnTo>
                  <a:lnTo>
                    <a:pt x="745" y="545"/>
                  </a:lnTo>
                  <a:lnTo>
                    <a:pt x="765" y="538"/>
                  </a:lnTo>
                  <a:lnTo>
                    <a:pt x="793" y="525"/>
                  </a:lnTo>
                  <a:lnTo>
                    <a:pt x="821" y="518"/>
                  </a:lnTo>
                  <a:lnTo>
                    <a:pt x="848" y="511"/>
                  </a:lnTo>
                  <a:lnTo>
                    <a:pt x="869" y="504"/>
                  </a:lnTo>
                  <a:lnTo>
                    <a:pt x="897" y="490"/>
                  </a:lnTo>
                  <a:lnTo>
                    <a:pt x="924" y="483"/>
                  </a:lnTo>
                  <a:lnTo>
                    <a:pt x="952" y="476"/>
                  </a:lnTo>
                  <a:lnTo>
                    <a:pt x="972" y="462"/>
                  </a:lnTo>
                  <a:lnTo>
                    <a:pt x="1000" y="456"/>
                  </a:lnTo>
                  <a:lnTo>
                    <a:pt x="1028" y="449"/>
                  </a:lnTo>
                  <a:lnTo>
                    <a:pt x="1048" y="442"/>
                  </a:lnTo>
                  <a:lnTo>
                    <a:pt x="1076" y="428"/>
                  </a:lnTo>
                  <a:lnTo>
                    <a:pt x="1103" y="421"/>
                  </a:lnTo>
                  <a:lnTo>
                    <a:pt x="1131" y="414"/>
                  </a:lnTo>
                  <a:lnTo>
                    <a:pt x="1152" y="407"/>
                  </a:lnTo>
                  <a:lnTo>
                    <a:pt x="1179" y="400"/>
                  </a:lnTo>
                  <a:lnTo>
                    <a:pt x="1207" y="387"/>
                  </a:lnTo>
                  <a:lnTo>
                    <a:pt x="1235" y="380"/>
                  </a:lnTo>
                  <a:lnTo>
                    <a:pt x="1255" y="373"/>
                  </a:lnTo>
                  <a:lnTo>
                    <a:pt x="1283" y="366"/>
                  </a:lnTo>
                  <a:lnTo>
                    <a:pt x="1310" y="359"/>
                  </a:lnTo>
                  <a:lnTo>
                    <a:pt x="1331" y="345"/>
                  </a:lnTo>
                  <a:lnTo>
                    <a:pt x="1359" y="338"/>
                  </a:lnTo>
                  <a:lnTo>
                    <a:pt x="1386" y="331"/>
                  </a:lnTo>
                  <a:lnTo>
                    <a:pt x="1414" y="325"/>
                  </a:lnTo>
                  <a:lnTo>
                    <a:pt x="1435" y="318"/>
                  </a:lnTo>
                  <a:lnTo>
                    <a:pt x="1462" y="311"/>
                  </a:lnTo>
                  <a:lnTo>
                    <a:pt x="1490" y="304"/>
                  </a:lnTo>
                  <a:lnTo>
                    <a:pt x="1517" y="297"/>
                  </a:lnTo>
                  <a:lnTo>
                    <a:pt x="1538" y="290"/>
                  </a:lnTo>
                  <a:lnTo>
                    <a:pt x="1566" y="283"/>
                  </a:lnTo>
                  <a:lnTo>
                    <a:pt x="1593" y="276"/>
                  </a:lnTo>
                  <a:lnTo>
                    <a:pt x="1614" y="269"/>
                  </a:lnTo>
                  <a:lnTo>
                    <a:pt x="1642" y="262"/>
                  </a:lnTo>
                  <a:lnTo>
                    <a:pt x="1669" y="256"/>
                  </a:lnTo>
                  <a:lnTo>
                    <a:pt x="1697" y="249"/>
                  </a:lnTo>
                  <a:lnTo>
                    <a:pt x="1718" y="242"/>
                  </a:lnTo>
                  <a:lnTo>
                    <a:pt x="1745" y="235"/>
                  </a:lnTo>
                  <a:lnTo>
                    <a:pt x="1773" y="228"/>
                  </a:lnTo>
                  <a:lnTo>
                    <a:pt x="1800" y="221"/>
                  </a:lnTo>
                  <a:lnTo>
                    <a:pt x="1821" y="214"/>
                  </a:lnTo>
                  <a:lnTo>
                    <a:pt x="1849" y="207"/>
                  </a:lnTo>
                  <a:lnTo>
                    <a:pt x="1876" y="200"/>
                  </a:lnTo>
                  <a:lnTo>
                    <a:pt x="1904" y="193"/>
                  </a:lnTo>
                  <a:lnTo>
                    <a:pt x="1925" y="187"/>
                  </a:lnTo>
                  <a:lnTo>
                    <a:pt x="1952" y="180"/>
                  </a:lnTo>
                  <a:lnTo>
                    <a:pt x="1980" y="173"/>
                  </a:lnTo>
                  <a:lnTo>
                    <a:pt x="2000" y="166"/>
                  </a:lnTo>
                  <a:lnTo>
                    <a:pt x="2028" y="159"/>
                  </a:lnTo>
                  <a:lnTo>
                    <a:pt x="2056" y="152"/>
                  </a:lnTo>
                  <a:lnTo>
                    <a:pt x="2083" y="138"/>
                  </a:lnTo>
                  <a:lnTo>
                    <a:pt x="2104" y="131"/>
                  </a:lnTo>
                  <a:lnTo>
                    <a:pt x="2132" y="124"/>
                  </a:lnTo>
                  <a:lnTo>
                    <a:pt x="2159" y="118"/>
                  </a:lnTo>
                  <a:lnTo>
                    <a:pt x="2187" y="111"/>
                  </a:lnTo>
                  <a:lnTo>
                    <a:pt x="2207" y="104"/>
                  </a:lnTo>
                  <a:lnTo>
                    <a:pt x="2235" y="97"/>
                  </a:lnTo>
                  <a:lnTo>
                    <a:pt x="2263" y="90"/>
                  </a:lnTo>
                  <a:lnTo>
                    <a:pt x="2283" y="83"/>
                  </a:lnTo>
                  <a:lnTo>
                    <a:pt x="2311" y="76"/>
                  </a:lnTo>
                  <a:lnTo>
                    <a:pt x="2338" y="69"/>
                  </a:lnTo>
                  <a:lnTo>
                    <a:pt x="2366" y="62"/>
                  </a:lnTo>
                  <a:lnTo>
                    <a:pt x="2387" y="56"/>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1" name="Freeform 35"/>
            <p:cNvSpPr>
              <a:spLocks/>
            </p:cNvSpPr>
            <p:nvPr/>
          </p:nvSpPr>
          <p:spPr bwMode="auto">
            <a:xfrm>
              <a:off x="1680" y="2691"/>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8 h 745"/>
                <a:gd name="T12" fmla="*/ 331 w 2573"/>
                <a:gd name="T13" fmla="*/ 690 h 745"/>
                <a:gd name="T14" fmla="*/ 379 w 2573"/>
                <a:gd name="T15" fmla="*/ 676 h 745"/>
                <a:gd name="T16" fmla="*/ 434 w 2573"/>
                <a:gd name="T17" fmla="*/ 656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1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8"/>
                  </a:lnTo>
                  <a:lnTo>
                    <a:pt x="75" y="704"/>
                  </a:lnTo>
                  <a:lnTo>
                    <a:pt x="96" y="711"/>
                  </a:lnTo>
                  <a:lnTo>
                    <a:pt x="124" y="711"/>
                  </a:lnTo>
                  <a:lnTo>
                    <a:pt x="151" y="724"/>
                  </a:lnTo>
                  <a:lnTo>
                    <a:pt x="179" y="724"/>
                  </a:lnTo>
                  <a:lnTo>
                    <a:pt x="200" y="718"/>
                  </a:lnTo>
                  <a:lnTo>
                    <a:pt x="227" y="745"/>
                  </a:lnTo>
                  <a:lnTo>
                    <a:pt x="255" y="724"/>
                  </a:lnTo>
                  <a:lnTo>
                    <a:pt x="282" y="718"/>
                  </a:lnTo>
                  <a:lnTo>
                    <a:pt x="303" y="711"/>
                  </a:lnTo>
                  <a:lnTo>
                    <a:pt x="331" y="690"/>
                  </a:lnTo>
                  <a:lnTo>
                    <a:pt x="358" y="683"/>
                  </a:lnTo>
                  <a:lnTo>
                    <a:pt x="379" y="676"/>
                  </a:lnTo>
                  <a:lnTo>
                    <a:pt x="407" y="662"/>
                  </a:lnTo>
                  <a:lnTo>
                    <a:pt x="434" y="656"/>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8"/>
                  </a:lnTo>
                  <a:lnTo>
                    <a:pt x="848" y="511"/>
                  </a:lnTo>
                  <a:lnTo>
                    <a:pt x="869" y="504"/>
                  </a:lnTo>
                  <a:lnTo>
                    <a:pt x="897" y="490"/>
                  </a:lnTo>
                  <a:lnTo>
                    <a:pt x="924" y="483"/>
                  </a:lnTo>
                  <a:lnTo>
                    <a:pt x="952" y="476"/>
                  </a:lnTo>
                  <a:lnTo>
                    <a:pt x="972" y="462"/>
                  </a:lnTo>
                  <a:lnTo>
                    <a:pt x="1000" y="455"/>
                  </a:lnTo>
                  <a:lnTo>
                    <a:pt x="1028" y="449"/>
                  </a:lnTo>
                  <a:lnTo>
                    <a:pt x="1048" y="442"/>
                  </a:lnTo>
                  <a:lnTo>
                    <a:pt x="1076" y="428"/>
                  </a:lnTo>
                  <a:lnTo>
                    <a:pt x="1103" y="421"/>
                  </a:lnTo>
                  <a:lnTo>
                    <a:pt x="1131" y="414"/>
                  </a:lnTo>
                  <a:lnTo>
                    <a:pt x="1152" y="407"/>
                  </a:lnTo>
                  <a:lnTo>
                    <a:pt x="1179" y="400"/>
                  </a:lnTo>
                  <a:lnTo>
                    <a:pt x="1207" y="386"/>
                  </a:lnTo>
                  <a:lnTo>
                    <a:pt x="1235" y="380"/>
                  </a:lnTo>
                  <a:lnTo>
                    <a:pt x="1255" y="373"/>
                  </a:lnTo>
                  <a:lnTo>
                    <a:pt x="1283" y="366"/>
                  </a:lnTo>
                  <a:lnTo>
                    <a:pt x="1310" y="359"/>
                  </a:lnTo>
                  <a:lnTo>
                    <a:pt x="1331" y="345"/>
                  </a:lnTo>
                  <a:lnTo>
                    <a:pt x="1359" y="338"/>
                  </a:lnTo>
                  <a:lnTo>
                    <a:pt x="1386" y="331"/>
                  </a:lnTo>
                  <a:lnTo>
                    <a:pt x="1414" y="324"/>
                  </a:lnTo>
                  <a:lnTo>
                    <a:pt x="1435" y="318"/>
                  </a:lnTo>
                  <a:lnTo>
                    <a:pt x="1462" y="311"/>
                  </a:lnTo>
                  <a:lnTo>
                    <a:pt x="1490" y="304"/>
                  </a:lnTo>
                  <a:lnTo>
                    <a:pt x="1517" y="297"/>
                  </a:lnTo>
                  <a:lnTo>
                    <a:pt x="1538" y="290"/>
                  </a:lnTo>
                  <a:lnTo>
                    <a:pt x="1566" y="283"/>
                  </a:lnTo>
                  <a:lnTo>
                    <a:pt x="1593" y="276"/>
                  </a:lnTo>
                  <a:lnTo>
                    <a:pt x="1614" y="269"/>
                  </a:lnTo>
                  <a:lnTo>
                    <a:pt x="1642" y="262"/>
                  </a:lnTo>
                  <a:lnTo>
                    <a:pt x="1669" y="255"/>
                  </a:lnTo>
                  <a:lnTo>
                    <a:pt x="1697" y="249"/>
                  </a:lnTo>
                  <a:lnTo>
                    <a:pt x="1718" y="242"/>
                  </a:lnTo>
                  <a:lnTo>
                    <a:pt x="1745" y="235"/>
                  </a:lnTo>
                  <a:lnTo>
                    <a:pt x="1773" y="228"/>
                  </a:lnTo>
                  <a:lnTo>
                    <a:pt x="1800" y="221"/>
                  </a:lnTo>
                  <a:lnTo>
                    <a:pt x="1821" y="214"/>
                  </a:lnTo>
                  <a:lnTo>
                    <a:pt x="1849" y="207"/>
                  </a:lnTo>
                  <a:lnTo>
                    <a:pt x="1876" y="200"/>
                  </a:lnTo>
                  <a:lnTo>
                    <a:pt x="1904" y="193"/>
                  </a:lnTo>
                  <a:lnTo>
                    <a:pt x="1925" y="186"/>
                  </a:lnTo>
                  <a:lnTo>
                    <a:pt x="1952" y="180"/>
                  </a:lnTo>
                  <a:lnTo>
                    <a:pt x="1980" y="173"/>
                  </a:lnTo>
                  <a:lnTo>
                    <a:pt x="2000" y="166"/>
                  </a:lnTo>
                  <a:lnTo>
                    <a:pt x="2028" y="159"/>
                  </a:lnTo>
                  <a:lnTo>
                    <a:pt x="2056" y="152"/>
                  </a:lnTo>
                  <a:lnTo>
                    <a:pt x="2083" y="138"/>
                  </a:lnTo>
                  <a:lnTo>
                    <a:pt x="2104" y="131"/>
                  </a:lnTo>
                  <a:lnTo>
                    <a:pt x="2132" y="124"/>
                  </a:lnTo>
                  <a:lnTo>
                    <a:pt x="2159" y="117"/>
                  </a:lnTo>
                  <a:lnTo>
                    <a:pt x="2187" y="111"/>
                  </a:lnTo>
                  <a:lnTo>
                    <a:pt x="2207" y="104"/>
                  </a:lnTo>
                  <a:lnTo>
                    <a:pt x="2235" y="97"/>
                  </a:lnTo>
                  <a:lnTo>
                    <a:pt x="2263" y="90"/>
                  </a:lnTo>
                  <a:lnTo>
                    <a:pt x="2283" y="83"/>
                  </a:lnTo>
                  <a:lnTo>
                    <a:pt x="2311" y="76"/>
                  </a:lnTo>
                  <a:lnTo>
                    <a:pt x="2338" y="69"/>
                  </a:lnTo>
                  <a:lnTo>
                    <a:pt x="2366" y="62"/>
                  </a:lnTo>
                  <a:lnTo>
                    <a:pt x="2387" y="55"/>
                  </a:lnTo>
                  <a:lnTo>
                    <a:pt x="2414" y="49"/>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3" name="Freeform 36"/>
            <p:cNvSpPr>
              <a:spLocks/>
            </p:cNvSpPr>
            <p:nvPr/>
          </p:nvSpPr>
          <p:spPr bwMode="auto">
            <a:xfrm>
              <a:off x="1680" y="2698"/>
              <a:ext cx="2573" cy="745"/>
            </a:xfrm>
            <a:custGeom>
              <a:avLst/>
              <a:gdLst>
                <a:gd name="T0" fmla="*/ 20 w 2573"/>
                <a:gd name="T1" fmla="*/ 731 h 745"/>
                <a:gd name="T2" fmla="*/ 75 w 2573"/>
                <a:gd name="T3" fmla="*/ 704 h 745"/>
                <a:gd name="T4" fmla="*/ 124 w 2573"/>
                <a:gd name="T5" fmla="*/ 711 h 745"/>
                <a:gd name="T6" fmla="*/ 179 w 2573"/>
                <a:gd name="T7" fmla="*/ 724 h 745"/>
                <a:gd name="T8" fmla="*/ 227 w 2573"/>
                <a:gd name="T9" fmla="*/ 745 h 745"/>
                <a:gd name="T10" fmla="*/ 282 w 2573"/>
                <a:gd name="T11" fmla="*/ 717 h 745"/>
                <a:gd name="T12" fmla="*/ 331 w 2573"/>
                <a:gd name="T13" fmla="*/ 690 h 745"/>
                <a:gd name="T14" fmla="*/ 379 w 2573"/>
                <a:gd name="T15" fmla="*/ 676 h 745"/>
                <a:gd name="T16" fmla="*/ 434 w 2573"/>
                <a:gd name="T17" fmla="*/ 655 h 745"/>
                <a:gd name="T18" fmla="*/ 483 w 2573"/>
                <a:gd name="T19" fmla="*/ 635 h 745"/>
                <a:gd name="T20" fmla="*/ 538 w 2573"/>
                <a:gd name="T21" fmla="*/ 621 h 745"/>
                <a:gd name="T22" fmla="*/ 586 w 2573"/>
                <a:gd name="T23" fmla="*/ 600 h 745"/>
                <a:gd name="T24" fmla="*/ 641 w 2573"/>
                <a:gd name="T25" fmla="*/ 580 h 745"/>
                <a:gd name="T26" fmla="*/ 690 w 2573"/>
                <a:gd name="T27" fmla="*/ 566 h 745"/>
                <a:gd name="T28" fmla="*/ 745 w 2573"/>
                <a:gd name="T29" fmla="*/ 545 h 745"/>
                <a:gd name="T30" fmla="*/ 793 w 2573"/>
                <a:gd name="T31" fmla="*/ 524 h 745"/>
                <a:gd name="T32" fmla="*/ 848 w 2573"/>
                <a:gd name="T33" fmla="*/ 511 h 745"/>
                <a:gd name="T34" fmla="*/ 897 w 2573"/>
                <a:gd name="T35" fmla="*/ 490 h 745"/>
                <a:gd name="T36" fmla="*/ 952 w 2573"/>
                <a:gd name="T37" fmla="*/ 476 h 745"/>
                <a:gd name="T38" fmla="*/ 1000 w 2573"/>
                <a:gd name="T39" fmla="*/ 455 h 745"/>
                <a:gd name="T40" fmla="*/ 1048 w 2573"/>
                <a:gd name="T41" fmla="*/ 442 h 745"/>
                <a:gd name="T42" fmla="*/ 1103 w 2573"/>
                <a:gd name="T43" fmla="*/ 421 h 745"/>
                <a:gd name="T44" fmla="*/ 1152 w 2573"/>
                <a:gd name="T45" fmla="*/ 407 h 745"/>
                <a:gd name="T46" fmla="*/ 1207 w 2573"/>
                <a:gd name="T47" fmla="*/ 386 h 745"/>
                <a:gd name="T48" fmla="*/ 1255 w 2573"/>
                <a:gd name="T49" fmla="*/ 373 h 745"/>
                <a:gd name="T50" fmla="*/ 1310 w 2573"/>
                <a:gd name="T51" fmla="*/ 359 h 745"/>
                <a:gd name="T52" fmla="*/ 1359 w 2573"/>
                <a:gd name="T53" fmla="*/ 338 h 745"/>
                <a:gd name="T54" fmla="*/ 1414 w 2573"/>
                <a:gd name="T55" fmla="*/ 324 h 745"/>
                <a:gd name="T56" fmla="*/ 1462 w 2573"/>
                <a:gd name="T57" fmla="*/ 311 h 745"/>
                <a:gd name="T58" fmla="*/ 1517 w 2573"/>
                <a:gd name="T59" fmla="*/ 297 h 745"/>
                <a:gd name="T60" fmla="*/ 1566 w 2573"/>
                <a:gd name="T61" fmla="*/ 283 h 745"/>
                <a:gd name="T62" fmla="*/ 1614 w 2573"/>
                <a:gd name="T63" fmla="*/ 269 h 745"/>
                <a:gd name="T64" fmla="*/ 1669 w 2573"/>
                <a:gd name="T65" fmla="*/ 255 h 745"/>
                <a:gd name="T66" fmla="*/ 1718 w 2573"/>
                <a:gd name="T67" fmla="*/ 242 h 745"/>
                <a:gd name="T68" fmla="*/ 1773 w 2573"/>
                <a:gd name="T69" fmla="*/ 228 h 745"/>
                <a:gd name="T70" fmla="*/ 1821 w 2573"/>
                <a:gd name="T71" fmla="*/ 214 h 745"/>
                <a:gd name="T72" fmla="*/ 1876 w 2573"/>
                <a:gd name="T73" fmla="*/ 200 h 745"/>
                <a:gd name="T74" fmla="*/ 1925 w 2573"/>
                <a:gd name="T75" fmla="*/ 186 h 745"/>
                <a:gd name="T76" fmla="*/ 1980 w 2573"/>
                <a:gd name="T77" fmla="*/ 173 h 745"/>
                <a:gd name="T78" fmla="*/ 2028 w 2573"/>
                <a:gd name="T79" fmla="*/ 159 h 745"/>
                <a:gd name="T80" fmla="*/ 2083 w 2573"/>
                <a:gd name="T81" fmla="*/ 138 h 745"/>
                <a:gd name="T82" fmla="*/ 2132 w 2573"/>
                <a:gd name="T83" fmla="*/ 124 h 745"/>
                <a:gd name="T84" fmla="*/ 2187 w 2573"/>
                <a:gd name="T85" fmla="*/ 110 h 745"/>
                <a:gd name="T86" fmla="*/ 2235 w 2573"/>
                <a:gd name="T87" fmla="*/ 97 h 745"/>
                <a:gd name="T88" fmla="*/ 2283 w 2573"/>
                <a:gd name="T89" fmla="*/ 83 h 745"/>
                <a:gd name="T90" fmla="*/ 2338 w 2573"/>
                <a:gd name="T91" fmla="*/ 69 h 745"/>
                <a:gd name="T92" fmla="*/ 2387 w 2573"/>
                <a:gd name="T93" fmla="*/ 55 h 745"/>
                <a:gd name="T94" fmla="*/ 2442 w 2573"/>
                <a:gd name="T95" fmla="*/ 42 h 745"/>
                <a:gd name="T96" fmla="*/ 2490 w 2573"/>
                <a:gd name="T97" fmla="*/ 21 h 745"/>
                <a:gd name="T98" fmla="*/ 2545 w 2573"/>
                <a:gd name="T99" fmla="*/ 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45">
                  <a:moveTo>
                    <a:pt x="0" y="731"/>
                  </a:moveTo>
                  <a:lnTo>
                    <a:pt x="20" y="731"/>
                  </a:lnTo>
                  <a:lnTo>
                    <a:pt x="48" y="717"/>
                  </a:lnTo>
                  <a:lnTo>
                    <a:pt x="75" y="704"/>
                  </a:lnTo>
                  <a:lnTo>
                    <a:pt x="96" y="711"/>
                  </a:lnTo>
                  <a:lnTo>
                    <a:pt x="124" y="711"/>
                  </a:lnTo>
                  <a:lnTo>
                    <a:pt x="151" y="724"/>
                  </a:lnTo>
                  <a:lnTo>
                    <a:pt x="179" y="724"/>
                  </a:lnTo>
                  <a:lnTo>
                    <a:pt x="200" y="717"/>
                  </a:lnTo>
                  <a:lnTo>
                    <a:pt x="227" y="745"/>
                  </a:lnTo>
                  <a:lnTo>
                    <a:pt x="255" y="724"/>
                  </a:lnTo>
                  <a:lnTo>
                    <a:pt x="282" y="717"/>
                  </a:lnTo>
                  <a:lnTo>
                    <a:pt x="303" y="711"/>
                  </a:lnTo>
                  <a:lnTo>
                    <a:pt x="331" y="690"/>
                  </a:lnTo>
                  <a:lnTo>
                    <a:pt x="358" y="683"/>
                  </a:lnTo>
                  <a:lnTo>
                    <a:pt x="379" y="676"/>
                  </a:lnTo>
                  <a:lnTo>
                    <a:pt x="407" y="662"/>
                  </a:lnTo>
                  <a:lnTo>
                    <a:pt x="434" y="655"/>
                  </a:lnTo>
                  <a:lnTo>
                    <a:pt x="462" y="649"/>
                  </a:lnTo>
                  <a:lnTo>
                    <a:pt x="483" y="635"/>
                  </a:lnTo>
                  <a:lnTo>
                    <a:pt x="510" y="628"/>
                  </a:lnTo>
                  <a:lnTo>
                    <a:pt x="538" y="621"/>
                  </a:lnTo>
                  <a:lnTo>
                    <a:pt x="565" y="607"/>
                  </a:lnTo>
                  <a:lnTo>
                    <a:pt x="586" y="600"/>
                  </a:lnTo>
                  <a:lnTo>
                    <a:pt x="614" y="593"/>
                  </a:lnTo>
                  <a:lnTo>
                    <a:pt x="641" y="580"/>
                  </a:lnTo>
                  <a:lnTo>
                    <a:pt x="662" y="573"/>
                  </a:lnTo>
                  <a:lnTo>
                    <a:pt x="690" y="566"/>
                  </a:lnTo>
                  <a:lnTo>
                    <a:pt x="717" y="552"/>
                  </a:lnTo>
                  <a:lnTo>
                    <a:pt x="745" y="545"/>
                  </a:lnTo>
                  <a:lnTo>
                    <a:pt x="765" y="538"/>
                  </a:lnTo>
                  <a:lnTo>
                    <a:pt x="793" y="524"/>
                  </a:lnTo>
                  <a:lnTo>
                    <a:pt x="821" y="517"/>
                  </a:lnTo>
                  <a:lnTo>
                    <a:pt x="848" y="511"/>
                  </a:lnTo>
                  <a:lnTo>
                    <a:pt x="869" y="504"/>
                  </a:lnTo>
                  <a:lnTo>
                    <a:pt x="897" y="490"/>
                  </a:lnTo>
                  <a:lnTo>
                    <a:pt x="924" y="483"/>
                  </a:lnTo>
                  <a:lnTo>
                    <a:pt x="952" y="476"/>
                  </a:lnTo>
                  <a:lnTo>
                    <a:pt x="972" y="462"/>
                  </a:lnTo>
                  <a:lnTo>
                    <a:pt x="1000" y="455"/>
                  </a:lnTo>
                  <a:lnTo>
                    <a:pt x="1028" y="448"/>
                  </a:lnTo>
                  <a:lnTo>
                    <a:pt x="1048" y="442"/>
                  </a:lnTo>
                  <a:lnTo>
                    <a:pt x="1076" y="428"/>
                  </a:lnTo>
                  <a:lnTo>
                    <a:pt x="1103" y="421"/>
                  </a:lnTo>
                  <a:lnTo>
                    <a:pt x="1131" y="414"/>
                  </a:lnTo>
                  <a:lnTo>
                    <a:pt x="1152" y="407"/>
                  </a:lnTo>
                  <a:lnTo>
                    <a:pt x="1179" y="400"/>
                  </a:lnTo>
                  <a:lnTo>
                    <a:pt x="1207" y="386"/>
                  </a:lnTo>
                  <a:lnTo>
                    <a:pt x="1235" y="379"/>
                  </a:lnTo>
                  <a:lnTo>
                    <a:pt x="1255" y="373"/>
                  </a:lnTo>
                  <a:lnTo>
                    <a:pt x="1283" y="366"/>
                  </a:lnTo>
                  <a:lnTo>
                    <a:pt x="1310" y="359"/>
                  </a:lnTo>
                  <a:lnTo>
                    <a:pt x="1331" y="345"/>
                  </a:lnTo>
                  <a:lnTo>
                    <a:pt x="1359" y="338"/>
                  </a:lnTo>
                  <a:lnTo>
                    <a:pt x="1386" y="331"/>
                  </a:lnTo>
                  <a:lnTo>
                    <a:pt x="1414" y="324"/>
                  </a:lnTo>
                  <a:lnTo>
                    <a:pt x="1435" y="317"/>
                  </a:lnTo>
                  <a:lnTo>
                    <a:pt x="1462" y="311"/>
                  </a:lnTo>
                  <a:lnTo>
                    <a:pt x="1490" y="304"/>
                  </a:lnTo>
                  <a:lnTo>
                    <a:pt x="1517" y="297"/>
                  </a:lnTo>
                  <a:lnTo>
                    <a:pt x="1538" y="290"/>
                  </a:lnTo>
                  <a:lnTo>
                    <a:pt x="1566" y="283"/>
                  </a:lnTo>
                  <a:lnTo>
                    <a:pt x="1593" y="276"/>
                  </a:lnTo>
                  <a:lnTo>
                    <a:pt x="1614" y="269"/>
                  </a:lnTo>
                  <a:lnTo>
                    <a:pt x="1642" y="262"/>
                  </a:lnTo>
                  <a:lnTo>
                    <a:pt x="1669" y="255"/>
                  </a:lnTo>
                  <a:lnTo>
                    <a:pt x="1697" y="248"/>
                  </a:lnTo>
                  <a:lnTo>
                    <a:pt x="1718" y="242"/>
                  </a:lnTo>
                  <a:lnTo>
                    <a:pt x="1745" y="235"/>
                  </a:lnTo>
                  <a:lnTo>
                    <a:pt x="1773" y="228"/>
                  </a:lnTo>
                  <a:lnTo>
                    <a:pt x="1800" y="221"/>
                  </a:lnTo>
                  <a:lnTo>
                    <a:pt x="1821" y="214"/>
                  </a:lnTo>
                  <a:lnTo>
                    <a:pt x="1849" y="207"/>
                  </a:lnTo>
                  <a:lnTo>
                    <a:pt x="1876" y="200"/>
                  </a:lnTo>
                  <a:lnTo>
                    <a:pt x="1904" y="193"/>
                  </a:lnTo>
                  <a:lnTo>
                    <a:pt x="1925" y="186"/>
                  </a:lnTo>
                  <a:lnTo>
                    <a:pt x="1952" y="179"/>
                  </a:lnTo>
                  <a:lnTo>
                    <a:pt x="1980" y="173"/>
                  </a:lnTo>
                  <a:lnTo>
                    <a:pt x="2000" y="166"/>
                  </a:lnTo>
                  <a:lnTo>
                    <a:pt x="2028" y="159"/>
                  </a:lnTo>
                  <a:lnTo>
                    <a:pt x="2056" y="152"/>
                  </a:lnTo>
                  <a:lnTo>
                    <a:pt x="2083" y="138"/>
                  </a:lnTo>
                  <a:lnTo>
                    <a:pt x="2104" y="131"/>
                  </a:lnTo>
                  <a:lnTo>
                    <a:pt x="2132" y="124"/>
                  </a:lnTo>
                  <a:lnTo>
                    <a:pt x="2159" y="117"/>
                  </a:lnTo>
                  <a:lnTo>
                    <a:pt x="2187" y="110"/>
                  </a:lnTo>
                  <a:lnTo>
                    <a:pt x="2207" y="104"/>
                  </a:lnTo>
                  <a:lnTo>
                    <a:pt x="2235" y="97"/>
                  </a:lnTo>
                  <a:lnTo>
                    <a:pt x="2263" y="90"/>
                  </a:lnTo>
                  <a:lnTo>
                    <a:pt x="2283" y="83"/>
                  </a:lnTo>
                  <a:lnTo>
                    <a:pt x="2311" y="76"/>
                  </a:lnTo>
                  <a:lnTo>
                    <a:pt x="2338" y="69"/>
                  </a:lnTo>
                  <a:lnTo>
                    <a:pt x="2366" y="62"/>
                  </a:lnTo>
                  <a:lnTo>
                    <a:pt x="2387" y="55"/>
                  </a:lnTo>
                  <a:lnTo>
                    <a:pt x="2414" y="48"/>
                  </a:lnTo>
                  <a:lnTo>
                    <a:pt x="2442" y="42"/>
                  </a:lnTo>
                  <a:lnTo>
                    <a:pt x="2470" y="28"/>
                  </a:lnTo>
                  <a:lnTo>
                    <a:pt x="2490" y="21"/>
                  </a:lnTo>
                  <a:lnTo>
                    <a:pt x="2518" y="14"/>
                  </a:lnTo>
                  <a:lnTo>
                    <a:pt x="2545" y="7"/>
                  </a:lnTo>
                  <a:lnTo>
                    <a:pt x="2573" y="0"/>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4" name="Freeform 37"/>
            <p:cNvSpPr>
              <a:spLocks/>
            </p:cNvSpPr>
            <p:nvPr/>
          </p:nvSpPr>
          <p:spPr bwMode="auto">
            <a:xfrm>
              <a:off x="1680" y="3271"/>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7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8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6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7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7"/>
                  </a:lnTo>
                  <a:lnTo>
                    <a:pt x="821" y="207"/>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8"/>
                  </a:lnTo>
                  <a:lnTo>
                    <a:pt x="1435" y="138"/>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6"/>
                  </a:lnTo>
                  <a:lnTo>
                    <a:pt x="2000" y="76"/>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5" name="Freeform 38"/>
            <p:cNvSpPr>
              <a:spLocks/>
            </p:cNvSpPr>
            <p:nvPr/>
          </p:nvSpPr>
          <p:spPr bwMode="auto">
            <a:xfrm>
              <a:off x="1680" y="3278"/>
              <a:ext cx="2573" cy="262"/>
            </a:xfrm>
            <a:custGeom>
              <a:avLst/>
              <a:gdLst>
                <a:gd name="T0" fmla="*/ 20 w 2573"/>
                <a:gd name="T1" fmla="*/ 241 h 262"/>
                <a:gd name="T2" fmla="*/ 75 w 2573"/>
                <a:gd name="T3" fmla="*/ 234 h 262"/>
                <a:gd name="T4" fmla="*/ 124 w 2573"/>
                <a:gd name="T5" fmla="*/ 234 h 262"/>
                <a:gd name="T6" fmla="*/ 179 w 2573"/>
                <a:gd name="T7" fmla="*/ 234 h 262"/>
                <a:gd name="T8" fmla="*/ 227 w 2573"/>
                <a:gd name="T9" fmla="*/ 255 h 262"/>
                <a:gd name="T10" fmla="*/ 282 w 2573"/>
                <a:gd name="T11" fmla="*/ 255 h 262"/>
                <a:gd name="T12" fmla="*/ 331 w 2573"/>
                <a:gd name="T13" fmla="*/ 241 h 262"/>
                <a:gd name="T14" fmla="*/ 379 w 2573"/>
                <a:gd name="T15" fmla="*/ 241 h 262"/>
                <a:gd name="T16" fmla="*/ 434 w 2573"/>
                <a:gd name="T17" fmla="*/ 241 h 262"/>
                <a:gd name="T18" fmla="*/ 483 w 2573"/>
                <a:gd name="T19" fmla="*/ 234 h 262"/>
                <a:gd name="T20" fmla="*/ 538 w 2573"/>
                <a:gd name="T21" fmla="*/ 227 h 262"/>
                <a:gd name="T22" fmla="*/ 586 w 2573"/>
                <a:gd name="T23" fmla="*/ 227 h 262"/>
                <a:gd name="T24" fmla="*/ 641 w 2573"/>
                <a:gd name="T25" fmla="*/ 220 h 262"/>
                <a:gd name="T26" fmla="*/ 690 w 2573"/>
                <a:gd name="T27" fmla="*/ 220 h 262"/>
                <a:gd name="T28" fmla="*/ 745 w 2573"/>
                <a:gd name="T29" fmla="*/ 213 h 262"/>
                <a:gd name="T30" fmla="*/ 793 w 2573"/>
                <a:gd name="T31" fmla="*/ 206 h 262"/>
                <a:gd name="T32" fmla="*/ 848 w 2573"/>
                <a:gd name="T33" fmla="*/ 200 h 262"/>
                <a:gd name="T34" fmla="*/ 897 w 2573"/>
                <a:gd name="T35" fmla="*/ 193 h 262"/>
                <a:gd name="T36" fmla="*/ 952 w 2573"/>
                <a:gd name="T37" fmla="*/ 193 h 262"/>
                <a:gd name="T38" fmla="*/ 1000 w 2573"/>
                <a:gd name="T39" fmla="*/ 186 h 262"/>
                <a:gd name="T40" fmla="*/ 1048 w 2573"/>
                <a:gd name="T41" fmla="*/ 179 h 262"/>
                <a:gd name="T42" fmla="*/ 1103 w 2573"/>
                <a:gd name="T43" fmla="*/ 172 h 262"/>
                <a:gd name="T44" fmla="*/ 1152 w 2573"/>
                <a:gd name="T45" fmla="*/ 165 h 262"/>
                <a:gd name="T46" fmla="*/ 1207 w 2573"/>
                <a:gd name="T47" fmla="*/ 158 h 262"/>
                <a:gd name="T48" fmla="*/ 1255 w 2573"/>
                <a:gd name="T49" fmla="*/ 158 h 262"/>
                <a:gd name="T50" fmla="*/ 1310 w 2573"/>
                <a:gd name="T51" fmla="*/ 151 h 262"/>
                <a:gd name="T52" fmla="*/ 1359 w 2573"/>
                <a:gd name="T53" fmla="*/ 144 h 262"/>
                <a:gd name="T54" fmla="*/ 1414 w 2573"/>
                <a:gd name="T55" fmla="*/ 137 h 262"/>
                <a:gd name="T56" fmla="*/ 1462 w 2573"/>
                <a:gd name="T57" fmla="*/ 131 h 262"/>
                <a:gd name="T58" fmla="*/ 1517 w 2573"/>
                <a:gd name="T59" fmla="*/ 131 h 262"/>
                <a:gd name="T60" fmla="*/ 1566 w 2573"/>
                <a:gd name="T61" fmla="*/ 124 h 262"/>
                <a:gd name="T62" fmla="*/ 1614 w 2573"/>
                <a:gd name="T63" fmla="*/ 117 h 262"/>
                <a:gd name="T64" fmla="*/ 1669 w 2573"/>
                <a:gd name="T65" fmla="*/ 110 h 262"/>
                <a:gd name="T66" fmla="*/ 1718 w 2573"/>
                <a:gd name="T67" fmla="*/ 103 h 262"/>
                <a:gd name="T68" fmla="*/ 1773 w 2573"/>
                <a:gd name="T69" fmla="*/ 103 h 262"/>
                <a:gd name="T70" fmla="*/ 1821 w 2573"/>
                <a:gd name="T71" fmla="*/ 96 h 262"/>
                <a:gd name="T72" fmla="*/ 1876 w 2573"/>
                <a:gd name="T73" fmla="*/ 89 h 262"/>
                <a:gd name="T74" fmla="*/ 1925 w 2573"/>
                <a:gd name="T75" fmla="*/ 82 h 262"/>
                <a:gd name="T76" fmla="*/ 1980 w 2573"/>
                <a:gd name="T77" fmla="*/ 75 h 262"/>
                <a:gd name="T78" fmla="*/ 2028 w 2573"/>
                <a:gd name="T79" fmla="*/ 69 h 262"/>
                <a:gd name="T80" fmla="*/ 2083 w 2573"/>
                <a:gd name="T81" fmla="*/ 62 h 262"/>
                <a:gd name="T82" fmla="*/ 2132 w 2573"/>
                <a:gd name="T83" fmla="*/ 55 h 262"/>
                <a:gd name="T84" fmla="*/ 2187 w 2573"/>
                <a:gd name="T85" fmla="*/ 48 h 262"/>
                <a:gd name="T86" fmla="*/ 2235 w 2573"/>
                <a:gd name="T87" fmla="*/ 41 h 262"/>
                <a:gd name="T88" fmla="*/ 2283 w 2573"/>
                <a:gd name="T89" fmla="*/ 34 h 262"/>
                <a:gd name="T90" fmla="*/ 2338 w 2573"/>
                <a:gd name="T91" fmla="*/ 27 h 262"/>
                <a:gd name="T92" fmla="*/ 2387 w 2573"/>
                <a:gd name="T93" fmla="*/ 20 h 262"/>
                <a:gd name="T94" fmla="*/ 2442 w 2573"/>
                <a:gd name="T95" fmla="*/ 13 h 262"/>
                <a:gd name="T96" fmla="*/ 2490 w 2573"/>
                <a:gd name="T97" fmla="*/ 6 h 262"/>
                <a:gd name="T98" fmla="*/ 2545 w 2573"/>
                <a:gd name="T9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234"/>
                  </a:moveTo>
                  <a:lnTo>
                    <a:pt x="20" y="241"/>
                  </a:lnTo>
                  <a:lnTo>
                    <a:pt x="48" y="241"/>
                  </a:lnTo>
                  <a:lnTo>
                    <a:pt x="75" y="234"/>
                  </a:lnTo>
                  <a:lnTo>
                    <a:pt x="96" y="234"/>
                  </a:lnTo>
                  <a:lnTo>
                    <a:pt x="124" y="234"/>
                  </a:lnTo>
                  <a:lnTo>
                    <a:pt x="151" y="234"/>
                  </a:lnTo>
                  <a:lnTo>
                    <a:pt x="179" y="234"/>
                  </a:lnTo>
                  <a:lnTo>
                    <a:pt x="200" y="234"/>
                  </a:lnTo>
                  <a:lnTo>
                    <a:pt x="227" y="255"/>
                  </a:lnTo>
                  <a:lnTo>
                    <a:pt x="255" y="248"/>
                  </a:lnTo>
                  <a:lnTo>
                    <a:pt x="282" y="255"/>
                  </a:lnTo>
                  <a:lnTo>
                    <a:pt x="303" y="262"/>
                  </a:lnTo>
                  <a:lnTo>
                    <a:pt x="331" y="241"/>
                  </a:lnTo>
                  <a:lnTo>
                    <a:pt x="358" y="241"/>
                  </a:lnTo>
                  <a:lnTo>
                    <a:pt x="379" y="241"/>
                  </a:lnTo>
                  <a:lnTo>
                    <a:pt x="407" y="241"/>
                  </a:lnTo>
                  <a:lnTo>
                    <a:pt x="434" y="241"/>
                  </a:lnTo>
                  <a:lnTo>
                    <a:pt x="462" y="234"/>
                  </a:lnTo>
                  <a:lnTo>
                    <a:pt x="483" y="234"/>
                  </a:lnTo>
                  <a:lnTo>
                    <a:pt x="510" y="234"/>
                  </a:lnTo>
                  <a:lnTo>
                    <a:pt x="538" y="227"/>
                  </a:lnTo>
                  <a:lnTo>
                    <a:pt x="565" y="227"/>
                  </a:lnTo>
                  <a:lnTo>
                    <a:pt x="586" y="227"/>
                  </a:lnTo>
                  <a:lnTo>
                    <a:pt x="614" y="227"/>
                  </a:lnTo>
                  <a:lnTo>
                    <a:pt x="641" y="220"/>
                  </a:lnTo>
                  <a:lnTo>
                    <a:pt x="662" y="220"/>
                  </a:lnTo>
                  <a:lnTo>
                    <a:pt x="690" y="220"/>
                  </a:lnTo>
                  <a:lnTo>
                    <a:pt x="717" y="213"/>
                  </a:lnTo>
                  <a:lnTo>
                    <a:pt x="745" y="213"/>
                  </a:lnTo>
                  <a:lnTo>
                    <a:pt x="765" y="213"/>
                  </a:lnTo>
                  <a:lnTo>
                    <a:pt x="793" y="206"/>
                  </a:lnTo>
                  <a:lnTo>
                    <a:pt x="821" y="206"/>
                  </a:lnTo>
                  <a:lnTo>
                    <a:pt x="848" y="200"/>
                  </a:lnTo>
                  <a:lnTo>
                    <a:pt x="869" y="200"/>
                  </a:lnTo>
                  <a:lnTo>
                    <a:pt x="897" y="193"/>
                  </a:lnTo>
                  <a:lnTo>
                    <a:pt x="924" y="193"/>
                  </a:lnTo>
                  <a:lnTo>
                    <a:pt x="952" y="193"/>
                  </a:lnTo>
                  <a:lnTo>
                    <a:pt x="972" y="186"/>
                  </a:lnTo>
                  <a:lnTo>
                    <a:pt x="1000" y="186"/>
                  </a:lnTo>
                  <a:lnTo>
                    <a:pt x="1028" y="179"/>
                  </a:lnTo>
                  <a:lnTo>
                    <a:pt x="1048" y="179"/>
                  </a:lnTo>
                  <a:lnTo>
                    <a:pt x="1076" y="179"/>
                  </a:lnTo>
                  <a:lnTo>
                    <a:pt x="1103" y="172"/>
                  </a:lnTo>
                  <a:lnTo>
                    <a:pt x="1131" y="172"/>
                  </a:lnTo>
                  <a:lnTo>
                    <a:pt x="1152" y="165"/>
                  </a:lnTo>
                  <a:lnTo>
                    <a:pt x="1179" y="165"/>
                  </a:lnTo>
                  <a:lnTo>
                    <a:pt x="1207" y="158"/>
                  </a:lnTo>
                  <a:lnTo>
                    <a:pt x="1235" y="158"/>
                  </a:lnTo>
                  <a:lnTo>
                    <a:pt x="1255" y="158"/>
                  </a:lnTo>
                  <a:lnTo>
                    <a:pt x="1283" y="151"/>
                  </a:lnTo>
                  <a:lnTo>
                    <a:pt x="1310" y="151"/>
                  </a:lnTo>
                  <a:lnTo>
                    <a:pt x="1331" y="144"/>
                  </a:lnTo>
                  <a:lnTo>
                    <a:pt x="1359" y="144"/>
                  </a:lnTo>
                  <a:lnTo>
                    <a:pt x="1386" y="144"/>
                  </a:lnTo>
                  <a:lnTo>
                    <a:pt x="1414" y="137"/>
                  </a:lnTo>
                  <a:lnTo>
                    <a:pt x="1435" y="137"/>
                  </a:lnTo>
                  <a:lnTo>
                    <a:pt x="1462" y="131"/>
                  </a:lnTo>
                  <a:lnTo>
                    <a:pt x="1490" y="131"/>
                  </a:lnTo>
                  <a:lnTo>
                    <a:pt x="1517" y="131"/>
                  </a:lnTo>
                  <a:lnTo>
                    <a:pt x="1538" y="124"/>
                  </a:lnTo>
                  <a:lnTo>
                    <a:pt x="1566" y="124"/>
                  </a:lnTo>
                  <a:lnTo>
                    <a:pt x="1593" y="117"/>
                  </a:lnTo>
                  <a:lnTo>
                    <a:pt x="1614" y="117"/>
                  </a:lnTo>
                  <a:lnTo>
                    <a:pt x="1642" y="117"/>
                  </a:lnTo>
                  <a:lnTo>
                    <a:pt x="1669" y="110"/>
                  </a:lnTo>
                  <a:lnTo>
                    <a:pt x="1697" y="110"/>
                  </a:lnTo>
                  <a:lnTo>
                    <a:pt x="1718" y="103"/>
                  </a:lnTo>
                  <a:lnTo>
                    <a:pt x="1745" y="103"/>
                  </a:lnTo>
                  <a:lnTo>
                    <a:pt x="1773" y="103"/>
                  </a:lnTo>
                  <a:lnTo>
                    <a:pt x="1800" y="96"/>
                  </a:lnTo>
                  <a:lnTo>
                    <a:pt x="1821" y="96"/>
                  </a:lnTo>
                  <a:lnTo>
                    <a:pt x="1849" y="89"/>
                  </a:lnTo>
                  <a:lnTo>
                    <a:pt x="1876" y="89"/>
                  </a:lnTo>
                  <a:lnTo>
                    <a:pt x="1904" y="82"/>
                  </a:lnTo>
                  <a:lnTo>
                    <a:pt x="1925" y="82"/>
                  </a:lnTo>
                  <a:lnTo>
                    <a:pt x="1952" y="82"/>
                  </a:lnTo>
                  <a:lnTo>
                    <a:pt x="1980" y="75"/>
                  </a:lnTo>
                  <a:lnTo>
                    <a:pt x="2000" y="75"/>
                  </a:lnTo>
                  <a:lnTo>
                    <a:pt x="2028" y="69"/>
                  </a:lnTo>
                  <a:lnTo>
                    <a:pt x="2056" y="69"/>
                  </a:lnTo>
                  <a:lnTo>
                    <a:pt x="2083" y="62"/>
                  </a:lnTo>
                  <a:lnTo>
                    <a:pt x="2104" y="62"/>
                  </a:lnTo>
                  <a:lnTo>
                    <a:pt x="2132" y="55"/>
                  </a:lnTo>
                  <a:lnTo>
                    <a:pt x="2159" y="55"/>
                  </a:lnTo>
                  <a:lnTo>
                    <a:pt x="2187" y="48"/>
                  </a:lnTo>
                  <a:lnTo>
                    <a:pt x="2207" y="48"/>
                  </a:lnTo>
                  <a:lnTo>
                    <a:pt x="2235" y="41"/>
                  </a:lnTo>
                  <a:lnTo>
                    <a:pt x="2263" y="41"/>
                  </a:lnTo>
                  <a:lnTo>
                    <a:pt x="2283" y="34"/>
                  </a:lnTo>
                  <a:lnTo>
                    <a:pt x="2311" y="34"/>
                  </a:lnTo>
                  <a:lnTo>
                    <a:pt x="2338" y="27"/>
                  </a:lnTo>
                  <a:lnTo>
                    <a:pt x="2366" y="27"/>
                  </a:lnTo>
                  <a:lnTo>
                    <a:pt x="2387" y="20"/>
                  </a:lnTo>
                  <a:lnTo>
                    <a:pt x="2414" y="20"/>
                  </a:lnTo>
                  <a:lnTo>
                    <a:pt x="2442" y="13"/>
                  </a:lnTo>
                  <a:lnTo>
                    <a:pt x="2470" y="13"/>
                  </a:lnTo>
                  <a:lnTo>
                    <a:pt x="2490" y="6"/>
                  </a:lnTo>
                  <a:lnTo>
                    <a:pt x="2518" y="6"/>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6" name="Freeform 39"/>
            <p:cNvSpPr>
              <a:spLocks/>
            </p:cNvSpPr>
            <p:nvPr/>
          </p:nvSpPr>
          <p:spPr bwMode="auto">
            <a:xfrm>
              <a:off x="1680" y="3284"/>
              <a:ext cx="2573" cy="263"/>
            </a:xfrm>
            <a:custGeom>
              <a:avLst/>
              <a:gdLst>
                <a:gd name="T0" fmla="*/ 20 w 2573"/>
                <a:gd name="T1" fmla="*/ 242 h 263"/>
                <a:gd name="T2" fmla="*/ 75 w 2573"/>
                <a:gd name="T3" fmla="*/ 235 h 263"/>
                <a:gd name="T4" fmla="*/ 124 w 2573"/>
                <a:gd name="T5" fmla="*/ 235 h 263"/>
                <a:gd name="T6" fmla="*/ 179 w 2573"/>
                <a:gd name="T7" fmla="*/ 235 h 263"/>
                <a:gd name="T8" fmla="*/ 227 w 2573"/>
                <a:gd name="T9" fmla="*/ 256 h 263"/>
                <a:gd name="T10" fmla="*/ 282 w 2573"/>
                <a:gd name="T11" fmla="*/ 256 h 263"/>
                <a:gd name="T12" fmla="*/ 331 w 2573"/>
                <a:gd name="T13" fmla="*/ 242 h 263"/>
                <a:gd name="T14" fmla="*/ 379 w 2573"/>
                <a:gd name="T15" fmla="*/ 242 h 263"/>
                <a:gd name="T16" fmla="*/ 434 w 2573"/>
                <a:gd name="T17" fmla="*/ 242 h 263"/>
                <a:gd name="T18" fmla="*/ 483 w 2573"/>
                <a:gd name="T19" fmla="*/ 235 h 263"/>
                <a:gd name="T20" fmla="*/ 538 w 2573"/>
                <a:gd name="T21" fmla="*/ 228 h 263"/>
                <a:gd name="T22" fmla="*/ 586 w 2573"/>
                <a:gd name="T23" fmla="*/ 228 h 263"/>
                <a:gd name="T24" fmla="*/ 641 w 2573"/>
                <a:gd name="T25" fmla="*/ 221 h 263"/>
                <a:gd name="T26" fmla="*/ 690 w 2573"/>
                <a:gd name="T27" fmla="*/ 221 h 263"/>
                <a:gd name="T28" fmla="*/ 745 w 2573"/>
                <a:gd name="T29" fmla="*/ 214 h 263"/>
                <a:gd name="T30" fmla="*/ 793 w 2573"/>
                <a:gd name="T31" fmla="*/ 207 h 263"/>
                <a:gd name="T32" fmla="*/ 848 w 2573"/>
                <a:gd name="T33" fmla="*/ 200 h 263"/>
                <a:gd name="T34" fmla="*/ 897 w 2573"/>
                <a:gd name="T35" fmla="*/ 194 h 263"/>
                <a:gd name="T36" fmla="*/ 952 w 2573"/>
                <a:gd name="T37" fmla="*/ 194 h 263"/>
                <a:gd name="T38" fmla="*/ 1000 w 2573"/>
                <a:gd name="T39" fmla="*/ 187 h 263"/>
                <a:gd name="T40" fmla="*/ 1048 w 2573"/>
                <a:gd name="T41" fmla="*/ 180 h 263"/>
                <a:gd name="T42" fmla="*/ 1103 w 2573"/>
                <a:gd name="T43" fmla="*/ 173 h 263"/>
                <a:gd name="T44" fmla="*/ 1152 w 2573"/>
                <a:gd name="T45" fmla="*/ 166 h 263"/>
                <a:gd name="T46" fmla="*/ 1207 w 2573"/>
                <a:gd name="T47" fmla="*/ 159 h 263"/>
                <a:gd name="T48" fmla="*/ 1255 w 2573"/>
                <a:gd name="T49" fmla="*/ 159 h 263"/>
                <a:gd name="T50" fmla="*/ 1310 w 2573"/>
                <a:gd name="T51" fmla="*/ 152 h 263"/>
                <a:gd name="T52" fmla="*/ 1359 w 2573"/>
                <a:gd name="T53" fmla="*/ 145 h 263"/>
                <a:gd name="T54" fmla="*/ 1414 w 2573"/>
                <a:gd name="T55" fmla="*/ 138 h 263"/>
                <a:gd name="T56" fmla="*/ 1462 w 2573"/>
                <a:gd name="T57" fmla="*/ 131 h 263"/>
                <a:gd name="T58" fmla="*/ 1517 w 2573"/>
                <a:gd name="T59" fmla="*/ 131 h 263"/>
                <a:gd name="T60" fmla="*/ 1566 w 2573"/>
                <a:gd name="T61" fmla="*/ 125 h 263"/>
                <a:gd name="T62" fmla="*/ 1614 w 2573"/>
                <a:gd name="T63" fmla="*/ 118 h 263"/>
                <a:gd name="T64" fmla="*/ 1669 w 2573"/>
                <a:gd name="T65" fmla="*/ 111 h 263"/>
                <a:gd name="T66" fmla="*/ 1718 w 2573"/>
                <a:gd name="T67" fmla="*/ 104 h 263"/>
                <a:gd name="T68" fmla="*/ 1773 w 2573"/>
                <a:gd name="T69" fmla="*/ 104 h 263"/>
                <a:gd name="T70" fmla="*/ 1821 w 2573"/>
                <a:gd name="T71" fmla="*/ 97 h 263"/>
                <a:gd name="T72" fmla="*/ 1876 w 2573"/>
                <a:gd name="T73" fmla="*/ 90 h 263"/>
                <a:gd name="T74" fmla="*/ 1925 w 2573"/>
                <a:gd name="T75" fmla="*/ 83 h 263"/>
                <a:gd name="T76" fmla="*/ 1980 w 2573"/>
                <a:gd name="T77" fmla="*/ 76 h 263"/>
                <a:gd name="T78" fmla="*/ 2028 w 2573"/>
                <a:gd name="T79" fmla="*/ 69 h 263"/>
                <a:gd name="T80" fmla="*/ 2083 w 2573"/>
                <a:gd name="T81" fmla="*/ 63 h 263"/>
                <a:gd name="T82" fmla="*/ 2132 w 2573"/>
                <a:gd name="T83" fmla="*/ 56 h 263"/>
                <a:gd name="T84" fmla="*/ 2187 w 2573"/>
                <a:gd name="T85" fmla="*/ 49 h 263"/>
                <a:gd name="T86" fmla="*/ 2235 w 2573"/>
                <a:gd name="T87" fmla="*/ 42 h 263"/>
                <a:gd name="T88" fmla="*/ 2283 w 2573"/>
                <a:gd name="T89" fmla="*/ 35 h 263"/>
                <a:gd name="T90" fmla="*/ 2338 w 2573"/>
                <a:gd name="T91" fmla="*/ 28 h 263"/>
                <a:gd name="T92" fmla="*/ 2387 w 2573"/>
                <a:gd name="T93" fmla="*/ 21 h 263"/>
                <a:gd name="T94" fmla="*/ 2442 w 2573"/>
                <a:gd name="T95" fmla="*/ 14 h 263"/>
                <a:gd name="T96" fmla="*/ 2490 w 2573"/>
                <a:gd name="T97" fmla="*/ 7 h 263"/>
                <a:gd name="T98" fmla="*/ 2545 w 2573"/>
                <a:gd name="T9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3">
                  <a:moveTo>
                    <a:pt x="0" y="235"/>
                  </a:moveTo>
                  <a:lnTo>
                    <a:pt x="20" y="242"/>
                  </a:lnTo>
                  <a:lnTo>
                    <a:pt x="48" y="242"/>
                  </a:lnTo>
                  <a:lnTo>
                    <a:pt x="75" y="235"/>
                  </a:lnTo>
                  <a:lnTo>
                    <a:pt x="96" y="235"/>
                  </a:lnTo>
                  <a:lnTo>
                    <a:pt x="124" y="235"/>
                  </a:lnTo>
                  <a:lnTo>
                    <a:pt x="151" y="235"/>
                  </a:lnTo>
                  <a:lnTo>
                    <a:pt x="179" y="235"/>
                  </a:lnTo>
                  <a:lnTo>
                    <a:pt x="200" y="235"/>
                  </a:lnTo>
                  <a:lnTo>
                    <a:pt x="227" y="256"/>
                  </a:lnTo>
                  <a:lnTo>
                    <a:pt x="255" y="249"/>
                  </a:lnTo>
                  <a:lnTo>
                    <a:pt x="282" y="256"/>
                  </a:lnTo>
                  <a:lnTo>
                    <a:pt x="303" y="263"/>
                  </a:lnTo>
                  <a:lnTo>
                    <a:pt x="331" y="242"/>
                  </a:lnTo>
                  <a:lnTo>
                    <a:pt x="358" y="242"/>
                  </a:lnTo>
                  <a:lnTo>
                    <a:pt x="379" y="242"/>
                  </a:lnTo>
                  <a:lnTo>
                    <a:pt x="407" y="242"/>
                  </a:lnTo>
                  <a:lnTo>
                    <a:pt x="434" y="242"/>
                  </a:lnTo>
                  <a:lnTo>
                    <a:pt x="462" y="235"/>
                  </a:lnTo>
                  <a:lnTo>
                    <a:pt x="483" y="235"/>
                  </a:lnTo>
                  <a:lnTo>
                    <a:pt x="510" y="235"/>
                  </a:lnTo>
                  <a:lnTo>
                    <a:pt x="538" y="228"/>
                  </a:lnTo>
                  <a:lnTo>
                    <a:pt x="565" y="228"/>
                  </a:lnTo>
                  <a:lnTo>
                    <a:pt x="586" y="228"/>
                  </a:lnTo>
                  <a:lnTo>
                    <a:pt x="614" y="228"/>
                  </a:lnTo>
                  <a:lnTo>
                    <a:pt x="641" y="221"/>
                  </a:lnTo>
                  <a:lnTo>
                    <a:pt x="662" y="221"/>
                  </a:lnTo>
                  <a:lnTo>
                    <a:pt x="690" y="221"/>
                  </a:lnTo>
                  <a:lnTo>
                    <a:pt x="717" y="214"/>
                  </a:lnTo>
                  <a:lnTo>
                    <a:pt x="745" y="214"/>
                  </a:lnTo>
                  <a:lnTo>
                    <a:pt x="765" y="214"/>
                  </a:lnTo>
                  <a:lnTo>
                    <a:pt x="793" y="207"/>
                  </a:lnTo>
                  <a:lnTo>
                    <a:pt x="821" y="207"/>
                  </a:lnTo>
                  <a:lnTo>
                    <a:pt x="848" y="200"/>
                  </a:lnTo>
                  <a:lnTo>
                    <a:pt x="869" y="200"/>
                  </a:lnTo>
                  <a:lnTo>
                    <a:pt x="897" y="194"/>
                  </a:lnTo>
                  <a:lnTo>
                    <a:pt x="924" y="194"/>
                  </a:lnTo>
                  <a:lnTo>
                    <a:pt x="952" y="194"/>
                  </a:lnTo>
                  <a:lnTo>
                    <a:pt x="972" y="187"/>
                  </a:lnTo>
                  <a:lnTo>
                    <a:pt x="1000" y="187"/>
                  </a:lnTo>
                  <a:lnTo>
                    <a:pt x="1028" y="180"/>
                  </a:lnTo>
                  <a:lnTo>
                    <a:pt x="1048" y="180"/>
                  </a:lnTo>
                  <a:lnTo>
                    <a:pt x="1076" y="180"/>
                  </a:lnTo>
                  <a:lnTo>
                    <a:pt x="1103" y="173"/>
                  </a:lnTo>
                  <a:lnTo>
                    <a:pt x="1131" y="173"/>
                  </a:lnTo>
                  <a:lnTo>
                    <a:pt x="1152" y="166"/>
                  </a:lnTo>
                  <a:lnTo>
                    <a:pt x="1179" y="166"/>
                  </a:lnTo>
                  <a:lnTo>
                    <a:pt x="1207" y="159"/>
                  </a:lnTo>
                  <a:lnTo>
                    <a:pt x="1235" y="159"/>
                  </a:lnTo>
                  <a:lnTo>
                    <a:pt x="1255" y="159"/>
                  </a:lnTo>
                  <a:lnTo>
                    <a:pt x="1283" y="152"/>
                  </a:lnTo>
                  <a:lnTo>
                    <a:pt x="1310" y="152"/>
                  </a:lnTo>
                  <a:lnTo>
                    <a:pt x="1331" y="145"/>
                  </a:lnTo>
                  <a:lnTo>
                    <a:pt x="1359" y="145"/>
                  </a:lnTo>
                  <a:lnTo>
                    <a:pt x="1386" y="145"/>
                  </a:lnTo>
                  <a:lnTo>
                    <a:pt x="1414" y="138"/>
                  </a:lnTo>
                  <a:lnTo>
                    <a:pt x="1435" y="138"/>
                  </a:lnTo>
                  <a:lnTo>
                    <a:pt x="1462" y="131"/>
                  </a:lnTo>
                  <a:lnTo>
                    <a:pt x="1490" y="131"/>
                  </a:lnTo>
                  <a:lnTo>
                    <a:pt x="1517" y="131"/>
                  </a:lnTo>
                  <a:lnTo>
                    <a:pt x="1538" y="125"/>
                  </a:lnTo>
                  <a:lnTo>
                    <a:pt x="1566" y="125"/>
                  </a:lnTo>
                  <a:lnTo>
                    <a:pt x="1593" y="118"/>
                  </a:lnTo>
                  <a:lnTo>
                    <a:pt x="1614" y="118"/>
                  </a:lnTo>
                  <a:lnTo>
                    <a:pt x="1642" y="118"/>
                  </a:lnTo>
                  <a:lnTo>
                    <a:pt x="1669" y="111"/>
                  </a:lnTo>
                  <a:lnTo>
                    <a:pt x="1697" y="111"/>
                  </a:lnTo>
                  <a:lnTo>
                    <a:pt x="1718" y="104"/>
                  </a:lnTo>
                  <a:lnTo>
                    <a:pt x="1745" y="104"/>
                  </a:lnTo>
                  <a:lnTo>
                    <a:pt x="1773" y="104"/>
                  </a:lnTo>
                  <a:lnTo>
                    <a:pt x="1800" y="97"/>
                  </a:lnTo>
                  <a:lnTo>
                    <a:pt x="1821" y="97"/>
                  </a:lnTo>
                  <a:lnTo>
                    <a:pt x="1849" y="90"/>
                  </a:lnTo>
                  <a:lnTo>
                    <a:pt x="1876" y="90"/>
                  </a:lnTo>
                  <a:lnTo>
                    <a:pt x="1904" y="83"/>
                  </a:lnTo>
                  <a:lnTo>
                    <a:pt x="1925" y="83"/>
                  </a:lnTo>
                  <a:lnTo>
                    <a:pt x="1952" y="83"/>
                  </a:lnTo>
                  <a:lnTo>
                    <a:pt x="1980" y="76"/>
                  </a:lnTo>
                  <a:lnTo>
                    <a:pt x="2000" y="76"/>
                  </a:lnTo>
                  <a:lnTo>
                    <a:pt x="2028" y="69"/>
                  </a:lnTo>
                  <a:lnTo>
                    <a:pt x="2056" y="69"/>
                  </a:lnTo>
                  <a:lnTo>
                    <a:pt x="2083" y="63"/>
                  </a:lnTo>
                  <a:lnTo>
                    <a:pt x="2104" y="63"/>
                  </a:lnTo>
                  <a:lnTo>
                    <a:pt x="2132" y="56"/>
                  </a:lnTo>
                  <a:lnTo>
                    <a:pt x="2159" y="56"/>
                  </a:lnTo>
                  <a:lnTo>
                    <a:pt x="2187" y="49"/>
                  </a:lnTo>
                  <a:lnTo>
                    <a:pt x="2207" y="49"/>
                  </a:lnTo>
                  <a:lnTo>
                    <a:pt x="2235" y="42"/>
                  </a:lnTo>
                  <a:lnTo>
                    <a:pt x="2263" y="42"/>
                  </a:lnTo>
                  <a:lnTo>
                    <a:pt x="2283" y="35"/>
                  </a:lnTo>
                  <a:lnTo>
                    <a:pt x="2311" y="35"/>
                  </a:lnTo>
                  <a:lnTo>
                    <a:pt x="2338" y="28"/>
                  </a:lnTo>
                  <a:lnTo>
                    <a:pt x="2366" y="28"/>
                  </a:lnTo>
                  <a:lnTo>
                    <a:pt x="2387" y="21"/>
                  </a:lnTo>
                  <a:lnTo>
                    <a:pt x="2414" y="21"/>
                  </a:lnTo>
                  <a:lnTo>
                    <a:pt x="2442" y="14"/>
                  </a:lnTo>
                  <a:lnTo>
                    <a:pt x="2470" y="14"/>
                  </a:lnTo>
                  <a:lnTo>
                    <a:pt x="2490" y="7"/>
                  </a:lnTo>
                  <a:lnTo>
                    <a:pt x="2518" y="7"/>
                  </a:lnTo>
                  <a:lnTo>
                    <a:pt x="2545" y="0"/>
                  </a:lnTo>
                  <a:lnTo>
                    <a:pt x="2573" y="0"/>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7" name="Freeform 40"/>
            <p:cNvSpPr>
              <a:spLocks/>
            </p:cNvSpPr>
            <p:nvPr/>
          </p:nvSpPr>
          <p:spPr bwMode="auto">
            <a:xfrm>
              <a:off x="1680" y="2864"/>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5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3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4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5 h 593"/>
                <a:gd name="T56" fmla="*/ 1462 w 2573"/>
                <a:gd name="T57" fmla="*/ 331 h 593"/>
                <a:gd name="T58" fmla="*/ 1517 w 2573"/>
                <a:gd name="T59" fmla="*/ 317 h 593"/>
                <a:gd name="T60" fmla="*/ 1566 w 2573"/>
                <a:gd name="T61" fmla="*/ 303 h 593"/>
                <a:gd name="T62" fmla="*/ 1614 w 2573"/>
                <a:gd name="T63" fmla="*/ 289 h 593"/>
                <a:gd name="T64" fmla="*/ 1669 w 2573"/>
                <a:gd name="T65" fmla="*/ 276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6 h 593"/>
                <a:gd name="T92" fmla="*/ 2387 w 2573"/>
                <a:gd name="T93" fmla="*/ 62 h 593"/>
                <a:gd name="T94" fmla="*/ 2442 w 2573"/>
                <a:gd name="T95" fmla="*/ 41 h 593"/>
                <a:gd name="T96" fmla="*/ 2490 w 2573"/>
                <a:gd name="T97" fmla="*/ 27 h 593"/>
                <a:gd name="T98" fmla="*/ 2545 w 2573"/>
                <a:gd name="T99" fmla="*/ 7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5"/>
                  </a:lnTo>
                  <a:lnTo>
                    <a:pt x="434" y="545"/>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3"/>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4"/>
                  </a:lnTo>
                  <a:lnTo>
                    <a:pt x="1131" y="414"/>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5"/>
                  </a:lnTo>
                  <a:lnTo>
                    <a:pt x="1435" y="338"/>
                  </a:lnTo>
                  <a:lnTo>
                    <a:pt x="1462" y="331"/>
                  </a:lnTo>
                  <a:lnTo>
                    <a:pt x="1490" y="324"/>
                  </a:lnTo>
                  <a:lnTo>
                    <a:pt x="1517" y="317"/>
                  </a:lnTo>
                  <a:lnTo>
                    <a:pt x="1538" y="310"/>
                  </a:lnTo>
                  <a:lnTo>
                    <a:pt x="1566" y="303"/>
                  </a:lnTo>
                  <a:lnTo>
                    <a:pt x="1593" y="296"/>
                  </a:lnTo>
                  <a:lnTo>
                    <a:pt x="1614" y="289"/>
                  </a:lnTo>
                  <a:lnTo>
                    <a:pt x="1642" y="282"/>
                  </a:lnTo>
                  <a:lnTo>
                    <a:pt x="1669" y="276"/>
                  </a:lnTo>
                  <a:lnTo>
                    <a:pt x="1697" y="269"/>
                  </a:lnTo>
                  <a:lnTo>
                    <a:pt x="1718" y="262"/>
                  </a:lnTo>
                  <a:lnTo>
                    <a:pt x="1745" y="255"/>
                  </a:lnTo>
                  <a:lnTo>
                    <a:pt x="1773" y="241"/>
                  </a:lnTo>
                  <a:lnTo>
                    <a:pt x="1800" y="234"/>
                  </a:lnTo>
                  <a:lnTo>
                    <a:pt x="1821" y="227"/>
                  </a:lnTo>
                  <a:lnTo>
                    <a:pt x="1849" y="220"/>
                  </a:lnTo>
                  <a:lnTo>
                    <a:pt x="1876" y="213"/>
                  </a:lnTo>
                  <a:lnTo>
                    <a:pt x="1904" y="207"/>
                  </a:lnTo>
                  <a:lnTo>
                    <a:pt x="1925" y="200"/>
                  </a:lnTo>
                  <a:lnTo>
                    <a:pt x="1952" y="193"/>
                  </a:lnTo>
                  <a:lnTo>
                    <a:pt x="1980" y="186"/>
                  </a:lnTo>
                  <a:lnTo>
                    <a:pt x="2000" y="179"/>
                  </a:lnTo>
                  <a:lnTo>
                    <a:pt x="2028" y="172"/>
                  </a:lnTo>
                  <a:lnTo>
                    <a:pt x="2056" y="158"/>
                  </a:lnTo>
                  <a:lnTo>
                    <a:pt x="2083" y="151"/>
                  </a:lnTo>
                  <a:lnTo>
                    <a:pt x="2104" y="145"/>
                  </a:lnTo>
                  <a:lnTo>
                    <a:pt x="2132" y="138"/>
                  </a:lnTo>
                  <a:lnTo>
                    <a:pt x="2159" y="131"/>
                  </a:lnTo>
                  <a:lnTo>
                    <a:pt x="2187" y="124"/>
                  </a:lnTo>
                  <a:lnTo>
                    <a:pt x="2207" y="117"/>
                  </a:lnTo>
                  <a:lnTo>
                    <a:pt x="2235" y="110"/>
                  </a:lnTo>
                  <a:lnTo>
                    <a:pt x="2263" y="96"/>
                  </a:lnTo>
                  <a:lnTo>
                    <a:pt x="2283" y="89"/>
                  </a:lnTo>
                  <a:lnTo>
                    <a:pt x="2311" y="82"/>
                  </a:lnTo>
                  <a:lnTo>
                    <a:pt x="2338" y="76"/>
                  </a:lnTo>
                  <a:lnTo>
                    <a:pt x="2366" y="69"/>
                  </a:lnTo>
                  <a:lnTo>
                    <a:pt x="2387" y="62"/>
                  </a:lnTo>
                  <a:lnTo>
                    <a:pt x="2414" y="48"/>
                  </a:lnTo>
                  <a:lnTo>
                    <a:pt x="2442" y="41"/>
                  </a:lnTo>
                  <a:lnTo>
                    <a:pt x="2470" y="34"/>
                  </a:lnTo>
                  <a:lnTo>
                    <a:pt x="2490" y="27"/>
                  </a:lnTo>
                  <a:lnTo>
                    <a:pt x="2518" y="20"/>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8" name="Freeform 41"/>
            <p:cNvSpPr>
              <a:spLocks/>
            </p:cNvSpPr>
            <p:nvPr/>
          </p:nvSpPr>
          <p:spPr bwMode="auto">
            <a:xfrm>
              <a:off x="1680" y="2871"/>
              <a:ext cx="2573" cy="593"/>
            </a:xfrm>
            <a:custGeom>
              <a:avLst/>
              <a:gdLst>
                <a:gd name="T0" fmla="*/ 20 w 2573"/>
                <a:gd name="T1" fmla="*/ 579 h 593"/>
                <a:gd name="T2" fmla="*/ 75 w 2573"/>
                <a:gd name="T3" fmla="*/ 572 h 593"/>
                <a:gd name="T4" fmla="*/ 124 w 2573"/>
                <a:gd name="T5" fmla="*/ 558 h 593"/>
                <a:gd name="T6" fmla="*/ 179 w 2573"/>
                <a:gd name="T7" fmla="*/ 558 h 593"/>
                <a:gd name="T8" fmla="*/ 227 w 2573"/>
                <a:gd name="T9" fmla="*/ 586 h 593"/>
                <a:gd name="T10" fmla="*/ 282 w 2573"/>
                <a:gd name="T11" fmla="*/ 586 h 593"/>
                <a:gd name="T12" fmla="*/ 331 w 2573"/>
                <a:gd name="T13" fmla="*/ 558 h 593"/>
                <a:gd name="T14" fmla="*/ 379 w 2573"/>
                <a:gd name="T15" fmla="*/ 551 h 593"/>
                <a:gd name="T16" fmla="*/ 434 w 2573"/>
                <a:gd name="T17" fmla="*/ 544 h 593"/>
                <a:gd name="T18" fmla="*/ 483 w 2573"/>
                <a:gd name="T19" fmla="*/ 538 h 593"/>
                <a:gd name="T20" fmla="*/ 538 w 2573"/>
                <a:gd name="T21" fmla="*/ 531 h 593"/>
                <a:gd name="T22" fmla="*/ 586 w 2573"/>
                <a:gd name="T23" fmla="*/ 517 h 593"/>
                <a:gd name="T24" fmla="*/ 641 w 2573"/>
                <a:gd name="T25" fmla="*/ 510 h 593"/>
                <a:gd name="T26" fmla="*/ 690 w 2573"/>
                <a:gd name="T27" fmla="*/ 503 h 593"/>
                <a:gd name="T28" fmla="*/ 745 w 2573"/>
                <a:gd name="T29" fmla="*/ 496 h 593"/>
                <a:gd name="T30" fmla="*/ 793 w 2573"/>
                <a:gd name="T31" fmla="*/ 482 h 593"/>
                <a:gd name="T32" fmla="*/ 848 w 2573"/>
                <a:gd name="T33" fmla="*/ 476 h 593"/>
                <a:gd name="T34" fmla="*/ 897 w 2573"/>
                <a:gd name="T35" fmla="*/ 462 h 593"/>
                <a:gd name="T36" fmla="*/ 952 w 2573"/>
                <a:gd name="T37" fmla="*/ 448 h 593"/>
                <a:gd name="T38" fmla="*/ 1000 w 2573"/>
                <a:gd name="T39" fmla="*/ 441 h 593"/>
                <a:gd name="T40" fmla="*/ 1048 w 2573"/>
                <a:gd name="T41" fmla="*/ 427 h 593"/>
                <a:gd name="T42" fmla="*/ 1103 w 2573"/>
                <a:gd name="T43" fmla="*/ 413 h 593"/>
                <a:gd name="T44" fmla="*/ 1152 w 2573"/>
                <a:gd name="T45" fmla="*/ 407 h 593"/>
                <a:gd name="T46" fmla="*/ 1207 w 2573"/>
                <a:gd name="T47" fmla="*/ 393 h 593"/>
                <a:gd name="T48" fmla="*/ 1255 w 2573"/>
                <a:gd name="T49" fmla="*/ 379 h 593"/>
                <a:gd name="T50" fmla="*/ 1310 w 2573"/>
                <a:gd name="T51" fmla="*/ 365 h 593"/>
                <a:gd name="T52" fmla="*/ 1359 w 2573"/>
                <a:gd name="T53" fmla="*/ 358 h 593"/>
                <a:gd name="T54" fmla="*/ 1414 w 2573"/>
                <a:gd name="T55" fmla="*/ 344 h 593"/>
                <a:gd name="T56" fmla="*/ 1462 w 2573"/>
                <a:gd name="T57" fmla="*/ 331 h 593"/>
                <a:gd name="T58" fmla="*/ 1517 w 2573"/>
                <a:gd name="T59" fmla="*/ 317 h 593"/>
                <a:gd name="T60" fmla="*/ 1566 w 2573"/>
                <a:gd name="T61" fmla="*/ 303 h 593"/>
                <a:gd name="T62" fmla="*/ 1614 w 2573"/>
                <a:gd name="T63" fmla="*/ 289 h 593"/>
                <a:gd name="T64" fmla="*/ 1669 w 2573"/>
                <a:gd name="T65" fmla="*/ 275 h 593"/>
                <a:gd name="T66" fmla="*/ 1718 w 2573"/>
                <a:gd name="T67" fmla="*/ 262 h 593"/>
                <a:gd name="T68" fmla="*/ 1773 w 2573"/>
                <a:gd name="T69" fmla="*/ 241 h 593"/>
                <a:gd name="T70" fmla="*/ 1821 w 2573"/>
                <a:gd name="T71" fmla="*/ 227 h 593"/>
                <a:gd name="T72" fmla="*/ 1876 w 2573"/>
                <a:gd name="T73" fmla="*/ 213 h 593"/>
                <a:gd name="T74" fmla="*/ 1925 w 2573"/>
                <a:gd name="T75" fmla="*/ 200 h 593"/>
                <a:gd name="T76" fmla="*/ 1980 w 2573"/>
                <a:gd name="T77" fmla="*/ 186 h 593"/>
                <a:gd name="T78" fmla="*/ 2028 w 2573"/>
                <a:gd name="T79" fmla="*/ 172 h 593"/>
                <a:gd name="T80" fmla="*/ 2083 w 2573"/>
                <a:gd name="T81" fmla="*/ 151 h 593"/>
                <a:gd name="T82" fmla="*/ 2132 w 2573"/>
                <a:gd name="T83" fmla="*/ 138 h 593"/>
                <a:gd name="T84" fmla="*/ 2187 w 2573"/>
                <a:gd name="T85" fmla="*/ 124 h 593"/>
                <a:gd name="T86" fmla="*/ 2235 w 2573"/>
                <a:gd name="T87" fmla="*/ 110 h 593"/>
                <a:gd name="T88" fmla="*/ 2283 w 2573"/>
                <a:gd name="T89" fmla="*/ 89 h 593"/>
                <a:gd name="T90" fmla="*/ 2338 w 2573"/>
                <a:gd name="T91" fmla="*/ 75 h 593"/>
                <a:gd name="T92" fmla="*/ 2387 w 2573"/>
                <a:gd name="T93" fmla="*/ 62 h 593"/>
                <a:gd name="T94" fmla="*/ 2442 w 2573"/>
                <a:gd name="T95" fmla="*/ 41 h 593"/>
                <a:gd name="T96" fmla="*/ 2490 w 2573"/>
                <a:gd name="T97" fmla="*/ 27 h 593"/>
                <a:gd name="T98" fmla="*/ 2545 w 2573"/>
                <a:gd name="T99" fmla="*/ 6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3">
                  <a:moveTo>
                    <a:pt x="0" y="565"/>
                  </a:moveTo>
                  <a:lnTo>
                    <a:pt x="20" y="579"/>
                  </a:lnTo>
                  <a:lnTo>
                    <a:pt x="48" y="572"/>
                  </a:lnTo>
                  <a:lnTo>
                    <a:pt x="75" y="572"/>
                  </a:lnTo>
                  <a:lnTo>
                    <a:pt x="96" y="558"/>
                  </a:lnTo>
                  <a:lnTo>
                    <a:pt x="124" y="558"/>
                  </a:lnTo>
                  <a:lnTo>
                    <a:pt x="151" y="565"/>
                  </a:lnTo>
                  <a:lnTo>
                    <a:pt x="179" y="558"/>
                  </a:lnTo>
                  <a:lnTo>
                    <a:pt x="200" y="565"/>
                  </a:lnTo>
                  <a:lnTo>
                    <a:pt x="227" y="586"/>
                  </a:lnTo>
                  <a:lnTo>
                    <a:pt x="255" y="579"/>
                  </a:lnTo>
                  <a:lnTo>
                    <a:pt x="282" y="586"/>
                  </a:lnTo>
                  <a:lnTo>
                    <a:pt x="303" y="593"/>
                  </a:lnTo>
                  <a:lnTo>
                    <a:pt x="331" y="558"/>
                  </a:lnTo>
                  <a:lnTo>
                    <a:pt x="358" y="551"/>
                  </a:lnTo>
                  <a:lnTo>
                    <a:pt x="379" y="551"/>
                  </a:lnTo>
                  <a:lnTo>
                    <a:pt x="407" y="544"/>
                  </a:lnTo>
                  <a:lnTo>
                    <a:pt x="434" y="544"/>
                  </a:lnTo>
                  <a:lnTo>
                    <a:pt x="462" y="538"/>
                  </a:lnTo>
                  <a:lnTo>
                    <a:pt x="483" y="538"/>
                  </a:lnTo>
                  <a:lnTo>
                    <a:pt x="510" y="531"/>
                  </a:lnTo>
                  <a:lnTo>
                    <a:pt x="538" y="531"/>
                  </a:lnTo>
                  <a:lnTo>
                    <a:pt x="565" y="524"/>
                  </a:lnTo>
                  <a:lnTo>
                    <a:pt x="586" y="517"/>
                  </a:lnTo>
                  <a:lnTo>
                    <a:pt x="614" y="517"/>
                  </a:lnTo>
                  <a:lnTo>
                    <a:pt x="641" y="510"/>
                  </a:lnTo>
                  <a:lnTo>
                    <a:pt x="662" y="510"/>
                  </a:lnTo>
                  <a:lnTo>
                    <a:pt x="690" y="503"/>
                  </a:lnTo>
                  <a:lnTo>
                    <a:pt x="717" y="496"/>
                  </a:lnTo>
                  <a:lnTo>
                    <a:pt x="745" y="496"/>
                  </a:lnTo>
                  <a:lnTo>
                    <a:pt x="765" y="489"/>
                  </a:lnTo>
                  <a:lnTo>
                    <a:pt x="793" y="482"/>
                  </a:lnTo>
                  <a:lnTo>
                    <a:pt x="821" y="476"/>
                  </a:lnTo>
                  <a:lnTo>
                    <a:pt x="848" y="476"/>
                  </a:lnTo>
                  <a:lnTo>
                    <a:pt x="869" y="469"/>
                  </a:lnTo>
                  <a:lnTo>
                    <a:pt x="897" y="462"/>
                  </a:lnTo>
                  <a:lnTo>
                    <a:pt x="924" y="455"/>
                  </a:lnTo>
                  <a:lnTo>
                    <a:pt x="952" y="448"/>
                  </a:lnTo>
                  <a:lnTo>
                    <a:pt x="972" y="448"/>
                  </a:lnTo>
                  <a:lnTo>
                    <a:pt x="1000" y="441"/>
                  </a:lnTo>
                  <a:lnTo>
                    <a:pt x="1028" y="434"/>
                  </a:lnTo>
                  <a:lnTo>
                    <a:pt x="1048" y="427"/>
                  </a:lnTo>
                  <a:lnTo>
                    <a:pt x="1076" y="420"/>
                  </a:lnTo>
                  <a:lnTo>
                    <a:pt x="1103" y="413"/>
                  </a:lnTo>
                  <a:lnTo>
                    <a:pt x="1131" y="413"/>
                  </a:lnTo>
                  <a:lnTo>
                    <a:pt x="1152" y="407"/>
                  </a:lnTo>
                  <a:lnTo>
                    <a:pt x="1179" y="400"/>
                  </a:lnTo>
                  <a:lnTo>
                    <a:pt x="1207" y="393"/>
                  </a:lnTo>
                  <a:lnTo>
                    <a:pt x="1235" y="386"/>
                  </a:lnTo>
                  <a:lnTo>
                    <a:pt x="1255" y="379"/>
                  </a:lnTo>
                  <a:lnTo>
                    <a:pt x="1283" y="372"/>
                  </a:lnTo>
                  <a:lnTo>
                    <a:pt x="1310" y="365"/>
                  </a:lnTo>
                  <a:lnTo>
                    <a:pt x="1331" y="358"/>
                  </a:lnTo>
                  <a:lnTo>
                    <a:pt x="1359" y="358"/>
                  </a:lnTo>
                  <a:lnTo>
                    <a:pt x="1386" y="351"/>
                  </a:lnTo>
                  <a:lnTo>
                    <a:pt x="1414" y="344"/>
                  </a:lnTo>
                  <a:lnTo>
                    <a:pt x="1435" y="338"/>
                  </a:lnTo>
                  <a:lnTo>
                    <a:pt x="1462" y="331"/>
                  </a:lnTo>
                  <a:lnTo>
                    <a:pt x="1490" y="324"/>
                  </a:lnTo>
                  <a:lnTo>
                    <a:pt x="1517" y="317"/>
                  </a:lnTo>
                  <a:lnTo>
                    <a:pt x="1538" y="310"/>
                  </a:lnTo>
                  <a:lnTo>
                    <a:pt x="1566" y="303"/>
                  </a:lnTo>
                  <a:lnTo>
                    <a:pt x="1593" y="296"/>
                  </a:lnTo>
                  <a:lnTo>
                    <a:pt x="1614" y="289"/>
                  </a:lnTo>
                  <a:lnTo>
                    <a:pt x="1642" y="282"/>
                  </a:lnTo>
                  <a:lnTo>
                    <a:pt x="1669" y="275"/>
                  </a:lnTo>
                  <a:lnTo>
                    <a:pt x="1697" y="269"/>
                  </a:lnTo>
                  <a:lnTo>
                    <a:pt x="1718" y="262"/>
                  </a:lnTo>
                  <a:lnTo>
                    <a:pt x="1745" y="255"/>
                  </a:lnTo>
                  <a:lnTo>
                    <a:pt x="1773" y="241"/>
                  </a:lnTo>
                  <a:lnTo>
                    <a:pt x="1800" y="234"/>
                  </a:lnTo>
                  <a:lnTo>
                    <a:pt x="1821" y="227"/>
                  </a:lnTo>
                  <a:lnTo>
                    <a:pt x="1849" y="220"/>
                  </a:lnTo>
                  <a:lnTo>
                    <a:pt x="1876" y="213"/>
                  </a:lnTo>
                  <a:lnTo>
                    <a:pt x="1904" y="206"/>
                  </a:lnTo>
                  <a:lnTo>
                    <a:pt x="1925" y="200"/>
                  </a:lnTo>
                  <a:lnTo>
                    <a:pt x="1952" y="193"/>
                  </a:lnTo>
                  <a:lnTo>
                    <a:pt x="1980" y="186"/>
                  </a:lnTo>
                  <a:lnTo>
                    <a:pt x="2000" y="179"/>
                  </a:lnTo>
                  <a:lnTo>
                    <a:pt x="2028" y="172"/>
                  </a:lnTo>
                  <a:lnTo>
                    <a:pt x="2056" y="158"/>
                  </a:lnTo>
                  <a:lnTo>
                    <a:pt x="2083" y="151"/>
                  </a:lnTo>
                  <a:lnTo>
                    <a:pt x="2104" y="144"/>
                  </a:lnTo>
                  <a:lnTo>
                    <a:pt x="2132" y="138"/>
                  </a:lnTo>
                  <a:lnTo>
                    <a:pt x="2159" y="131"/>
                  </a:lnTo>
                  <a:lnTo>
                    <a:pt x="2187" y="124"/>
                  </a:lnTo>
                  <a:lnTo>
                    <a:pt x="2207" y="117"/>
                  </a:lnTo>
                  <a:lnTo>
                    <a:pt x="2235" y="110"/>
                  </a:lnTo>
                  <a:lnTo>
                    <a:pt x="2263" y="96"/>
                  </a:lnTo>
                  <a:lnTo>
                    <a:pt x="2283" y="89"/>
                  </a:lnTo>
                  <a:lnTo>
                    <a:pt x="2311" y="82"/>
                  </a:lnTo>
                  <a:lnTo>
                    <a:pt x="2338" y="75"/>
                  </a:lnTo>
                  <a:lnTo>
                    <a:pt x="2366" y="69"/>
                  </a:lnTo>
                  <a:lnTo>
                    <a:pt x="2387" y="62"/>
                  </a:lnTo>
                  <a:lnTo>
                    <a:pt x="2414" y="48"/>
                  </a:lnTo>
                  <a:lnTo>
                    <a:pt x="2442" y="41"/>
                  </a:lnTo>
                  <a:lnTo>
                    <a:pt x="2470" y="34"/>
                  </a:lnTo>
                  <a:lnTo>
                    <a:pt x="2490" y="27"/>
                  </a:lnTo>
                  <a:lnTo>
                    <a:pt x="2518" y="20"/>
                  </a:lnTo>
                  <a:lnTo>
                    <a:pt x="2545" y="6"/>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29" name="Freeform 42"/>
            <p:cNvSpPr>
              <a:spLocks/>
            </p:cNvSpPr>
            <p:nvPr/>
          </p:nvSpPr>
          <p:spPr bwMode="auto">
            <a:xfrm>
              <a:off x="1680" y="2877"/>
              <a:ext cx="2573" cy="594"/>
            </a:xfrm>
            <a:custGeom>
              <a:avLst/>
              <a:gdLst>
                <a:gd name="T0" fmla="*/ 20 w 2573"/>
                <a:gd name="T1" fmla="*/ 580 h 594"/>
                <a:gd name="T2" fmla="*/ 75 w 2573"/>
                <a:gd name="T3" fmla="*/ 573 h 594"/>
                <a:gd name="T4" fmla="*/ 124 w 2573"/>
                <a:gd name="T5" fmla="*/ 559 h 594"/>
                <a:gd name="T6" fmla="*/ 179 w 2573"/>
                <a:gd name="T7" fmla="*/ 559 h 594"/>
                <a:gd name="T8" fmla="*/ 227 w 2573"/>
                <a:gd name="T9" fmla="*/ 587 h 594"/>
                <a:gd name="T10" fmla="*/ 282 w 2573"/>
                <a:gd name="T11" fmla="*/ 587 h 594"/>
                <a:gd name="T12" fmla="*/ 331 w 2573"/>
                <a:gd name="T13" fmla="*/ 559 h 594"/>
                <a:gd name="T14" fmla="*/ 379 w 2573"/>
                <a:gd name="T15" fmla="*/ 552 h 594"/>
                <a:gd name="T16" fmla="*/ 434 w 2573"/>
                <a:gd name="T17" fmla="*/ 545 h 594"/>
                <a:gd name="T18" fmla="*/ 483 w 2573"/>
                <a:gd name="T19" fmla="*/ 538 h 594"/>
                <a:gd name="T20" fmla="*/ 538 w 2573"/>
                <a:gd name="T21" fmla="*/ 532 h 594"/>
                <a:gd name="T22" fmla="*/ 586 w 2573"/>
                <a:gd name="T23" fmla="*/ 518 h 594"/>
                <a:gd name="T24" fmla="*/ 641 w 2573"/>
                <a:gd name="T25" fmla="*/ 511 h 594"/>
                <a:gd name="T26" fmla="*/ 690 w 2573"/>
                <a:gd name="T27" fmla="*/ 504 h 594"/>
                <a:gd name="T28" fmla="*/ 745 w 2573"/>
                <a:gd name="T29" fmla="*/ 497 h 594"/>
                <a:gd name="T30" fmla="*/ 793 w 2573"/>
                <a:gd name="T31" fmla="*/ 483 h 594"/>
                <a:gd name="T32" fmla="*/ 848 w 2573"/>
                <a:gd name="T33" fmla="*/ 476 h 594"/>
                <a:gd name="T34" fmla="*/ 897 w 2573"/>
                <a:gd name="T35" fmla="*/ 463 h 594"/>
                <a:gd name="T36" fmla="*/ 952 w 2573"/>
                <a:gd name="T37" fmla="*/ 449 h 594"/>
                <a:gd name="T38" fmla="*/ 1000 w 2573"/>
                <a:gd name="T39" fmla="*/ 442 h 594"/>
                <a:gd name="T40" fmla="*/ 1048 w 2573"/>
                <a:gd name="T41" fmla="*/ 428 h 594"/>
                <a:gd name="T42" fmla="*/ 1103 w 2573"/>
                <a:gd name="T43" fmla="*/ 414 h 594"/>
                <a:gd name="T44" fmla="*/ 1152 w 2573"/>
                <a:gd name="T45" fmla="*/ 407 h 594"/>
                <a:gd name="T46" fmla="*/ 1207 w 2573"/>
                <a:gd name="T47" fmla="*/ 394 h 594"/>
                <a:gd name="T48" fmla="*/ 1255 w 2573"/>
                <a:gd name="T49" fmla="*/ 380 h 594"/>
                <a:gd name="T50" fmla="*/ 1310 w 2573"/>
                <a:gd name="T51" fmla="*/ 366 h 594"/>
                <a:gd name="T52" fmla="*/ 1359 w 2573"/>
                <a:gd name="T53" fmla="*/ 359 h 594"/>
                <a:gd name="T54" fmla="*/ 1414 w 2573"/>
                <a:gd name="T55" fmla="*/ 345 h 594"/>
                <a:gd name="T56" fmla="*/ 1462 w 2573"/>
                <a:gd name="T57" fmla="*/ 332 h 594"/>
                <a:gd name="T58" fmla="*/ 1517 w 2573"/>
                <a:gd name="T59" fmla="*/ 318 h 594"/>
                <a:gd name="T60" fmla="*/ 1566 w 2573"/>
                <a:gd name="T61" fmla="*/ 304 h 594"/>
                <a:gd name="T62" fmla="*/ 1614 w 2573"/>
                <a:gd name="T63" fmla="*/ 290 h 594"/>
                <a:gd name="T64" fmla="*/ 1669 w 2573"/>
                <a:gd name="T65" fmla="*/ 276 h 594"/>
                <a:gd name="T66" fmla="*/ 1718 w 2573"/>
                <a:gd name="T67" fmla="*/ 263 h 594"/>
                <a:gd name="T68" fmla="*/ 1773 w 2573"/>
                <a:gd name="T69" fmla="*/ 242 h 594"/>
                <a:gd name="T70" fmla="*/ 1821 w 2573"/>
                <a:gd name="T71" fmla="*/ 228 h 594"/>
                <a:gd name="T72" fmla="*/ 1876 w 2573"/>
                <a:gd name="T73" fmla="*/ 214 h 594"/>
                <a:gd name="T74" fmla="*/ 1925 w 2573"/>
                <a:gd name="T75" fmla="*/ 200 h 594"/>
                <a:gd name="T76" fmla="*/ 1980 w 2573"/>
                <a:gd name="T77" fmla="*/ 187 h 594"/>
                <a:gd name="T78" fmla="*/ 2028 w 2573"/>
                <a:gd name="T79" fmla="*/ 173 h 594"/>
                <a:gd name="T80" fmla="*/ 2083 w 2573"/>
                <a:gd name="T81" fmla="*/ 152 h 594"/>
                <a:gd name="T82" fmla="*/ 2132 w 2573"/>
                <a:gd name="T83" fmla="*/ 138 h 594"/>
                <a:gd name="T84" fmla="*/ 2187 w 2573"/>
                <a:gd name="T85" fmla="*/ 125 h 594"/>
                <a:gd name="T86" fmla="*/ 2235 w 2573"/>
                <a:gd name="T87" fmla="*/ 111 h 594"/>
                <a:gd name="T88" fmla="*/ 2283 w 2573"/>
                <a:gd name="T89" fmla="*/ 90 h 594"/>
                <a:gd name="T90" fmla="*/ 2338 w 2573"/>
                <a:gd name="T91" fmla="*/ 76 h 594"/>
                <a:gd name="T92" fmla="*/ 2387 w 2573"/>
                <a:gd name="T93" fmla="*/ 63 h 594"/>
                <a:gd name="T94" fmla="*/ 2442 w 2573"/>
                <a:gd name="T95" fmla="*/ 42 h 594"/>
                <a:gd name="T96" fmla="*/ 2490 w 2573"/>
                <a:gd name="T97" fmla="*/ 28 h 594"/>
                <a:gd name="T98" fmla="*/ 2545 w 2573"/>
                <a:gd name="T99" fmla="*/ 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594">
                  <a:moveTo>
                    <a:pt x="0" y="566"/>
                  </a:moveTo>
                  <a:lnTo>
                    <a:pt x="20" y="580"/>
                  </a:lnTo>
                  <a:lnTo>
                    <a:pt x="48" y="573"/>
                  </a:lnTo>
                  <a:lnTo>
                    <a:pt x="75" y="573"/>
                  </a:lnTo>
                  <a:lnTo>
                    <a:pt x="96" y="559"/>
                  </a:lnTo>
                  <a:lnTo>
                    <a:pt x="124" y="559"/>
                  </a:lnTo>
                  <a:lnTo>
                    <a:pt x="151" y="566"/>
                  </a:lnTo>
                  <a:lnTo>
                    <a:pt x="179" y="559"/>
                  </a:lnTo>
                  <a:lnTo>
                    <a:pt x="200" y="566"/>
                  </a:lnTo>
                  <a:lnTo>
                    <a:pt x="227" y="587"/>
                  </a:lnTo>
                  <a:lnTo>
                    <a:pt x="255" y="580"/>
                  </a:lnTo>
                  <a:lnTo>
                    <a:pt x="282" y="587"/>
                  </a:lnTo>
                  <a:lnTo>
                    <a:pt x="303" y="594"/>
                  </a:lnTo>
                  <a:lnTo>
                    <a:pt x="331" y="559"/>
                  </a:lnTo>
                  <a:lnTo>
                    <a:pt x="358" y="552"/>
                  </a:lnTo>
                  <a:lnTo>
                    <a:pt x="379" y="552"/>
                  </a:lnTo>
                  <a:lnTo>
                    <a:pt x="407" y="545"/>
                  </a:lnTo>
                  <a:lnTo>
                    <a:pt x="434" y="545"/>
                  </a:lnTo>
                  <a:lnTo>
                    <a:pt x="462" y="538"/>
                  </a:lnTo>
                  <a:lnTo>
                    <a:pt x="483" y="538"/>
                  </a:lnTo>
                  <a:lnTo>
                    <a:pt x="510" y="532"/>
                  </a:lnTo>
                  <a:lnTo>
                    <a:pt x="538" y="532"/>
                  </a:lnTo>
                  <a:lnTo>
                    <a:pt x="565" y="525"/>
                  </a:lnTo>
                  <a:lnTo>
                    <a:pt x="586" y="518"/>
                  </a:lnTo>
                  <a:lnTo>
                    <a:pt x="614" y="518"/>
                  </a:lnTo>
                  <a:lnTo>
                    <a:pt x="641" y="511"/>
                  </a:lnTo>
                  <a:lnTo>
                    <a:pt x="662" y="511"/>
                  </a:lnTo>
                  <a:lnTo>
                    <a:pt x="690" y="504"/>
                  </a:lnTo>
                  <a:lnTo>
                    <a:pt x="717" y="497"/>
                  </a:lnTo>
                  <a:lnTo>
                    <a:pt x="745" y="497"/>
                  </a:lnTo>
                  <a:lnTo>
                    <a:pt x="765" y="490"/>
                  </a:lnTo>
                  <a:lnTo>
                    <a:pt x="793" y="483"/>
                  </a:lnTo>
                  <a:lnTo>
                    <a:pt x="821" y="476"/>
                  </a:lnTo>
                  <a:lnTo>
                    <a:pt x="848" y="476"/>
                  </a:lnTo>
                  <a:lnTo>
                    <a:pt x="869" y="470"/>
                  </a:lnTo>
                  <a:lnTo>
                    <a:pt x="897" y="463"/>
                  </a:lnTo>
                  <a:lnTo>
                    <a:pt x="924" y="456"/>
                  </a:lnTo>
                  <a:lnTo>
                    <a:pt x="952" y="449"/>
                  </a:lnTo>
                  <a:lnTo>
                    <a:pt x="972" y="449"/>
                  </a:lnTo>
                  <a:lnTo>
                    <a:pt x="1000" y="442"/>
                  </a:lnTo>
                  <a:lnTo>
                    <a:pt x="1028" y="435"/>
                  </a:lnTo>
                  <a:lnTo>
                    <a:pt x="1048" y="428"/>
                  </a:lnTo>
                  <a:lnTo>
                    <a:pt x="1076" y="421"/>
                  </a:lnTo>
                  <a:lnTo>
                    <a:pt x="1103" y="414"/>
                  </a:lnTo>
                  <a:lnTo>
                    <a:pt x="1131" y="414"/>
                  </a:lnTo>
                  <a:lnTo>
                    <a:pt x="1152" y="407"/>
                  </a:lnTo>
                  <a:lnTo>
                    <a:pt x="1179" y="401"/>
                  </a:lnTo>
                  <a:lnTo>
                    <a:pt x="1207" y="394"/>
                  </a:lnTo>
                  <a:lnTo>
                    <a:pt x="1235" y="387"/>
                  </a:lnTo>
                  <a:lnTo>
                    <a:pt x="1255" y="380"/>
                  </a:lnTo>
                  <a:lnTo>
                    <a:pt x="1283" y="373"/>
                  </a:lnTo>
                  <a:lnTo>
                    <a:pt x="1310" y="366"/>
                  </a:lnTo>
                  <a:lnTo>
                    <a:pt x="1331" y="359"/>
                  </a:lnTo>
                  <a:lnTo>
                    <a:pt x="1359" y="359"/>
                  </a:lnTo>
                  <a:lnTo>
                    <a:pt x="1386" y="352"/>
                  </a:lnTo>
                  <a:lnTo>
                    <a:pt x="1414" y="345"/>
                  </a:lnTo>
                  <a:lnTo>
                    <a:pt x="1435" y="338"/>
                  </a:lnTo>
                  <a:lnTo>
                    <a:pt x="1462" y="332"/>
                  </a:lnTo>
                  <a:lnTo>
                    <a:pt x="1490" y="325"/>
                  </a:lnTo>
                  <a:lnTo>
                    <a:pt x="1517" y="318"/>
                  </a:lnTo>
                  <a:lnTo>
                    <a:pt x="1538" y="311"/>
                  </a:lnTo>
                  <a:lnTo>
                    <a:pt x="1566" y="304"/>
                  </a:lnTo>
                  <a:lnTo>
                    <a:pt x="1593" y="297"/>
                  </a:lnTo>
                  <a:lnTo>
                    <a:pt x="1614" y="290"/>
                  </a:lnTo>
                  <a:lnTo>
                    <a:pt x="1642" y="283"/>
                  </a:lnTo>
                  <a:lnTo>
                    <a:pt x="1669" y="276"/>
                  </a:lnTo>
                  <a:lnTo>
                    <a:pt x="1697" y="269"/>
                  </a:lnTo>
                  <a:lnTo>
                    <a:pt x="1718" y="263"/>
                  </a:lnTo>
                  <a:lnTo>
                    <a:pt x="1745" y="256"/>
                  </a:lnTo>
                  <a:lnTo>
                    <a:pt x="1773" y="242"/>
                  </a:lnTo>
                  <a:lnTo>
                    <a:pt x="1800" y="235"/>
                  </a:lnTo>
                  <a:lnTo>
                    <a:pt x="1821" y="228"/>
                  </a:lnTo>
                  <a:lnTo>
                    <a:pt x="1849" y="221"/>
                  </a:lnTo>
                  <a:lnTo>
                    <a:pt x="1876" y="214"/>
                  </a:lnTo>
                  <a:lnTo>
                    <a:pt x="1904" y="207"/>
                  </a:lnTo>
                  <a:lnTo>
                    <a:pt x="1925" y="200"/>
                  </a:lnTo>
                  <a:lnTo>
                    <a:pt x="1952" y="194"/>
                  </a:lnTo>
                  <a:lnTo>
                    <a:pt x="1980" y="187"/>
                  </a:lnTo>
                  <a:lnTo>
                    <a:pt x="2000" y="180"/>
                  </a:lnTo>
                  <a:lnTo>
                    <a:pt x="2028" y="173"/>
                  </a:lnTo>
                  <a:lnTo>
                    <a:pt x="2056" y="159"/>
                  </a:lnTo>
                  <a:lnTo>
                    <a:pt x="2083" y="152"/>
                  </a:lnTo>
                  <a:lnTo>
                    <a:pt x="2104" y="145"/>
                  </a:lnTo>
                  <a:lnTo>
                    <a:pt x="2132" y="138"/>
                  </a:lnTo>
                  <a:lnTo>
                    <a:pt x="2159" y="132"/>
                  </a:lnTo>
                  <a:lnTo>
                    <a:pt x="2187" y="125"/>
                  </a:lnTo>
                  <a:lnTo>
                    <a:pt x="2207" y="118"/>
                  </a:lnTo>
                  <a:lnTo>
                    <a:pt x="2235" y="111"/>
                  </a:lnTo>
                  <a:lnTo>
                    <a:pt x="2263" y="97"/>
                  </a:lnTo>
                  <a:lnTo>
                    <a:pt x="2283" y="90"/>
                  </a:lnTo>
                  <a:lnTo>
                    <a:pt x="2311" y="83"/>
                  </a:lnTo>
                  <a:lnTo>
                    <a:pt x="2338" y="76"/>
                  </a:lnTo>
                  <a:lnTo>
                    <a:pt x="2366" y="69"/>
                  </a:lnTo>
                  <a:lnTo>
                    <a:pt x="2387" y="63"/>
                  </a:lnTo>
                  <a:lnTo>
                    <a:pt x="2414" y="49"/>
                  </a:lnTo>
                  <a:lnTo>
                    <a:pt x="2442" y="42"/>
                  </a:lnTo>
                  <a:lnTo>
                    <a:pt x="2470" y="35"/>
                  </a:lnTo>
                  <a:lnTo>
                    <a:pt x="2490" y="28"/>
                  </a:lnTo>
                  <a:lnTo>
                    <a:pt x="2518" y="21"/>
                  </a:lnTo>
                  <a:lnTo>
                    <a:pt x="2545" y="7"/>
                  </a:lnTo>
                  <a:lnTo>
                    <a:pt x="2573" y="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5130" name="Rectangle 43"/>
            <p:cNvSpPr>
              <a:spLocks noChangeArrowheads="1"/>
            </p:cNvSpPr>
            <p:nvPr/>
          </p:nvSpPr>
          <p:spPr bwMode="auto">
            <a:xfrm>
              <a:off x="1555"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2000</a:t>
              </a:r>
              <a:endParaRPr lang="de-DE" altLang="en-US" sz="1350" dirty="0"/>
            </a:p>
          </p:txBody>
        </p:sp>
        <p:sp>
          <p:nvSpPr>
            <p:cNvPr id="5131" name="Rectangle 44"/>
            <p:cNvSpPr>
              <a:spLocks noChangeArrowheads="1"/>
            </p:cNvSpPr>
            <p:nvPr/>
          </p:nvSpPr>
          <p:spPr bwMode="auto">
            <a:xfrm>
              <a:off x="2066"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2020</a:t>
              </a:r>
              <a:endParaRPr lang="de-DE" altLang="en-US" sz="1350" dirty="0"/>
            </a:p>
          </p:txBody>
        </p:sp>
        <p:sp>
          <p:nvSpPr>
            <p:cNvPr id="5132" name="Rectangle 45"/>
            <p:cNvSpPr>
              <a:spLocks noChangeArrowheads="1"/>
            </p:cNvSpPr>
            <p:nvPr/>
          </p:nvSpPr>
          <p:spPr bwMode="auto">
            <a:xfrm>
              <a:off x="2583"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2040</a:t>
              </a:r>
              <a:endParaRPr lang="de-DE" altLang="en-US" sz="1350" dirty="0"/>
            </a:p>
          </p:txBody>
        </p:sp>
        <p:sp>
          <p:nvSpPr>
            <p:cNvPr id="5133" name="Rectangle 46"/>
            <p:cNvSpPr>
              <a:spLocks noChangeArrowheads="1"/>
            </p:cNvSpPr>
            <p:nvPr/>
          </p:nvSpPr>
          <p:spPr bwMode="auto">
            <a:xfrm>
              <a:off x="3094"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2060</a:t>
              </a:r>
              <a:endParaRPr lang="de-DE" altLang="en-US" sz="1350" dirty="0"/>
            </a:p>
          </p:txBody>
        </p:sp>
        <p:sp>
          <p:nvSpPr>
            <p:cNvPr id="5134" name="Rectangle 47"/>
            <p:cNvSpPr>
              <a:spLocks noChangeArrowheads="1"/>
            </p:cNvSpPr>
            <p:nvPr/>
          </p:nvSpPr>
          <p:spPr bwMode="auto">
            <a:xfrm>
              <a:off x="3611"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2080</a:t>
              </a:r>
              <a:endParaRPr lang="de-DE" altLang="en-US" sz="1350" dirty="0"/>
            </a:p>
          </p:txBody>
        </p:sp>
        <p:sp>
          <p:nvSpPr>
            <p:cNvPr id="5135" name="Rectangle 48"/>
            <p:cNvSpPr>
              <a:spLocks noChangeArrowheads="1"/>
            </p:cNvSpPr>
            <p:nvPr/>
          </p:nvSpPr>
          <p:spPr bwMode="auto">
            <a:xfrm>
              <a:off x="4129" y="3809"/>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2100</a:t>
              </a:r>
              <a:endParaRPr lang="de-DE" altLang="en-US" sz="1350" dirty="0"/>
            </a:p>
          </p:txBody>
        </p:sp>
        <p:sp>
          <p:nvSpPr>
            <p:cNvPr id="5136" name="Rectangle 49"/>
            <p:cNvSpPr>
              <a:spLocks noChangeArrowheads="1"/>
            </p:cNvSpPr>
            <p:nvPr/>
          </p:nvSpPr>
          <p:spPr bwMode="auto">
            <a:xfrm rot="16200000">
              <a:off x="66" y="2133"/>
              <a:ext cx="253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de-DE" altLang="en-US" sz="1050" dirty="0">
                  <a:solidFill>
                    <a:srgbClr val="000000"/>
                  </a:solidFill>
                </a:rPr>
                <a:t>Treibhausgasemissionen  (GTonnenCO</a:t>
              </a:r>
              <a:r>
                <a:rPr lang="de-DE" altLang="en-US" sz="1050" baseline="-25000" dirty="0">
                  <a:solidFill>
                    <a:srgbClr val="000000"/>
                  </a:solidFill>
                </a:rPr>
                <a:t>2ä</a:t>
              </a:r>
              <a:r>
                <a:rPr lang="de-DE" altLang="en-US" sz="1050" dirty="0">
                  <a:solidFill>
                    <a:srgbClr val="000000"/>
                  </a:solidFill>
                </a:rPr>
                <a:t> / Jahr)</a:t>
              </a:r>
              <a:endParaRPr lang="de-DE" altLang="en-US" sz="1050" dirty="0"/>
            </a:p>
          </p:txBody>
        </p:sp>
      </p:grpSp>
      <p:sp>
        <p:nvSpPr>
          <p:cNvPr id="49" name="TextBox 48"/>
          <p:cNvSpPr txBox="1"/>
          <p:nvPr/>
        </p:nvSpPr>
        <p:spPr>
          <a:xfrm>
            <a:off x="2743200" y="1085851"/>
            <a:ext cx="3657600" cy="461665"/>
          </a:xfrm>
          <a:prstGeom prst="rect">
            <a:avLst/>
          </a:prstGeom>
          <a:noFill/>
        </p:spPr>
        <p:txBody>
          <a:bodyPr wrap="square" rtlCol="0">
            <a:spAutoFit/>
          </a:bodyPr>
          <a:lstStyle/>
          <a:p>
            <a:pPr algn="ctr"/>
            <a:r>
              <a:rPr lang="de-DE" sz="2400" b="1" dirty="0"/>
              <a:t>Referenz</a:t>
            </a:r>
          </a:p>
        </p:txBody>
      </p:sp>
      <p:sp>
        <p:nvSpPr>
          <p:cNvPr id="50" name="TextBox 49"/>
          <p:cNvSpPr txBox="1"/>
          <p:nvPr/>
        </p:nvSpPr>
        <p:spPr>
          <a:xfrm>
            <a:off x="6268430" y="4309415"/>
            <a:ext cx="1943100" cy="1754326"/>
          </a:xfrm>
          <a:prstGeom prst="rect">
            <a:avLst/>
          </a:prstGeom>
          <a:noFill/>
        </p:spPr>
        <p:txBody>
          <a:bodyPr wrap="square" rtlCol="0">
            <a:spAutoFit/>
          </a:bodyPr>
          <a:lstStyle/>
          <a:p>
            <a:pPr marL="214313" indent="-214313">
              <a:buSzPct val="127000"/>
              <a:buFont typeface="Wingdings" charset="2"/>
              <a:buChar char="§"/>
            </a:pPr>
            <a:r>
              <a:rPr lang="de-DE" sz="1350" b="1" dirty="0">
                <a:solidFill>
                  <a:srgbClr val="800D00"/>
                </a:solidFill>
              </a:rPr>
              <a:t>Andere Entwicklungsländer</a:t>
            </a:r>
          </a:p>
          <a:p>
            <a:pPr marL="214313" indent="-214313">
              <a:buSzPct val="127000"/>
              <a:buFont typeface="Wingdings" charset="2"/>
              <a:buChar char="§"/>
            </a:pPr>
            <a:r>
              <a:rPr lang="de-DE" sz="1350" b="1" dirty="0">
                <a:solidFill>
                  <a:srgbClr val="808080"/>
                </a:solidFill>
              </a:rPr>
              <a:t>China</a:t>
            </a:r>
          </a:p>
          <a:p>
            <a:pPr marL="214313" indent="-214313">
              <a:buSzPct val="127000"/>
              <a:buFont typeface="Wingdings" charset="2"/>
              <a:buChar char="§"/>
            </a:pPr>
            <a:r>
              <a:rPr lang="de-DE" sz="1350" b="1" dirty="0">
                <a:solidFill>
                  <a:srgbClr val="008000"/>
                </a:solidFill>
              </a:rPr>
              <a:t>Andere Industrienationen</a:t>
            </a:r>
          </a:p>
          <a:p>
            <a:pPr marL="214313" indent="-214313">
              <a:buSzPct val="127000"/>
              <a:buFont typeface="Wingdings" charset="2"/>
              <a:buChar char="§"/>
            </a:pPr>
            <a:r>
              <a:rPr lang="de-DE" sz="1350" b="1" dirty="0">
                <a:solidFill>
                  <a:srgbClr val="0432FF"/>
                </a:solidFill>
              </a:rPr>
              <a:t>USA</a:t>
            </a:r>
          </a:p>
          <a:p>
            <a:pPr marL="214313" indent="-214313">
              <a:buSzPct val="127000"/>
              <a:buFont typeface="Wingdings" charset="2"/>
              <a:buChar char="§"/>
            </a:pPr>
            <a:r>
              <a:rPr lang="de-DE" sz="1350" b="1" dirty="0">
                <a:solidFill>
                  <a:srgbClr val="FF2500"/>
                </a:solidFill>
              </a:rPr>
              <a:t>EU</a:t>
            </a:r>
          </a:p>
          <a:p>
            <a:pPr marL="214313" indent="-214313">
              <a:buSzPct val="127000"/>
              <a:buFont typeface="Wingdings" charset="2"/>
              <a:buChar char="§"/>
            </a:pPr>
            <a:r>
              <a:rPr lang="de-DE" sz="1350" b="1" dirty="0"/>
              <a:t>Indien</a:t>
            </a:r>
          </a:p>
        </p:txBody>
      </p:sp>
      <p:pic>
        <p:nvPicPr>
          <p:cNvPr id="51" name="Picture 50" descr="CI_logos_transparent_300dpi-0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496" y="5429251"/>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9"/>
          <p:cNvSpPr txBox="1">
            <a:spLocks noChangeArrowheads="1"/>
          </p:cNvSpPr>
          <p:nvPr/>
        </p:nvSpPr>
        <p:spPr bwMode="auto">
          <a:xfrm>
            <a:off x="6404555" y="3094758"/>
            <a:ext cx="1167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de-DE" b="1" dirty="0">
                <a:solidFill>
                  <a:srgbClr val="0C4E8B"/>
                </a:solidFill>
                <a:latin typeface="Century Gothic"/>
              </a:rPr>
              <a:t>4,5°C</a:t>
            </a:r>
          </a:p>
        </p:txBody>
      </p:sp>
      <p:sp>
        <p:nvSpPr>
          <p:cNvPr id="48" name="TextBox 8"/>
          <p:cNvSpPr txBox="1">
            <a:spLocks noChangeArrowheads="1"/>
          </p:cNvSpPr>
          <p:nvPr/>
        </p:nvSpPr>
        <p:spPr bwMode="auto">
          <a:xfrm>
            <a:off x="6233104" y="3494808"/>
            <a:ext cx="161549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de-DE" sz="1500" dirty="0">
                <a:solidFill>
                  <a:srgbClr val="0C4E8B"/>
                </a:solidFill>
                <a:latin typeface="Century Gothic"/>
              </a:rPr>
              <a:t>im Jahre 2100</a:t>
            </a:r>
          </a:p>
        </p:txBody>
      </p:sp>
    </p:spTree>
    <p:extLst>
      <p:ext uri="{BB962C8B-B14F-4D97-AF65-F5344CB8AC3E}">
        <p14:creationId xmlns:p14="http://schemas.microsoft.com/office/powerpoint/2010/main" val="9496669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743200" y="1085851"/>
            <a:ext cx="3657600" cy="461665"/>
          </a:xfrm>
          <a:prstGeom prst="rect">
            <a:avLst/>
          </a:prstGeom>
          <a:noFill/>
        </p:spPr>
        <p:txBody>
          <a:bodyPr wrap="square" rtlCol="0">
            <a:spAutoFit/>
          </a:bodyPr>
          <a:lstStyle/>
          <a:p>
            <a:pPr algn="ctr"/>
            <a:r>
              <a:rPr lang="de-DE" sz="2400" b="1" dirty="0"/>
              <a:t>Aktuelle NDCs</a:t>
            </a:r>
          </a:p>
        </p:txBody>
      </p:sp>
      <p:sp>
        <p:nvSpPr>
          <p:cNvPr id="48" name="TextBox 47"/>
          <p:cNvSpPr txBox="1"/>
          <p:nvPr/>
        </p:nvSpPr>
        <p:spPr>
          <a:xfrm>
            <a:off x="6268430" y="4309415"/>
            <a:ext cx="1943100" cy="1754326"/>
          </a:xfrm>
          <a:prstGeom prst="rect">
            <a:avLst/>
          </a:prstGeom>
          <a:noFill/>
        </p:spPr>
        <p:txBody>
          <a:bodyPr wrap="square" rtlCol="0">
            <a:spAutoFit/>
          </a:bodyPr>
          <a:lstStyle/>
          <a:p>
            <a:pPr marL="214313" indent="-214313">
              <a:buSzPct val="127000"/>
              <a:buFont typeface="Wingdings" charset="2"/>
              <a:buChar char="§"/>
            </a:pPr>
            <a:r>
              <a:rPr lang="de-DE" sz="1350" b="1" dirty="0">
                <a:solidFill>
                  <a:srgbClr val="800D00"/>
                </a:solidFill>
              </a:rPr>
              <a:t>Andere Entwicklungsländer</a:t>
            </a:r>
          </a:p>
          <a:p>
            <a:pPr marL="214313" indent="-214313">
              <a:buSzPct val="127000"/>
              <a:buFont typeface="Wingdings" charset="2"/>
              <a:buChar char="§"/>
            </a:pPr>
            <a:r>
              <a:rPr lang="de-DE" sz="1350" b="1" dirty="0">
                <a:solidFill>
                  <a:srgbClr val="808080"/>
                </a:solidFill>
              </a:rPr>
              <a:t>China</a:t>
            </a:r>
          </a:p>
          <a:p>
            <a:pPr marL="214313" indent="-214313">
              <a:buSzPct val="127000"/>
              <a:buFont typeface="Wingdings" charset="2"/>
              <a:buChar char="§"/>
            </a:pPr>
            <a:r>
              <a:rPr lang="de-DE" sz="1350" b="1" dirty="0">
                <a:solidFill>
                  <a:srgbClr val="008000"/>
                </a:solidFill>
              </a:rPr>
              <a:t>Andere Industrienationen</a:t>
            </a:r>
          </a:p>
          <a:p>
            <a:pPr marL="214313" indent="-214313">
              <a:buSzPct val="127000"/>
              <a:buFont typeface="Wingdings" charset="2"/>
              <a:buChar char="§"/>
            </a:pPr>
            <a:r>
              <a:rPr lang="de-DE" sz="1350" b="1" dirty="0">
                <a:solidFill>
                  <a:srgbClr val="0432FF"/>
                </a:solidFill>
              </a:rPr>
              <a:t>USA</a:t>
            </a:r>
          </a:p>
          <a:p>
            <a:pPr marL="214313" indent="-214313">
              <a:buSzPct val="127000"/>
              <a:buFont typeface="Wingdings" charset="2"/>
              <a:buChar char="§"/>
            </a:pPr>
            <a:r>
              <a:rPr lang="de-DE" sz="1350" b="1" dirty="0">
                <a:solidFill>
                  <a:srgbClr val="FF2500"/>
                </a:solidFill>
              </a:rPr>
              <a:t>EU</a:t>
            </a:r>
          </a:p>
          <a:p>
            <a:pPr marL="214313" indent="-214313">
              <a:buSzPct val="127000"/>
              <a:buFont typeface="Wingdings" charset="2"/>
              <a:buChar char="§"/>
            </a:pPr>
            <a:r>
              <a:rPr lang="de-DE" sz="1350" b="1" dirty="0"/>
              <a:t>Indien</a:t>
            </a:r>
          </a:p>
        </p:txBody>
      </p:sp>
      <p:pic>
        <p:nvPicPr>
          <p:cNvPr id="49" name="Picture 48" descr="CI_logos_transparent_300dpi-0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496" y="5441115"/>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5"/>
          <p:cNvGrpSpPr>
            <a:grpSpLocks noChangeAspect="1"/>
          </p:cNvGrpSpPr>
          <p:nvPr/>
        </p:nvGrpSpPr>
        <p:grpSpPr bwMode="auto">
          <a:xfrm>
            <a:off x="2616994" y="1550194"/>
            <a:ext cx="3910013" cy="4319588"/>
            <a:chOff x="1238" y="582"/>
            <a:chExt cx="3284" cy="3628"/>
          </a:xfrm>
        </p:grpSpPr>
        <p:sp>
          <p:nvSpPr>
            <p:cNvPr id="18"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19" name="Rectangle 6"/>
            <p:cNvSpPr>
              <a:spLocks noChangeArrowheads="1"/>
            </p:cNvSpPr>
            <p:nvPr/>
          </p:nvSpPr>
          <p:spPr bwMode="auto">
            <a:xfrm>
              <a:off x="2025" y="665"/>
              <a:ext cx="18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350" dirty="0">
                  <a:solidFill>
                    <a:srgbClr val="000000"/>
                  </a:solidFill>
                </a:rPr>
                <a:t>CO2-Äquivalent-Emissionen</a:t>
              </a:r>
              <a:endParaRPr lang="de-DE" altLang="en-US" sz="1350" dirty="0"/>
            </a:p>
          </p:txBody>
        </p:sp>
        <p:sp>
          <p:nvSpPr>
            <p:cNvPr id="20"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7170"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182"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183"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184"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185"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186"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187"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60</a:t>
              </a:r>
              <a:endParaRPr lang="en-US" altLang="en-US" sz="1350" dirty="0"/>
            </a:p>
          </p:txBody>
        </p:sp>
        <p:sp>
          <p:nvSpPr>
            <p:cNvPr id="7188"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50</a:t>
              </a:r>
              <a:endParaRPr lang="en-US" altLang="en-US" sz="1350" dirty="0"/>
            </a:p>
          </p:txBody>
        </p:sp>
        <p:sp>
          <p:nvSpPr>
            <p:cNvPr id="7189"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40</a:t>
              </a:r>
              <a:endParaRPr lang="en-US" altLang="en-US" sz="1350" dirty="0"/>
            </a:p>
          </p:txBody>
        </p:sp>
        <p:sp>
          <p:nvSpPr>
            <p:cNvPr id="7190"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30</a:t>
              </a:r>
              <a:endParaRPr lang="en-US" altLang="en-US" sz="1350" dirty="0"/>
            </a:p>
          </p:txBody>
        </p:sp>
        <p:sp>
          <p:nvSpPr>
            <p:cNvPr id="7191"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a:t>
              </a:r>
              <a:endParaRPr lang="en-US" altLang="en-US" sz="1350" dirty="0"/>
            </a:p>
          </p:txBody>
        </p:sp>
        <p:sp>
          <p:nvSpPr>
            <p:cNvPr id="7192"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10</a:t>
              </a:r>
              <a:endParaRPr lang="en-US" altLang="en-US" sz="1350" dirty="0"/>
            </a:p>
          </p:txBody>
        </p:sp>
        <p:sp>
          <p:nvSpPr>
            <p:cNvPr id="7193"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0</a:t>
              </a:r>
              <a:endParaRPr lang="en-US" altLang="en-US" sz="1350" dirty="0"/>
            </a:p>
          </p:txBody>
        </p:sp>
        <p:sp>
          <p:nvSpPr>
            <p:cNvPr id="7198" name="Freeform 25"/>
            <p:cNvSpPr>
              <a:spLocks/>
            </p:cNvSpPr>
            <p:nvPr/>
          </p:nvSpPr>
          <p:spPr bwMode="auto">
            <a:xfrm>
              <a:off x="1680" y="1644"/>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6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7 h 1690"/>
                <a:gd name="T24" fmla="*/ 641 w 2573"/>
                <a:gd name="T25" fmla="*/ 1380 h 1690"/>
                <a:gd name="T26" fmla="*/ 690 w 2573"/>
                <a:gd name="T27" fmla="*/ 1366 h 1690"/>
                <a:gd name="T28" fmla="*/ 745 w 2573"/>
                <a:gd name="T29" fmla="*/ 1352 h 1690"/>
                <a:gd name="T30" fmla="*/ 793 w 2573"/>
                <a:gd name="T31" fmla="*/ 1332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4 h 1690"/>
                <a:gd name="T52" fmla="*/ 1359 w 2573"/>
                <a:gd name="T53" fmla="*/ 959 h 1690"/>
                <a:gd name="T54" fmla="*/ 1414 w 2573"/>
                <a:gd name="T55" fmla="*/ 918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8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8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1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2"/>
                  </a:lnTo>
                  <a:lnTo>
                    <a:pt x="179" y="1511"/>
                  </a:lnTo>
                  <a:lnTo>
                    <a:pt x="200" y="1518"/>
                  </a:lnTo>
                  <a:lnTo>
                    <a:pt x="227" y="1504"/>
                  </a:lnTo>
                  <a:lnTo>
                    <a:pt x="255" y="1490"/>
                  </a:lnTo>
                  <a:lnTo>
                    <a:pt x="282" y="1469"/>
                  </a:lnTo>
                  <a:lnTo>
                    <a:pt x="303" y="1456"/>
                  </a:lnTo>
                  <a:lnTo>
                    <a:pt x="331" y="1456"/>
                  </a:lnTo>
                  <a:lnTo>
                    <a:pt x="358" y="1456"/>
                  </a:lnTo>
                  <a:lnTo>
                    <a:pt x="379" y="1428"/>
                  </a:lnTo>
                  <a:lnTo>
                    <a:pt x="407" y="1414"/>
                  </a:lnTo>
                  <a:lnTo>
                    <a:pt x="434" y="1407"/>
                  </a:lnTo>
                  <a:lnTo>
                    <a:pt x="462" y="1407"/>
                  </a:lnTo>
                  <a:lnTo>
                    <a:pt x="483" y="1407"/>
                  </a:lnTo>
                  <a:lnTo>
                    <a:pt x="510" y="1400"/>
                  </a:lnTo>
                  <a:lnTo>
                    <a:pt x="538" y="1400"/>
                  </a:lnTo>
                  <a:lnTo>
                    <a:pt x="565" y="1394"/>
                  </a:lnTo>
                  <a:lnTo>
                    <a:pt x="586" y="1387"/>
                  </a:lnTo>
                  <a:lnTo>
                    <a:pt x="614" y="1387"/>
                  </a:lnTo>
                  <a:lnTo>
                    <a:pt x="641" y="1380"/>
                  </a:lnTo>
                  <a:lnTo>
                    <a:pt x="662" y="1373"/>
                  </a:lnTo>
                  <a:lnTo>
                    <a:pt x="690" y="1366"/>
                  </a:lnTo>
                  <a:lnTo>
                    <a:pt x="717" y="1359"/>
                  </a:lnTo>
                  <a:lnTo>
                    <a:pt x="745" y="1352"/>
                  </a:lnTo>
                  <a:lnTo>
                    <a:pt x="765" y="1345"/>
                  </a:lnTo>
                  <a:lnTo>
                    <a:pt x="793" y="1332"/>
                  </a:lnTo>
                  <a:lnTo>
                    <a:pt x="821" y="1318"/>
                  </a:lnTo>
                  <a:lnTo>
                    <a:pt x="848" y="1304"/>
                  </a:lnTo>
                  <a:lnTo>
                    <a:pt x="869" y="1283"/>
                  </a:lnTo>
                  <a:lnTo>
                    <a:pt x="897" y="1269"/>
                  </a:lnTo>
                  <a:lnTo>
                    <a:pt x="924" y="1256"/>
                  </a:lnTo>
                  <a:lnTo>
                    <a:pt x="952" y="1242"/>
                  </a:lnTo>
                  <a:lnTo>
                    <a:pt x="972" y="1221"/>
                  </a:lnTo>
                  <a:lnTo>
                    <a:pt x="1000" y="1207"/>
                  </a:lnTo>
                  <a:lnTo>
                    <a:pt x="1028" y="1194"/>
                  </a:lnTo>
                  <a:lnTo>
                    <a:pt x="1048" y="1173"/>
                  </a:lnTo>
                  <a:lnTo>
                    <a:pt x="1076" y="1159"/>
                  </a:lnTo>
                  <a:lnTo>
                    <a:pt x="1103" y="1138"/>
                  </a:lnTo>
                  <a:lnTo>
                    <a:pt x="1131" y="1125"/>
                  </a:lnTo>
                  <a:lnTo>
                    <a:pt x="1152" y="1104"/>
                  </a:lnTo>
                  <a:lnTo>
                    <a:pt x="1179" y="1090"/>
                  </a:lnTo>
                  <a:lnTo>
                    <a:pt x="1207" y="1069"/>
                  </a:lnTo>
                  <a:lnTo>
                    <a:pt x="1235" y="1049"/>
                  </a:lnTo>
                  <a:lnTo>
                    <a:pt x="1255" y="1035"/>
                  </a:lnTo>
                  <a:lnTo>
                    <a:pt x="1283" y="1014"/>
                  </a:lnTo>
                  <a:lnTo>
                    <a:pt x="1310" y="994"/>
                  </a:lnTo>
                  <a:lnTo>
                    <a:pt x="1331" y="980"/>
                  </a:lnTo>
                  <a:lnTo>
                    <a:pt x="1359" y="959"/>
                  </a:lnTo>
                  <a:lnTo>
                    <a:pt x="1386" y="938"/>
                  </a:lnTo>
                  <a:lnTo>
                    <a:pt x="1414" y="918"/>
                  </a:lnTo>
                  <a:lnTo>
                    <a:pt x="1435" y="897"/>
                  </a:lnTo>
                  <a:lnTo>
                    <a:pt x="1462" y="876"/>
                  </a:lnTo>
                  <a:lnTo>
                    <a:pt x="1490" y="856"/>
                  </a:lnTo>
                  <a:lnTo>
                    <a:pt x="1517" y="842"/>
                  </a:lnTo>
                  <a:lnTo>
                    <a:pt x="1538" y="821"/>
                  </a:lnTo>
                  <a:lnTo>
                    <a:pt x="1566" y="800"/>
                  </a:lnTo>
                  <a:lnTo>
                    <a:pt x="1593" y="780"/>
                  </a:lnTo>
                  <a:lnTo>
                    <a:pt x="1614" y="759"/>
                  </a:lnTo>
                  <a:lnTo>
                    <a:pt x="1642" y="738"/>
                  </a:lnTo>
                  <a:lnTo>
                    <a:pt x="1669" y="718"/>
                  </a:lnTo>
                  <a:lnTo>
                    <a:pt x="1697" y="697"/>
                  </a:lnTo>
                  <a:lnTo>
                    <a:pt x="1718" y="676"/>
                  </a:lnTo>
                  <a:lnTo>
                    <a:pt x="1745" y="656"/>
                  </a:lnTo>
                  <a:lnTo>
                    <a:pt x="1773" y="635"/>
                  </a:lnTo>
                  <a:lnTo>
                    <a:pt x="1800" y="614"/>
                  </a:lnTo>
                  <a:lnTo>
                    <a:pt x="1821" y="593"/>
                  </a:lnTo>
                  <a:lnTo>
                    <a:pt x="1849" y="580"/>
                  </a:lnTo>
                  <a:lnTo>
                    <a:pt x="1876" y="559"/>
                  </a:lnTo>
                  <a:lnTo>
                    <a:pt x="1904" y="538"/>
                  </a:lnTo>
                  <a:lnTo>
                    <a:pt x="1925" y="518"/>
                  </a:lnTo>
                  <a:lnTo>
                    <a:pt x="1952" y="497"/>
                  </a:lnTo>
                  <a:lnTo>
                    <a:pt x="1980" y="476"/>
                  </a:lnTo>
                  <a:lnTo>
                    <a:pt x="2000" y="455"/>
                  </a:lnTo>
                  <a:lnTo>
                    <a:pt x="2028" y="435"/>
                  </a:lnTo>
                  <a:lnTo>
                    <a:pt x="2056" y="414"/>
                  </a:lnTo>
                  <a:lnTo>
                    <a:pt x="2083" y="393"/>
                  </a:lnTo>
                  <a:lnTo>
                    <a:pt x="2104" y="373"/>
                  </a:lnTo>
                  <a:lnTo>
                    <a:pt x="2132" y="352"/>
                  </a:lnTo>
                  <a:lnTo>
                    <a:pt x="2159" y="331"/>
                  </a:lnTo>
                  <a:lnTo>
                    <a:pt x="2187" y="311"/>
                  </a:lnTo>
                  <a:lnTo>
                    <a:pt x="2207" y="290"/>
                  </a:lnTo>
                  <a:lnTo>
                    <a:pt x="2235" y="269"/>
                  </a:lnTo>
                  <a:lnTo>
                    <a:pt x="2263" y="249"/>
                  </a:lnTo>
                  <a:lnTo>
                    <a:pt x="2283" y="228"/>
                  </a:lnTo>
                  <a:lnTo>
                    <a:pt x="2311" y="207"/>
                  </a:lnTo>
                  <a:lnTo>
                    <a:pt x="2338" y="186"/>
                  </a:lnTo>
                  <a:lnTo>
                    <a:pt x="2366" y="166"/>
                  </a:lnTo>
                  <a:lnTo>
                    <a:pt x="2387" y="145"/>
                  </a:lnTo>
                  <a:lnTo>
                    <a:pt x="2414" y="124"/>
                  </a:lnTo>
                  <a:lnTo>
                    <a:pt x="2442" y="104"/>
                  </a:lnTo>
                  <a:lnTo>
                    <a:pt x="2470" y="83"/>
                  </a:lnTo>
                  <a:lnTo>
                    <a:pt x="2490" y="62"/>
                  </a:lnTo>
                  <a:lnTo>
                    <a:pt x="2518" y="42"/>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7199" name="Freeform 26"/>
            <p:cNvSpPr>
              <a:spLocks/>
            </p:cNvSpPr>
            <p:nvPr/>
          </p:nvSpPr>
          <p:spPr bwMode="auto">
            <a:xfrm>
              <a:off x="1680" y="1651"/>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6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7 h 1690"/>
                <a:gd name="T24" fmla="*/ 641 w 2573"/>
                <a:gd name="T25" fmla="*/ 1380 h 1690"/>
                <a:gd name="T26" fmla="*/ 690 w 2573"/>
                <a:gd name="T27" fmla="*/ 1366 h 1690"/>
                <a:gd name="T28" fmla="*/ 745 w 2573"/>
                <a:gd name="T29" fmla="*/ 1352 h 1690"/>
                <a:gd name="T30" fmla="*/ 793 w 2573"/>
                <a:gd name="T31" fmla="*/ 1331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3 h 1690"/>
                <a:gd name="T52" fmla="*/ 1359 w 2573"/>
                <a:gd name="T53" fmla="*/ 959 h 1690"/>
                <a:gd name="T54" fmla="*/ 1414 w 2573"/>
                <a:gd name="T55" fmla="*/ 918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8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7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1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1"/>
                  </a:lnTo>
                  <a:lnTo>
                    <a:pt x="179" y="1511"/>
                  </a:lnTo>
                  <a:lnTo>
                    <a:pt x="200" y="1518"/>
                  </a:lnTo>
                  <a:lnTo>
                    <a:pt x="227" y="1504"/>
                  </a:lnTo>
                  <a:lnTo>
                    <a:pt x="255" y="1490"/>
                  </a:lnTo>
                  <a:lnTo>
                    <a:pt x="282" y="1469"/>
                  </a:lnTo>
                  <a:lnTo>
                    <a:pt x="303" y="1456"/>
                  </a:lnTo>
                  <a:lnTo>
                    <a:pt x="331" y="1456"/>
                  </a:lnTo>
                  <a:lnTo>
                    <a:pt x="358" y="1456"/>
                  </a:lnTo>
                  <a:lnTo>
                    <a:pt x="379" y="1428"/>
                  </a:lnTo>
                  <a:lnTo>
                    <a:pt x="407" y="1414"/>
                  </a:lnTo>
                  <a:lnTo>
                    <a:pt x="434" y="1407"/>
                  </a:lnTo>
                  <a:lnTo>
                    <a:pt x="462" y="1407"/>
                  </a:lnTo>
                  <a:lnTo>
                    <a:pt x="483" y="1407"/>
                  </a:lnTo>
                  <a:lnTo>
                    <a:pt x="510" y="1400"/>
                  </a:lnTo>
                  <a:lnTo>
                    <a:pt x="538" y="1400"/>
                  </a:lnTo>
                  <a:lnTo>
                    <a:pt x="565" y="1393"/>
                  </a:lnTo>
                  <a:lnTo>
                    <a:pt x="586" y="1387"/>
                  </a:lnTo>
                  <a:lnTo>
                    <a:pt x="614" y="1387"/>
                  </a:lnTo>
                  <a:lnTo>
                    <a:pt x="641" y="1380"/>
                  </a:lnTo>
                  <a:lnTo>
                    <a:pt x="662" y="1373"/>
                  </a:lnTo>
                  <a:lnTo>
                    <a:pt x="690" y="1366"/>
                  </a:lnTo>
                  <a:lnTo>
                    <a:pt x="717" y="1359"/>
                  </a:lnTo>
                  <a:lnTo>
                    <a:pt x="745" y="1352"/>
                  </a:lnTo>
                  <a:lnTo>
                    <a:pt x="765" y="1345"/>
                  </a:lnTo>
                  <a:lnTo>
                    <a:pt x="793" y="1331"/>
                  </a:lnTo>
                  <a:lnTo>
                    <a:pt x="821" y="1318"/>
                  </a:lnTo>
                  <a:lnTo>
                    <a:pt x="848" y="1304"/>
                  </a:lnTo>
                  <a:lnTo>
                    <a:pt x="869" y="1283"/>
                  </a:lnTo>
                  <a:lnTo>
                    <a:pt x="897" y="1269"/>
                  </a:lnTo>
                  <a:lnTo>
                    <a:pt x="924" y="1256"/>
                  </a:lnTo>
                  <a:lnTo>
                    <a:pt x="952" y="1242"/>
                  </a:lnTo>
                  <a:lnTo>
                    <a:pt x="972" y="1221"/>
                  </a:lnTo>
                  <a:lnTo>
                    <a:pt x="1000" y="1207"/>
                  </a:lnTo>
                  <a:lnTo>
                    <a:pt x="1028" y="1193"/>
                  </a:lnTo>
                  <a:lnTo>
                    <a:pt x="1048" y="1173"/>
                  </a:lnTo>
                  <a:lnTo>
                    <a:pt x="1076" y="1159"/>
                  </a:lnTo>
                  <a:lnTo>
                    <a:pt x="1103" y="1138"/>
                  </a:lnTo>
                  <a:lnTo>
                    <a:pt x="1131" y="1124"/>
                  </a:lnTo>
                  <a:lnTo>
                    <a:pt x="1152" y="1104"/>
                  </a:lnTo>
                  <a:lnTo>
                    <a:pt x="1179" y="1090"/>
                  </a:lnTo>
                  <a:lnTo>
                    <a:pt x="1207" y="1069"/>
                  </a:lnTo>
                  <a:lnTo>
                    <a:pt x="1235" y="1049"/>
                  </a:lnTo>
                  <a:lnTo>
                    <a:pt x="1255" y="1035"/>
                  </a:lnTo>
                  <a:lnTo>
                    <a:pt x="1283" y="1014"/>
                  </a:lnTo>
                  <a:lnTo>
                    <a:pt x="1310" y="993"/>
                  </a:lnTo>
                  <a:lnTo>
                    <a:pt x="1331" y="980"/>
                  </a:lnTo>
                  <a:lnTo>
                    <a:pt x="1359" y="959"/>
                  </a:lnTo>
                  <a:lnTo>
                    <a:pt x="1386" y="938"/>
                  </a:lnTo>
                  <a:lnTo>
                    <a:pt x="1414" y="918"/>
                  </a:lnTo>
                  <a:lnTo>
                    <a:pt x="1435" y="897"/>
                  </a:lnTo>
                  <a:lnTo>
                    <a:pt x="1462" y="876"/>
                  </a:lnTo>
                  <a:lnTo>
                    <a:pt x="1490" y="855"/>
                  </a:lnTo>
                  <a:lnTo>
                    <a:pt x="1517" y="842"/>
                  </a:lnTo>
                  <a:lnTo>
                    <a:pt x="1538" y="821"/>
                  </a:lnTo>
                  <a:lnTo>
                    <a:pt x="1566" y="800"/>
                  </a:lnTo>
                  <a:lnTo>
                    <a:pt x="1593" y="780"/>
                  </a:lnTo>
                  <a:lnTo>
                    <a:pt x="1614" y="759"/>
                  </a:lnTo>
                  <a:lnTo>
                    <a:pt x="1642" y="738"/>
                  </a:lnTo>
                  <a:lnTo>
                    <a:pt x="1669" y="718"/>
                  </a:lnTo>
                  <a:lnTo>
                    <a:pt x="1697" y="697"/>
                  </a:lnTo>
                  <a:lnTo>
                    <a:pt x="1718" y="676"/>
                  </a:lnTo>
                  <a:lnTo>
                    <a:pt x="1745" y="655"/>
                  </a:lnTo>
                  <a:lnTo>
                    <a:pt x="1773" y="635"/>
                  </a:lnTo>
                  <a:lnTo>
                    <a:pt x="1800" y="614"/>
                  </a:lnTo>
                  <a:lnTo>
                    <a:pt x="1821" y="593"/>
                  </a:lnTo>
                  <a:lnTo>
                    <a:pt x="1849" y="580"/>
                  </a:lnTo>
                  <a:lnTo>
                    <a:pt x="1876" y="559"/>
                  </a:lnTo>
                  <a:lnTo>
                    <a:pt x="1904" y="538"/>
                  </a:lnTo>
                  <a:lnTo>
                    <a:pt x="1925" y="517"/>
                  </a:lnTo>
                  <a:lnTo>
                    <a:pt x="1952" y="497"/>
                  </a:lnTo>
                  <a:lnTo>
                    <a:pt x="1980" y="476"/>
                  </a:lnTo>
                  <a:lnTo>
                    <a:pt x="2000" y="455"/>
                  </a:lnTo>
                  <a:lnTo>
                    <a:pt x="2028" y="435"/>
                  </a:lnTo>
                  <a:lnTo>
                    <a:pt x="2056" y="414"/>
                  </a:lnTo>
                  <a:lnTo>
                    <a:pt x="2083" y="393"/>
                  </a:lnTo>
                  <a:lnTo>
                    <a:pt x="2104" y="373"/>
                  </a:lnTo>
                  <a:lnTo>
                    <a:pt x="2132" y="352"/>
                  </a:lnTo>
                  <a:lnTo>
                    <a:pt x="2159" y="331"/>
                  </a:lnTo>
                  <a:lnTo>
                    <a:pt x="2187" y="311"/>
                  </a:lnTo>
                  <a:lnTo>
                    <a:pt x="2207" y="290"/>
                  </a:lnTo>
                  <a:lnTo>
                    <a:pt x="2235" y="269"/>
                  </a:lnTo>
                  <a:lnTo>
                    <a:pt x="2263" y="248"/>
                  </a:lnTo>
                  <a:lnTo>
                    <a:pt x="2283" y="228"/>
                  </a:lnTo>
                  <a:lnTo>
                    <a:pt x="2311" y="207"/>
                  </a:lnTo>
                  <a:lnTo>
                    <a:pt x="2338" y="186"/>
                  </a:lnTo>
                  <a:lnTo>
                    <a:pt x="2366" y="166"/>
                  </a:lnTo>
                  <a:lnTo>
                    <a:pt x="2387" y="145"/>
                  </a:lnTo>
                  <a:lnTo>
                    <a:pt x="2414" y="124"/>
                  </a:lnTo>
                  <a:lnTo>
                    <a:pt x="2442" y="104"/>
                  </a:lnTo>
                  <a:lnTo>
                    <a:pt x="2470" y="83"/>
                  </a:lnTo>
                  <a:lnTo>
                    <a:pt x="2490" y="62"/>
                  </a:lnTo>
                  <a:lnTo>
                    <a:pt x="2518" y="42"/>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2" name="Freeform 27"/>
            <p:cNvSpPr>
              <a:spLocks/>
            </p:cNvSpPr>
            <p:nvPr/>
          </p:nvSpPr>
          <p:spPr bwMode="auto">
            <a:xfrm>
              <a:off x="1680" y="1658"/>
              <a:ext cx="2573" cy="1690"/>
            </a:xfrm>
            <a:custGeom>
              <a:avLst/>
              <a:gdLst>
                <a:gd name="T0" fmla="*/ 20 w 2573"/>
                <a:gd name="T1" fmla="*/ 1649 h 1690"/>
                <a:gd name="T2" fmla="*/ 75 w 2573"/>
                <a:gd name="T3" fmla="*/ 1621 h 1690"/>
                <a:gd name="T4" fmla="*/ 124 w 2573"/>
                <a:gd name="T5" fmla="*/ 1566 h 1690"/>
                <a:gd name="T6" fmla="*/ 179 w 2573"/>
                <a:gd name="T7" fmla="*/ 1511 h 1690"/>
                <a:gd name="T8" fmla="*/ 227 w 2573"/>
                <a:gd name="T9" fmla="*/ 1504 h 1690"/>
                <a:gd name="T10" fmla="*/ 282 w 2573"/>
                <a:gd name="T11" fmla="*/ 1469 h 1690"/>
                <a:gd name="T12" fmla="*/ 331 w 2573"/>
                <a:gd name="T13" fmla="*/ 1455 h 1690"/>
                <a:gd name="T14" fmla="*/ 379 w 2573"/>
                <a:gd name="T15" fmla="*/ 1428 h 1690"/>
                <a:gd name="T16" fmla="*/ 434 w 2573"/>
                <a:gd name="T17" fmla="*/ 1407 h 1690"/>
                <a:gd name="T18" fmla="*/ 483 w 2573"/>
                <a:gd name="T19" fmla="*/ 1407 h 1690"/>
                <a:gd name="T20" fmla="*/ 538 w 2573"/>
                <a:gd name="T21" fmla="*/ 1400 h 1690"/>
                <a:gd name="T22" fmla="*/ 586 w 2573"/>
                <a:gd name="T23" fmla="*/ 1386 h 1690"/>
                <a:gd name="T24" fmla="*/ 641 w 2573"/>
                <a:gd name="T25" fmla="*/ 1380 h 1690"/>
                <a:gd name="T26" fmla="*/ 690 w 2573"/>
                <a:gd name="T27" fmla="*/ 1366 h 1690"/>
                <a:gd name="T28" fmla="*/ 745 w 2573"/>
                <a:gd name="T29" fmla="*/ 1352 h 1690"/>
                <a:gd name="T30" fmla="*/ 793 w 2573"/>
                <a:gd name="T31" fmla="*/ 1331 h 1690"/>
                <a:gd name="T32" fmla="*/ 848 w 2573"/>
                <a:gd name="T33" fmla="*/ 1304 h 1690"/>
                <a:gd name="T34" fmla="*/ 897 w 2573"/>
                <a:gd name="T35" fmla="*/ 1269 h 1690"/>
                <a:gd name="T36" fmla="*/ 952 w 2573"/>
                <a:gd name="T37" fmla="*/ 1242 h 1690"/>
                <a:gd name="T38" fmla="*/ 1000 w 2573"/>
                <a:gd name="T39" fmla="*/ 1207 h 1690"/>
                <a:gd name="T40" fmla="*/ 1048 w 2573"/>
                <a:gd name="T41" fmla="*/ 1173 h 1690"/>
                <a:gd name="T42" fmla="*/ 1103 w 2573"/>
                <a:gd name="T43" fmla="*/ 1138 h 1690"/>
                <a:gd name="T44" fmla="*/ 1152 w 2573"/>
                <a:gd name="T45" fmla="*/ 1104 h 1690"/>
                <a:gd name="T46" fmla="*/ 1207 w 2573"/>
                <a:gd name="T47" fmla="*/ 1069 h 1690"/>
                <a:gd name="T48" fmla="*/ 1255 w 2573"/>
                <a:gd name="T49" fmla="*/ 1035 h 1690"/>
                <a:gd name="T50" fmla="*/ 1310 w 2573"/>
                <a:gd name="T51" fmla="*/ 993 h 1690"/>
                <a:gd name="T52" fmla="*/ 1359 w 2573"/>
                <a:gd name="T53" fmla="*/ 959 h 1690"/>
                <a:gd name="T54" fmla="*/ 1414 w 2573"/>
                <a:gd name="T55" fmla="*/ 917 h 1690"/>
                <a:gd name="T56" fmla="*/ 1462 w 2573"/>
                <a:gd name="T57" fmla="*/ 876 h 1690"/>
                <a:gd name="T58" fmla="*/ 1517 w 2573"/>
                <a:gd name="T59" fmla="*/ 842 h 1690"/>
                <a:gd name="T60" fmla="*/ 1566 w 2573"/>
                <a:gd name="T61" fmla="*/ 800 h 1690"/>
                <a:gd name="T62" fmla="*/ 1614 w 2573"/>
                <a:gd name="T63" fmla="*/ 759 h 1690"/>
                <a:gd name="T64" fmla="*/ 1669 w 2573"/>
                <a:gd name="T65" fmla="*/ 717 h 1690"/>
                <a:gd name="T66" fmla="*/ 1718 w 2573"/>
                <a:gd name="T67" fmla="*/ 676 h 1690"/>
                <a:gd name="T68" fmla="*/ 1773 w 2573"/>
                <a:gd name="T69" fmla="*/ 635 h 1690"/>
                <a:gd name="T70" fmla="*/ 1821 w 2573"/>
                <a:gd name="T71" fmla="*/ 593 h 1690"/>
                <a:gd name="T72" fmla="*/ 1876 w 2573"/>
                <a:gd name="T73" fmla="*/ 559 h 1690"/>
                <a:gd name="T74" fmla="*/ 1925 w 2573"/>
                <a:gd name="T75" fmla="*/ 517 h 1690"/>
                <a:gd name="T76" fmla="*/ 1980 w 2573"/>
                <a:gd name="T77" fmla="*/ 476 h 1690"/>
                <a:gd name="T78" fmla="*/ 2028 w 2573"/>
                <a:gd name="T79" fmla="*/ 435 h 1690"/>
                <a:gd name="T80" fmla="*/ 2083 w 2573"/>
                <a:gd name="T81" fmla="*/ 393 h 1690"/>
                <a:gd name="T82" fmla="*/ 2132 w 2573"/>
                <a:gd name="T83" fmla="*/ 352 h 1690"/>
                <a:gd name="T84" fmla="*/ 2187 w 2573"/>
                <a:gd name="T85" fmla="*/ 310 h 1690"/>
                <a:gd name="T86" fmla="*/ 2235 w 2573"/>
                <a:gd name="T87" fmla="*/ 269 h 1690"/>
                <a:gd name="T88" fmla="*/ 2283 w 2573"/>
                <a:gd name="T89" fmla="*/ 228 h 1690"/>
                <a:gd name="T90" fmla="*/ 2338 w 2573"/>
                <a:gd name="T91" fmla="*/ 186 h 1690"/>
                <a:gd name="T92" fmla="*/ 2387 w 2573"/>
                <a:gd name="T93" fmla="*/ 145 h 1690"/>
                <a:gd name="T94" fmla="*/ 2442 w 2573"/>
                <a:gd name="T95" fmla="*/ 104 h 1690"/>
                <a:gd name="T96" fmla="*/ 2490 w 2573"/>
                <a:gd name="T97" fmla="*/ 62 h 1690"/>
                <a:gd name="T98" fmla="*/ 2545 w 2573"/>
                <a:gd name="T99" fmla="*/ 21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690">
                  <a:moveTo>
                    <a:pt x="0" y="1690"/>
                  </a:moveTo>
                  <a:lnTo>
                    <a:pt x="20" y="1649"/>
                  </a:lnTo>
                  <a:lnTo>
                    <a:pt x="48" y="1628"/>
                  </a:lnTo>
                  <a:lnTo>
                    <a:pt x="75" y="1621"/>
                  </a:lnTo>
                  <a:lnTo>
                    <a:pt x="96" y="1587"/>
                  </a:lnTo>
                  <a:lnTo>
                    <a:pt x="124" y="1566"/>
                  </a:lnTo>
                  <a:lnTo>
                    <a:pt x="151" y="1531"/>
                  </a:lnTo>
                  <a:lnTo>
                    <a:pt x="179" y="1511"/>
                  </a:lnTo>
                  <a:lnTo>
                    <a:pt x="200" y="1518"/>
                  </a:lnTo>
                  <a:lnTo>
                    <a:pt x="227" y="1504"/>
                  </a:lnTo>
                  <a:lnTo>
                    <a:pt x="255" y="1490"/>
                  </a:lnTo>
                  <a:lnTo>
                    <a:pt x="282" y="1469"/>
                  </a:lnTo>
                  <a:lnTo>
                    <a:pt x="303" y="1455"/>
                  </a:lnTo>
                  <a:lnTo>
                    <a:pt x="331" y="1455"/>
                  </a:lnTo>
                  <a:lnTo>
                    <a:pt x="358" y="1455"/>
                  </a:lnTo>
                  <a:lnTo>
                    <a:pt x="379" y="1428"/>
                  </a:lnTo>
                  <a:lnTo>
                    <a:pt x="407" y="1414"/>
                  </a:lnTo>
                  <a:lnTo>
                    <a:pt x="434" y="1407"/>
                  </a:lnTo>
                  <a:lnTo>
                    <a:pt x="462" y="1407"/>
                  </a:lnTo>
                  <a:lnTo>
                    <a:pt x="483" y="1407"/>
                  </a:lnTo>
                  <a:lnTo>
                    <a:pt x="510" y="1400"/>
                  </a:lnTo>
                  <a:lnTo>
                    <a:pt x="538" y="1400"/>
                  </a:lnTo>
                  <a:lnTo>
                    <a:pt x="565" y="1393"/>
                  </a:lnTo>
                  <a:lnTo>
                    <a:pt x="586" y="1386"/>
                  </a:lnTo>
                  <a:lnTo>
                    <a:pt x="614" y="1386"/>
                  </a:lnTo>
                  <a:lnTo>
                    <a:pt x="641" y="1380"/>
                  </a:lnTo>
                  <a:lnTo>
                    <a:pt x="662" y="1373"/>
                  </a:lnTo>
                  <a:lnTo>
                    <a:pt x="690" y="1366"/>
                  </a:lnTo>
                  <a:lnTo>
                    <a:pt x="717" y="1359"/>
                  </a:lnTo>
                  <a:lnTo>
                    <a:pt x="745" y="1352"/>
                  </a:lnTo>
                  <a:lnTo>
                    <a:pt x="765" y="1345"/>
                  </a:lnTo>
                  <a:lnTo>
                    <a:pt x="793" y="1331"/>
                  </a:lnTo>
                  <a:lnTo>
                    <a:pt x="821" y="1318"/>
                  </a:lnTo>
                  <a:lnTo>
                    <a:pt x="848" y="1304"/>
                  </a:lnTo>
                  <a:lnTo>
                    <a:pt x="869" y="1283"/>
                  </a:lnTo>
                  <a:lnTo>
                    <a:pt x="897" y="1269"/>
                  </a:lnTo>
                  <a:lnTo>
                    <a:pt x="924" y="1255"/>
                  </a:lnTo>
                  <a:lnTo>
                    <a:pt x="952" y="1242"/>
                  </a:lnTo>
                  <a:lnTo>
                    <a:pt x="972" y="1221"/>
                  </a:lnTo>
                  <a:lnTo>
                    <a:pt x="1000" y="1207"/>
                  </a:lnTo>
                  <a:lnTo>
                    <a:pt x="1028" y="1193"/>
                  </a:lnTo>
                  <a:lnTo>
                    <a:pt x="1048" y="1173"/>
                  </a:lnTo>
                  <a:lnTo>
                    <a:pt x="1076" y="1159"/>
                  </a:lnTo>
                  <a:lnTo>
                    <a:pt x="1103" y="1138"/>
                  </a:lnTo>
                  <a:lnTo>
                    <a:pt x="1131" y="1124"/>
                  </a:lnTo>
                  <a:lnTo>
                    <a:pt x="1152" y="1104"/>
                  </a:lnTo>
                  <a:lnTo>
                    <a:pt x="1179" y="1090"/>
                  </a:lnTo>
                  <a:lnTo>
                    <a:pt x="1207" y="1069"/>
                  </a:lnTo>
                  <a:lnTo>
                    <a:pt x="1235" y="1048"/>
                  </a:lnTo>
                  <a:lnTo>
                    <a:pt x="1255" y="1035"/>
                  </a:lnTo>
                  <a:lnTo>
                    <a:pt x="1283" y="1014"/>
                  </a:lnTo>
                  <a:lnTo>
                    <a:pt x="1310" y="993"/>
                  </a:lnTo>
                  <a:lnTo>
                    <a:pt x="1331" y="980"/>
                  </a:lnTo>
                  <a:lnTo>
                    <a:pt x="1359" y="959"/>
                  </a:lnTo>
                  <a:lnTo>
                    <a:pt x="1386" y="938"/>
                  </a:lnTo>
                  <a:lnTo>
                    <a:pt x="1414" y="917"/>
                  </a:lnTo>
                  <a:lnTo>
                    <a:pt x="1435" y="897"/>
                  </a:lnTo>
                  <a:lnTo>
                    <a:pt x="1462" y="876"/>
                  </a:lnTo>
                  <a:lnTo>
                    <a:pt x="1490" y="855"/>
                  </a:lnTo>
                  <a:lnTo>
                    <a:pt x="1517" y="842"/>
                  </a:lnTo>
                  <a:lnTo>
                    <a:pt x="1538" y="821"/>
                  </a:lnTo>
                  <a:lnTo>
                    <a:pt x="1566" y="800"/>
                  </a:lnTo>
                  <a:lnTo>
                    <a:pt x="1593" y="779"/>
                  </a:lnTo>
                  <a:lnTo>
                    <a:pt x="1614" y="759"/>
                  </a:lnTo>
                  <a:lnTo>
                    <a:pt x="1642" y="738"/>
                  </a:lnTo>
                  <a:lnTo>
                    <a:pt x="1669" y="717"/>
                  </a:lnTo>
                  <a:lnTo>
                    <a:pt x="1697" y="697"/>
                  </a:lnTo>
                  <a:lnTo>
                    <a:pt x="1718" y="676"/>
                  </a:lnTo>
                  <a:lnTo>
                    <a:pt x="1745" y="655"/>
                  </a:lnTo>
                  <a:lnTo>
                    <a:pt x="1773" y="635"/>
                  </a:lnTo>
                  <a:lnTo>
                    <a:pt x="1800" y="614"/>
                  </a:lnTo>
                  <a:lnTo>
                    <a:pt x="1821" y="593"/>
                  </a:lnTo>
                  <a:lnTo>
                    <a:pt x="1849" y="579"/>
                  </a:lnTo>
                  <a:lnTo>
                    <a:pt x="1876" y="559"/>
                  </a:lnTo>
                  <a:lnTo>
                    <a:pt x="1904" y="538"/>
                  </a:lnTo>
                  <a:lnTo>
                    <a:pt x="1925" y="517"/>
                  </a:lnTo>
                  <a:lnTo>
                    <a:pt x="1952" y="497"/>
                  </a:lnTo>
                  <a:lnTo>
                    <a:pt x="1980" y="476"/>
                  </a:lnTo>
                  <a:lnTo>
                    <a:pt x="2000" y="455"/>
                  </a:lnTo>
                  <a:lnTo>
                    <a:pt x="2028" y="435"/>
                  </a:lnTo>
                  <a:lnTo>
                    <a:pt x="2056" y="414"/>
                  </a:lnTo>
                  <a:lnTo>
                    <a:pt x="2083" y="393"/>
                  </a:lnTo>
                  <a:lnTo>
                    <a:pt x="2104" y="373"/>
                  </a:lnTo>
                  <a:lnTo>
                    <a:pt x="2132" y="352"/>
                  </a:lnTo>
                  <a:lnTo>
                    <a:pt x="2159" y="331"/>
                  </a:lnTo>
                  <a:lnTo>
                    <a:pt x="2187" y="310"/>
                  </a:lnTo>
                  <a:lnTo>
                    <a:pt x="2207" y="290"/>
                  </a:lnTo>
                  <a:lnTo>
                    <a:pt x="2235" y="269"/>
                  </a:lnTo>
                  <a:lnTo>
                    <a:pt x="2263" y="248"/>
                  </a:lnTo>
                  <a:lnTo>
                    <a:pt x="2283" y="228"/>
                  </a:lnTo>
                  <a:lnTo>
                    <a:pt x="2311" y="207"/>
                  </a:lnTo>
                  <a:lnTo>
                    <a:pt x="2338" y="186"/>
                  </a:lnTo>
                  <a:lnTo>
                    <a:pt x="2366" y="166"/>
                  </a:lnTo>
                  <a:lnTo>
                    <a:pt x="2387" y="145"/>
                  </a:lnTo>
                  <a:lnTo>
                    <a:pt x="2414" y="124"/>
                  </a:lnTo>
                  <a:lnTo>
                    <a:pt x="2442" y="104"/>
                  </a:lnTo>
                  <a:lnTo>
                    <a:pt x="2470" y="83"/>
                  </a:lnTo>
                  <a:lnTo>
                    <a:pt x="2490" y="62"/>
                  </a:lnTo>
                  <a:lnTo>
                    <a:pt x="2518" y="41"/>
                  </a:lnTo>
                  <a:lnTo>
                    <a:pt x="2545" y="21"/>
                  </a:lnTo>
                  <a:lnTo>
                    <a:pt x="2573" y="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3" name="Freeform 28"/>
            <p:cNvSpPr>
              <a:spLocks/>
            </p:cNvSpPr>
            <p:nvPr/>
          </p:nvSpPr>
          <p:spPr bwMode="auto">
            <a:xfrm>
              <a:off x="1680" y="3238"/>
              <a:ext cx="2573" cy="676"/>
            </a:xfrm>
            <a:custGeom>
              <a:avLst/>
              <a:gdLst>
                <a:gd name="T0" fmla="*/ 20 w 2573"/>
                <a:gd name="T1" fmla="*/ 676 h 676"/>
                <a:gd name="T2" fmla="*/ 75 w 2573"/>
                <a:gd name="T3" fmla="*/ 669 h 676"/>
                <a:gd name="T4" fmla="*/ 124 w 2573"/>
                <a:gd name="T5" fmla="*/ 662 h 676"/>
                <a:gd name="T6" fmla="*/ 179 w 2573"/>
                <a:gd name="T7" fmla="*/ 648 h 676"/>
                <a:gd name="T8" fmla="*/ 227 w 2573"/>
                <a:gd name="T9" fmla="*/ 627 h 676"/>
                <a:gd name="T10" fmla="*/ 282 w 2573"/>
                <a:gd name="T11" fmla="*/ 620 h 676"/>
                <a:gd name="T12" fmla="*/ 331 w 2573"/>
                <a:gd name="T13" fmla="*/ 600 h 676"/>
                <a:gd name="T14" fmla="*/ 379 w 2573"/>
                <a:gd name="T15" fmla="*/ 579 h 676"/>
                <a:gd name="T16" fmla="*/ 434 w 2573"/>
                <a:gd name="T17" fmla="*/ 558 h 676"/>
                <a:gd name="T18" fmla="*/ 483 w 2573"/>
                <a:gd name="T19" fmla="*/ 545 h 676"/>
                <a:gd name="T20" fmla="*/ 538 w 2573"/>
                <a:gd name="T21" fmla="*/ 531 h 676"/>
                <a:gd name="T22" fmla="*/ 586 w 2573"/>
                <a:gd name="T23" fmla="*/ 517 h 676"/>
                <a:gd name="T24" fmla="*/ 641 w 2573"/>
                <a:gd name="T25" fmla="*/ 503 h 676"/>
                <a:gd name="T26" fmla="*/ 690 w 2573"/>
                <a:gd name="T27" fmla="*/ 496 h 676"/>
                <a:gd name="T28" fmla="*/ 745 w 2573"/>
                <a:gd name="T29" fmla="*/ 482 h 676"/>
                <a:gd name="T30" fmla="*/ 793 w 2573"/>
                <a:gd name="T31" fmla="*/ 476 h 676"/>
                <a:gd name="T32" fmla="*/ 848 w 2573"/>
                <a:gd name="T33" fmla="*/ 455 h 676"/>
                <a:gd name="T34" fmla="*/ 897 w 2573"/>
                <a:gd name="T35" fmla="*/ 434 h 676"/>
                <a:gd name="T36" fmla="*/ 952 w 2573"/>
                <a:gd name="T37" fmla="*/ 420 h 676"/>
                <a:gd name="T38" fmla="*/ 1000 w 2573"/>
                <a:gd name="T39" fmla="*/ 400 h 676"/>
                <a:gd name="T40" fmla="*/ 1048 w 2573"/>
                <a:gd name="T41" fmla="*/ 379 h 676"/>
                <a:gd name="T42" fmla="*/ 1103 w 2573"/>
                <a:gd name="T43" fmla="*/ 365 h 676"/>
                <a:gd name="T44" fmla="*/ 1152 w 2573"/>
                <a:gd name="T45" fmla="*/ 345 h 676"/>
                <a:gd name="T46" fmla="*/ 1207 w 2573"/>
                <a:gd name="T47" fmla="*/ 324 h 676"/>
                <a:gd name="T48" fmla="*/ 1255 w 2573"/>
                <a:gd name="T49" fmla="*/ 310 h 676"/>
                <a:gd name="T50" fmla="*/ 1310 w 2573"/>
                <a:gd name="T51" fmla="*/ 289 h 676"/>
                <a:gd name="T52" fmla="*/ 1359 w 2573"/>
                <a:gd name="T53" fmla="*/ 276 h 676"/>
                <a:gd name="T54" fmla="*/ 1414 w 2573"/>
                <a:gd name="T55" fmla="*/ 255 h 676"/>
                <a:gd name="T56" fmla="*/ 1462 w 2573"/>
                <a:gd name="T57" fmla="*/ 241 h 676"/>
                <a:gd name="T58" fmla="*/ 1517 w 2573"/>
                <a:gd name="T59" fmla="*/ 227 h 676"/>
                <a:gd name="T60" fmla="*/ 1566 w 2573"/>
                <a:gd name="T61" fmla="*/ 213 h 676"/>
                <a:gd name="T62" fmla="*/ 1614 w 2573"/>
                <a:gd name="T63" fmla="*/ 200 h 676"/>
                <a:gd name="T64" fmla="*/ 1669 w 2573"/>
                <a:gd name="T65" fmla="*/ 179 h 676"/>
                <a:gd name="T66" fmla="*/ 1718 w 2573"/>
                <a:gd name="T67" fmla="*/ 172 h 676"/>
                <a:gd name="T68" fmla="*/ 1773 w 2573"/>
                <a:gd name="T69" fmla="*/ 158 h 676"/>
                <a:gd name="T70" fmla="*/ 1821 w 2573"/>
                <a:gd name="T71" fmla="*/ 144 h 676"/>
                <a:gd name="T72" fmla="*/ 1876 w 2573"/>
                <a:gd name="T73" fmla="*/ 131 h 676"/>
                <a:gd name="T74" fmla="*/ 1925 w 2573"/>
                <a:gd name="T75" fmla="*/ 117 h 676"/>
                <a:gd name="T76" fmla="*/ 1980 w 2573"/>
                <a:gd name="T77" fmla="*/ 110 h 676"/>
                <a:gd name="T78" fmla="*/ 2028 w 2573"/>
                <a:gd name="T79" fmla="*/ 96 h 676"/>
                <a:gd name="T80" fmla="*/ 2083 w 2573"/>
                <a:gd name="T81" fmla="*/ 82 h 676"/>
                <a:gd name="T82" fmla="*/ 2132 w 2573"/>
                <a:gd name="T83" fmla="*/ 75 h 676"/>
                <a:gd name="T84" fmla="*/ 2187 w 2573"/>
                <a:gd name="T85" fmla="*/ 62 h 676"/>
                <a:gd name="T86" fmla="*/ 2235 w 2573"/>
                <a:gd name="T87" fmla="*/ 55 h 676"/>
                <a:gd name="T88" fmla="*/ 2283 w 2573"/>
                <a:gd name="T89" fmla="*/ 48 h 676"/>
                <a:gd name="T90" fmla="*/ 2338 w 2573"/>
                <a:gd name="T91" fmla="*/ 34 h 676"/>
                <a:gd name="T92" fmla="*/ 2387 w 2573"/>
                <a:gd name="T93" fmla="*/ 27 h 676"/>
                <a:gd name="T94" fmla="*/ 2442 w 2573"/>
                <a:gd name="T95" fmla="*/ 20 h 676"/>
                <a:gd name="T96" fmla="*/ 2490 w 2573"/>
                <a:gd name="T97" fmla="*/ 13 h 676"/>
                <a:gd name="T98" fmla="*/ 2545 w 2573"/>
                <a:gd name="T99" fmla="*/ 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6">
                  <a:moveTo>
                    <a:pt x="0" y="669"/>
                  </a:moveTo>
                  <a:lnTo>
                    <a:pt x="20" y="676"/>
                  </a:lnTo>
                  <a:lnTo>
                    <a:pt x="48" y="669"/>
                  </a:lnTo>
                  <a:lnTo>
                    <a:pt x="75" y="669"/>
                  </a:lnTo>
                  <a:lnTo>
                    <a:pt x="96" y="662"/>
                  </a:lnTo>
                  <a:lnTo>
                    <a:pt x="124" y="662"/>
                  </a:lnTo>
                  <a:lnTo>
                    <a:pt x="151" y="655"/>
                  </a:lnTo>
                  <a:lnTo>
                    <a:pt x="179" y="648"/>
                  </a:lnTo>
                  <a:lnTo>
                    <a:pt x="200" y="634"/>
                  </a:lnTo>
                  <a:lnTo>
                    <a:pt x="227" y="627"/>
                  </a:lnTo>
                  <a:lnTo>
                    <a:pt x="255" y="627"/>
                  </a:lnTo>
                  <a:lnTo>
                    <a:pt x="282" y="620"/>
                  </a:lnTo>
                  <a:lnTo>
                    <a:pt x="303" y="607"/>
                  </a:lnTo>
                  <a:lnTo>
                    <a:pt x="331" y="600"/>
                  </a:lnTo>
                  <a:lnTo>
                    <a:pt x="358" y="593"/>
                  </a:lnTo>
                  <a:lnTo>
                    <a:pt x="379" y="579"/>
                  </a:lnTo>
                  <a:lnTo>
                    <a:pt x="407" y="572"/>
                  </a:lnTo>
                  <a:lnTo>
                    <a:pt x="434" y="558"/>
                  </a:lnTo>
                  <a:lnTo>
                    <a:pt x="462" y="551"/>
                  </a:lnTo>
                  <a:lnTo>
                    <a:pt x="483" y="545"/>
                  </a:lnTo>
                  <a:lnTo>
                    <a:pt x="510" y="538"/>
                  </a:lnTo>
                  <a:lnTo>
                    <a:pt x="538" y="531"/>
                  </a:lnTo>
                  <a:lnTo>
                    <a:pt x="565" y="524"/>
                  </a:lnTo>
                  <a:lnTo>
                    <a:pt x="586" y="517"/>
                  </a:lnTo>
                  <a:lnTo>
                    <a:pt x="614" y="510"/>
                  </a:lnTo>
                  <a:lnTo>
                    <a:pt x="641" y="503"/>
                  </a:lnTo>
                  <a:lnTo>
                    <a:pt x="662" y="496"/>
                  </a:lnTo>
                  <a:lnTo>
                    <a:pt x="690" y="496"/>
                  </a:lnTo>
                  <a:lnTo>
                    <a:pt x="717" y="489"/>
                  </a:lnTo>
                  <a:lnTo>
                    <a:pt x="745" y="482"/>
                  </a:lnTo>
                  <a:lnTo>
                    <a:pt x="765" y="482"/>
                  </a:lnTo>
                  <a:lnTo>
                    <a:pt x="793" y="476"/>
                  </a:lnTo>
                  <a:lnTo>
                    <a:pt x="821" y="462"/>
                  </a:lnTo>
                  <a:lnTo>
                    <a:pt x="848" y="455"/>
                  </a:lnTo>
                  <a:lnTo>
                    <a:pt x="869" y="448"/>
                  </a:lnTo>
                  <a:lnTo>
                    <a:pt x="897" y="434"/>
                  </a:lnTo>
                  <a:lnTo>
                    <a:pt x="924" y="427"/>
                  </a:lnTo>
                  <a:lnTo>
                    <a:pt x="952" y="420"/>
                  </a:lnTo>
                  <a:lnTo>
                    <a:pt x="972" y="407"/>
                  </a:lnTo>
                  <a:lnTo>
                    <a:pt x="1000" y="400"/>
                  </a:lnTo>
                  <a:lnTo>
                    <a:pt x="1028" y="393"/>
                  </a:lnTo>
                  <a:lnTo>
                    <a:pt x="1048" y="379"/>
                  </a:lnTo>
                  <a:lnTo>
                    <a:pt x="1076" y="372"/>
                  </a:lnTo>
                  <a:lnTo>
                    <a:pt x="1103" y="365"/>
                  </a:lnTo>
                  <a:lnTo>
                    <a:pt x="1131" y="351"/>
                  </a:lnTo>
                  <a:lnTo>
                    <a:pt x="1152" y="345"/>
                  </a:lnTo>
                  <a:lnTo>
                    <a:pt x="1179" y="338"/>
                  </a:lnTo>
                  <a:lnTo>
                    <a:pt x="1207" y="324"/>
                  </a:lnTo>
                  <a:lnTo>
                    <a:pt x="1235" y="317"/>
                  </a:lnTo>
                  <a:lnTo>
                    <a:pt x="1255" y="310"/>
                  </a:lnTo>
                  <a:lnTo>
                    <a:pt x="1283" y="303"/>
                  </a:lnTo>
                  <a:lnTo>
                    <a:pt x="1310" y="289"/>
                  </a:lnTo>
                  <a:lnTo>
                    <a:pt x="1331" y="282"/>
                  </a:lnTo>
                  <a:lnTo>
                    <a:pt x="1359" y="276"/>
                  </a:lnTo>
                  <a:lnTo>
                    <a:pt x="1386" y="269"/>
                  </a:lnTo>
                  <a:lnTo>
                    <a:pt x="1414" y="255"/>
                  </a:lnTo>
                  <a:lnTo>
                    <a:pt x="1435" y="248"/>
                  </a:lnTo>
                  <a:lnTo>
                    <a:pt x="1462" y="241"/>
                  </a:lnTo>
                  <a:lnTo>
                    <a:pt x="1490" y="234"/>
                  </a:lnTo>
                  <a:lnTo>
                    <a:pt x="1517" y="227"/>
                  </a:lnTo>
                  <a:lnTo>
                    <a:pt x="1538" y="220"/>
                  </a:lnTo>
                  <a:lnTo>
                    <a:pt x="1566" y="213"/>
                  </a:lnTo>
                  <a:lnTo>
                    <a:pt x="1593" y="207"/>
                  </a:lnTo>
                  <a:lnTo>
                    <a:pt x="1614" y="200"/>
                  </a:lnTo>
                  <a:lnTo>
                    <a:pt x="1642" y="193"/>
                  </a:lnTo>
                  <a:lnTo>
                    <a:pt x="1669" y="179"/>
                  </a:lnTo>
                  <a:lnTo>
                    <a:pt x="1697" y="179"/>
                  </a:lnTo>
                  <a:lnTo>
                    <a:pt x="1718" y="172"/>
                  </a:lnTo>
                  <a:lnTo>
                    <a:pt x="1745" y="165"/>
                  </a:lnTo>
                  <a:lnTo>
                    <a:pt x="1773" y="158"/>
                  </a:lnTo>
                  <a:lnTo>
                    <a:pt x="1800" y="151"/>
                  </a:lnTo>
                  <a:lnTo>
                    <a:pt x="1821" y="144"/>
                  </a:lnTo>
                  <a:lnTo>
                    <a:pt x="1849" y="138"/>
                  </a:lnTo>
                  <a:lnTo>
                    <a:pt x="1876" y="131"/>
                  </a:lnTo>
                  <a:lnTo>
                    <a:pt x="1904" y="124"/>
                  </a:lnTo>
                  <a:lnTo>
                    <a:pt x="1925" y="117"/>
                  </a:lnTo>
                  <a:lnTo>
                    <a:pt x="1952" y="110"/>
                  </a:lnTo>
                  <a:lnTo>
                    <a:pt x="1980" y="110"/>
                  </a:lnTo>
                  <a:lnTo>
                    <a:pt x="2000" y="103"/>
                  </a:lnTo>
                  <a:lnTo>
                    <a:pt x="2028" y="96"/>
                  </a:lnTo>
                  <a:lnTo>
                    <a:pt x="2056" y="89"/>
                  </a:lnTo>
                  <a:lnTo>
                    <a:pt x="2083" y="82"/>
                  </a:lnTo>
                  <a:lnTo>
                    <a:pt x="2104" y="82"/>
                  </a:lnTo>
                  <a:lnTo>
                    <a:pt x="2132" y="75"/>
                  </a:lnTo>
                  <a:lnTo>
                    <a:pt x="2159" y="69"/>
                  </a:lnTo>
                  <a:lnTo>
                    <a:pt x="2187" y="62"/>
                  </a:lnTo>
                  <a:lnTo>
                    <a:pt x="2207" y="62"/>
                  </a:lnTo>
                  <a:lnTo>
                    <a:pt x="2235" y="55"/>
                  </a:lnTo>
                  <a:lnTo>
                    <a:pt x="2263" y="48"/>
                  </a:lnTo>
                  <a:lnTo>
                    <a:pt x="2283" y="48"/>
                  </a:lnTo>
                  <a:lnTo>
                    <a:pt x="2311" y="41"/>
                  </a:lnTo>
                  <a:lnTo>
                    <a:pt x="2338" y="34"/>
                  </a:lnTo>
                  <a:lnTo>
                    <a:pt x="2366" y="34"/>
                  </a:lnTo>
                  <a:lnTo>
                    <a:pt x="2387" y="27"/>
                  </a:lnTo>
                  <a:lnTo>
                    <a:pt x="2414" y="27"/>
                  </a:lnTo>
                  <a:lnTo>
                    <a:pt x="2442" y="20"/>
                  </a:lnTo>
                  <a:lnTo>
                    <a:pt x="2470" y="13"/>
                  </a:lnTo>
                  <a:lnTo>
                    <a:pt x="2490" y="13"/>
                  </a:lnTo>
                  <a:lnTo>
                    <a:pt x="2518" y="7"/>
                  </a:lnTo>
                  <a:lnTo>
                    <a:pt x="2545" y="7"/>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4" name="Freeform 29"/>
            <p:cNvSpPr>
              <a:spLocks/>
            </p:cNvSpPr>
            <p:nvPr/>
          </p:nvSpPr>
          <p:spPr bwMode="auto">
            <a:xfrm>
              <a:off x="1680" y="3245"/>
              <a:ext cx="2573" cy="675"/>
            </a:xfrm>
            <a:custGeom>
              <a:avLst/>
              <a:gdLst>
                <a:gd name="T0" fmla="*/ 20 w 2573"/>
                <a:gd name="T1" fmla="*/ 675 h 675"/>
                <a:gd name="T2" fmla="*/ 75 w 2573"/>
                <a:gd name="T3" fmla="*/ 669 h 675"/>
                <a:gd name="T4" fmla="*/ 124 w 2573"/>
                <a:gd name="T5" fmla="*/ 662 h 675"/>
                <a:gd name="T6" fmla="*/ 179 w 2573"/>
                <a:gd name="T7" fmla="*/ 648 h 675"/>
                <a:gd name="T8" fmla="*/ 227 w 2573"/>
                <a:gd name="T9" fmla="*/ 627 h 675"/>
                <a:gd name="T10" fmla="*/ 282 w 2573"/>
                <a:gd name="T11" fmla="*/ 620 h 675"/>
                <a:gd name="T12" fmla="*/ 331 w 2573"/>
                <a:gd name="T13" fmla="*/ 600 h 675"/>
                <a:gd name="T14" fmla="*/ 379 w 2573"/>
                <a:gd name="T15" fmla="*/ 579 h 675"/>
                <a:gd name="T16" fmla="*/ 434 w 2573"/>
                <a:gd name="T17" fmla="*/ 558 h 675"/>
                <a:gd name="T18" fmla="*/ 483 w 2573"/>
                <a:gd name="T19" fmla="*/ 544 h 675"/>
                <a:gd name="T20" fmla="*/ 538 w 2573"/>
                <a:gd name="T21" fmla="*/ 531 h 675"/>
                <a:gd name="T22" fmla="*/ 586 w 2573"/>
                <a:gd name="T23" fmla="*/ 517 h 675"/>
                <a:gd name="T24" fmla="*/ 641 w 2573"/>
                <a:gd name="T25" fmla="*/ 503 h 675"/>
                <a:gd name="T26" fmla="*/ 690 w 2573"/>
                <a:gd name="T27" fmla="*/ 496 h 675"/>
                <a:gd name="T28" fmla="*/ 745 w 2573"/>
                <a:gd name="T29" fmla="*/ 482 h 675"/>
                <a:gd name="T30" fmla="*/ 793 w 2573"/>
                <a:gd name="T31" fmla="*/ 475 h 675"/>
                <a:gd name="T32" fmla="*/ 848 w 2573"/>
                <a:gd name="T33" fmla="*/ 455 h 675"/>
                <a:gd name="T34" fmla="*/ 897 w 2573"/>
                <a:gd name="T35" fmla="*/ 434 h 675"/>
                <a:gd name="T36" fmla="*/ 952 w 2573"/>
                <a:gd name="T37" fmla="*/ 420 h 675"/>
                <a:gd name="T38" fmla="*/ 1000 w 2573"/>
                <a:gd name="T39" fmla="*/ 400 h 675"/>
                <a:gd name="T40" fmla="*/ 1048 w 2573"/>
                <a:gd name="T41" fmla="*/ 379 h 675"/>
                <a:gd name="T42" fmla="*/ 1103 w 2573"/>
                <a:gd name="T43" fmla="*/ 365 h 675"/>
                <a:gd name="T44" fmla="*/ 1152 w 2573"/>
                <a:gd name="T45" fmla="*/ 344 h 675"/>
                <a:gd name="T46" fmla="*/ 1207 w 2573"/>
                <a:gd name="T47" fmla="*/ 324 h 675"/>
                <a:gd name="T48" fmla="*/ 1255 w 2573"/>
                <a:gd name="T49" fmla="*/ 310 h 675"/>
                <a:gd name="T50" fmla="*/ 1310 w 2573"/>
                <a:gd name="T51" fmla="*/ 289 h 675"/>
                <a:gd name="T52" fmla="*/ 1359 w 2573"/>
                <a:gd name="T53" fmla="*/ 275 h 675"/>
                <a:gd name="T54" fmla="*/ 1414 w 2573"/>
                <a:gd name="T55" fmla="*/ 255 h 675"/>
                <a:gd name="T56" fmla="*/ 1462 w 2573"/>
                <a:gd name="T57" fmla="*/ 241 h 675"/>
                <a:gd name="T58" fmla="*/ 1517 w 2573"/>
                <a:gd name="T59" fmla="*/ 227 h 675"/>
                <a:gd name="T60" fmla="*/ 1566 w 2573"/>
                <a:gd name="T61" fmla="*/ 213 h 675"/>
                <a:gd name="T62" fmla="*/ 1614 w 2573"/>
                <a:gd name="T63" fmla="*/ 200 h 675"/>
                <a:gd name="T64" fmla="*/ 1669 w 2573"/>
                <a:gd name="T65" fmla="*/ 179 h 675"/>
                <a:gd name="T66" fmla="*/ 1718 w 2573"/>
                <a:gd name="T67" fmla="*/ 172 h 675"/>
                <a:gd name="T68" fmla="*/ 1773 w 2573"/>
                <a:gd name="T69" fmla="*/ 158 h 675"/>
                <a:gd name="T70" fmla="*/ 1821 w 2573"/>
                <a:gd name="T71" fmla="*/ 144 h 675"/>
                <a:gd name="T72" fmla="*/ 1876 w 2573"/>
                <a:gd name="T73" fmla="*/ 131 h 675"/>
                <a:gd name="T74" fmla="*/ 1925 w 2573"/>
                <a:gd name="T75" fmla="*/ 117 h 675"/>
                <a:gd name="T76" fmla="*/ 1980 w 2573"/>
                <a:gd name="T77" fmla="*/ 110 h 675"/>
                <a:gd name="T78" fmla="*/ 2028 w 2573"/>
                <a:gd name="T79" fmla="*/ 96 h 675"/>
                <a:gd name="T80" fmla="*/ 2083 w 2573"/>
                <a:gd name="T81" fmla="*/ 82 h 675"/>
                <a:gd name="T82" fmla="*/ 2132 w 2573"/>
                <a:gd name="T83" fmla="*/ 75 h 675"/>
                <a:gd name="T84" fmla="*/ 2187 w 2573"/>
                <a:gd name="T85" fmla="*/ 62 h 675"/>
                <a:gd name="T86" fmla="*/ 2235 w 2573"/>
                <a:gd name="T87" fmla="*/ 55 h 675"/>
                <a:gd name="T88" fmla="*/ 2283 w 2573"/>
                <a:gd name="T89" fmla="*/ 48 h 675"/>
                <a:gd name="T90" fmla="*/ 2338 w 2573"/>
                <a:gd name="T91" fmla="*/ 34 h 675"/>
                <a:gd name="T92" fmla="*/ 2387 w 2573"/>
                <a:gd name="T93" fmla="*/ 27 h 675"/>
                <a:gd name="T94" fmla="*/ 2442 w 2573"/>
                <a:gd name="T95" fmla="*/ 20 h 675"/>
                <a:gd name="T96" fmla="*/ 2490 w 2573"/>
                <a:gd name="T97" fmla="*/ 13 h 675"/>
                <a:gd name="T98" fmla="*/ 2545 w 2573"/>
                <a:gd name="T99" fmla="*/ 6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5">
                  <a:moveTo>
                    <a:pt x="0" y="669"/>
                  </a:moveTo>
                  <a:lnTo>
                    <a:pt x="20" y="675"/>
                  </a:lnTo>
                  <a:lnTo>
                    <a:pt x="48" y="669"/>
                  </a:lnTo>
                  <a:lnTo>
                    <a:pt x="75" y="669"/>
                  </a:lnTo>
                  <a:lnTo>
                    <a:pt x="96" y="662"/>
                  </a:lnTo>
                  <a:lnTo>
                    <a:pt x="124" y="662"/>
                  </a:lnTo>
                  <a:lnTo>
                    <a:pt x="151" y="655"/>
                  </a:lnTo>
                  <a:lnTo>
                    <a:pt x="179" y="648"/>
                  </a:lnTo>
                  <a:lnTo>
                    <a:pt x="200" y="634"/>
                  </a:lnTo>
                  <a:lnTo>
                    <a:pt x="227" y="627"/>
                  </a:lnTo>
                  <a:lnTo>
                    <a:pt x="255" y="627"/>
                  </a:lnTo>
                  <a:lnTo>
                    <a:pt x="282" y="620"/>
                  </a:lnTo>
                  <a:lnTo>
                    <a:pt x="303" y="607"/>
                  </a:lnTo>
                  <a:lnTo>
                    <a:pt x="331" y="600"/>
                  </a:lnTo>
                  <a:lnTo>
                    <a:pt x="358" y="593"/>
                  </a:lnTo>
                  <a:lnTo>
                    <a:pt x="379" y="579"/>
                  </a:lnTo>
                  <a:lnTo>
                    <a:pt x="407" y="572"/>
                  </a:lnTo>
                  <a:lnTo>
                    <a:pt x="434" y="558"/>
                  </a:lnTo>
                  <a:lnTo>
                    <a:pt x="462" y="551"/>
                  </a:lnTo>
                  <a:lnTo>
                    <a:pt x="483" y="544"/>
                  </a:lnTo>
                  <a:lnTo>
                    <a:pt x="510" y="538"/>
                  </a:lnTo>
                  <a:lnTo>
                    <a:pt x="538" y="531"/>
                  </a:lnTo>
                  <a:lnTo>
                    <a:pt x="565" y="524"/>
                  </a:lnTo>
                  <a:lnTo>
                    <a:pt x="586" y="517"/>
                  </a:lnTo>
                  <a:lnTo>
                    <a:pt x="614" y="510"/>
                  </a:lnTo>
                  <a:lnTo>
                    <a:pt x="641" y="503"/>
                  </a:lnTo>
                  <a:lnTo>
                    <a:pt x="662" y="496"/>
                  </a:lnTo>
                  <a:lnTo>
                    <a:pt x="690" y="496"/>
                  </a:lnTo>
                  <a:lnTo>
                    <a:pt x="717" y="489"/>
                  </a:lnTo>
                  <a:lnTo>
                    <a:pt x="745" y="482"/>
                  </a:lnTo>
                  <a:lnTo>
                    <a:pt x="765" y="482"/>
                  </a:lnTo>
                  <a:lnTo>
                    <a:pt x="793" y="475"/>
                  </a:lnTo>
                  <a:lnTo>
                    <a:pt x="821" y="462"/>
                  </a:lnTo>
                  <a:lnTo>
                    <a:pt x="848" y="455"/>
                  </a:lnTo>
                  <a:lnTo>
                    <a:pt x="869" y="448"/>
                  </a:lnTo>
                  <a:lnTo>
                    <a:pt x="897" y="434"/>
                  </a:lnTo>
                  <a:lnTo>
                    <a:pt x="924" y="427"/>
                  </a:lnTo>
                  <a:lnTo>
                    <a:pt x="952" y="420"/>
                  </a:lnTo>
                  <a:lnTo>
                    <a:pt x="972" y="406"/>
                  </a:lnTo>
                  <a:lnTo>
                    <a:pt x="1000" y="400"/>
                  </a:lnTo>
                  <a:lnTo>
                    <a:pt x="1028" y="393"/>
                  </a:lnTo>
                  <a:lnTo>
                    <a:pt x="1048" y="379"/>
                  </a:lnTo>
                  <a:lnTo>
                    <a:pt x="1076" y="372"/>
                  </a:lnTo>
                  <a:lnTo>
                    <a:pt x="1103" y="365"/>
                  </a:lnTo>
                  <a:lnTo>
                    <a:pt x="1131" y="351"/>
                  </a:lnTo>
                  <a:lnTo>
                    <a:pt x="1152" y="344"/>
                  </a:lnTo>
                  <a:lnTo>
                    <a:pt x="1179" y="338"/>
                  </a:lnTo>
                  <a:lnTo>
                    <a:pt x="1207" y="324"/>
                  </a:lnTo>
                  <a:lnTo>
                    <a:pt x="1235" y="317"/>
                  </a:lnTo>
                  <a:lnTo>
                    <a:pt x="1255" y="310"/>
                  </a:lnTo>
                  <a:lnTo>
                    <a:pt x="1283" y="303"/>
                  </a:lnTo>
                  <a:lnTo>
                    <a:pt x="1310" y="289"/>
                  </a:lnTo>
                  <a:lnTo>
                    <a:pt x="1331" y="282"/>
                  </a:lnTo>
                  <a:lnTo>
                    <a:pt x="1359" y="275"/>
                  </a:lnTo>
                  <a:lnTo>
                    <a:pt x="1386" y="269"/>
                  </a:lnTo>
                  <a:lnTo>
                    <a:pt x="1414" y="255"/>
                  </a:lnTo>
                  <a:lnTo>
                    <a:pt x="1435" y="248"/>
                  </a:lnTo>
                  <a:lnTo>
                    <a:pt x="1462" y="241"/>
                  </a:lnTo>
                  <a:lnTo>
                    <a:pt x="1490" y="234"/>
                  </a:lnTo>
                  <a:lnTo>
                    <a:pt x="1517" y="227"/>
                  </a:lnTo>
                  <a:lnTo>
                    <a:pt x="1538" y="220"/>
                  </a:lnTo>
                  <a:lnTo>
                    <a:pt x="1566" y="213"/>
                  </a:lnTo>
                  <a:lnTo>
                    <a:pt x="1593" y="206"/>
                  </a:lnTo>
                  <a:lnTo>
                    <a:pt x="1614" y="200"/>
                  </a:lnTo>
                  <a:lnTo>
                    <a:pt x="1642" y="193"/>
                  </a:lnTo>
                  <a:lnTo>
                    <a:pt x="1669" y="179"/>
                  </a:lnTo>
                  <a:lnTo>
                    <a:pt x="1697" y="179"/>
                  </a:lnTo>
                  <a:lnTo>
                    <a:pt x="1718" y="172"/>
                  </a:lnTo>
                  <a:lnTo>
                    <a:pt x="1745" y="165"/>
                  </a:lnTo>
                  <a:lnTo>
                    <a:pt x="1773" y="158"/>
                  </a:lnTo>
                  <a:lnTo>
                    <a:pt x="1800" y="151"/>
                  </a:lnTo>
                  <a:lnTo>
                    <a:pt x="1821" y="144"/>
                  </a:lnTo>
                  <a:lnTo>
                    <a:pt x="1849" y="137"/>
                  </a:lnTo>
                  <a:lnTo>
                    <a:pt x="1876" y="131"/>
                  </a:lnTo>
                  <a:lnTo>
                    <a:pt x="1904" y="124"/>
                  </a:lnTo>
                  <a:lnTo>
                    <a:pt x="1925" y="117"/>
                  </a:lnTo>
                  <a:lnTo>
                    <a:pt x="1952" y="110"/>
                  </a:lnTo>
                  <a:lnTo>
                    <a:pt x="1980" y="110"/>
                  </a:lnTo>
                  <a:lnTo>
                    <a:pt x="2000" y="103"/>
                  </a:lnTo>
                  <a:lnTo>
                    <a:pt x="2028" y="96"/>
                  </a:lnTo>
                  <a:lnTo>
                    <a:pt x="2056" y="89"/>
                  </a:lnTo>
                  <a:lnTo>
                    <a:pt x="2083" y="82"/>
                  </a:lnTo>
                  <a:lnTo>
                    <a:pt x="2104" y="82"/>
                  </a:lnTo>
                  <a:lnTo>
                    <a:pt x="2132" y="75"/>
                  </a:lnTo>
                  <a:lnTo>
                    <a:pt x="2159" y="68"/>
                  </a:lnTo>
                  <a:lnTo>
                    <a:pt x="2187" y="62"/>
                  </a:lnTo>
                  <a:lnTo>
                    <a:pt x="2207" y="62"/>
                  </a:lnTo>
                  <a:lnTo>
                    <a:pt x="2235" y="55"/>
                  </a:lnTo>
                  <a:lnTo>
                    <a:pt x="2263" y="48"/>
                  </a:lnTo>
                  <a:lnTo>
                    <a:pt x="2283" y="48"/>
                  </a:lnTo>
                  <a:lnTo>
                    <a:pt x="2311" y="41"/>
                  </a:lnTo>
                  <a:lnTo>
                    <a:pt x="2338" y="34"/>
                  </a:lnTo>
                  <a:lnTo>
                    <a:pt x="2366" y="34"/>
                  </a:lnTo>
                  <a:lnTo>
                    <a:pt x="2387" y="27"/>
                  </a:lnTo>
                  <a:lnTo>
                    <a:pt x="2414" y="27"/>
                  </a:lnTo>
                  <a:lnTo>
                    <a:pt x="2442" y="20"/>
                  </a:lnTo>
                  <a:lnTo>
                    <a:pt x="2470" y="13"/>
                  </a:lnTo>
                  <a:lnTo>
                    <a:pt x="2490" y="13"/>
                  </a:lnTo>
                  <a:lnTo>
                    <a:pt x="2518" y="6"/>
                  </a:lnTo>
                  <a:lnTo>
                    <a:pt x="2545" y="6"/>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5" name="Freeform 30"/>
            <p:cNvSpPr>
              <a:spLocks/>
            </p:cNvSpPr>
            <p:nvPr/>
          </p:nvSpPr>
          <p:spPr bwMode="auto">
            <a:xfrm>
              <a:off x="1680" y="3251"/>
              <a:ext cx="2573" cy="676"/>
            </a:xfrm>
            <a:custGeom>
              <a:avLst/>
              <a:gdLst>
                <a:gd name="T0" fmla="*/ 20 w 2573"/>
                <a:gd name="T1" fmla="*/ 676 h 676"/>
                <a:gd name="T2" fmla="*/ 75 w 2573"/>
                <a:gd name="T3" fmla="*/ 669 h 676"/>
                <a:gd name="T4" fmla="*/ 124 w 2573"/>
                <a:gd name="T5" fmla="*/ 663 h 676"/>
                <a:gd name="T6" fmla="*/ 179 w 2573"/>
                <a:gd name="T7" fmla="*/ 649 h 676"/>
                <a:gd name="T8" fmla="*/ 227 w 2573"/>
                <a:gd name="T9" fmla="*/ 628 h 676"/>
                <a:gd name="T10" fmla="*/ 282 w 2573"/>
                <a:gd name="T11" fmla="*/ 621 h 676"/>
                <a:gd name="T12" fmla="*/ 331 w 2573"/>
                <a:gd name="T13" fmla="*/ 601 h 676"/>
                <a:gd name="T14" fmla="*/ 379 w 2573"/>
                <a:gd name="T15" fmla="*/ 580 h 676"/>
                <a:gd name="T16" fmla="*/ 434 w 2573"/>
                <a:gd name="T17" fmla="*/ 559 h 676"/>
                <a:gd name="T18" fmla="*/ 483 w 2573"/>
                <a:gd name="T19" fmla="*/ 545 h 676"/>
                <a:gd name="T20" fmla="*/ 538 w 2573"/>
                <a:gd name="T21" fmla="*/ 532 h 676"/>
                <a:gd name="T22" fmla="*/ 586 w 2573"/>
                <a:gd name="T23" fmla="*/ 518 h 676"/>
                <a:gd name="T24" fmla="*/ 641 w 2573"/>
                <a:gd name="T25" fmla="*/ 504 h 676"/>
                <a:gd name="T26" fmla="*/ 690 w 2573"/>
                <a:gd name="T27" fmla="*/ 497 h 676"/>
                <a:gd name="T28" fmla="*/ 745 w 2573"/>
                <a:gd name="T29" fmla="*/ 483 h 676"/>
                <a:gd name="T30" fmla="*/ 793 w 2573"/>
                <a:gd name="T31" fmla="*/ 476 h 676"/>
                <a:gd name="T32" fmla="*/ 848 w 2573"/>
                <a:gd name="T33" fmla="*/ 456 h 676"/>
                <a:gd name="T34" fmla="*/ 897 w 2573"/>
                <a:gd name="T35" fmla="*/ 435 h 676"/>
                <a:gd name="T36" fmla="*/ 952 w 2573"/>
                <a:gd name="T37" fmla="*/ 421 h 676"/>
                <a:gd name="T38" fmla="*/ 1000 w 2573"/>
                <a:gd name="T39" fmla="*/ 400 h 676"/>
                <a:gd name="T40" fmla="*/ 1048 w 2573"/>
                <a:gd name="T41" fmla="*/ 380 h 676"/>
                <a:gd name="T42" fmla="*/ 1103 w 2573"/>
                <a:gd name="T43" fmla="*/ 366 h 676"/>
                <a:gd name="T44" fmla="*/ 1152 w 2573"/>
                <a:gd name="T45" fmla="*/ 345 h 676"/>
                <a:gd name="T46" fmla="*/ 1207 w 2573"/>
                <a:gd name="T47" fmla="*/ 325 h 676"/>
                <a:gd name="T48" fmla="*/ 1255 w 2573"/>
                <a:gd name="T49" fmla="*/ 311 h 676"/>
                <a:gd name="T50" fmla="*/ 1310 w 2573"/>
                <a:gd name="T51" fmla="*/ 290 h 676"/>
                <a:gd name="T52" fmla="*/ 1359 w 2573"/>
                <a:gd name="T53" fmla="*/ 276 h 676"/>
                <a:gd name="T54" fmla="*/ 1414 w 2573"/>
                <a:gd name="T55" fmla="*/ 256 h 676"/>
                <a:gd name="T56" fmla="*/ 1462 w 2573"/>
                <a:gd name="T57" fmla="*/ 242 h 676"/>
                <a:gd name="T58" fmla="*/ 1517 w 2573"/>
                <a:gd name="T59" fmla="*/ 228 h 676"/>
                <a:gd name="T60" fmla="*/ 1566 w 2573"/>
                <a:gd name="T61" fmla="*/ 214 h 676"/>
                <a:gd name="T62" fmla="*/ 1614 w 2573"/>
                <a:gd name="T63" fmla="*/ 200 h 676"/>
                <a:gd name="T64" fmla="*/ 1669 w 2573"/>
                <a:gd name="T65" fmla="*/ 180 h 676"/>
                <a:gd name="T66" fmla="*/ 1718 w 2573"/>
                <a:gd name="T67" fmla="*/ 173 h 676"/>
                <a:gd name="T68" fmla="*/ 1773 w 2573"/>
                <a:gd name="T69" fmla="*/ 159 h 676"/>
                <a:gd name="T70" fmla="*/ 1821 w 2573"/>
                <a:gd name="T71" fmla="*/ 145 h 676"/>
                <a:gd name="T72" fmla="*/ 1876 w 2573"/>
                <a:gd name="T73" fmla="*/ 131 h 676"/>
                <a:gd name="T74" fmla="*/ 1925 w 2573"/>
                <a:gd name="T75" fmla="*/ 118 h 676"/>
                <a:gd name="T76" fmla="*/ 1980 w 2573"/>
                <a:gd name="T77" fmla="*/ 111 h 676"/>
                <a:gd name="T78" fmla="*/ 2028 w 2573"/>
                <a:gd name="T79" fmla="*/ 97 h 676"/>
                <a:gd name="T80" fmla="*/ 2083 w 2573"/>
                <a:gd name="T81" fmla="*/ 83 h 676"/>
                <a:gd name="T82" fmla="*/ 2132 w 2573"/>
                <a:gd name="T83" fmla="*/ 76 h 676"/>
                <a:gd name="T84" fmla="*/ 2187 w 2573"/>
                <a:gd name="T85" fmla="*/ 62 h 676"/>
                <a:gd name="T86" fmla="*/ 2235 w 2573"/>
                <a:gd name="T87" fmla="*/ 56 h 676"/>
                <a:gd name="T88" fmla="*/ 2283 w 2573"/>
                <a:gd name="T89" fmla="*/ 49 h 676"/>
                <a:gd name="T90" fmla="*/ 2338 w 2573"/>
                <a:gd name="T91" fmla="*/ 35 h 676"/>
                <a:gd name="T92" fmla="*/ 2387 w 2573"/>
                <a:gd name="T93" fmla="*/ 28 h 676"/>
                <a:gd name="T94" fmla="*/ 2442 w 2573"/>
                <a:gd name="T95" fmla="*/ 21 h 676"/>
                <a:gd name="T96" fmla="*/ 2490 w 2573"/>
                <a:gd name="T97" fmla="*/ 14 h 676"/>
                <a:gd name="T98" fmla="*/ 2545 w 2573"/>
                <a:gd name="T99" fmla="*/ 7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76">
                  <a:moveTo>
                    <a:pt x="0" y="669"/>
                  </a:moveTo>
                  <a:lnTo>
                    <a:pt x="20" y="676"/>
                  </a:lnTo>
                  <a:lnTo>
                    <a:pt x="48" y="669"/>
                  </a:lnTo>
                  <a:lnTo>
                    <a:pt x="75" y="669"/>
                  </a:lnTo>
                  <a:lnTo>
                    <a:pt x="96" y="663"/>
                  </a:lnTo>
                  <a:lnTo>
                    <a:pt x="124" y="663"/>
                  </a:lnTo>
                  <a:lnTo>
                    <a:pt x="151" y="656"/>
                  </a:lnTo>
                  <a:lnTo>
                    <a:pt x="179" y="649"/>
                  </a:lnTo>
                  <a:lnTo>
                    <a:pt x="200" y="635"/>
                  </a:lnTo>
                  <a:lnTo>
                    <a:pt x="227" y="628"/>
                  </a:lnTo>
                  <a:lnTo>
                    <a:pt x="255" y="628"/>
                  </a:lnTo>
                  <a:lnTo>
                    <a:pt x="282" y="621"/>
                  </a:lnTo>
                  <a:lnTo>
                    <a:pt x="303" y="607"/>
                  </a:lnTo>
                  <a:lnTo>
                    <a:pt x="331" y="601"/>
                  </a:lnTo>
                  <a:lnTo>
                    <a:pt x="358" y="594"/>
                  </a:lnTo>
                  <a:lnTo>
                    <a:pt x="379" y="580"/>
                  </a:lnTo>
                  <a:lnTo>
                    <a:pt x="407" y="573"/>
                  </a:lnTo>
                  <a:lnTo>
                    <a:pt x="434" y="559"/>
                  </a:lnTo>
                  <a:lnTo>
                    <a:pt x="462" y="552"/>
                  </a:lnTo>
                  <a:lnTo>
                    <a:pt x="483" y="545"/>
                  </a:lnTo>
                  <a:lnTo>
                    <a:pt x="510" y="538"/>
                  </a:lnTo>
                  <a:lnTo>
                    <a:pt x="538" y="532"/>
                  </a:lnTo>
                  <a:lnTo>
                    <a:pt x="565" y="525"/>
                  </a:lnTo>
                  <a:lnTo>
                    <a:pt x="586" y="518"/>
                  </a:lnTo>
                  <a:lnTo>
                    <a:pt x="614" y="511"/>
                  </a:lnTo>
                  <a:lnTo>
                    <a:pt x="641" y="504"/>
                  </a:lnTo>
                  <a:lnTo>
                    <a:pt x="662" y="497"/>
                  </a:lnTo>
                  <a:lnTo>
                    <a:pt x="690" y="497"/>
                  </a:lnTo>
                  <a:lnTo>
                    <a:pt x="717" y="490"/>
                  </a:lnTo>
                  <a:lnTo>
                    <a:pt x="745" y="483"/>
                  </a:lnTo>
                  <a:lnTo>
                    <a:pt x="765" y="483"/>
                  </a:lnTo>
                  <a:lnTo>
                    <a:pt x="793" y="476"/>
                  </a:lnTo>
                  <a:lnTo>
                    <a:pt x="821" y="463"/>
                  </a:lnTo>
                  <a:lnTo>
                    <a:pt x="848" y="456"/>
                  </a:lnTo>
                  <a:lnTo>
                    <a:pt x="869" y="449"/>
                  </a:lnTo>
                  <a:lnTo>
                    <a:pt x="897" y="435"/>
                  </a:lnTo>
                  <a:lnTo>
                    <a:pt x="924" y="428"/>
                  </a:lnTo>
                  <a:lnTo>
                    <a:pt x="952" y="421"/>
                  </a:lnTo>
                  <a:lnTo>
                    <a:pt x="972" y="407"/>
                  </a:lnTo>
                  <a:lnTo>
                    <a:pt x="1000" y="400"/>
                  </a:lnTo>
                  <a:lnTo>
                    <a:pt x="1028" y="394"/>
                  </a:lnTo>
                  <a:lnTo>
                    <a:pt x="1048" y="380"/>
                  </a:lnTo>
                  <a:lnTo>
                    <a:pt x="1076" y="373"/>
                  </a:lnTo>
                  <a:lnTo>
                    <a:pt x="1103" y="366"/>
                  </a:lnTo>
                  <a:lnTo>
                    <a:pt x="1131" y="352"/>
                  </a:lnTo>
                  <a:lnTo>
                    <a:pt x="1152" y="345"/>
                  </a:lnTo>
                  <a:lnTo>
                    <a:pt x="1179" y="338"/>
                  </a:lnTo>
                  <a:lnTo>
                    <a:pt x="1207" y="325"/>
                  </a:lnTo>
                  <a:lnTo>
                    <a:pt x="1235" y="318"/>
                  </a:lnTo>
                  <a:lnTo>
                    <a:pt x="1255" y="311"/>
                  </a:lnTo>
                  <a:lnTo>
                    <a:pt x="1283" y="304"/>
                  </a:lnTo>
                  <a:lnTo>
                    <a:pt x="1310" y="290"/>
                  </a:lnTo>
                  <a:lnTo>
                    <a:pt x="1331" y="283"/>
                  </a:lnTo>
                  <a:lnTo>
                    <a:pt x="1359" y="276"/>
                  </a:lnTo>
                  <a:lnTo>
                    <a:pt x="1386" y="269"/>
                  </a:lnTo>
                  <a:lnTo>
                    <a:pt x="1414" y="256"/>
                  </a:lnTo>
                  <a:lnTo>
                    <a:pt x="1435" y="249"/>
                  </a:lnTo>
                  <a:lnTo>
                    <a:pt x="1462" y="242"/>
                  </a:lnTo>
                  <a:lnTo>
                    <a:pt x="1490" y="235"/>
                  </a:lnTo>
                  <a:lnTo>
                    <a:pt x="1517" y="228"/>
                  </a:lnTo>
                  <a:lnTo>
                    <a:pt x="1538" y="221"/>
                  </a:lnTo>
                  <a:lnTo>
                    <a:pt x="1566" y="214"/>
                  </a:lnTo>
                  <a:lnTo>
                    <a:pt x="1593" y="207"/>
                  </a:lnTo>
                  <a:lnTo>
                    <a:pt x="1614" y="200"/>
                  </a:lnTo>
                  <a:lnTo>
                    <a:pt x="1642" y="194"/>
                  </a:lnTo>
                  <a:lnTo>
                    <a:pt x="1669" y="180"/>
                  </a:lnTo>
                  <a:lnTo>
                    <a:pt x="1697" y="180"/>
                  </a:lnTo>
                  <a:lnTo>
                    <a:pt x="1718" y="173"/>
                  </a:lnTo>
                  <a:lnTo>
                    <a:pt x="1745" y="166"/>
                  </a:lnTo>
                  <a:lnTo>
                    <a:pt x="1773" y="159"/>
                  </a:lnTo>
                  <a:lnTo>
                    <a:pt x="1800" y="152"/>
                  </a:lnTo>
                  <a:lnTo>
                    <a:pt x="1821" y="145"/>
                  </a:lnTo>
                  <a:lnTo>
                    <a:pt x="1849" y="138"/>
                  </a:lnTo>
                  <a:lnTo>
                    <a:pt x="1876" y="131"/>
                  </a:lnTo>
                  <a:lnTo>
                    <a:pt x="1904" y="125"/>
                  </a:lnTo>
                  <a:lnTo>
                    <a:pt x="1925" y="118"/>
                  </a:lnTo>
                  <a:lnTo>
                    <a:pt x="1952" y="111"/>
                  </a:lnTo>
                  <a:lnTo>
                    <a:pt x="1980" y="111"/>
                  </a:lnTo>
                  <a:lnTo>
                    <a:pt x="2000" y="104"/>
                  </a:lnTo>
                  <a:lnTo>
                    <a:pt x="2028" y="97"/>
                  </a:lnTo>
                  <a:lnTo>
                    <a:pt x="2056" y="90"/>
                  </a:lnTo>
                  <a:lnTo>
                    <a:pt x="2083" y="83"/>
                  </a:lnTo>
                  <a:lnTo>
                    <a:pt x="2104" y="83"/>
                  </a:lnTo>
                  <a:lnTo>
                    <a:pt x="2132" y="76"/>
                  </a:lnTo>
                  <a:lnTo>
                    <a:pt x="2159" y="69"/>
                  </a:lnTo>
                  <a:lnTo>
                    <a:pt x="2187" y="62"/>
                  </a:lnTo>
                  <a:lnTo>
                    <a:pt x="2207" y="62"/>
                  </a:lnTo>
                  <a:lnTo>
                    <a:pt x="2235" y="56"/>
                  </a:lnTo>
                  <a:lnTo>
                    <a:pt x="2263" y="49"/>
                  </a:lnTo>
                  <a:lnTo>
                    <a:pt x="2283" y="49"/>
                  </a:lnTo>
                  <a:lnTo>
                    <a:pt x="2311" y="42"/>
                  </a:lnTo>
                  <a:lnTo>
                    <a:pt x="2338" y="35"/>
                  </a:lnTo>
                  <a:lnTo>
                    <a:pt x="2366" y="35"/>
                  </a:lnTo>
                  <a:lnTo>
                    <a:pt x="2387" y="28"/>
                  </a:lnTo>
                  <a:lnTo>
                    <a:pt x="2414" y="28"/>
                  </a:lnTo>
                  <a:lnTo>
                    <a:pt x="2442" y="21"/>
                  </a:lnTo>
                  <a:lnTo>
                    <a:pt x="2470" y="14"/>
                  </a:lnTo>
                  <a:lnTo>
                    <a:pt x="2490" y="14"/>
                  </a:lnTo>
                  <a:lnTo>
                    <a:pt x="2518" y="7"/>
                  </a:lnTo>
                  <a:lnTo>
                    <a:pt x="2545" y="7"/>
                  </a:lnTo>
                  <a:lnTo>
                    <a:pt x="2573"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6" name="Freeform 31"/>
            <p:cNvSpPr>
              <a:spLocks/>
            </p:cNvSpPr>
            <p:nvPr/>
          </p:nvSpPr>
          <p:spPr bwMode="auto">
            <a:xfrm>
              <a:off x="1680" y="3127"/>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2 h 635"/>
                <a:gd name="T14" fmla="*/ 379 w 2573"/>
                <a:gd name="T15" fmla="*/ 173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9 h 635"/>
                <a:gd name="T30" fmla="*/ 793 w 2573"/>
                <a:gd name="T31" fmla="*/ 49 h 635"/>
                <a:gd name="T32" fmla="*/ 848 w 2573"/>
                <a:gd name="T33" fmla="*/ 42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8"/>
                  </a:lnTo>
                  <a:lnTo>
                    <a:pt x="124" y="483"/>
                  </a:lnTo>
                  <a:lnTo>
                    <a:pt x="151" y="442"/>
                  </a:lnTo>
                  <a:lnTo>
                    <a:pt x="179" y="421"/>
                  </a:lnTo>
                  <a:lnTo>
                    <a:pt x="200" y="400"/>
                  </a:lnTo>
                  <a:lnTo>
                    <a:pt x="227" y="359"/>
                  </a:lnTo>
                  <a:lnTo>
                    <a:pt x="255" y="324"/>
                  </a:lnTo>
                  <a:lnTo>
                    <a:pt x="282" y="276"/>
                  </a:lnTo>
                  <a:lnTo>
                    <a:pt x="303" y="262"/>
                  </a:lnTo>
                  <a:lnTo>
                    <a:pt x="331" y="242"/>
                  </a:lnTo>
                  <a:lnTo>
                    <a:pt x="358" y="207"/>
                  </a:lnTo>
                  <a:lnTo>
                    <a:pt x="379" y="173"/>
                  </a:lnTo>
                  <a:lnTo>
                    <a:pt x="407" y="145"/>
                  </a:lnTo>
                  <a:lnTo>
                    <a:pt x="434" y="131"/>
                  </a:lnTo>
                  <a:lnTo>
                    <a:pt x="462" y="118"/>
                  </a:lnTo>
                  <a:lnTo>
                    <a:pt x="483" y="104"/>
                  </a:lnTo>
                  <a:lnTo>
                    <a:pt x="510" y="90"/>
                  </a:lnTo>
                  <a:lnTo>
                    <a:pt x="538" y="83"/>
                  </a:lnTo>
                  <a:lnTo>
                    <a:pt x="565" y="76"/>
                  </a:lnTo>
                  <a:lnTo>
                    <a:pt x="586" y="69"/>
                  </a:lnTo>
                  <a:lnTo>
                    <a:pt x="614" y="69"/>
                  </a:lnTo>
                  <a:lnTo>
                    <a:pt x="641" y="69"/>
                  </a:lnTo>
                  <a:lnTo>
                    <a:pt x="662" y="62"/>
                  </a:lnTo>
                  <a:lnTo>
                    <a:pt x="690" y="55"/>
                  </a:lnTo>
                  <a:lnTo>
                    <a:pt x="717" y="49"/>
                  </a:lnTo>
                  <a:lnTo>
                    <a:pt x="745" y="49"/>
                  </a:lnTo>
                  <a:lnTo>
                    <a:pt x="765" y="49"/>
                  </a:lnTo>
                  <a:lnTo>
                    <a:pt x="793" y="49"/>
                  </a:lnTo>
                  <a:lnTo>
                    <a:pt x="821" y="42"/>
                  </a:lnTo>
                  <a:lnTo>
                    <a:pt x="848" y="42"/>
                  </a:lnTo>
                  <a:lnTo>
                    <a:pt x="869" y="42"/>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7" name="Freeform 32"/>
            <p:cNvSpPr>
              <a:spLocks/>
            </p:cNvSpPr>
            <p:nvPr/>
          </p:nvSpPr>
          <p:spPr bwMode="auto">
            <a:xfrm>
              <a:off x="1680" y="3134"/>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2 h 635"/>
                <a:gd name="T14" fmla="*/ 379 w 2573"/>
                <a:gd name="T15" fmla="*/ 173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8 h 635"/>
                <a:gd name="T30" fmla="*/ 793 w 2573"/>
                <a:gd name="T31" fmla="*/ 48 h 635"/>
                <a:gd name="T32" fmla="*/ 848 w 2573"/>
                <a:gd name="T33" fmla="*/ 42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7"/>
                  </a:lnTo>
                  <a:lnTo>
                    <a:pt x="124" y="483"/>
                  </a:lnTo>
                  <a:lnTo>
                    <a:pt x="151" y="442"/>
                  </a:lnTo>
                  <a:lnTo>
                    <a:pt x="179" y="421"/>
                  </a:lnTo>
                  <a:lnTo>
                    <a:pt x="200" y="400"/>
                  </a:lnTo>
                  <a:lnTo>
                    <a:pt x="227" y="359"/>
                  </a:lnTo>
                  <a:lnTo>
                    <a:pt x="255" y="324"/>
                  </a:lnTo>
                  <a:lnTo>
                    <a:pt x="282" y="276"/>
                  </a:lnTo>
                  <a:lnTo>
                    <a:pt x="303" y="262"/>
                  </a:lnTo>
                  <a:lnTo>
                    <a:pt x="331" y="242"/>
                  </a:lnTo>
                  <a:lnTo>
                    <a:pt x="358" y="207"/>
                  </a:lnTo>
                  <a:lnTo>
                    <a:pt x="379" y="173"/>
                  </a:lnTo>
                  <a:lnTo>
                    <a:pt x="407" y="145"/>
                  </a:lnTo>
                  <a:lnTo>
                    <a:pt x="434" y="131"/>
                  </a:lnTo>
                  <a:lnTo>
                    <a:pt x="462" y="117"/>
                  </a:lnTo>
                  <a:lnTo>
                    <a:pt x="483" y="104"/>
                  </a:lnTo>
                  <a:lnTo>
                    <a:pt x="510" y="90"/>
                  </a:lnTo>
                  <a:lnTo>
                    <a:pt x="538" y="83"/>
                  </a:lnTo>
                  <a:lnTo>
                    <a:pt x="565" y="76"/>
                  </a:lnTo>
                  <a:lnTo>
                    <a:pt x="586" y="69"/>
                  </a:lnTo>
                  <a:lnTo>
                    <a:pt x="614" y="69"/>
                  </a:lnTo>
                  <a:lnTo>
                    <a:pt x="641" y="69"/>
                  </a:lnTo>
                  <a:lnTo>
                    <a:pt x="662" y="62"/>
                  </a:lnTo>
                  <a:lnTo>
                    <a:pt x="690" y="55"/>
                  </a:lnTo>
                  <a:lnTo>
                    <a:pt x="717" y="48"/>
                  </a:lnTo>
                  <a:lnTo>
                    <a:pt x="745" y="48"/>
                  </a:lnTo>
                  <a:lnTo>
                    <a:pt x="765" y="48"/>
                  </a:lnTo>
                  <a:lnTo>
                    <a:pt x="793" y="48"/>
                  </a:lnTo>
                  <a:lnTo>
                    <a:pt x="821" y="42"/>
                  </a:lnTo>
                  <a:lnTo>
                    <a:pt x="848" y="42"/>
                  </a:lnTo>
                  <a:lnTo>
                    <a:pt x="869" y="42"/>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8" name="Freeform 33"/>
            <p:cNvSpPr>
              <a:spLocks/>
            </p:cNvSpPr>
            <p:nvPr/>
          </p:nvSpPr>
          <p:spPr bwMode="auto">
            <a:xfrm>
              <a:off x="1680" y="3141"/>
              <a:ext cx="2573" cy="635"/>
            </a:xfrm>
            <a:custGeom>
              <a:avLst/>
              <a:gdLst>
                <a:gd name="T0" fmla="*/ 20 w 2573"/>
                <a:gd name="T1" fmla="*/ 628 h 635"/>
                <a:gd name="T2" fmla="*/ 75 w 2573"/>
                <a:gd name="T3" fmla="*/ 566 h 635"/>
                <a:gd name="T4" fmla="*/ 124 w 2573"/>
                <a:gd name="T5" fmla="*/ 483 h 635"/>
                <a:gd name="T6" fmla="*/ 179 w 2573"/>
                <a:gd name="T7" fmla="*/ 421 h 635"/>
                <a:gd name="T8" fmla="*/ 227 w 2573"/>
                <a:gd name="T9" fmla="*/ 359 h 635"/>
                <a:gd name="T10" fmla="*/ 282 w 2573"/>
                <a:gd name="T11" fmla="*/ 276 h 635"/>
                <a:gd name="T12" fmla="*/ 331 w 2573"/>
                <a:gd name="T13" fmla="*/ 241 h 635"/>
                <a:gd name="T14" fmla="*/ 379 w 2573"/>
                <a:gd name="T15" fmla="*/ 172 h 635"/>
                <a:gd name="T16" fmla="*/ 434 w 2573"/>
                <a:gd name="T17" fmla="*/ 131 h 635"/>
                <a:gd name="T18" fmla="*/ 483 w 2573"/>
                <a:gd name="T19" fmla="*/ 104 h 635"/>
                <a:gd name="T20" fmla="*/ 538 w 2573"/>
                <a:gd name="T21" fmla="*/ 83 h 635"/>
                <a:gd name="T22" fmla="*/ 586 w 2573"/>
                <a:gd name="T23" fmla="*/ 69 h 635"/>
                <a:gd name="T24" fmla="*/ 641 w 2573"/>
                <a:gd name="T25" fmla="*/ 69 h 635"/>
                <a:gd name="T26" fmla="*/ 690 w 2573"/>
                <a:gd name="T27" fmla="*/ 55 h 635"/>
                <a:gd name="T28" fmla="*/ 745 w 2573"/>
                <a:gd name="T29" fmla="*/ 48 h 635"/>
                <a:gd name="T30" fmla="*/ 793 w 2573"/>
                <a:gd name="T31" fmla="*/ 48 h 635"/>
                <a:gd name="T32" fmla="*/ 848 w 2573"/>
                <a:gd name="T33" fmla="*/ 41 h 635"/>
                <a:gd name="T34" fmla="*/ 897 w 2573"/>
                <a:gd name="T35" fmla="*/ 35 h 635"/>
                <a:gd name="T36" fmla="*/ 952 w 2573"/>
                <a:gd name="T37" fmla="*/ 35 h 635"/>
                <a:gd name="T38" fmla="*/ 1000 w 2573"/>
                <a:gd name="T39" fmla="*/ 28 h 635"/>
                <a:gd name="T40" fmla="*/ 1048 w 2573"/>
                <a:gd name="T41" fmla="*/ 21 h 635"/>
                <a:gd name="T42" fmla="*/ 1103 w 2573"/>
                <a:gd name="T43" fmla="*/ 21 h 635"/>
                <a:gd name="T44" fmla="*/ 1152 w 2573"/>
                <a:gd name="T45" fmla="*/ 14 h 635"/>
                <a:gd name="T46" fmla="*/ 1207 w 2573"/>
                <a:gd name="T47" fmla="*/ 14 h 635"/>
                <a:gd name="T48" fmla="*/ 1255 w 2573"/>
                <a:gd name="T49" fmla="*/ 7 h 635"/>
                <a:gd name="T50" fmla="*/ 1310 w 2573"/>
                <a:gd name="T51" fmla="*/ 7 h 635"/>
                <a:gd name="T52" fmla="*/ 1359 w 2573"/>
                <a:gd name="T53" fmla="*/ 7 h 635"/>
                <a:gd name="T54" fmla="*/ 1414 w 2573"/>
                <a:gd name="T55" fmla="*/ 7 h 635"/>
                <a:gd name="T56" fmla="*/ 1462 w 2573"/>
                <a:gd name="T57" fmla="*/ 0 h 635"/>
                <a:gd name="T58" fmla="*/ 1517 w 2573"/>
                <a:gd name="T59" fmla="*/ 0 h 635"/>
                <a:gd name="T60" fmla="*/ 1566 w 2573"/>
                <a:gd name="T61" fmla="*/ 0 h 635"/>
                <a:gd name="T62" fmla="*/ 1614 w 2573"/>
                <a:gd name="T63" fmla="*/ 0 h 635"/>
                <a:gd name="T64" fmla="*/ 1669 w 2573"/>
                <a:gd name="T65" fmla="*/ 0 h 635"/>
                <a:gd name="T66" fmla="*/ 1718 w 2573"/>
                <a:gd name="T67" fmla="*/ 0 h 635"/>
                <a:gd name="T68" fmla="*/ 1773 w 2573"/>
                <a:gd name="T69" fmla="*/ 0 h 635"/>
                <a:gd name="T70" fmla="*/ 1821 w 2573"/>
                <a:gd name="T71" fmla="*/ 0 h 635"/>
                <a:gd name="T72" fmla="*/ 1876 w 2573"/>
                <a:gd name="T73" fmla="*/ 0 h 635"/>
                <a:gd name="T74" fmla="*/ 1925 w 2573"/>
                <a:gd name="T75" fmla="*/ 0 h 635"/>
                <a:gd name="T76" fmla="*/ 1980 w 2573"/>
                <a:gd name="T77" fmla="*/ 0 h 635"/>
                <a:gd name="T78" fmla="*/ 2028 w 2573"/>
                <a:gd name="T79" fmla="*/ 0 h 635"/>
                <a:gd name="T80" fmla="*/ 2083 w 2573"/>
                <a:gd name="T81" fmla="*/ 0 h 635"/>
                <a:gd name="T82" fmla="*/ 2132 w 2573"/>
                <a:gd name="T83" fmla="*/ 7 h 635"/>
                <a:gd name="T84" fmla="*/ 2187 w 2573"/>
                <a:gd name="T85" fmla="*/ 7 h 635"/>
                <a:gd name="T86" fmla="*/ 2235 w 2573"/>
                <a:gd name="T87" fmla="*/ 7 h 635"/>
                <a:gd name="T88" fmla="*/ 2283 w 2573"/>
                <a:gd name="T89" fmla="*/ 7 h 635"/>
                <a:gd name="T90" fmla="*/ 2338 w 2573"/>
                <a:gd name="T91" fmla="*/ 7 h 635"/>
                <a:gd name="T92" fmla="*/ 2387 w 2573"/>
                <a:gd name="T93" fmla="*/ 7 h 635"/>
                <a:gd name="T94" fmla="*/ 2442 w 2573"/>
                <a:gd name="T95" fmla="*/ 7 h 635"/>
                <a:gd name="T96" fmla="*/ 2490 w 2573"/>
                <a:gd name="T97" fmla="*/ 7 h 635"/>
                <a:gd name="T98" fmla="*/ 2545 w 2573"/>
                <a:gd name="T99" fmla="*/ 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635">
                  <a:moveTo>
                    <a:pt x="0" y="635"/>
                  </a:moveTo>
                  <a:lnTo>
                    <a:pt x="20" y="628"/>
                  </a:lnTo>
                  <a:lnTo>
                    <a:pt x="48" y="614"/>
                  </a:lnTo>
                  <a:lnTo>
                    <a:pt x="75" y="566"/>
                  </a:lnTo>
                  <a:lnTo>
                    <a:pt x="96" y="517"/>
                  </a:lnTo>
                  <a:lnTo>
                    <a:pt x="124" y="483"/>
                  </a:lnTo>
                  <a:lnTo>
                    <a:pt x="151" y="442"/>
                  </a:lnTo>
                  <a:lnTo>
                    <a:pt x="179" y="421"/>
                  </a:lnTo>
                  <a:lnTo>
                    <a:pt x="200" y="400"/>
                  </a:lnTo>
                  <a:lnTo>
                    <a:pt x="227" y="359"/>
                  </a:lnTo>
                  <a:lnTo>
                    <a:pt x="255" y="324"/>
                  </a:lnTo>
                  <a:lnTo>
                    <a:pt x="282" y="276"/>
                  </a:lnTo>
                  <a:lnTo>
                    <a:pt x="303" y="262"/>
                  </a:lnTo>
                  <a:lnTo>
                    <a:pt x="331" y="241"/>
                  </a:lnTo>
                  <a:lnTo>
                    <a:pt x="358" y="207"/>
                  </a:lnTo>
                  <a:lnTo>
                    <a:pt x="379" y="172"/>
                  </a:lnTo>
                  <a:lnTo>
                    <a:pt x="407" y="145"/>
                  </a:lnTo>
                  <a:lnTo>
                    <a:pt x="434" y="131"/>
                  </a:lnTo>
                  <a:lnTo>
                    <a:pt x="462" y="117"/>
                  </a:lnTo>
                  <a:lnTo>
                    <a:pt x="483" y="104"/>
                  </a:lnTo>
                  <a:lnTo>
                    <a:pt x="510" y="90"/>
                  </a:lnTo>
                  <a:lnTo>
                    <a:pt x="538" y="83"/>
                  </a:lnTo>
                  <a:lnTo>
                    <a:pt x="565" y="76"/>
                  </a:lnTo>
                  <a:lnTo>
                    <a:pt x="586" y="69"/>
                  </a:lnTo>
                  <a:lnTo>
                    <a:pt x="614" y="69"/>
                  </a:lnTo>
                  <a:lnTo>
                    <a:pt x="641" y="69"/>
                  </a:lnTo>
                  <a:lnTo>
                    <a:pt x="662" y="62"/>
                  </a:lnTo>
                  <a:lnTo>
                    <a:pt x="690" y="55"/>
                  </a:lnTo>
                  <a:lnTo>
                    <a:pt x="717" y="48"/>
                  </a:lnTo>
                  <a:lnTo>
                    <a:pt x="745" y="48"/>
                  </a:lnTo>
                  <a:lnTo>
                    <a:pt x="765" y="48"/>
                  </a:lnTo>
                  <a:lnTo>
                    <a:pt x="793" y="48"/>
                  </a:lnTo>
                  <a:lnTo>
                    <a:pt x="821" y="41"/>
                  </a:lnTo>
                  <a:lnTo>
                    <a:pt x="848" y="41"/>
                  </a:lnTo>
                  <a:lnTo>
                    <a:pt x="869" y="41"/>
                  </a:lnTo>
                  <a:lnTo>
                    <a:pt x="897" y="35"/>
                  </a:lnTo>
                  <a:lnTo>
                    <a:pt x="924" y="35"/>
                  </a:lnTo>
                  <a:lnTo>
                    <a:pt x="952" y="35"/>
                  </a:lnTo>
                  <a:lnTo>
                    <a:pt x="972" y="28"/>
                  </a:lnTo>
                  <a:lnTo>
                    <a:pt x="1000" y="28"/>
                  </a:lnTo>
                  <a:lnTo>
                    <a:pt x="1028" y="28"/>
                  </a:lnTo>
                  <a:lnTo>
                    <a:pt x="1048" y="21"/>
                  </a:lnTo>
                  <a:lnTo>
                    <a:pt x="1076" y="21"/>
                  </a:lnTo>
                  <a:lnTo>
                    <a:pt x="1103" y="21"/>
                  </a:lnTo>
                  <a:lnTo>
                    <a:pt x="1131" y="14"/>
                  </a:lnTo>
                  <a:lnTo>
                    <a:pt x="1152" y="14"/>
                  </a:lnTo>
                  <a:lnTo>
                    <a:pt x="1179" y="14"/>
                  </a:lnTo>
                  <a:lnTo>
                    <a:pt x="1207" y="14"/>
                  </a:lnTo>
                  <a:lnTo>
                    <a:pt x="1235" y="14"/>
                  </a:lnTo>
                  <a:lnTo>
                    <a:pt x="1255" y="7"/>
                  </a:lnTo>
                  <a:lnTo>
                    <a:pt x="1283" y="7"/>
                  </a:lnTo>
                  <a:lnTo>
                    <a:pt x="1310" y="7"/>
                  </a:lnTo>
                  <a:lnTo>
                    <a:pt x="1331" y="7"/>
                  </a:lnTo>
                  <a:lnTo>
                    <a:pt x="1359" y="7"/>
                  </a:lnTo>
                  <a:lnTo>
                    <a:pt x="1386" y="7"/>
                  </a:lnTo>
                  <a:lnTo>
                    <a:pt x="1414" y="7"/>
                  </a:lnTo>
                  <a:lnTo>
                    <a:pt x="1435" y="0"/>
                  </a:lnTo>
                  <a:lnTo>
                    <a:pt x="1462" y="0"/>
                  </a:lnTo>
                  <a:lnTo>
                    <a:pt x="1490" y="0"/>
                  </a:lnTo>
                  <a:lnTo>
                    <a:pt x="1517" y="0"/>
                  </a:lnTo>
                  <a:lnTo>
                    <a:pt x="1538" y="0"/>
                  </a:lnTo>
                  <a:lnTo>
                    <a:pt x="1566" y="0"/>
                  </a:lnTo>
                  <a:lnTo>
                    <a:pt x="1593" y="0"/>
                  </a:lnTo>
                  <a:lnTo>
                    <a:pt x="1614" y="0"/>
                  </a:lnTo>
                  <a:lnTo>
                    <a:pt x="1642" y="0"/>
                  </a:lnTo>
                  <a:lnTo>
                    <a:pt x="1669" y="0"/>
                  </a:lnTo>
                  <a:lnTo>
                    <a:pt x="1697" y="0"/>
                  </a:lnTo>
                  <a:lnTo>
                    <a:pt x="1718" y="0"/>
                  </a:lnTo>
                  <a:lnTo>
                    <a:pt x="1745" y="0"/>
                  </a:lnTo>
                  <a:lnTo>
                    <a:pt x="1773" y="0"/>
                  </a:lnTo>
                  <a:lnTo>
                    <a:pt x="1800" y="0"/>
                  </a:lnTo>
                  <a:lnTo>
                    <a:pt x="1821" y="0"/>
                  </a:lnTo>
                  <a:lnTo>
                    <a:pt x="1849" y="0"/>
                  </a:lnTo>
                  <a:lnTo>
                    <a:pt x="1876" y="0"/>
                  </a:lnTo>
                  <a:lnTo>
                    <a:pt x="1904" y="0"/>
                  </a:lnTo>
                  <a:lnTo>
                    <a:pt x="1925" y="0"/>
                  </a:lnTo>
                  <a:lnTo>
                    <a:pt x="1952" y="0"/>
                  </a:lnTo>
                  <a:lnTo>
                    <a:pt x="1980" y="0"/>
                  </a:lnTo>
                  <a:lnTo>
                    <a:pt x="2000" y="0"/>
                  </a:lnTo>
                  <a:lnTo>
                    <a:pt x="2028" y="0"/>
                  </a:lnTo>
                  <a:lnTo>
                    <a:pt x="2056" y="0"/>
                  </a:lnTo>
                  <a:lnTo>
                    <a:pt x="2083" y="0"/>
                  </a:lnTo>
                  <a:lnTo>
                    <a:pt x="2104" y="7"/>
                  </a:lnTo>
                  <a:lnTo>
                    <a:pt x="2132" y="7"/>
                  </a:lnTo>
                  <a:lnTo>
                    <a:pt x="2159" y="7"/>
                  </a:lnTo>
                  <a:lnTo>
                    <a:pt x="2187" y="7"/>
                  </a:lnTo>
                  <a:lnTo>
                    <a:pt x="2207" y="7"/>
                  </a:lnTo>
                  <a:lnTo>
                    <a:pt x="2235" y="7"/>
                  </a:lnTo>
                  <a:lnTo>
                    <a:pt x="2263" y="7"/>
                  </a:lnTo>
                  <a:lnTo>
                    <a:pt x="2283" y="7"/>
                  </a:lnTo>
                  <a:lnTo>
                    <a:pt x="2311" y="7"/>
                  </a:lnTo>
                  <a:lnTo>
                    <a:pt x="2338" y="7"/>
                  </a:lnTo>
                  <a:lnTo>
                    <a:pt x="2366" y="7"/>
                  </a:lnTo>
                  <a:lnTo>
                    <a:pt x="2387" y="7"/>
                  </a:lnTo>
                  <a:lnTo>
                    <a:pt x="2414" y="7"/>
                  </a:lnTo>
                  <a:lnTo>
                    <a:pt x="2442" y="7"/>
                  </a:lnTo>
                  <a:lnTo>
                    <a:pt x="2470" y="7"/>
                  </a:lnTo>
                  <a:lnTo>
                    <a:pt x="2490" y="7"/>
                  </a:lnTo>
                  <a:lnTo>
                    <a:pt x="2518" y="7"/>
                  </a:lnTo>
                  <a:lnTo>
                    <a:pt x="2545" y="7"/>
                  </a:lnTo>
                  <a:lnTo>
                    <a:pt x="2573" y="7"/>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39" name="Freeform 34"/>
            <p:cNvSpPr>
              <a:spLocks/>
            </p:cNvSpPr>
            <p:nvPr/>
          </p:nvSpPr>
          <p:spPr bwMode="auto">
            <a:xfrm>
              <a:off x="1680" y="3583"/>
              <a:ext cx="2573" cy="82"/>
            </a:xfrm>
            <a:custGeom>
              <a:avLst/>
              <a:gdLst>
                <a:gd name="T0" fmla="*/ 20 w 2573"/>
                <a:gd name="T1" fmla="*/ 68 h 82"/>
                <a:gd name="T2" fmla="*/ 75 w 2573"/>
                <a:gd name="T3" fmla="*/ 41 h 82"/>
                <a:gd name="T4" fmla="*/ 124 w 2573"/>
                <a:gd name="T5" fmla="*/ 48 h 82"/>
                <a:gd name="T6" fmla="*/ 179 w 2573"/>
                <a:gd name="T7" fmla="*/ 62 h 82"/>
                <a:gd name="T8" fmla="*/ 227 w 2573"/>
                <a:gd name="T9" fmla="*/ 82 h 82"/>
                <a:gd name="T10" fmla="*/ 282 w 2573"/>
                <a:gd name="T11" fmla="*/ 55 h 82"/>
                <a:gd name="T12" fmla="*/ 331 w 2573"/>
                <a:gd name="T13" fmla="*/ 27 h 82"/>
                <a:gd name="T14" fmla="*/ 379 w 2573"/>
                <a:gd name="T15" fmla="*/ 13 h 82"/>
                <a:gd name="T16" fmla="*/ 434 w 2573"/>
                <a:gd name="T17" fmla="*/ 6 h 82"/>
                <a:gd name="T18" fmla="*/ 483 w 2573"/>
                <a:gd name="T19" fmla="*/ 13 h 82"/>
                <a:gd name="T20" fmla="*/ 538 w 2573"/>
                <a:gd name="T21" fmla="*/ 20 h 82"/>
                <a:gd name="T22" fmla="*/ 586 w 2573"/>
                <a:gd name="T23" fmla="*/ 27 h 82"/>
                <a:gd name="T24" fmla="*/ 641 w 2573"/>
                <a:gd name="T25" fmla="*/ 34 h 82"/>
                <a:gd name="T26" fmla="*/ 690 w 2573"/>
                <a:gd name="T27" fmla="*/ 48 h 82"/>
                <a:gd name="T28" fmla="*/ 745 w 2573"/>
                <a:gd name="T29" fmla="*/ 55 h 82"/>
                <a:gd name="T30" fmla="*/ 793 w 2573"/>
                <a:gd name="T31" fmla="*/ 55 h 82"/>
                <a:gd name="T32" fmla="*/ 848 w 2573"/>
                <a:gd name="T33" fmla="*/ 55 h 82"/>
                <a:gd name="T34" fmla="*/ 897 w 2573"/>
                <a:gd name="T35" fmla="*/ 48 h 82"/>
                <a:gd name="T36" fmla="*/ 952 w 2573"/>
                <a:gd name="T37" fmla="*/ 48 h 82"/>
                <a:gd name="T38" fmla="*/ 1000 w 2573"/>
                <a:gd name="T39" fmla="*/ 48 h 82"/>
                <a:gd name="T40" fmla="*/ 1048 w 2573"/>
                <a:gd name="T41" fmla="*/ 41 h 82"/>
                <a:gd name="T42" fmla="*/ 1103 w 2573"/>
                <a:gd name="T43" fmla="*/ 41 h 82"/>
                <a:gd name="T44" fmla="*/ 1152 w 2573"/>
                <a:gd name="T45" fmla="*/ 41 h 82"/>
                <a:gd name="T46" fmla="*/ 1207 w 2573"/>
                <a:gd name="T47" fmla="*/ 41 h 82"/>
                <a:gd name="T48" fmla="*/ 1255 w 2573"/>
                <a:gd name="T49" fmla="*/ 41 h 82"/>
                <a:gd name="T50" fmla="*/ 1310 w 2573"/>
                <a:gd name="T51" fmla="*/ 34 h 82"/>
                <a:gd name="T52" fmla="*/ 1359 w 2573"/>
                <a:gd name="T53" fmla="*/ 34 h 82"/>
                <a:gd name="T54" fmla="*/ 1414 w 2573"/>
                <a:gd name="T55" fmla="*/ 34 h 82"/>
                <a:gd name="T56" fmla="*/ 1462 w 2573"/>
                <a:gd name="T57" fmla="*/ 34 h 82"/>
                <a:gd name="T58" fmla="*/ 1517 w 2573"/>
                <a:gd name="T59" fmla="*/ 27 h 82"/>
                <a:gd name="T60" fmla="*/ 1566 w 2573"/>
                <a:gd name="T61" fmla="*/ 27 h 82"/>
                <a:gd name="T62" fmla="*/ 1614 w 2573"/>
                <a:gd name="T63" fmla="*/ 27 h 82"/>
                <a:gd name="T64" fmla="*/ 1669 w 2573"/>
                <a:gd name="T65" fmla="*/ 27 h 82"/>
                <a:gd name="T66" fmla="*/ 1718 w 2573"/>
                <a:gd name="T67" fmla="*/ 20 h 82"/>
                <a:gd name="T68" fmla="*/ 1773 w 2573"/>
                <a:gd name="T69" fmla="*/ 20 h 82"/>
                <a:gd name="T70" fmla="*/ 1821 w 2573"/>
                <a:gd name="T71" fmla="*/ 20 h 82"/>
                <a:gd name="T72" fmla="*/ 1876 w 2573"/>
                <a:gd name="T73" fmla="*/ 20 h 82"/>
                <a:gd name="T74" fmla="*/ 1925 w 2573"/>
                <a:gd name="T75" fmla="*/ 20 h 82"/>
                <a:gd name="T76" fmla="*/ 1980 w 2573"/>
                <a:gd name="T77" fmla="*/ 20 h 82"/>
                <a:gd name="T78" fmla="*/ 2028 w 2573"/>
                <a:gd name="T79" fmla="*/ 20 h 82"/>
                <a:gd name="T80" fmla="*/ 2083 w 2573"/>
                <a:gd name="T81" fmla="*/ 20 h 82"/>
                <a:gd name="T82" fmla="*/ 2132 w 2573"/>
                <a:gd name="T83" fmla="*/ 13 h 82"/>
                <a:gd name="T84" fmla="*/ 2187 w 2573"/>
                <a:gd name="T85" fmla="*/ 13 h 82"/>
                <a:gd name="T86" fmla="*/ 2235 w 2573"/>
                <a:gd name="T87" fmla="*/ 13 h 82"/>
                <a:gd name="T88" fmla="*/ 2283 w 2573"/>
                <a:gd name="T89" fmla="*/ 13 h 82"/>
                <a:gd name="T90" fmla="*/ 2338 w 2573"/>
                <a:gd name="T91" fmla="*/ 13 h 82"/>
                <a:gd name="T92" fmla="*/ 2387 w 2573"/>
                <a:gd name="T93" fmla="*/ 13 h 82"/>
                <a:gd name="T94" fmla="*/ 2442 w 2573"/>
                <a:gd name="T95" fmla="*/ 13 h 82"/>
                <a:gd name="T96" fmla="*/ 2490 w 2573"/>
                <a:gd name="T97" fmla="*/ 13 h 82"/>
                <a:gd name="T98" fmla="*/ 2545 w 2573"/>
                <a:gd name="T99"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2">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6"/>
                  </a:lnTo>
                  <a:lnTo>
                    <a:pt x="483" y="13"/>
                  </a:lnTo>
                  <a:lnTo>
                    <a:pt x="510" y="20"/>
                  </a:lnTo>
                  <a:lnTo>
                    <a:pt x="538" y="20"/>
                  </a:lnTo>
                  <a:lnTo>
                    <a:pt x="565" y="27"/>
                  </a:lnTo>
                  <a:lnTo>
                    <a:pt x="586" y="27"/>
                  </a:lnTo>
                  <a:lnTo>
                    <a:pt x="614" y="34"/>
                  </a:lnTo>
                  <a:lnTo>
                    <a:pt x="641" y="34"/>
                  </a:lnTo>
                  <a:lnTo>
                    <a:pt x="662" y="41"/>
                  </a:lnTo>
                  <a:lnTo>
                    <a:pt x="690" y="48"/>
                  </a:lnTo>
                  <a:lnTo>
                    <a:pt x="717" y="48"/>
                  </a:lnTo>
                  <a:lnTo>
                    <a:pt x="745" y="55"/>
                  </a:lnTo>
                  <a:lnTo>
                    <a:pt x="765" y="55"/>
                  </a:lnTo>
                  <a:lnTo>
                    <a:pt x="793" y="55"/>
                  </a:lnTo>
                  <a:lnTo>
                    <a:pt x="821" y="55"/>
                  </a:lnTo>
                  <a:lnTo>
                    <a:pt x="848" y="55"/>
                  </a:lnTo>
                  <a:lnTo>
                    <a:pt x="869" y="55"/>
                  </a:lnTo>
                  <a:lnTo>
                    <a:pt x="897" y="48"/>
                  </a:lnTo>
                  <a:lnTo>
                    <a:pt x="924" y="48"/>
                  </a:lnTo>
                  <a:lnTo>
                    <a:pt x="952" y="48"/>
                  </a:lnTo>
                  <a:lnTo>
                    <a:pt x="972" y="48"/>
                  </a:lnTo>
                  <a:lnTo>
                    <a:pt x="1000" y="48"/>
                  </a:lnTo>
                  <a:lnTo>
                    <a:pt x="1028" y="41"/>
                  </a:lnTo>
                  <a:lnTo>
                    <a:pt x="1048" y="41"/>
                  </a:lnTo>
                  <a:lnTo>
                    <a:pt x="1076" y="41"/>
                  </a:lnTo>
                  <a:lnTo>
                    <a:pt x="1103" y="41"/>
                  </a:lnTo>
                  <a:lnTo>
                    <a:pt x="1131" y="41"/>
                  </a:lnTo>
                  <a:lnTo>
                    <a:pt x="1152" y="41"/>
                  </a:lnTo>
                  <a:lnTo>
                    <a:pt x="1179" y="41"/>
                  </a:lnTo>
                  <a:lnTo>
                    <a:pt x="1207" y="41"/>
                  </a:lnTo>
                  <a:lnTo>
                    <a:pt x="1235" y="41"/>
                  </a:lnTo>
                  <a:lnTo>
                    <a:pt x="1255" y="41"/>
                  </a:lnTo>
                  <a:lnTo>
                    <a:pt x="1283" y="41"/>
                  </a:lnTo>
                  <a:lnTo>
                    <a:pt x="1310" y="34"/>
                  </a:lnTo>
                  <a:lnTo>
                    <a:pt x="1331" y="34"/>
                  </a:lnTo>
                  <a:lnTo>
                    <a:pt x="1359" y="34"/>
                  </a:lnTo>
                  <a:lnTo>
                    <a:pt x="1386" y="34"/>
                  </a:lnTo>
                  <a:lnTo>
                    <a:pt x="1414" y="34"/>
                  </a:lnTo>
                  <a:lnTo>
                    <a:pt x="1435" y="34"/>
                  </a:lnTo>
                  <a:lnTo>
                    <a:pt x="1462" y="34"/>
                  </a:lnTo>
                  <a:lnTo>
                    <a:pt x="1490" y="27"/>
                  </a:lnTo>
                  <a:lnTo>
                    <a:pt x="1517" y="27"/>
                  </a:lnTo>
                  <a:lnTo>
                    <a:pt x="1538" y="27"/>
                  </a:lnTo>
                  <a:lnTo>
                    <a:pt x="1566" y="27"/>
                  </a:lnTo>
                  <a:lnTo>
                    <a:pt x="1593" y="27"/>
                  </a:lnTo>
                  <a:lnTo>
                    <a:pt x="1614" y="27"/>
                  </a:lnTo>
                  <a:lnTo>
                    <a:pt x="1642" y="27"/>
                  </a:lnTo>
                  <a:lnTo>
                    <a:pt x="1669" y="27"/>
                  </a:lnTo>
                  <a:lnTo>
                    <a:pt x="1697" y="27"/>
                  </a:lnTo>
                  <a:lnTo>
                    <a:pt x="1718" y="20"/>
                  </a:lnTo>
                  <a:lnTo>
                    <a:pt x="1745" y="20"/>
                  </a:lnTo>
                  <a:lnTo>
                    <a:pt x="1773" y="20"/>
                  </a:lnTo>
                  <a:lnTo>
                    <a:pt x="1800" y="20"/>
                  </a:lnTo>
                  <a:lnTo>
                    <a:pt x="1821" y="20"/>
                  </a:lnTo>
                  <a:lnTo>
                    <a:pt x="1849" y="20"/>
                  </a:lnTo>
                  <a:lnTo>
                    <a:pt x="1876" y="20"/>
                  </a:lnTo>
                  <a:lnTo>
                    <a:pt x="1904" y="20"/>
                  </a:lnTo>
                  <a:lnTo>
                    <a:pt x="1925" y="20"/>
                  </a:lnTo>
                  <a:lnTo>
                    <a:pt x="1952" y="20"/>
                  </a:lnTo>
                  <a:lnTo>
                    <a:pt x="1980" y="20"/>
                  </a:lnTo>
                  <a:lnTo>
                    <a:pt x="2000" y="20"/>
                  </a:lnTo>
                  <a:lnTo>
                    <a:pt x="2028" y="20"/>
                  </a:lnTo>
                  <a:lnTo>
                    <a:pt x="2056" y="20"/>
                  </a:lnTo>
                  <a:lnTo>
                    <a:pt x="2083" y="20"/>
                  </a:lnTo>
                  <a:lnTo>
                    <a:pt x="2104" y="20"/>
                  </a:lnTo>
                  <a:lnTo>
                    <a:pt x="2132" y="13"/>
                  </a:lnTo>
                  <a:lnTo>
                    <a:pt x="2159" y="13"/>
                  </a:lnTo>
                  <a:lnTo>
                    <a:pt x="2187" y="13"/>
                  </a:lnTo>
                  <a:lnTo>
                    <a:pt x="2207" y="13"/>
                  </a:lnTo>
                  <a:lnTo>
                    <a:pt x="2235" y="13"/>
                  </a:lnTo>
                  <a:lnTo>
                    <a:pt x="2263" y="13"/>
                  </a:lnTo>
                  <a:lnTo>
                    <a:pt x="2283" y="13"/>
                  </a:lnTo>
                  <a:lnTo>
                    <a:pt x="2311" y="13"/>
                  </a:lnTo>
                  <a:lnTo>
                    <a:pt x="2338" y="13"/>
                  </a:lnTo>
                  <a:lnTo>
                    <a:pt x="2366" y="13"/>
                  </a:lnTo>
                  <a:lnTo>
                    <a:pt x="2387" y="13"/>
                  </a:lnTo>
                  <a:lnTo>
                    <a:pt x="2414" y="13"/>
                  </a:lnTo>
                  <a:lnTo>
                    <a:pt x="2442" y="13"/>
                  </a:lnTo>
                  <a:lnTo>
                    <a:pt x="2470" y="13"/>
                  </a:lnTo>
                  <a:lnTo>
                    <a:pt x="2490" y="13"/>
                  </a:lnTo>
                  <a:lnTo>
                    <a:pt x="2518" y="13"/>
                  </a:lnTo>
                  <a:lnTo>
                    <a:pt x="2545" y="13"/>
                  </a:lnTo>
                  <a:lnTo>
                    <a:pt x="2573" y="13"/>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0" name="Freeform 35"/>
            <p:cNvSpPr>
              <a:spLocks/>
            </p:cNvSpPr>
            <p:nvPr/>
          </p:nvSpPr>
          <p:spPr bwMode="auto">
            <a:xfrm>
              <a:off x="1680" y="3589"/>
              <a:ext cx="2573" cy="83"/>
            </a:xfrm>
            <a:custGeom>
              <a:avLst/>
              <a:gdLst>
                <a:gd name="T0" fmla="*/ 20 w 2573"/>
                <a:gd name="T1" fmla="*/ 69 h 83"/>
                <a:gd name="T2" fmla="*/ 75 w 2573"/>
                <a:gd name="T3" fmla="*/ 42 h 83"/>
                <a:gd name="T4" fmla="*/ 124 w 2573"/>
                <a:gd name="T5" fmla="*/ 49 h 83"/>
                <a:gd name="T6" fmla="*/ 179 w 2573"/>
                <a:gd name="T7" fmla="*/ 62 h 83"/>
                <a:gd name="T8" fmla="*/ 227 w 2573"/>
                <a:gd name="T9" fmla="*/ 83 h 83"/>
                <a:gd name="T10" fmla="*/ 282 w 2573"/>
                <a:gd name="T11" fmla="*/ 56 h 83"/>
                <a:gd name="T12" fmla="*/ 331 w 2573"/>
                <a:gd name="T13" fmla="*/ 28 h 83"/>
                <a:gd name="T14" fmla="*/ 379 w 2573"/>
                <a:gd name="T15" fmla="*/ 14 h 83"/>
                <a:gd name="T16" fmla="*/ 434 w 2573"/>
                <a:gd name="T17" fmla="*/ 7 h 83"/>
                <a:gd name="T18" fmla="*/ 483 w 2573"/>
                <a:gd name="T19" fmla="*/ 14 h 83"/>
                <a:gd name="T20" fmla="*/ 538 w 2573"/>
                <a:gd name="T21" fmla="*/ 21 h 83"/>
                <a:gd name="T22" fmla="*/ 586 w 2573"/>
                <a:gd name="T23" fmla="*/ 28 h 83"/>
                <a:gd name="T24" fmla="*/ 641 w 2573"/>
                <a:gd name="T25" fmla="*/ 35 h 83"/>
                <a:gd name="T26" fmla="*/ 690 w 2573"/>
                <a:gd name="T27" fmla="*/ 49 h 83"/>
                <a:gd name="T28" fmla="*/ 745 w 2573"/>
                <a:gd name="T29" fmla="*/ 56 h 83"/>
                <a:gd name="T30" fmla="*/ 793 w 2573"/>
                <a:gd name="T31" fmla="*/ 56 h 83"/>
                <a:gd name="T32" fmla="*/ 848 w 2573"/>
                <a:gd name="T33" fmla="*/ 56 h 83"/>
                <a:gd name="T34" fmla="*/ 897 w 2573"/>
                <a:gd name="T35" fmla="*/ 49 h 83"/>
                <a:gd name="T36" fmla="*/ 952 w 2573"/>
                <a:gd name="T37" fmla="*/ 49 h 83"/>
                <a:gd name="T38" fmla="*/ 1000 w 2573"/>
                <a:gd name="T39" fmla="*/ 49 h 83"/>
                <a:gd name="T40" fmla="*/ 1048 w 2573"/>
                <a:gd name="T41" fmla="*/ 42 h 83"/>
                <a:gd name="T42" fmla="*/ 1103 w 2573"/>
                <a:gd name="T43" fmla="*/ 42 h 83"/>
                <a:gd name="T44" fmla="*/ 1152 w 2573"/>
                <a:gd name="T45" fmla="*/ 42 h 83"/>
                <a:gd name="T46" fmla="*/ 1207 w 2573"/>
                <a:gd name="T47" fmla="*/ 42 h 83"/>
                <a:gd name="T48" fmla="*/ 1255 w 2573"/>
                <a:gd name="T49" fmla="*/ 42 h 83"/>
                <a:gd name="T50" fmla="*/ 1310 w 2573"/>
                <a:gd name="T51" fmla="*/ 35 h 83"/>
                <a:gd name="T52" fmla="*/ 1359 w 2573"/>
                <a:gd name="T53" fmla="*/ 35 h 83"/>
                <a:gd name="T54" fmla="*/ 1414 w 2573"/>
                <a:gd name="T55" fmla="*/ 35 h 83"/>
                <a:gd name="T56" fmla="*/ 1462 w 2573"/>
                <a:gd name="T57" fmla="*/ 35 h 83"/>
                <a:gd name="T58" fmla="*/ 1517 w 2573"/>
                <a:gd name="T59" fmla="*/ 28 h 83"/>
                <a:gd name="T60" fmla="*/ 1566 w 2573"/>
                <a:gd name="T61" fmla="*/ 28 h 83"/>
                <a:gd name="T62" fmla="*/ 1614 w 2573"/>
                <a:gd name="T63" fmla="*/ 28 h 83"/>
                <a:gd name="T64" fmla="*/ 1669 w 2573"/>
                <a:gd name="T65" fmla="*/ 28 h 83"/>
                <a:gd name="T66" fmla="*/ 1718 w 2573"/>
                <a:gd name="T67" fmla="*/ 21 h 83"/>
                <a:gd name="T68" fmla="*/ 1773 w 2573"/>
                <a:gd name="T69" fmla="*/ 21 h 83"/>
                <a:gd name="T70" fmla="*/ 1821 w 2573"/>
                <a:gd name="T71" fmla="*/ 21 h 83"/>
                <a:gd name="T72" fmla="*/ 1876 w 2573"/>
                <a:gd name="T73" fmla="*/ 21 h 83"/>
                <a:gd name="T74" fmla="*/ 1925 w 2573"/>
                <a:gd name="T75" fmla="*/ 21 h 83"/>
                <a:gd name="T76" fmla="*/ 1980 w 2573"/>
                <a:gd name="T77" fmla="*/ 21 h 83"/>
                <a:gd name="T78" fmla="*/ 2028 w 2573"/>
                <a:gd name="T79" fmla="*/ 21 h 83"/>
                <a:gd name="T80" fmla="*/ 2083 w 2573"/>
                <a:gd name="T81" fmla="*/ 21 h 83"/>
                <a:gd name="T82" fmla="*/ 2132 w 2573"/>
                <a:gd name="T83" fmla="*/ 14 h 83"/>
                <a:gd name="T84" fmla="*/ 2187 w 2573"/>
                <a:gd name="T85" fmla="*/ 14 h 83"/>
                <a:gd name="T86" fmla="*/ 2235 w 2573"/>
                <a:gd name="T87" fmla="*/ 14 h 83"/>
                <a:gd name="T88" fmla="*/ 2283 w 2573"/>
                <a:gd name="T89" fmla="*/ 14 h 83"/>
                <a:gd name="T90" fmla="*/ 2338 w 2573"/>
                <a:gd name="T91" fmla="*/ 14 h 83"/>
                <a:gd name="T92" fmla="*/ 2387 w 2573"/>
                <a:gd name="T93" fmla="*/ 14 h 83"/>
                <a:gd name="T94" fmla="*/ 2442 w 2573"/>
                <a:gd name="T95" fmla="*/ 14 h 83"/>
                <a:gd name="T96" fmla="*/ 2490 w 2573"/>
                <a:gd name="T97" fmla="*/ 14 h 83"/>
                <a:gd name="T98" fmla="*/ 2545 w 2573"/>
                <a:gd name="T99"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3">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7"/>
                  </a:lnTo>
                  <a:lnTo>
                    <a:pt x="483" y="14"/>
                  </a:lnTo>
                  <a:lnTo>
                    <a:pt x="510" y="21"/>
                  </a:lnTo>
                  <a:lnTo>
                    <a:pt x="538" y="21"/>
                  </a:lnTo>
                  <a:lnTo>
                    <a:pt x="565" y="28"/>
                  </a:lnTo>
                  <a:lnTo>
                    <a:pt x="586" y="28"/>
                  </a:lnTo>
                  <a:lnTo>
                    <a:pt x="614" y="35"/>
                  </a:lnTo>
                  <a:lnTo>
                    <a:pt x="641" y="35"/>
                  </a:lnTo>
                  <a:lnTo>
                    <a:pt x="662" y="42"/>
                  </a:lnTo>
                  <a:lnTo>
                    <a:pt x="690" y="49"/>
                  </a:lnTo>
                  <a:lnTo>
                    <a:pt x="717" y="49"/>
                  </a:lnTo>
                  <a:lnTo>
                    <a:pt x="745" y="56"/>
                  </a:lnTo>
                  <a:lnTo>
                    <a:pt x="765" y="56"/>
                  </a:lnTo>
                  <a:lnTo>
                    <a:pt x="793" y="56"/>
                  </a:lnTo>
                  <a:lnTo>
                    <a:pt x="821" y="56"/>
                  </a:lnTo>
                  <a:lnTo>
                    <a:pt x="848" y="56"/>
                  </a:lnTo>
                  <a:lnTo>
                    <a:pt x="869" y="56"/>
                  </a:lnTo>
                  <a:lnTo>
                    <a:pt x="897" y="49"/>
                  </a:lnTo>
                  <a:lnTo>
                    <a:pt x="924" y="49"/>
                  </a:lnTo>
                  <a:lnTo>
                    <a:pt x="952" y="49"/>
                  </a:lnTo>
                  <a:lnTo>
                    <a:pt x="972" y="49"/>
                  </a:lnTo>
                  <a:lnTo>
                    <a:pt x="1000" y="49"/>
                  </a:lnTo>
                  <a:lnTo>
                    <a:pt x="1028" y="42"/>
                  </a:lnTo>
                  <a:lnTo>
                    <a:pt x="1048" y="42"/>
                  </a:lnTo>
                  <a:lnTo>
                    <a:pt x="1076" y="42"/>
                  </a:lnTo>
                  <a:lnTo>
                    <a:pt x="1103" y="42"/>
                  </a:lnTo>
                  <a:lnTo>
                    <a:pt x="1131" y="42"/>
                  </a:lnTo>
                  <a:lnTo>
                    <a:pt x="1152" y="42"/>
                  </a:lnTo>
                  <a:lnTo>
                    <a:pt x="1179" y="42"/>
                  </a:lnTo>
                  <a:lnTo>
                    <a:pt x="1207" y="42"/>
                  </a:lnTo>
                  <a:lnTo>
                    <a:pt x="1235" y="42"/>
                  </a:lnTo>
                  <a:lnTo>
                    <a:pt x="1255" y="42"/>
                  </a:lnTo>
                  <a:lnTo>
                    <a:pt x="1283" y="42"/>
                  </a:lnTo>
                  <a:lnTo>
                    <a:pt x="1310" y="35"/>
                  </a:lnTo>
                  <a:lnTo>
                    <a:pt x="1331" y="35"/>
                  </a:lnTo>
                  <a:lnTo>
                    <a:pt x="1359" y="35"/>
                  </a:lnTo>
                  <a:lnTo>
                    <a:pt x="1386" y="35"/>
                  </a:lnTo>
                  <a:lnTo>
                    <a:pt x="1414" y="35"/>
                  </a:lnTo>
                  <a:lnTo>
                    <a:pt x="1435" y="35"/>
                  </a:lnTo>
                  <a:lnTo>
                    <a:pt x="1462" y="35"/>
                  </a:lnTo>
                  <a:lnTo>
                    <a:pt x="1490" y="28"/>
                  </a:lnTo>
                  <a:lnTo>
                    <a:pt x="1517" y="28"/>
                  </a:lnTo>
                  <a:lnTo>
                    <a:pt x="1538" y="28"/>
                  </a:lnTo>
                  <a:lnTo>
                    <a:pt x="1566" y="28"/>
                  </a:lnTo>
                  <a:lnTo>
                    <a:pt x="1593" y="28"/>
                  </a:lnTo>
                  <a:lnTo>
                    <a:pt x="1614" y="28"/>
                  </a:lnTo>
                  <a:lnTo>
                    <a:pt x="1642" y="28"/>
                  </a:lnTo>
                  <a:lnTo>
                    <a:pt x="1669" y="28"/>
                  </a:lnTo>
                  <a:lnTo>
                    <a:pt x="1697" y="28"/>
                  </a:lnTo>
                  <a:lnTo>
                    <a:pt x="1718" y="21"/>
                  </a:lnTo>
                  <a:lnTo>
                    <a:pt x="1745" y="21"/>
                  </a:lnTo>
                  <a:lnTo>
                    <a:pt x="1773" y="21"/>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14"/>
                  </a:lnTo>
                  <a:lnTo>
                    <a:pt x="2159" y="14"/>
                  </a:lnTo>
                  <a:lnTo>
                    <a:pt x="2187" y="14"/>
                  </a:lnTo>
                  <a:lnTo>
                    <a:pt x="2207" y="14"/>
                  </a:lnTo>
                  <a:lnTo>
                    <a:pt x="2235" y="14"/>
                  </a:lnTo>
                  <a:lnTo>
                    <a:pt x="2263" y="14"/>
                  </a:lnTo>
                  <a:lnTo>
                    <a:pt x="2283" y="14"/>
                  </a:lnTo>
                  <a:lnTo>
                    <a:pt x="2311" y="14"/>
                  </a:lnTo>
                  <a:lnTo>
                    <a:pt x="2338" y="14"/>
                  </a:lnTo>
                  <a:lnTo>
                    <a:pt x="2366" y="14"/>
                  </a:lnTo>
                  <a:lnTo>
                    <a:pt x="2387" y="14"/>
                  </a:lnTo>
                  <a:lnTo>
                    <a:pt x="2414" y="14"/>
                  </a:lnTo>
                  <a:lnTo>
                    <a:pt x="2442" y="14"/>
                  </a:lnTo>
                  <a:lnTo>
                    <a:pt x="2470" y="14"/>
                  </a:lnTo>
                  <a:lnTo>
                    <a:pt x="2490" y="14"/>
                  </a:lnTo>
                  <a:lnTo>
                    <a:pt x="2518" y="14"/>
                  </a:lnTo>
                  <a:lnTo>
                    <a:pt x="2545" y="14"/>
                  </a:lnTo>
                  <a:lnTo>
                    <a:pt x="2573" y="14"/>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1" name="Freeform 36"/>
            <p:cNvSpPr>
              <a:spLocks/>
            </p:cNvSpPr>
            <p:nvPr/>
          </p:nvSpPr>
          <p:spPr bwMode="auto">
            <a:xfrm>
              <a:off x="1680" y="3596"/>
              <a:ext cx="2573" cy="83"/>
            </a:xfrm>
            <a:custGeom>
              <a:avLst/>
              <a:gdLst>
                <a:gd name="T0" fmla="*/ 20 w 2573"/>
                <a:gd name="T1" fmla="*/ 69 h 83"/>
                <a:gd name="T2" fmla="*/ 75 w 2573"/>
                <a:gd name="T3" fmla="*/ 42 h 83"/>
                <a:gd name="T4" fmla="*/ 124 w 2573"/>
                <a:gd name="T5" fmla="*/ 49 h 83"/>
                <a:gd name="T6" fmla="*/ 179 w 2573"/>
                <a:gd name="T7" fmla="*/ 62 h 83"/>
                <a:gd name="T8" fmla="*/ 227 w 2573"/>
                <a:gd name="T9" fmla="*/ 83 h 83"/>
                <a:gd name="T10" fmla="*/ 282 w 2573"/>
                <a:gd name="T11" fmla="*/ 55 h 83"/>
                <a:gd name="T12" fmla="*/ 331 w 2573"/>
                <a:gd name="T13" fmla="*/ 28 h 83"/>
                <a:gd name="T14" fmla="*/ 379 w 2573"/>
                <a:gd name="T15" fmla="*/ 14 h 83"/>
                <a:gd name="T16" fmla="*/ 434 w 2573"/>
                <a:gd name="T17" fmla="*/ 7 h 83"/>
                <a:gd name="T18" fmla="*/ 483 w 2573"/>
                <a:gd name="T19" fmla="*/ 14 h 83"/>
                <a:gd name="T20" fmla="*/ 538 w 2573"/>
                <a:gd name="T21" fmla="*/ 21 h 83"/>
                <a:gd name="T22" fmla="*/ 586 w 2573"/>
                <a:gd name="T23" fmla="*/ 28 h 83"/>
                <a:gd name="T24" fmla="*/ 641 w 2573"/>
                <a:gd name="T25" fmla="*/ 35 h 83"/>
                <a:gd name="T26" fmla="*/ 690 w 2573"/>
                <a:gd name="T27" fmla="*/ 49 h 83"/>
                <a:gd name="T28" fmla="*/ 745 w 2573"/>
                <a:gd name="T29" fmla="*/ 55 h 83"/>
                <a:gd name="T30" fmla="*/ 793 w 2573"/>
                <a:gd name="T31" fmla="*/ 55 h 83"/>
                <a:gd name="T32" fmla="*/ 848 w 2573"/>
                <a:gd name="T33" fmla="*/ 55 h 83"/>
                <a:gd name="T34" fmla="*/ 897 w 2573"/>
                <a:gd name="T35" fmla="*/ 49 h 83"/>
                <a:gd name="T36" fmla="*/ 952 w 2573"/>
                <a:gd name="T37" fmla="*/ 49 h 83"/>
                <a:gd name="T38" fmla="*/ 1000 w 2573"/>
                <a:gd name="T39" fmla="*/ 49 h 83"/>
                <a:gd name="T40" fmla="*/ 1048 w 2573"/>
                <a:gd name="T41" fmla="*/ 42 h 83"/>
                <a:gd name="T42" fmla="*/ 1103 w 2573"/>
                <a:gd name="T43" fmla="*/ 42 h 83"/>
                <a:gd name="T44" fmla="*/ 1152 w 2573"/>
                <a:gd name="T45" fmla="*/ 42 h 83"/>
                <a:gd name="T46" fmla="*/ 1207 w 2573"/>
                <a:gd name="T47" fmla="*/ 42 h 83"/>
                <a:gd name="T48" fmla="*/ 1255 w 2573"/>
                <a:gd name="T49" fmla="*/ 42 h 83"/>
                <a:gd name="T50" fmla="*/ 1310 w 2573"/>
                <a:gd name="T51" fmla="*/ 35 h 83"/>
                <a:gd name="T52" fmla="*/ 1359 w 2573"/>
                <a:gd name="T53" fmla="*/ 35 h 83"/>
                <a:gd name="T54" fmla="*/ 1414 w 2573"/>
                <a:gd name="T55" fmla="*/ 35 h 83"/>
                <a:gd name="T56" fmla="*/ 1462 w 2573"/>
                <a:gd name="T57" fmla="*/ 35 h 83"/>
                <a:gd name="T58" fmla="*/ 1517 w 2573"/>
                <a:gd name="T59" fmla="*/ 28 h 83"/>
                <a:gd name="T60" fmla="*/ 1566 w 2573"/>
                <a:gd name="T61" fmla="*/ 28 h 83"/>
                <a:gd name="T62" fmla="*/ 1614 w 2573"/>
                <a:gd name="T63" fmla="*/ 28 h 83"/>
                <a:gd name="T64" fmla="*/ 1669 w 2573"/>
                <a:gd name="T65" fmla="*/ 28 h 83"/>
                <a:gd name="T66" fmla="*/ 1718 w 2573"/>
                <a:gd name="T67" fmla="*/ 21 h 83"/>
                <a:gd name="T68" fmla="*/ 1773 w 2573"/>
                <a:gd name="T69" fmla="*/ 21 h 83"/>
                <a:gd name="T70" fmla="*/ 1821 w 2573"/>
                <a:gd name="T71" fmla="*/ 21 h 83"/>
                <a:gd name="T72" fmla="*/ 1876 w 2573"/>
                <a:gd name="T73" fmla="*/ 21 h 83"/>
                <a:gd name="T74" fmla="*/ 1925 w 2573"/>
                <a:gd name="T75" fmla="*/ 21 h 83"/>
                <a:gd name="T76" fmla="*/ 1980 w 2573"/>
                <a:gd name="T77" fmla="*/ 21 h 83"/>
                <a:gd name="T78" fmla="*/ 2028 w 2573"/>
                <a:gd name="T79" fmla="*/ 21 h 83"/>
                <a:gd name="T80" fmla="*/ 2083 w 2573"/>
                <a:gd name="T81" fmla="*/ 21 h 83"/>
                <a:gd name="T82" fmla="*/ 2132 w 2573"/>
                <a:gd name="T83" fmla="*/ 14 h 83"/>
                <a:gd name="T84" fmla="*/ 2187 w 2573"/>
                <a:gd name="T85" fmla="*/ 14 h 83"/>
                <a:gd name="T86" fmla="*/ 2235 w 2573"/>
                <a:gd name="T87" fmla="*/ 14 h 83"/>
                <a:gd name="T88" fmla="*/ 2283 w 2573"/>
                <a:gd name="T89" fmla="*/ 14 h 83"/>
                <a:gd name="T90" fmla="*/ 2338 w 2573"/>
                <a:gd name="T91" fmla="*/ 14 h 83"/>
                <a:gd name="T92" fmla="*/ 2387 w 2573"/>
                <a:gd name="T93" fmla="*/ 14 h 83"/>
                <a:gd name="T94" fmla="*/ 2442 w 2573"/>
                <a:gd name="T95" fmla="*/ 14 h 83"/>
                <a:gd name="T96" fmla="*/ 2490 w 2573"/>
                <a:gd name="T97" fmla="*/ 14 h 83"/>
                <a:gd name="T98" fmla="*/ 2545 w 2573"/>
                <a:gd name="T99" fmla="*/ 1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83">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7"/>
                  </a:lnTo>
                  <a:lnTo>
                    <a:pt x="483" y="14"/>
                  </a:lnTo>
                  <a:lnTo>
                    <a:pt x="510" y="21"/>
                  </a:lnTo>
                  <a:lnTo>
                    <a:pt x="538" y="21"/>
                  </a:lnTo>
                  <a:lnTo>
                    <a:pt x="565" y="28"/>
                  </a:lnTo>
                  <a:lnTo>
                    <a:pt x="586" y="28"/>
                  </a:lnTo>
                  <a:lnTo>
                    <a:pt x="614" y="35"/>
                  </a:lnTo>
                  <a:lnTo>
                    <a:pt x="641" y="35"/>
                  </a:lnTo>
                  <a:lnTo>
                    <a:pt x="662" y="42"/>
                  </a:lnTo>
                  <a:lnTo>
                    <a:pt x="690" y="49"/>
                  </a:lnTo>
                  <a:lnTo>
                    <a:pt x="717" y="49"/>
                  </a:lnTo>
                  <a:lnTo>
                    <a:pt x="745" y="55"/>
                  </a:lnTo>
                  <a:lnTo>
                    <a:pt x="765" y="55"/>
                  </a:lnTo>
                  <a:lnTo>
                    <a:pt x="793" y="55"/>
                  </a:lnTo>
                  <a:lnTo>
                    <a:pt x="821" y="55"/>
                  </a:lnTo>
                  <a:lnTo>
                    <a:pt x="848" y="55"/>
                  </a:lnTo>
                  <a:lnTo>
                    <a:pt x="869" y="55"/>
                  </a:lnTo>
                  <a:lnTo>
                    <a:pt x="897" y="49"/>
                  </a:lnTo>
                  <a:lnTo>
                    <a:pt x="924" y="49"/>
                  </a:lnTo>
                  <a:lnTo>
                    <a:pt x="952" y="49"/>
                  </a:lnTo>
                  <a:lnTo>
                    <a:pt x="972" y="49"/>
                  </a:lnTo>
                  <a:lnTo>
                    <a:pt x="1000" y="49"/>
                  </a:lnTo>
                  <a:lnTo>
                    <a:pt x="1028" y="42"/>
                  </a:lnTo>
                  <a:lnTo>
                    <a:pt x="1048" y="42"/>
                  </a:lnTo>
                  <a:lnTo>
                    <a:pt x="1076" y="42"/>
                  </a:lnTo>
                  <a:lnTo>
                    <a:pt x="1103" y="42"/>
                  </a:lnTo>
                  <a:lnTo>
                    <a:pt x="1131" y="42"/>
                  </a:lnTo>
                  <a:lnTo>
                    <a:pt x="1152" y="42"/>
                  </a:lnTo>
                  <a:lnTo>
                    <a:pt x="1179" y="42"/>
                  </a:lnTo>
                  <a:lnTo>
                    <a:pt x="1207" y="42"/>
                  </a:lnTo>
                  <a:lnTo>
                    <a:pt x="1235" y="42"/>
                  </a:lnTo>
                  <a:lnTo>
                    <a:pt x="1255" y="42"/>
                  </a:lnTo>
                  <a:lnTo>
                    <a:pt x="1283" y="42"/>
                  </a:lnTo>
                  <a:lnTo>
                    <a:pt x="1310" y="35"/>
                  </a:lnTo>
                  <a:lnTo>
                    <a:pt x="1331" y="35"/>
                  </a:lnTo>
                  <a:lnTo>
                    <a:pt x="1359" y="35"/>
                  </a:lnTo>
                  <a:lnTo>
                    <a:pt x="1386" y="35"/>
                  </a:lnTo>
                  <a:lnTo>
                    <a:pt x="1414" y="35"/>
                  </a:lnTo>
                  <a:lnTo>
                    <a:pt x="1435" y="35"/>
                  </a:lnTo>
                  <a:lnTo>
                    <a:pt x="1462" y="35"/>
                  </a:lnTo>
                  <a:lnTo>
                    <a:pt x="1490" y="28"/>
                  </a:lnTo>
                  <a:lnTo>
                    <a:pt x="1517" y="28"/>
                  </a:lnTo>
                  <a:lnTo>
                    <a:pt x="1538" y="28"/>
                  </a:lnTo>
                  <a:lnTo>
                    <a:pt x="1566" y="28"/>
                  </a:lnTo>
                  <a:lnTo>
                    <a:pt x="1593" y="28"/>
                  </a:lnTo>
                  <a:lnTo>
                    <a:pt x="1614" y="28"/>
                  </a:lnTo>
                  <a:lnTo>
                    <a:pt x="1642" y="28"/>
                  </a:lnTo>
                  <a:lnTo>
                    <a:pt x="1669" y="28"/>
                  </a:lnTo>
                  <a:lnTo>
                    <a:pt x="1697" y="28"/>
                  </a:lnTo>
                  <a:lnTo>
                    <a:pt x="1718" y="21"/>
                  </a:lnTo>
                  <a:lnTo>
                    <a:pt x="1745" y="21"/>
                  </a:lnTo>
                  <a:lnTo>
                    <a:pt x="1773" y="21"/>
                  </a:lnTo>
                  <a:lnTo>
                    <a:pt x="1800" y="21"/>
                  </a:lnTo>
                  <a:lnTo>
                    <a:pt x="1821" y="21"/>
                  </a:lnTo>
                  <a:lnTo>
                    <a:pt x="1849" y="21"/>
                  </a:lnTo>
                  <a:lnTo>
                    <a:pt x="1876" y="21"/>
                  </a:lnTo>
                  <a:lnTo>
                    <a:pt x="1904" y="21"/>
                  </a:lnTo>
                  <a:lnTo>
                    <a:pt x="1925" y="21"/>
                  </a:lnTo>
                  <a:lnTo>
                    <a:pt x="1952" y="21"/>
                  </a:lnTo>
                  <a:lnTo>
                    <a:pt x="1980" y="21"/>
                  </a:lnTo>
                  <a:lnTo>
                    <a:pt x="2000" y="21"/>
                  </a:lnTo>
                  <a:lnTo>
                    <a:pt x="2028" y="21"/>
                  </a:lnTo>
                  <a:lnTo>
                    <a:pt x="2056" y="21"/>
                  </a:lnTo>
                  <a:lnTo>
                    <a:pt x="2083" y="21"/>
                  </a:lnTo>
                  <a:lnTo>
                    <a:pt x="2104" y="21"/>
                  </a:lnTo>
                  <a:lnTo>
                    <a:pt x="2132" y="14"/>
                  </a:lnTo>
                  <a:lnTo>
                    <a:pt x="2159" y="14"/>
                  </a:lnTo>
                  <a:lnTo>
                    <a:pt x="2187" y="14"/>
                  </a:lnTo>
                  <a:lnTo>
                    <a:pt x="2207" y="14"/>
                  </a:lnTo>
                  <a:lnTo>
                    <a:pt x="2235" y="14"/>
                  </a:lnTo>
                  <a:lnTo>
                    <a:pt x="2263" y="14"/>
                  </a:lnTo>
                  <a:lnTo>
                    <a:pt x="2283" y="14"/>
                  </a:lnTo>
                  <a:lnTo>
                    <a:pt x="2311" y="14"/>
                  </a:lnTo>
                  <a:lnTo>
                    <a:pt x="2338" y="14"/>
                  </a:lnTo>
                  <a:lnTo>
                    <a:pt x="2366" y="14"/>
                  </a:lnTo>
                  <a:lnTo>
                    <a:pt x="2387" y="14"/>
                  </a:lnTo>
                  <a:lnTo>
                    <a:pt x="2414" y="14"/>
                  </a:lnTo>
                  <a:lnTo>
                    <a:pt x="2442" y="14"/>
                  </a:lnTo>
                  <a:lnTo>
                    <a:pt x="2470" y="14"/>
                  </a:lnTo>
                  <a:lnTo>
                    <a:pt x="2490" y="14"/>
                  </a:lnTo>
                  <a:lnTo>
                    <a:pt x="2518" y="14"/>
                  </a:lnTo>
                  <a:lnTo>
                    <a:pt x="2545" y="14"/>
                  </a:lnTo>
                  <a:lnTo>
                    <a:pt x="2573" y="14"/>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2" name="Freeform 37"/>
            <p:cNvSpPr>
              <a:spLocks/>
            </p:cNvSpPr>
            <p:nvPr/>
          </p:nvSpPr>
          <p:spPr bwMode="auto">
            <a:xfrm>
              <a:off x="1680" y="3741"/>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2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2"/>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3" name="Freeform 38"/>
            <p:cNvSpPr>
              <a:spLocks/>
            </p:cNvSpPr>
            <p:nvPr/>
          </p:nvSpPr>
          <p:spPr bwMode="auto">
            <a:xfrm>
              <a:off x="1680" y="3748"/>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1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1"/>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4" name="Freeform 39"/>
            <p:cNvSpPr>
              <a:spLocks/>
            </p:cNvSpPr>
            <p:nvPr/>
          </p:nvSpPr>
          <p:spPr bwMode="auto">
            <a:xfrm>
              <a:off x="1680" y="3755"/>
              <a:ext cx="2573" cy="97"/>
            </a:xfrm>
            <a:custGeom>
              <a:avLst/>
              <a:gdLst>
                <a:gd name="T0" fmla="*/ 20 w 2573"/>
                <a:gd name="T1" fmla="*/ 7 h 97"/>
                <a:gd name="T2" fmla="*/ 75 w 2573"/>
                <a:gd name="T3" fmla="*/ 0 h 97"/>
                <a:gd name="T4" fmla="*/ 124 w 2573"/>
                <a:gd name="T5" fmla="*/ 0 h 97"/>
                <a:gd name="T6" fmla="*/ 179 w 2573"/>
                <a:gd name="T7" fmla="*/ 0 h 97"/>
                <a:gd name="T8" fmla="*/ 227 w 2573"/>
                <a:gd name="T9" fmla="*/ 21 h 97"/>
                <a:gd name="T10" fmla="*/ 282 w 2573"/>
                <a:gd name="T11" fmla="*/ 21 h 97"/>
                <a:gd name="T12" fmla="*/ 331 w 2573"/>
                <a:gd name="T13" fmla="*/ 7 h 97"/>
                <a:gd name="T14" fmla="*/ 379 w 2573"/>
                <a:gd name="T15" fmla="*/ 7 h 97"/>
                <a:gd name="T16" fmla="*/ 434 w 2573"/>
                <a:gd name="T17" fmla="*/ 14 h 97"/>
                <a:gd name="T18" fmla="*/ 483 w 2573"/>
                <a:gd name="T19" fmla="*/ 28 h 97"/>
                <a:gd name="T20" fmla="*/ 538 w 2573"/>
                <a:gd name="T21" fmla="*/ 41 h 97"/>
                <a:gd name="T22" fmla="*/ 586 w 2573"/>
                <a:gd name="T23" fmla="*/ 55 h 97"/>
                <a:gd name="T24" fmla="*/ 641 w 2573"/>
                <a:gd name="T25" fmla="*/ 69 h 97"/>
                <a:gd name="T26" fmla="*/ 690 w 2573"/>
                <a:gd name="T27" fmla="*/ 76 h 97"/>
                <a:gd name="T28" fmla="*/ 745 w 2573"/>
                <a:gd name="T29" fmla="*/ 90 h 97"/>
                <a:gd name="T30" fmla="*/ 793 w 2573"/>
                <a:gd name="T31" fmla="*/ 97 h 97"/>
                <a:gd name="T32" fmla="*/ 848 w 2573"/>
                <a:gd name="T33" fmla="*/ 97 h 97"/>
                <a:gd name="T34" fmla="*/ 897 w 2573"/>
                <a:gd name="T35" fmla="*/ 97 h 97"/>
                <a:gd name="T36" fmla="*/ 952 w 2573"/>
                <a:gd name="T37" fmla="*/ 97 h 97"/>
                <a:gd name="T38" fmla="*/ 1000 w 2573"/>
                <a:gd name="T39" fmla="*/ 97 h 97"/>
                <a:gd name="T40" fmla="*/ 1048 w 2573"/>
                <a:gd name="T41" fmla="*/ 97 h 97"/>
                <a:gd name="T42" fmla="*/ 1103 w 2573"/>
                <a:gd name="T43" fmla="*/ 97 h 97"/>
                <a:gd name="T44" fmla="*/ 1152 w 2573"/>
                <a:gd name="T45" fmla="*/ 97 h 97"/>
                <a:gd name="T46" fmla="*/ 1207 w 2573"/>
                <a:gd name="T47" fmla="*/ 97 h 97"/>
                <a:gd name="T48" fmla="*/ 1255 w 2573"/>
                <a:gd name="T49" fmla="*/ 97 h 97"/>
                <a:gd name="T50" fmla="*/ 1310 w 2573"/>
                <a:gd name="T51" fmla="*/ 97 h 97"/>
                <a:gd name="T52" fmla="*/ 1359 w 2573"/>
                <a:gd name="T53" fmla="*/ 97 h 97"/>
                <a:gd name="T54" fmla="*/ 1414 w 2573"/>
                <a:gd name="T55" fmla="*/ 97 h 97"/>
                <a:gd name="T56" fmla="*/ 1462 w 2573"/>
                <a:gd name="T57" fmla="*/ 97 h 97"/>
                <a:gd name="T58" fmla="*/ 1517 w 2573"/>
                <a:gd name="T59" fmla="*/ 97 h 97"/>
                <a:gd name="T60" fmla="*/ 1566 w 2573"/>
                <a:gd name="T61" fmla="*/ 97 h 97"/>
                <a:gd name="T62" fmla="*/ 1614 w 2573"/>
                <a:gd name="T63" fmla="*/ 97 h 97"/>
                <a:gd name="T64" fmla="*/ 1669 w 2573"/>
                <a:gd name="T65" fmla="*/ 97 h 97"/>
                <a:gd name="T66" fmla="*/ 1718 w 2573"/>
                <a:gd name="T67" fmla="*/ 97 h 97"/>
                <a:gd name="T68" fmla="*/ 1773 w 2573"/>
                <a:gd name="T69" fmla="*/ 97 h 97"/>
                <a:gd name="T70" fmla="*/ 1821 w 2573"/>
                <a:gd name="T71" fmla="*/ 97 h 97"/>
                <a:gd name="T72" fmla="*/ 1876 w 2573"/>
                <a:gd name="T73" fmla="*/ 97 h 97"/>
                <a:gd name="T74" fmla="*/ 1925 w 2573"/>
                <a:gd name="T75" fmla="*/ 97 h 97"/>
                <a:gd name="T76" fmla="*/ 1980 w 2573"/>
                <a:gd name="T77" fmla="*/ 97 h 97"/>
                <a:gd name="T78" fmla="*/ 2028 w 2573"/>
                <a:gd name="T79" fmla="*/ 97 h 97"/>
                <a:gd name="T80" fmla="*/ 2083 w 2573"/>
                <a:gd name="T81" fmla="*/ 97 h 97"/>
                <a:gd name="T82" fmla="*/ 2132 w 2573"/>
                <a:gd name="T83" fmla="*/ 97 h 97"/>
                <a:gd name="T84" fmla="*/ 2187 w 2573"/>
                <a:gd name="T85" fmla="*/ 97 h 97"/>
                <a:gd name="T86" fmla="*/ 2235 w 2573"/>
                <a:gd name="T87" fmla="*/ 97 h 97"/>
                <a:gd name="T88" fmla="*/ 2283 w 2573"/>
                <a:gd name="T89" fmla="*/ 97 h 97"/>
                <a:gd name="T90" fmla="*/ 2338 w 2573"/>
                <a:gd name="T91" fmla="*/ 97 h 97"/>
                <a:gd name="T92" fmla="*/ 2387 w 2573"/>
                <a:gd name="T93" fmla="*/ 97 h 97"/>
                <a:gd name="T94" fmla="*/ 2442 w 2573"/>
                <a:gd name="T95" fmla="*/ 97 h 97"/>
                <a:gd name="T96" fmla="*/ 2490 w 2573"/>
                <a:gd name="T97" fmla="*/ 97 h 97"/>
                <a:gd name="T98" fmla="*/ 2545 w 2573"/>
                <a:gd name="T9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7">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41"/>
                  </a:lnTo>
                  <a:lnTo>
                    <a:pt x="565" y="48"/>
                  </a:lnTo>
                  <a:lnTo>
                    <a:pt x="586" y="55"/>
                  </a:lnTo>
                  <a:lnTo>
                    <a:pt x="614" y="62"/>
                  </a:lnTo>
                  <a:lnTo>
                    <a:pt x="641" y="69"/>
                  </a:lnTo>
                  <a:lnTo>
                    <a:pt x="662" y="69"/>
                  </a:lnTo>
                  <a:lnTo>
                    <a:pt x="690" y="76"/>
                  </a:lnTo>
                  <a:lnTo>
                    <a:pt x="717" y="83"/>
                  </a:lnTo>
                  <a:lnTo>
                    <a:pt x="745" y="90"/>
                  </a:lnTo>
                  <a:lnTo>
                    <a:pt x="765" y="97"/>
                  </a:lnTo>
                  <a:lnTo>
                    <a:pt x="793" y="97"/>
                  </a:lnTo>
                  <a:lnTo>
                    <a:pt x="821" y="97"/>
                  </a:lnTo>
                  <a:lnTo>
                    <a:pt x="848" y="97"/>
                  </a:lnTo>
                  <a:lnTo>
                    <a:pt x="869" y="97"/>
                  </a:lnTo>
                  <a:lnTo>
                    <a:pt x="897" y="97"/>
                  </a:lnTo>
                  <a:lnTo>
                    <a:pt x="924" y="97"/>
                  </a:lnTo>
                  <a:lnTo>
                    <a:pt x="952" y="97"/>
                  </a:lnTo>
                  <a:lnTo>
                    <a:pt x="972" y="97"/>
                  </a:lnTo>
                  <a:lnTo>
                    <a:pt x="1000" y="97"/>
                  </a:lnTo>
                  <a:lnTo>
                    <a:pt x="1028" y="97"/>
                  </a:lnTo>
                  <a:lnTo>
                    <a:pt x="1048" y="97"/>
                  </a:lnTo>
                  <a:lnTo>
                    <a:pt x="1076" y="97"/>
                  </a:lnTo>
                  <a:lnTo>
                    <a:pt x="1103" y="97"/>
                  </a:lnTo>
                  <a:lnTo>
                    <a:pt x="1131" y="97"/>
                  </a:lnTo>
                  <a:lnTo>
                    <a:pt x="1152" y="97"/>
                  </a:lnTo>
                  <a:lnTo>
                    <a:pt x="1179" y="97"/>
                  </a:lnTo>
                  <a:lnTo>
                    <a:pt x="1207" y="97"/>
                  </a:lnTo>
                  <a:lnTo>
                    <a:pt x="1235" y="97"/>
                  </a:lnTo>
                  <a:lnTo>
                    <a:pt x="1255" y="97"/>
                  </a:lnTo>
                  <a:lnTo>
                    <a:pt x="1283" y="97"/>
                  </a:lnTo>
                  <a:lnTo>
                    <a:pt x="1310" y="97"/>
                  </a:lnTo>
                  <a:lnTo>
                    <a:pt x="1331" y="97"/>
                  </a:lnTo>
                  <a:lnTo>
                    <a:pt x="1359" y="97"/>
                  </a:lnTo>
                  <a:lnTo>
                    <a:pt x="1386" y="97"/>
                  </a:lnTo>
                  <a:lnTo>
                    <a:pt x="1414" y="97"/>
                  </a:lnTo>
                  <a:lnTo>
                    <a:pt x="1435" y="97"/>
                  </a:lnTo>
                  <a:lnTo>
                    <a:pt x="1462" y="97"/>
                  </a:lnTo>
                  <a:lnTo>
                    <a:pt x="1490" y="97"/>
                  </a:lnTo>
                  <a:lnTo>
                    <a:pt x="1517" y="97"/>
                  </a:lnTo>
                  <a:lnTo>
                    <a:pt x="1538" y="97"/>
                  </a:lnTo>
                  <a:lnTo>
                    <a:pt x="1566" y="97"/>
                  </a:lnTo>
                  <a:lnTo>
                    <a:pt x="1593" y="97"/>
                  </a:lnTo>
                  <a:lnTo>
                    <a:pt x="1614" y="97"/>
                  </a:lnTo>
                  <a:lnTo>
                    <a:pt x="1642" y="97"/>
                  </a:lnTo>
                  <a:lnTo>
                    <a:pt x="1669" y="97"/>
                  </a:lnTo>
                  <a:lnTo>
                    <a:pt x="1697" y="97"/>
                  </a:lnTo>
                  <a:lnTo>
                    <a:pt x="1718" y="97"/>
                  </a:lnTo>
                  <a:lnTo>
                    <a:pt x="1745" y="97"/>
                  </a:lnTo>
                  <a:lnTo>
                    <a:pt x="1773" y="97"/>
                  </a:lnTo>
                  <a:lnTo>
                    <a:pt x="1800" y="97"/>
                  </a:lnTo>
                  <a:lnTo>
                    <a:pt x="1821" y="97"/>
                  </a:lnTo>
                  <a:lnTo>
                    <a:pt x="1849" y="97"/>
                  </a:lnTo>
                  <a:lnTo>
                    <a:pt x="1876" y="97"/>
                  </a:lnTo>
                  <a:lnTo>
                    <a:pt x="1904" y="97"/>
                  </a:lnTo>
                  <a:lnTo>
                    <a:pt x="1925" y="97"/>
                  </a:lnTo>
                  <a:lnTo>
                    <a:pt x="1952" y="97"/>
                  </a:lnTo>
                  <a:lnTo>
                    <a:pt x="1980" y="97"/>
                  </a:lnTo>
                  <a:lnTo>
                    <a:pt x="2000" y="97"/>
                  </a:lnTo>
                  <a:lnTo>
                    <a:pt x="2028" y="97"/>
                  </a:lnTo>
                  <a:lnTo>
                    <a:pt x="2056" y="97"/>
                  </a:lnTo>
                  <a:lnTo>
                    <a:pt x="2083" y="97"/>
                  </a:lnTo>
                  <a:lnTo>
                    <a:pt x="2104" y="97"/>
                  </a:lnTo>
                  <a:lnTo>
                    <a:pt x="2132" y="97"/>
                  </a:lnTo>
                  <a:lnTo>
                    <a:pt x="2159" y="97"/>
                  </a:lnTo>
                  <a:lnTo>
                    <a:pt x="2187" y="97"/>
                  </a:lnTo>
                  <a:lnTo>
                    <a:pt x="2207" y="97"/>
                  </a:lnTo>
                  <a:lnTo>
                    <a:pt x="2235" y="97"/>
                  </a:lnTo>
                  <a:lnTo>
                    <a:pt x="2263" y="97"/>
                  </a:lnTo>
                  <a:lnTo>
                    <a:pt x="2283" y="97"/>
                  </a:lnTo>
                  <a:lnTo>
                    <a:pt x="2311" y="97"/>
                  </a:lnTo>
                  <a:lnTo>
                    <a:pt x="2338" y="97"/>
                  </a:lnTo>
                  <a:lnTo>
                    <a:pt x="2366" y="97"/>
                  </a:lnTo>
                  <a:lnTo>
                    <a:pt x="2387" y="97"/>
                  </a:lnTo>
                  <a:lnTo>
                    <a:pt x="2414" y="97"/>
                  </a:lnTo>
                  <a:lnTo>
                    <a:pt x="2442" y="97"/>
                  </a:lnTo>
                  <a:lnTo>
                    <a:pt x="2470" y="97"/>
                  </a:lnTo>
                  <a:lnTo>
                    <a:pt x="2490" y="97"/>
                  </a:lnTo>
                  <a:lnTo>
                    <a:pt x="2518" y="97"/>
                  </a:lnTo>
                  <a:lnTo>
                    <a:pt x="2545" y="97"/>
                  </a:lnTo>
                  <a:lnTo>
                    <a:pt x="2573" y="97"/>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5" name="Freeform 40"/>
            <p:cNvSpPr>
              <a:spLocks/>
            </p:cNvSpPr>
            <p:nvPr/>
          </p:nvSpPr>
          <p:spPr bwMode="auto">
            <a:xfrm>
              <a:off x="1680" y="3645"/>
              <a:ext cx="2573" cy="110"/>
            </a:xfrm>
            <a:custGeom>
              <a:avLst/>
              <a:gdLst>
                <a:gd name="T0" fmla="*/ 20 w 2573"/>
                <a:gd name="T1" fmla="*/ 34 h 110"/>
                <a:gd name="T2" fmla="*/ 75 w 2573"/>
                <a:gd name="T3" fmla="*/ 27 h 110"/>
                <a:gd name="T4" fmla="*/ 124 w 2573"/>
                <a:gd name="T5" fmla="*/ 13 h 110"/>
                <a:gd name="T6" fmla="*/ 179 w 2573"/>
                <a:gd name="T7" fmla="*/ 13 h 110"/>
                <a:gd name="T8" fmla="*/ 227 w 2573"/>
                <a:gd name="T9" fmla="*/ 41 h 110"/>
                <a:gd name="T10" fmla="*/ 282 w 2573"/>
                <a:gd name="T11" fmla="*/ 41 h 110"/>
                <a:gd name="T12" fmla="*/ 331 w 2573"/>
                <a:gd name="T13" fmla="*/ 13 h 110"/>
                <a:gd name="T14" fmla="*/ 379 w 2573"/>
                <a:gd name="T15" fmla="*/ 6 h 110"/>
                <a:gd name="T16" fmla="*/ 434 w 2573"/>
                <a:gd name="T17" fmla="*/ 13 h 110"/>
                <a:gd name="T18" fmla="*/ 483 w 2573"/>
                <a:gd name="T19" fmla="*/ 41 h 110"/>
                <a:gd name="T20" fmla="*/ 538 w 2573"/>
                <a:gd name="T21" fmla="*/ 62 h 110"/>
                <a:gd name="T22" fmla="*/ 586 w 2573"/>
                <a:gd name="T23" fmla="*/ 89 h 110"/>
                <a:gd name="T24" fmla="*/ 641 w 2573"/>
                <a:gd name="T25" fmla="*/ 110 h 110"/>
                <a:gd name="T26" fmla="*/ 690 w 2573"/>
                <a:gd name="T27" fmla="*/ 110 h 110"/>
                <a:gd name="T28" fmla="*/ 745 w 2573"/>
                <a:gd name="T29" fmla="*/ 110 h 110"/>
                <a:gd name="T30" fmla="*/ 793 w 2573"/>
                <a:gd name="T31" fmla="*/ 110 h 110"/>
                <a:gd name="T32" fmla="*/ 848 w 2573"/>
                <a:gd name="T33" fmla="*/ 110 h 110"/>
                <a:gd name="T34" fmla="*/ 897 w 2573"/>
                <a:gd name="T35" fmla="*/ 110 h 110"/>
                <a:gd name="T36" fmla="*/ 952 w 2573"/>
                <a:gd name="T37" fmla="*/ 110 h 110"/>
                <a:gd name="T38" fmla="*/ 1000 w 2573"/>
                <a:gd name="T39" fmla="*/ 110 h 110"/>
                <a:gd name="T40" fmla="*/ 1048 w 2573"/>
                <a:gd name="T41" fmla="*/ 110 h 110"/>
                <a:gd name="T42" fmla="*/ 1103 w 2573"/>
                <a:gd name="T43" fmla="*/ 110 h 110"/>
                <a:gd name="T44" fmla="*/ 1152 w 2573"/>
                <a:gd name="T45" fmla="*/ 110 h 110"/>
                <a:gd name="T46" fmla="*/ 1207 w 2573"/>
                <a:gd name="T47" fmla="*/ 110 h 110"/>
                <a:gd name="T48" fmla="*/ 1255 w 2573"/>
                <a:gd name="T49" fmla="*/ 110 h 110"/>
                <a:gd name="T50" fmla="*/ 1310 w 2573"/>
                <a:gd name="T51" fmla="*/ 110 h 110"/>
                <a:gd name="T52" fmla="*/ 1359 w 2573"/>
                <a:gd name="T53" fmla="*/ 110 h 110"/>
                <a:gd name="T54" fmla="*/ 1414 w 2573"/>
                <a:gd name="T55" fmla="*/ 110 h 110"/>
                <a:gd name="T56" fmla="*/ 1462 w 2573"/>
                <a:gd name="T57" fmla="*/ 110 h 110"/>
                <a:gd name="T58" fmla="*/ 1517 w 2573"/>
                <a:gd name="T59" fmla="*/ 110 h 110"/>
                <a:gd name="T60" fmla="*/ 1566 w 2573"/>
                <a:gd name="T61" fmla="*/ 110 h 110"/>
                <a:gd name="T62" fmla="*/ 1614 w 2573"/>
                <a:gd name="T63" fmla="*/ 110 h 110"/>
                <a:gd name="T64" fmla="*/ 1669 w 2573"/>
                <a:gd name="T65" fmla="*/ 110 h 110"/>
                <a:gd name="T66" fmla="*/ 1718 w 2573"/>
                <a:gd name="T67" fmla="*/ 110 h 110"/>
                <a:gd name="T68" fmla="*/ 1773 w 2573"/>
                <a:gd name="T69" fmla="*/ 110 h 110"/>
                <a:gd name="T70" fmla="*/ 1821 w 2573"/>
                <a:gd name="T71" fmla="*/ 110 h 110"/>
                <a:gd name="T72" fmla="*/ 1876 w 2573"/>
                <a:gd name="T73" fmla="*/ 110 h 110"/>
                <a:gd name="T74" fmla="*/ 1925 w 2573"/>
                <a:gd name="T75" fmla="*/ 110 h 110"/>
                <a:gd name="T76" fmla="*/ 1980 w 2573"/>
                <a:gd name="T77" fmla="*/ 110 h 110"/>
                <a:gd name="T78" fmla="*/ 2028 w 2573"/>
                <a:gd name="T79" fmla="*/ 110 h 110"/>
                <a:gd name="T80" fmla="*/ 2083 w 2573"/>
                <a:gd name="T81" fmla="*/ 110 h 110"/>
                <a:gd name="T82" fmla="*/ 2132 w 2573"/>
                <a:gd name="T83" fmla="*/ 110 h 110"/>
                <a:gd name="T84" fmla="*/ 2187 w 2573"/>
                <a:gd name="T85" fmla="*/ 110 h 110"/>
                <a:gd name="T86" fmla="*/ 2235 w 2573"/>
                <a:gd name="T87" fmla="*/ 110 h 110"/>
                <a:gd name="T88" fmla="*/ 2283 w 2573"/>
                <a:gd name="T89" fmla="*/ 110 h 110"/>
                <a:gd name="T90" fmla="*/ 2338 w 2573"/>
                <a:gd name="T91" fmla="*/ 110 h 110"/>
                <a:gd name="T92" fmla="*/ 2387 w 2573"/>
                <a:gd name="T93" fmla="*/ 110 h 110"/>
                <a:gd name="T94" fmla="*/ 2442 w 2573"/>
                <a:gd name="T95" fmla="*/ 110 h 110"/>
                <a:gd name="T96" fmla="*/ 2490 w 2573"/>
                <a:gd name="T97" fmla="*/ 110 h 110"/>
                <a:gd name="T98" fmla="*/ 2545 w 2573"/>
                <a:gd name="T9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0">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62"/>
                  </a:lnTo>
                  <a:lnTo>
                    <a:pt x="565" y="75"/>
                  </a:lnTo>
                  <a:lnTo>
                    <a:pt x="586" y="89"/>
                  </a:lnTo>
                  <a:lnTo>
                    <a:pt x="614" y="96"/>
                  </a:lnTo>
                  <a:lnTo>
                    <a:pt x="641" y="110"/>
                  </a:lnTo>
                  <a:lnTo>
                    <a:pt x="662" y="110"/>
                  </a:lnTo>
                  <a:lnTo>
                    <a:pt x="690" y="110"/>
                  </a:lnTo>
                  <a:lnTo>
                    <a:pt x="717" y="110"/>
                  </a:lnTo>
                  <a:lnTo>
                    <a:pt x="745" y="110"/>
                  </a:lnTo>
                  <a:lnTo>
                    <a:pt x="765" y="110"/>
                  </a:lnTo>
                  <a:lnTo>
                    <a:pt x="793" y="110"/>
                  </a:lnTo>
                  <a:lnTo>
                    <a:pt x="821" y="110"/>
                  </a:lnTo>
                  <a:lnTo>
                    <a:pt x="848" y="110"/>
                  </a:lnTo>
                  <a:lnTo>
                    <a:pt x="869" y="110"/>
                  </a:lnTo>
                  <a:lnTo>
                    <a:pt x="897" y="110"/>
                  </a:lnTo>
                  <a:lnTo>
                    <a:pt x="924" y="110"/>
                  </a:lnTo>
                  <a:lnTo>
                    <a:pt x="952" y="110"/>
                  </a:lnTo>
                  <a:lnTo>
                    <a:pt x="972" y="110"/>
                  </a:lnTo>
                  <a:lnTo>
                    <a:pt x="1000" y="110"/>
                  </a:lnTo>
                  <a:lnTo>
                    <a:pt x="1028" y="110"/>
                  </a:lnTo>
                  <a:lnTo>
                    <a:pt x="1048" y="110"/>
                  </a:lnTo>
                  <a:lnTo>
                    <a:pt x="1076" y="110"/>
                  </a:lnTo>
                  <a:lnTo>
                    <a:pt x="1103" y="110"/>
                  </a:lnTo>
                  <a:lnTo>
                    <a:pt x="1131" y="110"/>
                  </a:lnTo>
                  <a:lnTo>
                    <a:pt x="1152" y="110"/>
                  </a:lnTo>
                  <a:lnTo>
                    <a:pt x="1179" y="110"/>
                  </a:lnTo>
                  <a:lnTo>
                    <a:pt x="1207" y="110"/>
                  </a:lnTo>
                  <a:lnTo>
                    <a:pt x="1235" y="110"/>
                  </a:lnTo>
                  <a:lnTo>
                    <a:pt x="1255" y="110"/>
                  </a:lnTo>
                  <a:lnTo>
                    <a:pt x="1283" y="110"/>
                  </a:lnTo>
                  <a:lnTo>
                    <a:pt x="1310" y="110"/>
                  </a:lnTo>
                  <a:lnTo>
                    <a:pt x="1331" y="110"/>
                  </a:lnTo>
                  <a:lnTo>
                    <a:pt x="1359" y="110"/>
                  </a:lnTo>
                  <a:lnTo>
                    <a:pt x="1386" y="110"/>
                  </a:lnTo>
                  <a:lnTo>
                    <a:pt x="1414" y="110"/>
                  </a:lnTo>
                  <a:lnTo>
                    <a:pt x="1435" y="110"/>
                  </a:lnTo>
                  <a:lnTo>
                    <a:pt x="1462" y="110"/>
                  </a:lnTo>
                  <a:lnTo>
                    <a:pt x="1490" y="110"/>
                  </a:lnTo>
                  <a:lnTo>
                    <a:pt x="1517" y="110"/>
                  </a:lnTo>
                  <a:lnTo>
                    <a:pt x="1538" y="110"/>
                  </a:lnTo>
                  <a:lnTo>
                    <a:pt x="1566" y="110"/>
                  </a:lnTo>
                  <a:lnTo>
                    <a:pt x="1593" y="110"/>
                  </a:lnTo>
                  <a:lnTo>
                    <a:pt x="1614" y="110"/>
                  </a:lnTo>
                  <a:lnTo>
                    <a:pt x="1642" y="110"/>
                  </a:lnTo>
                  <a:lnTo>
                    <a:pt x="1669" y="110"/>
                  </a:lnTo>
                  <a:lnTo>
                    <a:pt x="1697" y="110"/>
                  </a:lnTo>
                  <a:lnTo>
                    <a:pt x="1718" y="110"/>
                  </a:lnTo>
                  <a:lnTo>
                    <a:pt x="1745" y="110"/>
                  </a:lnTo>
                  <a:lnTo>
                    <a:pt x="1773" y="110"/>
                  </a:lnTo>
                  <a:lnTo>
                    <a:pt x="1800" y="110"/>
                  </a:lnTo>
                  <a:lnTo>
                    <a:pt x="1821" y="110"/>
                  </a:lnTo>
                  <a:lnTo>
                    <a:pt x="1849" y="110"/>
                  </a:lnTo>
                  <a:lnTo>
                    <a:pt x="1876" y="110"/>
                  </a:lnTo>
                  <a:lnTo>
                    <a:pt x="1904" y="110"/>
                  </a:lnTo>
                  <a:lnTo>
                    <a:pt x="1925" y="110"/>
                  </a:lnTo>
                  <a:lnTo>
                    <a:pt x="1952" y="110"/>
                  </a:lnTo>
                  <a:lnTo>
                    <a:pt x="1980" y="110"/>
                  </a:lnTo>
                  <a:lnTo>
                    <a:pt x="2000" y="110"/>
                  </a:lnTo>
                  <a:lnTo>
                    <a:pt x="2028" y="110"/>
                  </a:lnTo>
                  <a:lnTo>
                    <a:pt x="2056" y="110"/>
                  </a:lnTo>
                  <a:lnTo>
                    <a:pt x="2083" y="110"/>
                  </a:lnTo>
                  <a:lnTo>
                    <a:pt x="2104" y="110"/>
                  </a:lnTo>
                  <a:lnTo>
                    <a:pt x="2132" y="110"/>
                  </a:lnTo>
                  <a:lnTo>
                    <a:pt x="2159" y="110"/>
                  </a:lnTo>
                  <a:lnTo>
                    <a:pt x="2187" y="110"/>
                  </a:lnTo>
                  <a:lnTo>
                    <a:pt x="2207" y="110"/>
                  </a:lnTo>
                  <a:lnTo>
                    <a:pt x="2235" y="110"/>
                  </a:lnTo>
                  <a:lnTo>
                    <a:pt x="2263" y="110"/>
                  </a:lnTo>
                  <a:lnTo>
                    <a:pt x="2283" y="110"/>
                  </a:lnTo>
                  <a:lnTo>
                    <a:pt x="2311" y="110"/>
                  </a:lnTo>
                  <a:lnTo>
                    <a:pt x="2338" y="110"/>
                  </a:lnTo>
                  <a:lnTo>
                    <a:pt x="2366" y="110"/>
                  </a:lnTo>
                  <a:lnTo>
                    <a:pt x="2387" y="110"/>
                  </a:lnTo>
                  <a:lnTo>
                    <a:pt x="2414" y="110"/>
                  </a:lnTo>
                  <a:lnTo>
                    <a:pt x="2442" y="110"/>
                  </a:lnTo>
                  <a:lnTo>
                    <a:pt x="2470" y="110"/>
                  </a:lnTo>
                  <a:lnTo>
                    <a:pt x="2490" y="110"/>
                  </a:lnTo>
                  <a:lnTo>
                    <a:pt x="2518" y="110"/>
                  </a:lnTo>
                  <a:lnTo>
                    <a:pt x="2545" y="110"/>
                  </a:lnTo>
                  <a:lnTo>
                    <a:pt x="2573" y="110"/>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46" name="Freeform 41"/>
            <p:cNvSpPr>
              <a:spLocks/>
            </p:cNvSpPr>
            <p:nvPr/>
          </p:nvSpPr>
          <p:spPr bwMode="auto">
            <a:xfrm>
              <a:off x="1680" y="3651"/>
              <a:ext cx="2573" cy="111"/>
            </a:xfrm>
            <a:custGeom>
              <a:avLst/>
              <a:gdLst>
                <a:gd name="T0" fmla="*/ 20 w 2573"/>
                <a:gd name="T1" fmla="*/ 35 h 111"/>
                <a:gd name="T2" fmla="*/ 75 w 2573"/>
                <a:gd name="T3" fmla="*/ 28 h 111"/>
                <a:gd name="T4" fmla="*/ 124 w 2573"/>
                <a:gd name="T5" fmla="*/ 14 h 111"/>
                <a:gd name="T6" fmla="*/ 179 w 2573"/>
                <a:gd name="T7" fmla="*/ 14 h 111"/>
                <a:gd name="T8" fmla="*/ 227 w 2573"/>
                <a:gd name="T9" fmla="*/ 42 h 111"/>
                <a:gd name="T10" fmla="*/ 282 w 2573"/>
                <a:gd name="T11" fmla="*/ 42 h 111"/>
                <a:gd name="T12" fmla="*/ 331 w 2573"/>
                <a:gd name="T13" fmla="*/ 14 h 111"/>
                <a:gd name="T14" fmla="*/ 379 w 2573"/>
                <a:gd name="T15" fmla="*/ 7 h 111"/>
                <a:gd name="T16" fmla="*/ 434 w 2573"/>
                <a:gd name="T17" fmla="*/ 14 h 111"/>
                <a:gd name="T18" fmla="*/ 483 w 2573"/>
                <a:gd name="T19" fmla="*/ 42 h 111"/>
                <a:gd name="T20" fmla="*/ 538 w 2573"/>
                <a:gd name="T21" fmla="*/ 63 h 111"/>
                <a:gd name="T22" fmla="*/ 586 w 2573"/>
                <a:gd name="T23" fmla="*/ 90 h 111"/>
                <a:gd name="T24" fmla="*/ 641 w 2573"/>
                <a:gd name="T25" fmla="*/ 111 h 111"/>
                <a:gd name="T26" fmla="*/ 690 w 2573"/>
                <a:gd name="T27" fmla="*/ 111 h 111"/>
                <a:gd name="T28" fmla="*/ 745 w 2573"/>
                <a:gd name="T29" fmla="*/ 111 h 111"/>
                <a:gd name="T30" fmla="*/ 793 w 2573"/>
                <a:gd name="T31" fmla="*/ 111 h 111"/>
                <a:gd name="T32" fmla="*/ 848 w 2573"/>
                <a:gd name="T33" fmla="*/ 111 h 111"/>
                <a:gd name="T34" fmla="*/ 897 w 2573"/>
                <a:gd name="T35" fmla="*/ 111 h 111"/>
                <a:gd name="T36" fmla="*/ 952 w 2573"/>
                <a:gd name="T37" fmla="*/ 111 h 111"/>
                <a:gd name="T38" fmla="*/ 1000 w 2573"/>
                <a:gd name="T39" fmla="*/ 111 h 111"/>
                <a:gd name="T40" fmla="*/ 1048 w 2573"/>
                <a:gd name="T41" fmla="*/ 111 h 111"/>
                <a:gd name="T42" fmla="*/ 1103 w 2573"/>
                <a:gd name="T43" fmla="*/ 111 h 111"/>
                <a:gd name="T44" fmla="*/ 1152 w 2573"/>
                <a:gd name="T45" fmla="*/ 111 h 111"/>
                <a:gd name="T46" fmla="*/ 1207 w 2573"/>
                <a:gd name="T47" fmla="*/ 111 h 111"/>
                <a:gd name="T48" fmla="*/ 1255 w 2573"/>
                <a:gd name="T49" fmla="*/ 111 h 111"/>
                <a:gd name="T50" fmla="*/ 1310 w 2573"/>
                <a:gd name="T51" fmla="*/ 111 h 111"/>
                <a:gd name="T52" fmla="*/ 1359 w 2573"/>
                <a:gd name="T53" fmla="*/ 111 h 111"/>
                <a:gd name="T54" fmla="*/ 1414 w 2573"/>
                <a:gd name="T55" fmla="*/ 111 h 111"/>
                <a:gd name="T56" fmla="*/ 1462 w 2573"/>
                <a:gd name="T57" fmla="*/ 111 h 111"/>
                <a:gd name="T58" fmla="*/ 1517 w 2573"/>
                <a:gd name="T59" fmla="*/ 111 h 111"/>
                <a:gd name="T60" fmla="*/ 1566 w 2573"/>
                <a:gd name="T61" fmla="*/ 111 h 111"/>
                <a:gd name="T62" fmla="*/ 1614 w 2573"/>
                <a:gd name="T63" fmla="*/ 111 h 111"/>
                <a:gd name="T64" fmla="*/ 1669 w 2573"/>
                <a:gd name="T65" fmla="*/ 111 h 111"/>
                <a:gd name="T66" fmla="*/ 1718 w 2573"/>
                <a:gd name="T67" fmla="*/ 111 h 111"/>
                <a:gd name="T68" fmla="*/ 1773 w 2573"/>
                <a:gd name="T69" fmla="*/ 111 h 111"/>
                <a:gd name="T70" fmla="*/ 1821 w 2573"/>
                <a:gd name="T71" fmla="*/ 111 h 111"/>
                <a:gd name="T72" fmla="*/ 1876 w 2573"/>
                <a:gd name="T73" fmla="*/ 111 h 111"/>
                <a:gd name="T74" fmla="*/ 1925 w 2573"/>
                <a:gd name="T75" fmla="*/ 111 h 111"/>
                <a:gd name="T76" fmla="*/ 1980 w 2573"/>
                <a:gd name="T77" fmla="*/ 111 h 111"/>
                <a:gd name="T78" fmla="*/ 2028 w 2573"/>
                <a:gd name="T79" fmla="*/ 111 h 111"/>
                <a:gd name="T80" fmla="*/ 2083 w 2573"/>
                <a:gd name="T81" fmla="*/ 111 h 111"/>
                <a:gd name="T82" fmla="*/ 2132 w 2573"/>
                <a:gd name="T83" fmla="*/ 111 h 111"/>
                <a:gd name="T84" fmla="*/ 2187 w 2573"/>
                <a:gd name="T85" fmla="*/ 111 h 111"/>
                <a:gd name="T86" fmla="*/ 2235 w 2573"/>
                <a:gd name="T87" fmla="*/ 111 h 111"/>
                <a:gd name="T88" fmla="*/ 2283 w 2573"/>
                <a:gd name="T89" fmla="*/ 111 h 111"/>
                <a:gd name="T90" fmla="*/ 2338 w 2573"/>
                <a:gd name="T91" fmla="*/ 111 h 111"/>
                <a:gd name="T92" fmla="*/ 2387 w 2573"/>
                <a:gd name="T93" fmla="*/ 111 h 111"/>
                <a:gd name="T94" fmla="*/ 2442 w 2573"/>
                <a:gd name="T95" fmla="*/ 111 h 111"/>
                <a:gd name="T96" fmla="*/ 2490 w 2573"/>
                <a:gd name="T97" fmla="*/ 111 h 111"/>
                <a:gd name="T98" fmla="*/ 2545 w 2573"/>
                <a:gd name="T9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1">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3"/>
                  </a:lnTo>
                  <a:lnTo>
                    <a:pt x="565" y="76"/>
                  </a:lnTo>
                  <a:lnTo>
                    <a:pt x="586" y="90"/>
                  </a:lnTo>
                  <a:lnTo>
                    <a:pt x="614" y="97"/>
                  </a:lnTo>
                  <a:lnTo>
                    <a:pt x="641" y="111"/>
                  </a:lnTo>
                  <a:lnTo>
                    <a:pt x="662" y="111"/>
                  </a:lnTo>
                  <a:lnTo>
                    <a:pt x="690" y="111"/>
                  </a:lnTo>
                  <a:lnTo>
                    <a:pt x="717" y="111"/>
                  </a:lnTo>
                  <a:lnTo>
                    <a:pt x="745" y="111"/>
                  </a:lnTo>
                  <a:lnTo>
                    <a:pt x="765" y="111"/>
                  </a:lnTo>
                  <a:lnTo>
                    <a:pt x="793" y="111"/>
                  </a:lnTo>
                  <a:lnTo>
                    <a:pt x="821" y="111"/>
                  </a:lnTo>
                  <a:lnTo>
                    <a:pt x="848" y="111"/>
                  </a:lnTo>
                  <a:lnTo>
                    <a:pt x="869" y="111"/>
                  </a:lnTo>
                  <a:lnTo>
                    <a:pt x="897" y="111"/>
                  </a:lnTo>
                  <a:lnTo>
                    <a:pt x="924" y="111"/>
                  </a:lnTo>
                  <a:lnTo>
                    <a:pt x="952" y="111"/>
                  </a:lnTo>
                  <a:lnTo>
                    <a:pt x="972" y="111"/>
                  </a:lnTo>
                  <a:lnTo>
                    <a:pt x="1000" y="111"/>
                  </a:lnTo>
                  <a:lnTo>
                    <a:pt x="1028" y="111"/>
                  </a:lnTo>
                  <a:lnTo>
                    <a:pt x="1048" y="111"/>
                  </a:lnTo>
                  <a:lnTo>
                    <a:pt x="1076" y="111"/>
                  </a:lnTo>
                  <a:lnTo>
                    <a:pt x="1103" y="111"/>
                  </a:lnTo>
                  <a:lnTo>
                    <a:pt x="1131" y="111"/>
                  </a:lnTo>
                  <a:lnTo>
                    <a:pt x="1152" y="111"/>
                  </a:lnTo>
                  <a:lnTo>
                    <a:pt x="1179" y="111"/>
                  </a:lnTo>
                  <a:lnTo>
                    <a:pt x="1207" y="111"/>
                  </a:lnTo>
                  <a:lnTo>
                    <a:pt x="1235" y="111"/>
                  </a:lnTo>
                  <a:lnTo>
                    <a:pt x="1255" y="111"/>
                  </a:lnTo>
                  <a:lnTo>
                    <a:pt x="1283" y="111"/>
                  </a:lnTo>
                  <a:lnTo>
                    <a:pt x="1310" y="111"/>
                  </a:lnTo>
                  <a:lnTo>
                    <a:pt x="1331" y="111"/>
                  </a:lnTo>
                  <a:lnTo>
                    <a:pt x="1359" y="111"/>
                  </a:lnTo>
                  <a:lnTo>
                    <a:pt x="1386" y="111"/>
                  </a:lnTo>
                  <a:lnTo>
                    <a:pt x="1414" y="111"/>
                  </a:lnTo>
                  <a:lnTo>
                    <a:pt x="1435" y="111"/>
                  </a:lnTo>
                  <a:lnTo>
                    <a:pt x="1462" y="111"/>
                  </a:lnTo>
                  <a:lnTo>
                    <a:pt x="1490" y="111"/>
                  </a:lnTo>
                  <a:lnTo>
                    <a:pt x="1517" y="111"/>
                  </a:lnTo>
                  <a:lnTo>
                    <a:pt x="1538" y="111"/>
                  </a:lnTo>
                  <a:lnTo>
                    <a:pt x="1566" y="111"/>
                  </a:lnTo>
                  <a:lnTo>
                    <a:pt x="1593" y="111"/>
                  </a:lnTo>
                  <a:lnTo>
                    <a:pt x="1614" y="111"/>
                  </a:lnTo>
                  <a:lnTo>
                    <a:pt x="1642" y="111"/>
                  </a:lnTo>
                  <a:lnTo>
                    <a:pt x="1669" y="111"/>
                  </a:lnTo>
                  <a:lnTo>
                    <a:pt x="1697" y="111"/>
                  </a:lnTo>
                  <a:lnTo>
                    <a:pt x="1718" y="111"/>
                  </a:lnTo>
                  <a:lnTo>
                    <a:pt x="1745" y="111"/>
                  </a:lnTo>
                  <a:lnTo>
                    <a:pt x="1773" y="111"/>
                  </a:lnTo>
                  <a:lnTo>
                    <a:pt x="1800" y="111"/>
                  </a:lnTo>
                  <a:lnTo>
                    <a:pt x="1821" y="111"/>
                  </a:lnTo>
                  <a:lnTo>
                    <a:pt x="1849" y="111"/>
                  </a:lnTo>
                  <a:lnTo>
                    <a:pt x="1876" y="111"/>
                  </a:lnTo>
                  <a:lnTo>
                    <a:pt x="1904" y="111"/>
                  </a:lnTo>
                  <a:lnTo>
                    <a:pt x="1925" y="111"/>
                  </a:lnTo>
                  <a:lnTo>
                    <a:pt x="1952" y="111"/>
                  </a:lnTo>
                  <a:lnTo>
                    <a:pt x="1980" y="111"/>
                  </a:lnTo>
                  <a:lnTo>
                    <a:pt x="2000" y="111"/>
                  </a:lnTo>
                  <a:lnTo>
                    <a:pt x="2028" y="111"/>
                  </a:lnTo>
                  <a:lnTo>
                    <a:pt x="2056" y="111"/>
                  </a:lnTo>
                  <a:lnTo>
                    <a:pt x="2083" y="111"/>
                  </a:lnTo>
                  <a:lnTo>
                    <a:pt x="2104" y="111"/>
                  </a:lnTo>
                  <a:lnTo>
                    <a:pt x="2132" y="111"/>
                  </a:lnTo>
                  <a:lnTo>
                    <a:pt x="2159" y="111"/>
                  </a:lnTo>
                  <a:lnTo>
                    <a:pt x="2187" y="111"/>
                  </a:lnTo>
                  <a:lnTo>
                    <a:pt x="2207" y="111"/>
                  </a:lnTo>
                  <a:lnTo>
                    <a:pt x="2235" y="111"/>
                  </a:lnTo>
                  <a:lnTo>
                    <a:pt x="2263" y="111"/>
                  </a:lnTo>
                  <a:lnTo>
                    <a:pt x="2283" y="111"/>
                  </a:lnTo>
                  <a:lnTo>
                    <a:pt x="2311" y="111"/>
                  </a:lnTo>
                  <a:lnTo>
                    <a:pt x="2338" y="111"/>
                  </a:lnTo>
                  <a:lnTo>
                    <a:pt x="2366" y="111"/>
                  </a:lnTo>
                  <a:lnTo>
                    <a:pt x="2387" y="111"/>
                  </a:lnTo>
                  <a:lnTo>
                    <a:pt x="2414" y="111"/>
                  </a:lnTo>
                  <a:lnTo>
                    <a:pt x="2442" y="111"/>
                  </a:lnTo>
                  <a:lnTo>
                    <a:pt x="2470" y="111"/>
                  </a:lnTo>
                  <a:lnTo>
                    <a:pt x="2490" y="111"/>
                  </a:lnTo>
                  <a:lnTo>
                    <a:pt x="2518" y="111"/>
                  </a:lnTo>
                  <a:lnTo>
                    <a:pt x="2545" y="111"/>
                  </a:lnTo>
                  <a:lnTo>
                    <a:pt x="2573" y="111"/>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0" name="Freeform 42"/>
            <p:cNvSpPr>
              <a:spLocks/>
            </p:cNvSpPr>
            <p:nvPr/>
          </p:nvSpPr>
          <p:spPr bwMode="auto">
            <a:xfrm>
              <a:off x="1680" y="3658"/>
              <a:ext cx="2573" cy="111"/>
            </a:xfrm>
            <a:custGeom>
              <a:avLst/>
              <a:gdLst>
                <a:gd name="T0" fmla="*/ 20 w 2573"/>
                <a:gd name="T1" fmla="*/ 35 h 111"/>
                <a:gd name="T2" fmla="*/ 75 w 2573"/>
                <a:gd name="T3" fmla="*/ 28 h 111"/>
                <a:gd name="T4" fmla="*/ 124 w 2573"/>
                <a:gd name="T5" fmla="*/ 14 h 111"/>
                <a:gd name="T6" fmla="*/ 179 w 2573"/>
                <a:gd name="T7" fmla="*/ 14 h 111"/>
                <a:gd name="T8" fmla="*/ 227 w 2573"/>
                <a:gd name="T9" fmla="*/ 42 h 111"/>
                <a:gd name="T10" fmla="*/ 282 w 2573"/>
                <a:gd name="T11" fmla="*/ 42 h 111"/>
                <a:gd name="T12" fmla="*/ 331 w 2573"/>
                <a:gd name="T13" fmla="*/ 14 h 111"/>
                <a:gd name="T14" fmla="*/ 379 w 2573"/>
                <a:gd name="T15" fmla="*/ 7 h 111"/>
                <a:gd name="T16" fmla="*/ 434 w 2573"/>
                <a:gd name="T17" fmla="*/ 14 h 111"/>
                <a:gd name="T18" fmla="*/ 483 w 2573"/>
                <a:gd name="T19" fmla="*/ 42 h 111"/>
                <a:gd name="T20" fmla="*/ 538 w 2573"/>
                <a:gd name="T21" fmla="*/ 62 h 111"/>
                <a:gd name="T22" fmla="*/ 586 w 2573"/>
                <a:gd name="T23" fmla="*/ 90 h 111"/>
                <a:gd name="T24" fmla="*/ 641 w 2573"/>
                <a:gd name="T25" fmla="*/ 111 h 111"/>
                <a:gd name="T26" fmla="*/ 690 w 2573"/>
                <a:gd name="T27" fmla="*/ 111 h 111"/>
                <a:gd name="T28" fmla="*/ 745 w 2573"/>
                <a:gd name="T29" fmla="*/ 111 h 111"/>
                <a:gd name="T30" fmla="*/ 793 w 2573"/>
                <a:gd name="T31" fmla="*/ 111 h 111"/>
                <a:gd name="T32" fmla="*/ 848 w 2573"/>
                <a:gd name="T33" fmla="*/ 111 h 111"/>
                <a:gd name="T34" fmla="*/ 897 w 2573"/>
                <a:gd name="T35" fmla="*/ 111 h 111"/>
                <a:gd name="T36" fmla="*/ 952 w 2573"/>
                <a:gd name="T37" fmla="*/ 111 h 111"/>
                <a:gd name="T38" fmla="*/ 1000 w 2573"/>
                <a:gd name="T39" fmla="*/ 111 h 111"/>
                <a:gd name="T40" fmla="*/ 1048 w 2573"/>
                <a:gd name="T41" fmla="*/ 111 h 111"/>
                <a:gd name="T42" fmla="*/ 1103 w 2573"/>
                <a:gd name="T43" fmla="*/ 111 h 111"/>
                <a:gd name="T44" fmla="*/ 1152 w 2573"/>
                <a:gd name="T45" fmla="*/ 111 h 111"/>
                <a:gd name="T46" fmla="*/ 1207 w 2573"/>
                <a:gd name="T47" fmla="*/ 111 h 111"/>
                <a:gd name="T48" fmla="*/ 1255 w 2573"/>
                <a:gd name="T49" fmla="*/ 111 h 111"/>
                <a:gd name="T50" fmla="*/ 1310 w 2573"/>
                <a:gd name="T51" fmla="*/ 111 h 111"/>
                <a:gd name="T52" fmla="*/ 1359 w 2573"/>
                <a:gd name="T53" fmla="*/ 111 h 111"/>
                <a:gd name="T54" fmla="*/ 1414 w 2573"/>
                <a:gd name="T55" fmla="*/ 111 h 111"/>
                <a:gd name="T56" fmla="*/ 1462 w 2573"/>
                <a:gd name="T57" fmla="*/ 111 h 111"/>
                <a:gd name="T58" fmla="*/ 1517 w 2573"/>
                <a:gd name="T59" fmla="*/ 111 h 111"/>
                <a:gd name="T60" fmla="*/ 1566 w 2573"/>
                <a:gd name="T61" fmla="*/ 111 h 111"/>
                <a:gd name="T62" fmla="*/ 1614 w 2573"/>
                <a:gd name="T63" fmla="*/ 111 h 111"/>
                <a:gd name="T64" fmla="*/ 1669 w 2573"/>
                <a:gd name="T65" fmla="*/ 111 h 111"/>
                <a:gd name="T66" fmla="*/ 1718 w 2573"/>
                <a:gd name="T67" fmla="*/ 111 h 111"/>
                <a:gd name="T68" fmla="*/ 1773 w 2573"/>
                <a:gd name="T69" fmla="*/ 111 h 111"/>
                <a:gd name="T70" fmla="*/ 1821 w 2573"/>
                <a:gd name="T71" fmla="*/ 111 h 111"/>
                <a:gd name="T72" fmla="*/ 1876 w 2573"/>
                <a:gd name="T73" fmla="*/ 111 h 111"/>
                <a:gd name="T74" fmla="*/ 1925 w 2573"/>
                <a:gd name="T75" fmla="*/ 111 h 111"/>
                <a:gd name="T76" fmla="*/ 1980 w 2573"/>
                <a:gd name="T77" fmla="*/ 111 h 111"/>
                <a:gd name="T78" fmla="*/ 2028 w 2573"/>
                <a:gd name="T79" fmla="*/ 111 h 111"/>
                <a:gd name="T80" fmla="*/ 2083 w 2573"/>
                <a:gd name="T81" fmla="*/ 111 h 111"/>
                <a:gd name="T82" fmla="*/ 2132 w 2573"/>
                <a:gd name="T83" fmla="*/ 111 h 111"/>
                <a:gd name="T84" fmla="*/ 2187 w 2573"/>
                <a:gd name="T85" fmla="*/ 111 h 111"/>
                <a:gd name="T86" fmla="*/ 2235 w 2573"/>
                <a:gd name="T87" fmla="*/ 111 h 111"/>
                <a:gd name="T88" fmla="*/ 2283 w 2573"/>
                <a:gd name="T89" fmla="*/ 111 h 111"/>
                <a:gd name="T90" fmla="*/ 2338 w 2573"/>
                <a:gd name="T91" fmla="*/ 111 h 111"/>
                <a:gd name="T92" fmla="*/ 2387 w 2573"/>
                <a:gd name="T93" fmla="*/ 111 h 111"/>
                <a:gd name="T94" fmla="*/ 2442 w 2573"/>
                <a:gd name="T95" fmla="*/ 111 h 111"/>
                <a:gd name="T96" fmla="*/ 2490 w 2573"/>
                <a:gd name="T97" fmla="*/ 111 h 111"/>
                <a:gd name="T98" fmla="*/ 2545 w 2573"/>
                <a:gd name="T9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111">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2"/>
                  </a:lnTo>
                  <a:lnTo>
                    <a:pt x="565" y="76"/>
                  </a:lnTo>
                  <a:lnTo>
                    <a:pt x="586" y="90"/>
                  </a:lnTo>
                  <a:lnTo>
                    <a:pt x="614" y="97"/>
                  </a:lnTo>
                  <a:lnTo>
                    <a:pt x="641" y="111"/>
                  </a:lnTo>
                  <a:lnTo>
                    <a:pt x="662" y="111"/>
                  </a:lnTo>
                  <a:lnTo>
                    <a:pt x="690" y="111"/>
                  </a:lnTo>
                  <a:lnTo>
                    <a:pt x="717" y="111"/>
                  </a:lnTo>
                  <a:lnTo>
                    <a:pt x="745" y="111"/>
                  </a:lnTo>
                  <a:lnTo>
                    <a:pt x="765" y="111"/>
                  </a:lnTo>
                  <a:lnTo>
                    <a:pt x="793" y="111"/>
                  </a:lnTo>
                  <a:lnTo>
                    <a:pt x="821" y="111"/>
                  </a:lnTo>
                  <a:lnTo>
                    <a:pt x="848" y="111"/>
                  </a:lnTo>
                  <a:lnTo>
                    <a:pt x="869" y="111"/>
                  </a:lnTo>
                  <a:lnTo>
                    <a:pt x="897" y="111"/>
                  </a:lnTo>
                  <a:lnTo>
                    <a:pt x="924" y="111"/>
                  </a:lnTo>
                  <a:lnTo>
                    <a:pt x="952" y="111"/>
                  </a:lnTo>
                  <a:lnTo>
                    <a:pt x="972" y="111"/>
                  </a:lnTo>
                  <a:lnTo>
                    <a:pt x="1000" y="111"/>
                  </a:lnTo>
                  <a:lnTo>
                    <a:pt x="1028" y="111"/>
                  </a:lnTo>
                  <a:lnTo>
                    <a:pt x="1048" y="111"/>
                  </a:lnTo>
                  <a:lnTo>
                    <a:pt x="1076" y="111"/>
                  </a:lnTo>
                  <a:lnTo>
                    <a:pt x="1103" y="111"/>
                  </a:lnTo>
                  <a:lnTo>
                    <a:pt x="1131" y="111"/>
                  </a:lnTo>
                  <a:lnTo>
                    <a:pt x="1152" y="111"/>
                  </a:lnTo>
                  <a:lnTo>
                    <a:pt x="1179" y="111"/>
                  </a:lnTo>
                  <a:lnTo>
                    <a:pt x="1207" y="111"/>
                  </a:lnTo>
                  <a:lnTo>
                    <a:pt x="1235" y="111"/>
                  </a:lnTo>
                  <a:lnTo>
                    <a:pt x="1255" y="111"/>
                  </a:lnTo>
                  <a:lnTo>
                    <a:pt x="1283" y="111"/>
                  </a:lnTo>
                  <a:lnTo>
                    <a:pt x="1310" y="111"/>
                  </a:lnTo>
                  <a:lnTo>
                    <a:pt x="1331" y="111"/>
                  </a:lnTo>
                  <a:lnTo>
                    <a:pt x="1359" y="111"/>
                  </a:lnTo>
                  <a:lnTo>
                    <a:pt x="1386" y="111"/>
                  </a:lnTo>
                  <a:lnTo>
                    <a:pt x="1414" y="111"/>
                  </a:lnTo>
                  <a:lnTo>
                    <a:pt x="1435" y="111"/>
                  </a:lnTo>
                  <a:lnTo>
                    <a:pt x="1462" y="111"/>
                  </a:lnTo>
                  <a:lnTo>
                    <a:pt x="1490" y="111"/>
                  </a:lnTo>
                  <a:lnTo>
                    <a:pt x="1517" y="111"/>
                  </a:lnTo>
                  <a:lnTo>
                    <a:pt x="1538" y="111"/>
                  </a:lnTo>
                  <a:lnTo>
                    <a:pt x="1566" y="111"/>
                  </a:lnTo>
                  <a:lnTo>
                    <a:pt x="1593" y="111"/>
                  </a:lnTo>
                  <a:lnTo>
                    <a:pt x="1614" y="111"/>
                  </a:lnTo>
                  <a:lnTo>
                    <a:pt x="1642" y="111"/>
                  </a:lnTo>
                  <a:lnTo>
                    <a:pt x="1669" y="111"/>
                  </a:lnTo>
                  <a:lnTo>
                    <a:pt x="1697" y="111"/>
                  </a:lnTo>
                  <a:lnTo>
                    <a:pt x="1718" y="111"/>
                  </a:lnTo>
                  <a:lnTo>
                    <a:pt x="1745" y="111"/>
                  </a:lnTo>
                  <a:lnTo>
                    <a:pt x="1773" y="111"/>
                  </a:lnTo>
                  <a:lnTo>
                    <a:pt x="1800" y="111"/>
                  </a:lnTo>
                  <a:lnTo>
                    <a:pt x="1821" y="111"/>
                  </a:lnTo>
                  <a:lnTo>
                    <a:pt x="1849" y="111"/>
                  </a:lnTo>
                  <a:lnTo>
                    <a:pt x="1876" y="111"/>
                  </a:lnTo>
                  <a:lnTo>
                    <a:pt x="1904" y="111"/>
                  </a:lnTo>
                  <a:lnTo>
                    <a:pt x="1925" y="111"/>
                  </a:lnTo>
                  <a:lnTo>
                    <a:pt x="1952" y="111"/>
                  </a:lnTo>
                  <a:lnTo>
                    <a:pt x="1980" y="111"/>
                  </a:lnTo>
                  <a:lnTo>
                    <a:pt x="2000" y="111"/>
                  </a:lnTo>
                  <a:lnTo>
                    <a:pt x="2028" y="111"/>
                  </a:lnTo>
                  <a:lnTo>
                    <a:pt x="2056" y="111"/>
                  </a:lnTo>
                  <a:lnTo>
                    <a:pt x="2083" y="111"/>
                  </a:lnTo>
                  <a:lnTo>
                    <a:pt x="2104" y="111"/>
                  </a:lnTo>
                  <a:lnTo>
                    <a:pt x="2132" y="111"/>
                  </a:lnTo>
                  <a:lnTo>
                    <a:pt x="2159" y="111"/>
                  </a:lnTo>
                  <a:lnTo>
                    <a:pt x="2187" y="111"/>
                  </a:lnTo>
                  <a:lnTo>
                    <a:pt x="2207" y="111"/>
                  </a:lnTo>
                  <a:lnTo>
                    <a:pt x="2235" y="111"/>
                  </a:lnTo>
                  <a:lnTo>
                    <a:pt x="2263" y="111"/>
                  </a:lnTo>
                  <a:lnTo>
                    <a:pt x="2283" y="111"/>
                  </a:lnTo>
                  <a:lnTo>
                    <a:pt x="2311" y="111"/>
                  </a:lnTo>
                  <a:lnTo>
                    <a:pt x="2338" y="111"/>
                  </a:lnTo>
                  <a:lnTo>
                    <a:pt x="2366" y="111"/>
                  </a:lnTo>
                  <a:lnTo>
                    <a:pt x="2387" y="111"/>
                  </a:lnTo>
                  <a:lnTo>
                    <a:pt x="2414" y="111"/>
                  </a:lnTo>
                  <a:lnTo>
                    <a:pt x="2442" y="111"/>
                  </a:lnTo>
                  <a:lnTo>
                    <a:pt x="2470" y="111"/>
                  </a:lnTo>
                  <a:lnTo>
                    <a:pt x="2490" y="111"/>
                  </a:lnTo>
                  <a:lnTo>
                    <a:pt x="2518" y="111"/>
                  </a:lnTo>
                  <a:lnTo>
                    <a:pt x="2545" y="111"/>
                  </a:lnTo>
                  <a:lnTo>
                    <a:pt x="2573" y="111"/>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51"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2000</a:t>
              </a:r>
              <a:endParaRPr lang="en-US" altLang="en-US" sz="1350" dirty="0"/>
            </a:p>
          </p:txBody>
        </p:sp>
        <p:sp>
          <p:nvSpPr>
            <p:cNvPr id="52"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2020</a:t>
              </a:r>
              <a:endParaRPr lang="en-US" altLang="en-US" sz="1350" dirty="0"/>
            </a:p>
          </p:txBody>
        </p:sp>
        <p:sp>
          <p:nvSpPr>
            <p:cNvPr id="53"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2040</a:t>
              </a:r>
              <a:endParaRPr lang="en-US" altLang="en-US" sz="1350" dirty="0"/>
            </a:p>
          </p:txBody>
        </p:sp>
        <p:sp>
          <p:nvSpPr>
            <p:cNvPr id="54"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2060</a:t>
              </a:r>
              <a:endParaRPr lang="en-US" altLang="en-US" sz="1350" dirty="0"/>
            </a:p>
          </p:txBody>
        </p:sp>
        <p:sp>
          <p:nvSpPr>
            <p:cNvPr id="55"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2080</a:t>
              </a:r>
              <a:endParaRPr lang="en-US" altLang="en-US" sz="1350" dirty="0"/>
            </a:p>
          </p:txBody>
        </p:sp>
        <p:sp>
          <p:nvSpPr>
            <p:cNvPr id="56"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50" dirty="0">
                  <a:solidFill>
                    <a:srgbClr val="000000"/>
                  </a:solidFill>
                </a:rPr>
                <a:t>2100</a:t>
              </a:r>
              <a:endParaRPr lang="en-US" altLang="en-US" sz="1350" dirty="0"/>
            </a:p>
          </p:txBody>
        </p:sp>
        <p:sp>
          <p:nvSpPr>
            <p:cNvPr id="57" name="Rectangle 49"/>
            <p:cNvSpPr>
              <a:spLocks noChangeArrowheads="1"/>
            </p:cNvSpPr>
            <p:nvPr/>
          </p:nvSpPr>
          <p:spPr bwMode="auto">
            <a:xfrm rot="16200000">
              <a:off x="115" y="2368"/>
              <a:ext cx="24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de-DE" altLang="en-US" sz="1050" dirty="0">
                  <a:solidFill>
                    <a:srgbClr val="000000"/>
                  </a:solidFill>
                </a:rPr>
                <a:t>Treibhausgasemissionen  (GTonnenCO</a:t>
              </a:r>
              <a:r>
                <a:rPr lang="de-DE" altLang="en-US" sz="1050" baseline="-25000" dirty="0">
                  <a:solidFill>
                    <a:srgbClr val="000000"/>
                  </a:solidFill>
                </a:rPr>
                <a:t>2ä</a:t>
              </a:r>
              <a:r>
                <a:rPr lang="de-DE" altLang="en-US" sz="1050" dirty="0">
                  <a:solidFill>
                    <a:srgbClr val="000000"/>
                  </a:solidFill>
                </a:rPr>
                <a:t> / Jahr)</a:t>
              </a:r>
              <a:endParaRPr lang="de-DE" altLang="en-US" sz="1050" dirty="0"/>
            </a:p>
          </p:txBody>
        </p:sp>
      </p:grpSp>
      <p:sp>
        <p:nvSpPr>
          <p:cNvPr id="58" name="TextBox 9"/>
          <p:cNvSpPr txBox="1">
            <a:spLocks noChangeArrowheads="1"/>
          </p:cNvSpPr>
          <p:nvPr/>
        </p:nvSpPr>
        <p:spPr bwMode="auto">
          <a:xfrm>
            <a:off x="6404555" y="3094758"/>
            <a:ext cx="1167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en-US" b="1" dirty="0">
                <a:solidFill>
                  <a:srgbClr val="0C4E8B"/>
                </a:solidFill>
                <a:latin typeface="Century Gothic"/>
              </a:rPr>
              <a:t>3,5°C</a:t>
            </a:r>
          </a:p>
        </p:txBody>
      </p:sp>
      <p:sp>
        <p:nvSpPr>
          <p:cNvPr id="59" name="TextBox 8"/>
          <p:cNvSpPr txBox="1">
            <a:spLocks noChangeArrowheads="1"/>
          </p:cNvSpPr>
          <p:nvPr/>
        </p:nvSpPr>
        <p:spPr bwMode="auto">
          <a:xfrm>
            <a:off x="6233104" y="3494808"/>
            <a:ext cx="156638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de-DE" sz="1500" dirty="0">
                <a:solidFill>
                  <a:srgbClr val="0C4E8B"/>
                </a:solidFill>
                <a:latin typeface="Century Gothic"/>
              </a:rPr>
              <a:t>im Jahre 2100</a:t>
            </a:r>
          </a:p>
        </p:txBody>
      </p:sp>
      <p:pic>
        <p:nvPicPr>
          <p:cNvPr id="60" name="Picture 59" descr="COP21 Pari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99494" y="670950"/>
            <a:ext cx="1079626" cy="2027007"/>
          </a:xfrm>
          <a:prstGeom prst="rect">
            <a:avLst/>
          </a:prstGeom>
        </p:spPr>
      </p:pic>
    </p:spTree>
    <p:extLst>
      <p:ext uri="{BB962C8B-B14F-4D97-AF65-F5344CB8AC3E}">
        <p14:creationId xmlns:p14="http://schemas.microsoft.com/office/powerpoint/2010/main" val="953527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616994" y="1550194"/>
            <a:ext cx="3910013" cy="4319588"/>
            <a:chOff x="1238" y="582"/>
            <a:chExt cx="3284" cy="3628"/>
          </a:xfrm>
        </p:grpSpPr>
        <p:sp>
          <p:nvSpPr>
            <p:cNvPr id="3"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sz="1350" dirty="0"/>
            </a:p>
          </p:txBody>
        </p:sp>
        <p:sp>
          <p:nvSpPr>
            <p:cNvPr id="4" name="Rectangle 6"/>
            <p:cNvSpPr>
              <a:spLocks noChangeArrowheads="1"/>
            </p:cNvSpPr>
            <p:nvPr/>
          </p:nvSpPr>
          <p:spPr bwMode="auto">
            <a:xfrm>
              <a:off x="2025" y="665"/>
              <a:ext cx="18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350" dirty="0">
                  <a:solidFill>
                    <a:srgbClr val="000000"/>
                  </a:solidFill>
                </a:rPr>
                <a:t>CO2-Äquivalent-Emissionen</a:t>
              </a:r>
              <a:endParaRPr lang="de-DE" altLang="en-US" sz="1350" dirty="0"/>
            </a:p>
          </p:txBody>
        </p:sp>
        <p:sp>
          <p:nvSpPr>
            <p:cNvPr id="5"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dirty="0"/>
            </a:p>
          </p:txBody>
        </p:sp>
        <p:sp>
          <p:nvSpPr>
            <p:cNvPr id="6"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8"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9"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0"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1"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2"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60</a:t>
              </a:r>
              <a:endParaRPr lang="de-DE" altLang="en-US" sz="1350" dirty="0"/>
            </a:p>
          </p:txBody>
        </p:sp>
        <p:sp>
          <p:nvSpPr>
            <p:cNvPr id="13"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50</a:t>
              </a:r>
              <a:endParaRPr lang="de-DE" altLang="en-US" sz="1350" dirty="0"/>
            </a:p>
          </p:txBody>
        </p:sp>
        <p:sp>
          <p:nvSpPr>
            <p:cNvPr id="14"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40</a:t>
              </a:r>
              <a:endParaRPr lang="de-DE" altLang="en-US" sz="1350" dirty="0"/>
            </a:p>
          </p:txBody>
        </p:sp>
        <p:sp>
          <p:nvSpPr>
            <p:cNvPr id="15"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30</a:t>
              </a:r>
              <a:endParaRPr lang="de-DE" altLang="en-US" sz="1350" dirty="0"/>
            </a:p>
          </p:txBody>
        </p:sp>
        <p:sp>
          <p:nvSpPr>
            <p:cNvPr id="16"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a:t>
              </a:r>
              <a:endParaRPr lang="de-DE" altLang="en-US" sz="1350" dirty="0"/>
            </a:p>
          </p:txBody>
        </p:sp>
        <p:sp>
          <p:nvSpPr>
            <p:cNvPr id="17"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10</a:t>
              </a:r>
              <a:endParaRPr lang="de-DE" altLang="en-US" sz="1350" dirty="0"/>
            </a:p>
          </p:txBody>
        </p:sp>
        <p:sp>
          <p:nvSpPr>
            <p:cNvPr id="18"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0</a:t>
              </a:r>
              <a:endParaRPr lang="de-DE" altLang="en-US" sz="1350" dirty="0"/>
            </a:p>
          </p:txBody>
        </p:sp>
        <p:sp>
          <p:nvSpPr>
            <p:cNvPr id="23" name="Freeform 25"/>
            <p:cNvSpPr>
              <a:spLocks/>
            </p:cNvSpPr>
            <p:nvPr/>
          </p:nvSpPr>
          <p:spPr bwMode="auto">
            <a:xfrm>
              <a:off x="1680" y="3010"/>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90 h 910"/>
                <a:gd name="T14" fmla="*/ 379 w 2573"/>
                <a:gd name="T15" fmla="*/ 62 h 910"/>
                <a:gd name="T16" fmla="*/ 434 w 2573"/>
                <a:gd name="T17" fmla="*/ 48 h 910"/>
                <a:gd name="T18" fmla="*/ 483 w 2573"/>
                <a:gd name="T19" fmla="*/ 41 h 910"/>
                <a:gd name="T20" fmla="*/ 538 w 2573"/>
                <a:gd name="T21" fmla="*/ 34 h 910"/>
                <a:gd name="T22" fmla="*/ 586 w 2573"/>
                <a:gd name="T23" fmla="*/ 28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9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5 h 910"/>
                <a:gd name="T62" fmla="*/ 1614 w 2573"/>
                <a:gd name="T63" fmla="*/ 655 h 910"/>
                <a:gd name="T64" fmla="*/ 1669 w 2573"/>
                <a:gd name="T65" fmla="*/ 683 h 910"/>
                <a:gd name="T66" fmla="*/ 1718 w 2573"/>
                <a:gd name="T67" fmla="*/ 704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5 h 910"/>
                <a:gd name="T84" fmla="*/ 2187 w 2573"/>
                <a:gd name="T85" fmla="*/ 842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7 h 910"/>
                <a:gd name="T98" fmla="*/ 2545 w 2573"/>
                <a:gd name="T99" fmla="*/ 904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6"/>
                  </a:lnTo>
                  <a:lnTo>
                    <a:pt x="179" y="145"/>
                  </a:lnTo>
                  <a:lnTo>
                    <a:pt x="200" y="152"/>
                  </a:lnTo>
                  <a:lnTo>
                    <a:pt x="227" y="138"/>
                  </a:lnTo>
                  <a:lnTo>
                    <a:pt x="255" y="124"/>
                  </a:lnTo>
                  <a:lnTo>
                    <a:pt x="282" y="103"/>
                  </a:lnTo>
                  <a:lnTo>
                    <a:pt x="303" y="90"/>
                  </a:lnTo>
                  <a:lnTo>
                    <a:pt x="331" y="90"/>
                  </a:lnTo>
                  <a:lnTo>
                    <a:pt x="358" y="90"/>
                  </a:lnTo>
                  <a:lnTo>
                    <a:pt x="379" y="62"/>
                  </a:lnTo>
                  <a:lnTo>
                    <a:pt x="407" y="48"/>
                  </a:lnTo>
                  <a:lnTo>
                    <a:pt x="434" y="48"/>
                  </a:lnTo>
                  <a:lnTo>
                    <a:pt x="462" y="48"/>
                  </a:lnTo>
                  <a:lnTo>
                    <a:pt x="483" y="41"/>
                  </a:lnTo>
                  <a:lnTo>
                    <a:pt x="510" y="41"/>
                  </a:lnTo>
                  <a:lnTo>
                    <a:pt x="538" y="34"/>
                  </a:lnTo>
                  <a:lnTo>
                    <a:pt x="565" y="28"/>
                  </a:lnTo>
                  <a:lnTo>
                    <a:pt x="586" y="28"/>
                  </a:lnTo>
                  <a:lnTo>
                    <a:pt x="614" y="21"/>
                  </a:lnTo>
                  <a:lnTo>
                    <a:pt x="641" y="14"/>
                  </a:lnTo>
                  <a:lnTo>
                    <a:pt x="662" y="7"/>
                  </a:lnTo>
                  <a:lnTo>
                    <a:pt x="690" y="0"/>
                  </a:lnTo>
                  <a:lnTo>
                    <a:pt x="717" y="21"/>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5"/>
                  </a:lnTo>
                  <a:lnTo>
                    <a:pt x="1048" y="255"/>
                  </a:lnTo>
                  <a:lnTo>
                    <a:pt x="1076" y="283"/>
                  </a:lnTo>
                  <a:lnTo>
                    <a:pt x="1103" y="310"/>
                  </a:lnTo>
                  <a:lnTo>
                    <a:pt x="1131" y="331"/>
                  </a:lnTo>
                  <a:lnTo>
                    <a:pt x="1152" y="359"/>
                  </a:lnTo>
                  <a:lnTo>
                    <a:pt x="1179" y="379"/>
                  </a:lnTo>
                  <a:lnTo>
                    <a:pt x="1207" y="400"/>
                  </a:lnTo>
                  <a:lnTo>
                    <a:pt x="1235" y="421"/>
                  </a:lnTo>
                  <a:lnTo>
                    <a:pt x="1255" y="441"/>
                  </a:lnTo>
                  <a:lnTo>
                    <a:pt x="1283" y="462"/>
                  </a:lnTo>
                  <a:lnTo>
                    <a:pt x="1310" y="476"/>
                  </a:lnTo>
                  <a:lnTo>
                    <a:pt x="1331" y="497"/>
                  </a:lnTo>
                  <a:lnTo>
                    <a:pt x="1359" y="517"/>
                  </a:lnTo>
                  <a:lnTo>
                    <a:pt x="1386" y="531"/>
                  </a:lnTo>
                  <a:lnTo>
                    <a:pt x="1414" y="545"/>
                  </a:lnTo>
                  <a:lnTo>
                    <a:pt x="1435" y="566"/>
                  </a:lnTo>
                  <a:lnTo>
                    <a:pt x="1462" y="579"/>
                  </a:lnTo>
                  <a:lnTo>
                    <a:pt x="1490" y="593"/>
                  </a:lnTo>
                  <a:lnTo>
                    <a:pt x="1517" y="607"/>
                  </a:lnTo>
                  <a:lnTo>
                    <a:pt x="1538" y="621"/>
                  </a:lnTo>
                  <a:lnTo>
                    <a:pt x="1566" y="635"/>
                  </a:lnTo>
                  <a:lnTo>
                    <a:pt x="1593" y="648"/>
                  </a:lnTo>
                  <a:lnTo>
                    <a:pt x="1614" y="655"/>
                  </a:lnTo>
                  <a:lnTo>
                    <a:pt x="1642" y="669"/>
                  </a:lnTo>
                  <a:lnTo>
                    <a:pt x="1669" y="683"/>
                  </a:lnTo>
                  <a:lnTo>
                    <a:pt x="1697" y="690"/>
                  </a:lnTo>
                  <a:lnTo>
                    <a:pt x="1718" y="704"/>
                  </a:lnTo>
                  <a:lnTo>
                    <a:pt x="1745" y="717"/>
                  </a:lnTo>
                  <a:lnTo>
                    <a:pt x="1773" y="724"/>
                  </a:lnTo>
                  <a:lnTo>
                    <a:pt x="1800" y="731"/>
                  </a:lnTo>
                  <a:lnTo>
                    <a:pt x="1821" y="745"/>
                  </a:lnTo>
                  <a:lnTo>
                    <a:pt x="1849" y="752"/>
                  </a:lnTo>
                  <a:lnTo>
                    <a:pt x="1876" y="759"/>
                  </a:lnTo>
                  <a:lnTo>
                    <a:pt x="1904" y="766"/>
                  </a:lnTo>
                  <a:lnTo>
                    <a:pt x="1925" y="779"/>
                  </a:lnTo>
                  <a:lnTo>
                    <a:pt x="1952" y="786"/>
                  </a:lnTo>
                  <a:lnTo>
                    <a:pt x="1980" y="793"/>
                  </a:lnTo>
                  <a:lnTo>
                    <a:pt x="2000" y="800"/>
                  </a:lnTo>
                  <a:lnTo>
                    <a:pt x="2028" y="807"/>
                  </a:lnTo>
                  <a:lnTo>
                    <a:pt x="2056" y="814"/>
                  </a:lnTo>
                  <a:lnTo>
                    <a:pt x="2083" y="821"/>
                  </a:lnTo>
                  <a:lnTo>
                    <a:pt x="2104" y="828"/>
                  </a:lnTo>
                  <a:lnTo>
                    <a:pt x="2132" y="835"/>
                  </a:lnTo>
                  <a:lnTo>
                    <a:pt x="2159" y="842"/>
                  </a:lnTo>
                  <a:lnTo>
                    <a:pt x="2187" y="842"/>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7"/>
                  </a:lnTo>
                  <a:lnTo>
                    <a:pt x="2490" y="897"/>
                  </a:lnTo>
                  <a:lnTo>
                    <a:pt x="2518" y="904"/>
                  </a:lnTo>
                  <a:lnTo>
                    <a:pt x="2545" y="904"/>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4" name="Freeform 26"/>
            <p:cNvSpPr>
              <a:spLocks/>
            </p:cNvSpPr>
            <p:nvPr/>
          </p:nvSpPr>
          <p:spPr bwMode="auto">
            <a:xfrm>
              <a:off x="1680" y="3017"/>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90 h 910"/>
                <a:gd name="T14" fmla="*/ 379 w 2573"/>
                <a:gd name="T15" fmla="*/ 62 h 910"/>
                <a:gd name="T16" fmla="*/ 434 w 2573"/>
                <a:gd name="T17" fmla="*/ 48 h 910"/>
                <a:gd name="T18" fmla="*/ 483 w 2573"/>
                <a:gd name="T19" fmla="*/ 41 h 910"/>
                <a:gd name="T20" fmla="*/ 538 w 2573"/>
                <a:gd name="T21" fmla="*/ 34 h 910"/>
                <a:gd name="T22" fmla="*/ 586 w 2573"/>
                <a:gd name="T23" fmla="*/ 27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9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4 h 910"/>
                <a:gd name="T62" fmla="*/ 1614 w 2573"/>
                <a:gd name="T63" fmla="*/ 655 h 910"/>
                <a:gd name="T64" fmla="*/ 1669 w 2573"/>
                <a:gd name="T65" fmla="*/ 683 h 910"/>
                <a:gd name="T66" fmla="*/ 1718 w 2573"/>
                <a:gd name="T67" fmla="*/ 703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5 h 910"/>
                <a:gd name="T84" fmla="*/ 2187 w 2573"/>
                <a:gd name="T85" fmla="*/ 841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7 h 910"/>
                <a:gd name="T98" fmla="*/ 2545 w 2573"/>
                <a:gd name="T99" fmla="*/ 90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5"/>
                  </a:lnTo>
                  <a:lnTo>
                    <a:pt x="179" y="145"/>
                  </a:lnTo>
                  <a:lnTo>
                    <a:pt x="200" y="152"/>
                  </a:lnTo>
                  <a:lnTo>
                    <a:pt x="227" y="138"/>
                  </a:lnTo>
                  <a:lnTo>
                    <a:pt x="255" y="124"/>
                  </a:lnTo>
                  <a:lnTo>
                    <a:pt x="282" y="103"/>
                  </a:lnTo>
                  <a:lnTo>
                    <a:pt x="303" y="90"/>
                  </a:lnTo>
                  <a:lnTo>
                    <a:pt x="331" y="90"/>
                  </a:lnTo>
                  <a:lnTo>
                    <a:pt x="358" y="90"/>
                  </a:lnTo>
                  <a:lnTo>
                    <a:pt x="379" y="62"/>
                  </a:lnTo>
                  <a:lnTo>
                    <a:pt x="407" y="48"/>
                  </a:lnTo>
                  <a:lnTo>
                    <a:pt x="434" y="48"/>
                  </a:lnTo>
                  <a:lnTo>
                    <a:pt x="462" y="48"/>
                  </a:lnTo>
                  <a:lnTo>
                    <a:pt x="483" y="41"/>
                  </a:lnTo>
                  <a:lnTo>
                    <a:pt x="510" y="41"/>
                  </a:lnTo>
                  <a:lnTo>
                    <a:pt x="538" y="34"/>
                  </a:lnTo>
                  <a:lnTo>
                    <a:pt x="565" y="27"/>
                  </a:lnTo>
                  <a:lnTo>
                    <a:pt x="586" y="27"/>
                  </a:lnTo>
                  <a:lnTo>
                    <a:pt x="614" y="21"/>
                  </a:lnTo>
                  <a:lnTo>
                    <a:pt x="641" y="14"/>
                  </a:lnTo>
                  <a:lnTo>
                    <a:pt x="662" y="7"/>
                  </a:lnTo>
                  <a:lnTo>
                    <a:pt x="690" y="0"/>
                  </a:lnTo>
                  <a:lnTo>
                    <a:pt x="717" y="21"/>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4"/>
                  </a:lnTo>
                  <a:lnTo>
                    <a:pt x="1048" y="255"/>
                  </a:lnTo>
                  <a:lnTo>
                    <a:pt x="1076" y="283"/>
                  </a:lnTo>
                  <a:lnTo>
                    <a:pt x="1103" y="310"/>
                  </a:lnTo>
                  <a:lnTo>
                    <a:pt x="1131" y="331"/>
                  </a:lnTo>
                  <a:lnTo>
                    <a:pt x="1152" y="359"/>
                  </a:lnTo>
                  <a:lnTo>
                    <a:pt x="1179" y="379"/>
                  </a:lnTo>
                  <a:lnTo>
                    <a:pt x="1207" y="400"/>
                  </a:lnTo>
                  <a:lnTo>
                    <a:pt x="1235" y="421"/>
                  </a:lnTo>
                  <a:lnTo>
                    <a:pt x="1255" y="441"/>
                  </a:lnTo>
                  <a:lnTo>
                    <a:pt x="1283" y="462"/>
                  </a:lnTo>
                  <a:lnTo>
                    <a:pt x="1310" y="476"/>
                  </a:lnTo>
                  <a:lnTo>
                    <a:pt x="1331" y="497"/>
                  </a:lnTo>
                  <a:lnTo>
                    <a:pt x="1359" y="517"/>
                  </a:lnTo>
                  <a:lnTo>
                    <a:pt x="1386" y="531"/>
                  </a:lnTo>
                  <a:lnTo>
                    <a:pt x="1414" y="545"/>
                  </a:lnTo>
                  <a:lnTo>
                    <a:pt x="1435" y="566"/>
                  </a:lnTo>
                  <a:lnTo>
                    <a:pt x="1462" y="579"/>
                  </a:lnTo>
                  <a:lnTo>
                    <a:pt x="1490" y="593"/>
                  </a:lnTo>
                  <a:lnTo>
                    <a:pt x="1517" y="607"/>
                  </a:lnTo>
                  <a:lnTo>
                    <a:pt x="1538" y="621"/>
                  </a:lnTo>
                  <a:lnTo>
                    <a:pt x="1566" y="634"/>
                  </a:lnTo>
                  <a:lnTo>
                    <a:pt x="1593" y="648"/>
                  </a:lnTo>
                  <a:lnTo>
                    <a:pt x="1614" y="655"/>
                  </a:lnTo>
                  <a:lnTo>
                    <a:pt x="1642" y="669"/>
                  </a:lnTo>
                  <a:lnTo>
                    <a:pt x="1669" y="683"/>
                  </a:lnTo>
                  <a:lnTo>
                    <a:pt x="1697" y="690"/>
                  </a:lnTo>
                  <a:lnTo>
                    <a:pt x="1718" y="703"/>
                  </a:lnTo>
                  <a:lnTo>
                    <a:pt x="1745" y="717"/>
                  </a:lnTo>
                  <a:lnTo>
                    <a:pt x="1773" y="724"/>
                  </a:lnTo>
                  <a:lnTo>
                    <a:pt x="1800" y="731"/>
                  </a:lnTo>
                  <a:lnTo>
                    <a:pt x="1821" y="745"/>
                  </a:lnTo>
                  <a:lnTo>
                    <a:pt x="1849" y="752"/>
                  </a:lnTo>
                  <a:lnTo>
                    <a:pt x="1876" y="759"/>
                  </a:lnTo>
                  <a:lnTo>
                    <a:pt x="1904" y="766"/>
                  </a:lnTo>
                  <a:lnTo>
                    <a:pt x="1925" y="779"/>
                  </a:lnTo>
                  <a:lnTo>
                    <a:pt x="1952" y="786"/>
                  </a:lnTo>
                  <a:lnTo>
                    <a:pt x="1980" y="793"/>
                  </a:lnTo>
                  <a:lnTo>
                    <a:pt x="2000" y="800"/>
                  </a:lnTo>
                  <a:lnTo>
                    <a:pt x="2028" y="807"/>
                  </a:lnTo>
                  <a:lnTo>
                    <a:pt x="2056" y="814"/>
                  </a:lnTo>
                  <a:lnTo>
                    <a:pt x="2083" y="821"/>
                  </a:lnTo>
                  <a:lnTo>
                    <a:pt x="2104" y="828"/>
                  </a:lnTo>
                  <a:lnTo>
                    <a:pt x="2132" y="835"/>
                  </a:lnTo>
                  <a:lnTo>
                    <a:pt x="2159" y="841"/>
                  </a:lnTo>
                  <a:lnTo>
                    <a:pt x="2187" y="841"/>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7"/>
                  </a:lnTo>
                  <a:lnTo>
                    <a:pt x="2490" y="897"/>
                  </a:lnTo>
                  <a:lnTo>
                    <a:pt x="2518" y="903"/>
                  </a:lnTo>
                  <a:lnTo>
                    <a:pt x="2545" y="903"/>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5" name="Freeform 27"/>
            <p:cNvSpPr>
              <a:spLocks/>
            </p:cNvSpPr>
            <p:nvPr/>
          </p:nvSpPr>
          <p:spPr bwMode="auto">
            <a:xfrm>
              <a:off x="1680" y="3024"/>
              <a:ext cx="2573" cy="910"/>
            </a:xfrm>
            <a:custGeom>
              <a:avLst/>
              <a:gdLst>
                <a:gd name="T0" fmla="*/ 20 w 2573"/>
                <a:gd name="T1" fmla="*/ 283 h 910"/>
                <a:gd name="T2" fmla="*/ 75 w 2573"/>
                <a:gd name="T3" fmla="*/ 255 h 910"/>
                <a:gd name="T4" fmla="*/ 124 w 2573"/>
                <a:gd name="T5" fmla="*/ 200 h 910"/>
                <a:gd name="T6" fmla="*/ 179 w 2573"/>
                <a:gd name="T7" fmla="*/ 145 h 910"/>
                <a:gd name="T8" fmla="*/ 227 w 2573"/>
                <a:gd name="T9" fmla="*/ 138 h 910"/>
                <a:gd name="T10" fmla="*/ 282 w 2573"/>
                <a:gd name="T11" fmla="*/ 103 h 910"/>
                <a:gd name="T12" fmla="*/ 331 w 2573"/>
                <a:gd name="T13" fmla="*/ 89 h 910"/>
                <a:gd name="T14" fmla="*/ 379 w 2573"/>
                <a:gd name="T15" fmla="*/ 62 h 910"/>
                <a:gd name="T16" fmla="*/ 434 w 2573"/>
                <a:gd name="T17" fmla="*/ 48 h 910"/>
                <a:gd name="T18" fmla="*/ 483 w 2573"/>
                <a:gd name="T19" fmla="*/ 41 h 910"/>
                <a:gd name="T20" fmla="*/ 538 w 2573"/>
                <a:gd name="T21" fmla="*/ 34 h 910"/>
                <a:gd name="T22" fmla="*/ 586 w 2573"/>
                <a:gd name="T23" fmla="*/ 27 h 910"/>
                <a:gd name="T24" fmla="*/ 641 w 2573"/>
                <a:gd name="T25" fmla="*/ 14 h 910"/>
                <a:gd name="T26" fmla="*/ 690 w 2573"/>
                <a:gd name="T27" fmla="*/ 0 h 910"/>
                <a:gd name="T28" fmla="*/ 745 w 2573"/>
                <a:gd name="T29" fmla="*/ 41 h 910"/>
                <a:gd name="T30" fmla="*/ 793 w 2573"/>
                <a:gd name="T31" fmla="*/ 83 h 910"/>
                <a:gd name="T32" fmla="*/ 848 w 2573"/>
                <a:gd name="T33" fmla="*/ 117 h 910"/>
                <a:gd name="T34" fmla="*/ 897 w 2573"/>
                <a:gd name="T35" fmla="*/ 152 h 910"/>
                <a:gd name="T36" fmla="*/ 952 w 2573"/>
                <a:gd name="T37" fmla="*/ 186 h 910"/>
                <a:gd name="T38" fmla="*/ 1000 w 2573"/>
                <a:gd name="T39" fmla="*/ 214 h 910"/>
                <a:gd name="T40" fmla="*/ 1048 w 2573"/>
                <a:gd name="T41" fmla="*/ 255 h 910"/>
                <a:gd name="T42" fmla="*/ 1103 w 2573"/>
                <a:gd name="T43" fmla="*/ 310 h 910"/>
                <a:gd name="T44" fmla="*/ 1152 w 2573"/>
                <a:gd name="T45" fmla="*/ 358 h 910"/>
                <a:gd name="T46" fmla="*/ 1207 w 2573"/>
                <a:gd name="T47" fmla="*/ 400 h 910"/>
                <a:gd name="T48" fmla="*/ 1255 w 2573"/>
                <a:gd name="T49" fmla="*/ 441 h 910"/>
                <a:gd name="T50" fmla="*/ 1310 w 2573"/>
                <a:gd name="T51" fmla="*/ 476 h 910"/>
                <a:gd name="T52" fmla="*/ 1359 w 2573"/>
                <a:gd name="T53" fmla="*/ 517 h 910"/>
                <a:gd name="T54" fmla="*/ 1414 w 2573"/>
                <a:gd name="T55" fmla="*/ 545 h 910"/>
                <a:gd name="T56" fmla="*/ 1462 w 2573"/>
                <a:gd name="T57" fmla="*/ 579 h 910"/>
                <a:gd name="T58" fmla="*/ 1517 w 2573"/>
                <a:gd name="T59" fmla="*/ 607 h 910"/>
                <a:gd name="T60" fmla="*/ 1566 w 2573"/>
                <a:gd name="T61" fmla="*/ 634 h 910"/>
                <a:gd name="T62" fmla="*/ 1614 w 2573"/>
                <a:gd name="T63" fmla="*/ 655 h 910"/>
                <a:gd name="T64" fmla="*/ 1669 w 2573"/>
                <a:gd name="T65" fmla="*/ 683 h 910"/>
                <a:gd name="T66" fmla="*/ 1718 w 2573"/>
                <a:gd name="T67" fmla="*/ 703 h 910"/>
                <a:gd name="T68" fmla="*/ 1773 w 2573"/>
                <a:gd name="T69" fmla="*/ 724 h 910"/>
                <a:gd name="T70" fmla="*/ 1821 w 2573"/>
                <a:gd name="T71" fmla="*/ 745 h 910"/>
                <a:gd name="T72" fmla="*/ 1876 w 2573"/>
                <a:gd name="T73" fmla="*/ 759 h 910"/>
                <a:gd name="T74" fmla="*/ 1925 w 2573"/>
                <a:gd name="T75" fmla="*/ 779 h 910"/>
                <a:gd name="T76" fmla="*/ 1980 w 2573"/>
                <a:gd name="T77" fmla="*/ 793 h 910"/>
                <a:gd name="T78" fmla="*/ 2028 w 2573"/>
                <a:gd name="T79" fmla="*/ 807 h 910"/>
                <a:gd name="T80" fmla="*/ 2083 w 2573"/>
                <a:gd name="T81" fmla="*/ 821 h 910"/>
                <a:gd name="T82" fmla="*/ 2132 w 2573"/>
                <a:gd name="T83" fmla="*/ 834 h 910"/>
                <a:gd name="T84" fmla="*/ 2187 w 2573"/>
                <a:gd name="T85" fmla="*/ 841 h 910"/>
                <a:gd name="T86" fmla="*/ 2235 w 2573"/>
                <a:gd name="T87" fmla="*/ 855 h 910"/>
                <a:gd name="T88" fmla="*/ 2283 w 2573"/>
                <a:gd name="T89" fmla="*/ 862 h 910"/>
                <a:gd name="T90" fmla="*/ 2338 w 2573"/>
                <a:gd name="T91" fmla="*/ 876 h 910"/>
                <a:gd name="T92" fmla="*/ 2387 w 2573"/>
                <a:gd name="T93" fmla="*/ 883 h 910"/>
                <a:gd name="T94" fmla="*/ 2442 w 2573"/>
                <a:gd name="T95" fmla="*/ 890 h 910"/>
                <a:gd name="T96" fmla="*/ 2490 w 2573"/>
                <a:gd name="T97" fmla="*/ 896 h 910"/>
                <a:gd name="T98" fmla="*/ 2545 w 2573"/>
                <a:gd name="T99" fmla="*/ 90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10">
                  <a:moveTo>
                    <a:pt x="0" y="324"/>
                  </a:moveTo>
                  <a:lnTo>
                    <a:pt x="20" y="283"/>
                  </a:lnTo>
                  <a:lnTo>
                    <a:pt x="48" y="262"/>
                  </a:lnTo>
                  <a:lnTo>
                    <a:pt x="75" y="255"/>
                  </a:lnTo>
                  <a:lnTo>
                    <a:pt x="96" y="221"/>
                  </a:lnTo>
                  <a:lnTo>
                    <a:pt x="124" y="200"/>
                  </a:lnTo>
                  <a:lnTo>
                    <a:pt x="151" y="165"/>
                  </a:lnTo>
                  <a:lnTo>
                    <a:pt x="179" y="145"/>
                  </a:lnTo>
                  <a:lnTo>
                    <a:pt x="200" y="152"/>
                  </a:lnTo>
                  <a:lnTo>
                    <a:pt x="227" y="138"/>
                  </a:lnTo>
                  <a:lnTo>
                    <a:pt x="255" y="124"/>
                  </a:lnTo>
                  <a:lnTo>
                    <a:pt x="282" y="103"/>
                  </a:lnTo>
                  <a:lnTo>
                    <a:pt x="303" y="89"/>
                  </a:lnTo>
                  <a:lnTo>
                    <a:pt x="331" y="89"/>
                  </a:lnTo>
                  <a:lnTo>
                    <a:pt x="358" y="89"/>
                  </a:lnTo>
                  <a:lnTo>
                    <a:pt x="379" y="62"/>
                  </a:lnTo>
                  <a:lnTo>
                    <a:pt x="407" y="48"/>
                  </a:lnTo>
                  <a:lnTo>
                    <a:pt x="434" y="48"/>
                  </a:lnTo>
                  <a:lnTo>
                    <a:pt x="462" y="48"/>
                  </a:lnTo>
                  <a:lnTo>
                    <a:pt x="483" y="41"/>
                  </a:lnTo>
                  <a:lnTo>
                    <a:pt x="510" y="41"/>
                  </a:lnTo>
                  <a:lnTo>
                    <a:pt x="538" y="34"/>
                  </a:lnTo>
                  <a:lnTo>
                    <a:pt x="565" y="27"/>
                  </a:lnTo>
                  <a:lnTo>
                    <a:pt x="586" y="27"/>
                  </a:lnTo>
                  <a:lnTo>
                    <a:pt x="614" y="20"/>
                  </a:lnTo>
                  <a:lnTo>
                    <a:pt x="641" y="14"/>
                  </a:lnTo>
                  <a:lnTo>
                    <a:pt x="662" y="7"/>
                  </a:lnTo>
                  <a:lnTo>
                    <a:pt x="690" y="0"/>
                  </a:lnTo>
                  <a:lnTo>
                    <a:pt x="717" y="20"/>
                  </a:lnTo>
                  <a:lnTo>
                    <a:pt x="745" y="41"/>
                  </a:lnTo>
                  <a:lnTo>
                    <a:pt x="765" y="62"/>
                  </a:lnTo>
                  <a:lnTo>
                    <a:pt x="793" y="83"/>
                  </a:lnTo>
                  <a:lnTo>
                    <a:pt x="821" y="103"/>
                  </a:lnTo>
                  <a:lnTo>
                    <a:pt x="848" y="117"/>
                  </a:lnTo>
                  <a:lnTo>
                    <a:pt x="869" y="138"/>
                  </a:lnTo>
                  <a:lnTo>
                    <a:pt x="897" y="152"/>
                  </a:lnTo>
                  <a:lnTo>
                    <a:pt x="924" y="172"/>
                  </a:lnTo>
                  <a:lnTo>
                    <a:pt x="952" y="186"/>
                  </a:lnTo>
                  <a:lnTo>
                    <a:pt x="972" y="200"/>
                  </a:lnTo>
                  <a:lnTo>
                    <a:pt x="1000" y="214"/>
                  </a:lnTo>
                  <a:lnTo>
                    <a:pt x="1028" y="234"/>
                  </a:lnTo>
                  <a:lnTo>
                    <a:pt x="1048" y="255"/>
                  </a:lnTo>
                  <a:lnTo>
                    <a:pt x="1076" y="283"/>
                  </a:lnTo>
                  <a:lnTo>
                    <a:pt x="1103" y="310"/>
                  </a:lnTo>
                  <a:lnTo>
                    <a:pt x="1131" y="331"/>
                  </a:lnTo>
                  <a:lnTo>
                    <a:pt x="1152" y="358"/>
                  </a:lnTo>
                  <a:lnTo>
                    <a:pt x="1179" y="379"/>
                  </a:lnTo>
                  <a:lnTo>
                    <a:pt x="1207" y="400"/>
                  </a:lnTo>
                  <a:lnTo>
                    <a:pt x="1235" y="421"/>
                  </a:lnTo>
                  <a:lnTo>
                    <a:pt x="1255" y="441"/>
                  </a:lnTo>
                  <a:lnTo>
                    <a:pt x="1283" y="462"/>
                  </a:lnTo>
                  <a:lnTo>
                    <a:pt x="1310" y="476"/>
                  </a:lnTo>
                  <a:lnTo>
                    <a:pt x="1331" y="496"/>
                  </a:lnTo>
                  <a:lnTo>
                    <a:pt x="1359" y="517"/>
                  </a:lnTo>
                  <a:lnTo>
                    <a:pt x="1386" y="531"/>
                  </a:lnTo>
                  <a:lnTo>
                    <a:pt x="1414" y="545"/>
                  </a:lnTo>
                  <a:lnTo>
                    <a:pt x="1435" y="565"/>
                  </a:lnTo>
                  <a:lnTo>
                    <a:pt x="1462" y="579"/>
                  </a:lnTo>
                  <a:lnTo>
                    <a:pt x="1490" y="593"/>
                  </a:lnTo>
                  <a:lnTo>
                    <a:pt x="1517" y="607"/>
                  </a:lnTo>
                  <a:lnTo>
                    <a:pt x="1538" y="621"/>
                  </a:lnTo>
                  <a:lnTo>
                    <a:pt x="1566" y="634"/>
                  </a:lnTo>
                  <a:lnTo>
                    <a:pt x="1593" y="648"/>
                  </a:lnTo>
                  <a:lnTo>
                    <a:pt x="1614" y="655"/>
                  </a:lnTo>
                  <a:lnTo>
                    <a:pt x="1642" y="669"/>
                  </a:lnTo>
                  <a:lnTo>
                    <a:pt x="1669" y="683"/>
                  </a:lnTo>
                  <a:lnTo>
                    <a:pt x="1697" y="690"/>
                  </a:lnTo>
                  <a:lnTo>
                    <a:pt x="1718" y="703"/>
                  </a:lnTo>
                  <a:lnTo>
                    <a:pt x="1745" y="717"/>
                  </a:lnTo>
                  <a:lnTo>
                    <a:pt x="1773" y="724"/>
                  </a:lnTo>
                  <a:lnTo>
                    <a:pt x="1800" y="731"/>
                  </a:lnTo>
                  <a:lnTo>
                    <a:pt x="1821" y="745"/>
                  </a:lnTo>
                  <a:lnTo>
                    <a:pt x="1849" y="752"/>
                  </a:lnTo>
                  <a:lnTo>
                    <a:pt x="1876" y="759"/>
                  </a:lnTo>
                  <a:lnTo>
                    <a:pt x="1904" y="765"/>
                  </a:lnTo>
                  <a:lnTo>
                    <a:pt x="1925" y="779"/>
                  </a:lnTo>
                  <a:lnTo>
                    <a:pt x="1952" y="786"/>
                  </a:lnTo>
                  <a:lnTo>
                    <a:pt x="1980" y="793"/>
                  </a:lnTo>
                  <a:lnTo>
                    <a:pt x="2000" y="800"/>
                  </a:lnTo>
                  <a:lnTo>
                    <a:pt x="2028" y="807"/>
                  </a:lnTo>
                  <a:lnTo>
                    <a:pt x="2056" y="814"/>
                  </a:lnTo>
                  <a:lnTo>
                    <a:pt x="2083" y="821"/>
                  </a:lnTo>
                  <a:lnTo>
                    <a:pt x="2104" y="828"/>
                  </a:lnTo>
                  <a:lnTo>
                    <a:pt x="2132" y="834"/>
                  </a:lnTo>
                  <a:lnTo>
                    <a:pt x="2159" y="841"/>
                  </a:lnTo>
                  <a:lnTo>
                    <a:pt x="2187" y="841"/>
                  </a:lnTo>
                  <a:lnTo>
                    <a:pt x="2207" y="848"/>
                  </a:lnTo>
                  <a:lnTo>
                    <a:pt x="2235" y="855"/>
                  </a:lnTo>
                  <a:lnTo>
                    <a:pt x="2263" y="862"/>
                  </a:lnTo>
                  <a:lnTo>
                    <a:pt x="2283" y="862"/>
                  </a:lnTo>
                  <a:lnTo>
                    <a:pt x="2311" y="869"/>
                  </a:lnTo>
                  <a:lnTo>
                    <a:pt x="2338" y="876"/>
                  </a:lnTo>
                  <a:lnTo>
                    <a:pt x="2366" y="876"/>
                  </a:lnTo>
                  <a:lnTo>
                    <a:pt x="2387" y="883"/>
                  </a:lnTo>
                  <a:lnTo>
                    <a:pt x="2414" y="890"/>
                  </a:lnTo>
                  <a:lnTo>
                    <a:pt x="2442" y="890"/>
                  </a:lnTo>
                  <a:lnTo>
                    <a:pt x="2470" y="896"/>
                  </a:lnTo>
                  <a:lnTo>
                    <a:pt x="2490" y="896"/>
                  </a:lnTo>
                  <a:lnTo>
                    <a:pt x="2518" y="903"/>
                  </a:lnTo>
                  <a:lnTo>
                    <a:pt x="2545" y="903"/>
                  </a:lnTo>
                  <a:lnTo>
                    <a:pt x="2573" y="910"/>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6" name="Freeform 28"/>
            <p:cNvSpPr>
              <a:spLocks/>
            </p:cNvSpPr>
            <p:nvPr/>
          </p:nvSpPr>
          <p:spPr bwMode="auto">
            <a:xfrm>
              <a:off x="1680" y="3734"/>
              <a:ext cx="2573" cy="255"/>
            </a:xfrm>
            <a:custGeom>
              <a:avLst/>
              <a:gdLst>
                <a:gd name="T0" fmla="*/ 20 w 2573"/>
                <a:gd name="T1" fmla="*/ 180 h 255"/>
                <a:gd name="T2" fmla="*/ 75 w 2573"/>
                <a:gd name="T3" fmla="*/ 173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9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2 h 255"/>
                <a:gd name="T36" fmla="*/ 952 w 2573"/>
                <a:gd name="T37" fmla="*/ 49 h 255"/>
                <a:gd name="T38" fmla="*/ 1000 w 2573"/>
                <a:gd name="T39" fmla="*/ 62 h 255"/>
                <a:gd name="T40" fmla="*/ 1048 w 2573"/>
                <a:gd name="T41" fmla="*/ 69 h 255"/>
                <a:gd name="T42" fmla="*/ 1103 w 2573"/>
                <a:gd name="T43" fmla="*/ 83 h 255"/>
                <a:gd name="T44" fmla="*/ 1152 w 2573"/>
                <a:gd name="T45" fmla="*/ 97 h 255"/>
                <a:gd name="T46" fmla="*/ 1207 w 2573"/>
                <a:gd name="T47" fmla="*/ 111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80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2 h 255"/>
                <a:gd name="T90" fmla="*/ 2338 w 2573"/>
                <a:gd name="T91" fmla="*/ 242 h 255"/>
                <a:gd name="T92" fmla="*/ 2387 w 2573"/>
                <a:gd name="T93" fmla="*/ 249 h 255"/>
                <a:gd name="T94" fmla="*/ 2442 w 2573"/>
                <a:gd name="T95" fmla="*/ 249 h 255"/>
                <a:gd name="T96" fmla="*/ 2490 w 2573"/>
                <a:gd name="T97" fmla="*/ 249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3"/>
                  </a:moveTo>
                  <a:lnTo>
                    <a:pt x="20" y="180"/>
                  </a:lnTo>
                  <a:lnTo>
                    <a:pt x="48" y="173"/>
                  </a:lnTo>
                  <a:lnTo>
                    <a:pt x="75" y="173"/>
                  </a:lnTo>
                  <a:lnTo>
                    <a:pt x="96" y="166"/>
                  </a:lnTo>
                  <a:lnTo>
                    <a:pt x="124" y="166"/>
                  </a:lnTo>
                  <a:lnTo>
                    <a:pt x="151" y="159"/>
                  </a:lnTo>
                  <a:lnTo>
                    <a:pt x="179" y="152"/>
                  </a:lnTo>
                  <a:lnTo>
                    <a:pt x="200" y="138"/>
                  </a:lnTo>
                  <a:lnTo>
                    <a:pt x="227" y="131"/>
                  </a:lnTo>
                  <a:lnTo>
                    <a:pt x="255" y="131"/>
                  </a:lnTo>
                  <a:lnTo>
                    <a:pt x="282" y="124"/>
                  </a:lnTo>
                  <a:lnTo>
                    <a:pt x="303" y="111"/>
                  </a:lnTo>
                  <a:lnTo>
                    <a:pt x="331" y="104"/>
                  </a:lnTo>
                  <a:lnTo>
                    <a:pt x="358" y="97"/>
                  </a:lnTo>
                  <a:lnTo>
                    <a:pt x="379" y="83"/>
                  </a:lnTo>
                  <a:lnTo>
                    <a:pt x="407" y="76"/>
                  </a:lnTo>
                  <a:lnTo>
                    <a:pt x="434" y="62"/>
                  </a:lnTo>
                  <a:lnTo>
                    <a:pt x="462" y="55"/>
                  </a:lnTo>
                  <a:lnTo>
                    <a:pt x="483" y="49"/>
                  </a:lnTo>
                  <a:lnTo>
                    <a:pt x="510" y="42"/>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2"/>
                  </a:lnTo>
                  <a:lnTo>
                    <a:pt x="924" y="49"/>
                  </a:lnTo>
                  <a:lnTo>
                    <a:pt x="952" y="49"/>
                  </a:lnTo>
                  <a:lnTo>
                    <a:pt x="972" y="55"/>
                  </a:lnTo>
                  <a:lnTo>
                    <a:pt x="1000" y="62"/>
                  </a:lnTo>
                  <a:lnTo>
                    <a:pt x="1028" y="62"/>
                  </a:lnTo>
                  <a:lnTo>
                    <a:pt x="1048" y="69"/>
                  </a:lnTo>
                  <a:lnTo>
                    <a:pt x="1076" y="76"/>
                  </a:lnTo>
                  <a:lnTo>
                    <a:pt x="1103" y="83"/>
                  </a:lnTo>
                  <a:lnTo>
                    <a:pt x="1131" y="90"/>
                  </a:lnTo>
                  <a:lnTo>
                    <a:pt x="1152" y="97"/>
                  </a:lnTo>
                  <a:lnTo>
                    <a:pt x="1179" y="104"/>
                  </a:lnTo>
                  <a:lnTo>
                    <a:pt x="1207" y="111"/>
                  </a:lnTo>
                  <a:lnTo>
                    <a:pt x="1235" y="118"/>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3"/>
                  </a:lnTo>
                  <a:lnTo>
                    <a:pt x="1566" y="180"/>
                  </a:lnTo>
                  <a:lnTo>
                    <a:pt x="1593" y="180"/>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2"/>
                  </a:lnTo>
                  <a:lnTo>
                    <a:pt x="2283" y="242"/>
                  </a:lnTo>
                  <a:lnTo>
                    <a:pt x="2311" y="242"/>
                  </a:lnTo>
                  <a:lnTo>
                    <a:pt x="2338" y="242"/>
                  </a:lnTo>
                  <a:lnTo>
                    <a:pt x="2366" y="242"/>
                  </a:lnTo>
                  <a:lnTo>
                    <a:pt x="2387" y="249"/>
                  </a:lnTo>
                  <a:lnTo>
                    <a:pt x="2414" y="249"/>
                  </a:lnTo>
                  <a:lnTo>
                    <a:pt x="2442" y="249"/>
                  </a:lnTo>
                  <a:lnTo>
                    <a:pt x="2470" y="249"/>
                  </a:lnTo>
                  <a:lnTo>
                    <a:pt x="2490" y="249"/>
                  </a:lnTo>
                  <a:lnTo>
                    <a:pt x="2518" y="249"/>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7" name="Freeform 29"/>
            <p:cNvSpPr>
              <a:spLocks/>
            </p:cNvSpPr>
            <p:nvPr/>
          </p:nvSpPr>
          <p:spPr bwMode="auto">
            <a:xfrm>
              <a:off x="1680" y="3741"/>
              <a:ext cx="2573" cy="255"/>
            </a:xfrm>
            <a:custGeom>
              <a:avLst/>
              <a:gdLst>
                <a:gd name="T0" fmla="*/ 20 w 2573"/>
                <a:gd name="T1" fmla="*/ 179 h 255"/>
                <a:gd name="T2" fmla="*/ 75 w 2573"/>
                <a:gd name="T3" fmla="*/ 173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8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2 h 255"/>
                <a:gd name="T36" fmla="*/ 952 w 2573"/>
                <a:gd name="T37" fmla="*/ 48 h 255"/>
                <a:gd name="T38" fmla="*/ 1000 w 2573"/>
                <a:gd name="T39" fmla="*/ 62 h 255"/>
                <a:gd name="T40" fmla="*/ 1048 w 2573"/>
                <a:gd name="T41" fmla="*/ 69 h 255"/>
                <a:gd name="T42" fmla="*/ 1103 w 2573"/>
                <a:gd name="T43" fmla="*/ 83 h 255"/>
                <a:gd name="T44" fmla="*/ 1152 w 2573"/>
                <a:gd name="T45" fmla="*/ 97 h 255"/>
                <a:gd name="T46" fmla="*/ 1207 w 2573"/>
                <a:gd name="T47" fmla="*/ 111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79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2 h 255"/>
                <a:gd name="T90" fmla="*/ 2338 w 2573"/>
                <a:gd name="T91" fmla="*/ 242 h 255"/>
                <a:gd name="T92" fmla="*/ 2387 w 2573"/>
                <a:gd name="T93" fmla="*/ 248 h 255"/>
                <a:gd name="T94" fmla="*/ 2442 w 2573"/>
                <a:gd name="T95" fmla="*/ 248 h 255"/>
                <a:gd name="T96" fmla="*/ 2490 w 2573"/>
                <a:gd name="T97" fmla="*/ 248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3"/>
                  </a:moveTo>
                  <a:lnTo>
                    <a:pt x="20" y="179"/>
                  </a:lnTo>
                  <a:lnTo>
                    <a:pt x="48" y="173"/>
                  </a:lnTo>
                  <a:lnTo>
                    <a:pt x="75" y="173"/>
                  </a:lnTo>
                  <a:lnTo>
                    <a:pt x="96" y="166"/>
                  </a:lnTo>
                  <a:lnTo>
                    <a:pt x="124" y="166"/>
                  </a:lnTo>
                  <a:lnTo>
                    <a:pt x="151" y="159"/>
                  </a:lnTo>
                  <a:lnTo>
                    <a:pt x="179" y="152"/>
                  </a:lnTo>
                  <a:lnTo>
                    <a:pt x="200" y="138"/>
                  </a:lnTo>
                  <a:lnTo>
                    <a:pt x="227" y="131"/>
                  </a:lnTo>
                  <a:lnTo>
                    <a:pt x="255" y="131"/>
                  </a:lnTo>
                  <a:lnTo>
                    <a:pt x="282" y="124"/>
                  </a:lnTo>
                  <a:lnTo>
                    <a:pt x="303" y="111"/>
                  </a:lnTo>
                  <a:lnTo>
                    <a:pt x="331" y="104"/>
                  </a:lnTo>
                  <a:lnTo>
                    <a:pt x="358" y="97"/>
                  </a:lnTo>
                  <a:lnTo>
                    <a:pt x="379" y="83"/>
                  </a:lnTo>
                  <a:lnTo>
                    <a:pt x="407" y="76"/>
                  </a:lnTo>
                  <a:lnTo>
                    <a:pt x="434" y="62"/>
                  </a:lnTo>
                  <a:lnTo>
                    <a:pt x="462" y="55"/>
                  </a:lnTo>
                  <a:lnTo>
                    <a:pt x="483" y="48"/>
                  </a:lnTo>
                  <a:lnTo>
                    <a:pt x="510" y="42"/>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2"/>
                  </a:lnTo>
                  <a:lnTo>
                    <a:pt x="924" y="48"/>
                  </a:lnTo>
                  <a:lnTo>
                    <a:pt x="952" y="48"/>
                  </a:lnTo>
                  <a:lnTo>
                    <a:pt x="972" y="55"/>
                  </a:lnTo>
                  <a:lnTo>
                    <a:pt x="1000" y="62"/>
                  </a:lnTo>
                  <a:lnTo>
                    <a:pt x="1028" y="62"/>
                  </a:lnTo>
                  <a:lnTo>
                    <a:pt x="1048" y="69"/>
                  </a:lnTo>
                  <a:lnTo>
                    <a:pt x="1076" y="76"/>
                  </a:lnTo>
                  <a:lnTo>
                    <a:pt x="1103" y="83"/>
                  </a:lnTo>
                  <a:lnTo>
                    <a:pt x="1131" y="90"/>
                  </a:lnTo>
                  <a:lnTo>
                    <a:pt x="1152" y="97"/>
                  </a:lnTo>
                  <a:lnTo>
                    <a:pt x="1179" y="104"/>
                  </a:lnTo>
                  <a:lnTo>
                    <a:pt x="1207" y="111"/>
                  </a:lnTo>
                  <a:lnTo>
                    <a:pt x="1235" y="117"/>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3"/>
                  </a:lnTo>
                  <a:lnTo>
                    <a:pt x="1566" y="179"/>
                  </a:lnTo>
                  <a:lnTo>
                    <a:pt x="1593" y="179"/>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2"/>
                  </a:lnTo>
                  <a:lnTo>
                    <a:pt x="2283" y="242"/>
                  </a:lnTo>
                  <a:lnTo>
                    <a:pt x="2311" y="242"/>
                  </a:lnTo>
                  <a:lnTo>
                    <a:pt x="2338" y="242"/>
                  </a:lnTo>
                  <a:lnTo>
                    <a:pt x="2366" y="242"/>
                  </a:lnTo>
                  <a:lnTo>
                    <a:pt x="2387" y="248"/>
                  </a:lnTo>
                  <a:lnTo>
                    <a:pt x="2414" y="248"/>
                  </a:lnTo>
                  <a:lnTo>
                    <a:pt x="2442" y="248"/>
                  </a:lnTo>
                  <a:lnTo>
                    <a:pt x="2470" y="248"/>
                  </a:lnTo>
                  <a:lnTo>
                    <a:pt x="2490" y="248"/>
                  </a:lnTo>
                  <a:lnTo>
                    <a:pt x="2518" y="248"/>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8" name="Freeform 30"/>
            <p:cNvSpPr>
              <a:spLocks/>
            </p:cNvSpPr>
            <p:nvPr/>
          </p:nvSpPr>
          <p:spPr bwMode="auto">
            <a:xfrm>
              <a:off x="1680" y="3748"/>
              <a:ext cx="2573" cy="255"/>
            </a:xfrm>
            <a:custGeom>
              <a:avLst/>
              <a:gdLst>
                <a:gd name="T0" fmla="*/ 20 w 2573"/>
                <a:gd name="T1" fmla="*/ 179 h 255"/>
                <a:gd name="T2" fmla="*/ 75 w 2573"/>
                <a:gd name="T3" fmla="*/ 172 h 255"/>
                <a:gd name="T4" fmla="*/ 124 w 2573"/>
                <a:gd name="T5" fmla="*/ 166 h 255"/>
                <a:gd name="T6" fmla="*/ 179 w 2573"/>
                <a:gd name="T7" fmla="*/ 152 h 255"/>
                <a:gd name="T8" fmla="*/ 227 w 2573"/>
                <a:gd name="T9" fmla="*/ 131 h 255"/>
                <a:gd name="T10" fmla="*/ 282 w 2573"/>
                <a:gd name="T11" fmla="*/ 124 h 255"/>
                <a:gd name="T12" fmla="*/ 331 w 2573"/>
                <a:gd name="T13" fmla="*/ 104 h 255"/>
                <a:gd name="T14" fmla="*/ 379 w 2573"/>
                <a:gd name="T15" fmla="*/ 83 h 255"/>
                <a:gd name="T16" fmla="*/ 434 w 2573"/>
                <a:gd name="T17" fmla="*/ 62 h 255"/>
                <a:gd name="T18" fmla="*/ 483 w 2573"/>
                <a:gd name="T19" fmla="*/ 48 h 255"/>
                <a:gd name="T20" fmla="*/ 538 w 2573"/>
                <a:gd name="T21" fmla="*/ 35 h 255"/>
                <a:gd name="T22" fmla="*/ 586 w 2573"/>
                <a:gd name="T23" fmla="*/ 21 h 255"/>
                <a:gd name="T24" fmla="*/ 641 w 2573"/>
                <a:gd name="T25" fmla="*/ 14 h 255"/>
                <a:gd name="T26" fmla="*/ 690 w 2573"/>
                <a:gd name="T27" fmla="*/ 0 h 255"/>
                <a:gd name="T28" fmla="*/ 745 w 2573"/>
                <a:gd name="T29" fmla="*/ 14 h 255"/>
                <a:gd name="T30" fmla="*/ 793 w 2573"/>
                <a:gd name="T31" fmla="*/ 21 h 255"/>
                <a:gd name="T32" fmla="*/ 848 w 2573"/>
                <a:gd name="T33" fmla="*/ 35 h 255"/>
                <a:gd name="T34" fmla="*/ 897 w 2573"/>
                <a:gd name="T35" fmla="*/ 41 h 255"/>
                <a:gd name="T36" fmla="*/ 952 w 2573"/>
                <a:gd name="T37" fmla="*/ 48 h 255"/>
                <a:gd name="T38" fmla="*/ 1000 w 2573"/>
                <a:gd name="T39" fmla="*/ 62 h 255"/>
                <a:gd name="T40" fmla="*/ 1048 w 2573"/>
                <a:gd name="T41" fmla="*/ 69 h 255"/>
                <a:gd name="T42" fmla="*/ 1103 w 2573"/>
                <a:gd name="T43" fmla="*/ 83 h 255"/>
                <a:gd name="T44" fmla="*/ 1152 w 2573"/>
                <a:gd name="T45" fmla="*/ 97 h 255"/>
                <a:gd name="T46" fmla="*/ 1207 w 2573"/>
                <a:gd name="T47" fmla="*/ 110 h 255"/>
                <a:gd name="T48" fmla="*/ 1255 w 2573"/>
                <a:gd name="T49" fmla="*/ 124 h 255"/>
                <a:gd name="T50" fmla="*/ 1310 w 2573"/>
                <a:gd name="T51" fmla="*/ 131 h 255"/>
                <a:gd name="T52" fmla="*/ 1359 w 2573"/>
                <a:gd name="T53" fmla="*/ 145 h 255"/>
                <a:gd name="T54" fmla="*/ 1414 w 2573"/>
                <a:gd name="T55" fmla="*/ 152 h 255"/>
                <a:gd name="T56" fmla="*/ 1462 w 2573"/>
                <a:gd name="T57" fmla="*/ 159 h 255"/>
                <a:gd name="T58" fmla="*/ 1517 w 2573"/>
                <a:gd name="T59" fmla="*/ 166 h 255"/>
                <a:gd name="T60" fmla="*/ 1566 w 2573"/>
                <a:gd name="T61" fmla="*/ 179 h 255"/>
                <a:gd name="T62" fmla="*/ 1614 w 2573"/>
                <a:gd name="T63" fmla="*/ 186 h 255"/>
                <a:gd name="T64" fmla="*/ 1669 w 2573"/>
                <a:gd name="T65" fmla="*/ 193 h 255"/>
                <a:gd name="T66" fmla="*/ 1718 w 2573"/>
                <a:gd name="T67" fmla="*/ 193 h 255"/>
                <a:gd name="T68" fmla="*/ 1773 w 2573"/>
                <a:gd name="T69" fmla="*/ 200 h 255"/>
                <a:gd name="T70" fmla="*/ 1821 w 2573"/>
                <a:gd name="T71" fmla="*/ 207 h 255"/>
                <a:gd name="T72" fmla="*/ 1876 w 2573"/>
                <a:gd name="T73" fmla="*/ 214 h 255"/>
                <a:gd name="T74" fmla="*/ 1925 w 2573"/>
                <a:gd name="T75" fmla="*/ 214 h 255"/>
                <a:gd name="T76" fmla="*/ 1980 w 2573"/>
                <a:gd name="T77" fmla="*/ 221 h 255"/>
                <a:gd name="T78" fmla="*/ 2028 w 2573"/>
                <a:gd name="T79" fmla="*/ 228 h 255"/>
                <a:gd name="T80" fmla="*/ 2083 w 2573"/>
                <a:gd name="T81" fmla="*/ 228 h 255"/>
                <a:gd name="T82" fmla="*/ 2132 w 2573"/>
                <a:gd name="T83" fmla="*/ 235 h 255"/>
                <a:gd name="T84" fmla="*/ 2187 w 2573"/>
                <a:gd name="T85" fmla="*/ 235 h 255"/>
                <a:gd name="T86" fmla="*/ 2235 w 2573"/>
                <a:gd name="T87" fmla="*/ 235 h 255"/>
                <a:gd name="T88" fmla="*/ 2283 w 2573"/>
                <a:gd name="T89" fmla="*/ 241 h 255"/>
                <a:gd name="T90" fmla="*/ 2338 w 2573"/>
                <a:gd name="T91" fmla="*/ 241 h 255"/>
                <a:gd name="T92" fmla="*/ 2387 w 2573"/>
                <a:gd name="T93" fmla="*/ 248 h 255"/>
                <a:gd name="T94" fmla="*/ 2442 w 2573"/>
                <a:gd name="T95" fmla="*/ 248 h 255"/>
                <a:gd name="T96" fmla="*/ 2490 w 2573"/>
                <a:gd name="T97" fmla="*/ 248 h 255"/>
                <a:gd name="T98" fmla="*/ 2545 w 2573"/>
                <a:gd name="T9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55">
                  <a:moveTo>
                    <a:pt x="0" y="172"/>
                  </a:moveTo>
                  <a:lnTo>
                    <a:pt x="20" y="179"/>
                  </a:lnTo>
                  <a:lnTo>
                    <a:pt x="48" y="172"/>
                  </a:lnTo>
                  <a:lnTo>
                    <a:pt x="75" y="172"/>
                  </a:lnTo>
                  <a:lnTo>
                    <a:pt x="96" y="166"/>
                  </a:lnTo>
                  <a:lnTo>
                    <a:pt x="124" y="166"/>
                  </a:lnTo>
                  <a:lnTo>
                    <a:pt x="151" y="159"/>
                  </a:lnTo>
                  <a:lnTo>
                    <a:pt x="179" y="152"/>
                  </a:lnTo>
                  <a:lnTo>
                    <a:pt x="200" y="138"/>
                  </a:lnTo>
                  <a:lnTo>
                    <a:pt x="227" y="131"/>
                  </a:lnTo>
                  <a:lnTo>
                    <a:pt x="255" y="131"/>
                  </a:lnTo>
                  <a:lnTo>
                    <a:pt x="282" y="124"/>
                  </a:lnTo>
                  <a:lnTo>
                    <a:pt x="303" y="110"/>
                  </a:lnTo>
                  <a:lnTo>
                    <a:pt x="331" y="104"/>
                  </a:lnTo>
                  <a:lnTo>
                    <a:pt x="358" y="97"/>
                  </a:lnTo>
                  <a:lnTo>
                    <a:pt x="379" y="83"/>
                  </a:lnTo>
                  <a:lnTo>
                    <a:pt x="407" y="76"/>
                  </a:lnTo>
                  <a:lnTo>
                    <a:pt x="434" y="62"/>
                  </a:lnTo>
                  <a:lnTo>
                    <a:pt x="462" y="55"/>
                  </a:lnTo>
                  <a:lnTo>
                    <a:pt x="483" y="48"/>
                  </a:lnTo>
                  <a:lnTo>
                    <a:pt x="510" y="41"/>
                  </a:lnTo>
                  <a:lnTo>
                    <a:pt x="538" y="35"/>
                  </a:lnTo>
                  <a:lnTo>
                    <a:pt x="565" y="28"/>
                  </a:lnTo>
                  <a:lnTo>
                    <a:pt x="586" y="21"/>
                  </a:lnTo>
                  <a:lnTo>
                    <a:pt x="614" y="14"/>
                  </a:lnTo>
                  <a:lnTo>
                    <a:pt x="641" y="14"/>
                  </a:lnTo>
                  <a:lnTo>
                    <a:pt x="662" y="7"/>
                  </a:lnTo>
                  <a:lnTo>
                    <a:pt x="690" y="0"/>
                  </a:lnTo>
                  <a:lnTo>
                    <a:pt x="717" y="7"/>
                  </a:lnTo>
                  <a:lnTo>
                    <a:pt x="745" y="14"/>
                  </a:lnTo>
                  <a:lnTo>
                    <a:pt x="765" y="21"/>
                  </a:lnTo>
                  <a:lnTo>
                    <a:pt x="793" y="21"/>
                  </a:lnTo>
                  <a:lnTo>
                    <a:pt x="821" y="28"/>
                  </a:lnTo>
                  <a:lnTo>
                    <a:pt x="848" y="35"/>
                  </a:lnTo>
                  <a:lnTo>
                    <a:pt x="869" y="35"/>
                  </a:lnTo>
                  <a:lnTo>
                    <a:pt x="897" y="41"/>
                  </a:lnTo>
                  <a:lnTo>
                    <a:pt x="924" y="48"/>
                  </a:lnTo>
                  <a:lnTo>
                    <a:pt x="952" y="48"/>
                  </a:lnTo>
                  <a:lnTo>
                    <a:pt x="972" y="55"/>
                  </a:lnTo>
                  <a:lnTo>
                    <a:pt x="1000" y="62"/>
                  </a:lnTo>
                  <a:lnTo>
                    <a:pt x="1028" y="62"/>
                  </a:lnTo>
                  <a:lnTo>
                    <a:pt x="1048" y="69"/>
                  </a:lnTo>
                  <a:lnTo>
                    <a:pt x="1076" y="76"/>
                  </a:lnTo>
                  <a:lnTo>
                    <a:pt x="1103" y="83"/>
                  </a:lnTo>
                  <a:lnTo>
                    <a:pt x="1131" y="90"/>
                  </a:lnTo>
                  <a:lnTo>
                    <a:pt x="1152" y="97"/>
                  </a:lnTo>
                  <a:lnTo>
                    <a:pt x="1179" y="104"/>
                  </a:lnTo>
                  <a:lnTo>
                    <a:pt x="1207" y="110"/>
                  </a:lnTo>
                  <a:lnTo>
                    <a:pt x="1235" y="117"/>
                  </a:lnTo>
                  <a:lnTo>
                    <a:pt x="1255" y="124"/>
                  </a:lnTo>
                  <a:lnTo>
                    <a:pt x="1283" y="131"/>
                  </a:lnTo>
                  <a:lnTo>
                    <a:pt x="1310" y="131"/>
                  </a:lnTo>
                  <a:lnTo>
                    <a:pt x="1331" y="138"/>
                  </a:lnTo>
                  <a:lnTo>
                    <a:pt x="1359" y="145"/>
                  </a:lnTo>
                  <a:lnTo>
                    <a:pt x="1386" y="145"/>
                  </a:lnTo>
                  <a:lnTo>
                    <a:pt x="1414" y="152"/>
                  </a:lnTo>
                  <a:lnTo>
                    <a:pt x="1435" y="159"/>
                  </a:lnTo>
                  <a:lnTo>
                    <a:pt x="1462" y="159"/>
                  </a:lnTo>
                  <a:lnTo>
                    <a:pt x="1490" y="166"/>
                  </a:lnTo>
                  <a:lnTo>
                    <a:pt x="1517" y="166"/>
                  </a:lnTo>
                  <a:lnTo>
                    <a:pt x="1538" y="172"/>
                  </a:lnTo>
                  <a:lnTo>
                    <a:pt x="1566" y="179"/>
                  </a:lnTo>
                  <a:lnTo>
                    <a:pt x="1593" y="179"/>
                  </a:lnTo>
                  <a:lnTo>
                    <a:pt x="1614" y="186"/>
                  </a:lnTo>
                  <a:lnTo>
                    <a:pt x="1642" y="186"/>
                  </a:lnTo>
                  <a:lnTo>
                    <a:pt x="1669" y="193"/>
                  </a:lnTo>
                  <a:lnTo>
                    <a:pt x="1697" y="193"/>
                  </a:lnTo>
                  <a:lnTo>
                    <a:pt x="1718" y="193"/>
                  </a:lnTo>
                  <a:lnTo>
                    <a:pt x="1745" y="200"/>
                  </a:lnTo>
                  <a:lnTo>
                    <a:pt x="1773" y="200"/>
                  </a:lnTo>
                  <a:lnTo>
                    <a:pt x="1800" y="207"/>
                  </a:lnTo>
                  <a:lnTo>
                    <a:pt x="1821" y="207"/>
                  </a:lnTo>
                  <a:lnTo>
                    <a:pt x="1849" y="207"/>
                  </a:lnTo>
                  <a:lnTo>
                    <a:pt x="1876" y="214"/>
                  </a:lnTo>
                  <a:lnTo>
                    <a:pt x="1904" y="214"/>
                  </a:lnTo>
                  <a:lnTo>
                    <a:pt x="1925" y="214"/>
                  </a:lnTo>
                  <a:lnTo>
                    <a:pt x="1952" y="221"/>
                  </a:lnTo>
                  <a:lnTo>
                    <a:pt x="1980" y="221"/>
                  </a:lnTo>
                  <a:lnTo>
                    <a:pt x="2000" y="221"/>
                  </a:lnTo>
                  <a:lnTo>
                    <a:pt x="2028" y="228"/>
                  </a:lnTo>
                  <a:lnTo>
                    <a:pt x="2056" y="228"/>
                  </a:lnTo>
                  <a:lnTo>
                    <a:pt x="2083" y="228"/>
                  </a:lnTo>
                  <a:lnTo>
                    <a:pt x="2104" y="228"/>
                  </a:lnTo>
                  <a:lnTo>
                    <a:pt x="2132" y="235"/>
                  </a:lnTo>
                  <a:lnTo>
                    <a:pt x="2159" y="235"/>
                  </a:lnTo>
                  <a:lnTo>
                    <a:pt x="2187" y="235"/>
                  </a:lnTo>
                  <a:lnTo>
                    <a:pt x="2207" y="235"/>
                  </a:lnTo>
                  <a:lnTo>
                    <a:pt x="2235" y="235"/>
                  </a:lnTo>
                  <a:lnTo>
                    <a:pt x="2263" y="241"/>
                  </a:lnTo>
                  <a:lnTo>
                    <a:pt x="2283" y="241"/>
                  </a:lnTo>
                  <a:lnTo>
                    <a:pt x="2311" y="241"/>
                  </a:lnTo>
                  <a:lnTo>
                    <a:pt x="2338" y="241"/>
                  </a:lnTo>
                  <a:lnTo>
                    <a:pt x="2366" y="241"/>
                  </a:lnTo>
                  <a:lnTo>
                    <a:pt x="2387" y="248"/>
                  </a:lnTo>
                  <a:lnTo>
                    <a:pt x="2414" y="248"/>
                  </a:lnTo>
                  <a:lnTo>
                    <a:pt x="2442" y="248"/>
                  </a:lnTo>
                  <a:lnTo>
                    <a:pt x="2470" y="248"/>
                  </a:lnTo>
                  <a:lnTo>
                    <a:pt x="2490" y="248"/>
                  </a:lnTo>
                  <a:lnTo>
                    <a:pt x="2518" y="248"/>
                  </a:lnTo>
                  <a:lnTo>
                    <a:pt x="2545" y="255"/>
                  </a:lnTo>
                  <a:lnTo>
                    <a:pt x="2573" y="255"/>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29" name="Freeform 31"/>
            <p:cNvSpPr>
              <a:spLocks/>
            </p:cNvSpPr>
            <p:nvPr/>
          </p:nvSpPr>
          <p:spPr bwMode="auto">
            <a:xfrm>
              <a:off x="1680" y="3189"/>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80 h 773"/>
                <a:gd name="T14" fmla="*/ 379 w 2573"/>
                <a:gd name="T15" fmla="*/ 111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6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4 h 773"/>
                <a:gd name="T66" fmla="*/ 1718 w 2573"/>
                <a:gd name="T67" fmla="*/ 614 h 773"/>
                <a:gd name="T68" fmla="*/ 1773 w 2573"/>
                <a:gd name="T69" fmla="*/ 628 h 773"/>
                <a:gd name="T70" fmla="*/ 1821 w 2573"/>
                <a:gd name="T71" fmla="*/ 642 h 773"/>
                <a:gd name="T72" fmla="*/ 1876 w 2573"/>
                <a:gd name="T73" fmla="*/ 656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5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6"/>
                  </a:lnTo>
                  <a:lnTo>
                    <a:pt x="124" y="421"/>
                  </a:lnTo>
                  <a:lnTo>
                    <a:pt x="151" y="380"/>
                  </a:lnTo>
                  <a:lnTo>
                    <a:pt x="179" y="359"/>
                  </a:lnTo>
                  <a:lnTo>
                    <a:pt x="200" y="338"/>
                  </a:lnTo>
                  <a:lnTo>
                    <a:pt x="227" y="297"/>
                  </a:lnTo>
                  <a:lnTo>
                    <a:pt x="255" y="262"/>
                  </a:lnTo>
                  <a:lnTo>
                    <a:pt x="282" y="214"/>
                  </a:lnTo>
                  <a:lnTo>
                    <a:pt x="303" y="200"/>
                  </a:lnTo>
                  <a:lnTo>
                    <a:pt x="331" y="180"/>
                  </a:lnTo>
                  <a:lnTo>
                    <a:pt x="358" y="145"/>
                  </a:lnTo>
                  <a:lnTo>
                    <a:pt x="379" y="111"/>
                  </a:lnTo>
                  <a:lnTo>
                    <a:pt x="407" y="83"/>
                  </a:lnTo>
                  <a:lnTo>
                    <a:pt x="434" y="69"/>
                  </a:lnTo>
                  <a:lnTo>
                    <a:pt x="462" y="56"/>
                  </a:lnTo>
                  <a:lnTo>
                    <a:pt x="483" y="42"/>
                  </a:lnTo>
                  <a:lnTo>
                    <a:pt x="510" y="28"/>
                  </a:lnTo>
                  <a:lnTo>
                    <a:pt x="538" y="21"/>
                  </a:lnTo>
                  <a:lnTo>
                    <a:pt x="565" y="14"/>
                  </a:lnTo>
                  <a:lnTo>
                    <a:pt x="586" y="7"/>
                  </a:lnTo>
                  <a:lnTo>
                    <a:pt x="614" y="7"/>
                  </a:lnTo>
                  <a:lnTo>
                    <a:pt x="641" y="0"/>
                  </a:lnTo>
                  <a:lnTo>
                    <a:pt x="662" y="21"/>
                  </a:lnTo>
                  <a:lnTo>
                    <a:pt x="690" y="35"/>
                  </a:lnTo>
                  <a:lnTo>
                    <a:pt x="717" y="56"/>
                  </a:lnTo>
                  <a:lnTo>
                    <a:pt x="745" y="69"/>
                  </a:lnTo>
                  <a:lnTo>
                    <a:pt x="765" y="90"/>
                  </a:lnTo>
                  <a:lnTo>
                    <a:pt x="793" y="104"/>
                  </a:lnTo>
                  <a:lnTo>
                    <a:pt x="821" y="118"/>
                  </a:lnTo>
                  <a:lnTo>
                    <a:pt x="848" y="131"/>
                  </a:lnTo>
                  <a:lnTo>
                    <a:pt x="869" y="145"/>
                  </a:lnTo>
                  <a:lnTo>
                    <a:pt x="897" y="166"/>
                  </a:lnTo>
                  <a:lnTo>
                    <a:pt x="924" y="180"/>
                  </a:lnTo>
                  <a:lnTo>
                    <a:pt x="952" y="193"/>
                  </a:lnTo>
                  <a:lnTo>
                    <a:pt x="972" y="207"/>
                  </a:lnTo>
                  <a:lnTo>
                    <a:pt x="1000" y="221"/>
                  </a:lnTo>
                  <a:lnTo>
                    <a:pt x="1028" y="235"/>
                  </a:lnTo>
                  <a:lnTo>
                    <a:pt x="1048" y="256"/>
                  </a:lnTo>
                  <a:lnTo>
                    <a:pt x="1076" y="276"/>
                  </a:lnTo>
                  <a:lnTo>
                    <a:pt x="1103" y="297"/>
                  </a:lnTo>
                  <a:lnTo>
                    <a:pt x="1131" y="318"/>
                  </a:lnTo>
                  <a:lnTo>
                    <a:pt x="1152" y="331"/>
                  </a:lnTo>
                  <a:lnTo>
                    <a:pt x="1179" y="352"/>
                  </a:lnTo>
                  <a:lnTo>
                    <a:pt x="1207" y="366"/>
                  </a:lnTo>
                  <a:lnTo>
                    <a:pt x="1235" y="387"/>
                  </a:lnTo>
                  <a:lnTo>
                    <a:pt x="1255" y="400"/>
                  </a:lnTo>
                  <a:lnTo>
                    <a:pt x="1283" y="421"/>
                  </a:lnTo>
                  <a:lnTo>
                    <a:pt x="1310" y="435"/>
                  </a:lnTo>
                  <a:lnTo>
                    <a:pt x="1331" y="449"/>
                  </a:lnTo>
                  <a:lnTo>
                    <a:pt x="1359" y="462"/>
                  </a:lnTo>
                  <a:lnTo>
                    <a:pt x="1386" y="476"/>
                  </a:lnTo>
                  <a:lnTo>
                    <a:pt x="1414" y="490"/>
                  </a:lnTo>
                  <a:lnTo>
                    <a:pt x="1435" y="504"/>
                  </a:lnTo>
                  <a:lnTo>
                    <a:pt x="1462" y="511"/>
                  </a:lnTo>
                  <a:lnTo>
                    <a:pt x="1490" y="525"/>
                  </a:lnTo>
                  <a:lnTo>
                    <a:pt x="1517" y="538"/>
                  </a:lnTo>
                  <a:lnTo>
                    <a:pt x="1538" y="545"/>
                  </a:lnTo>
                  <a:lnTo>
                    <a:pt x="1566" y="559"/>
                  </a:lnTo>
                  <a:lnTo>
                    <a:pt x="1593" y="566"/>
                  </a:lnTo>
                  <a:lnTo>
                    <a:pt x="1614" y="580"/>
                  </a:lnTo>
                  <a:lnTo>
                    <a:pt x="1642" y="587"/>
                  </a:lnTo>
                  <a:lnTo>
                    <a:pt x="1669" y="594"/>
                  </a:lnTo>
                  <a:lnTo>
                    <a:pt x="1697" y="607"/>
                  </a:lnTo>
                  <a:lnTo>
                    <a:pt x="1718" y="614"/>
                  </a:lnTo>
                  <a:lnTo>
                    <a:pt x="1745" y="621"/>
                  </a:lnTo>
                  <a:lnTo>
                    <a:pt x="1773" y="628"/>
                  </a:lnTo>
                  <a:lnTo>
                    <a:pt x="1800" y="635"/>
                  </a:lnTo>
                  <a:lnTo>
                    <a:pt x="1821" y="642"/>
                  </a:lnTo>
                  <a:lnTo>
                    <a:pt x="1849" y="649"/>
                  </a:lnTo>
                  <a:lnTo>
                    <a:pt x="1876" y="656"/>
                  </a:lnTo>
                  <a:lnTo>
                    <a:pt x="1904" y="663"/>
                  </a:lnTo>
                  <a:lnTo>
                    <a:pt x="1925" y="669"/>
                  </a:lnTo>
                  <a:lnTo>
                    <a:pt x="1952" y="676"/>
                  </a:lnTo>
                  <a:lnTo>
                    <a:pt x="1980" y="683"/>
                  </a:lnTo>
                  <a:lnTo>
                    <a:pt x="2000" y="690"/>
                  </a:lnTo>
                  <a:lnTo>
                    <a:pt x="2028" y="697"/>
                  </a:lnTo>
                  <a:lnTo>
                    <a:pt x="2056" y="697"/>
                  </a:lnTo>
                  <a:lnTo>
                    <a:pt x="2083" y="704"/>
                  </a:lnTo>
                  <a:lnTo>
                    <a:pt x="2104" y="711"/>
                  </a:lnTo>
                  <a:lnTo>
                    <a:pt x="2132" y="711"/>
                  </a:lnTo>
                  <a:lnTo>
                    <a:pt x="2159" y="718"/>
                  </a:lnTo>
                  <a:lnTo>
                    <a:pt x="2187" y="725"/>
                  </a:lnTo>
                  <a:lnTo>
                    <a:pt x="2207" y="725"/>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0" name="Freeform 32"/>
            <p:cNvSpPr>
              <a:spLocks/>
            </p:cNvSpPr>
            <p:nvPr/>
          </p:nvSpPr>
          <p:spPr bwMode="auto">
            <a:xfrm>
              <a:off x="1680" y="3196"/>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80 h 773"/>
                <a:gd name="T14" fmla="*/ 379 w 2573"/>
                <a:gd name="T15" fmla="*/ 111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5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3 h 773"/>
                <a:gd name="T66" fmla="*/ 1718 w 2573"/>
                <a:gd name="T67" fmla="*/ 614 h 773"/>
                <a:gd name="T68" fmla="*/ 1773 w 2573"/>
                <a:gd name="T69" fmla="*/ 628 h 773"/>
                <a:gd name="T70" fmla="*/ 1821 w 2573"/>
                <a:gd name="T71" fmla="*/ 642 h 773"/>
                <a:gd name="T72" fmla="*/ 1876 w 2573"/>
                <a:gd name="T73" fmla="*/ 656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4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5"/>
                  </a:lnTo>
                  <a:lnTo>
                    <a:pt x="124" y="421"/>
                  </a:lnTo>
                  <a:lnTo>
                    <a:pt x="151" y="380"/>
                  </a:lnTo>
                  <a:lnTo>
                    <a:pt x="179" y="359"/>
                  </a:lnTo>
                  <a:lnTo>
                    <a:pt x="200" y="338"/>
                  </a:lnTo>
                  <a:lnTo>
                    <a:pt x="227" y="297"/>
                  </a:lnTo>
                  <a:lnTo>
                    <a:pt x="255" y="262"/>
                  </a:lnTo>
                  <a:lnTo>
                    <a:pt x="282" y="214"/>
                  </a:lnTo>
                  <a:lnTo>
                    <a:pt x="303" y="200"/>
                  </a:lnTo>
                  <a:lnTo>
                    <a:pt x="331" y="180"/>
                  </a:lnTo>
                  <a:lnTo>
                    <a:pt x="358" y="145"/>
                  </a:lnTo>
                  <a:lnTo>
                    <a:pt x="379" y="111"/>
                  </a:lnTo>
                  <a:lnTo>
                    <a:pt x="407" y="83"/>
                  </a:lnTo>
                  <a:lnTo>
                    <a:pt x="434" y="69"/>
                  </a:lnTo>
                  <a:lnTo>
                    <a:pt x="462" y="55"/>
                  </a:lnTo>
                  <a:lnTo>
                    <a:pt x="483" y="42"/>
                  </a:lnTo>
                  <a:lnTo>
                    <a:pt x="510" y="28"/>
                  </a:lnTo>
                  <a:lnTo>
                    <a:pt x="538" y="21"/>
                  </a:lnTo>
                  <a:lnTo>
                    <a:pt x="565" y="14"/>
                  </a:lnTo>
                  <a:lnTo>
                    <a:pt x="586" y="7"/>
                  </a:lnTo>
                  <a:lnTo>
                    <a:pt x="614" y="7"/>
                  </a:lnTo>
                  <a:lnTo>
                    <a:pt x="641" y="0"/>
                  </a:lnTo>
                  <a:lnTo>
                    <a:pt x="662" y="21"/>
                  </a:lnTo>
                  <a:lnTo>
                    <a:pt x="690" y="35"/>
                  </a:lnTo>
                  <a:lnTo>
                    <a:pt x="717" y="55"/>
                  </a:lnTo>
                  <a:lnTo>
                    <a:pt x="745" y="69"/>
                  </a:lnTo>
                  <a:lnTo>
                    <a:pt x="765" y="90"/>
                  </a:lnTo>
                  <a:lnTo>
                    <a:pt x="793" y="104"/>
                  </a:lnTo>
                  <a:lnTo>
                    <a:pt x="821" y="117"/>
                  </a:lnTo>
                  <a:lnTo>
                    <a:pt x="848" y="131"/>
                  </a:lnTo>
                  <a:lnTo>
                    <a:pt x="869" y="145"/>
                  </a:lnTo>
                  <a:lnTo>
                    <a:pt x="897" y="166"/>
                  </a:lnTo>
                  <a:lnTo>
                    <a:pt x="924" y="180"/>
                  </a:lnTo>
                  <a:lnTo>
                    <a:pt x="952" y="193"/>
                  </a:lnTo>
                  <a:lnTo>
                    <a:pt x="972" y="207"/>
                  </a:lnTo>
                  <a:lnTo>
                    <a:pt x="1000" y="221"/>
                  </a:lnTo>
                  <a:lnTo>
                    <a:pt x="1028" y="235"/>
                  </a:lnTo>
                  <a:lnTo>
                    <a:pt x="1048" y="255"/>
                  </a:lnTo>
                  <a:lnTo>
                    <a:pt x="1076" y="276"/>
                  </a:lnTo>
                  <a:lnTo>
                    <a:pt x="1103" y="297"/>
                  </a:lnTo>
                  <a:lnTo>
                    <a:pt x="1131" y="318"/>
                  </a:lnTo>
                  <a:lnTo>
                    <a:pt x="1152" y="331"/>
                  </a:lnTo>
                  <a:lnTo>
                    <a:pt x="1179" y="352"/>
                  </a:lnTo>
                  <a:lnTo>
                    <a:pt x="1207" y="366"/>
                  </a:lnTo>
                  <a:lnTo>
                    <a:pt x="1235" y="387"/>
                  </a:lnTo>
                  <a:lnTo>
                    <a:pt x="1255" y="400"/>
                  </a:lnTo>
                  <a:lnTo>
                    <a:pt x="1283" y="421"/>
                  </a:lnTo>
                  <a:lnTo>
                    <a:pt x="1310" y="435"/>
                  </a:lnTo>
                  <a:lnTo>
                    <a:pt x="1331" y="449"/>
                  </a:lnTo>
                  <a:lnTo>
                    <a:pt x="1359" y="462"/>
                  </a:lnTo>
                  <a:lnTo>
                    <a:pt x="1386" y="476"/>
                  </a:lnTo>
                  <a:lnTo>
                    <a:pt x="1414" y="490"/>
                  </a:lnTo>
                  <a:lnTo>
                    <a:pt x="1435" y="504"/>
                  </a:lnTo>
                  <a:lnTo>
                    <a:pt x="1462" y="511"/>
                  </a:lnTo>
                  <a:lnTo>
                    <a:pt x="1490" y="524"/>
                  </a:lnTo>
                  <a:lnTo>
                    <a:pt x="1517" y="538"/>
                  </a:lnTo>
                  <a:lnTo>
                    <a:pt x="1538" y="545"/>
                  </a:lnTo>
                  <a:lnTo>
                    <a:pt x="1566" y="559"/>
                  </a:lnTo>
                  <a:lnTo>
                    <a:pt x="1593" y="566"/>
                  </a:lnTo>
                  <a:lnTo>
                    <a:pt x="1614" y="580"/>
                  </a:lnTo>
                  <a:lnTo>
                    <a:pt x="1642" y="587"/>
                  </a:lnTo>
                  <a:lnTo>
                    <a:pt x="1669" y="593"/>
                  </a:lnTo>
                  <a:lnTo>
                    <a:pt x="1697" y="607"/>
                  </a:lnTo>
                  <a:lnTo>
                    <a:pt x="1718" y="614"/>
                  </a:lnTo>
                  <a:lnTo>
                    <a:pt x="1745" y="621"/>
                  </a:lnTo>
                  <a:lnTo>
                    <a:pt x="1773" y="628"/>
                  </a:lnTo>
                  <a:lnTo>
                    <a:pt x="1800" y="635"/>
                  </a:lnTo>
                  <a:lnTo>
                    <a:pt x="1821" y="642"/>
                  </a:lnTo>
                  <a:lnTo>
                    <a:pt x="1849" y="649"/>
                  </a:lnTo>
                  <a:lnTo>
                    <a:pt x="1876" y="656"/>
                  </a:lnTo>
                  <a:lnTo>
                    <a:pt x="1904" y="662"/>
                  </a:lnTo>
                  <a:lnTo>
                    <a:pt x="1925" y="669"/>
                  </a:lnTo>
                  <a:lnTo>
                    <a:pt x="1952" y="676"/>
                  </a:lnTo>
                  <a:lnTo>
                    <a:pt x="1980" y="683"/>
                  </a:lnTo>
                  <a:lnTo>
                    <a:pt x="2000" y="690"/>
                  </a:lnTo>
                  <a:lnTo>
                    <a:pt x="2028" y="697"/>
                  </a:lnTo>
                  <a:lnTo>
                    <a:pt x="2056" y="697"/>
                  </a:lnTo>
                  <a:lnTo>
                    <a:pt x="2083" y="704"/>
                  </a:lnTo>
                  <a:lnTo>
                    <a:pt x="2104" y="711"/>
                  </a:lnTo>
                  <a:lnTo>
                    <a:pt x="2132" y="711"/>
                  </a:lnTo>
                  <a:lnTo>
                    <a:pt x="2159" y="718"/>
                  </a:lnTo>
                  <a:lnTo>
                    <a:pt x="2187" y="724"/>
                  </a:lnTo>
                  <a:lnTo>
                    <a:pt x="2207" y="724"/>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1" name="Freeform 33"/>
            <p:cNvSpPr>
              <a:spLocks/>
            </p:cNvSpPr>
            <p:nvPr/>
          </p:nvSpPr>
          <p:spPr bwMode="auto">
            <a:xfrm>
              <a:off x="1680" y="3203"/>
              <a:ext cx="2573" cy="773"/>
            </a:xfrm>
            <a:custGeom>
              <a:avLst/>
              <a:gdLst>
                <a:gd name="T0" fmla="*/ 20 w 2573"/>
                <a:gd name="T1" fmla="*/ 566 h 773"/>
                <a:gd name="T2" fmla="*/ 75 w 2573"/>
                <a:gd name="T3" fmla="*/ 504 h 773"/>
                <a:gd name="T4" fmla="*/ 124 w 2573"/>
                <a:gd name="T5" fmla="*/ 421 h 773"/>
                <a:gd name="T6" fmla="*/ 179 w 2573"/>
                <a:gd name="T7" fmla="*/ 359 h 773"/>
                <a:gd name="T8" fmla="*/ 227 w 2573"/>
                <a:gd name="T9" fmla="*/ 297 h 773"/>
                <a:gd name="T10" fmla="*/ 282 w 2573"/>
                <a:gd name="T11" fmla="*/ 214 h 773"/>
                <a:gd name="T12" fmla="*/ 331 w 2573"/>
                <a:gd name="T13" fmla="*/ 179 h 773"/>
                <a:gd name="T14" fmla="*/ 379 w 2573"/>
                <a:gd name="T15" fmla="*/ 110 h 773"/>
                <a:gd name="T16" fmla="*/ 434 w 2573"/>
                <a:gd name="T17" fmla="*/ 69 h 773"/>
                <a:gd name="T18" fmla="*/ 483 w 2573"/>
                <a:gd name="T19" fmla="*/ 42 h 773"/>
                <a:gd name="T20" fmla="*/ 538 w 2573"/>
                <a:gd name="T21" fmla="*/ 21 h 773"/>
                <a:gd name="T22" fmla="*/ 586 w 2573"/>
                <a:gd name="T23" fmla="*/ 7 h 773"/>
                <a:gd name="T24" fmla="*/ 641 w 2573"/>
                <a:gd name="T25" fmla="*/ 0 h 773"/>
                <a:gd name="T26" fmla="*/ 690 w 2573"/>
                <a:gd name="T27" fmla="*/ 35 h 773"/>
                <a:gd name="T28" fmla="*/ 745 w 2573"/>
                <a:gd name="T29" fmla="*/ 69 h 773"/>
                <a:gd name="T30" fmla="*/ 793 w 2573"/>
                <a:gd name="T31" fmla="*/ 104 h 773"/>
                <a:gd name="T32" fmla="*/ 848 w 2573"/>
                <a:gd name="T33" fmla="*/ 131 h 773"/>
                <a:gd name="T34" fmla="*/ 897 w 2573"/>
                <a:gd name="T35" fmla="*/ 166 h 773"/>
                <a:gd name="T36" fmla="*/ 952 w 2573"/>
                <a:gd name="T37" fmla="*/ 193 h 773"/>
                <a:gd name="T38" fmla="*/ 1000 w 2573"/>
                <a:gd name="T39" fmla="*/ 221 h 773"/>
                <a:gd name="T40" fmla="*/ 1048 w 2573"/>
                <a:gd name="T41" fmla="*/ 255 h 773"/>
                <a:gd name="T42" fmla="*/ 1103 w 2573"/>
                <a:gd name="T43" fmla="*/ 297 h 773"/>
                <a:gd name="T44" fmla="*/ 1152 w 2573"/>
                <a:gd name="T45" fmla="*/ 331 h 773"/>
                <a:gd name="T46" fmla="*/ 1207 w 2573"/>
                <a:gd name="T47" fmla="*/ 366 h 773"/>
                <a:gd name="T48" fmla="*/ 1255 w 2573"/>
                <a:gd name="T49" fmla="*/ 400 h 773"/>
                <a:gd name="T50" fmla="*/ 1310 w 2573"/>
                <a:gd name="T51" fmla="*/ 435 h 773"/>
                <a:gd name="T52" fmla="*/ 1359 w 2573"/>
                <a:gd name="T53" fmla="*/ 462 h 773"/>
                <a:gd name="T54" fmla="*/ 1414 w 2573"/>
                <a:gd name="T55" fmla="*/ 490 h 773"/>
                <a:gd name="T56" fmla="*/ 1462 w 2573"/>
                <a:gd name="T57" fmla="*/ 511 h 773"/>
                <a:gd name="T58" fmla="*/ 1517 w 2573"/>
                <a:gd name="T59" fmla="*/ 538 h 773"/>
                <a:gd name="T60" fmla="*/ 1566 w 2573"/>
                <a:gd name="T61" fmla="*/ 559 h 773"/>
                <a:gd name="T62" fmla="*/ 1614 w 2573"/>
                <a:gd name="T63" fmla="*/ 580 h 773"/>
                <a:gd name="T64" fmla="*/ 1669 w 2573"/>
                <a:gd name="T65" fmla="*/ 593 h 773"/>
                <a:gd name="T66" fmla="*/ 1718 w 2573"/>
                <a:gd name="T67" fmla="*/ 614 h 773"/>
                <a:gd name="T68" fmla="*/ 1773 w 2573"/>
                <a:gd name="T69" fmla="*/ 628 h 773"/>
                <a:gd name="T70" fmla="*/ 1821 w 2573"/>
                <a:gd name="T71" fmla="*/ 642 h 773"/>
                <a:gd name="T72" fmla="*/ 1876 w 2573"/>
                <a:gd name="T73" fmla="*/ 655 h 773"/>
                <a:gd name="T74" fmla="*/ 1925 w 2573"/>
                <a:gd name="T75" fmla="*/ 669 h 773"/>
                <a:gd name="T76" fmla="*/ 1980 w 2573"/>
                <a:gd name="T77" fmla="*/ 683 h 773"/>
                <a:gd name="T78" fmla="*/ 2028 w 2573"/>
                <a:gd name="T79" fmla="*/ 697 h 773"/>
                <a:gd name="T80" fmla="*/ 2083 w 2573"/>
                <a:gd name="T81" fmla="*/ 704 h 773"/>
                <a:gd name="T82" fmla="*/ 2132 w 2573"/>
                <a:gd name="T83" fmla="*/ 711 h 773"/>
                <a:gd name="T84" fmla="*/ 2187 w 2573"/>
                <a:gd name="T85" fmla="*/ 724 h 773"/>
                <a:gd name="T86" fmla="*/ 2235 w 2573"/>
                <a:gd name="T87" fmla="*/ 731 h 773"/>
                <a:gd name="T88" fmla="*/ 2283 w 2573"/>
                <a:gd name="T89" fmla="*/ 738 h 773"/>
                <a:gd name="T90" fmla="*/ 2338 w 2573"/>
                <a:gd name="T91" fmla="*/ 745 h 773"/>
                <a:gd name="T92" fmla="*/ 2387 w 2573"/>
                <a:gd name="T93" fmla="*/ 752 h 773"/>
                <a:gd name="T94" fmla="*/ 2442 w 2573"/>
                <a:gd name="T95" fmla="*/ 759 h 773"/>
                <a:gd name="T96" fmla="*/ 2490 w 2573"/>
                <a:gd name="T97" fmla="*/ 766 h 773"/>
                <a:gd name="T98" fmla="*/ 2545 w 2573"/>
                <a:gd name="T99" fmla="*/ 766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773">
                  <a:moveTo>
                    <a:pt x="0" y="573"/>
                  </a:moveTo>
                  <a:lnTo>
                    <a:pt x="20" y="566"/>
                  </a:lnTo>
                  <a:lnTo>
                    <a:pt x="48" y="552"/>
                  </a:lnTo>
                  <a:lnTo>
                    <a:pt x="75" y="504"/>
                  </a:lnTo>
                  <a:lnTo>
                    <a:pt x="96" y="455"/>
                  </a:lnTo>
                  <a:lnTo>
                    <a:pt x="124" y="421"/>
                  </a:lnTo>
                  <a:lnTo>
                    <a:pt x="151" y="380"/>
                  </a:lnTo>
                  <a:lnTo>
                    <a:pt x="179" y="359"/>
                  </a:lnTo>
                  <a:lnTo>
                    <a:pt x="200" y="338"/>
                  </a:lnTo>
                  <a:lnTo>
                    <a:pt x="227" y="297"/>
                  </a:lnTo>
                  <a:lnTo>
                    <a:pt x="255" y="262"/>
                  </a:lnTo>
                  <a:lnTo>
                    <a:pt x="282" y="214"/>
                  </a:lnTo>
                  <a:lnTo>
                    <a:pt x="303" y="200"/>
                  </a:lnTo>
                  <a:lnTo>
                    <a:pt x="331" y="179"/>
                  </a:lnTo>
                  <a:lnTo>
                    <a:pt x="358" y="145"/>
                  </a:lnTo>
                  <a:lnTo>
                    <a:pt x="379" y="110"/>
                  </a:lnTo>
                  <a:lnTo>
                    <a:pt x="407" y="83"/>
                  </a:lnTo>
                  <a:lnTo>
                    <a:pt x="434" y="69"/>
                  </a:lnTo>
                  <a:lnTo>
                    <a:pt x="462" y="55"/>
                  </a:lnTo>
                  <a:lnTo>
                    <a:pt x="483" y="42"/>
                  </a:lnTo>
                  <a:lnTo>
                    <a:pt x="510" y="28"/>
                  </a:lnTo>
                  <a:lnTo>
                    <a:pt x="538" y="21"/>
                  </a:lnTo>
                  <a:lnTo>
                    <a:pt x="565" y="14"/>
                  </a:lnTo>
                  <a:lnTo>
                    <a:pt x="586" y="7"/>
                  </a:lnTo>
                  <a:lnTo>
                    <a:pt x="614" y="7"/>
                  </a:lnTo>
                  <a:lnTo>
                    <a:pt x="641" y="0"/>
                  </a:lnTo>
                  <a:lnTo>
                    <a:pt x="662" y="21"/>
                  </a:lnTo>
                  <a:lnTo>
                    <a:pt x="690" y="35"/>
                  </a:lnTo>
                  <a:lnTo>
                    <a:pt x="717" y="55"/>
                  </a:lnTo>
                  <a:lnTo>
                    <a:pt x="745" y="69"/>
                  </a:lnTo>
                  <a:lnTo>
                    <a:pt x="765" y="90"/>
                  </a:lnTo>
                  <a:lnTo>
                    <a:pt x="793" y="104"/>
                  </a:lnTo>
                  <a:lnTo>
                    <a:pt x="821" y="117"/>
                  </a:lnTo>
                  <a:lnTo>
                    <a:pt x="848" y="131"/>
                  </a:lnTo>
                  <a:lnTo>
                    <a:pt x="869" y="145"/>
                  </a:lnTo>
                  <a:lnTo>
                    <a:pt x="897" y="166"/>
                  </a:lnTo>
                  <a:lnTo>
                    <a:pt x="924" y="179"/>
                  </a:lnTo>
                  <a:lnTo>
                    <a:pt x="952" y="193"/>
                  </a:lnTo>
                  <a:lnTo>
                    <a:pt x="972" y="207"/>
                  </a:lnTo>
                  <a:lnTo>
                    <a:pt x="1000" y="221"/>
                  </a:lnTo>
                  <a:lnTo>
                    <a:pt x="1028" y="235"/>
                  </a:lnTo>
                  <a:lnTo>
                    <a:pt x="1048" y="255"/>
                  </a:lnTo>
                  <a:lnTo>
                    <a:pt x="1076" y="276"/>
                  </a:lnTo>
                  <a:lnTo>
                    <a:pt x="1103" y="297"/>
                  </a:lnTo>
                  <a:lnTo>
                    <a:pt x="1131" y="317"/>
                  </a:lnTo>
                  <a:lnTo>
                    <a:pt x="1152" y="331"/>
                  </a:lnTo>
                  <a:lnTo>
                    <a:pt x="1179" y="352"/>
                  </a:lnTo>
                  <a:lnTo>
                    <a:pt x="1207" y="366"/>
                  </a:lnTo>
                  <a:lnTo>
                    <a:pt x="1235" y="386"/>
                  </a:lnTo>
                  <a:lnTo>
                    <a:pt x="1255" y="400"/>
                  </a:lnTo>
                  <a:lnTo>
                    <a:pt x="1283" y="421"/>
                  </a:lnTo>
                  <a:lnTo>
                    <a:pt x="1310" y="435"/>
                  </a:lnTo>
                  <a:lnTo>
                    <a:pt x="1331" y="448"/>
                  </a:lnTo>
                  <a:lnTo>
                    <a:pt x="1359" y="462"/>
                  </a:lnTo>
                  <a:lnTo>
                    <a:pt x="1386" y="476"/>
                  </a:lnTo>
                  <a:lnTo>
                    <a:pt x="1414" y="490"/>
                  </a:lnTo>
                  <a:lnTo>
                    <a:pt x="1435" y="504"/>
                  </a:lnTo>
                  <a:lnTo>
                    <a:pt x="1462" y="511"/>
                  </a:lnTo>
                  <a:lnTo>
                    <a:pt x="1490" y="524"/>
                  </a:lnTo>
                  <a:lnTo>
                    <a:pt x="1517" y="538"/>
                  </a:lnTo>
                  <a:lnTo>
                    <a:pt x="1538" y="545"/>
                  </a:lnTo>
                  <a:lnTo>
                    <a:pt x="1566" y="559"/>
                  </a:lnTo>
                  <a:lnTo>
                    <a:pt x="1593" y="566"/>
                  </a:lnTo>
                  <a:lnTo>
                    <a:pt x="1614" y="580"/>
                  </a:lnTo>
                  <a:lnTo>
                    <a:pt x="1642" y="586"/>
                  </a:lnTo>
                  <a:lnTo>
                    <a:pt x="1669" y="593"/>
                  </a:lnTo>
                  <a:lnTo>
                    <a:pt x="1697" y="607"/>
                  </a:lnTo>
                  <a:lnTo>
                    <a:pt x="1718" y="614"/>
                  </a:lnTo>
                  <a:lnTo>
                    <a:pt x="1745" y="621"/>
                  </a:lnTo>
                  <a:lnTo>
                    <a:pt x="1773" y="628"/>
                  </a:lnTo>
                  <a:lnTo>
                    <a:pt x="1800" y="635"/>
                  </a:lnTo>
                  <a:lnTo>
                    <a:pt x="1821" y="642"/>
                  </a:lnTo>
                  <a:lnTo>
                    <a:pt x="1849" y="649"/>
                  </a:lnTo>
                  <a:lnTo>
                    <a:pt x="1876" y="655"/>
                  </a:lnTo>
                  <a:lnTo>
                    <a:pt x="1904" y="662"/>
                  </a:lnTo>
                  <a:lnTo>
                    <a:pt x="1925" y="669"/>
                  </a:lnTo>
                  <a:lnTo>
                    <a:pt x="1952" y="676"/>
                  </a:lnTo>
                  <a:lnTo>
                    <a:pt x="1980" y="683"/>
                  </a:lnTo>
                  <a:lnTo>
                    <a:pt x="2000" y="690"/>
                  </a:lnTo>
                  <a:lnTo>
                    <a:pt x="2028" y="697"/>
                  </a:lnTo>
                  <a:lnTo>
                    <a:pt x="2056" y="697"/>
                  </a:lnTo>
                  <a:lnTo>
                    <a:pt x="2083" y="704"/>
                  </a:lnTo>
                  <a:lnTo>
                    <a:pt x="2104" y="711"/>
                  </a:lnTo>
                  <a:lnTo>
                    <a:pt x="2132" y="711"/>
                  </a:lnTo>
                  <a:lnTo>
                    <a:pt x="2159" y="717"/>
                  </a:lnTo>
                  <a:lnTo>
                    <a:pt x="2187" y="724"/>
                  </a:lnTo>
                  <a:lnTo>
                    <a:pt x="2207" y="724"/>
                  </a:lnTo>
                  <a:lnTo>
                    <a:pt x="2235" y="731"/>
                  </a:lnTo>
                  <a:lnTo>
                    <a:pt x="2263" y="731"/>
                  </a:lnTo>
                  <a:lnTo>
                    <a:pt x="2283" y="738"/>
                  </a:lnTo>
                  <a:lnTo>
                    <a:pt x="2311" y="745"/>
                  </a:lnTo>
                  <a:lnTo>
                    <a:pt x="2338" y="745"/>
                  </a:lnTo>
                  <a:lnTo>
                    <a:pt x="2366" y="745"/>
                  </a:lnTo>
                  <a:lnTo>
                    <a:pt x="2387" y="752"/>
                  </a:lnTo>
                  <a:lnTo>
                    <a:pt x="2414" y="752"/>
                  </a:lnTo>
                  <a:lnTo>
                    <a:pt x="2442" y="759"/>
                  </a:lnTo>
                  <a:lnTo>
                    <a:pt x="2470" y="759"/>
                  </a:lnTo>
                  <a:lnTo>
                    <a:pt x="2490" y="766"/>
                  </a:lnTo>
                  <a:lnTo>
                    <a:pt x="2518" y="766"/>
                  </a:lnTo>
                  <a:lnTo>
                    <a:pt x="2545" y="766"/>
                  </a:lnTo>
                  <a:lnTo>
                    <a:pt x="2573" y="773"/>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68" name="Freeform 34"/>
            <p:cNvSpPr>
              <a:spLocks/>
            </p:cNvSpPr>
            <p:nvPr/>
          </p:nvSpPr>
          <p:spPr bwMode="auto">
            <a:xfrm>
              <a:off x="1680" y="3583"/>
              <a:ext cx="2573" cy="427"/>
            </a:xfrm>
            <a:custGeom>
              <a:avLst/>
              <a:gdLst>
                <a:gd name="T0" fmla="*/ 20 w 2573"/>
                <a:gd name="T1" fmla="*/ 68 h 427"/>
                <a:gd name="T2" fmla="*/ 75 w 2573"/>
                <a:gd name="T3" fmla="*/ 41 h 427"/>
                <a:gd name="T4" fmla="*/ 124 w 2573"/>
                <a:gd name="T5" fmla="*/ 48 h 427"/>
                <a:gd name="T6" fmla="*/ 179 w 2573"/>
                <a:gd name="T7" fmla="*/ 62 h 427"/>
                <a:gd name="T8" fmla="*/ 227 w 2573"/>
                <a:gd name="T9" fmla="*/ 82 h 427"/>
                <a:gd name="T10" fmla="*/ 282 w 2573"/>
                <a:gd name="T11" fmla="*/ 55 h 427"/>
                <a:gd name="T12" fmla="*/ 331 w 2573"/>
                <a:gd name="T13" fmla="*/ 27 h 427"/>
                <a:gd name="T14" fmla="*/ 379 w 2573"/>
                <a:gd name="T15" fmla="*/ 13 h 427"/>
                <a:gd name="T16" fmla="*/ 434 w 2573"/>
                <a:gd name="T17" fmla="*/ 6 h 427"/>
                <a:gd name="T18" fmla="*/ 483 w 2573"/>
                <a:gd name="T19" fmla="*/ 13 h 427"/>
                <a:gd name="T20" fmla="*/ 538 w 2573"/>
                <a:gd name="T21" fmla="*/ 48 h 427"/>
                <a:gd name="T22" fmla="*/ 586 w 2573"/>
                <a:gd name="T23" fmla="*/ 96 h 427"/>
                <a:gd name="T24" fmla="*/ 641 w 2573"/>
                <a:gd name="T25" fmla="*/ 137 h 427"/>
                <a:gd name="T26" fmla="*/ 690 w 2573"/>
                <a:gd name="T27" fmla="*/ 172 h 427"/>
                <a:gd name="T28" fmla="*/ 745 w 2573"/>
                <a:gd name="T29" fmla="*/ 206 h 427"/>
                <a:gd name="T30" fmla="*/ 793 w 2573"/>
                <a:gd name="T31" fmla="*/ 234 h 427"/>
                <a:gd name="T32" fmla="*/ 848 w 2573"/>
                <a:gd name="T33" fmla="*/ 248 h 427"/>
                <a:gd name="T34" fmla="*/ 897 w 2573"/>
                <a:gd name="T35" fmla="*/ 269 h 427"/>
                <a:gd name="T36" fmla="*/ 952 w 2573"/>
                <a:gd name="T37" fmla="*/ 282 h 427"/>
                <a:gd name="T38" fmla="*/ 1000 w 2573"/>
                <a:gd name="T39" fmla="*/ 296 h 427"/>
                <a:gd name="T40" fmla="*/ 1048 w 2573"/>
                <a:gd name="T41" fmla="*/ 310 h 427"/>
                <a:gd name="T42" fmla="*/ 1103 w 2573"/>
                <a:gd name="T43" fmla="*/ 324 h 427"/>
                <a:gd name="T44" fmla="*/ 1152 w 2573"/>
                <a:gd name="T45" fmla="*/ 331 h 427"/>
                <a:gd name="T46" fmla="*/ 1207 w 2573"/>
                <a:gd name="T47" fmla="*/ 344 h 427"/>
                <a:gd name="T48" fmla="*/ 1255 w 2573"/>
                <a:gd name="T49" fmla="*/ 351 h 427"/>
                <a:gd name="T50" fmla="*/ 1310 w 2573"/>
                <a:gd name="T51" fmla="*/ 358 h 427"/>
                <a:gd name="T52" fmla="*/ 1359 w 2573"/>
                <a:gd name="T53" fmla="*/ 365 h 427"/>
                <a:gd name="T54" fmla="*/ 1414 w 2573"/>
                <a:gd name="T55" fmla="*/ 372 h 427"/>
                <a:gd name="T56" fmla="*/ 1462 w 2573"/>
                <a:gd name="T57" fmla="*/ 379 h 427"/>
                <a:gd name="T58" fmla="*/ 1517 w 2573"/>
                <a:gd name="T59" fmla="*/ 386 h 427"/>
                <a:gd name="T60" fmla="*/ 1566 w 2573"/>
                <a:gd name="T61" fmla="*/ 386 h 427"/>
                <a:gd name="T62" fmla="*/ 1614 w 2573"/>
                <a:gd name="T63" fmla="*/ 393 h 427"/>
                <a:gd name="T64" fmla="*/ 1669 w 2573"/>
                <a:gd name="T65" fmla="*/ 393 h 427"/>
                <a:gd name="T66" fmla="*/ 1718 w 2573"/>
                <a:gd name="T67" fmla="*/ 400 h 427"/>
                <a:gd name="T68" fmla="*/ 1773 w 2573"/>
                <a:gd name="T69" fmla="*/ 400 h 427"/>
                <a:gd name="T70" fmla="*/ 1821 w 2573"/>
                <a:gd name="T71" fmla="*/ 406 h 427"/>
                <a:gd name="T72" fmla="*/ 1876 w 2573"/>
                <a:gd name="T73" fmla="*/ 406 h 427"/>
                <a:gd name="T74" fmla="*/ 1925 w 2573"/>
                <a:gd name="T75" fmla="*/ 406 h 427"/>
                <a:gd name="T76" fmla="*/ 1980 w 2573"/>
                <a:gd name="T77" fmla="*/ 413 h 427"/>
                <a:gd name="T78" fmla="*/ 2028 w 2573"/>
                <a:gd name="T79" fmla="*/ 413 h 427"/>
                <a:gd name="T80" fmla="*/ 2083 w 2573"/>
                <a:gd name="T81" fmla="*/ 413 h 427"/>
                <a:gd name="T82" fmla="*/ 2132 w 2573"/>
                <a:gd name="T83" fmla="*/ 413 h 427"/>
                <a:gd name="T84" fmla="*/ 2187 w 2573"/>
                <a:gd name="T85" fmla="*/ 420 h 427"/>
                <a:gd name="T86" fmla="*/ 2235 w 2573"/>
                <a:gd name="T87" fmla="*/ 420 h 427"/>
                <a:gd name="T88" fmla="*/ 2283 w 2573"/>
                <a:gd name="T89" fmla="*/ 420 h 427"/>
                <a:gd name="T90" fmla="*/ 2338 w 2573"/>
                <a:gd name="T91" fmla="*/ 420 h 427"/>
                <a:gd name="T92" fmla="*/ 2387 w 2573"/>
                <a:gd name="T93" fmla="*/ 420 h 427"/>
                <a:gd name="T94" fmla="*/ 2442 w 2573"/>
                <a:gd name="T95" fmla="*/ 420 h 427"/>
                <a:gd name="T96" fmla="*/ 2490 w 2573"/>
                <a:gd name="T97" fmla="*/ 427 h 427"/>
                <a:gd name="T98" fmla="*/ 2545 w 2573"/>
                <a:gd name="T9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7">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13"/>
                  </a:lnTo>
                  <a:lnTo>
                    <a:pt x="483" y="13"/>
                  </a:lnTo>
                  <a:lnTo>
                    <a:pt x="510" y="20"/>
                  </a:lnTo>
                  <a:lnTo>
                    <a:pt x="538" y="48"/>
                  </a:lnTo>
                  <a:lnTo>
                    <a:pt x="565" y="68"/>
                  </a:lnTo>
                  <a:lnTo>
                    <a:pt x="586" y="96"/>
                  </a:lnTo>
                  <a:lnTo>
                    <a:pt x="614" y="117"/>
                  </a:lnTo>
                  <a:lnTo>
                    <a:pt x="641" y="137"/>
                  </a:lnTo>
                  <a:lnTo>
                    <a:pt x="662" y="158"/>
                  </a:lnTo>
                  <a:lnTo>
                    <a:pt x="690" y="172"/>
                  </a:lnTo>
                  <a:lnTo>
                    <a:pt x="717" y="193"/>
                  </a:lnTo>
                  <a:lnTo>
                    <a:pt x="745" y="206"/>
                  </a:lnTo>
                  <a:lnTo>
                    <a:pt x="765" y="220"/>
                  </a:lnTo>
                  <a:lnTo>
                    <a:pt x="793" y="234"/>
                  </a:lnTo>
                  <a:lnTo>
                    <a:pt x="821" y="241"/>
                  </a:lnTo>
                  <a:lnTo>
                    <a:pt x="848" y="248"/>
                  </a:lnTo>
                  <a:lnTo>
                    <a:pt x="869" y="262"/>
                  </a:lnTo>
                  <a:lnTo>
                    <a:pt x="897" y="269"/>
                  </a:lnTo>
                  <a:lnTo>
                    <a:pt x="924" y="275"/>
                  </a:lnTo>
                  <a:lnTo>
                    <a:pt x="952" y="282"/>
                  </a:lnTo>
                  <a:lnTo>
                    <a:pt x="972" y="289"/>
                  </a:lnTo>
                  <a:lnTo>
                    <a:pt x="1000" y="296"/>
                  </a:lnTo>
                  <a:lnTo>
                    <a:pt x="1028" y="303"/>
                  </a:lnTo>
                  <a:lnTo>
                    <a:pt x="1048" y="310"/>
                  </a:lnTo>
                  <a:lnTo>
                    <a:pt x="1076" y="317"/>
                  </a:lnTo>
                  <a:lnTo>
                    <a:pt x="1103" y="324"/>
                  </a:lnTo>
                  <a:lnTo>
                    <a:pt x="1131" y="331"/>
                  </a:lnTo>
                  <a:lnTo>
                    <a:pt x="1152" y="331"/>
                  </a:lnTo>
                  <a:lnTo>
                    <a:pt x="1179" y="337"/>
                  </a:lnTo>
                  <a:lnTo>
                    <a:pt x="1207" y="344"/>
                  </a:lnTo>
                  <a:lnTo>
                    <a:pt x="1235" y="344"/>
                  </a:lnTo>
                  <a:lnTo>
                    <a:pt x="1255" y="351"/>
                  </a:lnTo>
                  <a:lnTo>
                    <a:pt x="1283" y="351"/>
                  </a:lnTo>
                  <a:lnTo>
                    <a:pt x="1310" y="358"/>
                  </a:lnTo>
                  <a:lnTo>
                    <a:pt x="1331" y="365"/>
                  </a:lnTo>
                  <a:lnTo>
                    <a:pt x="1359" y="365"/>
                  </a:lnTo>
                  <a:lnTo>
                    <a:pt x="1386" y="365"/>
                  </a:lnTo>
                  <a:lnTo>
                    <a:pt x="1414" y="372"/>
                  </a:lnTo>
                  <a:lnTo>
                    <a:pt x="1435" y="372"/>
                  </a:lnTo>
                  <a:lnTo>
                    <a:pt x="1462" y="379"/>
                  </a:lnTo>
                  <a:lnTo>
                    <a:pt x="1490" y="379"/>
                  </a:lnTo>
                  <a:lnTo>
                    <a:pt x="1517" y="386"/>
                  </a:lnTo>
                  <a:lnTo>
                    <a:pt x="1538" y="386"/>
                  </a:lnTo>
                  <a:lnTo>
                    <a:pt x="1566" y="386"/>
                  </a:lnTo>
                  <a:lnTo>
                    <a:pt x="1593" y="393"/>
                  </a:lnTo>
                  <a:lnTo>
                    <a:pt x="1614" y="393"/>
                  </a:lnTo>
                  <a:lnTo>
                    <a:pt x="1642" y="393"/>
                  </a:lnTo>
                  <a:lnTo>
                    <a:pt x="1669" y="393"/>
                  </a:lnTo>
                  <a:lnTo>
                    <a:pt x="1697" y="400"/>
                  </a:lnTo>
                  <a:lnTo>
                    <a:pt x="1718" y="400"/>
                  </a:lnTo>
                  <a:lnTo>
                    <a:pt x="1745" y="400"/>
                  </a:lnTo>
                  <a:lnTo>
                    <a:pt x="1773" y="400"/>
                  </a:lnTo>
                  <a:lnTo>
                    <a:pt x="1800" y="406"/>
                  </a:lnTo>
                  <a:lnTo>
                    <a:pt x="1821" y="406"/>
                  </a:lnTo>
                  <a:lnTo>
                    <a:pt x="1849" y="406"/>
                  </a:lnTo>
                  <a:lnTo>
                    <a:pt x="1876" y="406"/>
                  </a:lnTo>
                  <a:lnTo>
                    <a:pt x="1904" y="406"/>
                  </a:lnTo>
                  <a:lnTo>
                    <a:pt x="1925" y="406"/>
                  </a:lnTo>
                  <a:lnTo>
                    <a:pt x="1952" y="413"/>
                  </a:lnTo>
                  <a:lnTo>
                    <a:pt x="1980" y="413"/>
                  </a:lnTo>
                  <a:lnTo>
                    <a:pt x="2000" y="413"/>
                  </a:lnTo>
                  <a:lnTo>
                    <a:pt x="2028" y="413"/>
                  </a:lnTo>
                  <a:lnTo>
                    <a:pt x="2056" y="413"/>
                  </a:lnTo>
                  <a:lnTo>
                    <a:pt x="2083" y="413"/>
                  </a:lnTo>
                  <a:lnTo>
                    <a:pt x="2104" y="413"/>
                  </a:lnTo>
                  <a:lnTo>
                    <a:pt x="2132" y="413"/>
                  </a:lnTo>
                  <a:lnTo>
                    <a:pt x="2159" y="420"/>
                  </a:lnTo>
                  <a:lnTo>
                    <a:pt x="2187" y="420"/>
                  </a:lnTo>
                  <a:lnTo>
                    <a:pt x="2207" y="420"/>
                  </a:lnTo>
                  <a:lnTo>
                    <a:pt x="2235" y="420"/>
                  </a:lnTo>
                  <a:lnTo>
                    <a:pt x="2263" y="420"/>
                  </a:lnTo>
                  <a:lnTo>
                    <a:pt x="2283" y="420"/>
                  </a:lnTo>
                  <a:lnTo>
                    <a:pt x="2311" y="420"/>
                  </a:lnTo>
                  <a:lnTo>
                    <a:pt x="2338" y="420"/>
                  </a:lnTo>
                  <a:lnTo>
                    <a:pt x="2366" y="420"/>
                  </a:lnTo>
                  <a:lnTo>
                    <a:pt x="2387" y="420"/>
                  </a:lnTo>
                  <a:lnTo>
                    <a:pt x="2414" y="420"/>
                  </a:lnTo>
                  <a:lnTo>
                    <a:pt x="2442" y="420"/>
                  </a:lnTo>
                  <a:lnTo>
                    <a:pt x="2470" y="420"/>
                  </a:lnTo>
                  <a:lnTo>
                    <a:pt x="2490" y="427"/>
                  </a:lnTo>
                  <a:lnTo>
                    <a:pt x="2518" y="427"/>
                  </a:lnTo>
                  <a:lnTo>
                    <a:pt x="2545" y="427"/>
                  </a:lnTo>
                  <a:lnTo>
                    <a:pt x="2573" y="427"/>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69" name="Freeform 35"/>
            <p:cNvSpPr>
              <a:spLocks/>
            </p:cNvSpPr>
            <p:nvPr/>
          </p:nvSpPr>
          <p:spPr bwMode="auto">
            <a:xfrm>
              <a:off x="1680" y="3589"/>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6 h 428"/>
                <a:gd name="T12" fmla="*/ 331 w 2573"/>
                <a:gd name="T13" fmla="*/ 28 h 428"/>
                <a:gd name="T14" fmla="*/ 379 w 2573"/>
                <a:gd name="T15" fmla="*/ 14 h 428"/>
                <a:gd name="T16" fmla="*/ 434 w 2573"/>
                <a:gd name="T17" fmla="*/ 7 h 428"/>
                <a:gd name="T18" fmla="*/ 483 w 2573"/>
                <a:gd name="T19" fmla="*/ 14 h 428"/>
                <a:gd name="T20" fmla="*/ 538 w 2573"/>
                <a:gd name="T21" fmla="*/ 49 h 428"/>
                <a:gd name="T22" fmla="*/ 586 w 2573"/>
                <a:gd name="T23" fmla="*/ 97 h 428"/>
                <a:gd name="T24" fmla="*/ 641 w 2573"/>
                <a:gd name="T25" fmla="*/ 138 h 428"/>
                <a:gd name="T26" fmla="*/ 690 w 2573"/>
                <a:gd name="T27" fmla="*/ 173 h 428"/>
                <a:gd name="T28" fmla="*/ 745 w 2573"/>
                <a:gd name="T29" fmla="*/ 207 h 428"/>
                <a:gd name="T30" fmla="*/ 793 w 2573"/>
                <a:gd name="T31" fmla="*/ 235 h 428"/>
                <a:gd name="T32" fmla="*/ 848 w 2573"/>
                <a:gd name="T33" fmla="*/ 249 h 428"/>
                <a:gd name="T34" fmla="*/ 897 w 2573"/>
                <a:gd name="T35" fmla="*/ 269 h 428"/>
                <a:gd name="T36" fmla="*/ 952 w 2573"/>
                <a:gd name="T37" fmla="*/ 283 h 428"/>
                <a:gd name="T38" fmla="*/ 1000 w 2573"/>
                <a:gd name="T39" fmla="*/ 297 h 428"/>
                <a:gd name="T40" fmla="*/ 1048 w 2573"/>
                <a:gd name="T41" fmla="*/ 311 h 428"/>
                <a:gd name="T42" fmla="*/ 1103 w 2573"/>
                <a:gd name="T43" fmla="*/ 325 h 428"/>
                <a:gd name="T44" fmla="*/ 1152 w 2573"/>
                <a:gd name="T45" fmla="*/ 331 h 428"/>
                <a:gd name="T46" fmla="*/ 1207 w 2573"/>
                <a:gd name="T47" fmla="*/ 345 h 428"/>
                <a:gd name="T48" fmla="*/ 1255 w 2573"/>
                <a:gd name="T49" fmla="*/ 352 h 428"/>
                <a:gd name="T50" fmla="*/ 1310 w 2573"/>
                <a:gd name="T51" fmla="*/ 359 h 428"/>
                <a:gd name="T52" fmla="*/ 1359 w 2573"/>
                <a:gd name="T53" fmla="*/ 366 h 428"/>
                <a:gd name="T54" fmla="*/ 1414 w 2573"/>
                <a:gd name="T55" fmla="*/ 373 h 428"/>
                <a:gd name="T56" fmla="*/ 1462 w 2573"/>
                <a:gd name="T57" fmla="*/ 380 h 428"/>
                <a:gd name="T58" fmla="*/ 1517 w 2573"/>
                <a:gd name="T59" fmla="*/ 387 h 428"/>
                <a:gd name="T60" fmla="*/ 1566 w 2573"/>
                <a:gd name="T61" fmla="*/ 387 h 428"/>
                <a:gd name="T62" fmla="*/ 1614 w 2573"/>
                <a:gd name="T63" fmla="*/ 394 h 428"/>
                <a:gd name="T64" fmla="*/ 1669 w 2573"/>
                <a:gd name="T65" fmla="*/ 394 h 428"/>
                <a:gd name="T66" fmla="*/ 1718 w 2573"/>
                <a:gd name="T67" fmla="*/ 400 h 428"/>
                <a:gd name="T68" fmla="*/ 1773 w 2573"/>
                <a:gd name="T69" fmla="*/ 400 h 428"/>
                <a:gd name="T70" fmla="*/ 1821 w 2573"/>
                <a:gd name="T71" fmla="*/ 407 h 428"/>
                <a:gd name="T72" fmla="*/ 1876 w 2573"/>
                <a:gd name="T73" fmla="*/ 407 h 428"/>
                <a:gd name="T74" fmla="*/ 1925 w 2573"/>
                <a:gd name="T75" fmla="*/ 407 h 428"/>
                <a:gd name="T76" fmla="*/ 1980 w 2573"/>
                <a:gd name="T77" fmla="*/ 414 h 428"/>
                <a:gd name="T78" fmla="*/ 2028 w 2573"/>
                <a:gd name="T79" fmla="*/ 414 h 428"/>
                <a:gd name="T80" fmla="*/ 2083 w 2573"/>
                <a:gd name="T81" fmla="*/ 414 h 428"/>
                <a:gd name="T82" fmla="*/ 2132 w 2573"/>
                <a:gd name="T83" fmla="*/ 414 h 428"/>
                <a:gd name="T84" fmla="*/ 2187 w 2573"/>
                <a:gd name="T85" fmla="*/ 421 h 428"/>
                <a:gd name="T86" fmla="*/ 2235 w 2573"/>
                <a:gd name="T87" fmla="*/ 421 h 428"/>
                <a:gd name="T88" fmla="*/ 2283 w 2573"/>
                <a:gd name="T89" fmla="*/ 421 h 428"/>
                <a:gd name="T90" fmla="*/ 2338 w 2573"/>
                <a:gd name="T91" fmla="*/ 421 h 428"/>
                <a:gd name="T92" fmla="*/ 2387 w 2573"/>
                <a:gd name="T93" fmla="*/ 421 h 428"/>
                <a:gd name="T94" fmla="*/ 2442 w 2573"/>
                <a:gd name="T95" fmla="*/ 421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14"/>
                  </a:lnTo>
                  <a:lnTo>
                    <a:pt x="483" y="14"/>
                  </a:lnTo>
                  <a:lnTo>
                    <a:pt x="510" y="21"/>
                  </a:lnTo>
                  <a:lnTo>
                    <a:pt x="538" y="49"/>
                  </a:lnTo>
                  <a:lnTo>
                    <a:pt x="565" y="69"/>
                  </a:lnTo>
                  <a:lnTo>
                    <a:pt x="586" y="97"/>
                  </a:lnTo>
                  <a:lnTo>
                    <a:pt x="614" y="118"/>
                  </a:lnTo>
                  <a:lnTo>
                    <a:pt x="641" y="138"/>
                  </a:lnTo>
                  <a:lnTo>
                    <a:pt x="662" y="159"/>
                  </a:lnTo>
                  <a:lnTo>
                    <a:pt x="690" y="173"/>
                  </a:lnTo>
                  <a:lnTo>
                    <a:pt x="717" y="194"/>
                  </a:lnTo>
                  <a:lnTo>
                    <a:pt x="745" y="207"/>
                  </a:lnTo>
                  <a:lnTo>
                    <a:pt x="765" y="221"/>
                  </a:lnTo>
                  <a:lnTo>
                    <a:pt x="793" y="235"/>
                  </a:lnTo>
                  <a:lnTo>
                    <a:pt x="821" y="242"/>
                  </a:lnTo>
                  <a:lnTo>
                    <a:pt x="848" y="249"/>
                  </a:lnTo>
                  <a:lnTo>
                    <a:pt x="869" y="263"/>
                  </a:lnTo>
                  <a:lnTo>
                    <a:pt x="897" y="269"/>
                  </a:lnTo>
                  <a:lnTo>
                    <a:pt x="924" y="276"/>
                  </a:lnTo>
                  <a:lnTo>
                    <a:pt x="952" y="283"/>
                  </a:lnTo>
                  <a:lnTo>
                    <a:pt x="972" y="290"/>
                  </a:lnTo>
                  <a:lnTo>
                    <a:pt x="1000" y="297"/>
                  </a:lnTo>
                  <a:lnTo>
                    <a:pt x="1028" y="304"/>
                  </a:lnTo>
                  <a:lnTo>
                    <a:pt x="1048" y="311"/>
                  </a:lnTo>
                  <a:lnTo>
                    <a:pt x="1076" y="318"/>
                  </a:lnTo>
                  <a:lnTo>
                    <a:pt x="1103" y="325"/>
                  </a:lnTo>
                  <a:lnTo>
                    <a:pt x="1131" y="331"/>
                  </a:lnTo>
                  <a:lnTo>
                    <a:pt x="1152" y="331"/>
                  </a:lnTo>
                  <a:lnTo>
                    <a:pt x="1179" y="338"/>
                  </a:lnTo>
                  <a:lnTo>
                    <a:pt x="1207" y="345"/>
                  </a:lnTo>
                  <a:lnTo>
                    <a:pt x="1235" y="345"/>
                  </a:lnTo>
                  <a:lnTo>
                    <a:pt x="1255" y="352"/>
                  </a:lnTo>
                  <a:lnTo>
                    <a:pt x="1283" y="352"/>
                  </a:lnTo>
                  <a:lnTo>
                    <a:pt x="1310" y="359"/>
                  </a:lnTo>
                  <a:lnTo>
                    <a:pt x="1331" y="366"/>
                  </a:lnTo>
                  <a:lnTo>
                    <a:pt x="1359" y="366"/>
                  </a:lnTo>
                  <a:lnTo>
                    <a:pt x="1386" y="366"/>
                  </a:lnTo>
                  <a:lnTo>
                    <a:pt x="1414" y="373"/>
                  </a:lnTo>
                  <a:lnTo>
                    <a:pt x="1435" y="373"/>
                  </a:lnTo>
                  <a:lnTo>
                    <a:pt x="1462" y="380"/>
                  </a:lnTo>
                  <a:lnTo>
                    <a:pt x="1490" y="380"/>
                  </a:lnTo>
                  <a:lnTo>
                    <a:pt x="1517" y="387"/>
                  </a:lnTo>
                  <a:lnTo>
                    <a:pt x="1538" y="387"/>
                  </a:lnTo>
                  <a:lnTo>
                    <a:pt x="1566" y="387"/>
                  </a:lnTo>
                  <a:lnTo>
                    <a:pt x="1593" y="394"/>
                  </a:lnTo>
                  <a:lnTo>
                    <a:pt x="1614" y="394"/>
                  </a:lnTo>
                  <a:lnTo>
                    <a:pt x="1642" y="394"/>
                  </a:lnTo>
                  <a:lnTo>
                    <a:pt x="1669" y="394"/>
                  </a:lnTo>
                  <a:lnTo>
                    <a:pt x="1697" y="400"/>
                  </a:lnTo>
                  <a:lnTo>
                    <a:pt x="1718" y="400"/>
                  </a:lnTo>
                  <a:lnTo>
                    <a:pt x="1745" y="400"/>
                  </a:lnTo>
                  <a:lnTo>
                    <a:pt x="1773" y="400"/>
                  </a:lnTo>
                  <a:lnTo>
                    <a:pt x="1800" y="407"/>
                  </a:lnTo>
                  <a:lnTo>
                    <a:pt x="1821" y="407"/>
                  </a:lnTo>
                  <a:lnTo>
                    <a:pt x="1849" y="407"/>
                  </a:lnTo>
                  <a:lnTo>
                    <a:pt x="1876" y="407"/>
                  </a:lnTo>
                  <a:lnTo>
                    <a:pt x="1904" y="407"/>
                  </a:lnTo>
                  <a:lnTo>
                    <a:pt x="1925" y="407"/>
                  </a:lnTo>
                  <a:lnTo>
                    <a:pt x="1952" y="414"/>
                  </a:lnTo>
                  <a:lnTo>
                    <a:pt x="1980" y="414"/>
                  </a:lnTo>
                  <a:lnTo>
                    <a:pt x="2000" y="414"/>
                  </a:lnTo>
                  <a:lnTo>
                    <a:pt x="2028" y="414"/>
                  </a:lnTo>
                  <a:lnTo>
                    <a:pt x="2056" y="414"/>
                  </a:lnTo>
                  <a:lnTo>
                    <a:pt x="2083" y="414"/>
                  </a:lnTo>
                  <a:lnTo>
                    <a:pt x="2104" y="414"/>
                  </a:lnTo>
                  <a:lnTo>
                    <a:pt x="2132" y="414"/>
                  </a:lnTo>
                  <a:lnTo>
                    <a:pt x="2159" y="421"/>
                  </a:lnTo>
                  <a:lnTo>
                    <a:pt x="2187" y="421"/>
                  </a:lnTo>
                  <a:lnTo>
                    <a:pt x="2207" y="421"/>
                  </a:lnTo>
                  <a:lnTo>
                    <a:pt x="2235" y="421"/>
                  </a:lnTo>
                  <a:lnTo>
                    <a:pt x="2263" y="421"/>
                  </a:lnTo>
                  <a:lnTo>
                    <a:pt x="2283" y="421"/>
                  </a:lnTo>
                  <a:lnTo>
                    <a:pt x="2311" y="421"/>
                  </a:lnTo>
                  <a:lnTo>
                    <a:pt x="2338" y="421"/>
                  </a:lnTo>
                  <a:lnTo>
                    <a:pt x="2366" y="421"/>
                  </a:lnTo>
                  <a:lnTo>
                    <a:pt x="2387" y="421"/>
                  </a:lnTo>
                  <a:lnTo>
                    <a:pt x="2414" y="421"/>
                  </a:lnTo>
                  <a:lnTo>
                    <a:pt x="2442" y="421"/>
                  </a:lnTo>
                  <a:lnTo>
                    <a:pt x="2470" y="421"/>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71" name="Freeform 36"/>
            <p:cNvSpPr>
              <a:spLocks/>
            </p:cNvSpPr>
            <p:nvPr/>
          </p:nvSpPr>
          <p:spPr bwMode="auto">
            <a:xfrm>
              <a:off x="1680" y="3596"/>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5 h 428"/>
                <a:gd name="T12" fmla="*/ 331 w 2573"/>
                <a:gd name="T13" fmla="*/ 28 h 428"/>
                <a:gd name="T14" fmla="*/ 379 w 2573"/>
                <a:gd name="T15" fmla="*/ 14 h 428"/>
                <a:gd name="T16" fmla="*/ 434 w 2573"/>
                <a:gd name="T17" fmla="*/ 7 h 428"/>
                <a:gd name="T18" fmla="*/ 483 w 2573"/>
                <a:gd name="T19" fmla="*/ 14 h 428"/>
                <a:gd name="T20" fmla="*/ 538 w 2573"/>
                <a:gd name="T21" fmla="*/ 49 h 428"/>
                <a:gd name="T22" fmla="*/ 586 w 2573"/>
                <a:gd name="T23" fmla="*/ 97 h 428"/>
                <a:gd name="T24" fmla="*/ 641 w 2573"/>
                <a:gd name="T25" fmla="*/ 138 h 428"/>
                <a:gd name="T26" fmla="*/ 690 w 2573"/>
                <a:gd name="T27" fmla="*/ 173 h 428"/>
                <a:gd name="T28" fmla="*/ 745 w 2573"/>
                <a:gd name="T29" fmla="*/ 207 h 428"/>
                <a:gd name="T30" fmla="*/ 793 w 2573"/>
                <a:gd name="T31" fmla="*/ 235 h 428"/>
                <a:gd name="T32" fmla="*/ 848 w 2573"/>
                <a:gd name="T33" fmla="*/ 249 h 428"/>
                <a:gd name="T34" fmla="*/ 897 w 2573"/>
                <a:gd name="T35" fmla="*/ 269 h 428"/>
                <a:gd name="T36" fmla="*/ 952 w 2573"/>
                <a:gd name="T37" fmla="*/ 283 h 428"/>
                <a:gd name="T38" fmla="*/ 1000 w 2573"/>
                <a:gd name="T39" fmla="*/ 297 h 428"/>
                <a:gd name="T40" fmla="*/ 1048 w 2573"/>
                <a:gd name="T41" fmla="*/ 311 h 428"/>
                <a:gd name="T42" fmla="*/ 1103 w 2573"/>
                <a:gd name="T43" fmla="*/ 324 h 428"/>
                <a:gd name="T44" fmla="*/ 1152 w 2573"/>
                <a:gd name="T45" fmla="*/ 331 h 428"/>
                <a:gd name="T46" fmla="*/ 1207 w 2573"/>
                <a:gd name="T47" fmla="*/ 345 h 428"/>
                <a:gd name="T48" fmla="*/ 1255 w 2573"/>
                <a:gd name="T49" fmla="*/ 352 h 428"/>
                <a:gd name="T50" fmla="*/ 1310 w 2573"/>
                <a:gd name="T51" fmla="*/ 359 h 428"/>
                <a:gd name="T52" fmla="*/ 1359 w 2573"/>
                <a:gd name="T53" fmla="*/ 366 h 428"/>
                <a:gd name="T54" fmla="*/ 1414 w 2573"/>
                <a:gd name="T55" fmla="*/ 373 h 428"/>
                <a:gd name="T56" fmla="*/ 1462 w 2573"/>
                <a:gd name="T57" fmla="*/ 380 h 428"/>
                <a:gd name="T58" fmla="*/ 1517 w 2573"/>
                <a:gd name="T59" fmla="*/ 387 h 428"/>
                <a:gd name="T60" fmla="*/ 1566 w 2573"/>
                <a:gd name="T61" fmla="*/ 387 h 428"/>
                <a:gd name="T62" fmla="*/ 1614 w 2573"/>
                <a:gd name="T63" fmla="*/ 393 h 428"/>
                <a:gd name="T64" fmla="*/ 1669 w 2573"/>
                <a:gd name="T65" fmla="*/ 393 h 428"/>
                <a:gd name="T66" fmla="*/ 1718 w 2573"/>
                <a:gd name="T67" fmla="*/ 400 h 428"/>
                <a:gd name="T68" fmla="*/ 1773 w 2573"/>
                <a:gd name="T69" fmla="*/ 400 h 428"/>
                <a:gd name="T70" fmla="*/ 1821 w 2573"/>
                <a:gd name="T71" fmla="*/ 407 h 428"/>
                <a:gd name="T72" fmla="*/ 1876 w 2573"/>
                <a:gd name="T73" fmla="*/ 407 h 428"/>
                <a:gd name="T74" fmla="*/ 1925 w 2573"/>
                <a:gd name="T75" fmla="*/ 407 h 428"/>
                <a:gd name="T76" fmla="*/ 1980 w 2573"/>
                <a:gd name="T77" fmla="*/ 414 h 428"/>
                <a:gd name="T78" fmla="*/ 2028 w 2573"/>
                <a:gd name="T79" fmla="*/ 414 h 428"/>
                <a:gd name="T80" fmla="*/ 2083 w 2573"/>
                <a:gd name="T81" fmla="*/ 414 h 428"/>
                <a:gd name="T82" fmla="*/ 2132 w 2573"/>
                <a:gd name="T83" fmla="*/ 414 h 428"/>
                <a:gd name="T84" fmla="*/ 2187 w 2573"/>
                <a:gd name="T85" fmla="*/ 421 h 428"/>
                <a:gd name="T86" fmla="*/ 2235 w 2573"/>
                <a:gd name="T87" fmla="*/ 421 h 428"/>
                <a:gd name="T88" fmla="*/ 2283 w 2573"/>
                <a:gd name="T89" fmla="*/ 421 h 428"/>
                <a:gd name="T90" fmla="*/ 2338 w 2573"/>
                <a:gd name="T91" fmla="*/ 421 h 428"/>
                <a:gd name="T92" fmla="*/ 2387 w 2573"/>
                <a:gd name="T93" fmla="*/ 421 h 428"/>
                <a:gd name="T94" fmla="*/ 2442 w 2573"/>
                <a:gd name="T95" fmla="*/ 421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14"/>
                  </a:lnTo>
                  <a:lnTo>
                    <a:pt x="483" y="14"/>
                  </a:lnTo>
                  <a:lnTo>
                    <a:pt x="510" y="21"/>
                  </a:lnTo>
                  <a:lnTo>
                    <a:pt x="538" y="49"/>
                  </a:lnTo>
                  <a:lnTo>
                    <a:pt x="565" y="69"/>
                  </a:lnTo>
                  <a:lnTo>
                    <a:pt x="586" y="97"/>
                  </a:lnTo>
                  <a:lnTo>
                    <a:pt x="614" y="118"/>
                  </a:lnTo>
                  <a:lnTo>
                    <a:pt x="641" y="138"/>
                  </a:lnTo>
                  <a:lnTo>
                    <a:pt x="662" y="159"/>
                  </a:lnTo>
                  <a:lnTo>
                    <a:pt x="690" y="173"/>
                  </a:lnTo>
                  <a:lnTo>
                    <a:pt x="717" y="193"/>
                  </a:lnTo>
                  <a:lnTo>
                    <a:pt x="745" y="207"/>
                  </a:lnTo>
                  <a:lnTo>
                    <a:pt x="765" y="221"/>
                  </a:lnTo>
                  <a:lnTo>
                    <a:pt x="793" y="235"/>
                  </a:lnTo>
                  <a:lnTo>
                    <a:pt x="821" y="242"/>
                  </a:lnTo>
                  <a:lnTo>
                    <a:pt x="848" y="249"/>
                  </a:lnTo>
                  <a:lnTo>
                    <a:pt x="869" y="262"/>
                  </a:lnTo>
                  <a:lnTo>
                    <a:pt x="897" y="269"/>
                  </a:lnTo>
                  <a:lnTo>
                    <a:pt x="924" y="276"/>
                  </a:lnTo>
                  <a:lnTo>
                    <a:pt x="952" y="283"/>
                  </a:lnTo>
                  <a:lnTo>
                    <a:pt x="972" y="290"/>
                  </a:lnTo>
                  <a:lnTo>
                    <a:pt x="1000" y="297"/>
                  </a:lnTo>
                  <a:lnTo>
                    <a:pt x="1028" y="304"/>
                  </a:lnTo>
                  <a:lnTo>
                    <a:pt x="1048" y="311"/>
                  </a:lnTo>
                  <a:lnTo>
                    <a:pt x="1076" y="318"/>
                  </a:lnTo>
                  <a:lnTo>
                    <a:pt x="1103" y="324"/>
                  </a:lnTo>
                  <a:lnTo>
                    <a:pt x="1131" y="331"/>
                  </a:lnTo>
                  <a:lnTo>
                    <a:pt x="1152" y="331"/>
                  </a:lnTo>
                  <a:lnTo>
                    <a:pt x="1179" y="338"/>
                  </a:lnTo>
                  <a:lnTo>
                    <a:pt x="1207" y="345"/>
                  </a:lnTo>
                  <a:lnTo>
                    <a:pt x="1235" y="345"/>
                  </a:lnTo>
                  <a:lnTo>
                    <a:pt x="1255" y="352"/>
                  </a:lnTo>
                  <a:lnTo>
                    <a:pt x="1283" y="352"/>
                  </a:lnTo>
                  <a:lnTo>
                    <a:pt x="1310" y="359"/>
                  </a:lnTo>
                  <a:lnTo>
                    <a:pt x="1331" y="366"/>
                  </a:lnTo>
                  <a:lnTo>
                    <a:pt x="1359" y="366"/>
                  </a:lnTo>
                  <a:lnTo>
                    <a:pt x="1386" y="366"/>
                  </a:lnTo>
                  <a:lnTo>
                    <a:pt x="1414" y="373"/>
                  </a:lnTo>
                  <a:lnTo>
                    <a:pt x="1435" y="373"/>
                  </a:lnTo>
                  <a:lnTo>
                    <a:pt x="1462" y="380"/>
                  </a:lnTo>
                  <a:lnTo>
                    <a:pt x="1490" y="380"/>
                  </a:lnTo>
                  <a:lnTo>
                    <a:pt x="1517" y="387"/>
                  </a:lnTo>
                  <a:lnTo>
                    <a:pt x="1538" y="387"/>
                  </a:lnTo>
                  <a:lnTo>
                    <a:pt x="1566" y="387"/>
                  </a:lnTo>
                  <a:lnTo>
                    <a:pt x="1593" y="393"/>
                  </a:lnTo>
                  <a:lnTo>
                    <a:pt x="1614" y="393"/>
                  </a:lnTo>
                  <a:lnTo>
                    <a:pt x="1642" y="393"/>
                  </a:lnTo>
                  <a:lnTo>
                    <a:pt x="1669" y="393"/>
                  </a:lnTo>
                  <a:lnTo>
                    <a:pt x="1697" y="400"/>
                  </a:lnTo>
                  <a:lnTo>
                    <a:pt x="1718" y="400"/>
                  </a:lnTo>
                  <a:lnTo>
                    <a:pt x="1745" y="400"/>
                  </a:lnTo>
                  <a:lnTo>
                    <a:pt x="1773" y="400"/>
                  </a:lnTo>
                  <a:lnTo>
                    <a:pt x="1800" y="407"/>
                  </a:lnTo>
                  <a:lnTo>
                    <a:pt x="1821" y="407"/>
                  </a:lnTo>
                  <a:lnTo>
                    <a:pt x="1849" y="407"/>
                  </a:lnTo>
                  <a:lnTo>
                    <a:pt x="1876" y="407"/>
                  </a:lnTo>
                  <a:lnTo>
                    <a:pt x="1904" y="407"/>
                  </a:lnTo>
                  <a:lnTo>
                    <a:pt x="1925" y="407"/>
                  </a:lnTo>
                  <a:lnTo>
                    <a:pt x="1952" y="414"/>
                  </a:lnTo>
                  <a:lnTo>
                    <a:pt x="1980" y="414"/>
                  </a:lnTo>
                  <a:lnTo>
                    <a:pt x="2000" y="414"/>
                  </a:lnTo>
                  <a:lnTo>
                    <a:pt x="2028" y="414"/>
                  </a:lnTo>
                  <a:lnTo>
                    <a:pt x="2056" y="414"/>
                  </a:lnTo>
                  <a:lnTo>
                    <a:pt x="2083" y="414"/>
                  </a:lnTo>
                  <a:lnTo>
                    <a:pt x="2104" y="414"/>
                  </a:lnTo>
                  <a:lnTo>
                    <a:pt x="2132" y="414"/>
                  </a:lnTo>
                  <a:lnTo>
                    <a:pt x="2159" y="421"/>
                  </a:lnTo>
                  <a:lnTo>
                    <a:pt x="2187" y="421"/>
                  </a:lnTo>
                  <a:lnTo>
                    <a:pt x="2207" y="421"/>
                  </a:lnTo>
                  <a:lnTo>
                    <a:pt x="2235" y="421"/>
                  </a:lnTo>
                  <a:lnTo>
                    <a:pt x="2263" y="421"/>
                  </a:lnTo>
                  <a:lnTo>
                    <a:pt x="2283" y="421"/>
                  </a:lnTo>
                  <a:lnTo>
                    <a:pt x="2311" y="421"/>
                  </a:lnTo>
                  <a:lnTo>
                    <a:pt x="2338" y="421"/>
                  </a:lnTo>
                  <a:lnTo>
                    <a:pt x="2366" y="421"/>
                  </a:lnTo>
                  <a:lnTo>
                    <a:pt x="2387" y="421"/>
                  </a:lnTo>
                  <a:lnTo>
                    <a:pt x="2414" y="421"/>
                  </a:lnTo>
                  <a:lnTo>
                    <a:pt x="2442" y="421"/>
                  </a:lnTo>
                  <a:lnTo>
                    <a:pt x="2470" y="421"/>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72" name="Freeform 37"/>
            <p:cNvSpPr>
              <a:spLocks/>
            </p:cNvSpPr>
            <p:nvPr/>
          </p:nvSpPr>
          <p:spPr bwMode="auto">
            <a:xfrm>
              <a:off x="1680" y="3741"/>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4 h 269"/>
                <a:gd name="T28" fmla="*/ 745 w 2573"/>
                <a:gd name="T29" fmla="*/ 117 h 269"/>
                <a:gd name="T30" fmla="*/ 793 w 2573"/>
                <a:gd name="T31" fmla="*/ 131 h 269"/>
                <a:gd name="T32" fmla="*/ 848 w 2573"/>
                <a:gd name="T33" fmla="*/ 145 h 269"/>
                <a:gd name="T34" fmla="*/ 897 w 2573"/>
                <a:gd name="T35" fmla="*/ 159 h 269"/>
                <a:gd name="T36" fmla="*/ 952 w 2573"/>
                <a:gd name="T37" fmla="*/ 166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5 h 269"/>
                <a:gd name="T58" fmla="*/ 1517 w 2573"/>
                <a:gd name="T59" fmla="*/ 235 h 269"/>
                <a:gd name="T60" fmla="*/ 1566 w 2573"/>
                <a:gd name="T61" fmla="*/ 242 h 269"/>
                <a:gd name="T62" fmla="*/ 1614 w 2573"/>
                <a:gd name="T63" fmla="*/ 242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8"/>
                  </a:lnTo>
                  <a:lnTo>
                    <a:pt x="565" y="55"/>
                  </a:lnTo>
                  <a:lnTo>
                    <a:pt x="586" y="69"/>
                  </a:lnTo>
                  <a:lnTo>
                    <a:pt x="614" y="76"/>
                  </a:lnTo>
                  <a:lnTo>
                    <a:pt x="641" y="83"/>
                  </a:lnTo>
                  <a:lnTo>
                    <a:pt x="662" y="97"/>
                  </a:lnTo>
                  <a:lnTo>
                    <a:pt x="690" y="104"/>
                  </a:lnTo>
                  <a:lnTo>
                    <a:pt x="717" y="111"/>
                  </a:lnTo>
                  <a:lnTo>
                    <a:pt x="745" y="117"/>
                  </a:lnTo>
                  <a:lnTo>
                    <a:pt x="765" y="124"/>
                  </a:lnTo>
                  <a:lnTo>
                    <a:pt x="793" y="131"/>
                  </a:lnTo>
                  <a:lnTo>
                    <a:pt x="821" y="138"/>
                  </a:lnTo>
                  <a:lnTo>
                    <a:pt x="848" y="145"/>
                  </a:lnTo>
                  <a:lnTo>
                    <a:pt x="869" y="152"/>
                  </a:lnTo>
                  <a:lnTo>
                    <a:pt x="897" y="159"/>
                  </a:lnTo>
                  <a:lnTo>
                    <a:pt x="924" y="166"/>
                  </a:lnTo>
                  <a:lnTo>
                    <a:pt x="952" y="166"/>
                  </a:lnTo>
                  <a:lnTo>
                    <a:pt x="972" y="173"/>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5"/>
                  </a:lnTo>
                  <a:lnTo>
                    <a:pt x="1462" y="235"/>
                  </a:lnTo>
                  <a:lnTo>
                    <a:pt x="1490" y="235"/>
                  </a:lnTo>
                  <a:lnTo>
                    <a:pt x="1517" y="235"/>
                  </a:lnTo>
                  <a:lnTo>
                    <a:pt x="1538" y="242"/>
                  </a:lnTo>
                  <a:lnTo>
                    <a:pt x="1566" y="242"/>
                  </a:lnTo>
                  <a:lnTo>
                    <a:pt x="1593" y="242"/>
                  </a:lnTo>
                  <a:lnTo>
                    <a:pt x="1614" y="242"/>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73" name="Freeform 38"/>
            <p:cNvSpPr>
              <a:spLocks/>
            </p:cNvSpPr>
            <p:nvPr/>
          </p:nvSpPr>
          <p:spPr bwMode="auto">
            <a:xfrm>
              <a:off x="1680" y="3748"/>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4 h 269"/>
                <a:gd name="T28" fmla="*/ 745 w 2573"/>
                <a:gd name="T29" fmla="*/ 117 h 269"/>
                <a:gd name="T30" fmla="*/ 793 w 2573"/>
                <a:gd name="T31" fmla="*/ 131 h 269"/>
                <a:gd name="T32" fmla="*/ 848 w 2573"/>
                <a:gd name="T33" fmla="*/ 145 h 269"/>
                <a:gd name="T34" fmla="*/ 897 w 2573"/>
                <a:gd name="T35" fmla="*/ 159 h 269"/>
                <a:gd name="T36" fmla="*/ 952 w 2573"/>
                <a:gd name="T37" fmla="*/ 166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5 h 269"/>
                <a:gd name="T58" fmla="*/ 1517 w 2573"/>
                <a:gd name="T59" fmla="*/ 235 h 269"/>
                <a:gd name="T60" fmla="*/ 1566 w 2573"/>
                <a:gd name="T61" fmla="*/ 241 h 269"/>
                <a:gd name="T62" fmla="*/ 1614 w 2573"/>
                <a:gd name="T63" fmla="*/ 241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48"/>
                  </a:lnTo>
                  <a:lnTo>
                    <a:pt x="565" y="55"/>
                  </a:lnTo>
                  <a:lnTo>
                    <a:pt x="586" y="69"/>
                  </a:lnTo>
                  <a:lnTo>
                    <a:pt x="614" y="76"/>
                  </a:lnTo>
                  <a:lnTo>
                    <a:pt x="641" y="83"/>
                  </a:lnTo>
                  <a:lnTo>
                    <a:pt x="662" y="97"/>
                  </a:lnTo>
                  <a:lnTo>
                    <a:pt x="690" y="104"/>
                  </a:lnTo>
                  <a:lnTo>
                    <a:pt x="717" y="110"/>
                  </a:lnTo>
                  <a:lnTo>
                    <a:pt x="745" y="117"/>
                  </a:lnTo>
                  <a:lnTo>
                    <a:pt x="765" y="124"/>
                  </a:lnTo>
                  <a:lnTo>
                    <a:pt x="793" y="131"/>
                  </a:lnTo>
                  <a:lnTo>
                    <a:pt x="821" y="138"/>
                  </a:lnTo>
                  <a:lnTo>
                    <a:pt x="848" y="145"/>
                  </a:lnTo>
                  <a:lnTo>
                    <a:pt x="869" y="152"/>
                  </a:lnTo>
                  <a:lnTo>
                    <a:pt x="897" y="159"/>
                  </a:lnTo>
                  <a:lnTo>
                    <a:pt x="924" y="166"/>
                  </a:lnTo>
                  <a:lnTo>
                    <a:pt x="952" y="166"/>
                  </a:lnTo>
                  <a:lnTo>
                    <a:pt x="972" y="172"/>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5"/>
                  </a:lnTo>
                  <a:lnTo>
                    <a:pt x="1462" y="235"/>
                  </a:lnTo>
                  <a:lnTo>
                    <a:pt x="1490" y="235"/>
                  </a:lnTo>
                  <a:lnTo>
                    <a:pt x="1517" y="235"/>
                  </a:lnTo>
                  <a:lnTo>
                    <a:pt x="1538" y="241"/>
                  </a:lnTo>
                  <a:lnTo>
                    <a:pt x="1566" y="241"/>
                  </a:lnTo>
                  <a:lnTo>
                    <a:pt x="1593" y="241"/>
                  </a:lnTo>
                  <a:lnTo>
                    <a:pt x="1614" y="241"/>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74" name="Freeform 39"/>
            <p:cNvSpPr>
              <a:spLocks/>
            </p:cNvSpPr>
            <p:nvPr/>
          </p:nvSpPr>
          <p:spPr bwMode="auto">
            <a:xfrm>
              <a:off x="1680" y="3755"/>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48 h 269"/>
                <a:gd name="T22" fmla="*/ 586 w 2573"/>
                <a:gd name="T23" fmla="*/ 69 h 269"/>
                <a:gd name="T24" fmla="*/ 641 w 2573"/>
                <a:gd name="T25" fmla="*/ 83 h 269"/>
                <a:gd name="T26" fmla="*/ 690 w 2573"/>
                <a:gd name="T27" fmla="*/ 103 h 269"/>
                <a:gd name="T28" fmla="*/ 745 w 2573"/>
                <a:gd name="T29" fmla="*/ 117 h 269"/>
                <a:gd name="T30" fmla="*/ 793 w 2573"/>
                <a:gd name="T31" fmla="*/ 131 h 269"/>
                <a:gd name="T32" fmla="*/ 848 w 2573"/>
                <a:gd name="T33" fmla="*/ 145 h 269"/>
                <a:gd name="T34" fmla="*/ 897 w 2573"/>
                <a:gd name="T35" fmla="*/ 159 h 269"/>
                <a:gd name="T36" fmla="*/ 952 w 2573"/>
                <a:gd name="T37" fmla="*/ 165 h 269"/>
                <a:gd name="T38" fmla="*/ 1000 w 2573"/>
                <a:gd name="T39" fmla="*/ 179 h 269"/>
                <a:gd name="T40" fmla="*/ 1048 w 2573"/>
                <a:gd name="T41" fmla="*/ 186 h 269"/>
                <a:gd name="T42" fmla="*/ 1103 w 2573"/>
                <a:gd name="T43" fmla="*/ 193 h 269"/>
                <a:gd name="T44" fmla="*/ 1152 w 2573"/>
                <a:gd name="T45" fmla="*/ 200 h 269"/>
                <a:gd name="T46" fmla="*/ 1207 w 2573"/>
                <a:gd name="T47" fmla="*/ 207 h 269"/>
                <a:gd name="T48" fmla="*/ 1255 w 2573"/>
                <a:gd name="T49" fmla="*/ 214 h 269"/>
                <a:gd name="T50" fmla="*/ 1310 w 2573"/>
                <a:gd name="T51" fmla="*/ 221 h 269"/>
                <a:gd name="T52" fmla="*/ 1359 w 2573"/>
                <a:gd name="T53" fmla="*/ 228 h 269"/>
                <a:gd name="T54" fmla="*/ 1414 w 2573"/>
                <a:gd name="T55" fmla="*/ 228 h 269"/>
                <a:gd name="T56" fmla="*/ 1462 w 2573"/>
                <a:gd name="T57" fmla="*/ 234 h 269"/>
                <a:gd name="T58" fmla="*/ 1517 w 2573"/>
                <a:gd name="T59" fmla="*/ 234 h 269"/>
                <a:gd name="T60" fmla="*/ 1566 w 2573"/>
                <a:gd name="T61" fmla="*/ 241 h 269"/>
                <a:gd name="T62" fmla="*/ 1614 w 2573"/>
                <a:gd name="T63" fmla="*/ 241 h 269"/>
                <a:gd name="T64" fmla="*/ 1669 w 2573"/>
                <a:gd name="T65" fmla="*/ 248 h 269"/>
                <a:gd name="T66" fmla="*/ 1718 w 2573"/>
                <a:gd name="T67" fmla="*/ 248 h 269"/>
                <a:gd name="T68" fmla="*/ 1773 w 2573"/>
                <a:gd name="T69" fmla="*/ 255 h 269"/>
                <a:gd name="T70" fmla="*/ 1821 w 2573"/>
                <a:gd name="T71" fmla="*/ 255 h 269"/>
                <a:gd name="T72" fmla="*/ 1876 w 2573"/>
                <a:gd name="T73" fmla="*/ 255 h 269"/>
                <a:gd name="T74" fmla="*/ 1925 w 2573"/>
                <a:gd name="T75" fmla="*/ 255 h 269"/>
                <a:gd name="T76" fmla="*/ 1980 w 2573"/>
                <a:gd name="T77" fmla="*/ 262 h 269"/>
                <a:gd name="T78" fmla="*/ 2028 w 2573"/>
                <a:gd name="T79" fmla="*/ 262 h 269"/>
                <a:gd name="T80" fmla="*/ 2083 w 2573"/>
                <a:gd name="T81" fmla="*/ 262 h 269"/>
                <a:gd name="T82" fmla="*/ 2132 w 2573"/>
                <a:gd name="T83" fmla="*/ 262 h 269"/>
                <a:gd name="T84" fmla="*/ 2187 w 2573"/>
                <a:gd name="T85" fmla="*/ 262 h 269"/>
                <a:gd name="T86" fmla="*/ 2235 w 2573"/>
                <a:gd name="T87" fmla="*/ 262 h 269"/>
                <a:gd name="T88" fmla="*/ 2283 w 2573"/>
                <a:gd name="T89" fmla="*/ 262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48"/>
                  </a:lnTo>
                  <a:lnTo>
                    <a:pt x="565" y="55"/>
                  </a:lnTo>
                  <a:lnTo>
                    <a:pt x="586" y="69"/>
                  </a:lnTo>
                  <a:lnTo>
                    <a:pt x="614" y="76"/>
                  </a:lnTo>
                  <a:lnTo>
                    <a:pt x="641" y="83"/>
                  </a:lnTo>
                  <a:lnTo>
                    <a:pt x="662" y="97"/>
                  </a:lnTo>
                  <a:lnTo>
                    <a:pt x="690" y="103"/>
                  </a:lnTo>
                  <a:lnTo>
                    <a:pt x="717" y="110"/>
                  </a:lnTo>
                  <a:lnTo>
                    <a:pt x="745" y="117"/>
                  </a:lnTo>
                  <a:lnTo>
                    <a:pt x="765" y="124"/>
                  </a:lnTo>
                  <a:lnTo>
                    <a:pt x="793" y="131"/>
                  </a:lnTo>
                  <a:lnTo>
                    <a:pt x="821" y="138"/>
                  </a:lnTo>
                  <a:lnTo>
                    <a:pt x="848" y="145"/>
                  </a:lnTo>
                  <a:lnTo>
                    <a:pt x="869" y="152"/>
                  </a:lnTo>
                  <a:lnTo>
                    <a:pt x="897" y="159"/>
                  </a:lnTo>
                  <a:lnTo>
                    <a:pt x="924" y="165"/>
                  </a:lnTo>
                  <a:lnTo>
                    <a:pt x="952" y="165"/>
                  </a:lnTo>
                  <a:lnTo>
                    <a:pt x="972" y="172"/>
                  </a:lnTo>
                  <a:lnTo>
                    <a:pt x="1000" y="179"/>
                  </a:lnTo>
                  <a:lnTo>
                    <a:pt x="1028" y="179"/>
                  </a:lnTo>
                  <a:lnTo>
                    <a:pt x="1048" y="186"/>
                  </a:lnTo>
                  <a:lnTo>
                    <a:pt x="1076" y="193"/>
                  </a:lnTo>
                  <a:lnTo>
                    <a:pt x="1103" y="193"/>
                  </a:lnTo>
                  <a:lnTo>
                    <a:pt x="1131" y="200"/>
                  </a:lnTo>
                  <a:lnTo>
                    <a:pt x="1152" y="200"/>
                  </a:lnTo>
                  <a:lnTo>
                    <a:pt x="1179" y="207"/>
                  </a:lnTo>
                  <a:lnTo>
                    <a:pt x="1207" y="207"/>
                  </a:lnTo>
                  <a:lnTo>
                    <a:pt x="1235" y="214"/>
                  </a:lnTo>
                  <a:lnTo>
                    <a:pt x="1255" y="214"/>
                  </a:lnTo>
                  <a:lnTo>
                    <a:pt x="1283" y="221"/>
                  </a:lnTo>
                  <a:lnTo>
                    <a:pt x="1310" y="221"/>
                  </a:lnTo>
                  <a:lnTo>
                    <a:pt x="1331" y="221"/>
                  </a:lnTo>
                  <a:lnTo>
                    <a:pt x="1359" y="228"/>
                  </a:lnTo>
                  <a:lnTo>
                    <a:pt x="1386" y="228"/>
                  </a:lnTo>
                  <a:lnTo>
                    <a:pt x="1414" y="228"/>
                  </a:lnTo>
                  <a:lnTo>
                    <a:pt x="1435" y="234"/>
                  </a:lnTo>
                  <a:lnTo>
                    <a:pt x="1462" y="234"/>
                  </a:lnTo>
                  <a:lnTo>
                    <a:pt x="1490" y="234"/>
                  </a:lnTo>
                  <a:lnTo>
                    <a:pt x="1517" y="234"/>
                  </a:lnTo>
                  <a:lnTo>
                    <a:pt x="1538" y="241"/>
                  </a:lnTo>
                  <a:lnTo>
                    <a:pt x="1566" y="241"/>
                  </a:lnTo>
                  <a:lnTo>
                    <a:pt x="1593" y="241"/>
                  </a:lnTo>
                  <a:lnTo>
                    <a:pt x="1614" y="241"/>
                  </a:lnTo>
                  <a:lnTo>
                    <a:pt x="1642" y="248"/>
                  </a:lnTo>
                  <a:lnTo>
                    <a:pt x="1669" y="248"/>
                  </a:lnTo>
                  <a:lnTo>
                    <a:pt x="1697" y="248"/>
                  </a:lnTo>
                  <a:lnTo>
                    <a:pt x="1718" y="248"/>
                  </a:lnTo>
                  <a:lnTo>
                    <a:pt x="1745" y="248"/>
                  </a:lnTo>
                  <a:lnTo>
                    <a:pt x="1773" y="255"/>
                  </a:lnTo>
                  <a:lnTo>
                    <a:pt x="1800" y="255"/>
                  </a:lnTo>
                  <a:lnTo>
                    <a:pt x="1821" y="255"/>
                  </a:lnTo>
                  <a:lnTo>
                    <a:pt x="1849" y="255"/>
                  </a:lnTo>
                  <a:lnTo>
                    <a:pt x="1876" y="255"/>
                  </a:lnTo>
                  <a:lnTo>
                    <a:pt x="1904" y="255"/>
                  </a:lnTo>
                  <a:lnTo>
                    <a:pt x="1925" y="255"/>
                  </a:lnTo>
                  <a:lnTo>
                    <a:pt x="1952" y="255"/>
                  </a:lnTo>
                  <a:lnTo>
                    <a:pt x="1980" y="262"/>
                  </a:lnTo>
                  <a:lnTo>
                    <a:pt x="2000" y="262"/>
                  </a:lnTo>
                  <a:lnTo>
                    <a:pt x="2028" y="262"/>
                  </a:lnTo>
                  <a:lnTo>
                    <a:pt x="2056" y="262"/>
                  </a:lnTo>
                  <a:lnTo>
                    <a:pt x="2083" y="262"/>
                  </a:lnTo>
                  <a:lnTo>
                    <a:pt x="2104" y="262"/>
                  </a:lnTo>
                  <a:lnTo>
                    <a:pt x="2132" y="262"/>
                  </a:lnTo>
                  <a:lnTo>
                    <a:pt x="2159" y="262"/>
                  </a:lnTo>
                  <a:lnTo>
                    <a:pt x="2187" y="262"/>
                  </a:lnTo>
                  <a:lnTo>
                    <a:pt x="2207" y="262"/>
                  </a:lnTo>
                  <a:lnTo>
                    <a:pt x="2235" y="262"/>
                  </a:lnTo>
                  <a:lnTo>
                    <a:pt x="2263" y="262"/>
                  </a:lnTo>
                  <a:lnTo>
                    <a:pt x="2283" y="262"/>
                  </a:lnTo>
                  <a:lnTo>
                    <a:pt x="2311" y="262"/>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75" name="Freeform 40"/>
            <p:cNvSpPr>
              <a:spLocks/>
            </p:cNvSpPr>
            <p:nvPr/>
          </p:nvSpPr>
          <p:spPr bwMode="auto">
            <a:xfrm>
              <a:off x="1680" y="3645"/>
              <a:ext cx="2573" cy="365"/>
            </a:xfrm>
            <a:custGeom>
              <a:avLst/>
              <a:gdLst>
                <a:gd name="T0" fmla="*/ 20 w 2573"/>
                <a:gd name="T1" fmla="*/ 34 h 365"/>
                <a:gd name="T2" fmla="*/ 75 w 2573"/>
                <a:gd name="T3" fmla="*/ 27 h 365"/>
                <a:gd name="T4" fmla="*/ 124 w 2573"/>
                <a:gd name="T5" fmla="*/ 13 h 365"/>
                <a:gd name="T6" fmla="*/ 179 w 2573"/>
                <a:gd name="T7" fmla="*/ 13 h 365"/>
                <a:gd name="T8" fmla="*/ 227 w 2573"/>
                <a:gd name="T9" fmla="*/ 41 h 365"/>
                <a:gd name="T10" fmla="*/ 282 w 2573"/>
                <a:gd name="T11" fmla="*/ 41 h 365"/>
                <a:gd name="T12" fmla="*/ 331 w 2573"/>
                <a:gd name="T13" fmla="*/ 13 h 365"/>
                <a:gd name="T14" fmla="*/ 379 w 2573"/>
                <a:gd name="T15" fmla="*/ 6 h 365"/>
                <a:gd name="T16" fmla="*/ 434 w 2573"/>
                <a:gd name="T17" fmla="*/ 13 h 365"/>
                <a:gd name="T18" fmla="*/ 483 w 2573"/>
                <a:gd name="T19" fmla="*/ 41 h 365"/>
                <a:gd name="T20" fmla="*/ 538 w 2573"/>
                <a:gd name="T21" fmla="*/ 69 h 365"/>
                <a:gd name="T22" fmla="*/ 586 w 2573"/>
                <a:gd name="T23" fmla="*/ 96 h 365"/>
                <a:gd name="T24" fmla="*/ 641 w 2573"/>
                <a:gd name="T25" fmla="*/ 124 h 365"/>
                <a:gd name="T26" fmla="*/ 690 w 2573"/>
                <a:gd name="T27" fmla="*/ 144 h 365"/>
                <a:gd name="T28" fmla="*/ 745 w 2573"/>
                <a:gd name="T29" fmla="*/ 165 h 365"/>
                <a:gd name="T30" fmla="*/ 793 w 2573"/>
                <a:gd name="T31" fmla="*/ 186 h 365"/>
                <a:gd name="T32" fmla="*/ 848 w 2573"/>
                <a:gd name="T33" fmla="*/ 200 h 365"/>
                <a:gd name="T34" fmla="*/ 897 w 2573"/>
                <a:gd name="T35" fmla="*/ 220 h 365"/>
                <a:gd name="T36" fmla="*/ 952 w 2573"/>
                <a:gd name="T37" fmla="*/ 234 h 365"/>
                <a:gd name="T38" fmla="*/ 1000 w 2573"/>
                <a:gd name="T39" fmla="*/ 248 h 365"/>
                <a:gd name="T40" fmla="*/ 1048 w 2573"/>
                <a:gd name="T41" fmla="*/ 255 h 365"/>
                <a:gd name="T42" fmla="*/ 1103 w 2573"/>
                <a:gd name="T43" fmla="*/ 269 h 365"/>
                <a:gd name="T44" fmla="*/ 1152 w 2573"/>
                <a:gd name="T45" fmla="*/ 275 h 365"/>
                <a:gd name="T46" fmla="*/ 1207 w 2573"/>
                <a:gd name="T47" fmla="*/ 289 h 365"/>
                <a:gd name="T48" fmla="*/ 1255 w 2573"/>
                <a:gd name="T49" fmla="*/ 296 h 365"/>
                <a:gd name="T50" fmla="*/ 1310 w 2573"/>
                <a:gd name="T51" fmla="*/ 303 h 365"/>
                <a:gd name="T52" fmla="*/ 1359 w 2573"/>
                <a:gd name="T53" fmla="*/ 310 h 365"/>
                <a:gd name="T54" fmla="*/ 1414 w 2573"/>
                <a:gd name="T55" fmla="*/ 317 h 365"/>
                <a:gd name="T56" fmla="*/ 1462 w 2573"/>
                <a:gd name="T57" fmla="*/ 317 h 365"/>
                <a:gd name="T58" fmla="*/ 1517 w 2573"/>
                <a:gd name="T59" fmla="*/ 324 h 365"/>
                <a:gd name="T60" fmla="*/ 1566 w 2573"/>
                <a:gd name="T61" fmla="*/ 331 h 365"/>
                <a:gd name="T62" fmla="*/ 1614 w 2573"/>
                <a:gd name="T63" fmla="*/ 331 h 365"/>
                <a:gd name="T64" fmla="*/ 1669 w 2573"/>
                <a:gd name="T65" fmla="*/ 338 h 365"/>
                <a:gd name="T66" fmla="*/ 1718 w 2573"/>
                <a:gd name="T67" fmla="*/ 338 h 365"/>
                <a:gd name="T68" fmla="*/ 1773 w 2573"/>
                <a:gd name="T69" fmla="*/ 344 h 365"/>
                <a:gd name="T70" fmla="*/ 1821 w 2573"/>
                <a:gd name="T71" fmla="*/ 344 h 365"/>
                <a:gd name="T72" fmla="*/ 1876 w 2573"/>
                <a:gd name="T73" fmla="*/ 344 h 365"/>
                <a:gd name="T74" fmla="*/ 1925 w 2573"/>
                <a:gd name="T75" fmla="*/ 351 h 365"/>
                <a:gd name="T76" fmla="*/ 1980 w 2573"/>
                <a:gd name="T77" fmla="*/ 351 h 365"/>
                <a:gd name="T78" fmla="*/ 2028 w 2573"/>
                <a:gd name="T79" fmla="*/ 351 h 365"/>
                <a:gd name="T80" fmla="*/ 2083 w 2573"/>
                <a:gd name="T81" fmla="*/ 351 h 365"/>
                <a:gd name="T82" fmla="*/ 2132 w 2573"/>
                <a:gd name="T83" fmla="*/ 358 h 365"/>
                <a:gd name="T84" fmla="*/ 2187 w 2573"/>
                <a:gd name="T85" fmla="*/ 358 h 365"/>
                <a:gd name="T86" fmla="*/ 2235 w 2573"/>
                <a:gd name="T87" fmla="*/ 358 h 365"/>
                <a:gd name="T88" fmla="*/ 2283 w 2573"/>
                <a:gd name="T89" fmla="*/ 358 h 365"/>
                <a:gd name="T90" fmla="*/ 2338 w 2573"/>
                <a:gd name="T91" fmla="*/ 358 h 365"/>
                <a:gd name="T92" fmla="*/ 2387 w 2573"/>
                <a:gd name="T93" fmla="*/ 358 h 365"/>
                <a:gd name="T94" fmla="*/ 2442 w 2573"/>
                <a:gd name="T95" fmla="*/ 358 h 365"/>
                <a:gd name="T96" fmla="*/ 2490 w 2573"/>
                <a:gd name="T97" fmla="*/ 365 h 365"/>
                <a:gd name="T98" fmla="*/ 2545 w 2573"/>
                <a:gd name="T9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5">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69"/>
                  </a:lnTo>
                  <a:lnTo>
                    <a:pt x="565" y="82"/>
                  </a:lnTo>
                  <a:lnTo>
                    <a:pt x="586" y="96"/>
                  </a:lnTo>
                  <a:lnTo>
                    <a:pt x="614" y="110"/>
                  </a:lnTo>
                  <a:lnTo>
                    <a:pt x="641" y="124"/>
                  </a:lnTo>
                  <a:lnTo>
                    <a:pt x="662" y="131"/>
                  </a:lnTo>
                  <a:lnTo>
                    <a:pt x="690" y="144"/>
                  </a:lnTo>
                  <a:lnTo>
                    <a:pt x="717" y="151"/>
                  </a:lnTo>
                  <a:lnTo>
                    <a:pt x="745" y="165"/>
                  </a:lnTo>
                  <a:lnTo>
                    <a:pt x="765" y="172"/>
                  </a:lnTo>
                  <a:lnTo>
                    <a:pt x="793" y="186"/>
                  </a:lnTo>
                  <a:lnTo>
                    <a:pt x="821" y="193"/>
                  </a:lnTo>
                  <a:lnTo>
                    <a:pt x="848" y="200"/>
                  </a:lnTo>
                  <a:lnTo>
                    <a:pt x="869" y="207"/>
                  </a:lnTo>
                  <a:lnTo>
                    <a:pt x="897" y="220"/>
                  </a:lnTo>
                  <a:lnTo>
                    <a:pt x="924" y="227"/>
                  </a:lnTo>
                  <a:lnTo>
                    <a:pt x="952" y="234"/>
                  </a:lnTo>
                  <a:lnTo>
                    <a:pt x="972" y="241"/>
                  </a:lnTo>
                  <a:lnTo>
                    <a:pt x="1000" y="248"/>
                  </a:lnTo>
                  <a:lnTo>
                    <a:pt x="1028" y="248"/>
                  </a:lnTo>
                  <a:lnTo>
                    <a:pt x="1048" y="255"/>
                  </a:lnTo>
                  <a:lnTo>
                    <a:pt x="1076" y="262"/>
                  </a:lnTo>
                  <a:lnTo>
                    <a:pt x="1103" y="269"/>
                  </a:lnTo>
                  <a:lnTo>
                    <a:pt x="1131" y="275"/>
                  </a:lnTo>
                  <a:lnTo>
                    <a:pt x="1152" y="275"/>
                  </a:lnTo>
                  <a:lnTo>
                    <a:pt x="1179" y="282"/>
                  </a:lnTo>
                  <a:lnTo>
                    <a:pt x="1207" y="289"/>
                  </a:lnTo>
                  <a:lnTo>
                    <a:pt x="1235" y="289"/>
                  </a:lnTo>
                  <a:lnTo>
                    <a:pt x="1255" y="296"/>
                  </a:lnTo>
                  <a:lnTo>
                    <a:pt x="1283" y="296"/>
                  </a:lnTo>
                  <a:lnTo>
                    <a:pt x="1310" y="303"/>
                  </a:lnTo>
                  <a:lnTo>
                    <a:pt x="1331" y="303"/>
                  </a:lnTo>
                  <a:lnTo>
                    <a:pt x="1359" y="310"/>
                  </a:lnTo>
                  <a:lnTo>
                    <a:pt x="1386" y="310"/>
                  </a:lnTo>
                  <a:lnTo>
                    <a:pt x="1414" y="317"/>
                  </a:lnTo>
                  <a:lnTo>
                    <a:pt x="1435" y="317"/>
                  </a:lnTo>
                  <a:lnTo>
                    <a:pt x="1462" y="317"/>
                  </a:lnTo>
                  <a:lnTo>
                    <a:pt x="1490" y="324"/>
                  </a:lnTo>
                  <a:lnTo>
                    <a:pt x="1517" y="324"/>
                  </a:lnTo>
                  <a:lnTo>
                    <a:pt x="1538" y="324"/>
                  </a:lnTo>
                  <a:lnTo>
                    <a:pt x="1566" y="331"/>
                  </a:lnTo>
                  <a:lnTo>
                    <a:pt x="1593" y="331"/>
                  </a:lnTo>
                  <a:lnTo>
                    <a:pt x="1614" y="331"/>
                  </a:lnTo>
                  <a:lnTo>
                    <a:pt x="1642" y="331"/>
                  </a:lnTo>
                  <a:lnTo>
                    <a:pt x="1669" y="338"/>
                  </a:lnTo>
                  <a:lnTo>
                    <a:pt x="1697" y="338"/>
                  </a:lnTo>
                  <a:lnTo>
                    <a:pt x="1718" y="338"/>
                  </a:lnTo>
                  <a:lnTo>
                    <a:pt x="1745" y="338"/>
                  </a:lnTo>
                  <a:lnTo>
                    <a:pt x="1773" y="344"/>
                  </a:lnTo>
                  <a:lnTo>
                    <a:pt x="1800" y="344"/>
                  </a:lnTo>
                  <a:lnTo>
                    <a:pt x="1821" y="344"/>
                  </a:lnTo>
                  <a:lnTo>
                    <a:pt x="1849" y="344"/>
                  </a:lnTo>
                  <a:lnTo>
                    <a:pt x="1876" y="344"/>
                  </a:lnTo>
                  <a:lnTo>
                    <a:pt x="1904" y="344"/>
                  </a:lnTo>
                  <a:lnTo>
                    <a:pt x="1925" y="351"/>
                  </a:lnTo>
                  <a:lnTo>
                    <a:pt x="1952" y="351"/>
                  </a:lnTo>
                  <a:lnTo>
                    <a:pt x="1980" y="351"/>
                  </a:lnTo>
                  <a:lnTo>
                    <a:pt x="2000" y="351"/>
                  </a:lnTo>
                  <a:lnTo>
                    <a:pt x="2028" y="351"/>
                  </a:lnTo>
                  <a:lnTo>
                    <a:pt x="2056" y="351"/>
                  </a:lnTo>
                  <a:lnTo>
                    <a:pt x="2083" y="351"/>
                  </a:lnTo>
                  <a:lnTo>
                    <a:pt x="2104" y="351"/>
                  </a:lnTo>
                  <a:lnTo>
                    <a:pt x="2132" y="358"/>
                  </a:lnTo>
                  <a:lnTo>
                    <a:pt x="2159" y="358"/>
                  </a:lnTo>
                  <a:lnTo>
                    <a:pt x="2187" y="358"/>
                  </a:lnTo>
                  <a:lnTo>
                    <a:pt x="2207" y="358"/>
                  </a:lnTo>
                  <a:lnTo>
                    <a:pt x="2235" y="358"/>
                  </a:lnTo>
                  <a:lnTo>
                    <a:pt x="2263" y="358"/>
                  </a:lnTo>
                  <a:lnTo>
                    <a:pt x="2283" y="358"/>
                  </a:lnTo>
                  <a:lnTo>
                    <a:pt x="2311" y="358"/>
                  </a:lnTo>
                  <a:lnTo>
                    <a:pt x="2338" y="358"/>
                  </a:lnTo>
                  <a:lnTo>
                    <a:pt x="2366" y="358"/>
                  </a:lnTo>
                  <a:lnTo>
                    <a:pt x="2387" y="358"/>
                  </a:lnTo>
                  <a:lnTo>
                    <a:pt x="2414" y="358"/>
                  </a:lnTo>
                  <a:lnTo>
                    <a:pt x="2442" y="358"/>
                  </a:lnTo>
                  <a:lnTo>
                    <a:pt x="2470" y="365"/>
                  </a:lnTo>
                  <a:lnTo>
                    <a:pt x="2490" y="365"/>
                  </a:lnTo>
                  <a:lnTo>
                    <a:pt x="2518" y="365"/>
                  </a:lnTo>
                  <a:lnTo>
                    <a:pt x="2545" y="365"/>
                  </a:lnTo>
                  <a:lnTo>
                    <a:pt x="2573" y="365"/>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76" name="Freeform 41"/>
            <p:cNvSpPr>
              <a:spLocks/>
            </p:cNvSpPr>
            <p:nvPr/>
          </p:nvSpPr>
          <p:spPr bwMode="auto">
            <a:xfrm>
              <a:off x="1680" y="3651"/>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69 h 366"/>
                <a:gd name="T22" fmla="*/ 586 w 2573"/>
                <a:gd name="T23" fmla="*/ 97 h 366"/>
                <a:gd name="T24" fmla="*/ 641 w 2573"/>
                <a:gd name="T25" fmla="*/ 125 h 366"/>
                <a:gd name="T26" fmla="*/ 690 w 2573"/>
                <a:gd name="T27" fmla="*/ 145 h 366"/>
                <a:gd name="T28" fmla="*/ 745 w 2573"/>
                <a:gd name="T29" fmla="*/ 166 h 366"/>
                <a:gd name="T30" fmla="*/ 793 w 2573"/>
                <a:gd name="T31" fmla="*/ 187 h 366"/>
                <a:gd name="T32" fmla="*/ 848 w 2573"/>
                <a:gd name="T33" fmla="*/ 201 h 366"/>
                <a:gd name="T34" fmla="*/ 897 w 2573"/>
                <a:gd name="T35" fmla="*/ 221 h 366"/>
                <a:gd name="T36" fmla="*/ 952 w 2573"/>
                <a:gd name="T37" fmla="*/ 235 h 366"/>
                <a:gd name="T38" fmla="*/ 1000 w 2573"/>
                <a:gd name="T39" fmla="*/ 249 h 366"/>
                <a:gd name="T40" fmla="*/ 1048 w 2573"/>
                <a:gd name="T41" fmla="*/ 256 h 366"/>
                <a:gd name="T42" fmla="*/ 1103 w 2573"/>
                <a:gd name="T43" fmla="*/ 269 h 366"/>
                <a:gd name="T44" fmla="*/ 1152 w 2573"/>
                <a:gd name="T45" fmla="*/ 276 h 366"/>
                <a:gd name="T46" fmla="*/ 1207 w 2573"/>
                <a:gd name="T47" fmla="*/ 290 h 366"/>
                <a:gd name="T48" fmla="*/ 1255 w 2573"/>
                <a:gd name="T49" fmla="*/ 297 h 366"/>
                <a:gd name="T50" fmla="*/ 1310 w 2573"/>
                <a:gd name="T51" fmla="*/ 304 h 366"/>
                <a:gd name="T52" fmla="*/ 1359 w 2573"/>
                <a:gd name="T53" fmla="*/ 311 h 366"/>
                <a:gd name="T54" fmla="*/ 1414 w 2573"/>
                <a:gd name="T55" fmla="*/ 318 h 366"/>
                <a:gd name="T56" fmla="*/ 1462 w 2573"/>
                <a:gd name="T57" fmla="*/ 318 h 366"/>
                <a:gd name="T58" fmla="*/ 1517 w 2573"/>
                <a:gd name="T59" fmla="*/ 325 h 366"/>
                <a:gd name="T60" fmla="*/ 1566 w 2573"/>
                <a:gd name="T61" fmla="*/ 332 h 366"/>
                <a:gd name="T62" fmla="*/ 1614 w 2573"/>
                <a:gd name="T63" fmla="*/ 332 h 366"/>
                <a:gd name="T64" fmla="*/ 1669 w 2573"/>
                <a:gd name="T65" fmla="*/ 338 h 366"/>
                <a:gd name="T66" fmla="*/ 1718 w 2573"/>
                <a:gd name="T67" fmla="*/ 338 h 366"/>
                <a:gd name="T68" fmla="*/ 1773 w 2573"/>
                <a:gd name="T69" fmla="*/ 345 h 366"/>
                <a:gd name="T70" fmla="*/ 1821 w 2573"/>
                <a:gd name="T71" fmla="*/ 345 h 366"/>
                <a:gd name="T72" fmla="*/ 1876 w 2573"/>
                <a:gd name="T73" fmla="*/ 345 h 366"/>
                <a:gd name="T74" fmla="*/ 1925 w 2573"/>
                <a:gd name="T75" fmla="*/ 352 h 366"/>
                <a:gd name="T76" fmla="*/ 1980 w 2573"/>
                <a:gd name="T77" fmla="*/ 352 h 366"/>
                <a:gd name="T78" fmla="*/ 2028 w 2573"/>
                <a:gd name="T79" fmla="*/ 352 h 366"/>
                <a:gd name="T80" fmla="*/ 2083 w 2573"/>
                <a:gd name="T81" fmla="*/ 352 h 366"/>
                <a:gd name="T82" fmla="*/ 2132 w 2573"/>
                <a:gd name="T83" fmla="*/ 359 h 366"/>
                <a:gd name="T84" fmla="*/ 2187 w 2573"/>
                <a:gd name="T85" fmla="*/ 359 h 366"/>
                <a:gd name="T86" fmla="*/ 2235 w 2573"/>
                <a:gd name="T87" fmla="*/ 359 h 366"/>
                <a:gd name="T88" fmla="*/ 2283 w 2573"/>
                <a:gd name="T89" fmla="*/ 359 h 366"/>
                <a:gd name="T90" fmla="*/ 2338 w 2573"/>
                <a:gd name="T91" fmla="*/ 359 h 366"/>
                <a:gd name="T92" fmla="*/ 2387 w 2573"/>
                <a:gd name="T93" fmla="*/ 359 h 366"/>
                <a:gd name="T94" fmla="*/ 2442 w 2573"/>
                <a:gd name="T95" fmla="*/ 359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9"/>
                  </a:lnTo>
                  <a:lnTo>
                    <a:pt x="565" y="83"/>
                  </a:lnTo>
                  <a:lnTo>
                    <a:pt x="586" y="97"/>
                  </a:lnTo>
                  <a:lnTo>
                    <a:pt x="614" y="111"/>
                  </a:lnTo>
                  <a:lnTo>
                    <a:pt x="641" y="125"/>
                  </a:lnTo>
                  <a:lnTo>
                    <a:pt x="662" y="132"/>
                  </a:lnTo>
                  <a:lnTo>
                    <a:pt x="690" y="145"/>
                  </a:lnTo>
                  <a:lnTo>
                    <a:pt x="717" y="152"/>
                  </a:lnTo>
                  <a:lnTo>
                    <a:pt x="745" y="166"/>
                  </a:lnTo>
                  <a:lnTo>
                    <a:pt x="765" y="173"/>
                  </a:lnTo>
                  <a:lnTo>
                    <a:pt x="793" y="187"/>
                  </a:lnTo>
                  <a:lnTo>
                    <a:pt x="821" y="194"/>
                  </a:lnTo>
                  <a:lnTo>
                    <a:pt x="848" y="201"/>
                  </a:lnTo>
                  <a:lnTo>
                    <a:pt x="869" y="207"/>
                  </a:lnTo>
                  <a:lnTo>
                    <a:pt x="897" y="221"/>
                  </a:lnTo>
                  <a:lnTo>
                    <a:pt x="924" y="228"/>
                  </a:lnTo>
                  <a:lnTo>
                    <a:pt x="952" y="235"/>
                  </a:lnTo>
                  <a:lnTo>
                    <a:pt x="972" y="242"/>
                  </a:lnTo>
                  <a:lnTo>
                    <a:pt x="1000" y="249"/>
                  </a:lnTo>
                  <a:lnTo>
                    <a:pt x="1028" y="249"/>
                  </a:lnTo>
                  <a:lnTo>
                    <a:pt x="1048" y="256"/>
                  </a:lnTo>
                  <a:lnTo>
                    <a:pt x="1076" y="263"/>
                  </a:lnTo>
                  <a:lnTo>
                    <a:pt x="1103" y="269"/>
                  </a:lnTo>
                  <a:lnTo>
                    <a:pt x="1131" y="276"/>
                  </a:lnTo>
                  <a:lnTo>
                    <a:pt x="1152" y="276"/>
                  </a:lnTo>
                  <a:lnTo>
                    <a:pt x="1179" y="283"/>
                  </a:lnTo>
                  <a:lnTo>
                    <a:pt x="1207" y="290"/>
                  </a:lnTo>
                  <a:lnTo>
                    <a:pt x="1235" y="290"/>
                  </a:lnTo>
                  <a:lnTo>
                    <a:pt x="1255" y="297"/>
                  </a:lnTo>
                  <a:lnTo>
                    <a:pt x="1283" y="297"/>
                  </a:lnTo>
                  <a:lnTo>
                    <a:pt x="1310" y="304"/>
                  </a:lnTo>
                  <a:lnTo>
                    <a:pt x="1331" y="304"/>
                  </a:lnTo>
                  <a:lnTo>
                    <a:pt x="1359" y="311"/>
                  </a:lnTo>
                  <a:lnTo>
                    <a:pt x="1386" y="311"/>
                  </a:lnTo>
                  <a:lnTo>
                    <a:pt x="1414" y="318"/>
                  </a:lnTo>
                  <a:lnTo>
                    <a:pt x="1435" y="318"/>
                  </a:lnTo>
                  <a:lnTo>
                    <a:pt x="1462" y="318"/>
                  </a:lnTo>
                  <a:lnTo>
                    <a:pt x="1490" y="325"/>
                  </a:lnTo>
                  <a:lnTo>
                    <a:pt x="1517" y="325"/>
                  </a:lnTo>
                  <a:lnTo>
                    <a:pt x="1538" y="325"/>
                  </a:lnTo>
                  <a:lnTo>
                    <a:pt x="1566" y="332"/>
                  </a:lnTo>
                  <a:lnTo>
                    <a:pt x="1593" y="332"/>
                  </a:lnTo>
                  <a:lnTo>
                    <a:pt x="1614" y="332"/>
                  </a:lnTo>
                  <a:lnTo>
                    <a:pt x="1642" y="332"/>
                  </a:lnTo>
                  <a:lnTo>
                    <a:pt x="1669" y="338"/>
                  </a:lnTo>
                  <a:lnTo>
                    <a:pt x="1697" y="338"/>
                  </a:lnTo>
                  <a:lnTo>
                    <a:pt x="1718" y="338"/>
                  </a:lnTo>
                  <a:lnTo>
                    <a:pt x="1745" y="338"/>
                  </a:lnTo>
                  <a:lnTo>
                    <a:pt x="1773" y="345"/>
                  </a:lnTo>
                  <a:lnTo>
                    <a:pt x="1800" y="345"/>
                  </a:lnTo>
                  <a:lnTo>
                    <a:pt x="1821" y="345"/>
                  </a:lnTo>
                  <a:lnTo>
                    <a:pt x="1849" y="345"/>
                  </a:lnTo>
                  <a:lnTo>
                    <a:pt x="1876" y="345"/>
                  </a:lnTo>
                  <a:lnTo>
                    <a:pt x="1904" y="345"/>
                  </a:lnTo>
                  <a:lnTo>
                    <a:pt x="1925" y="352"/>
                  </a:lnTo>
                  <a:lnTo>
                    <a:pt x="1952" y="352"/>
                  </a:lnTo>
                  <a:lnTo>
                    <a:pt x="1980" y="352"/>
                  </a:lnTo>
                  <a:lnTo>
                    <a:pt x="2000" y="352"/>
                  </a:lnTo>
                  <a:lnTo>
                    <a:pt x="2028" y="352"/>
                  </a:lnTo>
                  <a:lnTo>
                    <a:pt x="2056" y="352"/>
                  </a:lnTo>
                  <a:lnTo>
                    <a:pt x="2083" y="352"/>
                  </a:lnTo>
                  <a:lnTo>
                    <a:pt x="2104" y="352"/>
                  </a:lnTo>
                  <a:lnTo>
                    <a:pt x="2132" y="359"/>
                  </a:lnTo>
                  <a:lnTo>
                    <a:pt x="2159" y="359"/>
                  </a:lnTo>
                  <a:lnTo>
                    <a:pt x="2187" y="359"/>
                  </a:lnTo>
                  <a:lnTo>
                    <a:pt x="2207" y="359"/>
                  </a:lnTo>
                  <a:lnTo>
                    <a:pt x="2235" y="359"/>
                  </a:lnTo>
                  <a:lnTo>
                    <a:pt x="2263" y="359"/>
                  </a:lnTo>
                  <a:lnTo>
                    <a:pt x="2283" y="359"/>
                  </a:lnTo>
                  <a:lnTo>
                    <a:pt x="2311" y="359"/>
                  </a:lnTo>
                  <a:lnTo>
                    <a:pt x="2338" y="359"/>
                  </a:lnTo>
                  <a:lnTo>
                    <a:pt x="2366" y="359"/>
                  </a:lnTo>
                  <a:lnTo>
                    <a:pt x="2387" y="359"/>
                  </a:lnTo>
                  <a:lnTo>
                    <a:pt x="2414" y="359"/>
                  </a:lnTo>
                  <a:lnTo>
                    <a:pt x="2442" y="359"/>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77" name="Freeform 42"/>
            <p:cNvSpPr>
              <a:spLocks/>
            </p:cNvSpPr>
            <p:nvPr/>
          </p:nvSpPr>
          <p:spPr bwMode="auto">
            <a:xfrm>
              <a:off x="1680" y="3658"/>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69 h 366"/>
                <a:gd name="T22" fmla="*/ 586 w 2573"/>
                <a:gd name="T23" fmla="*/ 97 h 366"/>
                <a:gd name="T24" fmla="*/ 641 w 2573"/>
                <a:gd name="T25" fmla="*/ 125 h 366"/>
                <a:gd name="T26" fmla="*/ 690 w 2573"/>
                <a:gd name="T27" fmla="*/ 145 h 366"/>
                <a:gd name="T28" fmla="*/ 745 w 2573"/>
                <a:gd name="T29" fmla="*/ 166 h 366"/>
                <a:gd name="T30" fmla="*/ 793 w 2573"/>
                <a:gd name="T31" fmla="*/ 187 h 366"/>
                <a:gd name="T32" fmla="*/ 848 w 2573"/>
                <a:gd name="T33" fmla="*/ 200 h 366"/>
                <a:gd name="T34" fmla="*/ 897 w 2573"/>
                <a:gd name="T35" fmla="*/ 221 h 366"/>
                <a:gd name="T36" fmla="*/ 952 w 2573"/>
                <a:gd name="T37" fmla="*/ 235 h 366"/>
                <a:gd name="T38" fmla="*/ 1000 w 2573"/>
                <a:gd name="T39" fmla="*/ 249 h 366"/>
                <a:gd name="T40" fmla="*/ 1048 w 2573"/>
                <a:gd name="T41" fmla="*/ 256 h 366"/>
                <a:gd name="T42" fmla="*/ 1103 w 2573"/>
                <a:gd name="T43" fmla="*/ 269 h 366"/>
                <a:gd name="T44" fmla="*/ 1152 w 2573"/>
                <a:gd name="T45" fmla="*/ 276 h 366"/>
                <a:gd name="T46" fmla="*/ 1207 w 2573"/>
                <a:gd name="T47" fmla="*/ 290 h 366"/>
                <a:gd name="T48" fmla="*/ 1255 w 2573"/>
                <a:gd name="T49" fmla="*/ 297 h 366"/>
                <a:gd name="T50" fmla="*/ 1310 w 2573"/>
                <a:gd name="T51" fmla="*/ 304 h 366"/>
                <a:gd name="T52" fmla="*/ 1359 w 2573"/>
                <a:gd name="T53" fmla="*/ 311 h 366"/>
                <a:gd name="T54" fmla="*/ 1414 w 2573"/>
                <a:gd name="T55" fmla="*/ 318 h 366"/>
                <a:gd name="T56" fmla="*/ 1462 w 2573"/>
                <a:gd name="T57" fmla="*/ 318 h 366"/>
                <a:gd name="T58" fmla="*/ 1517 w 2573"/>
                <a:gd name="T59" fmla="*/ 325 h 366"/>
                <a:gd name="T60" fmla="*/ 1566 w 2573"/>
                <a:gd name="T61" fmla="*/ 331 h 366"/>
                <a:gd name="T62" fmla="*/ 1614 w 2573"/>
                <a:gd name="T63" fmla="*/ 331 h 366"/>
                <a:gd name="T64" fmla="*/ 1669 w 2573"/>
                <a:gd name="T65" fmla="*/ 338 h 366"/>
                <a:gd name="T66" fmla="*/ 1718 w 2573"/>
                <a:gd name="T67" fmla="*/ 338 h 366"/>
                <a:gd name="T68" fmla="*/ 1773 w 2573"/>
                <a:gd name="T69" fmla="*/ 345 h 366"/>
                <a:gd name="T70" fmla="*/ 1821 w 2573"/>
                <a:gd name="T71" fmla="*/ 345 h 366"/>
                <a:gd name="T72" fmla="*/ 1876 w 2573"/>
                <a:gd name="T73" fmla="*/ 345 h 366"/>
                <a:gd name="T74" fmla="*/ 1925 w 2573"/>
                <a:gd name="T75" fmla="*/ 352 h 366"/>
                <a:gd name="T76" fmla="*/ 1980 w 2573"/>
                <a:gd name="T77" fmla="*/ 352 h 366"/>
                <a:gd name="T78" fmla="*/ 2028 w 2573"/>
                <a:gd name="T79" fmla="*/ 352 h 366"/>
                <a:gd name="T80" fmla="*/ 2083 w 2573"/>
                <a:gd name="T81" fmla="*/ 352 h 366"/>
                <a:gd name="T82" fmla="*/ 2132 w 2573"/>
                <a:gd name="T83" fmla="*/ 359 h 366"/>
                <a:gd name="T84" fmla="*/ 2187 w 2573"/>
                <a:gd name="T85" fmla="*/ 359 h 366"/>
                <a:gd name="T86" fmla="*/ 2235 w 2573"/>
                <a:gd name="T87" fmla="*/ 359 h 366"/>
                <a:gd name="T88" fmla="*/ 2283 w 2573"/>
                <a:gd name="T89" fmla="*/ 359 h 366"/>
                <a:gd name="T90" fmla="*/ 2338 w 2573"/>
                <a:gd name="T91" fmla="*/ 359 h 366"/>
                <a:gd name="T92" fmla="*/ 2387 w 2573"/>
                <a:gd name="T93" fmla="*/ 359 h 366"/>
                <a:gd name="T94" fmla="*/ 2442 w 2573"/>
                <a:gd name="T95" fmla="*/ 359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69"/>
                  </a:lnTo>
                  <a:lnTo>
                    <a:pt x="565" y="83"/>
                  </a:lnTo>
                  <a:lnTo>
                    <a:pt x="586" y="97"/>
                  </a:lnTo>
                  <a:lnTo>
                    <a:pt x="614" y="111"/>
                  </a:lnTo>
                  <a:lnTo>
                    <a:pt x="641" y="125"/>
                  </a:lnTo>
                  <a:lnTo>
                    <a:pt x="662" y="131"/>
                  </a:lnTo>
                  <a:lnTo>
                    <a:pt x="690" y="145"/>
                  </a:lnTo>
                  <a:lnTo>
                    <a:pt x="717" y="152"/>
                  </a:lnTo>
                  <a:lnTo>
                    <a:pt x="745" y="166"/>
                  </a:lnTo>
                  <a:lnTo>
                    <a:pt x="765" y="173"/>
                  </a:lnTo>
                  <a:lnTo>
                    <a:pt x="793" y="187"/>
                  </a:lnTo>
                  <a:lnTo>
                    <a:pt x="821" y="194"/>
                  </a:lnTo>
                  <a:lnTo>
                    <a:pt x="848" y="200"/>
                  </a:lnTo>
                  <a:lnTo>
                    <a:pt x="869" y="207"/>
                  </a:lnTo>
                  <a:lnTo>
                    <a:pt x="897" y="221"/>
                  </a:lnTo>
                  <a:lnTo>
                    <a:pt x="924" y="228"/>
                  </a:lnTo>
                  <a:lnTo>
                    <a:pt x="952" y="235"/>
                  </a:lnTo>
                  <a:lnTo>
                    <a:pt x="972" y="242"/>
                  </a:lnTo>
                  <a:lnTo>
                    <a:pt x="1000" y="249"/>
                  </a:lnTo>
                  <a:lnTo>
                    <a:pt x="1028" y="249"/>
                  </a:lnTo>
                  <a:lnTo>
                    <a:pt x="1048" y="256"/>
                  </a:lnTo>
                  <a:lnTo>
                    <a:pt x="1076" y="262"/>
                  </a:lnTo>
                  <a:lnTo>
                    <a:pt x="1103" y="269"/>
                  </a:lnTo>
                  <a:lnTo>
                    <a:pt x="1131" y="276"/>
                  </a:lnTo>
                  <a:lnTo>
                    <a:pt x="1152" y="276"/>
                  </a:lnTo>
                  <a:lnTo>
                    <a:pt x="1179" y="283"/>
                  </a:lnTo>
                  <a:lnTo>
                    <a:pt x="1207" y="290"/>
                  </a:lnTo>
                  <a:lnTo>
                    <a:pt x="1235" y="290"/>
                  </a:lnTo>
                  <a:lnTo>
                    <a:pt x="1255" y="297"/>
                  </a:lnTo>
                  <a:lnTo>
                    <a:pt x="1283" y="297"/>
                  </a:lnTo>
                  <a:lnTo>
                    <a:pt x="1310" y="304"/>
                  </a:lnTo>
                  <a:lnTo>
                    <a:pt x="1331" y="304"/>
                  </a:lnTo>
                  <a:lnTo>
                    <a:pt x="1359" y="311"/>
                  </a:lnTo>
                  <a:lnTo>
                    <a:pt x="1386" y="311"/>
                  </a:lnTo>
                  <a:lnTo>
                    <a:pt x="1414" y="318"/>
                  </a:lnTo>
                  <a:lnTo>
                    <a:pt x="1435" y="318"/>
                  </a:lnTo>
                  <a:lnTo>
                    <a:pt x="1462" y="318"/>
                  </a:lnTo>
                  <a:lnTo>
                    <a:pt x="1490" y="325"/>
                  </a:lnTo>
                  <a:lnTo>
                    <a:pt x="1517" y="325"/>
                  </a:lnTo>
                  <a:lnTo>
                    <a:pt x="1538" y="325"/>
                  </a:lnTo>
                  <a:lnTo>
                    <a:pt x="1566" y="331"/>
                  </a:lnTo>
                  <a:lnTo>
                    <a:pt x="1593" y="331"/>
                  </a:lnTo>
                  <a:lnTo>
                    <a:pt x="1614" y="331"/>
                  </a:lnTo>
                  <a:lnTo>
                    <a:pt x="1642" y="331"/>
                  </a:lnTo>
                  <a:lnTo>
                    <a:pt x="1669" y="338"/>
                  </a:lnTo>
                  <a:lnTo>
                    <a:pt x="1697" y="338"/>
                  </a:lnTo>
                  <a:lnTo>
                    <a:pt x="1718" y="338"/>
                  </a:lnTo>
                  <a:lnTo>
                    <a:pt x="1745" y="338"/>
                  </a:lnTo>
                  <a:lnTo>
                    <a:pt x="1773" y="345"/>
                  </a:lnTo>
                  <a:lnTo>
                    <a:pt x="1800" y="345"/>
                  </a:lnTo>
                  <a:lnTo>
                    <a:pt x="1821" y="345"/>
                  </a:lnTo>
                  <a:lnTo>
                    <a:pt x="1849" y="345"/>
                  </a:lnTo>
                  <a:lnTo>
                    <a:pt x="1876" y="345"/>
                  </a:lnTo>
                  <a:lnTo>
                    <a:pt x="1904" y="345"/>
                  </a:lnTo>
                  <a:lnTo>
                    <a:pt x="1925" y="352"/>
                  </a:lnTo>
                  <a:lnTo>
                    <a:pt x="1952" y="352"/>
                  </a:lnTo>
                  <a:lnTo>
                    <a:pt x="1980" y="352"/>
                  </a:lnTo>
                  <a:lnTo>
                    <a:pt x="2000" y="352"/>
                  </a:lnTo>
                  <a:lnTo>
                    <a:pt x="2028" y="352"/>
                  </a:lnTo>
                  <a:lnTo>
                    <a:pt x="2056" y="352"/>
                  </a:lnTo>
                  <a:lnTo>
                    <a:pt x="2083" y="352"/>
                  </a:lnTo>
                  <a:lnTo>
                    <a:pt x="2104" y="352"/>
                  </a:lnTo>
                  <a:lnTo>
                    <a:pt x="2132" y="359"/>
                  </a:lnTo>
                  <a:lnTo>
                    <a:pt x="2159" y="359"/>
                  </a:lnTo>
                  <a:lnTo>
                    <a:pt x="2187" y="359"/>
                  </a:lnTo>
                  <a:lnTo>
                    <a:pt x="2207" y="359"/>
                  </a:lnTo>
                  <a:lnTo>
                    <a:pt x="2235" y="359"/>
                  </a:lnTo>
                  <a:lnTo>
                    <a:pt x="2263" y="359"/>
                  </a:lnTo>
                  <a:lnTo>
                    <a:pt x="2283" y="359"/>
                  </a:lnTo>
                  <a:lnTo>
                    <a:pt x="2311" y="359"/>
                  </a:lnTo>
                  <a:lnTo>
                    <a:pt x="2338" y="359"/>
                  </a:lnTo>
                  <a:lnTo>
                    <a:pt x="2366" y="359"/>
                  </a:lnTo>
                  <a:lnTo>
                    <a:pt x="2387" y="359"/>
                  </a:lnTo>
                  <a:lnTo>
                    <a:pt x="2414" y="359"/>
                  </a:lnTo>
                  <a:lnTo>
                    <a:pt x="2442" y="359"/>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7178"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2000</a:t>
              </a:r>
              <a:endParaRPr lang="de-DE" altLang="en-US" sz="1350" dirty="0"/>
            </a:p>
          </p:txBody>
        </p:sp>
        <p:sp>
          <p:nvSpPr>
            <p:cNvPr id="7179"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2020</a:t>
              </a:r>
              <a:endParaRPr lang="de-DE" altLang="en-US" sz="1350" dirty="0"/>
            </a:p>
          </p:txBody>
        </p:sp>
        <p:sp>
          <p:nvSpPr>
            <p:cNvPr id="7180"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2040</a:t>
              </a:r>
              <a:endParaRPr lang="de-DE" altLang="en-US" sz="1350" dirty="0"/>
            </a:p>
          </p:txBody>
        </p:sp>
        <p:sp>
          <p:nvSpPr>
            <p:cNvPr id="7181"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2060</a:t>
              </a:r>
              <a:endParaRPr lang="de-DE" altLang="en-US" sz="1350" dirty="0"/>
            </a:p>
          </p:txBody>
        </p:sp>
        <p:sp>
          <p:nvSpPr>
            <p:cNvPr id="7182"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2080</a:t>
              </a:r>
              <a:endParaRPr lang="de-DE" altLang="en-US" sz="1350" dirty="0"/>
            </a:p>
          </p:txBody>
        </p:sp>
        <p:sp>
          <p:nvSpPr>
            <p:cNvPr id="7183"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2100</a:t>
              </a:r>
              <a:endParaRPr lang="de-DE" altLang="en-US" sz="1350" dirty="0"/>
            </a:p>
          </p:txBody>
        </p:sp>
        <p:sp>
          <p:nvSpPr>
            <p:cNvPr id="7184" name="Rectangle 49"/>
            <p:cNvSpPr>
              <a:spLocks noChangeArrowheads="1"/>
            </p:cNvSpPr>
            <p:nvPr/>
          </p:nvSpPr>
          <p:spPr bwMode="auto">
            <a:xfrm rot="16200000">
              <a:off x="115" y="2368"/>
              <a:ext cx="24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de-DE" altLang="en-US" sz="1050" dirty="0">
                  <a:solidFill>
                    <a:srgbClr val="000000"/>
                  </a:solidFill>
                </a:rPr>
                <a:t>Treibhausgasemissionen  (GTonnenCO</a:t>
              </a:r>
              <a:r>
                <a:rPr lang="de-DE" altLang="en-US" sz="1050" baseline="-25000" dirty="0">
                  <a:solidFill>
                    <a:srgbClr val="000000"/>
                  </a:solidFill>
                </a:rPr>
                <a:t>2ä</a:t>
              </a:r>
              <a:r>
                <a:rPr lang="de-DE" altLang="en-US" sz="1050" dirty="0">
                  <a:solidFill>
                    <a:srgbClr val="000000"/>
                  </a:solidFill>
                </a:rPr>
                <a:t> / Jahr)</a:t>
              </a:r>
              <a:endParaRPr lang="de-DE" altLang="en-US" sz="1050" dirty="0"/>
            </a:p>
          </p:txBody>
        </p:sp>
      </p:grpSp>
      <p:sp>
        <p:nvSpPr>
          <p:cNvPr id="49" name="TextBox 48"/>
          <p:cNvSpPr txBox="1"/>
          <p:nvPr/>
        </p:nvSpPr>
        <p:spPr>
          <a:xfrm>
            <a:off x="6268430" y="4309415"/>
            <a:ext cx="1943100" cy="1754326"/>
          </a:xfrm>
          <a:prstGeom prst="rect">
            <a:avLst/>
          </a:prstGeom>
          <a:noFill/>
        </p:spPr>
        <p:txBody>
          <a:bodyPr wrap="square" rtlCol="0">
            <a:spAutoFit/>
          </a:bodyPr>
          <a:lstStyle/>
          <a:p>
            <a:pPr marL="214313" indent="-214313">
              <a:buSzPct val="127000"/>
              <a:buFont typeface="Wingdings" charset="2"/>
              <a:buChar char="§"/>
            </a:pPr>
            <a:r>
              <a:rPr lang="de-DE" sz="1350" b="1" dirty="0">
                <a:solidFill>
                  <a:srgbClr val="800D00"/>
                </a:solidFill>
              </a:rPr>
              <a:t>Andere Entwicklungsländer</a:t>
            </a:r>
          </a:p>
          <a:p>
            <a:pPr marL="214313" indent="-214313">
              <a:buSzPct val="127000"/>
              <a:buFont typeface="Wingdings" charset="2"/>
              <a:buChar char="§"/>
            </a:pPr>
            <a:r>
              <a:rPr lang="de-DE" sz="1350" b="1" dirty="0">
                <a:solidFill>
                  <a:srgbClr val="808080"/>
                </a:solidFill>
              </a:rPr>
              <a:t>China</a:t>
            </a:r>
          </a:p>
          <a:p>
            <a:pPr marL="214313" indent="-214313">
              <a:buSzPct val="127000"/>
              <a:buFont typeface="Wingdings" charset="2"/>
              <a:buChar char="§"/>
            </a:pPr>
            <a:r>
              <a:rPr lang="de-DE" sz="1350" b="1" dirty="0">
                <a:solidFill>
                  <a:srgbClr val="008000"/>
                </a:solidFill>
              </a:rPr>
              <a:t>Andere Industrienationen</a:t>
            </a:r>
          </a:p>
          <a:p>
            <a:pPr marL="214313" indent="-214313">
              <a:buSzPct val="127000"/>
              <a:buFont typeface="Wingdings" charset="2"/>
              <a:buChar char="§"/>
            </a:pPr>
            <a:r>
              <a:rPr lang="de-DE" sz="1350" b="1" dirty="0">
                <a:solidFill>
                  <a:srgbClr val="0432FF"/>
                </a:solidFill>
              </a:rPr>
              <a:t>USA</a:t>
            </a:r>
          </a:p>
          <a:p>
            <a:pPr marL="214313" indent="-214313">
              <a:buSzPct val="127000"/>
              <a:buFont typeface="Wingdings" charset="2"/>
              <a:buChar char="§"/>
            </a:pPr>
            <a:r>
              <a:rPr lang="de-DE" sz="1350" b="1" dirty="0">
                <a:solidFill>
                  <a:srgbClr val="FF2500"/>
                </a:solidFill>
              </a:rPr>
              <a:t>EU</a:t>
            </a:r>
          </a:p>
          <a:p>
            <a:pPr marL="214313" indent="-214313">
              <a:buSzPct val="127000"/>
              <a:buFont typeface="Wingdings" charset="2"/>
              <a:buChar char="§"/>
            </a:pPr>
            <a:r>
              <a:rPr lang="de-DE" sz="1350" b="1" dirty="0"/>
              <a:t>Indien</a:t>
            </a:r>
          </a:p>
        </p:txBody>
      </p:sp>
      <p:pic>
        <p:nvPicPr>
          <p:cNvPr id="50" name="Picture 49" descr="CI_logos_transparent_300dpi-0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496" y="5441115"/>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p:cNvSpPr txBox="1"/>
          <p:nvPr/>
        </p:nvSpPr>
        <p:spPr>
          <a:xfrm>
            <a:off x="1828800" y="900098"/>
            <a:ext cx="5562600" cy="830997"/>
          </a:xfrm>
          <a:prstGeom prst="rect">
            <a:avLst/>
          </a:prstGeom>
          <a:noFill/>
        </p:spPr>
        <p:txBody>
          <a:bodyPr wrap="square" rtlCol="0">
            <a:spAutoFit/>
          </a:bodyPr>
          <a:lstStyle/>
          <a:p>
            <a:pPr algn="ctr"/>
            <a:r>
              <a:rPr lang="de-DE" sz="2400" b="1" dirty="0"/>
              <a:t>Unter 2°C </a:t>
            </a:r>
          </a:p>
          <a:p>
            <a:pPr algn="ctr"/>
            <a:r>
              <a:rPr lang="de-DE" b="1" dirty="0"/>
              <a:t>Der Schritt-für-Schritt-Weg zum Erfolg</a:t>
            </a:r>
          </a:p>
        </p:txBody>
      </p:sp>
      <p:sp>
        <p:nvSpPr>
          <p:cNvPr id="47" name="TextBox 9"/>
          <p:cNvSpPr txBox="1">
            <a:spLocks noChangeArrowheads="1"/>
          </p:cNvSpPr>
          <p:nvPr/>
        </p:nvSpPr>
        <p:spPr bwMode="auto">
          <a:xfrm>
            <a:off x="6404555" y="3094758"/>
            <a:ext cx="1167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de-DE" b="1" dirty="0">
                <a:solidFill>
                  <a:srgbClr val="0C4E8B"/>
                </a:solidFill>
                <a:latin typeface="Century Gothic"/>
              </a:rPr>
              <a:t>1,8°C</a:t>
            </a:r>
          </a:p>
        </p:txBody>
      </p:sp>
      <p:sp>
        <p:nvSpPr>
          <p:cNvPr id="48" name="TextBox 8"/>
          <p:cNvSpPr txBox="1">
            <a:spLocks noChangeArrowheads="1"/>
          </p:cNvSpPr>
          <p:nvPr/>
        </p:nvSpPr>
        <p:spPr bwMode="auto">
          <a:xfrm>
            <a:off x="6233105" y="3494808"/>
            <a:ext cx="19784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de-DE" sz="1500" dirty="0">
                <a:solidFill>
                  <a:srgbClr val="0C4E8B"/>
                </a:solidFill>
                <a:latin typeface="Century Gothic"/>
              </a:rPr>
              <a:t>im Jahre 2100</a:t>
            </a:r>
          </a:p>
        </p:txBody>
      </p:sp>
    </p:spTree>
    <p:extLst>
      <p:ext uri="{BB962C8B-B14F-4D97-AF65-F5344CB8AC3E}">
        <p14:creationId xmlns:p14="http://schemas.microsoft.com/office/powerpoint/2010/main" val="14080714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6268430" y="4309415"/>
            <a:ext cx="1943100" cy="1754326"/>
          </a:xfrm>
          <a:prstGeom prst="rect">
            <a:avLst/>
          </a:prstGeom>
          <a:noFill/>
        </p:spPr>
        <p:txBody>
          <a:bodyPr wrap="square" rtlCol="0">
            <a:spAutoFit/>
          </a:bodyPr>
          <a:lstStyle/>
          <a:p>
            <a:pPr marL="214313" indent="-214313">
              <a:buSzPct val="127000"/>
              <a:buFont typeface="Wingdings" charset="2"/>
              <a:buChar char="§"/>
            </a:pPr>
            <a:r>
              <a:rPr lang="de-DE" sz="1350" b="1" dirty="0">
                <a:solidFill>
                  <a:srgbClr val="800D00"/>
                </a:solidFill>
              </a:rPr>
              <a:t>Andere Entwicklungsländer</a:t>
            </a:r>
          </a:p>
          <a:p>
            <a:pPr marL="214313" indent="-214313">
              <a:buSzPct val="127000"/>
              <a:buFont typeface="Wingdings" charset="2"/>
              <a:buChar char="§"/>
            </a:pPr>
            <a:r>
              <a:rPr lang="de-DE" sz="1350" b="1" dirty="0">
                <a:solidFill>
                  <a:srgbClr val="808080"/>
                </a:solidFill>
              </a:rPr>
              <a:t>China</a:t>
            </a:r>
          </a:p>
          <a:p>
            <a:pPr marL="214313" indent="-214313">
              <a:buSzPct val="127000"/>
              <a:buFont typeface="Wingdings" charset="2"/>
              <a:buChar char="§"/>
            </a:pPr>
            <a:r>
              <a:rPr lang="de-DE" sz="1350" b="1" dirty="0">
                <a:solidFill>
                  <a:srgbClr val="008000"/>
                </a:solidFill>
              </a:rPr>
              <a:t>Andere Industrienationen</a:t>
            </a:r>
          </a:p>
          <a:p>
            <a:pPr marL="214313" indent="-214313">
              <a:buSzPct val="127000"/>
              <a:buFont typeface="Wingdings" charset="2"/>
              <a:buChar char="§"/>
            </a:pPr>
            <a:r>
              <a:rPr lang="de-DE" sz="1350" b="1" dirty="0">
                <a:solidFill>
                  <a:srgbClr val="0432FF"/>
                </a:solidFill>
              </a:rPr>
              <a:t>USA</a:t>
            </a:r>
          </a:p>
          <a:p>
            <a:pPr marL="214313" indent="-214313">
              <a:buSzPct val="127000"/>
              <a:buFont typeface="Wingdings" charset="2"/>
              <a:buChar char="§"/>
            </a:pPr>
            <a:r>
              <a:rPr lang="de-DE" sz="1350" b="1" dirty="0">
                <a:solidFill>
                  <a:srgbClr val="FF2500"/>
                </a:solidFill>
              </a:rPr>
              <a:t>EU</a:t>
            </a:r>
          </a:p>
          <a:p>
            <a:pPr marL="214313" indent="-214313">
              <a:buSzPct val="127000"/>
              <a:buFont typeface="Wingdings" charset="2"/>
              <a:buChar char="§"/>
            </a:pPr>
            <a:r>
              <a:rPr lang="de-DE" sz="1350" b="1" dirty="0"/>
              <a:t>Indien</a:t>
            </a:r>
          </a:p>
        </p:txBody>
      </p:sp>
      <p:pic>
        <p:nvPicPr>
          <p:cNvPr id="47" name="Picture 46" descr="CI_logos_transparent_300dpi-01.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11496" y="5429251"/>
            <a:ext cx="1269599" cy="44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2743200" y="1085851"/>
            <a:ext cx="3657600" cy="461665"/>
          </a:xfrm>
          <a:prstGeom prst="rect">
            <a:avLst/>
          </a:prstGeom>
          <a:noFill/>
        </p:spPr>
        <p:txBody>
          <a:bodyPr wrap="square" rtlCol="0">
            <a:spAutoFit/>
          </a:bodyPr>
          <a:lstStyle/>
          <a:p>
            <a:pPr algn="ctr"/>
            <a:r>
              <a:rPr lang="de-DE" sz="2400" b="1" dirty="0"/>
              <a:t>Schritt für Schritt auf 1,5</a:t>
            </a:r>
          </a:p>
        </p:txBody>
      </p:sp>
      <p:sp>
        <p:nvSpPr>
          <p:cNvPr id="95" name="Rectangle 47"/>
          <p:cNvSpPr>
            <a:spLocks noChangeArrowheads="1"/>
          </p:cNvSpPr>
          <p:nvPr/>
        </p:nvSpPr>
        <p:spPr bwMode="auto">
          <a:xfrm rot="16200000">
            <a:off x="1280761" y="3676821"/>
            <a:ext cx="29046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de-DE" altLang="en-US" sz="1050" dirty="0">
                <a:solidFill>
                  <a:srgbClr val="000000"/>
                </a:solidFill>
              </a:rPr>
              <a:t>Treibhausgasemissionen  (GTonnenCO</a:t>
            </a:r>
            <a:r>
              <a:rPr lang="de-DE" altLang="en-US" sz="1050" baseline="-25000" dirty="0">
                <a:solidFill>
                  <a:srgbClr val="000000"/>
                </a:solidFill>
              </a:rPr>
              <a:t>2ä</a:t>
            </a:r>
            <a:r>
              <a:rPr lang="de-DE" altLang="en-US" sz="1050" dirty="0">
                <a:solidFill>
                  <a:srgbClr val="000000"/>
                </a:solidFill>
              </a:rPr>
              <a:t> / Jahr)</a:t>
            </a:r>
            <a:endParaRPr lang="de-DE" altLang="en-US" sz="1050" dirty="0"/>
          </a:p>
        </p:txBody>
      </p:sp>
      <p:grpSp>
        <p:nvGrpSpPr>
          <p:cNvPr id="17" name="Group 5"/>
          <p:cNvGrpSpPr>
            <a:grpSpLocks noChangeAspect="1"/>
          </p:cNvGrpSpPr>
          <p:nvPr/>
        </p:nvGrpSpPr>
        <p:grpSpPr bwMode="auto">
          <a:xfrm>
            <a:off x="2616994" y="1550194"/>
            <a:ext cx="3910013" cy="4319588"/>
            <a:chOff x="1238" y="582"/>
            <a:chExt cx="3284" cy="3628"/>
          </a:xfrm>
        </p:grpSpPr>
        <p:sp>
          <p:nvSpPr>
            <p:cNvPr id="18" name="AutoShape 4"/>
            <p:cNvSpPr>
              <a:spLocks noChangeAspect="1" noChangeArrowheads="1" noTextEdit="1"/>
            </p:cNvSpPr>
            <p:nvPr/>
          </p:nvSpPr>
          <p:spPr bwMode="auto">
            <a:xfrm>
              <a:off x="1238" y="582"/>
              <a:ext cx="3284" cy="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de-DE" sz="1350" dirty="0"/>
            </a:p>
          </p:txBody>
        </p:sp>
        <p:sp>
          <p:nvSpPr>
            <p:cNvPr id="19" name="Rectangle 6"/>
            <p:cNvSpPr>
              <a:spLocks noChangeArrowheads="1"/>
            </p:cNvSpPr>
            <p:nvPr/>
          </p:nvSpPr>
          <p:spPr bwMode="auto">
            <a:xfrm>
              <a:off x="2025" y="665"/>
              <a:ext cx="18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350" dirty="0">
                  <a:solidFill>
                    <a:srgbClr val="000000"/>
                  </a:solidFill>
                </a:rPr>
                <a:t>CO2-Äquivalent-Emissionen</a:t>
              </a:r>
              <a:endParaRPr lang="de-DE" altLang="en-US" sz="1350" dirty="0"/>
            </a:p>
          </p:txBody>
        </p:sp>
        <p:sp>
          <p:nvSpPr>
            <p:cNvPr id="20" name="Rectangle 7"/>
            <p:cNvSpPr>
              <a:spLocks noChangeArrowheads="1"/>
            </p:cNvSpPr>
            <p:nvPr/>
          </p:nvSpPr>
          <p:spPr bwMode="auto">
            <a:xfrm>
              <a:off x="1680" y="913"/>
              <a:ext cx="2566" cy="3104"/>
            </a:xfrm>
            <a:prstGeom prst="rect">
              <a:avLst/>
            </a:prstGeom>
            <a:solidFill>
              <a:srgbClr val="FFFFFF"/>
            </a:solidFill>
            <a:ln w="0">
              <a:solidFill>
                <a:srgbClr val="FFFFFF"/>
              </a:solidFill>
              <a:prstDash val="solid"/>
              <a:miter lim="800000"/>
              <a:headEnd/>
              <a:tailEnd/>
            </a:ln>
          </p:spPr>
          <p:txBody>
            <a:bodyPr vert="horz" wrap="square" lIns="68580" tIns="34290" rIns="68580" bIns="34290" numCol="1" anchor="t" anchorCtr="0" compatLnSpc="1">
              <a:prstTxWarp prst="textNoShape">
                <a:avLst/>
              </a:prstTxWarp>
            </a:bodyPr>
            <a:lstStyle/>
            <a:p>
              <a:endParaRPr lang="de-DE" sz="1350" dirty="0"/>
            </a:p>
          </p:txBody>
        </p:sp>
        <p:sp>
          <p:nvSpPr>
            <p:cNvPr id="14336" name="Rectangle 8"/>
            <p:cNvSpPr>
              <a:spLocks noChangeArrowheads="1"/>
            </p:cNvSpPr>
            <p:nvPr/>
          </p:nvSpPr>
          <p:spPr bwMode="auto">
            <a:xfrm>
              <a:off x="1680" y="913"/>
              <a:ext cx="2573" cy="3111"/>
            </a:xfrm>
            <a:prstGeom prst="rect">
              <a:avLst/>
            </a:prstGeom>
            <a:noFill/>
            <a:ln w="22225">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37" name="Line 9"/>
            <p:cNvSpPr>
              <a:spLocks noChangeShapeType="1"/>
            </p:cNvSpPr>
            <p:nvPr/>
          </p:nvSpPr>
          <p:spPr bwMode="auto">
            <a:xfrm>
              <a:off x="1680" y="143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39" name="Line 10"/>
            <p:cNvSpPr>
              <a:spLocks noChangeShapeType="1"/>
            </p:cNvSpPr>
            <p:nvPr/>
          </p:nvSpPr>
          <p:spPr bwMode="auto">
            <a:xfrm>
              <a:off x="1680" y="1948"/>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40" name="Line 11"/>
            <p:cNvSpPr>
              <a:spLocks noChangeShapeType="1"/>
            </p:cNvSpPr>
            <p:nvPr/>
          </p:nvSpPr>
          <p:spPr bwMode="auto">
            <a:xfrm>
              <a:off x="1680" y="2465"/>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41" name="Line 12"/>
            <p:cNvSpPr>
              <a:spLocks noChangeShapeType="1"/>
            </p:cNvSpPr>
            <p:nvPr/>
          </p:nvSpPr>
          <p:spPr bwMode="auto">
            <a:xfrm>
              <a:off x="1680" y="2982"/>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42" name="Line 13"/>
            <p:cNvSpPr>
              <a:spLocks noChangeShapeType="1"/>
            </p:cNvSpPr>
            <p:nvPr/>
          </p:nvSpPr>
          <p:spPr bwMode="auto">
            <a:xfrm>
              <a:off x="1680" y="3500"/>
              <a:ext cx="2573" cy="0"/>
            </a:xfrm>
            <a:prstGeom prst="line">
              <a:avLst/>
            </a:prstGeom>
            <a:noFill/>
            <a:ln w="0">
              <a:solidFill>
                <a:srgbClr val="C0C0C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43" name="Rectangle 14"/>
            <p:cNvSpPr>
              <a:spLocks noChangeArrowheads="1"/>
            </p:cNvSpPr>
            <p:nvPr/>
          </p:nvSpPr>
          <p:spPr bwMode="auto">
            <a:xfrm>
              <a:off x="1459" y="91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60</a:t>
              </a:r>
              <a:endParaRPr lang="de-DE" altLang="en-US" sz="1350" dirty="0"/>
            </a:p>
          </p:txBody>
        </p:sp>
        <p:sp>
          <p:nvSpPr>
            <p:cNvPr id="14344" name="Rectangle 15"/>
            <p:cNvSpPr>
              <a:spLocks noChangeArrowheads="1"/>
            </p:cNvSpPr>
            <p:nvPr/>
          </p:nvSpPr>
          <p:spPr bwMode="auto">
            <a:xfrm>
              <a:off x="1459" y="141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50</a:t>
              </a:r>
              <a:endParaRPr lang="de-DE" altLang="en-US" sz="1350" dirty="0"/>
            </a:p>
          </p:txBody>
        </p:sp>
        <p:sp>
          <p:nvSpPr>
            <p:cNvPr id="14345" name="Rectangle 16"/>
            <p:cNvSpPr>
              <a:spLocks noChangeArrowheads="1"/>
            </p:cNvSpPr>
            <p:nvPr/>
          </p:nvSpPr>
          <p:spPr bwMode="auto">
            <a:xfrm>
              <a:off x="1459" y="190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40</a:t>
              </a:r>
              <a:endParaRPr lang="de-DE" altLang="en-US" sz="1350" dirty="0"/>
            </a:p>
          </p:txBody>
        </p:sp>
        <p:sp>
          <p:nvSpPr>
            <p:cNvPr id="14346" name="Rectangle 17"/>
            <p:cNvSpPr>
              <a:spLocks noChangeArrowheads="1"/>
            </p:cNvSpPr>
            <p:nvPr/>
          </p:nvSpPr>
          <p:spPr bwMode="auto">
            <a:xfrm>
              <a:off x="1459" y="2403"/>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30</a:t>
              </a:r>
              <a:endParaRPr lang="de-DE" altLang="en-US" sz="1350" dirty="0"/>
            </a:p>
          </p:txBody>
        </p:sp>
        <p:sp>
          <p:nvSpPr>
            <p:cNvPr id="14347" name="Rectangle 18"/>
            <p:cNvSpPr>
              <a:spLocks noChangeArrowheads="1"/>
            </p:cNvSpPr>
            <p:nvPr/>
          </p:nvSpPr>
          <p:spPr bwMode="auto">
            <a:xfrm>
              <a:off x="1459" y="2900"/>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a:t>
              </a:r>
              <a:endParaRPr lang="de-DE" altLang="en-US" sz="1350" dirty="0"/>
            </a:p>
          </p:txBody>
        </p:sp>
        <p:sp>
          <p:nvSpPr>
            <p:cNvPr id="14348" name="Rectangle 19"/>
            <p:cNvSpPr>
              <a:spLocks noChangeArrowheads="1"/>
            </p:cNvSpPr>
            <p:nvPr/>
          </p:nvSpPr>
          <p:spPr bwMode="auto">
            <a:xfrm>
              <a:off x="1459" y="3396"/>
              <a:ext cx="12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10</a:t>
              </a:r>
              <a:endParaRPr lang="de-DE" altLang="en-US" sz="1350" dirty="0"/>
            </a:p>
          </p:txBody>
        </p:sp>
        <p:sp>
          <p:nvSpPr>
            <p:cNvPr id="14349" name="Rectangle 20"/>
            <p:cNvSpPr>
              <a:spLocks noChangeArrowheads="1"/>
            </p:cNvSpPr>
            <p:nvPr/>
          </p:nvSpPr>
          <p:spPr bwMode="auto">
            <a:xfrm>
              <a:off x="1521" y="390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0</a:t>
              </a:r>
              <a:endParaRPr lang="de-DE" altLang="en-US" sz="1350" dirty="0"/>
            </a:p>
          </p:txBody>
        </p:sp>
        <p:sp>
          <p:nvSpPr>
            <p:cNvPr id="14354" name="Freeform 25"/>
            <p:cNvSpPr>
              <a:spLocks/>
            </p:cNvSpPr>
            <p:nvPr/>
          </p:nvSpPr>
          <p:spPr bwMode="auto">
            <a:xfrm>
              <a:off x="1680" y="3044"/>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6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6 h 945"/>
                <a:gd name="T32" fmla="*/ 848 w 2573"/>
                <a:gd name="T33" fmla="*/ 325 h 945"/>
                <a:gd name="T34" fmla="*/ 897 w 2573"/>
                <a:gd name="T35" fmla="*/ 387 h 945"/>
                <a:gd name="T36" fmla="*/ 952 w 2573"/>
                <a:gd name="T37" fmla="*/ 442 h 945"/>
                <a:gd name="T38" fmla="*/ 1000 w 2573"/>
                <a:gd name="T39" fmla="*/ 490 h 945"/>
                <a:gd name="T40" fmla="*/ 1048 w 2573"/>
                <a:gd name="T41" fmla="*/ 539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2 h 945"/>
                <a:gd name="T54" fmla="*/ 1414 w 2573"/>
                <a:gd name="T55" fmla="*/ 752 h 945"/>
                <a:gd name="T56" fmla="*/ 1462 w 2573"/>
                <a:gd name="T57" fmla="*/ 773 h 945"/>
                <a:gd name="T58" fmla="*/ 1517 w 2573"/>
                <a:gd name="T59" fmla="*/ 794 h 945"/>
                <a:gd name="T60" fmla="*/ 1566 w 2573"/>
                <a:gd name="T61" fmla="*/ 808 h 945"/>
                <a:gd name="T62" fmla="*/ 1614 w 2573"/>
                <a:gd name="T63" fmla="*/ 828 h 945"/>
                <a:gd name="T64" fmla="*/ 1669 w 2573"/>
                <a:gd name="T65" fmla="*/ 842 h 945"/>
                <a:gd name="T66" fmla="*/ 1718 w 2573"/>
                <a:gd name="T67" fmla="*/ 849 h 945"/>
                <a:gd name="T68" fmla="*/ 1773 w 2573"/>
                <a:gd name="T69" fmla="*/ 863 h 945"/>
                <a:gd name="T70" fmla="*/ 1821 w 2573"/>
                <a:gd name="T71" fmla="*/ 870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2 h 945"/>
                <a:gd name="T90" fmla="*/ 2338 w 2573"/>
                <a:gd name="T91" fmla="*/ 932 h 945"/>
                <a:gd name="T92" fmla="*/ 2387 w 2573"/>
                <a:gd name="T93" fmla="*/ 939 h 945"/>
                <a:gd name="T94" fmla="*/ 2442 w 2573"/>
                <a:gd name="T95" fmla="*/ 939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2"/>
                  </a:lnTo>
                  <a:lnTo>
                    <a:pt x="179" y="111"/>
                  </a:lnTo>
                  <a:lnTo>
                    <a:pt x="200" y="118"/>
                  </a:lnTo>
                  <a:lnTo>
                    <a:pt x="227" y="104"/>
                  </a:lnTo>
                  <a:lnTo>
                    <a:pt x="255" y="90"/>
                  </a:lnTo>
                  <a:lnTo>
                    <a:pt x="282" y="69"/>
                  </a:lnTo>
                  <a:lnTo>
                    <a:pt x="303" y="56"/>
                  </a:lnTo>
                  <a:lnTo>
                    <a:pt x="331" y="56"/>
                  </a:lnTo>
                  <a:lnTo>
                    <a:pt x="358" y="56"/>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6"/>
                  </a:lnTo>
                  <a:lnTo>
                    <a:pt x="821" y="290"/>
                  </a:lnTo>
                  <a:lnTo>
                    <a:pt x="848" y="325"/>
                  </a:lnTo>
                  <a:lnTo>
                    <a:pt x="869" y="352"/>
                  </a:lnTo>
                  <a:lnTo>
                    <a:pt x="897" y="387"/>
                  </a:lnTo>
                  <a:lnTo>
                    <a:pt x="924" y="414"/>
                  </a:lnTo>
                  <a:lnTo>
                    <a:pt x="952" y="442"/>
                  </a:lnTo>
                  <a:lnTo>
                    <a:pt x="972" y="463"/>
                  </a:lnTo>
                  <a:lnTo>
                    <a:pt x="1000" y="490"/>
                  </a:lnTo>
                  <a:lnTo>
                    <a:pt x="1028" y="511"/>
                  </a:lnTo>
                  <a:lnTo>
                    <a:pt x="1048" y="539"/>
                  </a:lnTo>
                  <a:lnTo>
                    <a:pt x="1076" y="559"/>
                  </a:lnTo>
                  <a:lnTo>
                    <a:pt x="1103" y="580"/>
                  </a:lnTo>
                  <a:lnTo>
                    <a:pt x="1131" y="594"/>
                  </a:lnTo>
                  <a:lnTo>
                    <a:pt x="1152" y="614"/>
                  </a:lnTo>
                  <a:lnTo>
                    <a:pt x="1179" y="628"/>
                  </a:lnTo>
                  <a:lnTo>
                    <a:pt x="1207" y="649"/>
                  </a:lnTo>
                  <a:lnTo>
                    <a:pt x="1235" y="663"/>
                  </a:lnTo>
                  <a:lnTo>
                    <a:pt x="1255" y="676"/>
                  </a:lnTo>
                  <a:lnTo>
                    <a:pt x="1283" y="690"/>
                  </a:lnTo>
                  <a:lnTo>
                    <a:pt x="1310" y="704"/>
                  </a:lnTo>
                  <a:lnTo>
                    <a:pt x="1331" y="718"/>
                  </a:lnTo>
                  <a:lnTo>
                    <a:pt x="1359" y="732"/>
                  </a:lnTo>
                  <a:lnTo>
                    <a:pt x="1386" y="745"/>
                  </a:lnTo>
                  <a:lnTo>
                    <a:pt x="1414" y="752"/>
                  </a:lnTo>
                  <a:lnTo>
                    <a:pt x="1435" y="766"/>
                  </a:lnTo>
                  <a:lnTo>
                    <a:pt x="1462" y="773"/>
                  </a:lnTo>
                  <a:lnTo>
                    <a:pt x="1490" y="787"/>
                  </a:lnTo>
                  <a:lnTo>
                    <a:pt x="1517" y="794"/>
                  </a:lnTo>
                  <a:lnTo>
                    <a:pt x="1538" y="801"/>
                  </a:lnTo>
                  <a:lnTo>
                    <a:pt x="1566" y="808"/>
                  </a:lnTo>
                  <a:lnTo>
                    <a:pt x="1593" y="814"/>
                  </a:lnTo>
                  <a:lnTo>
                    <a:pt x="1614" y="828"/>
                  </a:lnTo>
                  <a:lnTo>
                    <a:pt x="1642" y="835"/>
                  </a:lnTo>
                  <a:lnTo>
                    <a:pt x="1669" y="842"/>
                  </a:lnTo>
                  <a:lnTo>
                    <a:pt x="1697" y="842"/>
                  </a:lnTo>
                  <a:lnTo>
                    <a:pt x="1718" y="849"/>
                  </a:lnTo>
                  <a:lnTo>
                    <a:pt x="1745" y="856"/>
                  </a:lnTo>
                  <a:lnTo>
                    <a:pt x="1773" y="863"/>
                  </a:lnTo>
                  <a:lnTo>
                    <a:pt x="1800" y="870"/>
                  </a:lnTo>
                  <a:lnTo>
                    <a:pt x="1821" y="870"/>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2"/>
                  </a:lnTo>
                  <a:lnTo>
                    <a:pt x="2311" y="932"/>
                  </a:lnTo>
                  <a:lnTo>
                    <a:pt x="2338" y="932"/>
                  </a:lnTo>
                  <a:lnTo>
                    <a:pt x="2366" y="939"/>
                  </a:lnTo>
                  <a:lnTo>
                    <a:pt x="2387" y="939"/>
                  </a:lnTo>
                  <a:lnTo>
                    <a:pt x="2414" y="939"/>
                  </a:lnTo>
                  <a:lnTo>
                    <a:pt x="2442" y="939"/>
                  </a:lnTo>
                  <a:lnTo>
                    <a:pt x="2470" y="939"/>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55" name="Freeform 26"/>
            <p:cNvSpPr>
              <a:spLocks/>
            </p:cNvSpPr>
            <p:nvPr/>
          </p:nvSpPr>
          <p:spPr bwMode="auto">
            <a:xfrm>
              <a:off x="1680" y="3051"/>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6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6 h 945"/>
                <a:gd name="T32" fmla="*/ 848 w 2573"/>
                <a:gd name="T33" fmla="*/ 325 h 945"/>
                <a:gd name="T34" fmla="*/ 897 w 2573"/>
                <a:gd name="T35" fmla="*/ 387 h 945"/>
                <a:gd name="T36" fmla="*/ 952 w 2573"/>
                <a:gd name="T37" fmla="*/ 442 h 945"/>
                <a:gd name="T38" fmla="*/ 1000 w 2573"/>
                <a:gd name="T39" fmla="*/ 490 h 945"/>
                <a:gd name="T40" fmla="*/ 1048 w 2573"/>
                <a:gd name="T41" fmla="*/ 538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2 h 945"/>
                <a:gd name="T54" fmla="*/ 1414 w 2573"/>
                <a:gd name="T55" fmla="*/ 752 h 945"/>
                <a:gd name="T56" fmla="*/ 1462 w 2573"/>
                <a:gd name="T57" fmla="*/ 773 h 945"/>
                <a:gd name="T58" fmla="*/ 1517 w 2573"/>
                <a:gd name="T59" fmla="*/ 794 h 945"/>
                <a:gd name="T60" fmla="*/ 1566 w 2573"/>
                <a:gd name="T61" fmla="*/ 807 h 945"/>
                <a:gd name="T62" fmla="*/ 1614 w 2573"/>
                <a:gd name="T63" fmla="*/ 828 h 945"/>
                <a:gd name="T64" fmla="*/ 1669 w 2573"/>
                <a:gd name="T65" fmla="*/ 842 h 945"/>
                <a:gd name="T66" fmla="*/ 1718 w 2573"/>
                <a:gd name="T67" fmla="*/ 849 h 945"/>
                <a:gd name="T68" fmla="*/ 1773 w 2573"/>
                <a:gd name="T69" fmla="*/ 863 h 945"/>
                <a:gd name="T70" fmla="*/ 1821 w 2573"/>
                <a:gd name="T71" fmla="*/ 869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2 h 945"/>
                <a:gd name="T90" fmla="*/ 2338 w 2573"/>
                <a:gd name="T91" fmla="*/ 932 h 945"/>
                <a:gd name="T92" fmla="*/ 2387 w 2573"/>
                <a:gd name="T93" fmla="*/ 938 h 945"/>
                <a:gd name="T94" fmla="*/ 2442 w 2573"/>
                <a:gd name="T95" fmla="*/ 938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1"/>
                  </a:lnTo>
                  <a:lnTo>
                    <a:pt x="179" y="111"/>
                  </a:lnTo>
                  <a:lnTo>
                    <a:pt x="200" y="118"/>
                  </a:lnTo>
                  <a:lnTo>
                    <a:pt x="227" y="104"/>
                  </a:lnTo>
                  <a:lnTo>
                    <a:pt x="255" y="90"/>
                  </a:lnTo>
                  <a:lnTo>
                    <a:pt x="282" y="69"/>
                  </a:lnTo>
                  <a:lnTo>
                    <a:pt x="303" y="56"/>
                  </a:lnTo>
                  <a:lnTo>
                    <a:pt x="331" y="56"/>
                  </a:lnTo>
                  <a:lnTo>
                    <a:pt x="358" y="56"/>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6"/>
                  </a:lnTo>
                  <a:lnTo>
                    <a:pt x="821" y="290"/>
                  </a:lnTo>
                  <a:lnTo>
                    <a:pt x="848" y="325"/>
                  </a:lnTo>
                  <a:lnTo>
                    <a:pt x="869" y="352"/>
                  </a:lnTo>
                  <a:lnTo>
                    <a:pt x="897" y="387"/>
                  </a:lnTo>
                  <a:lnTo>
                    <a:pt x="924" y="414"/>
                  </a:lnTo>
                  <a:lnTo>
                    <a:pt x="952" y="442"/>
                  </a:lnTo>
                  <a:lnTo>
                    <a:pt x="972" y="463"/>
                  </a:lnTo>
                  <a:lnTo>
                    <a:pt x="1000" y="490"/>
                  </a:lnTo>
                  <a:lnTo>
                    <a:pt x="1028" y="511"/>
                  </a:lnTo>
                  <a:lnTo>
                    <a:pt x="1048" y="538"/>
                  </a:lnTo>
                  <a:lnTo>
                    <a:pt x="1076" y="559"/>
                  </a:lnTo>
                  <a:lnTo>
                    <a:pt x="1103" y="580"/>
                  </a:lnTo>
                  <a:lnTo>
                    <a:pt x="1131" y="594"/>
                  </a:lnTo>
                  <a:lnTo>
                    <a:pt x="1152" y="614"/>
                  </a:lnTo>
                  <a:lnTo>
                    <a:pt x="1179" y="628"/>
                  </a:lnTo>
                  <a:lnTo>
                    <a:pt x="1207" y="649"/>
                  </a:lnTo>
                  <a:lnTo>
                    <a:pt x="1235" y="663"/>
                  </a:lnTo>
                  <a:lnTo>
                    <a:pt x="1255" y="676"/>
                  </a:lnTo>
                  <a:lnTo>
                    <a:pt x="1283" y="690"/>
                  </a:lnTo>
                  <a:lnTo>
                    <a:pt x="1310" y="704"/>
                  </a:lnTo>
                  <a:lnTo>
                    <a:pt x="1331" y="718"/>
                  </a:lnTo>
                  <a:lnTo>
                    <a:pt x="1359" y="732"/>
                  </a:lnTo>
                  <a:lnTo>
                    <a:pt x="1386" y="745"/>
                  </a:lnTo>
                  <a:lnTo>
                    <a:pt x="1414" y="752"/>
                  </a:lnTo>
                  <a:lnTo>
                    <a:pt x="1435" y="766"/>
                  </a:lnTo>
                  <a:lnTo>
                    <a:pt x="1462" y="773"/>
                  </a:lnTo>
                  <a:lnTo>
                    <a:pt x="1490" y="787"/>
                  </a:lnTo>
                  <a:lnTo>
                    <a:pt x="1517" y="794"/>
                  </a:lnTo>
                  <a:lnTo>
                    <a:pt x="1538" y="801"/>
                  </a:lnTo>
                  <a:lnTo>
                    <a:pt x="1566" y="807"/>
                  </a:lnTo>
                  <a:lnTo>
                    <a:pt x="1593" y="814"/>
                  </a:lnTo>
                  <a:lnTo>
                    <a:pt x="1614" y="828"/>
                  </a:lnTo>
                  <a:lnTo>
                    <a:pt x="1642" y="835"/>
                  </a:lnTo>
                  <a:lnTo>
                    <a:pt x="1669" y="842"/>
                  </a:lnTo>
                  <a:lnTo>
                    <a:pt x="1697" y="842"/>
                  </a:lnTo>
                  <a:lnTo>
                    <a:pt x="1718" y="849"/>
                  </a:lnTo>
                  <a:lnTo>
                    <a:pt x="1745" y="856"/>
                  </a:lnTo>
                  <a:lnTo>
                    <a:pt x="1773" y="863"/>
                  </a:lnTo>
                  <a:lnTo>
                    <a:pt x="1800" y="869"/>
                  </a:lnTo>
                  <a:lnTo>
                    <a:pt x="1821" y="869"/>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2"/>
                  </a:lnTo>
                  <a:lnTo>
                    <a:pt x="2311" y="932"/>
                  </a:lnTo>
                  <a:lnTo>
                    <a:pt x="2338" y="932"/>
                  </a:lnTo>
                  <a:lnTo>
                    <a:pt x="2366" y="938"/>
                  </a:lnTo>
                  <a:lnTo>
                    <a:pt x="2387" y="938"/>
                  </a:lnTo>
                  <a:lnTo>
                    <a:pt x="2414" y="938"/>
                  </a:lnTo>
                  <a:lnTo>
                    <a:pt x="2442" y="938"/>
                  </a:lnTo>
                  <a:lnTo>
                    <a:pt x="2470" y="938"/>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56" name="Freeform 27"/>
            <p:cNvSpPr>
              <a:spLocks/>
            </p:cNvSpPr>
            <p:nvPr/>
          </p:nvSpPr>
          <p:spPr bwMode="auto">
            <a:xfrm>
              <a:off x="1680" y="3058"/>
              <a:ext cx="2573" cy="945"/>
            </a:xfrm>
            <a:custGeom>
              <a:avLst/>
              <a:gdLst>
                <a:gd name="T0" fmla="*/ 20 w 2573"/>
                <a:gd name="T1" fmla="*/ 249 h 945"/>
                <a:gd name="T2" fmla="*/ 75 w 2573"/>
                <a:gd name="T3" fmla="*/ 221 h 945"/>
                <a:gd name="T4" fmla="*/ 124 w 2573"/>
                <a:gd name="T5" fmla="*/ 166 h 945"/>
                <a:gd name="T6" fmla="*/ 179 w 2573"/>
                <a:gd name="T7" fmla="*/ 111 h 945"/>
                <a:gd name="T8" fmla="*/ 227 w 2573"/>
                <a:gd name="T9" fmla="*/ 104 h 945"/>
                <a:gd name="T10" fmla="*/ 282 w 2573"/>
                <a:gd name="T11" fmla="*/ 69 h 945"/>
                <a:gd name="T12" fmla="*/ 331 w 2573"/>
                <a:gd name="T13" fmla="*/ 55 h 945"/>
                <a:gd name="T14" fmla="*/ 379 w 2573"/>
                <a:gd name="T15" fmla="*/ 28 h 945"/>
                <a:gd name="T16" fmla="*/ 434 w 2573"/>
                <a:gd name="T17" fmla="*/ 14 h 945"/>
                <a:gd name="T18" fmla="*/ 483 w 2573"/>
                <a:gd name="T19" fmla="*/ 7 h 945"/>
                <a:gd name="T20" fmla="*/ 538 w 2573"/>
                <a:gd name="T21" fmla="*/ 7 h 945"/>
                <a:gd name="T22" fmla="*/ 586 w 2573"/>
                <a:gd name="T23" fmla="*/ 7 h 945"/>
                <a:gd name="T24" fmla="*/ 641 w 2573"/>
                <a:gd name="T25" fmla="*/ 0 h 945"/>
                <a:gd name="T26" fmla="*/ 690 w 2573"/>
                <a:gd name="T27" fmla="*/ 97 h 945"/>
                <a:gd name="T28" fmla="*/ 745 w 2573"/>
                <a:gd name="T29" fmla="*/ 180 h 945"/>
                <a:gd name="T30" fmla="*/ 793 w 2573"/>
                <a:gd name="T31" fmla="*/ 255 h 945"/>
                <a:gd name="T32" fmla="*/ 848 w 2573"/>
                <a:gd name="T33" fmla="*/ 324 h 945"/>
                <a:gd name="T34" fmla="*/ 897 w 2573"/>
                <a:gd name="T35" fmla="*/ 387 h 945"/>
                <a:gd name="T36" fmla="*/ 952 w 2573"/>
                <a:gd name="T37" fmla="*/ 442 h 945"/>
                <a:gd name="T38" fmla="*/ 1000 w 2573"/>
                <a:gd name="T39" fmla="*/ 490 h 945"/>
                <a:gd name="T40" fmla="*/ 1048 w 2573"/>
                <a:gd name="T41" fmla="*/ 538 h 945"/>
                <a:gd name="T42" fmla="*/ 1103 w 2573"/>
                <a:gd name="T43" fmla="*/ 580 h 945"/>
                <a:gd name="T44" fmla="*/ 1152 w 2573"/>
                <a:gd name="T45" fmla="*/ 614 h 945"/>
                <a:gd name="T46" fmla="*/ 1207 w 2573"/>
                <a:gd name="T47" fmla="*/ 649 h 945"/>
                <a:gd name="T48" fmla="*/ 1255 w 2573"/>
                <a:gd name="T49" fmla="*/ 676 h 945"/>
                <a:gd name="T50" fmla="*/ 1310 w 2573"/>
                <a:gd name="T51" fmla="*/ 704 h 945"/>
                <a:gd name="T52" fmla="*/ 1359 w 2573"/>
                <a:gd name="T53" fmla="*/ 731 h 945"/>
                <a:gd name="T54" fmla="*/ 1414 w 2573"/>
                <a:gd name="T55" fmla="*/ 752 h 945"/>
                <a:gd name="T56" fmla="*/ 1462 w 2573"/>
                <a:gd name="T57" fmla="*/ 773 h 945"/>
                <a:gd name="T58" fmla="*/ 1517 w 2573"/>
                <a:gd name="T59" fmla="*/ 794 h 945"/>
                <a:gd name="T60" fmla="*/ 1566 w 2573"/>
                <a:gd name="T61" fmla="*/ 807 h 945"/>
                <a:gd name="T62" fmla="*/ 1614 w 2573"/>
                <a:gd name="T63" fmla="*/ 828 h 945"/>
                <a:gd name="T64" fmla="*/ 1669 w 2573"/>
                <a:gd name="T65" fmla="*/ 842 h 945"/>
                <a:gd name="T66" fmla="*/ 1718 w 2573"/>
                <a:gd name="T67" fmla="*/ 849 h 945"/>
                <a:gd name="T68" fmla="*/ 1773 w 2573"/>
                <a:gd name="T69" fmla="*/ 862 h 945"/>
                <a:gd name="T70" fmla="*/ 1821 w 2573"/>
                <a:gd name="T71" fmla="*/ 869 h 945"/>
                <a:gd name="T72" fmla="*/ 1876 w 2573"/>
                <a:gd name="T73" fmla="*/ 883 h 945"/>
                <a:gd name="T74" fmla="*/ 1925 w 2573"/>
                <a:gd name="T75" fmla="*/ 890 h 945"/>
                <a:gd name="T76" fmla="*/ 1980 w 2573"/>
                <a:gd name="T77" fmla="*/ 897 h 945"/>
                <a:gd name="T78" fmla="*/ 2028 w 2573"/>
                <a:gd name="T79" fmla="*/ 904 h 945"/>
                <a:gd name="T80" fmla="*/ 2083 w 2573"/>
                <a:gd name="T81" fmla="*/ 911 h 945"/>
                <a:gd name="T82" fmla="*/ 2132 w 2573"/>
                <a:gd name="T83" fmla="*/ 918 h 945"/>
                <a:gd name="T84" fmla="*/ 2187 w 2573"/>
                <a:gd name="T85" fmla="*/ 925 h 945"/>
                <a:gd name="T86" fmla="*/ 2235 w 2573"/>
                <a:gd name="T87" fmla="*/ 925 h 945"/>
                <a:gd name="T88" fmla="*/ 2283 w 2573"/>
                <a:gd name="T89" fmla="*/ 931 h 945"/>
                <a:gd name="T90" fmla="*/ 2338 w 2573"/>
                <a:gd name="T91" fmla="*/ 931 h 945"/>
                <a:gd name="T92" fmla="*/ 2387 w 2573"/>
                <a:gd name="T93" fmla="*/ 938 h 945"/>
                <a:gd name="T94" fmla="*/ 2442 w 2573"/>
                <a:gd name="T95" fmla="*/ 938 h 945"/>
                <a:gd name="T96" fmla="*/ 2490 w 2573"/>
                <a:gd name="T97" fmla="*/ 945 h 945"/>
                <a:gd name="T98" fmla="*/ 2545 w 2573"/>
                <a:gd name="T99" fmla="*/ 945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945">
                  <a:moveTo>
                    <a:pt x="0" y="290"/>
                  </a:moveTo>
                  <a:lnTo>
                    <a:pt x="20" y="249"/>
                  </a:lnTo>
                  <a:lnTo>
                    <a:pt x="48" y="228"/>
                  </a:lnTo>
                  <a:lnTo>
                    <a:pt x="75" y="221"/>
                  </a:lnTo>
                  <a:lnTo>
                    <a:pt x="96" y="187"/>
                  </a:lnTo>
                  <a:lnTo>
                    <a:pt x="124" y="166"/>
                  </a:lnTo>
                  <a:lnTo>
                    <a:pt x="151" y="131"/>
                  </a:lnTo>
                  <a:lnTo>
                    <a:pt x="179" y="111"/>
                  </a:lnTo>
                  <a:lnTo>
                    <a:pt x="200" y="118"/>
                  </a:lnTo>
                  <a:lnTo>
                    <a:pt x="227" y="104"/>
                  </a:lnTo>
                  <a:lnTo>
                    <a:pt x="255" y="90"/>
                  </a:lnTo>
                  <a:lnTo>
                    <a:pt x="282" y="69"/>
                  </a:lnTo>
                  <a:lnTo>
                    <a:pt x="303" y="55"/>
                  </a:lnTo>
                  <a:lnTo>
                    <a:pt x="331" y="55"/>
                  </a:lnTo>
                  <a:lnTo>
                    <a:pt x="358" y="55"/>
                  </a:lnTo>
                  <a:lnTo>
                    <a:pt x="379" y="28"/>
                  </a:lnTo>
                  <a:lnTo>
                    <a:pt x="407" y="14"/>
                  </a:lnTo>
                  <a:lnTo>
                    <a:pt x="434" y="14"/>
                  </a:lnTo>
                  <a:lnTo>
                    <a:pt x="462" y="14"/>
                  </a:lnTo>
                  <a:lnTo>
                    <a:pt x="483" y="7"/>
                  </a:lnTo>
                  <a:lnTo>
                    <a:pt x="510" y="7"/>
                  </a:lnTo>
                  <a:lnTo>
                    <a:pt x="538" y="7"/>
                  </a:lnTo>
                  <a:lnTo>
                    <a:pt x="565" y="7"/>
                  </a:lnTo>
                  <a:lnTo>
                    <a:pt x="586" y="7"/>
                  </a:lnTo>
                  <a:lnTo>
                    <a:pt x="614" y="7"/>
                  </a:lnTo>
                  <a:lnTo>
                    <a:pt x="641" y="0"/>
                  </a:lnTo>
                  <a:lnTo>
                    <a:pt x="662" y="49"/>
                  </a:lnTo>
                  <a:lnTo>
                    <a:pt x="690" y="97"/>
                  </a:lnTo>
                  <a:lnTo>
                    <a:pt x="717" y="138"/>
                  </a:lnTo>
                  <a:lnTo>
                    <a:pt x="745" y="180"/>
                  </a:lnTo>
                  <a:lnTo>
                    <a:pt x="765" y="214"/>
                  </a:lnTo>
                  <a:lnTo>
                    <a:pt x="793" y="255"/>
                  </a:lnTo>
                  <a:lnTo>
                    <a:pt x="821" y="290"/>
                  </a:lnTo>
                  <a:lnTo>
                    <a:pt x="848" y="324"/>
                  </a:lnTo>
                  <a:lnTo>
                    <a:pt x="869" y="352"/>
                  </a:lnTo>
                  <a:lnTo>
                    <a:pt x="897" y="387"/>
                  </a:lnTo>
                  <a:lnTo>
                    <a:pt x="924" y="414"/>
                  </a:lnTo>
                  <a:lnTo>
                    <a:pt x="952" y="442"/>
                  </a:lnTo>
                  <a:lnTo>
                    <a:pt x="972" y="462"/>
                  </a:lnTo>
                  <a:lnTo>
                    <a:pt x="1000" y="490"/>
                  </a:lnTo>
                  <a:lnTo>
                    <a:pt x="1028" y="511"/>
                  </a:lnTo>
                  <a:lnTo>
                    <a:pt x="1048" y="538"/>
                  </a:lnTo>
                  <a:lnTo>
                    <a:pt x="1076" y="559"/>
                  </a:lnTo>
                  <a:lnTo>
                    <a:pt x="1103" y="580"/>
                  </a:lnTo>
                  <a:lnTo>
                    <a:pt x="1131" y="593"/>
                  </a:lnTo>
                  <a:lnTo>
                    <a:pt x="1152" y="614"/>
                  </a:lnTo>
                  <a:lnTo>
                    <a:pt x="1179" y="628"/>
                  </a:lnTo>
                  <a:lnTo>
                    <a:pt x="1207" y="649"/>
                  </a:lnTo>
                  <a:lnTo>
                    <a:pt x="1235" y="662"/>
                  </a:lnTo>
                  <a:lnTo>
                    <a:pt x="1255" y="676"/>
                  </a:lnTo>
                  <a:lnTo>
                    <a:pt x="1283" y="690"/>
                  </a:lnTo>
                  <a:lnTo>
                    <a:pt x="1310" y="704"/>
                  </a:lnTo>
                  <a:lnTo>
                    <a:pt x="1331" y="718"/>
                  </a:lnTo>
                  <a:lnTo>
                    <a:pt x="1359" y="731"/>
                  </a:lnTo>
                  <a:lnTo>
                    <a:pt x="1386" y="745"/>
                  </a:lnTo>
                  <a:lnTo>
                    <a:pt x="1414" y="752"/>
                  </a:lnTo>
                  <a:lnTo>
                    <a:pt x="1435" y="766"/>
                  </a:lnTo>
                  <a:lnTo>
                    <a:pt x="1462" y="773"/>
                  </a:lnTo>
                  <a:lnTo>
                    <a:pt x="1490" y="787"/>
                  </a:lnTo>
                  <a:lnTo>
                    <a:pt x="1517" y="794"/>
                  </a:lnTo>
                  <a:lnTo>
                    <a:pt x="1538" y="800"/>
                  </a:lnTo>
                  <a:lnTo>
                    <a:pt x="1566" y="807"/>
                  </a:lnTo>
                  <a:lnTo>
                    <a:pt x="1593" y="814"/>
                  </a:lnTo>
                  <a:lnTo>
                    <a:pt x="1614" y="828"/>
                  </a:lnTo>
                  <a:lnTo>
                    <a:pt x="1642" y="835"/>
                  </a:lnTo>
                  <a:lnTo>
                    <a:pt x="1669" y="842"/>
                  </a:lnTo>
                  <a:lnTo>
                    <a:pt x="1697" y="842"/>
                  </a:lnTo>
                  <a:lnTo>
                    <a:pt x="1718" y="849"/>
                  </a:lnTo>
                  <a:lnTo>
                    <a:pt x="1745" y="856"/>
                  </a:lnTo>
                  <a:lnTo>
                    <a:pt x="1773" y="862"/>
                  </a:lnTo>
                  <a:lnTo>
                    <a:pt x="1800" y="869"/>
                  </a:lnTo>
                  <a:lnTo>
                    <a:pt x="1821" y="869"/>
                  </a:lnTo>
                  <a:lnTo>
                    <a:pt x="1849" y="876"/>
                  </a:lnTo>
                  <a:lnTo>
                    <a:pt x="1876" y="883"/>
                  </a:lnTo>
                  <a:lnTo>
                    <a:pt x="1904" y="883"/>
                  </a:lnTo>
                  <a:lnTo>
                    <a:pt x="1925" y="890"/>
                  </a:lnTo>
                  <a:lnTo>
                    <a:pt x="1952" y="897"/>
                  </a:lnTo>
                  <a:lnTo>
                    <a:pt x="1980" y="897"/>
                  </a:lnTo>
                  <a:lnTo>
                    <a:pt x="2000" y="904"/>
                  </a:lnTo>
                  <a:lnTo>
                    <a:pt x="2028" y="904"/>
                  </a:lnTo>
                  <a:lnTo>
                    <a:pt x="2056" y="911"/>
                  </a:lnTo>
                  <a:lnTo>
                    <a:pt x="2083" y="911"/>
                  </a:lnTo>
                  <a:lnTo>
                    <a:pt x="2104" y="911"/>
                  </a:lnTo>
                  <a:lnTo>
                    <a:pt x="2132" y="918"/>
                  </a:lnTo>
                  <a:lnTo>
                    <a:pt x="2159" y="918"/>
                  </a:lnTo>
                  <a:lnTo>
                    <a:pt x="2187" y="925"/>
                  </a:lnTo>
                  <a:lnTo>
                    <a:pt x="2207" y="925"/>
                  </a:lnTo>
                  <a:lnTo>
                    <a:pt x="2235" y="925"/>
                  </a:lnTo>
                  <a:lnTo>
                    <a:pt x="2263" y="925"/>
                  </a:lnTo>
                  <a:lnTo>
                    <a:pt x="2283" y="931"/>
                  </a:lnTo>
                  <a:lnTo>
                    <a:pt x="2311" y="931"/>
                  </a:lnTo>
                  <a:lnTo>
                    <a:pt x="2338" y="931"/>
                  </a:lnTo>
                  <a:lnTo>
                    <a:pt x="2366" y="938"/>
                  </a:lnTo>
                  <a:lnTo>
                    <a:pt x="2387" y="938"/>
                  </a:lnTo>
                  <a:lnTo>
                    <a:pt x="2414" y="938"/>
                  </a:lnTo>
                  <a:lnTo>
                    <a:pt x="2442" y="938"/>
                  </a:lnTo>
                  <a:lnTo>
                    <a:pt x="2470" y="938"/>
                  </a:lnTo>
                  <a:lnTo>
                    <a:pt x="2490" y="945"/>
                  </a:lnTo>
                  <a:lnTo>
                    <a:pt x="2518" y="945"/>
                  </a:lnTo>
                  <a:lnTo>
                    <a:pt x="2545" y="945"/>
                  </a:lnTo>
                  <a:lnTo>
                    <a:pt x="2573" y="945"/>
                  </a:lnTo>
                </a:path>
              </a:pathLst>
            </a:custGeom>
            <a:noFill/>
            <a:ln w="33338">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57" name="Freeform 28"/>
            <p:cNvSpPr>
              <a:spLocks/>
            </p:cNvSpPr>
            <p:nvPr/>
          </p:nvSpPr>
          <p:spPr bwMode="auto">
            <a:xfrm>
              <a:off x="1680" y="3748"/>
              <a:ext cx="2573" cy="262"/>
            </a:xfrm>
            <a:custGeom>
              <a:avLst/>
              <a:gdLst>
                <a:gd name="T0" fmla="*/ 20 w 2573"/>
                <a:gd name="T1" fmla="*/ 166 h 262"/>
                <a:gd name="T2" fmla="*/ 75 w 2573"/>
                <a:gd name="T3" fmla="*/ 159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5 h 262"/>
                <a:gd name="T20" fmla="*/ 538 w 2573"/>
                <a:gd name="T21" fmla="*/ 21 h 262"/>
                <a:gd name="T22" fmla="*/ 586 w 2573"/>
                <a:gd name="T23" fmla="*/ 14 h 262"/>
                <a:gd name="T24" fmla="*/ 641 w 2573"/>
                <a:gd name="T25" fmla="*/ 0 h 262"/>
                <a:gd name="T26" fmla="*/ 690 w 2573"/>
                <a:gd name="T27" fmla="*/ 28 h 262"/>
                <a:gd name="T28" fmla="*/ 745 w 2573"/>
                <a:gd name="T29" fmla="*/ 48 h 262"/>
                <a:gd name="T30" fmla="*/ 793 w 2573"/>
                <a:gd name="T31" fmla="*/ 69 h 262"/>
                <a:gd name="T32" fmla="*/ 848 w 2573"/>
                <a:gd name="T33" fmla="*/ 90 h 262"/>
                <a:gd name="T34" fmla="*/ 897 w 2573"/>
                <a:gd name="T35" fmla="*/ 104 h 262"/>
                <a:gd name="T36" fmla="*/ 952 w 2573"/>
                <a:gd name="T37" fmla="*/ 117 h 262"/>
                <a:gd name="T38" fmla="*/ 1000 w 2573"/>
                <a:gd name="T39" fmla="*/ 131 h 262"/>
                <a:gd name="T40" fmla="*/ 1048 w 2573"/>
                <a:gd name="T41" fmla="*/ 145 h 262"/>
                <a:gd name="T42" fmla="*/ 1103 w 2573"/>
                <a:gd name="T43" fmla="*/ 159 h 262"/>
                <a:gd name="T44" fmla="*/ 1152 w 2573"/>
                <a:gd name="T45" fmla="*/ 166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8 h 262"/>
                <a:gd name="T64" fmla="*/ 1669 w 2573"/>
                <a:gd name="T65" fmla="*/ 228 h 262"/>
                <a:gd name="T66" fmla="*/ 1718 w 2573"/>
                <a:gd name="T67" fmla="*/ 235 h 262"/>
                <a:gd name="T68" fmla="*/ 1773 w 2573"/>
                <a:gd name="T69" fmla="*/ 235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9"/>
                  </a:moveTo>
                  <a:lnTo>
                    <a:pt x="20" y="166"/>
                  </a:lnTo>
                  <a:lnTo>
                    <a:pt x="48" y="159"/>
                  </a:lnTo>
                  <a:lnTo>
                    <a:pt x="75" y="159"/>
                  </a:lnTo>
                  <a:lnTo>
                    <a:pt x="96" y="152"/>
                  </a:lnTo>
                  <a:lnTo>
                    <a:pt x="124" y="152"/>
                  </a:lnTo>
                  <a:lnTo>
                    <a:pt x="151" y="145"/>
                  </a:lnTo>
                  <a:lnTo>
                    <a:pt x="179" y="138"/>
                  </a:lnTo>
                  <a:lnTo>
                    <a:pt x="200" y="124"/>
                  </a:lnTo>
                  <a:lnTo>
                    <a:pt x="227" y="117"/>
                  </a:lnTo>
                  <a:lnTo>
                    <a:pt x="255" y="117"/>
                  </a:lnTo>
                  <a:lnTo>
                    <a:pt x="282" y="110"/>
                  </a:lnTo>
                  <a:lnTo>
                    <a:pt x="303" y="97"/>
                  </a:lnTo>
                  <a:lnTo>
                    <a:pt x="331" y="90"/>
                  </a:lnTo>
                  <a:lnTo>
                    <a:pt x="358" y="83"/>
                  </a:lnTo>
                  <a:lnTo>
                    <a:pt x="379" y="69"/>
                  </a:lnTo>
                  <a:lnTo>
                    <a:pt x="407" y="62"/>
                  </a:lnTo>
                  <a:lnTo>
                    <a:pt x="434" y="48"/>
                  </a:lnTo>
                  <a:lnTo>
                    <a:pt x="462" y="41"/>
                  </a:lnTo>
                  <a:lnTo>
                    <a:pt x="483" y="35"/>
                  </a:lnTo>
                  <a:lnTo>
                    <a:pt x="510" y="28"/>
                  </a:lnTo>
                  <a:lnTo>
                    <a:pt x="538" y="21"/>
                  </a:lnTo>
                  <a:lnTo>
                    <a:pt x="565" y="14"/>
                  </a:lnTo>
                  <a:lnTo>
                    <a:pt x="586" y="14"/>
                  </a:lnTo>
                  <a:lnTo>
                    <a:pt x="614" y="7"/>
                  </a:lnTo>
                  <a:lnTo>
                    <a:pt x="641" y="0"/>
                  </a:lnTo>
                  <a:lnTo>
                    <a:pt x="662" y="14"/>
                  </a:lnTo>
                  <a:lnTo>
                    <a:pt x="690" y="28"/>
                  </a:lnTo>
                  <a:lnTo>
                    <a:pt x="717" y="35"/>
                  </a:lnTo>
                  <a:lnTo>
                    <a:pt x="745" y="48"/>
                  </a:lnTo>
                  <a:lnTo>
                    <a:pt x="765" y="62"/>
                  </a:lnTo>
                  <a:lnTo>
                    <a:pt x="793" y="69"/>
                  </a:lnTo>
                  <a:lnTo>
                    <a:pt x="821" y="76"/>
                  </a:lnTo>
                  <a:lnTo>
                    <a:pt x="848" y="90"/>
                  </a:lnTo>
                  <a:lnTo>
                    <a:pt x="869" y="97"/>
                  </a:lnTo>
                  <a:lnTo>
                    <a:pt x="897" y="104"/>
                  </a:lnTo>
                  <a:lnTo>
                    <a:pt x="924" y="110"/>
                  </a:lnTo>
                  <a:lnTo>
                    <a:pt x="952" y="117"/>
                  </a:lnTo>
                  <a:lnTo>
                    <a:pt x="972" y="124"/>
                  </a:lnTo>
                  <a:lnTo>
                    <a:pt x="1000" y="131"/>
                  </a:lnTo>
                  <a:lnTo>
                    <a:pt x="1028" y="138"/>
                  </a:lnTo>
                  <a:lnTo>
                    <a:pt x="1048" y="145"/>
                  </a:lnTo>
                  <a:lnTo>
                    <a:pt x="1076" y="152"/>
                  </a:lnTo>
                  <a:lnTo>
                    <a:pt x="1103" y="159"/>
                  </a:lnTo>
                  <a:lnTo>
                    <a:pt x="1131" y="166"/>
                  </a:lnTo>
                  <a:lnTo>
                    <a:pt x="1152" y="166"/>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8"/>
                  </a:lnTo>
                  <a:lnTo>
                    <a:pt x="1642" y="228"/>
                  </a:lnTo>
                  <a:lnTo>
                    <a:pt x="1669" y="228"/>
                  </a:lnTo>
                  <a:lnTo>
                    <a:pt x="1697" y="235"/>
                  </a:lnTo>
                  <a:lnTo>
                    <a:pt x="1718" y="235"/>
                  </a:lnTo>
                  <a:lnTo>
                    <a:pt x="1745" y="235"/>
                  </a:lnTo>
                  <a:lnTo>
                    <a:pt x="1773" y="235"/>
                  </a:lnTo>
                  <a:lnTo>
                    <a:pt x="1800" y="235"/>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58" name="Freeform 29"/>
            <p:cNvSpPr>
              <a:spLocks/>
            </p:cNvSpPr>
            <p:nvPr/>
          </p:nvSpPr>
          <p:spPr bwMode="auto">
            <a:xfrm>
              <a:off x="1680" y="3755"/>
              <a:ext cx="2573" cy="262"/>
            </a:xfrm>
            <a:custGeom>
              <a:avLst/>
              <a:gdLst>
                <a:gd name="T0" fmla="*/ 20 w 2573"/>
                <a:gd name="T1" fmla="*/ 165 h 262"/>
                <a:gd name="T2" fmla="*/ 75 w 2573"/>
                <a:gd name="T3" fmla="*/ 159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4 h 262"/>
                <a:gd name="T20" fmla="*/ 538 w 2573"/>
                <a:gd name="T21" fmla="*/ 21 h 262"/>
                <a:gd name="T22" fmla="*/ 586 w 2573"/>
                <a:gd name="T23" fmla="*/ 14 h 262"/>
                <a:gd name="T24" fmla="*/ 641 w 2573"/>
                <a:gd name="T25" fmla="*/ 0 h 262"/>
                <a:gd name="T26" fmla="*/ 690 w 2573"/>
                <a:gd name="T27" fmla="*/ 28 h 262"/>
                <a:gd name="T28" fmla="*/ 745 w 2573"/>
                <a:gd name="T29" fmla="*/ 48 h 262"/>
                <a:gd name="T30" fmla="*/ 793 w 2573"/>
                <a:gd name="T31" fmla="*/ 69 h 262"/>
                <a:gd name="T32" fmla="*/ 848 w 2573"/>
                <a:gd name="T33" fmla="*/ 90 h 262"/>
                <a:gd name="T34" fmla="*/ 897 w 2573"/>
                <a:gd name="T35" fmla="*/ 103 h 262"/>
                <a:gd name="T36" fmla="*/ 952 w 2573"/>
                <a:gd name="T37" fmla="*/ 117 h 262"/>
                <a:gd name="T38" fmla="*/ 1000 w 2573"/>
                <a:gd name="T39" fmla="*/ 131 h 262"/>
                <a:gd name="T40" fmla="*/ 1048 w 2573"/>
                <a:gd name="T41" fmla="*/ 145 h 262"/>
                <a:gd name="T42" fmla="*/ 1103 w 2573"/>
                <a:gd name="T43" fmla="*/ 159 h 262"/>
                <a:gd name="T44" fmla="*/ 1152 w 2573"/>
                <a:gd name="T45" fmla="*/ 165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8 h 262"/>
                <a:gd name="T64" fmla="*/ 1669 w 2573"/>
                <a:gd name="T65" fmla="*/ 228 h 262"/>
                <a:gd name="T66" fmla="*/ 1718 w 2573"/>
                <a:gd name="T67" fmla="*/ 234 h 262"/>
                <a:gd name="T68" fmla="*/ 1773 w 2573"/>
                <a:gd name="T69" fmla="*/ 234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9"/>
                  </a:moveTo>
                  <a:lnTo>
                    <a:pt x="20" y="165"/>
                  </a:lnTo>
                  <a:lnTo>
                    <a:pt x="48" y="159"/>
                  </a:lnTo>
                  <a:lnTo>
                    <a:pt x="75" y="159"/>
                  </a:lnTo>
                  <a:lnTo>
                    <a:pt x="96" y="152"/>
                  </a:lnTo>
                  <a:lnTo>
                    <a:pt x="124" y="152"/>
                  </a:lnTo>
                  <a:lnTo>
                    <a:pt x="151" y="145"/>
                  </a:lnTo>
                  <a:lnTo>
                    <a:pt x="179" y="138"/>
                  </a:lnTo>
                  <a:lnTo>
                    <a:pt x="200" y="124"/>
                  </a:lnTo>
                  <a:lnTo>
                    <a:pt x="227" y="117"/>
                  </a:lnTo>
                  <a:lnTo>
                    <a:pt x="255" y="117"/>
                  </a:lnTo>
                  <a:lnTo>
                    <a:pt x="282" y="110"/>
                  </a:lnTo>
                  <a:lnTo>
                    <a:pt x="303" y="97"/>
                  </a:lnTo>
                  <a:lnTo>
                    <a:pt x="331" y="90"/>
                  </a:lnTo>
                  <a:lnTo>
                    <a:pt x="358" y="83"/>
                  </a:lnTo>
                  <a:lnTo>
                    <a:pt x="379" y="69"/>
                  </a:lnTo>
                  <a:lnTo>
                    <a:pt x="407" y="62"/>
                  </a:lnTo>
                  <a:lnTo>
                    <a:pt x="434" y="48"/>
                  </a:lnTo>
                  <a:lnTo>
                    <a:pt x="462" y="41"/>
                  </a:lnTo>
                  <a:lnTo>
                    <a:pt x="483" y="34"/>
                  </a:lnTo>
                  <a:lnTo>
                    <a:pt x="510" y="28"/>
                  </a:lnTo>
                  <a:lnTo>
                    <a:pt x="538" y="21"/>
                  </a:lnTo>
                  <a:lnTo>
                    <a:pt x="565" y="14"/>
                  </a:lnTo>
                  <a:lnTo>
                    <a:pt x="586" y="14"/>
                  </a:lnTo>
                  <a:lnTo>
                    <a:pt x="614" y="7"/>
                  </a:lnTo>
                  <a:lnTo>
                    <a:pt x="641" y="0"/>
                  </a:lnTo>
                  <a:lnTo>
                    <a:pt x="662" y="14"/>
                  </a:lnTo>
                  <a:lnTo>
                    <a:pt x="690" y="28"/>
                  </a:lnTo>
                  <a:lnTo>
                    <a:pt x="717" y="34"/>
                  </a:lnTo>
                  <a:lnTo>
                    <a:pt x="745" y="48"/>
                  </a:lnTo>
                  <a:lnTo>
                    <a:pt x="765" y="62"/>
                  </a:lnTo>
                  <a:lnTo>
                    <a:pt x="793" y="69"/>
                  </a:lnTo>
                  <a:lnTo>
                    <a:pt x="821" y="76"/>
                  </a:lnTo>
                  <a:lnTo>
                    <a:pt x="848" y="90"/>
                  </a:lnTo>
                  <a:lnTo>
                    <a:pt x="869" y="97"/>
                  </a:lnTo>
                  <a:lnTo>
                    <a:pt x="897" y="103"/>
                  </a:lnTo>
                  <a:lnTo>
                    <a:pt x="924" y="110"/>
                  </a:lnTo>
                  <a:lnTo>
                    <a:pt x="952" y="117"/>
                  </a:lnTo>
                  <a:lnTo>
                    <a:pt x="972" y="124"/>
                  </a:lnTo>
                  <a:lnTo>
                    <a:pt x="1000" y="131"/>
                  </a:lnTo>
                  <a:lnTo>
                    <a:pt x="1028" y="138"/>
                  </a:lnTo>
                  <a:lnTo>
                    <a:pt x="1048" y="145"/>
                  </a:lnTo>
                  <a:lnTo>
                    <a:pt x="1076" y="152"/>
                  </a:lnTo>
                  <a:lnTo>
                    <a:pt x="1103" y="159"/>
                  </a:lnTo>
                  <a:lnTo>
                    <a:pt x="1131" y="165"/>
                  </a:lnTo>
                  <a:lnTo>
                    <a:pt x="1152" y="165"/>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8"/>
                  </a:lnTo>
                  <a:lnTo>
                    <a:pt x="1642" y="228"/>
                  </a:lnTo>
                  <a:lnTo>
                    <a:pt x="1669" y="228"/>
                  </a:lnTo>
                  <a:lnTo>
                    <a:pt x="1697" y="234"/>
                  </a:lnTo>
                  <a:lnTo>
                    <a:pt x="1718" y="234"/>
                  </a:lnTo>
                  <a:lnTo>
                    <a:pt x="1745" y="234"/>
                  </a:lnTo>
                  <a:lnTo>
                    <a:pt x="1773" y="234"/>
                  </a:lnTo>
                  <a:lnTo>
                    <a:pt x="1800" y="234"/>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59" name="Freeform 30"/>
            <p:cNvSpPr>
              <a:spLocks/>
            </p:cNvSpPr>
            <p:nvPr/>
          </p:nvSpPr>
          <p:spPr bwMode="auto">
            <a:xfrm>
              <a:off x="1680" y="3762"/>
              <a:ext cx="2573" cy="262"/>
            </a:xfrm>
            <a:custGeom>
              <a:avLst/>
              <a:gdLst>
                <a:gd name="T0" fmla="*/ 20 w 2573"/>
                <a:gd name="T1" fmla="*/ 165 h 262"/>
                <a:gd name="T2" fmla="*/ 75 w 2573"/>
                <a:gd name="T3" fmla="*/ 158 h 262"/>
                <a:gd name="T4" fmla="*/ 124 w 2573"/>
                <a:gd name="T5" fmla="*/ 152 h 262"/>
                <a:gd name="T6" fmla="*/ 179 w 2573"/>
                <a:gd name="T7" fmla="*/ 138 h 262"/>
                <a:gd name="T8" fmla="*/ 227 w 2573"/>
                <a:gd name="T9" fmla="*/ 117 h 262"/>
                <a:gd name="T10" fmla="*/ 282 w 2573"/>
                <a:gd name="T11" fmla="*/ 110 h 262"/>
                <a:gd name="T12" fmla="*/ 331 w 2573"/>
                <a:gd name="T13" fmla="*/ 90 h 262"/>
                <a:gd name="T14" fmla="*/ 379 w 2573"/>
                <a:gd name="T15" fmla="*/ 69 h 262"/>
                <a:gd name="T16" fmla="*/ 434 w 2573"/>
                <a:gd name="T17" fmla="*/ 48 h 262"/>
                <a:gd name="T18" fmla="*/ 483 w 2573"/>
                <a:gd name="T19" fmla="*/ 34 h 262"/>
                <a:gd name="T20" fmla="*/ 538 w 2573"/>
                <a:gd name="T21" fmla="*/ 21 h 262"/>
                <a:gd name="T22" fmla="*/ 586 w 2573"/>
                <a:gd name="T23" fmla="*/ 14 h 262"/>
                <a:gd name="T24" fmla="*/ 641 w 2573"/>
                <a:gd name="T25" fmla="*/ 0 h 262"/>
                <a:gd name="T26" fmla="*/ 690 w 2573"/>
                <a:gd name="T27" fmla="*/ 27 h 262"/>
                <a:gd name="T28" fmla="*/ 745 w 2573"/>
                <a:gd name="T29" fmla="*/ 48 h 262"/>
                <a:gd name="T30" fmla="*/ 793 w 2573"/>
                <a:gd name="T31" fmla="*/ 69 h 262"/>
                <a:gd name="T32" fmla="*/ 848 w 2573"/>
                <a:gd name="T33" fmla="*/ 90 h 262"/>
                <a:gd name="T34" fmla="*/ 897 w 2573"/>
                <a:gd name="T35" fmla="*/ 103 h 262"/>
                <a:gd name="T36" fmla="*/ 952 w 2573"/>
                <a:gd name="T37" fmla="*/ 117 h 262"/>
                <a:gd name="T38" fmla="*/ 1000 w 2573"/>
                <a:gd name="T39" fmla="*/ 131 h 262"/>
                <a:gd name="T40" fmla="*/ 1048 w 2573"/>
                <a:gd name="T41" fmla="*/ 145 h 262"/>
                <a:gd name="T42" fmla="*/ 1103 w 2573"/>
                <a:gd name="T43" fmla="*/ 158 h 262"/>
                <a:gd name="T44" fmla="*/ 1152 w 2573"/>
                <a:gd name="T45" fmla="*/ 165 h 262"/>
                <a:gd name="T46" fmla="*/ 1207 w 2573"/>
                <a:gd name="T47" fmla="*/ 179 h 262"/>
                <a:gd name="T48" fmla="*/ 1255 w 2573"/>
                <a:gd name="T49" fmla="*/ 186 h 262"/>
                <a:gd name="T50" fmla="*/ 1310 w 2573"/>
                <a:gd name="T51" fmla="*/ 193 h 262"/>
                <a:gd name="T52" fmla="*/ 1359 w 2573"/>
                <a:gd name="T53" fmla="*/ 200 h 262"/>
                <a:gd name="T54" fmla="*/ 1414 w 2573"/>
                <a:gd name="T55" fmla="*/ 207 h 262"/>
                <a:gd name="T56" fmla="*/ 1462 w 2573"/>
                <a:gd name="T57" fmla="*/ 214 h 262"/>
                <a:gd name="T58" fmla="*/ 1517 w 2573"/>
                <a:gd name="T59" fmla="*/ 214 h 262"/>
                <a:gd name="T60" fmla="*/ 1566 w 2573"/>
                <a:gd name="T61" fmla="*/ 221 h 262"/>
                <a:gd name="T62" fmla="*/ 1614 w 2573"/>
                <a:gd name="T63" fmla="*/ 227 h 262"/>
                <a:gd name="T64" fmla="*/ 1669 w 2573"/>
                <a:gd name="T65" fmla="*/ 227 h 262"/>
                <a:gd name="T66" fmla="*/ 1718 w 2573"/>
                <a:gd name="T67" fmla="*/ 234 h 262"/>
                <a:gd name="T68" fmla="*/ 1773 w 2573"/>
                <a:gd name="T69" fmla="*/ 234 h 262"/>
                <a:gd name="T70" fmla="*/ 1821 w 2573"/>
                <a:gd name="T71" fmla="*/ 241 h 262"/>
                <a:gd name="T72" fmla="*/ 1876 w 2573"/>
                <a:gd name="T73" fmla="*/ 241 h 262"/>
                <a:gd name="T74" fmla="*/ 1925 w 2573"/>
                <a:gd name="T75" fmla="*/ 241 h 262"/>
                <a:gd name="T76" fmla="*/ 1980 w 2573"/>
                <a:gd name="T77" fmla="*/ 248 h 262"/>
                <a:gd name="T78" fmla="*/ 2028 w 2573"/>
                <a:gd name="T79" fmla="*/ 248 h 262"/>
                <a:gd name="T80" fmla="*/ 2083 w 2573"/>
                <a:gd name="T81" fmla="*/ 248 h 262"/>
                <a:gd name="T82" fmla="*/ 2132 w 2573"/>
                <a:gd name="T83" fmla="*/ 248 h 262"/>
                <a:gd name="T84" fmla="*/ 2187 w 2573"/>
                <a:gd name="T85" fmla="*/ 255 h 262"/>
                <a:gd name="T86" fmla="*/ 2235 w 2573"/>
                <a:gd name="T87" fmla="*/ 255 h 262"/>
                <a:gd name="T88" fmla="*/ 2283 w 2573"/>
                <a:gd name="T89" fmla="*/ 255 h 262"/>
                <a:gd name="T90" fmla="*/ 2338 w 2573"/>
                <a:gd name="T91" fmla="*/ 255 h 262"/>
                <a:gd name="T92" fmla="*/ 2387 w 2573"/>
                <a:gd name="T93" fmla="*/ 255 h 262"/>
                <a:gd name="T94" fmla="*/ 2442 w 2573"/>
                <a:gd name="T95" fmla="*/ 255 h 262"/>
                <a:gd name="T96" fmla="*/ 2490 w 2573"/>
                <a:gd name="T97" fmla="*/ 255 h 262"/>
                <a:gd name="T98" fmla="*/ 2545 w 2573"/>
                <a:gd name="T99"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2">
                  <a:moveTo>
                    <a:pt x="0" y="158"/>
                  </a:moveTo>
                  <a:lnTo>
                    <a:pt x="20" y="165"/>
                  </a:lnTo>
                  <a:lnTo>
                    <a:pt x="48" y="158"/>
                  </a:lnTo>
                  <a:lnTo>
                    <a:pt x="75" y="158"/>
                  </a:lnTo>
                  <a:lnTo>
                    <a:pt x="96" y="152"/>
                  </a:lnTo>
                  <a:lnTo>
                    <a:pt x="124" y="152"/>
                  </a:lnTo>
                  <a:lnTo>
                    <a:pt x="151" y="145"/>
                  </a:lnTo>
                  <a:lnTo>
                    <a:pt x="179" y="138"/>
                  </a:lnTo>
                  <a:lnTo>
                    <a:pt x="200" y="124"/>
                  </a:lnTo>
                  <a:lnTo>
                    <a:pt x="227" y="117"/>
                  </a:lnTo>
                  <a:lnTo>
                    <a:pt x="255" y="117"/>
                  </a:lnTo>
                  <a:lnTo>
                    <a:pt x="282" y="110"/>
                  </a:lnTo>
                  <a:lnTo>
                    <a:pt x="303" y="96"/>
                  </a:lnTo>
                  <a:lnTo>
                    <a:pt x="331" y="90"/>
                  </a:lnTo>
                  <a:lnTo>
                    <a:pt x="358" y="83"/>
                  </a:lnTo>
                  <a:lnTo>
                    <a:pt x="379" y="69"/>
                  </a:lnTo>
                  <a:lnTo>
                    <a:pt x="407" y="62"/>
                  </a:lnTo>
                  <a:lnTo>
                    <a:pt x="434" y="48"/>
                  </a:lnTo>
                  <a:lnTo>
                    <a:pt x="462" y="41"/>
                  </a:lnTo>
                  <a:lnTo>
                    <a:pt x="483" y="34"/>
                  </a:lnTo>
                  <a:lnTo>
                    <a:pt x="510" y="27"/>
                  </a:lnTo>
                  <a:lnTo>
                    <a:pt x="538" y="21"/>
                  </a:lnTo>
                  <a:lnTo>
                    <a:pt x="565" y="14"/>
                  </a:lnTo>
                  <a:lnTo>
                    <a:pt x="586" y="14"/>
                  </a:lnTo>
                  <a:lnTo>
                    <a:pt x="614" y="7"/>
                  </a:lnTo>
                  <a:lnTo>
                    <a:pt x="641" y="0"/>
                  </a:lnTo>
                  <a:lnTo>
                    <a:pt x="662" y="14"/>
                  </a:lnTo>
                  <a:lnTo>
                    <a:pt x="690" y="27"/>
                  </a:lnTo>
                  <a:lnTo>
                    <a:pt x="717" y="34"/>
                  </a:lnTo>
                  <a:lnTo>
                    <a:pt x="745" y="48"/>
                  </a:lnTo>
                  <a:lnTo>
                    <a:pt x="765" y="62"/>
                  </a:lnTo>
                  <a:lnTo>
                    <a:pt x="793" y="69"/>
                  </a:lnTo>
                  <a:lnTo>
                    <a:pt x="821" y="76"/>
                  </a:lnTo>
                  <a:lnTo>
                    <a:pt x="848" y="90"/>
                  </a:lnTo>
                  <a:lnTo>
                    <a:pt x="869" y="96"/>
                  </a:lnTo>
                  <a:lnTo>
                    <a:pt x="897" y="103"/>
                  </a:lnTo>
                  <a:lnTo>
                    <a:pt x="924" y="110"/>
                  </a:lnTo>
                  <a:lnTo>
                    <a:pt x="952" y="117"/>
                  </a:lnTo>
                  <a:lnTo>
                    <a:pt x="972" y="124"/>
                  </a:lnTo>
                  <a:lnTo>
                    <a:pt x="1000" y="131"/>
                  </a:lnTo>
                  <a:lnTo>
                    <a:pt x="1028" y="138"/>
                  </a:lnTo>
                  <a:lnTo>
                    <a:pt x="1048" y="145"/>
                  </a:lnTo>
                  <a:lnTo>
                    <a:pt x="1076" y="152"/>
                  </a:lnTo>
                  <a:lnTo>
                    <a:pt x="1103" y="158"/>
                  </a:lnTo>
                  <a:lnTo>
                    <a:pt x="1131" y="165"/>
                  </a:lnTo>
                  <a:lnTo>
                    <a:pt x="1152" y="165"/>
                  </a:lnTo>
                  <a:lnTo>
                    <a:pt x="1179" y="172"/>
                  </a:lnTo>
                  <a:lnTo>
                    <a:pt x="1207" y="179"/>
                  </a:lnTo>
                  <a:lnTo>
                    <a:pt x="1235" y="179"/>
                  </a:lnTo>
                  <a:lnTo>
                    <a:pt x="1255" y="186"/>
                  </a:lnTo>
                  <a:lnTo>
                    <a:pt x="1283" y="186"/>
                  </a:lnTo>
                  <a:lnTo>
                    <a:pt x="1310" y="193"/>
                  </a:lnTo>
                  <a:lnTo>
                    <a:pt x="1331" y="200"/>
                  </a:lnTo>
                  <a:lnTo>
                    <a:pt x="1359" y="200"/>
                  </a:lnTo>
                  <a:lnTo>
                    <a:pt x="1386" y="200"/>
                  </a:lnTo>
                  <a:lnTo>
                    <a:pt x="1414" y="207"/>
                  </a:lnTo>
                  <a:lnTo>
                    <a:pt x="1435" y="207"/>
                  </a:lnTo>
                  <a:lnTo>
                    <a:pt x="1462" y="214"/>
                  </a:lnTo>
                  <a:lnTo>
                    <a:pt x="1490" y="214"/>
                  </a:lnTo>
                  <a:lnTo>
                    <a:pt x="1517" y="214"/>
                  </a:lnTo>
                  <a:lnTo>
                    <a:pt x="1538" y="221"/>
                  </a:lnTo>
                  <a:lnTo>
                    <a:pt x="1566" y="221"/>
                  </a:lnTo>
                  <a:lnTo>
                    <a:pt x="1593" y="221"/>
                  </a:lnTo>
                  <a:lnTo>
                    <a:pt x="1614" y="227"/>
                  </a:lnTo>
                  <a:lnTo>
                    <a:pt x="1642" y="227"/>
                  </a:lnTo>
                  <a:lnTo>
                    <a:pt x="1669" y="227"/>
                  </a:lnTo>
                  <a:lnTo>
                    <a:pt x="1697" y="234"/>
                  </a:lnTo>
                  <a:lnTo>
                    <a:pt x="1718" y="234"/>
                  </a:lnTo>
                  <a:lnTo>
                    <a:pt x="1745" y="234"/>
                  </a:lnTo>
                  <a:lnTo>
                    <a:pt x="1773" y="234"/>
                  </a:lnTo>
                  <a:lnTo>
                    <a:pt x="1800" y="234"/>
                  </a:lnTo>
                  <a:lnTo>
                    <a:pt x="1821" y="241"/>
                  </a:lnTo>
                  <a:lnTo>
                    <a:pt x="1849" y="241"/>
                  </a:lnTo>
                  <a:lnTo>
                    <a:pt x="1876" y="241"/>
                  </a:lnTo>
                  <a:lnTo>
                    <a:pt x="1904" y="241"/>
                  </a:lnTo>
                  <a:lnTo>
                    <a:pt x="1925" y="241"/>
                  </a:lnTo>
                  <a:lnTo>
                    <a:pt x="1952" y="241"/>
                  </a:lnTo>
                  <a:lnTo>
                    <a:pt x="1980" y="248"/>
                  </a:lnTo>
                  <a:lnTo>
                    <a:pt x="2000" y="248"/>
                  </a:lnTo>
                  <a:lnTo>
                    <a:pt x="2028" y="248"/>
                  </a:lnTo>
                  <a:lnTo>
                    <a:pt x="2056" y="248"/>
                  </a:lnTo>
                  <a:lnTo>
                    <a:pt x="2083" y="248"/>
                  </a:lnTo>
                  <a:lnTo>
                    <a:pt x="2104" y="248"/>
                  </a:lnTo>
                  <a:lnTo>
                    <a:pt x="2132" y="248"/>
                  </a:lnTo>
                  <a:lnTo>
                    <a:pt x="2159" y="248"/>
                  </a:lnTo>
                  <a:lnTo>
                    <a:pt x="2187" y="255"/>
                  </a:lnTo>
                  <a:lnTo>
                    <a:pt x="2207" y="255"/>
                  </a:lnTo>
                  <a:lnTo>
                    <a:pt x="2235" y="255"/>
                  </a:lnTo>
                  <a:lnTo>
                    <a:pt x="2263" y="255"/>
                  </a:lnTo>
                  <a:lnTo>
                    <a:pt x="2283" y="255"/>
                  </a:lnTo>
                  <a:lnTo>
                    <a:pt x="2311" y="255"/>
                  </a:lnTo>
                  <a:lnTo>
                    <a:pt x="2338" y="255"/>
                  </a:lnTo>
                  <a:lnTo>
                    <a:pt x="2366" y="255"/>
                  </a:lnTo>
                  <a:lnTo>
                    <a:pt x="2387" y="255"/>
                  </a:lnTo>
                  <a:lnTo>
                    <a:pt x="2414" y="255"/>
                  </a:lnTo>
                  <a:lnTo>
                    <a:pt x="2442" y="255"/>
                  </a:lnTo>
                  <a:lnTo>
                    <a:pt x="2470" y="255"/>
                  </a:lnTo>
                  <a:lnTo>
                    <a:pt x="2490" y="255"/>
                  </a:lnTo>
                  <a:lnTo>
                    <a:pt x="2518" y="255"/>
                  </a:lnTo>
                  <a:lnTo>
                    <a:pt x="2545" y="262"/>
                  </a:lnTo>
                  <a:lnTo>
                    <a:pt x="2573" y="262"/>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60" name="Freeform 31"/>
            <p:cNvSpPr>
              <a:spLocks/>
            </p:cNvSpPr>
            <p:nvPr/>
          </p:nvSpPr>
          <p:spPr bwMode="auto">
            <a:xfrm>
              <a:off x="1680" y="3251"/>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8 h 766"/>
                <a:gd name="T14" fmla="*/ 379 w 2456"/>
                <a:gd name="T15" fmla="*/ 49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5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2 h 766"/>
                <a:gd name="T48" fmla="*/ 1255 w 2456"/>
                <a:gd name="T49" fmla="*/ 559 h 766"/>
                <a:gd name="T50" fmla="*/ 1310 w 2456"/>
                <a:gd name="T51" fmla="*/ 580 h 766"/>
                <a:gd name="T52" fmla="*/ 1359 w 2456"/>
                <a:gd name="T53" fmla="*/ 601 h 766"/>
                <a:gd name="T54" fmla="*/ 1414 w 2456"/>
                <a:gd name="T55" fmla="*/ 621 h 766"/>
                <a:gd name="T56" fmla="*/ 1462 w 2456"/>
                <a:gd name="T57" fmla="*/ 635 h 766"/>
                <a:gd name="T58" fmla="*/ 1517 w 2456"/>
                <a:gd name="T59" fmla="*/ 649 h 766"/>
                <a:gd name="T60" fmla="*/ 1566 w 2456"/>
                <a:gd name="T61" fmla="*/ 663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5 h 766"/>
                <a:gd name="T76" fmla="*/ 1980 w 2456"/>
                <a:gd name="T77" fmla="*/ 732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4"/>
                  </a:lnTo>
                  <a:lnTo>
                    <a:pt x="124" y="359"/>
                  </a:lnTo>
                  <a:lnTo>
                    <a:pt x="151" y="318"/>
                  </a:lnTo>
                  <a:lnTo>
                    <a:pt x="179" y="297"/>
                  </a:lnTo>
                  <a:lnTo>
                    <a:pt x="200" y="276"/>
                  </a:lnTo>
                  <a:lnTo>
                    <a:pt x="227" y="235"/>
                  </a:lnTo>
                  <a:lnTo>
                    <a:pt x="255" y="200"/>
                  </a:lnTo>
                  <a:lnTo>
                    <a:pt x="282" y="152"/>
                  </a:lnTo>
                  <a:lnTo>
                    <a:pt x="303" y="138"/>
                  </a:lnTo>
                  <a:lnTo>
                    <a:pt x="331" y="118"/>
                  </a:lnTo>
                  <a:lnTo>
                    <a:pt x="358" y="83"/>
                  </a:lnTo>
                  <a:lnTo>
                    <a:pt x="379" y="49"/>
                  </a:lnTo>
                  <a:lnTo>
                    <a:pt x="407" y="21"/>
                  </a:lnTo>
                  <a:lnTo>
                    <a:pt x="434" y="14"/>
                  </a:lnTo>
                  <a:lnTo>
                    <a:pt x="462" y="7"/>
                  </a:lnTo>
                  <a:lnTo>
                    <a:pt x="483" y="0"/>
                  </a:lnTo>
                  <a:lnTo>
                    <a:pt x="510" y="0"/>
                  </a:lnTo>
                  <a:lnTo>
                    <a:pt x="538" y="0"/>
                  </a:lnTo>
                  <a:lnTo>
                    <a:pt x="565" y="0"/>
                  </a:lnTo>
                  <a:lnTo>
                    <a:pt x="586" y="7"/>
                  </a:lnTo>
                  <a:lnTo>
                    <a:pt x="614" y="14"/>
                  </a:lnTo>
                  <a:lnTo>
                    <a:pt x="641" y="21"/>
                  </a:lnTo>
                  <a:lnTo>
                    <a:pt x="662" y="56"/>
                  </a:lnTo>
                  <a:lnTo>
                    <a:pt x="690" y="90"/>
                  </a:lnTo>
                  <a:lnTo>
                    <a:pt x="717" y="125"/>
                  </a:lnTo>
                  <a:lnTo>
                    <a:pt x="745" y="159"/>
                  </a:lnTo>
                  <a:lnTo>
                    <a:pt x="765" y="187"/>
                  </a:lnTo>
                  <a:lnTo>
                    <a:pt x="793" y="221"/>
                  </a:lnTo>
                  <a:lnTo>
                    <a:pt x="821" y="249"/>
                  </a:lnTo>
                  <a:lnTo>
                    <a:pt x="848" y="276"/>
                  </a:lnTo>
                  <a:lnTo>
                    <a:pt x="869" y="297"/>
                  </a:lnTo>
                  <a:lnTo>
                    <a:pt x="897" y="325"/>
                  </a:lnTo>
                  <a:lnTo>
                    <a:pt x="924" y="345"/>
                  </a:lnTo>
                  <a:lnTo>
                    <a:pt x="952" y="366"/>
                  </a:lnTo>
                  <a:lnTo>
                    <a:pt x="972" y="387"/>
                  </a:lnTo>
                  <a:lnTo>
                    <a:pt x="1000" y="407"/>
                  </a:lnTo>
                  <a:lnTo>
                    <a:pt x="1028" y="428"/>
                  </a:lnTo>
                  <a:lnTo>
                    <a:pt x="1048" y="442"/>
                  </a:lnTo>
                  <a:lnTo>
                    <a:pt x="1076" y="463"/>
                  </a:lnTo>
                  <a:lnTo>
                    <a:pt x="1103" y="476"/>
                  </a:lnTo>
                  <a:lnTo>
                    <a:pt x="1131" y="490"/>
                  </a:lnTo>
                  <a:lnTo>
                    <a:pt x="1152" y="511"/>
                  </a:lnTo>
                  <a:lnTo>
                    <a:pt x="1179" y="525"/>
                  </a:lnTo>
                  <a:lnTo>
                    <a:pt x="1207" y="532"/>
                  </a:lnTo>
                  <a:lnTo>
                    <a:pt x="1235" y="545"/>
                  </a:lnTo>
                  <a:lnTo>
                    <a:pt x="1255" y="559"/>
                  </a:lnTo>
                  <a:lnTo>
                    <a:pt x="1283" y="573"/>
                  </a:lnTo>
                  <a:lnTo>
                    <a:pt x="1310" y="580"/>
                  </a:lnTo>
                  <a:lnTo>
                    <a:pt x="1331" y="594"/>
                  </a:lnTo>
                  <a:lnTo>
                    <a:pt x="1359" y="601"/>
                  </a:lnTo>
                  <a:lnTo>
                    <a:pt x="1386" y="614"/>
                  </a:lnTo>
                  <a:lnTo>
                    <a:pt x="1414" y="621"/>
                  </a:lnTo>
                  <a:lnTo>
                    <a:pt x="1435" y="628"/>
                  </a:lnTo>
                  <a:lnTo>
                    <a:pt x="1462" y="635"/>
                  </a:lnTo>
                  <a:lnTo>
                    <a:pt x="1490" y="642"/>
                  </a:lnTo>
                  <a:lnTo>
                    <a:pt x="1517" y="649"/>
                  </a:lnTo>
                  <a:lnTo>
                    <a:pt x="1538" y="656"/>
                  </a:lnTo>
                  <a:lnTo>
                    <a:pt x="1566" y="663"/>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5"/>
                  </a:lnTo>
                  <a:lnTo>
                    <a:pt x="1925" y="725"/>
                  </a:lnTo>
                  <a:lnTo>
                    <a:pt x="1952" y="732"/>
                  </a:lnTo>
                  <a:lnTo>
                    <a:pt x="1980" y="732"/>
                  </a:lnTo>
                  <a:lnTo>
                    <a:pt x="2000" y="732"/>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61" name="Freeform 32"/>
            <p:cNvSpPr>
              <a:spLocks/>
            </p:cNvSpPr>
            <p:nvPr/>
          </p:nvSpPr>
          <p:spPr bwMode="auto">
            <a:xfrm>
              <a:off x="1680" y="3258"/>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8 h 766"/>
                <a:gd name="T14" fmla="*/ 379 w 2456"/>
                <a:gd name="T15" fmla="*/ 49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5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1 h 766"/>
                <a:gd name="T48" fmla="*/ 1255 w 2456"/>
                <a:gd name="T49" fmla="*/ 559 h 766"/>
                <a:gd name="T50" fmla="*/ 1310 w 2456"/>
                <a:gd name="T51" fmla="*/ 580 h 766"/>
                <a:gd name="T52" fmla="*/ 1359 w 2456"/>
                <a:gd name="T53" fmla="*/ 600 h 766"/>
                <a:gd name="T54" fmla="*/ 1414 w 2456"/>
                <a:gd name="T55" fmla="*/ 621 h 766"/>
                <a:gd name="T56" fmla="*/ 1462 w 2456"/>
                <a:gd name="T57" fmla="*/ 635 h 766"/>
                <a:gd name="T58" fmla="*/ 1517 w 2456"/>
                <a:gd name="T59" fmla="*/ 649 h 766"/>
                <a:gd name="T60" fmla="*/ 1566 w 2456"/>
                <a:gd name="T61" fmla="*/ 662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5 h 766"/>
                <a:gd name="T76" fmla="*/ 1980 w 2456"/>
                <a:gd name="T77" fmla="*/ 731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3"/>
                  </a:lnTo>
                  <a:lnTo>
                    <a:pt x="124" y="359"/>
                  </a:lnTo>
                  <a:lnTo>
                    <a:pt x="151" y="318"/>
                  </a:lnTo>
                  <a:lnTo>
                    <a:pt x="179" y="297"/>
                  </a:lnTo>
                  <a:lnTo>
                    <a:pt x="200" y="276"/>
                  </a:lnTo>
                  <a:lnTo>
                    <a:pt x="227" y="235"/>
                  </a:lnTo>
                  <a:lnTo>
                    <a:pt x="255" y="200"/>
                  </a:lnTo>
                  <a:lnTo>
                    <a:pt x="282" y="152"/>
                  </a:lnTo>
                  <a:lnTo>
                    <a:pt x="303" y="138"/>
                  </a:lnTo>
                  <a:lnTo>
                    <a:pt x="331" y="118"/>
                  </a:lnTo>
                  <a:lnTo>
                    <a:pt x="358" y="83"/>
                  </a:lnTo>
                  <a:lnTo>
                    <a:pt x="379" y="49"/>
                  </a:lnTo>
                  <a:lnTo>
                    <a:pt x="407" y="21"/>
                  </a:lnTo>
                  <a:lnTo>
                    <a:pt x="434" y="14"/>
                  </a:lnTo>
                  <a:lnTo>
                    <a:pt x="462" y="7"/>
                  </a:lnTo>
                  <a:lnTo>
                    <a:pt x="483" y="0"/>
                  </a:lnTo>
                  <a:lnTo>
                    <a:pt x="510" y="0"/>
                  </a:lnTo>
                  <a:lnTo>
                    <a:pt x="538" y="0"/>
                  </a:lnTo>
                  <a:lnTo>
                    <a:pt x="565" y="0"/>
                  </a:lnTo>
                  <a:lnTo>
                    <a:pt x="586" y="7"/>
                  </a:lnTo>
                  <a:lnTo>
                    <a:pt x="614" y="14"/>
                  </a:lnTo>
                  <a:lnTo>
                    <a:pt x="641" y="21"/>
                  </a:lnTo>
                  <a:lnTo>
                    <a:pt x="662" y="55"/>
                  </a:lnTo>
                  <a:lnTo>
                    <a:pt x="690" y="90"/>
                  </a:lnTo>
                  <a:lnTo>
                    <a:pt x="717" y="124"/>
                  </a:lnTo>
                  <a:lnTo>
                    <a:pt x="745" y="159"/>
                  </a:lnTo>
                  <a:lnTo>
                    <a:pt x="765" y="187"/>
                  </a:lnTo>
                  <a:lnTo>
                    <a:pt x="793" y="221"/>
                  </a:lnTo>
                  <a:lnTo>
                    <a:pt x="821" y="249"/>
                  </a:lnTo>
                  <a:lnTo>
                    <a:pt x="848" y="276"/>
                  </a:lnTo>
                  <a:lnTo>
                    <a:pt x="869" y="297"/>
                  </a:lnTo>
                  <a:lnTo>
                    <a:pt x="897" y="325"/>
                  </a:lnTo>
                  <a:lnTo>
                    <a:pt x="924" y="345"/>
                  </a:lnTo>
                  <a:lnTo>
                    <a:pt x="952" y="366"/>
                  </a:lnTo>
                  <a:lnTo>
                    <a:pt x="972" y="387"/>
                  </a:lnTo>
                  <a:lnTo>
                    <a:pt x="1000" y="407"/>
                  </a:lnTo>
                  <a:lnTo>
                    <a:pt x="1028" y="428"/>
                  </a:lnTo>
                  <a:lnTo>
                    <a:pt x="1048" y="442"/>
                  </a:lnTo>
                  <a:lnTo>
                    <a:pt x="1076" y="462"/>
                  </a:lnTo>
                  <a:lnTo>
                    <a:pt x="1103" y="476"/>
                  </a:lnTo>
                  <a:lnTo>
                    <a:pt x="1131" y="490"/>
                  </a:lnTo>
                  <a:lnTo>
                    <a:pt x="1152" y="511"/>
                  </a:lnTo>
                  <a:lnTo>
                    <a:pt x="1179" y="525"/>
                  </a:lnTo>
                  <a:lnTo>
                    <a:pt x="1207" y="531"/>
                  </a:lnTo>
                  <a:lnTo>
                    <a:pt x="1235" y="545"/>
                  </a:lnTo>
                  <a:lnTo>
                    <a:pt x="1255" y="559"/>
                  </a:lnTo>
                  <a:lnTo>
                    <a:pt x="1283" y="573"/>
                  </a:lnTo>
                  <a:lnTo>
                    <a:pt x="1310" y="580"/>
                  </a:lnTo>
                  <a:lnTo>
                    <a:pt x="1331" y="594"/>
                  </a:lnTo>
                  <a:lnTo>
                    <a:pt x="1359" y="600"/>
                  </a:lnTo>
                  <a:lnTo>
                    <a:pt x="1386" y="614"/>
                  </a:lnTo>
                  <a:lnTo>
                    <a:pt x="1414" y="621"/>
                  </a:lnTo>
                  <a:lnTo>
                    <a:pt x="1435" y="628"/>
                  </a:lnTo>
                  <a:lnTo>
                    <a:pt x="1462" y="635"/>
                  </a:lnTo>
                  <a:lnTo>
                    <a:pt x="1490" y="642"/>
                  </a:lnTo>
                  <a:lnTo>
                    <a:pt x="1517" y="649"/>
                  </a:lnTo>
                  <a:lnTo>
                    <a:pt x="1538" y="656"/>
                  </a:lnTo>
                  <a:lnTo>
                    <a:pt x="1566" y="662"/>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5"/>
                  </a:lnTo>
                  <a:lnTo>
                    <a:pt x="1925" y="725"/>
                  </a:lnTo>
                  <a:lnTo>
                    <a:pt x="1952" y="731"/>
                  </a:lnTo>
                  <a:lnTo>
                    <a:pt x="1980" y="731"/>
                  </a:lnTo>
                  <a:lnTo>
                    <a:pt x="2000" y="731"/>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62" name="Freeform 33"/>
            <p:cNvSpPr>
              <a:spLocks/>
            </p:cNvSpPr>
            <p:nvPr/>
          </p:nvSpPr>
          <p:spPr bwMode="auto">
            <a:xfrm>
              <a:off x="1680" y="3265"/>
              <a:ext cx="2456" cy="766"/>
            </a:xfrm>
            <a:custGeom>
              <a:avLst/>
              <a:gdLst>
                <a:gd name="T0" fmla="*/ 20 w 2456"/>
                <a:gd name="T1" fmla="*/ 504 h 766"/>
                <a:gd name="T2" fmla="*/ 75 w 2456"/>
                <a:gd name="T3" fmla="*/ 442 h 766"/>
                <a:gd name="T4" fmla="*/ 124 w 2456"/>
                <a:gd name="T5" fmla="*/ 359 h 766"/>
                <a:gd name="T6" fmla="*/ 179 w 2456"/>
                <a:gd name="T7" fmla="*/ 297 h 766"/>
                <a:gd name="T8" fmla="*/ 227 w 2456"/>
                <a:gd name="T9" fmla="*/ 235 h 766"/>
                <a:gd name="T10" fmla="*/ 282 w 2456"/>
                <a:gd name="T11" fmla="*/ 152 h 766"/>
                <a:gd name="T12" fmla="*/ 331 w 2456"/>
                <a:gd name="T13" fmla="*/ 117 h 766"/>
                <a:gd name="T14" fmla="*/ 379 w 2456"/>
                <a:gd name="T15" fmla="*/ 48 h 766"/>
                <a:gd name="T16" fmla="*/ 434 w 2456"/>
                <a:gd name="T17" fmla="*/ 14 h 766"/>
                <a:gd name="T18" fmla="*/ 483 w 2456"/>
                <a:gd name="T19" fmla="*/ 0 h 766"/>
                <a:gd name="T20" fmla="*/ 538 w 2456"/>
                <a:gd name="T21" fmla="*/ 0 h 766"/>
                <a:gd name="T22" fmla="*/ 586 w 2456"/>
                <a:gd name="T23" fmla="*/ 7 h 766"/>
                <a:gd name="T24" fmla="*/ 641 w 2456"/>
                <a:gd name="T25" fmla="*/ 21 h 766"/>
                <a:gd name="T26" fmla="*/ 690 w 2456"/>
                <a:gd name="T27" fmla="*/ 90 h 766"/>
                <a:gd name="T28" fmla="*/ 745 w 2456"/>
                <a:gd name="T29" fmla="*/ 159 h 766"/>
                <a:gd name="T30" fmla="*/ 793 w 2456"/>
                <a:gd name="T31" fmla="*/ 221 h 766"/>
                <a:gd name="T32" fmla="*/ 848 w 2456"/>
                <a:gd name="T33" fmla="*/ 276 h 766"/>
                <a:gd name="T34" fmla="*/ 897 w 2456"/>
                <a:gd name="T35" fmla="*/ 324 h 766"/>
                <a:gd name="T36" fmla="*/ 952 w 2456"/>
                <a:gd name="T37" fmla="*/ 366 h 766"/>
                <a:gd name="T38" fmla="*/ 1000 w 2456"/>
                <a:gd name="T39" fmla="*/ 407 h 766"/>
                <a:gd name="T40" fmla="*/ 1048 w 2456"/>
                <a:gd name="T41" fmla="*/ 442 h 766"/>
                <a:gd name="T42" fmla="*/ 1103 w 2456"/>
                <a:gd name="T43" fmla="*/ 476 h 766"/>
                <a:gd name="T44" fmla="*/ 1152 w 2456"/>
                <a:gd name="T45" fmla="*/ 511 h 766"/>
                <a:gd name="T46" fmla="*/ 1207 w 2456"/>
                <a:gd name="T47" fmla="*/ 531 h 766"/>
                <a:gd name="T48" fmla="*/ 1255 w 2456"/>
                <a:gd name="T49" fmla="*/ 559 h 766"/>
                <a:gd name="T50" fmla="*/ 1310 w 2456"/>
                <a:gd name="T51" fmla="*/ 580 h 766"/>
                <a:gd name="T52" fmla="*/ 1359 w 2456"/>
                <a:gd name="T53" fmla="*/ 600 h 766"/>
                <a:gd name="T54" fmla="*/ 1414 w 2456"/>
                <a:gd name="T55" fmla="*/ 621 h 766"/>
                <a:gd name="T56" fmla="*/ 1462 w 2456"/>
                <a:gd name="T57" fmla="*/ 635 h 766"/>
                <a:gd name="T58" fmla="*/ 1517 w 2456"/>
                <a:gd name="T59" fmla="*/ 649 h 766"/>
                <a:gd name="T60" fmla="*/ 1566 w 2456"/>
                <a:gd name="T61" fmla="*/ 662 h 766"/>
                <a:gd name="T62" fmla="*/ 1614 w 2456"/>
                <a:gd name="T63" fmla="*/ 676 h 766"/>
                <a:gd name="T64" fmla="*/ 1669 w 2456"/>
                <a:gd name="T65" fmla="*/ 690 h 766"/>
                <a:gd name="T66" fmla="*/ 1718 w 2456"/>
                <a:gd name="T67" fmla="*/ 697 h 766"/>
                <a:gd name="T68" fmla="*/ 1773 w 2456"/>
                <a:gd name="T69" fmla="*/ 704 h 766"/>
                <a:gd name="T70" fmla="*/ 1821 w 2456"/>
                <a:gd name="T71" fmla="*/ 711 h 766"/>
                <a:gd name="T72" fmla="*/ 1876 w 2456"/>
                <a:gd name="T73" fmla="*/ 718 h 766"/>
                <a:gd name="T74" fmla="*/ 1925 w 2456"/>
                <a:gd name="T75" fmla="*/ 724 h 766"/>
                <a:gd name="T76" fmla="*/ 1980 w 2456"/>
                <a:gd name="T77" fmla="*/ 731 h 766"/>
                <a:gd name="T78" fmla="*/ 2028 w 2456"/>
                <a:gd name="T79" fmla="*/ 738 h 766"/>
                <a:gd name="T80" fmla="*/ 2083 w 2456"/>
                <a:gd name="T81" fmla="*/ 745 h 766"/>
                <a:gd name="T82" fmla="*/ 2132 w 2456"/>
                <a:gd name="T83" fmla="*/ 745 h 766"/>
                <a:gd name="T84" fmla="*/ 2187 w 2456"/>
                <a:gd name="T85" fmla="*/ 752 h 766"/>
                <a:gd name="T86" fmla="*/ 2235 w 2456"/>
                <a:gd name="T87" fmla="*/ 752 h 766"/>
                <a:gd name="T88" fmla="*/ 2283 w 2456"/>
                <a:gd name="T89" fmla="*/ 752 h 766"/>
                <a:gd name="T90" fmla="*/ 2338 w 2456"/>
                <a:gd name="T91" fmla="*/ 759 h 766"/>
                <a:gd name="T92" fmla="*/ 2387 w 2456"/>
                <a:gd name="T93" fmla="*/ 759 h 766"/>
                <a:gd name="T94" fmla="*/ 2442 w 2456"/>
                <a:gd name="T95" fmla="*/ 759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6" h="766">
                  <a:moveTo>
                    <a:pt x="0" y="511"/>
                  </a:moveTo>
                  <a:lnTo>
                    <a:pt x="20" y="504"/>
                  </a:lnTo>
                  <a:lnTo>
                    <a:pt x="48" y="490"/>
                  </a:lnTo>
                  <a:lnTo>
                    <a:pt x="75" y="442"/>
                  </a:lnTo>
                  <a:lnTo>
                    <a:pt x="96" y="393"/>
                  </a:lnTo>
                  <a:lnTo>
                    <a:pt x="124" y="359"/>
                  </a:lnTo>
                  <a:lnTo>
                    <a:pt x="151" y="318"/>
                  </a:lnTo>
                  <a:lnTo>
                    <a:pt x="179" y="297"/>
                  </a:lnTo>
                  <a:lnTo>
                    <a:pt x="200" y="276"/>
                  </a:lnTo>
                  <a:lnTo>
                    <a:pt x="227" y="235"/>
                  </a:lnTo>
                  <a:lnTo>
                    <a:pt x="255" y="200"/>
                  </a:lnTo>
                  <a:lnTo>
                    <a:pt x="282" y="152"/>
                  </a:lnTo>
                  <a:lnTo>
                    <a:pt x="303" y="138"/>
                  </a:lnTo>
                  <a:lnTo>
                    <a:pt x="331" y="117"/>
                  </a:lnTo>
                  <a:lnTo>
                    <a:pt x="358" y="83"/>
                  </a:lnTo>
                  <a:lnTo>
                    <a:pt x="379" y="48"/>
                  </a:lnTo>
                  <a:lnTo>
                    <a:pt x="407" y="21"/>
                  </a:lnTo>
                  <a:lnTo>
                    <a:pt x="434" y="14"/>
                  </a:lnTo>
                  <a:lnTo>
                    <a:pt x="462" y="7"/>
                  </a:lnTo>
                  <a:lnTo>
                    <a:pt x="483" y="0"/>
                  </a:lnTo>
                  <a:lnTo>
                    <a:pt x="510" y="0"/>
                  </a:lnTo>
                  <a:lnTo>
                    <a:pt x="538" y="0"/>
                  </a:lnTo>
                  <a:lnTo>
                    <a:pt x="565" y="0"/>
                  </a:lnTo>
                  <a:lnTo>
                    <a:pt x="586" y="7"/>
                  </a:lnTo>
                  <a:lnTo>
                    <a:pt x="614" y="14"/>
                  </a:lnTo>
                  <a:lnTo>
                    <a:pt x="641" y="21"/>
                  </a:lnTo>
                  <a:lnTo>
                    <a:pt x="662" y="55"/>
                  </a:lnTo>
                  <a:lnTo>
                    <a:pt x="690" y="90"/>
                  </a:lnTo>
                  <a:lnTo>
                    <a:pt x="717" y="124"/>
                  </a:lnTo>
                  <a:lnTo>
                    <a:pt x="745" y="159"/>
                  </a:lnTo>
                  <a:lnTo>
                    <a:pt x="765" y="186"/>
                  </a:lnTo>
                  <a:lnTo>
                    <a:pt x="793" y="221"/>
                  </a:lnTo>
                  <a:lnTo>
                    <a:pt x="821" y="249"/>
                  </a:lnTo>
                  <a:lnTo>
                    <a:pt x="848" y="276"/>
                  </a:lnTo>
                  <a:lnTo>
                    <a:pt x="869" y="297"/>
                  </a:lnTo>
                  <a:lnTo>
                    <a:pt x="897" y="324"/>
                  </a:lnTo>
                  <a:lnTo>
                    <a:pt x="924" y="345"/>
                  </a:lnTo>
                  <a:lnTo>
                    <a:pt x="952" y="366"/>
                  </a:lnTo>
                  <a:lnTo>
                    <a:pt x="972" y="386"/>
                  </a:lnTo>
                  <a:lnTo>
                    <a:pt x="1000" y="407"/>
                  </a:lnTo>
                  <a:lnTo>
                    <a:pt x="1028" y="428"/>
                  </a:lnTo>
                  <a:lnTo>
                    <a:pt x="1048" y="442"/>
                  </a:lnTo>
                  <a:lnTo>
                    <a:pt x="1076" y="462"/>
                  </a:lnTo>
                  <a:lnTo>
                    <a:pt x="1103" y="476"/>
                  </a:lnTo>
                  <a:lnTo>
                    <a:pt x="1131" y="490"/>
                  </a:lnTo>
                  <a:lnTo>
                    <a:pt x="1152" y="511"/>
                  </a:lnTo>
                  <a:lnTo>
                    <a:pt x="1179" y="524"/>
                  </a:lnTo>
                  <a:lnTo>
                    <a:pt x="1207" y="531"/>
                  </a:lnTo>
                  <a:lnTo>
                    <a:pt x="1235" y="545"/>
                  </a:lnTo>
                  <a:lnTo>
                    <a:pt x="1255" y="559"/>
                  </a:lnTo>
                  <a:lnTo>
                    <a:pt x="1283" y="573"/>
                  </a:lnTo>
                  <a:lnTo>
                    <a:pt x="1310" y="580"/>
                  </a:lnTo>
                  <a:lnTo>
                    <a:pt x="1331" y="593"/>
                  </a:lnTo>
                  <a:lnTo>
                    <a:pt x="1359" y="600"/>
                  </a:lnTo>
                  <a:lnTo>
                    <a:pt x="1386" y="614"/>
                  </a:lnTo>
                  <a:lnTo>
                    <a:pt x="1414" y="621"/>
                  </a:lnTo>
                  <a:lnTo>
                    <a:pt x="1435" y="628"/>
                  </a:lnTo>
                  <a:lnTo>
                    <a:pt x="1462" y="635"/>
                  </a:lnTo>
                  <a:lnTo>
                    <a:pt x="1490" y="642"/>
                  </a:lnTo>
                  <a:lnTo>
                    <a:pt x="1517" y="649"/>
                  </a:lnTo>
                  <a:lnTo>
                    <a:pt x="1538" y="655"/>
                  </a:lnTo>
                  <a:lnTo>
                    <a:pt x="1566" y="662"/>
                  </a:lnTo>
                  <a:lnTo>
                    <a:pt x="1593" y="669"/>
                  </a:lnTo>
                  <a:lnTo>
                    <a:pt x="1614" y="676"/>
                  </a:lnTo>
                  <a:lnTo>
                    <a:pt x="1642" y="683"/>
                  </a:lnTo>
                  <a:lnTo>
                    <a:pt x="1669" y="690"/>
                  </a:lnTo>
                  <a:lnTo>
                    <a:pt x="1697" y="690"/>
                  </a:lnTo>
                  <a:lnTo>
                    <a:pt x="1718" y="697"/>
                  </a:lnTo>
                  <a:lnTo>
                    <a:pt x="1745" y="704"/>
                  </a:lnTo>
                  <a:lnTo>
                    <a:pt x="1773" y="704"/>
                  </a:lnTo>
                  <a:lnTo>
                    <a:pt x="1800" y="711"/>
                  </a:lnTo>
                  <a:lnTo>
                    <a:pt x="1821" y="711"/>
                  </a:lnTo>
                  <a:lnTo>
                    <a:pt x="1849" y="718"/>
                  </a:lnTo>
                  <a:lnTo>
                    <a:pt x="1876" y="718"/>
                  </a:lnTo>
                  <a:lnTo>
                    <a:pt x="1904" y="724"/>
                  </a:lnTo>
                  <a:lnTo>
                    <a:pt x="1925" y="724"/>
                  </a:lnTo>
                  <a:lnTo>
                    <a:pt x="1952" y="731"/>
                  </a:lnTo>
                  <a:lnTo>
                    <a:pt x="1980" y="731"/>
                  </a:lnTo>
                  <a:lnTo>
                    <a:pt x="2000" y="731"/>
                  </a:lnTo>
                  <a:lnTo>
                    <a:pt x="2028" y="738"/>
                  </a:lnTo>
                  <a:lnTo>
                    <a:pt x="2056" y="738"/>
                  </a:lnTo>
                  <a:lnTo>
                    <a:pt x="2083" y="745"/>
                  </a:lnTo>
                  <a:lnTo>
                    <a:pt x="2104" y="745"/>
                  </a:lnTo>
                  <a:lnTo>
                    <a:pt x="2132" y="745"/>
                  </a:lnTo>
                  <a:lnTo>
                    <a:pt x="2159" y="745"/>
                  </a:lnTo>
                  <a:lnTo>
                    <a:pt x="2187" y="752"/>
                  </a:lnTo>
                  <a:lnTo>
                    <a:pt x="2207" y="752"/>
                  </a:lnTo>
                  <a:lnTo>
                    <a:pt x="2235" y="752"/>
                  </a:lnTo>
                  <a:lnTo>
                    <a:pt x="2263" y="752"/>
                  </a:lnTo>
                  <a:lnTo>
                    <a:pt x="2283" y="752"/>
                  </a:lnTo>
                  <a:lnTo>
                    <a:pt x="2311" y="759"/>
                  </a:lnTo>
                  <a:lnTo>
                    <a:pt x="2338" y="759"/>
                  </a:lnTo>
                  <a:lnTo>
                    <a:pt x="2366" y="759"/>
                  </a:lnTo>
                  <a:lnTo>
                    <a:pt x="2387" y="759"/>
                  </a:lnTo>
                  <a:lnTo>
                    <a:pt x="2414" y="759"/>
                  </a:lnTo>
                  <a:lnTo>
                    <a:pt x="2442" y="759"/>
                  </a:lnTo>
                  <a:lnTo>
                    <a:pt x="2456" y="766"/>
                  </a:lnTo>
                </a:path>
              </a:pathLst>
            </a:custGeom>
            <a:noFill/>
            <a:ln w="333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63" name="Freeform 34"/>
            <p:cNvSpPr>
              <a:spLocks/>
            </p:cNvSpPr>
            <p:nvPr/>
          </p:nvSpPr>
          <p:spPr bwMode="auto">
            <a:xfrm>
              <a:off x="1680" y="3583"/>
              <a:ext cx="2573" cy="427"/>
            </a:xfrm>
            <a:custGeom>
              <a:avLst/>
              <a:gdLst>
                <a:gd name="T0" fmla="*/ 20 w 2573"/>
                <a:gd name="T1" fmla="*/ 68 h 427"/>
                <a:gd name="T2" fmla="*/ 75 w 2573"/>
                <a:gd name="T3" fmla="*/ 41 h 427"/>
                <a:gd name="T4" fmla="*/ 124 w 2573"/>
                <a:gd name="T5" fmla="*/ 48 h 427"/>
                <a:gd name="T6" fmla="*/ 179 w 2573"/>
                <a:gd name="T7" fmla="*/ 62 h 427"/>
                <a:gd name="T8" fmla="*/ 227 w 2573"/>
                <a:gd name="T9" fmla="*/ 82 h 427"/>
                <a:gd name="T10" fmla="*/ 282 w 2573"/>
                <a:gd name="T11" fmla="*/ 55 h 427"/>
                <a:gd name="T12" fmla="*/ 331 w 2573"/>
                <a:gd name="T13" fmla="*/ 27 h 427"/>
                <a:gd name="T14" fmla="*/ 379 w 2573"/>
                <a:gd name="T15" fmla="*/ 13 h 427"/>
                <a:gd name="T16" fmla="*/ 434 w 2573"/>
                <a:gd name="T17" fmla="*/ 6 h 427"/>
                <a:gd name="T18" fmla="*/ 483 w 2573"/>
                <a:gd name="T19" fmla="*/ 13 h 427"/>
                <a:gd name="T20" fmla="*/ 538 w 2573"/>
                <a:gd name="T21" fmla="*/ 55 h 427"/>
                <a:gd name="T22" fmla="*/ 586 w 2573"/>
                <a:gd name="T23" fmla="*/ 124 h 427"/>
                <a:gd name="T24" fmla="*/ 641 w 2573"/>
                <a:gd name="T25" fmla="*/ 179 h 427"/>
                <a:gd name="T26" fmla="*/ 690 w 2573"/>
                <a:gd name="T27" fmla="*/ 227 h 427"/>
                <a:gd name="T28" fmla="*/ 745 w 2573"/>
                <a:gd name="T29" fmla="*/ 262 h 427"/>
                <a:gd name="T30" fmla="*/ 793 w 2573"/>
                <a:gd name="T31" fmla="*/ 296 h 427"/>
                <a:gd name="T32" fmla="*/ 848 w 2573"/>
                <a:gd name="T33" fmla="*/ 317 h 427"/>
                <a:gd name="T34" fmla="*/ 897 w 2573"/>
                <a:gd name="T35" fmla="*/ 337 h 427"/>
                <a:gd name="T36" fmla="*/ 952 w 2573"/>
                <a:gd name="T37" fmla="*/ 358 h 427"/>
                <a:gd name="T38" fmla="*/ 1000 w 2573"/>
                <a:gd name="T39" fmla="*/ 372 h 427"/>
                <a:gd name="T40" fmla="*/ 1048 w 2573"/>
                <a:gd name="T41" fmla="*/ 379 h 427"/>
                <a:gd name="T42" fmla="*/ 1103 w 2573"/>
                <a:gd name="T43" fmla="*/ 393 h 427"/>
                <a:gd name="T44" fmla="*/ 1152 w 2573"/>
                <a:gd name="T45" fmla="*/ 400 h 427"/>
                <a:gd name="T46" fmla="*/ 1207 w 2573"/>
                <a:gd name="T47" fmla="*/ 406 h 427"/>
                <a:gd name="T48" fmla="*/ 1255 w 2573"/>
                <a:gd name="T49" fmla="*/ 406 h 427"/>
                <a:gd name="T50" fmla="*/ 1310 w 2573"/>
                <a:gd name="T51" fmla="*/ 413 h 427"/>
                <a:gd name="T52" fmla="*/ 1359 w 2573"/>
                <a:gd name="T53" fmla="*/ 413 h 427"/>
                <a:gd name="T54" fmla="*/ 1414 w 2573"/>
                <a:gd name="T55" fmla="*/ 420 h 427"/>
                <a:gd name="T56" fmla="*/ 1462 w 2573"/>
                <a:gd name="T57" fmla="*/ 420 h 427"/>
                <a:gd name="T58" fmla="*/ 1517 w 2573"/>
                <a:gd name="T59" fmla="*/ 420 h 427"/>
                <a:gd name="T60" fmla="*/ 1566 w 2573"/>
                <a:gd name="T61" fmla="*/ 427 h 427"/>
                <a:gd name="T62" fmla="*/ 1614 w 2573"/>
                <a:gd name="T63" fmla="*/ 427 h 427"/>
                <a:gd name="T64" fmla="*/ 1669 w 2573"/>
                <a:gd name="T65" fmla="*/ 427 h 427"/>
                <a:gd name="T66" fmla="*/ 1718 w 2573"/>
                <a:gd name="T67" fmla="*/ 427 h 427"/>
                <a:gd name="T68" fmla="*/ 1773 w 2573"/>
                <a:gd name="T69" fmla="*/ 427 h 427"/>
                <a:gd name="T70" fmla="*/ 1821 w 2573"/>
                <a:gd name="T71" fmla="*/ 427 h 427"/>
                <a:gd name="T72" fmla="*/ 1876 w 2573"/>
                <a:gd name="T73" fmla="*/ 427 h 427"/>
                <a:gd name="T74" fmla="*/ 1925 w 2573"/>
                <a:gd name="T75" fmla="*/ 427 h 427"/>
                <a:gd name="T76" fmla="*/ 1980 w 2573"/>
                <a:gd name="T77" fmla="*/ 427 h 427"/>
                <a:gd name="T78" fmla="*/ 2028 w 2573"/>
                <a:gd name="T79" fmla="*/ 427 h 427"/>
                <a:gd name="T80" fmla="*/ 2083 w 2573"/>
                <a:gd name="T81" fmla="*/ 427 h 427"/>
                <a:gd name="T82" fmla="*/ 2132 w 2573"/>
                <a:gd name="T83" fmla="*/ 427 h 427"/>
                <a:gd name="T84" fmla="*/ 2187 w 2573"/>
                <a:gd name="T85" fmla="*/ 427 h 427"/>
                <a:gd name="T86" fmla="*/ 2235 w 2573"/>
                <a:gd name="T87" fmla="*/ 427 h 427"/>
                <a:gd name="T88" fmla="*/ 2283 w 2573"/>
                <a:gd name="T89" fmla="*/ 427 h 427"/>
                <a:gd name="T90" fmla="*/ 2338 w 2573"/>
                <a:gd name="T91" fmla="*/ 427 h 427"/>
                <a:gd name="T92" fmla="*/ 2387 w 2573"/>
                <a:gd name="T93" fmla="*/ 427 h 427"/>
                <a:gd name="T94" fmla="*/ 2442 w 2573"/>
                <a:gd name="T95" fmla="*/ 427 h 427"/>
                <a:gd name="T96" fmla="*/ 2490 w 2573"/>
                <a:gd name="T97" fmla="*/ 427 h 427"/>
                <a:gd name="T98" fmla="*/ 2545 w 2573"/>
                <a:gd name="T9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7">
                  <a:moveTo>
                    <a:pt x="0" y="68"/>
                  </a:moveTo>
                  <a:lnTo>
                    <a:pt x="20" y="68"/>
                  </a:lnTo>
                  <a:lnTo>
                    <a:pt x="48" y="55"/>
                  </a:lnTo>
                  <a:lnTo>
                    <a:pt x="75" y="41"/>
                  </a:lnTo>
                  <a:lnTo>
                    <a:pt x="96" y="48"/>
                  </a:lnTo>
                  <a:lnTo>
                    <a:pt x="124" y="48"/>
                  </a:lnTo>
                  <a:lnTo>
                    <a:pt x="151" y="62"/>
                  </a:lnTo>
                  <a:lnTo>
                    <a:pt x="179" y="62"/>
                  </a:lnTo>
                  <a:lnTo>
                    <a:pt x="200" y="55"/>
                  </a:lnTo>
                  <a:lnTo>
                    <a:pt x="227" y="82"/>
                  </a:lnTo>
                  <a:lnTo>
                    <a:pt x="255" y="62"/>
                  </a:lnTo>
                  <a:lnTo>
                    <a:pt x="282" y="55"/>
                  </a:lnTo>
                  <a:lnTo>
                    <a:pt x="303" y="48"/>
                  </a:lnTo>
                  <a:lnTo>
                    <a:pt x="331" y="27"/>
                  </a:lnTo>
                  <a:lnTo>
                    <a:pt x="358" y="20"/>
                  </a:lnTo>
                  <a:lnTo>
                    <a:pt x="379" y="13"/>
                  </a:lnTo>
                  <a:lnTo>
                    <a:pt x="407" y="0"/>
                  </a:lnTo>
                  <a:lnTo>
                    <a:pt x="434" y="6"/>
                  </a:lnTo>
                  <a:lnTo>
                    <a:pt x="462" y="13"/>
                  </a:lnTo>
                  <a:lnTo>
                    <a:pt x="483" y="13"/>
                  </a:lnTo>
                  <a:lnTo>
                    <a:pt x="510" y="20"/>
                  </a:lnTo>
                  <a:lnTo>
                    <a:pt x="538" y="55"/>
                  </a:lnTo>
                  <a:lnTo>
                    <a:pt x="565" y="96"/>
                  </a:lnTo>
                  <a:lnTo>
                    <a:pt x="586" y="124"/>
                  </a:lnTo>
                  <a:lnTo>
                    <a:pt x="614" y="158"/>
                  </a:lnTo>
                  <a:lnTo>
                    <a:pt x="641" y="179"/>
                  </a:lnTo>
                  <a:lnTo>
                    <a:pt x="662" y="206"/>
                  </a:lnTo>
                  <a:lnTo>
                    <a:pt x="690" y="227"/>
                  </a:lnTo>
                  <a:lnTo>
                    <a:pt x="717" y="248"/>
                  </a:lnTo>
                  <a:lnTo>
                    <a:pt x="745" y="262"/>
                  </a:lnTo>
                  <a:lnTo>
                    <a:pt x="765" y="275"/>
                  </a:lnTo>
                  <a:lnTo>
                    <a:pt x="793" y="296"/>
                  </a:lnTo>
                  <a:lnTo>
                    <a:pt x="821" y="310"/>
                  </a:lnTo>
                  <a:lnTo>
                    <a:pt x="848" y="317"/>
                  </a:lnTo>
                  <a:lnTo>
                    <a:pt x="869" y="331"/>
                  </a:lnTo>
                  <a:lnTo>
                    <a:pt x="897" y="337"/>
                  </a:lnTo>
                  <a:lnTo>
                    <a:pt x="924" y="351"/>
                  </a:lnTo>
                  <a:lnTo>
                    <a:pt x="952" y="358"/>
                  </a:lnTo>
                  <a:lnTo>
                    <a:pt x="972" y="365"/>
                  </a:lnTo>
                  <a:lnTo>
                    <a:pt x="1000" y="372"/>
                  </a:lnTo>
                  <a:lnTo>
                    <a:pt x="1028" y="379"/>
                  </a:lnTo>
                  <a:lnTo>
                    <a:pt x="1048" y="379"/>
                  </a:lnTo>
                  <a:lnTo>
                    <a:pt x="1076" y="386"/>
                  </a:lnTo>
                  <a:lnTo>
                    <a:pt x="1103" y="393"/>
                  </a:lnTo>
                  <a:lnTo>
                    <a:pt x="1131" y="393"/>
                  </a:lnTo>
                  <a:lnTo>
                    <a:pt x="1152" y="400"/>
                  </a:lnTo>
                  <a:lnTo>
                    <a:pt x="1179" y="400"/>
                  </a:lnTo>
                  <a:lnTo>
                    <a:pt x="1207" y="406"/>
                  </a:lnTo>
                  <a:lnTo>
                    <a:pt x="1235" y="406"/>
                  </a:lnTo>
                  <a:lnTo>
                    <a:pt x="1255" y="406"/>
                  </a:lnTo>
                  <a:lnTo>
                    <a:pt x="1283" y="413"/>
                  </a:lnTo>
                  <a:lnTo>
                    <a:pt x="1310" y="413"/>
                  </a:lnTo>
                  <a:lnTo>
                    <a:pt x="1331" y="413"/>
                  </a:lnTo>
                  <a:lnTo>
                    <a:pt x="1359" y="413"/>
                  </a:lnTo>
                  <a:lnTo>
                    <a:pt x="1386" y="420"/>
                  </a:lnTo>
                  <a:lnTo>
                    <a:pt x="1414" y="420"/>
                  </a:lnTo>
                  <a:lnTo>
                    <a:pt x="1435" y="420"/>
                  </a:lnTo>
                  <a:lnTo>
                    <a:pt x="1462" y="420"/>
                  </a:lnTo>
                  <a:lnTo>
                    <a:pt x="1490" y="420"/>
                  </a:lnTo>
                  <a:lnTo>
                    <a:pt x="1517" y="420"/>
                  </a:lnTo>
                  <a:lnTo>
                    <a:pt x="1538" y="427"/>
                  </a:lnTo>
                  <a:lnTo>
                    <a:pt x="1566" y="427"/>
                  </a:lnTo>
                  <a:lnTo>
                    <a:pt x="1593" y="427"/>
                  </a:lnTo>
                  <a:lnTo>
                    <a:pt x="1614" y="427"/>
                  </a:lnTo>
                  <a:lnTo>
                    <a:pt x="1642" y="427"/>
                  </a:lnTo>
                  <a:lnTo>
                    <a:pt x="1669" y="427"/>
                  </a:lnTo>
                  <a:lnTo>
                    <a:pt x="1697" y="427"/>
                  </a:lnTo>
                  <a:lnTo>
                    <a:pt x="1718" y="427"/>
                  </a:lnTo>
                  <a:lnTo>
                    <a:pt x="1745" y="427"/>
                  </a:lnTo>
                  <a:lnTo>
                    <a:pt x="1773" y="427"/>
                  </a:lnTo>
                  <a:lnTo>
                    <a:pt x="1800" y="427"/>
                  </a:lnTo>
                  <a:lnTo>
                    <a:pt x="1821" y="427"/>
                  </a:lnTo>
                  <a:lnTo>
                    <a:pt x="1849" y="427"/>
                  </a:lnTo>
                  <a:lnTo>
                    <a:pt x="1876" y="427"/>
                  </a:lnTo>
                  <a:lnTo>
                    <a:pt x="1904" y="427"/>
                  </a:lnTo>
                  <a:lnTo>
                    <a:pt x="1925" y="427"/>
                  </a:lnTo>
                  <a:lnTo>
                    <a:pt x="1952" y="427"/>
                  </a:lnTo>
                  <a:lnTo>
                    <a:pt x="1980" y="427"/>
                  </a:lnTo>
                  <a:lnTo>
                    <a:pt x="2000" y="427"/>
                  </a:lnTo>
                  <a:lnTo>
                    <a:pt x="2028" y="427"/>
                  </a:lnTo>
                  <a:lnTo>
                    <a:pt x="2056" y="427"/>
                  </a:lnTo>
                  <a:lnTo>
                    <a:pt x="2083" y="427"/>
                  </a:lnTo>
                  <a:lnTo>
                    <a:pt x="2104" y="427"/>
                  </a:lnTo>
                  <a:lnTo>
                    <a:pt x="2132" y="427"/>
                  </a:lnTo>
                  <a:lnTo>
                    <a:pt x="2159" y="427"/>
                  </a:lnTo>
                  <a:lnTo>
                    <a:pt x="2187" y="427"/>
                  </a:lnTo>
                  <a:lnTo>
                    <a:pt x="2207" y="427"/>
                  </a:lnTo>
                  <a:lnTo>
                    <a:pt x="2235" y="427"/>
                  </a:lnTo>
                  <a:lnTo>
                    <a:pt x="2263" y="427"/>
                  </a:lnTo>
                  <a:lnTo>
                    <a:pt x="2283" y="427"/>
                  </a:lnTo>
                  <a:lnTo>
                    <a:pt x="2311" y="427"/>
                  </a:lnTo>
                  <a:lnTo>
                    <a:pt x="2338" y="427"/>
                  </a:lnTo>
                  <a:lnTo>
                    <a:pt x="2366" y="427"/>
                  </a:lnTo>
                  <a:lnTo>
                    <a:pt x="2387" y="427"/>
                  </a:lnTo>
                  <a:lnTo>
                    <a:pt x="2414" y="427"/>
                  </a:lnTo>
                  <a:lnTo>
                    <a:pt x="2442" y="427"/>
                  </a:lnTo>
                  <a:lnTo>
                    <a:pt x="2470" y="427"/>
                  </a:lnTo>
                  <a:lnTo>
                    <a:pt x="2490" y="427"/>
                  </a:lnTo>
                  <a:lnTo>
                    <a:pt x="2518" y="427"/>
                  </a:lnTo>
                  <a:lnTo>
                    <a:pt x="2545" y="427"/>
                  </a:lnTo>
                  <a:lnTo>
                    <a:pt x="2573" y="427"/>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64" name="Freeform 35"/>
            <p:cNvSpPr>
              <a:spLocks/>
            </p:cNvSpPr>
            <p:nvPr/>
          </p:nvSpPr>
          <p:spPr bwMode="auto">
            <a:xfrm>
              <a:off x="1680" y="3589"/>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6 h 428"/>
                <a:gd name="T12" fmla="*/ 331 w 2573"/>
                <a:gd name="T13" fmla="*/ 28 h 428"/>
                <a:gd name="T14" fmla="*/ 379 w 2573"/>
                <a:gd name="T15" fmla="*/ 14 h 428"/>
                <a:gd name="T16" fmla="*/ 434 w 2573"/>
                <a:gd name="T17" fmla="*/ 7 h 428"/>
                <a:gd name="T18" fmla="*/ 483 w 2573"/>
                <a:gd name="T19" fmla="*/ 14 h 428"/>
                <a:gd name="T20" fmla="*/ 538 w 2573"/>
                <a:gd name="T21" fmla="*/ 56 h 428"/>
                <a:gd name="T22" fmla="*/ 586 w 2573"/>
                <a:gd name="T23" fmla="*/ 125 h 428"/>
                <a:gd name="T24" fmla="*/ 641 w 2573"/>
                <a:gd name="T25" fmla="*/ 180 h 428"/>
                <a:gd name="T26" fmla="*/ 690 w 2573"/>
                <a:gd name="T27" fmla="*/ 228 h 428"/>
                <a:gd name="T28" fmla="*/ 745 w 2573"/>
                <a:gd name="T29" fmla="*/ 263 h 428"/>
                <a:gd name="T30" fmla="*/ 793 w 2573"/>
                <a:gd name="T31" fmla="*/ 297 h 428"/>
                <a:gd name="T32" fmla="*/ 848 w 2573"/>
                <a:gd name="T33" fmla="*/ 318 h 428"/>
                <a:gd name="T34" fmla="*/ 897 w 2573"/>
                <a:gd name="T35" fmla="*/ 338 h 428"/>
                <a:gd name="T36" fmla="*/ 952 w 2573"/>
                <a:gd name="T37" fmla="*/ 359 h 428"/>
                <a:gd name="T38" fmla="*/ 1000 w 2573"/>
                <a:gd name="T39" fmla="*/ 373 h 428"/>
                <a:gd name="T40" fmla="*/ 1048 w 2573"/>
                <a:gd name="T41" fmla="*/ 380 h 428"/>
                <a:gd name="T42" fmla="*/ 1103 w 2573"/>
                <a:gd name="T43" fmla="*/ 394 h 428"/>
                <a:gd name="T44" fmla="*/ 1152 w 2573"/>
                <a:gd name="T45" fmla="*/ 400 h 428"/>
                <a:gd name="T46" fmla="*/ 1207 w 2573"/>
                <a:gd name="T47" fmla="*/ 407 h 428"/>
                <a:gd name="T48" fmla="*/ 1255 w 2573"/>
                <a:gd name="T49" fmla="*/ 407 h 428"/>
                <a:gd name="T50" fmla="*/ 1310 w 2573"/>
                <a:gd name="T51" fmla="*/ 414 h 428"/>
                <a:gd name="T52" fmla="*/ 1359 w 2573"/>
                <a:gd name="T53" fmla="*/ 414 h 428"/>
                <a:gd name="T54" fmla="*/ 1414 w 2573"/>
                <a:gd name="T55" fmla="*/ 421 h 428"/>
                <a:gd name="T56" fmla="*/ 1462 w 2573"/>
                <a:gd name="T57" fmla="*/ 421 h 428"/>
                <a:gd name="T58" fmla="*/ 1517 w 2573"/>
                <a:gd name="T59" fmla="*/ 421 h 428"/>
                <a:gd name="T60" fmla="*/ 1566 w 2573"/>
                <a:gd name="T61" fmla="*/ 428 h 428"/>
                <a:gd name="T62" fmla="*/ 1614 w 2573"/>
                <a:gd name="T63" fmla="*/ 428 h 428"/>
                <a:gd name="T64" fmla="*/ 1669 w 2573"/>
                <a:gd name="T65" fmla="*/ 428 h 428"/>
                <a:gd name="T66" fmla="*/ 1718 w 2573"/>
                <a:gd name="T67" fmla="*/ 428 h 428"/>
                <a:gd name="T68" fmla="*/ 1773 w 2573"/>
                <a:gd name="T69" fmla="*/ 428 h 428"/>
                <a:gd name="T70" fmla="*/ 1821 w 2573"/>
                <a:gd name="T71" fmla="*/ 428 h 428"/>
                <a:gd name="T72" fmla="*/ 1876 w 2573"/>
                <a:gd name="T73" fmla="*/ 428 h 428"/>
                <a:gd name="T74" fmla="*/ 1925 w 2573"/>
                <a:gd name="T75" fmla="*/ 428 h 428"/>
                <a:gd name="T76" fmla="*/ 1980 w 2573"/>
                <a:gd name="T77" fmla="*/ 428 h 428"/>
                <a:gd name="T78" fmla="*/ 2028 w 2573"/>
                <a:gd name="T79" fmla="*/ 428 h 428"/>
                <a:gd name="T80" fmla="*/ 2083 w 2573"/>
                <a:gd name="T81" fmla="*/ 428 h 428"/>
                <a:gd name="T82" fmla="*/ 2132 w 2573"/>
                <a:gd name="T83" fmla="*/ 428 h 428"/>
                <a:gd name="T84" fmla="*/ 2187 w 2573"/>
                <a:gd name="T85" fmla="*/ 428 h 428"/>
                <a:gd name="T86" fmla="*/ 2235 w 2573"/>
                <a:gd name="T87" fmla="*/ 428 h 428"/>
                <a:gd name="T88" fmla="*/ 2283 w 2573"/>
                <a:gd name="T89" fmla="*/ 428 h 428"/>
                <a:gd name="T90" fmla="*/ 2338 w 2573"/>
                <a:gd name="T91" fmla="*/ 428 h 428"/>
                <a:gd name="T92" fmla="*/ 2387 w 2573"/>
                <a:gd name="T93" fmla="*/ 428 h 428"/>
                <a:gd name="T94" fmla="*/ 2442 w 2573"/>
                <a:gd name="T95" fmla="*/ 428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6"/>
                  </a:lnTo>
                  <a:lnTo>
                    <a:pt x="75" y="42"/>
                  </a:lnTo>
                  <a:lnTo>
                    <a:pt x="96" y="49"/>
                  </a:lnTo>
                  <a:lnTo>
                    <a:pt x="124" y="49"/>
                  </a:lnTo>
                  <a:lnTo>
                    <a:pt x="151" y="62"/>
                  </a:lnTo>
                  <a:lnTo>
                    <a:pt x="179" y="62"/>
                  </a:lnTo>
                  <a:lnTo>
                    <a:pt x="200" y="56"/>
                  </a:lnTo>
                  <a:lnTo>
                    <a:pt x="227" y="83"/>
                  </a:lnTo>
                  <a:lnTo>
                    <a:pt x="255" y="62"/>
                  </a:lnTo>
                  <a:lnTo>
                    <a:pt x="282" y="56"/>
                  </a:lnTo>
                  <a:lnTo>
                    <a:pt x="303" y="49"/>
                  </a:lnTo>
                  <a:lnTo>
                    <a:pt x="331" y="28"/>
                  </a:lnTo>
                  <a:lnTo>
                    <a:pt x="358" y="21"/>
                  </a:lnTo>
                  <a:lnTo>
                    <a:pt x="379" y="14"/>
                  </a:lnTo>
                  <a:lnTo>
                    <a:pt x="407" y="0"/>
                  </a:lnTo>
                  <a:lnTo>
                    <a:pt x="434" y="7"/>
                  </a:lnTo>
                  <a:lnTo>
                    <a:pt x="462" y="14"/>
                  </a:lnTo>
                  <a:lnTo>
                    <a:pt x="483" y="14"/>
                  </a:lnTo>
                  <a:lnTo>
                    <a:pt x="510" y="21"/>
                  </a:lnTo>
                  <a:lnTo>
                    <a:pt x="538" y="56"/>
                  </a:lnTo>
                  <a:lnTo>
                    <a:pt x="565" y="97"/>
                  </a:lnTo>
                  <a:lnTo>
                    <a:pt x="586" y="125"/>
                  </a:lnTo>
                  <a:lnTo>
                    <a:pt x="614" y="159"/>
                  </a:lnTo>
                  <a:lnTo>
                    <a:pt x="641" y="180"/>
                  </a:lnTo>
                  <a:lnTo>
                    <a:pt x="662" y="207"/>
                  </a:lnTo>
                  <a:lnTo>
                    <a:pt x="690" y="228"/>
                  </a:lnTo>
                  <a:lnTo>
                    <a:pt x="717" y="249"/>
                  </a:lnTo>
                  <a:lnTo>
                    <a:pt x="745" y="263"/>
                  </a:lnTo>
                  <a:lnTo>
                    <a:pt x="765" y="276"/>
                  </a:lnTo>
                  <a:lnTo>
                    <a:pt x="793" y="297"/>
                  </a:lnTo>
                  <a:lnTo>
                    <a:pt x="821" y="311"/>
                  </a:lnTo>
                  <a:lnTo>
                    <a:pt x="848" y="318"/>
                  </a:lnTo>
                  <a:lnTo>
                    <a:pt x="869" y="331"/>
                  </a:lnTo>
                  <a:lnTo>
                    <a:pt x="897" y="338"/>
                  </a:lnTo>
                  <a:lnTo>
                    <a:pt x="924" y="352"/>
                  </a:lnTo>
                  <a:lnTo>
                    <a:pt x="952" y="359"/>
                  </a:lnTo>
                  <a:lnTo>
                    <a:pt x="972" y="366"/>
                  </a:lnTo>
                  <a:lnTo>
                    <a:pt x="1000" y="373"/>
                  </a:lnTo>
                  <a:lnTo>
                    <a:pt x="1028" y="380"/>
                  </a:lnTo>
                  <a:lnTo>
                    <a:pt x="1048" y="380"/>
                  </a:lnTo>
                  <a:lnTo>
                    <a:pt x="1076" y="387"/>
                  </a:lnTo>
                  <a:lnTo>
                    <a:pt x="1103" y="394"/>
                  </a:lnTo>
                  <a:lnTo>
                    <a:pt x="1131" y="394"/>
                  </a:lnTo>
                  <a:lnTo>
                    <a:pt x="1152" y="400"/>
                  </a:lnTo>
                  <a:lnTo>
                    <a:pt x="1179" y="400"/>
                  </a:lnTo>
                  <a:lnTo>
                    <a:pt x="1207" y="407"/>
                  </a:lnTo>
                  <a:lnTo>
                    <a:pt x="1235" y="407"/>
                  </a:lnTo>
                  <a:lnTo>
                    <a:pt x="1255" y="407"/>
                  </a:lnTo>
                  <a:lnTo>
                    <a:pt x="1283" y="414"/>
                  </a:lnTo>
                  <a:lnTo>
                    <a:pt x="1310" y="414"/>
                  </a:lnTo>
                  <a:lnTo>
                    <a:pt x="1331" y="414"/>
                  </a:lnTo>
                  <a:lnTo>
                    <a:pt x="1359" y="414"/>
                  </a:lnTo>
                  <a:lnTo>
                    <a:pt x="1386" y="421"/>
                  </a:lnTo>
                  <a:lnTo>
                    <a:pt x="1414" y="421"/>
                  </a:lnTo>
                  <a:lnTo>
                    <a:pt x="1435" y="421"/>
                  </a:lnTo>
                  <a:lnTo>
                    <a:pt x="1462" y="421"/>
                  </a:lnTo>
                  <a:lnTo>
                    <a:pt x="1490" y="421"/>
                  </a:lnTo>
                  <a:lnTo>
                    <a:pt x="1517" y="421"/>
                  </a:lnTo>
                  <a:lnTo>
                    <a:pt x="1538" y="428"/>
                  </a:lnTo>
                  <a:lnTo>
                    <a:pt x="1566" y="428"/>
                  </a:lnTo>
                  <a:lnTo>
                    <a:pt x="1593" y="428"/>
                  </a:lnTo>
                  <a:lnTo>
                    <a:pt x="1614" y="428"/>
                  </a:lnTo>
                  <a:lnTo>
                    <a:pt x="1642" y="428"/>
                  </a:lnTo>
                  <a:lnTo>
                    <a:pt x="1669" y="428"/>
                  </a:lnTo>
                  <a:lnTo>
                    <a:pt x="1697" y="428"/>
                  </a:lnTo>
                  <a:lnTo>
                    <a:pt x="1718" y="428"/>
                  </a:lnTo>
                  <a:lnTo>
                    <a:pt x="1745" y="428"/>
                  </a:lnTo>
                  <a:lnTo>
                    <a:pt x="1773" y="428"/>
                  </a:lnTo>
                  <a:lnTo>
                    <a:pt x="1800" y="428"/>
                  </a:lnTo>
                  <a:lnTo>
                    <a:pt x="1821" y="428"/>
                  </a:lnTo>
                  <a:lnTo>
                    <a:pt x="1849" y="428"/>
                  </a:lnTo>
                  <a:lnTo>
                    <a:pt x="1876" y="428"/>
                  </a:lnTo>
                  <a:lnTo>
                    <a:pt x="1904" y="428"/>
                  </a:lnTo>
                  <a:lnTo>
                    <a:pt x="1925" y="428"/>
                  </a:lnTo>
                  <a:lnTo>
                    <a:pt x="1952" y="428"/>
                  </a:lnTo>
                  <a:lnTo>
                    <a:pt x="1980" y="428"/>
                  </a:lnTo>
                  <a:lnTo>
                    <a:pt x="2000" y="428"/>
                  </a:lnTo>
                  <a:lnTo>
                    <a:pt x="2028" y="428"/>
                  </a:lnTo>
                  <a:lnTo>
                    <a:pt x="2056" y="428"/>
                  </a:lnTo>
                  <a:lnTo>
                    <a:pt x="2083" y="428"/>
                  </a:lnTo>
                  <a:lnTo>
                    <a:pt x="2104" y="428"/>
                  </a:lnTo>
                  <a:lnTo>
                    <a:pt x="2132" y="428"/>
                  </a:lnTo>
                  <a:lnTo>
                    <a:pt x="2159" y="428"/>
                  </a:lnTo>
                  <a:lnTo>
                    <a:pt x="2187" y="428"/>
                  </a:lnTo>
                  <a:lnTo>
                    <a:pt x="2207" y="428"/>
                  </a:lnTo>
                  <a:lnTo>
                    <a:pt x="2235" y="428"/>
                  </a:lnTo>
                  <a:lnTo>
                    <a:pt x="2263" y="428"/>
                  </a:lnTo>
                  <a:lnTo>
                    <a:pt x="2283" y="428"/>
                  </a:lnTo>
                  <a:lnTo>
                    <a:pt x="2311" y="428"/>
                  </a:lnTo>
                  <a:lnTo>
                    <a:pt x="2338" y="428"/>
                  </a:lnTo>
                  <a:lnTo>
                    <a:pt x="2366" y="428"/>
                  </a:lnTo>
                  <a:lnTo>
                    <a:pt x="2387" y="428"/>
                  </a:lnTo>
                  <a:lnTo>
                    <a:pt x="2414" y="428"/>
                  </a:lnTo>
                  <a:lnTo>
                    <a:pt x="2442" y="428"/>
                  </a:lnTo>
                  <a:lnTo>
                    <a:pt x="2470" y="428"/>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65" name="Freeform 36"/>
            <p:cNvSpPr>
              <a:spLocks/>
            </p:cNvSpPr>
            <p:nvPr/>
          </p:nvSpPr>
          <p:spPr bwMode="auto">
            <a:xfrm>
              <a:off x="1680" y="3596"/>
              <a:ext cx="2573" cy="428"/>
            </a:xfrm>
            <a:custGeom>
              <a:avLst/>
              <a:gdLst>
                <a:gd name="T0" fmla="*/ 20 w 2573"/>
                <a:gd name="T1" fmla="*/ 69 h 428"/>
                <a:gd name="T2" fmla="*/ 75 w 2573"/>
                <a:gd name="T3" fmla="*/ 42 h 428"/>
                <a:gd name="T4" fmla="*/ 124 w 2573"/>
                <a:gd name="T5" fmla="*/ 49 h 428"/>
                <a:gd name="T6" fmla="*/ 179 w 2573"/>
                <a:gd name="T7" fmla="*/ 62 h 428"/>
                <a:gd name="T8" fmla="*/ 227 w 2573"/>
                <a:gd name="T9" fmla="*/ 83 h 428"/>
                <a:gd name="T10" fmla="*/ 282 w 2573"/>
                <a:gd name="T11" fmla="*/ 55 h 428"/>
                <a:gd name="T12" fmla="*/ 331 w 2573"/>
                <a:gd name="T13" fmla="*/ 28 h 428"/>
                <a:gd name="T14" fmla="*/ 379 w 2573"/>
                <a:gd name="T15" fmla="*/ 14 h 428"/>
                <a:gd name="T16" fmla="*/ 434 w 2573"/>
                <a:gd name="T17" fmla="*/ 7 h 428"/>
                <a:gd name="T18" fmla="*/ 483 w 2573"/>
                <a:gd name="T19" fmla="*/ 14 h 428"/>
                <a:gd name="T20" fmla="*/ 538 w 2573"/>
                <a:gd name="T21" fmla="*/ 55 h 428"/>
                <a:gd name="T22" fmla="*/ 586 w 2573"/>
                <a:gd name="T23" fmla="*/ 124 h 428"/>
                <a:gd name="T24" fmla="*/ 641 w 2573"/>
                <a:gd name="T25" fmla="*/ 180 h 428"/>
                <a:gd name="T26" fmla="*/ 690 w 2573"/>
                <a:gd name="T27" fmla="*/ 228 h 428"/>
                <a:gd name="T28" fmla="*/ 745 w 2573"/>
                <a:gd name="T29" fmla="*/ 262 h 428"/>
                <a:gd name="T30" fmla="*/ 793 w 2573"/>
                <a:gd name="T31" fmla="*/ 297 h 428"/>
                <a:gd name="T32" fmla="*/ 848 w 2573"/>
                <a:gd name="T33" fmla="*/ 318 h 428"/>
                <a:gd name="T34" fmla="*/ 897 w 2573"/>
                <a:gd name="T35" fmla="*/ 338 h 428"/>
                <a:gd name="T36" fmla="*/ 952 w 2573"/>
                <a:gd name="T37" fmla="*/ 359 h 428"/>
                <a:gd name="T38" fmla="*/ 1000 w 2573"/>
                <a:gd name="T39" fmla="*/ 373 h 428"/>
                <a:gd name="T40" fmla="*/ 1048 w 2573"/>
                <a:gd name="T41" fmla="*/ 380 h 428"/>
                <a:gd name="T42" fmla="*/ 1103 w 2573"/>
                <a:gd name="T43" fmla="*/ 393 h 428"/>
                <a:gd name="T44" fmla="*/ 1152 w 2573"/>
                <a:gd name="T45" fmla="*/ 400 h 428"/>
                <a:gd name="T46" fmla="*/ 1207 w 2573"/>
                <a:gd name="T47" fmla="*/ 407 h 428"/>
                <a:gd name="T48" fmla="*/ 1255 w 2573"/>
                <a:gd name="T49" fmla="*/ 407 h 428"/>
                <a:gd name="T50" fmla="*/ 1310 w 2573"/>
                <a:gd name="T51" fmla="*/ 414 h 428"/>
                <a:gd name="T52" fmla="*/ 1359 w 2573"/>
                <a:gd name="T53" fmla="*/ 414 h 428"/>
                <a:gd name="T54" fmla="*/ 1414 w 2573"/>
                <a:gd name="T55" fmla="*/ 421 h 428"/>
                <a:gd name="T56" fmla="*/ 1462 w 2573"/>
                <a:gd name="T57" fmla="*/ 421 h 428"/>
                <a:gd name="T58" fmla="*/ 1517 w 2573"/>
                <a:gd name="T59" fmla="*/ 421 h 428"/>
                <a:gd name="T60" fmla="*/ 1566 w 2573"/>
                <a:gd name="T61" fmla="*/ 428 h 428"/>
                <a:gd name="T62" fmla="*/ 1614 w 2573"/>
                <a:gd name="T63" fmla="*/ 428 h 428"/>
                <a:gd name="T64" fmla="*/ 1669 w 2573"/>
                <a:gd name="T65" fmla="*/ 428 h 428"/>
                <a:gd name="T66" fmla="*/ 1718 w 2573"/>
                <a:gd name="T67" fmla="*/ 428 h 428"/>
                <a:gd name="T68" fmla="*/ 1773 w 2573"/>
                <a:gd name="T69" fmla="*/ 428 h 428"/>
                <a:gd name="T70" fmla="*/ 1821 w 2573"/>
                <a:gd name="T71" fmla="*/ 428 h 428"/>
                <a:gd name="T72" fmla="*/ 1876 w 2573"/>
                <a:gd name="T73" fmla="*/ 428 h 428"/>
                <a:gd name="T74" fmla="*/ 1925 w 2573"/>
                <a:gd name="T75" fmla="*/ 428 h 428"/>
                <a:gd name="T76" fmla="*/ 1980 w 2573"/>
                <a:gd name="T77" fmla="*/ 428 h 428"/>
                <a:gd name="T78" fmla="*/ 2028 w 2573"/>
                <a:gd name="T79" fmla="*/ 428 h 428"/>
                <a:gd name="T80" fmla="*/ 2083 w 2573"/>
                <a:gd name="T81" fmla="*/ 428 h 428"/>
                <a:gd name="T82" fmla="*/ 2132 w 2573"/>
                <a:gd name="T83" fmla="*/ 428 h 428"/>
                <a:gd name="T84" fmla="*/ 2187 w 2573"/>
                <a:gd name="T85" fmla="*/ 428 h 428"/>
                <a:gd name="T86" fmla="*/ 2235 w 2573"/>
                <a:gd name="T87" fmla="*/ 428 h 428"/>
                <a:gd name="T88" fmla="*/ 2283 w 2573"/>
                <a:gd name="T89" fmla="*/ 428 h 428"/>
                <a:gd name="T90" fmla="*/ 2338 w 2573"/>
                <a:gd name="T91" fmla="*/ 428 h 428"/>
                <a:gd name="T92" fmla="*/ 2387 w 2573"/>
                <a:gd name="T93" fmla="*/ 428 h 428"/>
                <a:gd name="T94" fmla="*/ 2442 w 2573"/>
                <a:gd name="T95" fmla="*/ 428 h 428"/>
                <a:gd name="T96" fmla="*/ 2490 w 2573"/>
                <a:gd name="T97" fmla="*/ 428 h 428"/>
                <a:gd name="T98" fmla="*/ 2545 w 2573"/>
                <a:gd name="T99"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428">
                  <a:moveTo>
                    <a:pt x="0" y="69"/>
                  </a:moveTo>
                  <a:lnTo>
                    <a:pt x="20" y="69"/>
                  </a:lnTo>
                  <a:lnTo>
                    <a:pt x="48" y="55"/>
                  </a:lnTo>
                  <a:lnTo>
                    <a:pt x="75" y="42"/>
                  </a:lnTo>
                  <a:lnTo>
                    <a:pt x="96" y="49"/>
                  </a:lnTo>
                  <a:lnTo>
                    <a:pt x="124" y="49"/>
                  </a:lnTo>
                  <a:lnTo>
                    <a:pt x="151" y="62"/>
                  </a:lnTo>
                  <a:lnTo>
                    <a:pt x="179" y="62"/>
                  </a:lnTo>
                  <a:lnTo>
                    <a:pt x="200" y="55"/>
                  </a:lnTo>
                  <a:lnTo>
                    <a:pt x="227" y="83"/>
                  </a:lnTo>
                  <a:lnTo>
                    <a:pt x="255" y="62"/>
                  </a:lnTo>
                  <a:lnTo>
                    <a:pt x="282" y="55"/>
                  </a:lnTo>
                  <a:lnTo>
                    <a:pt x="303" y="49"/>
                  </a:lnTo>
                  <a:lnTo>
                    <a:pt x="331" y="28"/>
                  </a:lnTo>
                  <a:lnTo>
                    <a:pt x="358" y="21"/>
                  </a:lnTo>
                  <a:lnTo>
                    <a:pt x="379" y="14"/>
                  </a:lnTo>
                  <a:lnTo>
                    <a:pt x="407" y="0"/>
                  </a:lnTo>
                  <a:lnTo>
                    <a:pt x="434" y="7"/>
                  </a:lnTo>
                  <a:lnTo>
                    <a:pt x="462" y="14"/>
                  </a:lnTo>
                  <a:lnTo>
                    <a:pt x="483" y="14"/>
                  </a:lnTo>
                  <a:lnTo>
                    <a:pt x="510" y="21"/>
                  </a:lnTo>
                  <a:lnTo>
                    <a:pt x="538" y="55"/>
                  </a:lnTo>
                  <a:lnTo>
                    <a:pt x="565" y="97"/>
                  </a:lnTo>
                  <a:lnTo>
                    <a:pt x="586" y="124"/>
                  </a:lnTo>
                  <a:lnTo>
                    <a:pt x="614" y="159"/>
                  </a:lnTo>
                  <a:lnTo>
                    <a:pt x="641" y="180"/>
                  </a:lnTo>
                  <a:lnTo>
                    <a:pt x="662" y="207"/>
                  </a:lnTo>
                  <a:lnTo>
                    <a:pt x="690" y="228"/>
                  </a:lnTo>
                  <a:lnTo>
                    <a:pt x="717" y="249"/>
                  </a:lnTo>
                  <a:lnTo>
                    <a:pt x="745" y="262"/>
                  </a:lnTo>
                  <a:lnTo>
                    <a:pt x="765" y="276"/>
                  </a:lnTo>
                  <a:lnTo>
                    <a:pt x="793" y="297"/>
                  </a:lnTo>
                  <a:lnTo>
                    <a:pt x="821" y="311"/>
                  </a:lnTo>
                  <a:lnTo>
                    <a:pt x="848" y="318"/>
                  </a:lnTo>
                  <a:lnTo>
                    <a:pt x="869" y="331"/>
                  </a:lnTo>
                  <a:lnTo>
                    <a:pt x="897" y="338"/>
                  </a:lnTo>
                  <a:lnTo>
                    <a:pt x="924" y="352"/>
                  </a:lnTo>
                  <a:lnTo>
                    <a:pt x="952" y="359"/>
                  </a:lnTo>
                  <a:lnTo>
                    <a:pt x="972" y="366"/>
                  </a:lnTo>
                  <a:lnTo>
                    <a:pt x="1000" y="373"/>
                  </a:lnTo>
                  <a:lnTo>
                    <a:pt x="1028" y="380"/>
                  </a:lnTo>
                  <a:lnTo>
                    <a:pt x="1048" y="380"/>
                  </a:lnTo>
                  <a:lnTo>
                    <a:pt x="1076" y="387"/>
                  </a:lnTo>
                  <a:lnTo>
                    <a:pt x="1103" y="393"/>
                  </a:lnTo>
                  <a:lnTo>
                    <a:pt x="1131" y="393"/>
                  </a:lnTo>
                  <a:lnTo>
                    <a:pt x="1152" y="400"/>
                  </a:lnTo>
                  <a:lnTo>
                    <a:pt x="1179" y="400"/>
                  </a:lnTo>
                  <a:lnTo>
                    <a:pt x="1207" y="407"/>
                  </a:lnTo>
                  <a:lnTo>
                    <a:pt x="1235" y="407"/>
                  </a:lnTo>
                  <a:lnTo>
                    <a:pt x="1255" y="407"/>
                  </a:lnTo>
                  <a:lnTo>
                    <a:pt x="1283" y="414"/>
                  </a:lnTo>
                  <a:lnTo>
                    <a:pt x="1310" y="414"/>
                  </a:lnTo>
                  <a:lnTo>
                    <a:pt x="1331" y="414"/>
                  </a:lnTo>
                  <a:lnTo>
                    <a:pt x="1359" y="414"/>
                  </a:lnTo>
                  <a:lnTo>
                    <a:pt x="1386" y="421"/>
                  </a:lnTo>
                  <a:lnTo>
                    <a:pt x="1414" y="421"/>
                  </a:lnTo>
                  <a:lnTo>
                    <a:pt x="1435" y="421"/>
                  </a:lnTo>
                  <a:lnTo>
                    <a:pt x="1462" y="421"/>
                  </a:lnTo>
                  <a:lnTo>
                    <a:pt x="1490" y="421"/>
                  </a:lnTo>
                  <a:lnTo>
                    <a:pt x="1517" y="421"/>
                  </a:lnTo>
                  <a:lnTo>
                    <a:pt x="1538" y="428"/>
                  </a:lnTo>
                  <a:lnTo>
                    <a:pt x="1566" y="428"/>
                  </a:lnTo>
                  <a:lnTo>
                    <a:pt x="1593" y="428"/>
                  </a:lnTo>
                  <a:lnTo>
                    <a:pt x="1614" y="428"/>
                  </a:lnTo>
                  <a:lnTo>
                    <a:pt x="1642" y="428"/>
                  </a:lnTo>
                  <a:lnTo>
                    <a:pt x="1669" y="428"/>
                  </a:lnTo>
                  <a:lnTo>
                    <a:pt x="1697" y="428"/>
                  </a:lnTo>
                  <a:lnTo>
                    <a:pt x="1718" y="428"/>
                  </a:lnTo>
                  <a:lnTo>
                    <a:pt x="1745" y="428"/>
                  </a:lnTo>
                  <a:lnTo>
                    <a:pt x="1773" y="428"/>
                  </a:lnTo>
                  <a:lnTo>
                    <a:pt x="1800" y="428"/>
                  </a:lnTo>
                  <a:lnTo>
                    <a:pt x="1821" y="428"/>
                  </a:lnTo>
                  <a:lnTo>
                    <a:pt x="1849" y="428"/>
                  </a:lnTo>
                  <a:lnTo>
                    <a:pt x="1876" y="428"/>
                  </a:lnTo>
                  <a:lnTo>
                    <a:pt x="1904" y="428"/>
                  </a:lnTo>
                  <a:lnTo>
                    <a:pt x="1925" y="428"/>
                  </a:lnTo>
                  <a:lnTo>
                    <a:pt x="1952" y="428"/>
                  </a:lnTo>
                  <a:lnTo>
                    <a:pt x="1980" y="428"/>
                  </a:lnTo>
                  <a:lnTo>
                    <a:pt x="2000" y="428"/>
                  </a:lnTo>
                  <a:lnTo>
                    <a:pt x="2028" y="428"/>
                  </a:lnTo>
                  <a:lnTo>
                    <a:pt x="2056" y="428"/>
                  </a:lnTo>
                  <a:lnTo>
                    <a:pt x="2083" y="428"/>
                  </a:lnTo>
                  <a:lnTo>
                    <a:pt x="2104" y="428"/>
                  </a:lnTo>
                  <a:lnTo>
                    <a:pt x="2132" y="428"/>
                  </a:lnTo>
                  <a:lnTo>
                    <a:pt x="2159" y="428"/>
                  </a:lnTo>
                  <a:lnTo>
                    <a:pt x="2187" y="428"/>
                  </a:lnTo>
                  <a:lnTo>
                    <a:pt x="2207" y="428"/>
                  </a:lnTo>
                  <a:lnTo>
                    <a:pt x="2235" y="428"/>
                  </a:lnTo>
                  <a:lnTo>
                    <a:pt x="2263" y="428"/>
                  </a:lnTo>
                  <a:lnTo>
                    <a:pt x="2283" y="428"/>
                  </a:lnTo>
                  <a:lnTo>
                    <a:pt x="2311" y="428"/>
                  </a:lnTo>
                  <a:lnTo>
                    <a:pt x="2338" y="428"/>
                  </a:lnTo>
                  <a:lnTo>
                    <a:pt x="2366" y="428"/>
                  </a:lnTo>
                  <a:lnTo>
                    <a:pt x="2387" y="428"/>
                  </a:lnTo>
                  <a:lnTo>
                    <a:pt x="2414" y="428"/>
                  </a:lnTo>
                  <a:lnTo>
                    <a:pt x="2442" y="428"/>
                  </a:lnTo>
                  <a:lnTo>
                    <a:pt x="2470" y="428"/>
                  </a:lnTo>
                  <a:lnTo>
                    <a:pt x="2490" y="428"/>
                  </a:lnTo>
                  <a:lnTo>
                    <a:pt x="2518" y="428"/>
                  </a:lnTo>
                  <a:lnTo>
                    <a:pt x="2545" y="428"/>
                  </a:lnTo>
                  <a:lnTo>
                    <a:pt x="2573" y="428"/>
                  </a:lnTo>
                </a:path>
              </a:pathLst>
            </a:custGeom>
            <a:noFill/>
            <a:ln w="33338">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66" name="Freeform 37"/>
            <p:cNvSpPr>
              <a:spLocks/>
            </p:cNvSpPr>
            <p:nvPr/>
          </p:nvSpPr>
          <p:spPr bwMode="auto">
            <a:xfrm>
              <a:off x="1680" y="3741"/>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1 h 269"/>
                <a:gd name="T26" fmla="*/ 690 w 2573"/>
                <a:gd name="T27" fmla="*/ 138 h 269"/>
                <a:gd name="T28" fmla="*/ 745 w 2573"/>
                <a:gd name="T29" fmla="*/ 152 h 269"/>
                <a:gd name="T30" fmla="*/ 793 w 2573"/>
                <a:gd name="T31" fmla="*/ 173 h 269"/>
                <a:gd name="T32" fmla="*/ 848 w 2573"/>
                <a:gd name="T33" fmla="*/ 193 h 269"/>
                <a:gd name="T34" fmla="*/ 897 w 2573"/>
                <a:gd name="T35" fmla="*/ 207 h 269"/>
                <a:gd name="T36" fmla="*/ 952 w 2573"/>
                <a:gd name="T37" fmla="*/ 221 h 269"/>
                <a:gd name="T38" fmla="*/ 1000 w 2573"/>
                <a:gd name="T39" fmla="*/ 228 h 269"/>
                <a:gd name="T40" fmla="*/ 1048 w 2573"/>
                <a:gd name="T41" fmla="*/ 235 h 269"/>
                <a:gd name="T42" fmla="*/ 1103 w 2573"/>
                <a:gd name="T43" fmla="*/ 242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55"/>
                  </a:lnTo>
                  <a:lnTo>
                    <a:pt x="565" y="69"/>
                  </a:lnTo>
                  <a:lnTo>
                    <a:pt x="586" y="83"/>
                  </a:lnTo>
                  <a:lnTo>
                    <a:pt x="614" y="97"/>
                  </a:lnTo>
                  <a:lnTo>
                    <a:pt x="641" y="111"/>
                  </a:lnTo>
                  <a:lnTo>
                    <a:pt x="662" y="124"/>
                  </a:lnTo>
                  <a:lnTo>
                    <a:pt x="690" y="138"/>
                  </a:lnTo>
                  <a:lnTo>
                    <a:pt x="717" y="145"/>
                  </a:lnTo>
                  <a:lnTo>
                    <a:pt x="745" y="152"/>
                  </a:lnTo>
                  <a:lnTo>
                    <a:pt x="765" y="166"/>
                  </a:lnTo>
                  <a:lnTo>
                    <a:pt x="793" y="173"/>
                  </a:lnTo>
                  <a:lnTo>
                    <a:pt x="821" y="186"/>
                  </a:lnTo>
                  <a:lnTo>
                    <a:pt x="848" y="193"/>
                  </a:lnTo>
                  <a:lnTo>
                    <a:pt x="869" y="200"/>
                  </a:lnTo>
                  <a:lnTo>
                    <a:pt x="897" y="207"/>
                  </a:lnTo>
                  <a:lnTo>
                    <a:pt x="924" y="214"/>
                  </a:lnTo>
                  <a:lnTo>
                    <a:pt x="952" y="221"/>
                  </a:lnTo>
                  <a:lnTo>
                    <a:pt x="972" y="228"/>
                  </a:lnTo>
                  <a:lnTo>
                    <a:pt x="1000" y="228"/>
                  </a:lnTo>
                  <a:lnTo>
                    <a:pt x="1028" y="235"/>
                  </a:lnTo>
                  <a:lnTo>
                    <a:pt x="1048" y="235"/>
                  </a:lnTo>
                  <a:lnTo>
                    <a:pt x="1076" y="242"/>
                  </a:lnTo>
                  <a:lnTo>
                    <a:pt x="1103" y="242"/>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14367" name="Freeform 38"/>
            <p:cNvSpPr>
              <a:spLocks/>
            </p:cNvSpPr>
            <p:nvPr/>
          </p:nvSpPr>
          <p:spPr bwMode="auto">
            <a:xfrm>
              <a:off x="1680" y="3748"/>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0 h 269"/>
                <a:gd name="T26" fmla="*/ 690 w 2573"/>
                <a:gd name="T27" fmla="*/ 138 h 269"/>
                <a:gd name="T28" fmla="*/ 745 w 2573"/>
                <a:gd name="T29" fmla="*/ 152 h 269"/>
                <a:gd name="T30" fmla="*/ 793 w 2573"/>
                <a:gd name="T31" fmla="*/ 172 h 269"/>
                <a:gd name="T32" fmla="*/ 848 w 2573"/>
                <a:gd name="T33" fmla="*/ 193 h 269"/>
                <a:gd name="T34" fmla="*/ 897 w 2573"/>
                <a:gd name="T35" fmla="*/ 207 h 269"/>
                <a:gd name="T36" fmla="*/ 952 w 2573"/>
                <a:gd name="T37" fmla="*/ 221 h 269"/>
                <a:gd name="T38" fmla="*/ 1000 w 2573"/>
                <a:gd name="T39" fmla="*/ 228 h 269"/>
                <a:gd name="T40" fmla="*/ 1048 w 2573"/>
                <a:gd name="T41" fmla="*/ 235 h 269"/>
                <a:gd name="T42" fmla="*/ 1103 w 2573"/>
                <a:gd name="T43" fmla="*/ 241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5"/>
                  </a:lnTo>
                  <a:lnTo>
                    <a:pt x="538" y="55"/>
                  </a:lnTo>
                  <a:lnTo>
                    <a:pt x="565" y="69"/>
                  </a:lnTo>
                  <a:lnTo>
                    <a:pt x="586" y="83"/>
                  </a:lnTo>
                  <a:lnTo>
                    <a:pt x="614" y="97"/>
                  </a:lnTo>
                  <a:lnTo>
                    <a:pt x="641" y="110"/>
                  </a:lnTo>
                  <a:lnTo>
                    <a:pt x="662" y="124"/>
                  </a:lnTo>
                  <a:lnTo>
                    <a:pt x="690" y="138"/>
                  </a:lnTo>
                  <a:lnTo>
                    <a:pt x="717" y="145"/>
                  </a:lnTo>
                  <a:lnTo>
                    <a:pt x="745" y="152"/>
                  </a:lnTo>
                  <a:lnTo>
                    <a:pt x="765" y="166"/>
                  </a:lnTo>
                  <a:lnTo>
                    <a:pt x="793" y="172"/>
                  </a:lnTo>
                  <a:lnTo>
                    <a:pt x="821" y="186"/>
                  </a:lnTo>
                  <a:lnTo>
                    <a:pt x="848" y="193"/>
                  </a:lnTo>
                  <a:lnTo>
                    <a:pt x="869" y="200"/>
                  </a:lnTo>
                  <a:lnTo>
                    <a:pt x="897" y="207"/>
                  </a:lnTo>
                  <a:lnTo>
                    <a:pt x="924" y="214"/>
                  </a:lnTo>
                  <a:lnTo>
                    <a:pt x="952" y="221"/>
                  </a:lnTo>
                  <a:lnTo>
                    <a:pt x="972" y="228"/>
                  </a:lnTo>
                  <a:lnTo>
                    <a:pt x="1000" y="228"/>
                  </a:lnTo>
                  <a:lnTo>
                    <a:pt x="1028" y="235"/>
                  </a:lnTo>
                  <a:lnTo>
                    <a:pt x="1048" y="235"/>
                  </a:lnTo>
                  <a:lnTo>
                    <a:pt x="1076" y="241"/>
                  </a:lnTo>
                  <a:lnTo>
                    <a:pt x="1103" y="241"/>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2" name="Freeform 39"/>
            <p:cNvSpPr>
              <a:spLocks/>
            </p:cNvSpPr>
            <p:nvPr/>
          </p:nvSpPr>
          <p:spPr bwMode="auto">
            <a:xfrm>
              <a:off x="1680" y="3755"/>
              <a:ext cx="2573" cy="269"/>
            </a:xfrm>
            <a:custGeom>
              <a:avLst/>
              <a:gdLst>
                <a:gd name="T0" fmla="*/ 20 w 2573"/>
                <a:gd name="T1" fmla="*/ 7 h 269"/>
                <a:gd name="T2" fmla="*/ 75 w 2573"/>
                <a:gd name="T3" fmla="*/ 0 h 269"/>
                <a:gd name="T4" fmla="*/ 124 w 2573"/>
                <a:gd name="T5" fmla="*/ 0 h 269"/>
                <a:gd name="T6" fmla="*/ 179 w 2573"/>
                <a:gd name="T7" fmla="*/ 0 h 269"/>
                <a:gd name="T8" fmla="*/ 227 w 2573"/>
                <a:gd name="T9" fmla="*/ 21 h 269"/>
                <a:gd name="T10" fmla="*/ 282 w 2573"/>
                <a:gd name="T11" fmla="*/ 21 h 269"/>
                <a:gd name="T12" fmla="*/ 331 w 2573"/>
                <a:gd name="T13" fmla="*/ 7 h 269"/>
                <a:gd name="T14" fmla="*/ 379 w 2573"/>
                <a:gd name="T15" fmla="*/ 7 h 269"/>
                <a:gd name="T16" fmla="*/ 434 w 2573"/>
                <a:gd name="T17" fmla="*/ 14 h 269"/>
                <a:gd name="T18" fmla="*/ 483 w 2573"/>
                <a:gd name="T19" fmla="*/ 28 h 269"/>
                <a:gd name="T20" fmla="*/ 538 w 2573"/>
                <a:gd name="T21" fmla="*/ 55 h 269"/>
                <a:gd name="T22" fmla="*/ 586 w 2573"/>
                <a:gd name="T23" fmla="*/ 83 h 269"/>
                <a:gd name="T24" fmla="*/ 641 w 2573"/>
                <a:gd name="T25" fmla="*/ 110 h 269"/>
                <a:gd name="T26" fmla="*/ 690 w 2573"/>
                <a:gd name="T27" fmla="*/ 138 h 269"/>
                <a:gd name="T28" fmla="*/ 745 w 2573"/>
                <a:gd name="T29" fmla="*/ 152 h 269"/>
                <a:gd name="T30" fmla="*/ 793 w 2573"/>
                <a:gd name="T31" fmla="*/ 172 h 269"/>
                <a:gd name="T32" fmla="*/ 848 w 2573"/>
                <a:gd name="T33" fmla="*/ 193 h 269"/>
                <a:gd name="T34" fmla="*/ 897 w 2573"/>
                <a:gd name="T35" fmla="*/ 207 h 269"/>
                <a:gd name="T36" fmla="*/ 952 w 2573"/>
                <a:gd name="T37" fmla="*/ 221 h 269"/>
                <a:gd name="T38" fmla="*/ 1000 w 2573"/>
                <a:gd name="T39" fmla="*/ 228 h 269"/>
                <a:gd name="T40" fmla="*/ 1048 w 2573"/>
                <a:gd name="T41" fmla="*/ 234 h 269"/>
                <a:gd name="T42" fmla="*/ 1103 w 2573"/>
                <a:gd name="T43" fmla="*/ 241 h 269"/>
                <a:gd name="T44" fmla="*/ 1152 w 2573"/>
                <a:gd name="T45" fmla="*/ 248 h 269"/>
                <a:gd name="T46" fmla="*/ 1207 w 2573"/>
                <a:gd name="T47" fmla="*/ 255 h 269"/>
                <a:gd name="T48" fmla="*/ 1255 w 2573"/>
                <a:gd name="T49" fmla="*/ 255 h 269"/>
                <a:gd name="T50" fmla="*/ 1310 w 2573"/>
                <a:gd name="T51" fmla="*/ 262 h 269"/>
                <a:gd name="T52" fmla="*/ 1359 w 2573"/>
                <a:gd name="T53" fmla="*/ 262 h 269"/>
                <a:gd name="T54" fmla="*/ 1414 w 2573"/>
                <a:gd name="T55" fmla="*/ 262 h 269"/>
                <a:gd name="T56" fmla="*/ 1462 w 2573"/>
                <a:gd name="T57" fmla="*/ 269 h 269"/>
                <a:gd name="T58" fmla="*/ 1517 w 2573"/>
                <a:gd name="T59" fmla="*/ 269 h 269"/>
                <a:gd name="T60" fmla="*/ 1566 w 2573"/>
                <a:gd name="T61" fmla="*/ 269 h 269"/>
                <a:gd name="T62" fmla="*/ 1614 w 2573"/>
                <a:gd name="T63" fmla="*/ 269 h 269"/>
                <a:gd name="T64" fmla="*/ 1669 w 2573"/>
                <a:gd name="T65" fmla="*/ 269 h 269"/>
                <a:gd name="T66" fmla="*/ 1718 w 2573"/>
                <a:gd name="T67" fmla="*/ 269 h 269"/>
                <a:gd name="T68" fmla="*/ 1773 w 2573"/>
                <a:gd name="T69" fmla="*/ 269 h 269"/>
                <a:gd name="T70" fmla="*/ 1821 w 2573"/>
                <a:gd name="T71" fmla="*/ 269 h 269"/>
                <a:gd name="T72" fmla="*/ 1876 w 2573"/>
                <a:gd name="T73" fmla="*/ 269 h 269"/>
                <a:gd name="T74" fmla="*/ 1925 w 2573"/>
                <a:gd name="T75" fmla="*/ 269 h 269"/>
                <a:gd name="T76" fmla="*/ 1980 w 2573"/>
                <a:gd name="T77" fmla="*/ 269 h 269"/>
                <a:gd name="T78" fmla="*/ 2028 w 2573"/>
                <a:gd name="T79" fmla="*/ 269 h 269"/>
                <a:gd name="T80" fmla="*/ 2083 w 2573"/>
                <a:gd name="T81" fmla="*/ 269 h 269"/>
                <a:gd name="T82" fmla="*/ 2132 w 2573"/>
                <a:gd name="T83" fmla="*/ 269 h 269"/>
                <a:gd name="T84" fmla="*/ 2187 w 2573"/>
                <a:gd name="T85" fmla="*/ 269 h 269"/>
                <a:gd name="T86" fmla="*/ 2235 w 2573"/>
                <a:gd name="T87" fmla="*/ 269 h 269"/>
                <a:gd name="T88" fmla="*/ 2283 w 2573"/>
                <a:gd name="T89" fmla="*/ 269 h 269"/>
                <a:gd name="T90" fmla="*/ 2338 w 2573"/>
                <a:gd name="T91" fmla="*/ 269 h 269"/>
                <a:gd name="T92" fmla="*/ 2387 w 2573"/>
                <a:gd name="T93" fmla="*/ 269 h 269"/>
                <a:gd name="T94" fmla="*/ 2442 w 2573"/>
                <a:gd name="T95" fmla="*/ 269 h 269"/>
                <a:gd name="T96" fmla="*/ 2490 w 2573"/>
                <a:gd name="T97" fmla="*/ 269 h 269"/>
                <a:gd name="T98" fmla="*/ 2545 w 2573"/>
                <a:gd name="T9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269">
                  <a:moveTo>
                    <a:pt x="0" y="0"/>
                  </a:moveTo>
                  <a:lnTo>
                    <a:pt x="20" y="7"/>
                  </a:lnTo>
                  <a:lnTo>
                    <a:pt x="48" y="7"/>
                  </a:lnTo>
                  <a:lnTo>
                    <a:pt x="75" y="0"/>
                  </a:lnTo>
                  <a:lnTo>
                    <a:pt x="96" y="0"/>
                  </a:lnTo>
                  <a:lnTo>
                    <a:pt x="124" y="0"/>
                  </a:lnTo>
                  <a:lnTo>
                    <a:pt x="151" y="0"/>
                  </a:lnTo>
                  <a:lnTo>
                    <a:pt x="179" y="0"/>
                  </a:lnTo>
                  <a:lnTo>
                    <a:pt x="200" y="0"/>
                  </a:lnTo>
                  <a:lnTo>
                    <a:pt x="227" y="21"/>
                  </a:lnTo>
                  <a:lnTo>
                    <a:pt x="255" y="14"/>
                  </a:lnTo>
                  <a:lnTo>
                    <a:pt x="282" y="21"/>
                  </a:lnTo>
                  <a:lnTo>
                    <a:pt x="303" y="28"/>
                  </a:lnTo>
                  <a:lnTo>
                    <a:pt x="331" y="7"/>
                  </a:lnTo>
                  <a:lnTo>
                    <a:pt x="358" y="7"/>
                  </a:lnTo>
                  <a:lnTo>
                    <a:pt x="379" y="7"/>
                  </a:lnTo>
                  <a:lnTo>
                    <a:pt x="407" y="7"/>
                  </a:lnTo>
                  <a:lnTo>
                    <a:pt x="434" y="14"/>
                  </a:lnTo>
                  <a:lnTo>
                    <a:pt x="462" y="21"/>
                  </a:lnTo>
                  <a:lnTo>
                    <a:pt x="483" y="28"/>
                  </a:lnTo>
                  <a:lnTo>
                    <a:pt x="510" y="34"/>
                  </a:lnTo>
                  <a:lnTo>
                    <a:pt x="538" y="55"/>
                  </a:lnTo>
                  <a:lnTo>
                    <a:pt x="565" y="69"/>
                  </a:lnTo>
                  <a:lnTo>
                    <a:pt x="586" y="83"/>
                  </a:lnTo>
                  <a:lnTo>
                    <a:pt x="614" y="97"/>
                  </a:lnTo>
                  <a:lnTo>
                    <a:pt x="641" y="110"/>
                  </a:lnTo>
                  <a:lnTo>
                    <a:pt x="662" y="124"/>
                  </a:lnTo>
                  <a:lnTo>
                    <a:pt x="690" y="138"/>
                  </a:lnTo>
                  <a:lnTo>
                    <a:pt x="717" y="145"/>
                  </a:lnTo>
                  <a:lnTo>
                    <a:pt x="745" y="152"/>
                  </a:lnTo>
                  <a:lnTo>
                    <a:pt x="765" y="165"/>
                  </a:lnTo>
                  <a:lnTo>
                    <a:pt x="793" y="172"/>
                  </a:lnTo>
                  <a:lnTo>
                    <a:pt x="821" y="186"/>
                  </a:lnTo>
                  <a:lnTo>
                    <a:pt x="848" y="193"/>
                  </a:lnTo>
                  <a:lnTo>
                    <a:pt x="869" y="200"/>
                  </a:lnTo>
                  <a:lnTo>
                    <a:pt x="897" y="207"/>
                  </a:lnTo>
                  <a:lnTo>
                    <a:pt x="924" y="214"/>
                  </a:lnTo>
                  <a:lnTo>
                    <a:pt x="952" y="221"/>
                  </a:lnTo>
                  <a:lnTo>
                    <a:pt x="972" y="228"/>
                  </a:lnTo>
                  <a:lnTo>
                    <a:pt x="1000" y="228"/>
                  </a:lnTo>
                  <a:lnTo>
                    <a:pt x="1028" y="234"/>
                  </a:lnTo>
                  <a:lnTo>
                    <a:pt x="1048" y="234"/>
                  </a:lnTo>
                  <a:lnTo>
                    <a:pt x="1076" y="241"/>
                  </a:lnTo>
                  <a:lnTo>
                    <a:pt x="1103" y="241"/>
                  </a:lnTo>
                  <a:lnTo>
                    <a:pt x="1131" y="248"/>
                  </a:lnTo>
                  <a:lnTo>
                    <a:pt x="1152" y="248"/>
                  </a:lnTo>
                  <a:lnTo>
                    <a:pt x="1179" y="248"/>
                  </a:lnTo>
                  <a:lnTo>
                    <a:pt x="1207" y="255"/>
                  </a:lnTo>
                  <a:lnTo>
                    <a:pt x="1235" y="255"/>
                  </a:lnTo>
                  <a:lnTo>
                    <a:pt x="1255" y="255"/>
                  </a:lnTo>
                  <a:lnTo>
                    <a:pt x="1283" y="262"/>
                  </a:lnTo>
                  <a:lnTo>
                    <a:pt x="1310" y="262"/>
                  </a:lnTo>
                  <a:lnTo>
                    <a:pt x="1331" y="262"/>
                  </a:lnTo>
                  <a:lnTo>
                    <a:pt x="1359" y="262"/>
                  </a:lnTo>
                  <a:lnTo>
                    <a:pt x="1386" y="262"/>
                  </a:lnTo>
                  <a:lnTo>
                    <a:pt x="1414" y="262"/>
                  </a:lnTo>
                  <a:lnTo>
                    <a:pt x="1435" y="262"/>
                  </a:lnTo>
                  <a:lnTo>
                    <a:pt x="1462" y="269"/>
                  </a:lnTo>
                  <a:lnTo>
                    <a:pt x="1490" y="269"/>
                  </a:lnTo>
                  <a:lnTo>
                    <a:pt x="1517" y="269"/>
                  </a:lnTo>
                  <a:lnTo>
                    <a:pt x="1538" y="269"/>
                  </a:lnTo>
                  <a:lnTo>
                    <a:pt x="1566" y="269"/>
                  </a:lnTo>
                  <a:lnTo>
                    <a:pt x="1593" y="269"/>
                  </a:lnTo>
                  <a:lnTo>
                    <a:pt x="1614" y="269"/>
                  </a:lnTo>
                  <a:lnTo>
                    <a:pt x="1642" y="269"/>
                  </a:lnTo>
                  <a:lnTo>
                    <a:pt x="1669" y="269"/>
                  </a:lnTo>
                  <a:lnTo>
                    <a:pt x="1697" y="269"/>
                  </a:lnTo>
                  <a:lnTo>
                    <a:pt x="1718" y="269"/>
                  </a:lnTo>
                  <a:lnTo>
                    <a:pt x="1745" y="269"/>
                  </a:lnTo>
                  <a:lnTo>
                    <a:pt x="1773" y="269"/>
                  </a:lnTo>
                  <a:lnTo>
                    <a:pt x="1800" y="269"/>
                  </a:lnTo>
                  <a:lnTo>
                    <a:pt x="1821" y="269"/>
                  </a:lnTo>
                  <a:lnTo>
                    <a:pt x="1849" y="269"/>
                  </a:lnTo>
                  <a:lnTo>
                    <a:pt x="1876" y="269"/>
                  </a:lnTo>
                  <a:lnTo>
                    <a:pt x="1904" y="269"/>
                  </a:lnTo>
                  <a:lnTo>
                    <a:pt x="1925" y="269"/>
                  </a:lnTo>
                  <a:lnTo>
                    <a:pt x="1952" y="269"/>
                  </a:lnTo>
                  <a:lnTo>
                    <a:pt x="1980" y="269"/>
                  </a:lnTo>
                  <a:lnTo>
                    <a:pt x="2000" y="269"/>
                  </a:lnTo>
                  <a:lnTo>
                    <a:pt x="2028" y="269"/>
                  </a:lnTo>
                  <a:lnTo>
                    <a:pt x="2056" y="269"/>
                  </a:lnTo>
                  <a:lnTo>
                    <a:pt x="2083" y="269"/>
                  </a:lnTo>
                  <a:lnTo>
                    <a:pt x="2104" y="269"/>
                  </a:lnTo>
                  <a:lnTo>
                    <a:pt x="2132" y="269"/>
                  </a:lnTo>
                  <a:lnTo>
                    <a:pt x="2159" y="269"/>
                  </a:lnTo>
                  <a:lnTo>
                    <a:pt x="2187" y="269"/>
                  </a:lnTo>
                  <a:lnTo>
                    <a:pt x="2207" y="269"/>
                  </a:lnTo>
                  <a:lnTo>
                    <a:pt x="2235" y="269"/>
                  </a:lnTo>
                  <a:lnTo>
                    <a:pt x="2263" y="269"/>
                  </a:lnTo>
                  <a:lnTo>
                    <a:pt x="2283" y="269"/>
                  </a:lnTo>
                  <a:lnTo>
                    <a:pt x="2311" y="269"/>
                  </a:lnTo>
                  <a:lnTo>
                    <a:pt x="2338" y="269"/>
                  </a:lnTo>
                  <a:lnTo>
                    <a:pt x="2366" y="269"/>
                  </a:lnTo>
                  <a:lnTo>
                    <a:pt x="2387" y="269"/>
                  </a:lnTo>
                  <a:lnTo>
                    <a:pt x="2414" y="269"/>
                  </a:lnTo>
                  <a:lnTo>
                    <a:pt x="2442" y="269"/>
                  </a:lnTo>
                  <a:lnTo>
                    <a:pt x="2470" y="269"/>
                  </a:lnTo>
                  <a:lnTo>
                    <a:pt x="2490" y="269"/>
                  </a:lnTo>
                  <a:lnTo>
                    <a:pt x="2518" y="269"/>
                  </a:lnTo>
                  <a:lnTo>
                    <a:pt x="2545" y="269"/>
                  </a:lnTo>
                  <a:lnTo>
                    <a:pt x="2573" y="269"/>
                  </a:lnTo>
                </a:path>
              </a:pathLst>
            </a:custGeom>
            <a:noFill/>
            <a:ln w="333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3" name="Freeform 40"/>
            <p:cNvSpPr>
              <a:spLocks/>
            </p:cNvSpPr>
            <p:nvPr/>
          </p:nvSpPr>
          <p:spPr bwMode="auto">
            <a:xfrm>
              <a:off x="1680" y="3645"/>
              <a:ext cx="2573" cy="365"/>
            </a:xfrm>
            <a:custGeom>
              <a:avLst/>
              <a:gdLst>
                <a:gd name="T0" fmla="*/ 20 w 2573"/>
                <a:gd name="T1" fmla="*/ 34 h 365"/>
                <a:gd name="T2" fmla="*/ 75 w 2573"/>
                <a:gd name="T3" fmla="*/ 27 h 365"/>
                <a:gd name="T4" fmla="*/ 124 w 2573"/>
                <a:gd name="T5" fmla="*/ 13 h 365"/>
                <a:gd name="T6" fmla="*/ 179 w 2573"/>
                <a:gd name="T7" fmla="*/ 13 h 365"/>
                <a:gd name="T8" fmla="*/ 227 w 2573"/>
                <a:gd name="T9" fmla="*/ 41 h 365"/>
                <a:gd name="T10" fmla="*/ 282 w 2573"/>
                <a:gd name="T11" fmla="*/ 41 h 365"/>
                <a:gd name="T12" fmla="*/ 331 w 2573"/>
                <a:gd name="T13" fmla="*/ 13 h 365"/>
                <a:gd name="T14" fmla="*/ 379 w 2573"/>
                <a:gd name="T15" fmla="*/ 6 h 365"/>
                <a:gd name="T16" fmla="*/ 434 w 2573"/>
                <a:gd name="T17" fmla="*/ 13 h 365"/>
                <a:gd name="T18" fmla="*/ 483 w 2573"/>
                <a:gd name="T19" fmla="*/ 41 h 365"/>
                <a:gd name="T20" fmla="*/ 538 w 2573"/>
                <a:gd name="T21" fmla="*/ 75 h 365"/>
                <a:gd name="T22" fmla="*/ 586 w 2573"/>
                <a:gd name="T23" fmla="*/ 124 h 365"/>
                <a:gd name="T24" fmla="*/ 641 w 2573"/>
                <a:gd name="T25" fmla="*/ 158 h 365"/>
                <a:gd name="T26" fmla="*/ 690 w 2573"/>
                <a:gd name="T27" fmla="*/ 186 h 365"/>
                <a:gd name="T28" fmla="*/ 745 w 2573"/>
                <a:gd name="T29" fmla="*/ 213 h 365"/>
                <a:gd name="T30" fmla="*/ 793 w 2573"/>
                <a:gd name="T31" fmla="*/ 241 h 365"/>
                <a:gd name="T32" fmla="*/ 848 w 2573"/>
                <a:gd name="T33" fmla="*/ 262 h 365"/>
                <a:gd name="T34" fmla="*/ 897 w 2573"/>
                <a:gd name="T35" fmla="*/ 282 h 365"/>
                <a:gd name="T36" fmla="*/ 952 w 2573"/>
                <a:gd name="T37" fmla="*/ 303 h 365"/>
                <a:gd name="T38" fmla="*/ 1000 w 2573"/>
                <a:gd name="T39" fmla="*/ 310 h 365"/>
                <a:gd name="T40" fmla="*/ 1048 w 2573"/>
                <a:gd name="T41" fmla="*/ 324 h 365"/>
                <a:gd name="T42" fmla="*/ 1103 w 2573"/>
                <a:gd name="T43" fmla="*/ 331 h 365"/>
                <a:gd name="T44" fmla="*/ 1152 w 2573"/>
                <a:gd name="T45" fmla="*/ 338 h 365"/>
                <a:gd name="T46" fmla="*/ 1207 w 2573"/>
                <a:gd name="T47" fmla="*/ 344 h 365"/>
                <a:gd name="T48" fmla="*/ 1255 w 2573"/>
                <a:gd name="T49" fmla="*/ 351 h 365"/>
                <a:gd name="T50" fmla="*/ 1310 w 2573"/>
                <a:gd name="T51" fmla="*/ 351 h 365"/>
                <a:gd name="T52" fmla="*/ 1359 w 2573"/>
                <a:gd name="T53" fmla="*/ 358 h 365"/>
                <a:gd name="T54" fmla="*/ 1414 w 2573"/>
                <a:gd name="T55" fmla="*/ 358 h 365"/>
                <a:gd name="T56" fmla="*/ 1462 w 2573"/>
                <a:gd name="T57" fmla="*/ 358 h 365"/>
                <a:gd name="T58" fmla="*/ 1517 w 2573"/>
                <a:gd name="T59" fmla="*/ 358 h 365"/>
                <a:gd name="T60" fmla="*/ 1566 w 2573"/>
                <a:gd name="T61" fmla="*/ 365 h 365"/>
                <a:gd name="T62" fmla="*/ 1614 w 2573"/>
                <a:gd name="T63" fmla="*/ 365 h 365"/>
                <a:gd name="T64" fmla="*/ 1669 w 2573"/>
                <a:gd name="T65" fmla="*/ 365 h 365"/>
                <a:gd name="T66" fmla="*/ 1718 w 2573"/>
                <a:gd name="T67" fmla="*/ 365 h 365"/>
                <a:gd name="T68" fmla="*/ 1773 w 2573"/>
                <a:gd name="T69" fmla="*/ 365 h 365"/>
                <a:gd name="T70" fmla="*/ 1821 w 2573"/>
                <a:gd name="T71" fmla="*/ 365 h 365"/>
                <a:gd name="T72" fmla="*/ 1876 w 2573"/>
                <a:gd name="T73" fmla="*/ 365 h 365"/>
                <a:gd name="T74" fmla="*/ 1925 w 2573"/>
                <a:gd name="T75" fmla="*/ 365 h 365"/>
                <a:gd name="T76" fmla="*/ 1980 w 2573"/>
                <a:gd name="T77" fmla="*/ 365 h 365"/>
                <a:gd name="T78" fmla="*/ 2028 w 2573"/>
                <a:gd name="T79" fmla="*/ 365 h 365"/>
                <a:gd name="T80" fmla="*/ 2083 w 2573"/>
                <a:gd name="T81" fmla="*/ 365 h 365"/>
                <a:gd name="T82" fmla="*/ 2132 w 2573"/>
                <a:gd name="T83" fmla="*/ 365 h 365"/>
                <a:gd name="T84" fmla="*/ 2187 w 2573"/>
                <a:gd name="T85" fmla="*/ 365 h 365"/>
                <a:gd name="T86" fmla="*/ 2235 w 2573"/>
                <a:gd name="T87" fmla="*/ 365 h 365"/>
                <a:gd name="T88" fmla="*/ 2283 w 2573"/>
                <a:gd name="T89" fmla="*/ 365 h 365"/>
                <a:gd name="T90" fmla="*/ 2338 w 2573"/>
                <a:gd name="T91" fmla="*/ 365 h 365"/>
                <a:gd name="T92" fmla="*/ 2387 w 2573"/>
                <a:gd name="T93" fmla="*/ 365 h 365"/>
                <a:gd name="T94" fmla="*/ 2442 w 2573"/>
                <a:gd name="T95" fmla="*/ 365 h 365"/>
                <a:gd name="T96" fmla="*/ 2490 w 2573"/>
                <a:gd name="T97" fmla="*/ 365 h 365"/>
                <a:gd name="T98" fmla="*/ 2545 w 2573"/>
                <a:gd name="T9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5">
                  <a:moveTo>
                    <a:pt x="0" y="20"/>
                  </a:moveTo>
                  <a:lnTo>
                    <a:pt x="20" y="34"/>
                  </a:lnTo>
                  <a:lnTo>
                    <a:pt x="48" y="27"/>
                  </a:lnTo>
                  <a:lnTo>
                    <a:pt x="75" y="27"/>
                  </a:lnTo>
                  <a:lnTo>
                    <a:pt x="96" y="13"/>
                  </a:lnTo>
                  <a:lnTo>
                    <a:pt x="124" y="13"/>
                  </a:lnTo>
                  <a:lnTo>
                    <a:pt x="151" y="20"/>
                  </a:lnTo>
                  <a:lnTo>
                    <a:pt x="179" y="13"/>
                  </a:lnTo>
                  <a:lnTo>
                    <a:pt x="200" y="20"/>
                  </a:lnTo>
                  <a:lnTo>
                    <a:pt x="227" y="41"/>
                  </a:lnTo>
                  <a:lnTo>
                    <a:pt x="255" y="34"/>
                  </a:lnTo>
                  <a:lnTo>
                    <a:pt x="282" y="41"/>
                  </a:lnTo>
                  <a:lnTo>
                    <a:pt x="303" y="48"/>
                  </a:lnTo>
                  <a:lnTo>
                    <a:pt x="331" y="13"/>
                  </a:lnTo>
                  <a:lnTo>
                    <a:pt x="358" y="6"/>
                  </a:lnTo>
                  <a:lnTo>
                    <a:pt x="379" y="6"/>
                  </a:lnTo>
                  <a:lnTo>
                    <a:pt x="407" y="0"/>
                  </a:lnTo>
                  <a:lnTo>
                    <a:pt x="434" y="13"/>
                  </a:lnTo>
                  <a:lnTo>
                    <a:pt x="462" y="27"/>
                  </a:lnTo>
                  <a:lnTo>
                    <a:pt x="483" y="41"/>
                  </a:lnTo>
                  <a:lnTo>
                    <a:pt x="510" y="55"/>
                  </a:lnTo>
                  <a:lnTo>
                    <a:pt x="538" y="75"/>
                  </a:lnTo>
                  <a:lnTo>
                    <a:pt x="565" y="103"/>
                  </a:lnTo>
                  <a:lnTo>
                    <a:pt x="586" y="124"/>
                  </a:lnTo>
                  <a:lnTo>
                    <a:pt x="614" y="138"/>
                  </a:lnTo>
                  <a:lnTo>
                    <a:pt x="641" y="158"/>
                  </a:lnTo>
                  <a:lnTo>
                    <a:pt x="662" y="172"/>
                  </a:lnTo>
                  <a:lnTo>
                    <a:pt x="690" y="186"/>
                  </a:lnTo>
                  <a:lnTo>
                    <a:pt x="717" y="200"/>
                  </a:lnTo>
                  <a:lnTo>
                    <a:pt x="745" y="213"/>
                  </a:lnTo>
                  <a:lnTo>
                    <a:pt x="765" y="227"/>
                  </a:lnTo>
                  <a:lnTo>
                    <a:pt x="793" y="241"/>
                  </a:lnTo>
                  <a:lnTo>
                    <a:pt x="821" y="255"/>
                  </a:lnTo>
                  <a:lnTo>
                    <a:pt x="848" y="262"/>
                  </a:lnTo>
                  <a:lnTo>
                    <a:pt x="869" y="275"/>
                  </a:lnTo>
                  <a:lnTo>
                    <a:pt x="897" y="282"/>
                  </a:lnTo>
                  <a:lnTo>
                    <a:pt x="924" y="289"/>
                  </a:lnTo>
                  <a:lnTo>
                    <a:pt x="952" y="303"/>
                  </a:lnTo>
                  <a:lnTo>
                    <a:pt x="972" y="310"/>
                  </a:lnTo>
                  <a:lnTo>
                    <a:pt x="1000" y="310"/>
                  </a:lnTo>
                  <a:lnTo>
                    <a:pt x="1028" y="317"/>
                  </a:lnTo>
                  <a:lnTo>
                    <a:pt x="1048" y="324"/>
                  </a:lnTo>
                  <a:lnTo>
                    <a:pt x="1076" y="331"/>
                  </a:lnTo>
                  <a:lnTo>
                    <a:pt x="1103" y="331"/>
                  </a:lnTo>
                  <a:lnTo>
                    <a:pt x="1131" y="338"/>
                  </a:lnTo>
                  <a:lnTo>
                    <a:pt x="1152" y="338"/>
                  </a:lnTo>
                  <a:lnTo>
                    <a:pt x="1179" y="344"/>
                  </a:lnTo>
                  <a:lnTo>
                    <a:pt x="1207" y="344"/>
                  </a:lnTo>
                  <a:lnTo>
                    <a:pt x="1235" y="344"/>
                  </a:lnTo>
                  <a:lnTo>
                    <a:pt x="1255" y="351"/>
                  </a:lnTo>
                  <a:lnTo>
                    <a:pt x="1283" y="351"/>
                  </a:lnTo>
                  <a:lnTo>
                    <a:pt x="1310" y="351"/>
                  </a:lnTo>
                  <a:lnTo>
                    <a:pt x="1331" y="351"/>
                  </a:lnTo>
                  <a:lnTo>
                    <a:pt x="1359" y="358"/>
                  </a:lnTo>
                  <a:lnTo>
                    <a:pt x="1386" y="358"/>
                  </a:lnTo>
                  <a:lnTo>
                    <a:pt x="1414" y="358"/>
                  </a:lnTo>
                  <a:lnTo>
                    <a:pt x="1435" y="358"/>
                  </a:lnTo>
                  <a:lnTo>
                    <a:pt x="1462" y="358"/>
                  </a:lnTo>
                  <a:lnTo>
                    <a:pt x="1490" y="358"/>
                  </a:lnTo>
                  <a:lnTo>
                    <a:pt x="1517" y="358"/>
                  </a:lnTo>
                  <a:lnTo>
                    <a:pt x="1538" y="365"/>
                  </a:lnTo>
                  <a:lnTo>
                    <a:pt x="1566" y="365"/>
                  </a:lnTo>
                  <a:lnTo>
                    <a:pt x="1593" y="365"/>
                  </a:lnTo>
                  <a:lnTo>
                    <a:pt x="1614" y="365"/>
                  </a:lnTo>
                  <a:lnTo>
                    <a:pt x="1642" y="365"/>
                  </a:lnTo>
                  <a:lnTo>
                    <a:pt x="1669" y="365"/>
                  </a:lnTo>
                  <a:lnTo>
                    <a:pt x="1697" y="365"/>
                  </a:lnTo>
                  <a:lnTo>
                    <a:pt x="1718" y="365"/>
                  </a:lnTo>
                  <a:lnTo>
                    <a:pt x="1745" y="365"/>
                  </a:lnTo>
                  <a:lnTo>
                    <a:pt x="1773" y="365"/>
                  </a:lnTo>
                  <a:lnTo>
                    <a:pt x="1800" y="365"/>
                  </a:lnTo>
                  <a:lnTo>
                    <a:pt x="1821" y="365"/>
                  </a:lnTo>
                  <a:lnTo>
                    <a:pt x="1849" y="365"/>
                  </a:lnTo>
                  <a:lnTo>
                    <a:pt x="1876" y="365"/>
                  </a:lnTo>
                  <a:lnTo>
                    <a:pt x="1904" y="365"/>
                  </a:lnTo>
                  <a:lnTo>
                    <a:pt x="1925" y="365"/>
                  </a:lnTo>
                  <a:lnTo>
                    <a:pt x="1952" y="365"/>
                  </a:lnTo>
                  <a:lnTo>
                    <a:pt x="1980" y="365"/>
                  </a:lnTo>
                  <a:lnTo>
                    <a:pt x="2000" y="365"/>
                  </a:lnTo>
                  <a:lnTo>
                    <a:pt x="2028" y="365"/>
                  </a:lnTo>
                  <a:lnTo>
                    <a:pt x="2056" y="365"/>
                  </a:lnTo>
                  <a:lnTo>
                    <a:pt x="2083" y="365"/>
                  </a:lnTo>
                  <a:lnTo>
                    <a:pt x="2104" y="365"/>
                  </a:lnTo>
                  <a:lnTo>
                    <a:pt x="2132" y="365"/>
                  </a:lnTo>
                  <a:lnTo>
                    <a:pt x="2159" y="365"/>
                  </a:lnTo>
                  <a:lnTo>
                    <a:pt x="2187" y="365"/>
                  </a:lnTo>
                  <a:lnTo>
                    <a:pt x="2207" y="365"/>
                  </a:lnTo>
                  <a:lnTo>
                    <a:pt x="2235" y="365"/>
                  </a:lnTo>
                  <a:lnTo>
                    <a:pt x="2263" y="365"/>
                  </a:lnTo>
                  <a:lnTo>
                    <a:pt x="2283" y="365"/>
                  </a:lnTo>
                  <a:lnTo>
                    <a:pt x="2311" y="365"/>
                  </a:lnTo>
                  <a:lnTo>
                    <a:pt x="2338" y="365"/>
                  </a:lnTo>
                  <a:lnTo>
                    <a:pt x="2366" y="365"/>
                  </a:lnTo>
                  <a:lnTo>
                    <a:pt x="2387" y="365"/>
                  </a:lnTo>
                  <a:lnTo>
                    <a:pt x="2414" y="365"/>
                  </a:lnTo>
                  <a:lnTo>
                    <a:pt x="2442" y="365"/>
                  </a:lnTo>
                  <a:lnTo>
                    <a:pt x="2470" y="365"/>
                  </a:lnTo>
                  <a:lnTo>
                    <a:pt x="2490" y="365"/>
                  </a:lnTo>
                  <a:lnTo>
                    <a:pt x="2518" y="365"/>
                  </a:lnTo>
                  <a:lnTo>
                    <a:pt x="2545" y="365"/>
                  </a:lnTo>
                  <a:lnTo>
                    <a:pt x="2573" y="365"/>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4" name="Freeform 41"/>
            <p:cNvSpPr>
              <a:spLocks/>
            </p:cNvSpPr>
            <p:nvPr/>
          </p:nvSpPr>
          <p:spPr bwMode="auto">
            <a:xfrm>
              <a:off x="1680" y="3651"/>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76 h 366"/>
                <a:gd name="T22" fmla="*/ 586 w 2573"/>
                <a:gd name="T23" fmla="*/ 125 h 366"/>
                <a:gd name="T24" fmla="*/ 641 w 2573"/>
                <a:gd name="T25" fmla="*/ 159 h 366"/>
                <a:gd name="T26" fmla="*/ 690 w 2573"/>
                <a:gd name="T27" fmla="*/ 187 h 366"/>
                <a:gd name="T28" fmla="*/ 745 w 2573"/>
                <a:gd name="T29" fmla="*/ 214 h 366"/>
                <a:gd name="T30" fmla="*/ 793 w 2573"/>
                <a:gd name="T31" fmla="*/ 242 h 366"/>
                <a:gd name="T32" fmla="*/ 848 w 2573"/>
                <a:gd name="T33" fmla="*/ 263 h 366"/>
                <a:gd name="T34" fmla="*/ 897 w 2573"/>
                <a:gd name="T35" fmla="*/ 283 h 366"/>
                <a:gd name="T36" fmla="*/ 952 w 2573"/>
                <a:gd name="T37" fmla="*/ 304 h 366"/>
                <a:gd name="T38" fmla="*/ 1000 w 2573"/>
                <a:gd name="T39" fmla="*/ 311 h 366"/>
                <a:gd name="T40" fmla="*/ 1048 w 2573"/>
                <a:gd name="T41" fmla="*/ 325 h 366"/>
                <a:gd name="T42" fmla="*/ 1103 w 2573"/>
                <a:gd name="T43" fmla="*/ 332 h 366"/>
                <a:gd name="T44" fmla="*/ 1152 w 2573"/>
                <a:gd name="T45" fmla="*/ 338 h 366"/>
                <a:gd name="T46" fmla="*/ 1207 w 2573"/>
                <a:gd name="T47" fmla="*/ 345 h 366"/>
                <a:gd name="T48" fmla="*/ 1255 w 2573"/>
                <a:gd name="T49" fmla="*/ 352 h 366"/>
                <a:gd name="T50" fmla="*/ 1310 w 2573"/>
                <a:gd name="T51" fmla="*/ 352 h 366"/>
                <a:gd name="T52" fmla="*/ 1359 w 2573"/>
                <a:gd name="T53" fmla="*/ 359 h 366"/>
                <a:gd name="T54" fmla="*/ 1414 w 2573"/>
                <a:gd name="T55" fmla="*/ 359 h 366"/>
                <a:gd name="T56" fmla="*/ 1462 w 2573"/>
                <a:gd name="T57" fmla="*/ 359 h 366"/>
                <a:gd name="T58" fmla="*/ 1517 w 2573"/>
                <a:gd name="T59" fmla="*/ 359 h 366"/>
                <a:gd name="T60" fmla="*/ 1566 w 2573"/>
                <a:gd name="T61" fmla="*/ 366 h 366"/>
                <a:gd name="T62" fmla="*/ 1614 w 2573"/>
                <a:gd name="T63" fmla="*/ 366 h 366"/>
                <a:gd name="T64" fmla="*/ 1669 w 2573"/>
                <a:gd name="T65" fmla="*/ 366 h 366"/>
                <a:gd name="T66" fmla="*/ 1718 w 2573"/>
                <a:gd name="T67" fmla="*/ 366 h 366"/>
                <a:gd name="T68" fmla="*/ 1773 w 2573"/>
                <a:gd name="T69" fmla="*/ 366 h 366"/>
                <a:gd name="T70" fmla="*/ 1821 w 2573"/>
                <a:gd name="T71" fmla="*/ 366 h 366"/>
                <a:gd name="T72" fmla="*/ 1876 w 2573"/>
                <a:gd name="T73" fmla="*/ 366 h 366"/>
                <a:gd name="T74" fmla="*/ 1925 w 2573"/>
                <a:gd name="T75" fmla="*/ 366 h 366"/>
                <a:gd name="T76" fmla="*/ 1980 w 2573"/>
                <a:gd name="T77" fmla="*/ 366 h 366"/>
                <a:gd name="T78" fmla="*/ 2028 w 2573"/>
                <a:gd name="T79" fmla="*/ 366 h 366"/>
                <a:gd name="T80" fmla="*/ 2083 w 2573"/>
                <a:gd name="T81" fmla="*/ 366 h 366"/>
                <a:gd name="T82" fmla="*/ 2132 w 2573"/>
                <a:gd name="T83" fmla="*/ 366 h 366"/>
                <a:gd name="T84" fmla="*/ 2187 w 2573"/>
                <a:gd name="T85" fmla="*/ 366 h 366"/>
                <a:gd name="T86" fmla="*/ 2235 w 2573"/>
                <a:gd name="T87" fmla="*/ 366 h 366"/>
                <a:gd name="T88" fmla="*/ 2283 w 2573"/>
                <a:gd name="T89" fmla="*/ 366 h 366"/>
                <a:gd name="T90" fmla="*/ 2338 w 2573"/>
                <a:gd name="T91" fmla="*/ 366 h 366"/>
                <a:gd name="T92" fmla="*/ 2387 w 2573"/>
                <a:gd name="T93" fmla="*/ 366 h 366"/>
                <a:gd name="T94" fmla="*/ 2442 w 2573"/>
                <a:gd name="T95" fmla="*/ 366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76"/>
                  </a:lnTo>
                  <a:lnTo>
                    <a:pt x="565" y="104"/>
                  </a:lnTo>
                  <a:lnTo>
                    <a:pt x="586" y="125"/>
                  </a:lnTo>
                  <a:lnTo>
                    <a:pt x="614" y="138"/>
                  </a:lnTo>
                  <a:lnTo>
                    <a:pt x="641" y="159"/>
                  </a:lnTo>
                  <a:lnTo>
                    <a:pt x="662" y="173"/>
                  </a:lnTo>
                  <a:lnTo>
                    <a:pt x="690" y="187"/>
                  </a:lnTo>
                  <a:lnTo>
                    <a:pt x="717" y="201"/>
                  </a:lnTo>
                  <a:lnTo>
                    <a:pt x="745" y="214"/>
                  </a:lnTo>
                  <a:lnTo>
                    <a:pt x="765" y="228"/>
                  </a:lnTo>
                  <a:lnTo>
                    <a:pt x="793" y="242"/>
                  </a:lnTo>
                  <a:lnTo>
                    <a:pt x="821" y="256"/>
                  </a:lnTo>
                  <a:lnTo>
                    <a:pt x="848" y="263"/>
                  </a:lnTo>
                  <a:lnTo>
                    <a:pt x="869" y="276"/>
                  </a:lnTo>
                  <a:lnTo>
                    <a:pt x="897" y="283"/>
                  </a:lnTo>
                  <a:lnTo>
                    <a:pt x="924" y="290"/>
                  </a:lnTo>
                  <a:lnTo>
                    <a:pt x="952" y="304"/>
                  </a:lnTo>
                  <a:lnTo>
                    <a:pt x="972" y="311"/>
                  </a:lnTo>
                  <a:lnTo>
                    <a:pt x="1000" y="311"/>
                  </a:lnTo>
                  <a:lnTo>
                    <a:pt x="1028" y="318"/>
                  </a:lnTo>
                  <a:lnTo>
                    <a:pt x="1048" y="325"/>
                  </a:lnTo>
                  <a:lnTo>
                    <a:pt x="1076" y="332"/>
                  </a:lnTo>
                  <a:lnTo>
                    <a:pt x="1103" y="332"/>
                  </a:lnTo>
                  <a:lnTo>
                    <a:pt x="1131" y="338"/>
                  </a:lnTo>
                  <a:lnTo>
                    <a:pt x="1152" y="338"/>
                  </a:lnTo>
                  <a:lnTo>
                    <a:pt x="1179" y="345"/>
                  </a:lnTo>
                  <a:lnTo>
                    <a:pt x="1207" y="345"/>
                  </a:lnTo>
                  <a:lnTo>
                    <a:pt x="1235" y="345"/>
                  </a:lnTo>
                  <a:lnTo>
                    <a:pt x="1255" y="352"/>
                  </a:lnTo>
                  <a:lnTo>
                    <a:pt x="1283" y="352"/>
                  </a:lnTo>
                  <a:lnTo>
                    <a:pt x="1310" y="352"/>
                  </a:lnTo>
                  <a:lnTo>
                    <a:pt x="1331" y="352"/>
                  </a:lnTo>
                  <a:lnTo>
                    <a:pt x="1359" y="359"/>
                  </a:lnTo>
                  <a:lnTo>
                    <a:pt x="1386" y="359"/>
                  </a:lnTo>
                  <a:lnTo>
                    <a:pt x="1414" y="359"/>
                  </a:lnTo>
                  <a:lnTo>
                    <a:pt x="1435" y="359"/>
                  </a:lnTo>
                  <a:lnTo>
                    <a:pt x="1462" y="359"/>
                  </a:lnTo>
                  <a:lnTo>
                    <a:pt x="1490" y="359"/>
                  </a:lnTo>
                  <a:lnTo>
                    <a:pt x="1517" y="359"/>
                  </a:lnTo>
                  <a:lnTo>
                    <a:pt x="1538" y="366"/>
                  </a:lnTo>
                  <a:lnTo>
                    <a:pt x="1566" y="366"/>
                  </a:lnTo>
                  <a:lnTo>
                    <a:pt x="1593" y="366"/>
                  </a:lnTo>
                  <a:lnTo>
                    <a:pt x="1614" y="366"/>
                  </a:lnTo>
                  <a:lnTo>
                    <a:pt x="1642" y="366"/>
                  </a:lnTo>
                  <a:lnTo>
                    <a:pt x="1669" y="366"/>
                  </a:lnTo>
                  <a:lnTo>
                    <a:pt x="1697" y="366"/>
                  </a:lnTo>
                  <a:lnTo>
                    <a:pt x="1718" y="366"/>
                  </a:lnTo>
                  <a:lnTo>
                    <a:pt x="1745" y="366"/>
                  </a:lnTo>
                  <a:lnTo>
                    <a:pt x="1773" y="366"/>
                  </a:lnTo>
                  <a:lnTo>
                    <a:pt x="1800" y="366"/>
                  </a:lnTo>
                  <a:lnTo>
                    <a:pt x="1821" y="366"/>
                  </a:lnTo>
                  <a:lnTo>
                    <a:pt x="1849" y="366"/>
                  </a:lnTo>
                  <a:lnTo>
                    <a:pt x="1876" y="366"/>
                  </a:lnTo>
                  <a:lnTo>
                    <a:pt x="1904" y="366"/>
                  </a:lnTo>
                  <a:lnTo>
                    <a:pt x="1925" y="366"/>
                  </a:lnTo>
                  <a:lnTo>
                    <a:pt x="1952" y="366"/>
                  </a:lnTo>
                  <a:lnTo>
                    <a:pt x="1980" y="366"/>
                  </a:lnTo>
                  <a:lnTo>
                    <a:pt x="2000" y="366"/>
                  </a:lnTo>
                  <a:lnTo>
                    <a:pt x="2028" y="366"/>
                  </a:lnTo>
                  <a:lnTo>
                    <a:pt x="2056" y="366"/>
                  </a:lnTo>
                  <a:lnTo>
                    <a:pt x="2083" y="366"/>
                  </a:lnTo>
                  <a:lnTo>
                    <a:pt x="2104" y="366"/>
                  </a:lnTo>
                  <a:lnTo>
                    <a:pt x="2132" y="366"/>
                  </a:lnTo>
                  <a:lnTo>
                    <a:pt x="2159" y="366"/>
                  </a:lnTo>
                  <a:lnTo>
                    <a:pt x="2187" y="366"/>
                  </a:lnTo>
                  <a:lnTo>
                    <a:pt x="2207" y="366"/>
                  </a:lnTo>
                  <a:lnTo>
                    <a:pt x="2235" y="366"/>
                  </a:lnTo>
                  <a:lnTo>
                    <a:pt x="2263" y="366"/>
                  </a:lnTo>
                  <a:lnTo>
                    <a:pt x="2283" y="366"/>
                  </a:lnTo>
                  <a:lnTo>
                    <a:pt x="2311" y="366"/>
                  </a:lnTo>
                  <a:lnTo>
                    <a:pt x="2338" y="366"/>
                  </a:lnTo>
                  <a:lnTo>
                    <a:pt x="2366" y="366"/>
                  </a:lnTo>
                  <a:lnTo>
                    <a:pt x="2387" y="366"/>
                  </a:lnTo>
                  <a:lnTo>
                    <a:pt x="2414" y="366"/>
                  </a:lnTo>
                  <a:lnTo>
                    <a:pt x="2442" y="366"/>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5" name="Freeform 42"/>
            <p:cNvSpPr>
              <a:spLocks/>
            </p:cNvSpPr>
            <p:nvPr/>
          </p:nvSpPr>
          <p:spPr bwMode="auto">
            <a:xfrm>
              <a:off x="1680" y="3658"/>
              <a:ext cx="2573" cy="366"/>
            </a:xfrm>
            <a:custGeom>
              <a:avLst/>
              <a:gdLst>
                <a:gd name="T0" fmla="*/ 20 w 2573"/>
                <a:gd name="T1" fmla="*/ 35 h 366"/>
                <a:gd name="T2" fmla="*/ 75 w 2573"/>
                <a:gd name="T3" fmla="*/ 28 h 366"/>
                <a:gd name="T4" fmla="*/ 124 w 2573"/>
                <a:gd name="T5" fmla="*/ 14 h 366"/>
                <a:gd name="T6" fmla="*/ 179 w 2573"/>
                <a:gd name="T7" fmla="*/ 14 h 366"/>
                <a:gd name="T8" fmla="*/ 227 w 2573"/>
                <a:gd name="T9" fmla="*/ 42 h 366"/>
                <a:gd name="T10" fmla="*/ 282 w 2573"/>
                <a:gd name="T11" fmla="*/ 42 h 366"/>
                <a:gd name="T12" fmla="*/ 331 w 2573"/>
                <a:gd name="T13" fmla="*/ 14 h 366"/>
                <a:gd name="T14" fmla="*/ 379 w 2573"/>
                <a:gd name="T15" fmla="*/ 7 h 366"/>
                <a:gd name="T16" fmla="*/ 434 w 2573"/>
                <a:gd name="T17" fmla="*/ 14 h 366"/>
                <a:gd name="T18" fmla="*/ 483 w 2573"/>
                <a:gd name="T19" fmla="*/ 42 h 366"/>
                <a:gd name="T20" fmla="*/ 538 w 2573"/>
                <a:gd name="T21" fmla="*/ 76 h 366"/>
                <a:gd name="T22" fmla="*/ 586 w 2573"/>
                <a:gd name="T23" fmla="*/ 125 h 366"/>
                <a:gd name="T24" fmla="*/ 641 w 2573"/>
                <a:gd name="T25" fmla="*/ 159 h 366"/>
                <a:gd name="T26" fmla="*/ 690 w 2573"/>
                <a:gd name="T27" fmla="*/ 187 h 366"/>
                <a:gd name="T28" fmla="*/ 745 w 2573"/>
                <a:gd name="T29" fmla="*/ 214 h 366"/>
                <a:gd name="T30" fmla="*/ 793 w 2573"/>
                <a:gd name="T31" fmla="*/ 242 h 366"/>
                <a:gd name="T32" fmla="*/ 848 w 2573"/>
                <a:gd name="T33" fmla="*/ 262 h 366"/>
                <a:gd name="T34" fmla="*/ 897 w 2573"/>
                <a:gd name="T35" fmla="*/ 283 h 366"/>
                <a:gd name="T36" fmla="*/ 952 w 2573"/>
                <a:gd name="T37" fmla="*/ 304 h 366"/>
                <a:gd name="T38" fmla="*/ 1000 w 2573"/>
                <a:gd name="T39" fmla="*/ 311 h 366"/>
                <a:gd name="T40" fmla="*/ 1048 w 2573"/>
                <a:gd name="T41" fmla="*/ 325 h 366"/>
                <a:gd name="T42" fmla="*/ 1103 w 2573"/>
                <a:gd name="T43" fmla="*/ 331 h 366"/>
                <a:gd name="T44" fmla="*/ 1152 w 2573"/>
                <a:gd name="T45" fmla="*/ 338 h 366"/>
                <a:gd name="T46" fmla="*/ 1207 w 2573"/>
                <a:gd name="T47" fmla="*/ 345 h 366"/>
                <a:gd name="T48" fmla="*/ 1255 w 2573"/>
                <a:gd name="T49" fmla="*/ 352 h 366"/>
                <a:gd name="T50" fmla="*/ 1310 w 2573"/>
                <a:gd name="T51" fmla="*/ 352 h 366"/>
                <a:gd name="T52" fmla="*/ 1359 w 2573"/>
                <a:gd name="T53" fmla="*/ 359 h 366"/>
                <a:gd name="T54" fmla="*/ 1414 w 2573"/>
                <a:gd name="T55" fmla="*/ 359 h 366"/>
                <a:gd name="T56" fmla="*/ 1462 w 2573"/>
                <a:gd name="T57" fmla="*/ 359 h 366"/>
                <a:gd name="T58" fmla="*/ 1517 w 2573"/>
                <a:gd name="T59" fmla="*/ 359 h 366"/>
                <a:gd name="T60" fmla="*/ 1566 w 2573"/>
                <a:gd name="T61" fmla="*/ 366 h 366"/>
                <a:gd name="T62" fmla="*/ 1614 w 2573"/>
                <a:gd name="T63" fmla="*/ 366 h 366"/>
                <a:gd name="T64" fmla="*/ 1669 w 2573"/>
                <a:gd name="T65" fmla="*/ 366 h 366"/>
                <a:gd name="T66" fmla="*/ 1718 w 2573"/>
                <a:gd name="T67" fmla="*/ 366 h 366"/>
                <a:gd name="T68" fmla="*/ 1773 w 2573"/>
                <a:gd name="T69" fmla="*/ 366 h 366"/>
                <a:gd name="T70" fmla="*/ 1821 w 2573"/>
                <a:gd name="T71" fmla="*/ 366 h 366"/>
                <a:gd name="T72" fmla="*/ 1876 w 2573"/>
                <a:gd name="T73" fmla="*/ 366 h 366"/>
                <a:gd name="T74" fmla="*/ 1925 w 2573"/>
                <a:gd name="T75" fmla="*/ 366 h 366"/>
                <a:gd name="T76" fmla="*/ 1980 w 2573"/>
                <a:gd name="T77" fmla="*/ 366 h 366"/>
                <a:gd name="T78" fmla="*/ 2028 w 2573"/>
                <a:gd name="T79" fmla="*/ 366 h 366"/>
                <a:gd name="T80" fmla="*/ 2083 w 2573"/>
                <a:gd name="T81" fmla="*/ 366 h 366"/>
                <a:gd name="T82" fmla="*/ 2132 w 2573"/>
                <a:gd name="T83" fmla="*/ 366 h 366"/>
                <a:gd name="T84" fmla="*/ 2187 w 2573"/>
                <a:gd name="T85" fmla="*/ 366 h 366"/>
                <a:gd name="T86" fmla="*/ 2235 w 2573"/>
                <a:gd name="T87" fmla="*/ 366 h 366"/>
                <a:gd name="T88" fmla="*/ 2283 w 2573"/>
                <a:gd name="T89" fmla="*/ 366 h 366"/>
                <a:gd name="T90" fmla="*/ 2338 w 2573"/>
                <a:gd name="T91" fmla="*/ 366 h 366"/>
                <a:gd name="T92" fmla="*/ 2387 w 2573"/>
                <a:gd name="T93" fmla="*/ 366 h 366"/>
                <a:gd name="T94" fmla="*/ 2442 w 2573"/>
                <a:gd name="T95" fmla="*/ 366 h 366"/>
                <a:gd name="T96" fmla="*/ 2490 w 2573"/>
                <a:gd name="T97" fmla="*/ 366 h 366"/>
                <a:gd name="T98" fmla="*/ 2545 w 2573"/>
                <a:gd name="T9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3" h="366">
                  <a:moveTo>
                    <a:pt x="0" y="21"/>
                  </a:moveTo>
                  <a:lnTo>
                    <a:pt x="20" y="35"/>
                  </a:lnTo>
                  <a:lnTo>
                    <a:pt x="48" y="28"/>
                  </a:lnTo>
                  <a:lnTo>
                    <a:pt x="75" y="28"/>
                  </a:lnTo>
                  <a:lnTo>
                    <a:pt x="96" y="14"/>
                  </a:lnTo>
                  <a:lnTo>
                    <a:pt x="124" y="14"/>
                  </a:lnTo>
                  <a:lnTo>
                    <a:pt x="151" y="21"/>
                  </a:lnTo>
                  <a:lnTo>
                    <a:pt x="179" y="14"/>
                  </a:lnTo>
                  <a:lnTo>
                    <a:pt x="200" y="21"/>
                  </a:lnTo>
                  <a:lnTo>
                    <a:pt x="227" y="42"/>
                  </a:lnTo>
                  <a:lnTo>
                    <a:pt x="255" y="35"/>
                  </a:lnTo>
                  <a:lnTo>
                    <a:pt x="282" y="42"/>
                  </a:lnTo>
                  <a:lnTo>
                    <a:pt x="303" y="49"/>
                  </a:lnTo>
                  <a:lnTo>
                    <a:pt x="331" y="14"/>
                  </a:lnTo>
                  <a:lnTo>
                    <a:pt x="358" y="7"/>
                  </a:lnTo>
                  <a:lnTo>
                    <a:pt x="379" y="7"/>
                  </a:lnTo>
                  <a:lnTo>
                    <a:pt x="407" y="0"/>
                  </a:lnTo>
                  <a:lnTo>
                    <a:pt x="434" y="14"/>
                  </a:lnTo>
                  <a:lnTo>
                    <a:pt x="462" y="28"/>
                  </a:lnTo>
                  <a:lnTo>
                    <a:pt x="483" y="42"/>
                  </a:lnTo>
                  <a:lnTo>
                    <a:pt x="510" y="56"/>
                  </a:lnTo>
                  <a:lnTo>
                    <a:pt x="538" y="76"/>
                  </a:lnTo>
                  <a:lnTo>
                    <a:pt x="565" y="104"/>
                  </a:lnTo>
                  <a:lnTo>
                    <a:pt x="586" y="125"/>
                  </a:lnTo>
                  <a:lnTo>
                    <a:pt x="614" y="138"/>
                  </a:lnTo>
                  <a:lnTo>
                    <a:pt x="641" y="159"/>
                  </a:lnTo>
                  <a:lnTo>
                    <a:pt x="662" y="173"/>
                  </a:lnTo>
                  <a:lnTo>
                    <a:pt x="690" y="187"/>
                  </a:lnTo>
                  <a:lnTo>
                    <a:pt x="717" y="200"/>
                  </a:lnTo>
                  <a:lnTo>
                    <a:pt x="745" y="214"/>
                  </a:lnTo>
                  <a:lnTo>
                    <a:pt x="765" y="228"/>
                  </a:lnTo>
                  <a:lnTo>
                    <a:pt x="793" y="242"/>
                  </a:lnTo>
                  <a:lnTo>
                    <a:pt x="821" y="256"/>
                  </a:lnTo>
                  <a:lnTo>
                    <a:pt x="848" y="262"/>
                  </a:lnTo>
                  <a:lnTo>
                    <a:pt x="869" y="276"/>
                  </a:lnTo>
                  <a:lnTo>
                    <a:pt x="897" y="283"/>
                  </a:lnTo>
                  <a:lnTo>
                    <a:pt x="924" y="290"/>
                  </a:lnTo>
                  <a:lnTo>
                    <a:pt x="952" y="304"/>
                  </a:lnTo>
                  <a:lnTo>
                    <a:pt x="972" y="311"/>
                  </a:lnTo>
                  <a:lnTo>
                    <a:pt x="1000" y="311"/>
                  </a:lnTo>
                  <a:lnTo>
                    <a:pt x="1028" y="318"/>
                  </a:lnTo>
                  <a:lnTo>
                    <a:pt x="1048" y="325"/>
                  </a:lnTo>
                  <a:lnTo>
                    <a:pt x="1076" y="331"/>
                  </a:lnTo>
                  <a:lnTo>
                    <a:pt x="1103" y="331"/>
                  </a:lnTo>
                  <a:lnTo>
                    <a:pt x="1131" y="338"/>
                  </a:lnTo>
                  <a:lnTo>
                    <a:pt x="1152" y="338"/>
                  </a:lnTo>
                  <a:lnTo>
                    <a:pt x="1179" y="345"/>
                  </a:lnTo>
                  <a:lnTo>
                    <a:pt x="1207" y="345"/>
                  </a:lnTo>
                  <a:lnTo>
                    <a:pt x="1235" y="345"/>
                  </a:lnTo>
                  <a:lnTo>
                    <a:pt x="1255" y="352"/>
                  </a:lnTo>
                  <a:lnTo>
                    <a:pt x="1283" y="352"/>
                  </a:lnTo>
                  <a:lnTo>
                    <a:pt x="1310" y="352"/>
                  </a:lnTo>
                  <a:lnTo>
                    <a:pt x="1331" y="352"/>
                  </a:lnTo>
                  <a:lnTo>
                    <a:pt x="1359" y="359"/>
                  </a:lnTo>
                  <a:lnTo>
                    <a:pt x="1386" y="359"/>
                  </a:lnTo>
                  <a:lnTo>
                    <a:pt x="1414" y="359"/>
                  </a:lnTo>
                  <a:lnTo>
                    <a:pt x="1435" y="359"/>
                  </a:lnTo>
                  <a:lnTo>
                    <a:pt x="1462" y="359"/>
                  </a:lnTo>
                  <a:lnTo>
                    <a:pt x="1490" y="359"/>
                  </a:lnTo>
                  <a:lnTo>
                    <a:pt x="1517" y="359"/>
                  </a:lnTo>
                  <a:lnTo>
                    <a:pt x="1538" y="366"/>
                  </a:lnTo>
                  <a:lnTo>
                    <a:pt x="1566" y="366"/>
                  </a:lnTo>
                  <a:lnTo>
                    <a:pt x="1593" y="366"/>
                  </a:lnTo>
                  <a:lnTo>
                    <a:pt x="1614" y="366"/>
                  </a:lnTo>
                  <a:lnTo>
                    <a:pt x="1642" y="366"/>
                  </a:lnTo>
                  <a:lnTo>
                    <a:pt x="1669" y="366"/>
                  </a:lnTo>
                  <a:lnTo>
                    <a:pt x="1697" y="366"/>
                  </a:lnTo>
                  <a:lnTo>
                    <a:pt x="1718" y="366"/>
                  </a:lnTo>
                  <a:lnTo>
                    <a:pt x="1745" y="366"/>
                  </a:lnTo>
                  <a:lnTo>
                    <a:pt x="1773" y="366"/>
                  </a:lnTo>
                  <a:lnTo>
                    <a:pt x="1800" y="366"/>
                  </a:lnTo>
                  <a:lnTo>
                    <a:pt x="1821" y="366"/>
                  </a:lnTo>
                  <a:lnTo>
                    <a:pt x="1849" y="366"/>
                  </a:lnTo>
                  <a:lnTo>
                    <a:pt x="1876" y="366"/>
                  </a:lnTo>
                  <a:lnTo>
                    <a:pt x="1904" y="366"/>
                  </a:lnTo>
                  <a:lnTo>
                    <a:pt x="1925" y="366"/>
                  </a:lnTo>
                  <a:lnTo>
                    <a:pt x="1952" y="366"/>
                  </a:lnTo>
                  <a:lnTo>
                    <a:pt x="1980" y="366"/>
                  </a:lnTo>
                  <a:lnTo>
                    <a:pt x="2000" y="366"/>
                  </a:lnTo>
                  <a:lnTo>
                    <a:pt x="2028" y="366"/>
                  </a:lnTo>
                  <a:lnTo>
                    <a:pt x="2056" y="366"/>
                  </a:lnTo>
                  <a:lnTo>
                    <a:pt x="2083" y="366"/>
                  </a:lnTo>
                  <a:lnTo>
                    <a:pt x="2104" y="366"/>
                  </a:lnTo>
                  <a:lnTo>
                    <a:pt x="2132" y="366"/>
                  </a:lnTo>
                  <a:lnTo>
                    <a:pt x="2159" y="366"/>
                  </a:lnTo>
                  <a:lnTo>
                    <a:pt x="2187" y="366"/>
                  </a:lnTo>
                  <a:lnTo>
                    <a:pt x="2207" y="366"/>
                  </a:lnTo>
                  <a:lnTo>
                    <a:pt x="2235" y="366"/>
                  </a:lnTo>
                  <a:lnTo>
                    <a:pt x="2263" y="366"/>
                  </a:lnTo>
                  <a:lnTo>
                    <a:pt x="2283" y="366"/>
                  </a:lnTo>
                  <a:lnTo>
                    <a:pt x="2311" y="366"/>
                  </a:lnTo>
                  <a:lnTo>
                    <a:pt x="2338" y="366"/>
                  </a:lnTo>
                  <a:lnTo>
                    <a:pt x="2366" y="366"/>
                  </a:lnTo>
                  <a:lnTo>
                    <a:pt x="2387" y="366"/>
                  </a:lnTo>
                  <a:lnTo>
                    <a:pt x="2414" y="366"/>
                  </a:lnTo>
                  <a:lnTo>
                    <a:pt x="2442" y="366"/>
                  </a:lnTo>
                  <a:lnTo>
                    <a:pt x="2470" y="366"/>
                  </a:lnTo>
                  <a:lnTo>
                    <a:pt x="2490" y="366"/>
                  </a:lnTo>
                  <a:lnTo>
                    <a:pt x="2518" y="366"/>
                  </a:lnTo>
                  <a:lnTo>
                    <a:pt x="2545" y="366"/>
                  </a:lnTo>
                  <a:lnTo>
                    <a:pt x="2573" y="366"/>
                  </a:lnTo>
                </a:path>
              </a:pathLst>
            </a:custGeom>
            <a:noFill/>
            <a:ln w="33338">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DE" sz="1350" dirty="0"/>
            </a:p>
          </p:txBody>
        </p:sp>
        <p:sp>
          <p:nvSpPr>
            <p:cNvPr id="36" name="Rectangle 43"/>
            <p:cNvSpPr>
              <a:spLocks noChangeArrowheads="1"/>
            </p:cNvSpPr>
            <p:nvPr/>
          </p:nvSpPr>
          <p:spPr bwMode="auto">
            <a:xfrm>
              <a:off x="1555"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2000</a:t>
              </a:r>
              <a:endParaRPr lang="de-DE" altLang="en-US" sz="1350" dirty="0"/>
            </a:p>
          </p:txBody>
        </p:sp>
        <p:sp>
          <p:nvSpPr>
            <p:cNvPr id="37" name="Rectangle 44"/>
            <p:cNvSpPr>
              <a:spLocks noChangeArrowheads="1"/>
            </p:cNvSpPr>
            <p:nvPr/>
          </p:nvSpPr>
          <p:spPr bwMode="auto">
            <a:xfrm>
              <a:off x="2066"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2020</a:t>
              </a:r>
              <a:endParaRPr lang="de-DE" altLang="en-US" sz="1350" dirty="0"/>
            </a:p>
          </p:txBody>
        </p:sp>
        <p:sp>
          <p:nvSpPr>
            <p:cNvPr id="38" name="Rectangle 45"/>
            <p:cNvSpPr>
              <a:spLocks noChangeArrowheads="1"/>
            </p:cNvSpPr>
            <p:nvPr/>
          </p:nvSpPr>
          <p:spPr bwMode="auto">
            <a:xfrm>
              <a:off x="2583"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2040</a:t>
              </a:r>
              <a:endParaRPr lang="de-DE" altLang="en-US" sz="1350" dirty="0"/>
            </a:p>
          </p:txBody>
        </p:sp>
        <p:sp>
          <p:nvSpPr>
            <p:cNvPr id="39" name="Rectangle 46"/>
            <p:cNvSpPr>
              <a:spLocks noChangeArrowheads="1"/>
            </p:cNvSpPr>
            <p:nvPr/>
          </p:nvSpPr>
          <p:spPr bwMode="auto">
            <a:xfrm>
              <a:off x="3094"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2060</a:t>
              </a:r>
              <a:endParaRPr lang="de-DE" altLang="en-US" sz="1350" dirty="0"/>
            </a:p>
          </p:txBody>
        </p:sp>
        <p:sp>
          <p:nvSpPr>
            <p:cNvPr id="40" name="Rectangle 47"/>
            <p:cNvSpPr>
              <a:spLocks noChangeArrowheads="1"/>
            </p:cNvSpPr>
            <p:nvPr/>
          </p:nvSpPr>
          <p:spPr bwMode="auto">
            <a:xfrm>
              <a:off x="3611"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2080</a:t>
              </a:r>
              <a:endParaRPr lang="de-DE" altLang="en-US" sz="1350" dirty="0"/>
            </a:p>
          </p:txBody>
        </p:sp>
        <p:sp>
          <p:nvSpPr>
            <p:cNvPr id="41" name="Rectangle 48"/>
            <p:cNvSpPr>
              <a:spLocks noChangeArrowheads="1"/>
            </p:cNvSpPr>
            <p:nvPr/>
          </p:nvSpPr>
          <p:spPr bwMode="auto">
            <a:xfrm>
              <a:off x="4129" y="4045"/>
              <a:ext cx="2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de-DE" altLang="en-US" sz="1050" dirty="0">
                  <a:solidFill>
                    <a:srgbClr val="000000"/>
                  </a:solidFill>
                </a:rPr>
                <a:t>2100</a:t>
              </a:r>
              <a:endParaRPr lang="de-DE" altLang="en-US" sz="1350" dirty="0"/>
            </a:p>
          </p:txBody>
        </p:sp>
      </p:grpSp>
      <p:sp>
        <p:nvSpPr>
          <p:cNvPr id="49" name="TextBox 9"/>
          <p:cNvSpPr txBox="1">
            <a:spLocks noChangeArrowheads="1"/>
          </p:cNvSpPr>
          <p:nvPr/>
        </p:nvSpPr>
        <p:spPr bwMode="auto">
          <a:xfrm>
            <a:off x="6404555" y="3094758"/>
            <a:ext cx="11673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685800" eaLnBrk="1" hangingPunct="1"/>
            <a:r>
              <a:rPr lang="de-DE" b="1" dirty="0">
                <a:solidFill>
                  <a:srgbClr val="0C4E8B"/>
                </a:solidFill>
                <a:latin typeface="Century Gothic"/>
              </a:rPr>
              <a:t>1,5°C</a:t>
            </a:r>
          </a:p>
        </p:txBody>
      </p:sp>
      <p:sp>
        <p:nvSpPr>
          <p:cNvPr id="50" name="TextBox 8"/>
          <p:cNvSpPr txBox="1">
            <a:spLocks noChangeArrowheads="1"/>
          </p:cNvSpPr>
          <p:nvPr/>
        </p:nvSpPr>
        <p:spPr bwMode="auto">
          <a:xfrm>
            <a:off x="6233104" y="3494808"/>
            <a:ext cx="184409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de-DE" sz="1500" dirty="0">
                <a:solidFill>
                  <a:srgbClr val="0C4E8B"/>
                </a:solidFill>
                <a:latin typeface="Century Gothic"/>
              </a:rPr>
              <a:t>im Jahre 2100</a:t>
            </a:r>
          </a:p>
        </p:txBody>
      </p:sp>
    </p:spTree>
    <p:extLst>
      <p:ext uri="{BB962C8B-B14F-4D97-AF65-F5344CB8AC3E}">
        <p14:creationId xmlns:p14="http://schemas.microsoft.com/office/powerpoint/2010/main" val="1868012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pPr marL="0" indent="0" algn="ctr">
              <a:buNone/>
            </a:pPr>
            <a:r>
              <a:rPr lang="de-DE" sz="2800" b="1" dirty="0"/>
              <a:t>Die Zugeständnisse aus dem Abkommen von Paris müssen vor der nächsten Verhandlungsrunde verstärkt werden, um die Erderwärmung auf 2°C oder 1,5°C zu begrenzen</a:t>
            </a:r>
            <a:r>
              <a:rPr lang="de-DE" dirty="0"/>
              <a:t/>
            </a:r>
            <a:br>
              <a:rPr lang="de-DE" dirty="0"/>
            </a:br>
            <a:endParaRPr lang="de-DE" dirty="0"/>
          </a:p>
        </p:txBody>
      </p:sp>
    </p:spTree>
    <p:extLst>
      <p:ext uri="{BB962C8B-B14F-4D97-AF65-F5344CB8AC3E}">
        <p14:creationId xmlns:p14="http://schemas.microsoft.com/office/powerpoint/2010/main" val="1205151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5272015"/>
              </p:ext>
            </p:extLst>
          </p:nvPr>
        </p:nvGraphicFramePr>
        <p:xfrm>
          <a:off x="1257300" y="2000251"/>
          <a:ext cx="6686550" cy="4369559"/>
        </p:xfrm>
        <a:graphic>
          <a:graphicData uri="http://schemas.openxmlformats.org/drawingml/2006/table">
            <a:tbl>
              <a:tblPr firstRow="1" bandRow="1">
                <a:tableStyleId>{5940675A-B579-460E-94D1-54222C63F5DA}</a:tableStyleId>
              </a:tblPr>
              <a:tblGrid>
                <a:gridCol w="1028700">
                  <a:extLst>
                    <a:ext uri="{9D8B030D-6E8A-4147-A177-3AD203B41FA5}">
                      <a16:colId xmlns:a16="http://schemas.microsoft.com/office/drawing/2014/main" xmlns="" val="20000"/>
                    </a:ext>
                  </a:extLst>
                </a:gridCol>
                <a:gridCol w="1885950">
                  <a:extLst>
                    <a:ext uri="{9D8B030D-6E8A-4147-A177-3AD203B41FA5}">
                      <a16:colId xmlns:a16="http://schemas.microsoft.com/office/drawing/2014/main" xmlns="" val="20001"/>
                    </a:ext>
                  </a:extLst>
                </a:gridCol>
                <a:gridCol w="1885950">
                  <a:extLst>
                    <a:ext uri="{9D8B030D-6E8A-4147-A177-3AD203B41FA5}">
                      <a16:colId xmlns:a16="http://schemas.microsoft.com/office/drawing/2014/main" xmlns="" val="20002"/>
                    </a:ext>
                  </a:extLst>
                </a:gridCol>
                <a:gridCol w="1885950">
                  <a:extLst>
                    <a:ext uri="{9D8B030D-6E8A-4147-A177-3AD203B41FA5}">
                      <a16:colId xmlns:a16="http://schemas.microsoft.com/office/drawing/2014/main" xmlns="" val="20003"/>
                    </a:ext>
                  </a:extLst>
                </a:gridCol>
              </a:tblGrid>
              <a:tr h="319460">
                <a:tc>
                  <a:txBody>
                    <a:bodyPr/>
                    <a:lstStyle/>
                    <a:p>
                      <a:endParaRPr lang="de-DE" sz="1400" noProof="0" dirty="0"/>
                    </a:p>
                  </a:txBody>
                  <a:tcPr marL="68580" marR="68580" marT="34290" marB="34290">
                    <a:lnL w="12700" cmpd="sng">
                      <a:noFill/>
                    </a:lnL>
                    <a:lnT w="12700" cmpd="sng">
                      <a:noFill/>
                    </a:lnT>
                  </a:tcPr>
                </a:tc>
                <a:tc>
                  <a:txBody>
                    <a:bodyPr/>
                    <a:lstStyle/>
                    <a:p>
                      <a:r>
                        <a:rPr lang="de-DE" sz="1400" noProof="0" dirty="0">
                          <a:solidFill>
                            <a:schemeClr val="bg1"/>
                          </a:solidFill>
                        </a:rPr>
                        <a:t>(Aktuelle NDC)</a:t>
                      </a:r>
                    </a:p>
                  </a:txBody>
                  <a:tcPr marL="68580" marR="68580" marT="34290" marB="34290">
                    <a:solidFill>
                      <a:schemeClr val="bg1">
                        <a:lumMod val="50000"/>
                      </a:schemeClr>
                    </a:solidFill>
                  </a:tcPr>
                </a:tc>
                <a:tc>
                  <a:txBody>
                    <a:bodyPr/>
                    <a:lstStyle/>
                    <a:p>
                      <a:r>
                        <a:rPr lang="de-DE" sz="1400" noProof="0" dirty="0">
                          <a:solidFill>
                            <a:schemeClr val="bg1"/>
                          </a:solidFill>
                        </a:rPr>
                        <a:t>Verbesserung für 2030</a:t>
                      </a:r>
                    </a:p>
                  </a:txBody>
                  <a:tcPr marL="68580" marR="68580" marT="34290" marB="34290">
                    <a:solidFill>
                      <a:schemeClr val="bg1">
                        <a:lumMod val="50000"/>
                      </a:schemeClr>
                    </a:solidFill>
                  </a:tcPr>
                </a:tc>
                <a:tc>
                  <a:txBody>
                    <a:bodyPr/>
                    <a:lstStyle/>
                    <a:p>
                      <a:r>
                        <a:rPr lang="de-DE" sz="1400" noProof="0" dirty="0">
                          <a:solidFill>
                            <a:schemeClr val="bg1"/>
                          </a:solidFill>
                        </a:rPr>
                        <a:t>2030-2050</a:t>
                      </a:r>
                    </a:p>
                  </a:txBody>
                  <a:tcPr marL="68580" marR="68580" marT="34290" marB="34290">
                    <a:solidFill>
                      <a:schemeClr val="bg1">
                        <a:lumMod val="50000"/>
                      </a:schemeClr>
                    </a:solidFill>
                  </a:tcPr>
                </a:tc>
                <a:extLst>
                  <a:ext uri="{0D108BD9-81ED-4DB2-BD59-A6C34878D82A}">
                    <a16:rowId xmlns:a16="http://schemas.microsoft.com/office/drawing/2014/main" xmlns="" val="10000"/>
                  </a:ext>
                </a:extLst>
              </a:tr>
              <a:tr h="708660">
                <a:tc>
                  <a:txBody>
                    <a:bodyPr/>
                    <a:lstStyle/>
                    <a:p>
                      <a:r>
                        <a:rPr lang="de-DE" sz="1400" noProof="0" dirty="0">
                          <a:solidFill>
                            <a:schemeClr val="bg1"/>
                          </a:solidFill>
                        </a:rPr>
                        <a:t>EU</a:t>
                      </a:r>
                    </a:p>
                  </a:txBody>
                  <a:tcPr marL="68580" marR="68580" marT="34290" marB="34290">
                    <a:solidFill>
                      <a:schemeClr val="bg1">
                        <a:lumMod val="50000"/>
                      </a:schemeClr>
                    </a:solidFill>
                  </a:tcPr>
                </a:tc>
                <a:tc>
                  <a:txBody>
                    <a:bodyPr/>
                    <a:lstStyle/>
                    <a:p>
                      <a:r>
                        <a:rPr lang="de-DE" sz="1400" noProof="0" dirty="0"/>
                        <a:t>40% unter Niveau von 1990 bis</a:t>
                      </a:r>
                      <a:r>
                        <a:rPr lang="de-DE" sz="1400" baseline="0" noProof="0" dirty="0"/>
                        <a:t> 2030</a:t>
                      </a:r>
                    </a:p>
                  </a:txBody>
                  <a:tcPr marL="68580" marR="68580" marT="34290" marB="34290"/>
                </a:tc>
                <a:tc>
                  <a:txBody>
                    <a:bodyPr/>
                    <a:lstStyle/>
                    <a:p>
                      <a:r>
                        <a:rPr lang="de-DE" sz="1400" noProof="0" dirty="0"/>
                        <a:t>62% unter Niveau von 1990 bis</a:t>
                      </a:r>
                      <a:r>
                        <a:rPr lang="de-DE" sz="1400" baseline="0" noProof="0" dirty="0"/>
                        <a:t> 2030</a:t>
                      </a:r>
                      <a:endParaRPr lang="de-DE" sz="1400" noProof="0" dirty="0"/>
                    </a:p>
                    <a:p>
                      <a:r>
                        <a:rPr lang="de-DE" sz="1400" noProof="0" dirty="0"/>
                        <a:t>(60%</a:t>
                      </a:r>
                      <a:r>
                        <a:rPr lang="de-DE" sz="1400" baseline="0" noProof="0" dirty="0"/>
                        <a:t> unter 2005)</a:t>
                      </a:r>
                      <a:endParaRPr lang="de-DE" sz="1400" noProof="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noProof="0" dirty="0"/>
                        <a:t>95% unter</a:t>
                      </a:r>
                      <a:r>
                        <a:rPr lang="de-DE" sz="1400" baseline="0" noProof="0" dirty="0"/>
                        <a:t> 2005 bis 2050</a:t>
                      </a:r>
                      <a:endParaRPr lang="de-DE" sz="1400" noProof="0" dirty="0"/>
                    </a:p>
                  </a:txBody>
                  <a:tcPr marL="68580" marR="68580" marT="34290" marB="34290"/>
                </a:tc>
                <a:extLst>
                  <a:ext uri="{0D108BD9-81ED-4DB2-BD59-A6C34878D82A}">
                    <a16:rowId xmlns:a16="http://schemas.microsoft.com/office/drawing/2014/main" xmlns="" val="10001"/>
                  </a:ext>
                </a:extLst>
              </a:tr>
              <a:tr h="495300">
                <a:tc>
                  <a:txBody>
                    <a:bodyPr/>
                    <a:lstStyle/>
                    <a:p>
                      <a:r>
                        <a:rPr lang="de-DE" sz="1400" noProof="0" dirty="0">
                          <a:solidFill>
                            <a:schemeClr val="bg1"/>
                          </a:solidFill>
                        </a:rPr>
                        <a:t>U.S.</a:t>
                      </a:r>
                    </a:p>
                  </a:txBody>
                  <a:tcPr marL="68580" marR="68580" marT="34290" marB="34290">
                    <a:solidFill>
                      <a:schemeClr val="bg1">
                        <a:lumMod val="50000"/>
                      </a:schemeClr>
                    </a:solidFill>
                  </a:tcPr>
                </a:tc>
                <a:tc>
                  <a:txBody>
                    <a:bodyPr/>
                    <a:lstStyle/>
                    <a:p>
                      <a:r>
                        <a:rPr lang="de-DE" sz="1400" noProof="0" dirty="0"/>
                        <a:t>26% unter Niveau von 2005 bis</a:t>
                      </a:r>
                      <a:r>
                        <a:rPr lang="de-DE" sz="1400" baseline="0" noProof="0" dirty="0"/>
                        <a:t> 2025</a:t>
                      </a:r>
                      <a:endParaRPr lang="de-DE" sz="1400" noProof="0" dirty="0"/>
                    </a:p>
                  </a:txBody>
                  <a:tcPr marL="68580" marR="68580" marT="34290" marB="34290"/>
                </a:tc>
                <a:tc>
                  <a:txBody>
                    <a:bodyPr/>
                    <a:lstStyle/>
                    <a:p>
                      <a:r>
                        <a:rPr lang="de-DE" sz="1400" noProof="0" dirty="0"/>
                        <a:t>60%</a:t>
                      </a:r>
                      <a:r>
                        <a:rPr lang="de-DE" sz="1400" baseline="0" noProof="0" dirty="0"/>
                        <a:t> </a:t>
                      </a:r>
                      <a:r>
                        <a:rPr lang="de-DE" sz="1400" noProof="0" dirty="0"/>
                        <a:t>unter Niveau von 2005 bis</a:t>
                      </a:r>
                      <a:r>
                        <a:rPr lang="de-DE" sz="1400" baseline="0" noProof="0" dirty="0"/>
                        <a:t>  2030</a:t>
                      </a:r>
                      <a:endParaRPr lang="de-DE" sz="1400" noProof="0" dirty="0"/>
                    </a:p>
                  </a:txBody>
                  <a:tcPr marL="68580" marR="68580" marT="34290" marB="34290"/>
                </a:tc>
                <a:tc>
                  <a:txBody>
                    <a:bodyPr/>
                    <a:lstStyle/>
                    <a:p>
                      <a:r>
                        <a:rPr lang="de-DE" sz="1400" noProof="0" dirty="0"/>
                        <a:t>95% unter</a:t>
                      </a:r>
                      <a:r>
                        <a:rPr lang="de-DE" sz="1400" baseline="0" noProof="0" dirty="0"/>
                        <a:t> 2005 bis 2050</a:t>
                      </a:r>
                      <a:endParaRPr lang="de-DE" sz="1400" noProof="0" dirty="0"/>
                    </a:p>
                  </a:txBody>
                  <a:tcPr marL="68580" marR="68580" marT="34290" marB="34290"/>
                </a:tc>
                <a:extLst>
                  <a:ext uri="{0D108BD9-81ED-4DB2-BD59-A6C34878D82A}">
                    <a16:rowId xmlns:a16="http://schemas.microsoft.com/office/drawing/2014/main" xmlns="" val="10002"/>
                  </a:ext>
                </a:extLst>
              </a:tr>
              <a:tr h="922020">
                <a:tc>
                  <a:txBody>
                    <a:bodyPr/>
                    <a:lstStyle/>
                    <a:p>
                      <a:r>
                        <a:rPr lang="de-DE" sz="1400" noProof="0" dirty="0">
                          <a:solidFill>
                            <a:schemeClr val="bg1"/>
                          </a:solidFill>
                        </a:rPr>
                        <a:t>Andere Industrie-nationen</a:t>
                      </a:r>
                    </a:p>
                  </a:txBody>
                  <a:tcPr marL="68580" marR="68580" marT="34290" marB="34290">
                    <a:solidFill>
                      <a:schemeClr val="bg1">
                        <a:lumMod val="50000"/>
                      </a:schemeClr>
                    </a:solidFill>
                  </a:tcPr>
                </a:tc>
                <a:tc>
                  <a:txBody>
                    <a:bodyPr/>
                    <a:lstStyle/>
                    <a:p>
                      <a:r>
                        <a:rPr lang="de-DE" sz="1400" kern="1200" noProof="0" dirty="0">
                          <a:solidFill>
                            <a:schemeClr val="tx1"/>
                          </a:solidFill>
                          <a:latin typeface="+mn-lt"/>
                          <a:ea typeface="+mn-ea"/>
                          <a:cs typeface="+mn-cs"/>
                        </a:rPr>
                        <a:t>2,2% Rückgang unter Emissionen von 2005 bis 2030*</a:t>
                      </a:r>
                      <a:endParaRPr lang="de-DE" sz="1400" noProof="0" dirty="0"/>
                    </a:p>
                  </a:txBody>
                  <a:tcPr marL="68580" marR="68580" marT="34290" marB="34290"/>
                </a:tc>
                <a:tc>
                  <a:txBody>
                    <a:bodyPr/>
                    <a:lstStyle/>
                    <a:p>
                      <a:r>
                        <a:rPr lang="de-DE" sz="1400" noProof="0" dirty="0"/>
                        <a:t>60%</a:t>
                      </a:r>
                      <a:r>
                        <a:rPr lang="de-DE" sz="1400" baseline="0" noProof="0" dirty="0"/>
                        <a:t> </a:t>
                      </a:r>
                      <a:r>
                        <a:rPr lang="de-DE" sz="1400" noProof="0" dirty="0"/>
                        <a:t>unter Niveau von 2005 bis</a:t>
                      </a:r>
                      <a:r>
                        <a:rPr lang="de-DE" sz="1400" baseline="0" noProof="0" dirty="0"/>
                        <a:t> 2030 (bzw.. 64% unter 1990-Niveau)</a:t>
                      </a:r>
                      <a:endParaRPr lang="de-DE" sz="1400" noProof="0" dirty="0"/>
                    </a:p>
                  </a:txBody>
                  <a:tcPr marL="68580" marR="68580" marT="34290" marB="34290"/>
                </a:tc>
                <a:tc>
                  <a:txBody>
                    <a:bodyPr/>
                    <a:lstStyle/>
                    <a:p>
                      <a:r>
                        <a:rPr lang="de-DE" sz="1400" noProof="0" dirty="0"/>
                        <a:t>95%</a:t>
                      </a:r>
                      <a:r>
                        <a:rPr lang="de-DE" sz="1400" baseline="0" noProof="0" dirty="0"/>
                        <a:t> unter 2005 bis 2050</a:t>
                      </a:r>
                      <a:endParaRPr lang="de-DE" sz="1400" noProof="0" dirty="0"/>
                    </a:p>
                  </a:txBody>
                  <a:tcPr marL="68580" marR="68580" marT="34290" marB="34290"/>
                </a:tc>
                <a:extLst>
                  <a:ext uri="{0D108BD9-81ED-4DB2-BD59-A6C34878D82A}">
                    <a16:rowId xmlns:a16="http://schemas.microsoft.com/office/drawing/2014/main" xmlns="" val="10003"/>
                  </a:ext>
                </a:extLst>
              </a:tr>
              <a:tr h="922020">
                <a:tc>
                  <a:txBody>
                    <a:bodyPr/>
                    <a:lstStyle/>
                    <a:p>
                      <a:r>
                        <a:rPr lang="de-DE" sz="1400" noProof="0" dirty="0">
                          <a:solidFill>
                            <a:schemeClr val="bg1"/>
                          </a:solidFill>
                        </a:rPr>
                        <a:t>China</a:t>
                      </a:r>
                    </a:p>
                  </a:txBody>
                  <a:tcPr marL="68580" marR="68580" marT="34290" marB="34290">
                    <a:solidFill>
                      <a:schemeClr val="bg1">
                        <a:lumMod val="50000"/>
                      </a:schemeClr>
                    </a:solidFill>
                  </a:tcPr>
                </a:tc>
                <a:tc>
                  <a:txBody>
                    <a:bodyPr/>
                    <a:lstStyle/>
                    <a:p>
                      <a:r>
                        <a:rPr lang="de-DE" sz="1400" noProof="0" dirty="0"/>
                        <a:t>Spitzen-CO2 mit</a:t>
                      </a:r>
                      <a:r>
                        <a:rPr lang="de-DE" sz="1400" baseline="0" noProof="0" dirty="0"/>
                        <a:t> 60% unter 2005-Niveau bis </a:t>
                      </a:r>
                      <a:r>
                        <a:rPr lang="de-DE" sz="1400" noProof="0" dirty="0"/>
                        <a:t>2030; Aufforstung </a:t>
                      </a:r>
                      <a:r>
                        <a:rPr lang="de-DE" sz="1400" baseline="0" noProof="0" dirty="0"/>
                        <a:t> ~ 100 Mha</a:t>
                      </a:r>
                      <a:endParaRPr lang="de-DE" sz="1400" noProof="0" dirty="0"/>
                    </a:p>
                  </a:txBody>
                  <a:tcPr marL="68580" marR="68580" marT="34290" marB="34290"/>
                </a:tc>
                <a:tc>
                  <a:txBody>
                    <a:bodyPr/>
                    <a:lstStyle/>
                    <a:p>
                      <a:r>
                        <a:rPr lang="de-DE" sz="1400" noProof="0" dirty="0"/>
                        <a:t>Spitzenwert bis 2025</a:t>
                      </a:r>
                    </a:p>
                  </a:txBody>
                  <a:tcPr marL="68580" marR="68580" marT="34290" marB="34290"/>
                </a:tc>
                <a:tc>
                  <a:txBody>
                    <a:bodyPr/>
                    <a:lstStyle/>
                    <a:p>
                      <a:r>
                        <a:rPr lang="de-DE" sz="1400" noProof="0" dirty="0"/>
                        <a:t>Jährlich 5% reduzieren</a:t>
                      </a:r>
                    </a:p>
                  </a:txBody>
                  <a:tcPr marL="68580" marR="68580" marT="34290" marB="34290"/>
                </a:tc>
                <a:extLst>
                  <a:ext uri="{0D108BD9-81ED-4DB2-BD59-A6C34878D82A}">
                    <a16:rowId xmlns:a16="http://schemas.microsoft.com/office/drawing/2014/main" xmlns="" val="10004"/>
                  </a:ext>
                </a:extLst>
              </a:tr>
              <a:tr h="1002099">
                <a:tc>
                  <a:txBody>
                    <a:bodyPr/>
                    <a:lstStyle/>
                    <a:p>
                      <a:r>
                        <a:rPr lang="de-DE" sz="1400" noProof="0" dirty="0">
                          <a:solidFill>
                            <a:schemeClr val="bg1"/>
                          </a:solidFill>
                        </a:rPr>
                        <a:t>Andere Entwick-lungsländer</a:t>
                      </a:r>
                    </a:p>
                  </a:txBody>
                  <a:tcPr marL="68580" marR="68580" marT="34290" marB="34290">
                    <a:solidFill>
                      <a:schemeClr val="bg1">
                        <a:lumMod val="50000"/>
                      </a:schemeClr>
                    </a:solidFill>
                  </a:tcPr>
                </a:tc>
                <a:tc>
                  <a:txBody>
                    <a:bodyPr/>
                    <a:lstStyle/>
                    <a:p>
                      <a:r>
                        <a:rPr lang="de-DE" sz="1400" kern="1200" noProof="0" dirty="0">
                          <a:solidFill>
                            <a:schemeClr val="tx1"/>
                          </a:solidFill>
                          <a:latin typeface="+mn-lt"/>
                          <a:ea typeface="+mn-ea"/>
                          <a:cs typeface="+mn-cs"/>
                        </a:rPr>
                        <a:t>14% unter BAU bis 2030*</a:t>
                      </a:r>
                      <a:endParaRPr lang="de-DE" sz="1400" noProof="0" dirty="0"/>
                    </a:p>
                  </a:txBody>
                  <a:tcPr marL="68580" marR="68580" marT="34290" marB="34290"/>
                </a:tc>
                <a:tc>
                  <a:txBody>
                    <a:bodyPr/>
                    <a:lstStyle/>
                    <a:p>
                      <a:r>
                        <a:rPr lang="de-DE" sz="1400" noProof="0" dirty="0"/>
                        <a:t>Spitzenwert bis 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noProof="0" dirty="0"/>
                        <a:t>Danach jährlich 5%</a:t>
                      </a:r>
                      <a:r>
                        <a:rPr lang="de-DE" sz="1400" baseline="0" noProof="0" dirty="0"/>
                        <a:t> reduzieren</a:t>
                      </a:r>
                      <a:endParaRPr lang="de-DE" sz="1400" noProof="0" dirty="0"/>
                    </a:p>
                  </a:txBody>
                  <a:tcPr marL="68580" marR="68580" marT="34290" marB="34290"/>
                </a:tc>
                <a:extLst>
                  <a:ext uri="{0D108BD9-81ED-4DB2-BD59-A6C34878D82A}">
                    <a16:rowId xmlns:a16="http://schemas.microsoft.com/office/drawing/2014/main" xmlns="" val="10005"/>
                  </a:ext>
                </a:extLst>
              </a:tr>
            </a:tbl>
          </a:graphicData>
        </a:graphic>
      </p:graphicFrame>
      <p:sp>
        <p:nvSpPr>
          <p:cNvPr id="5" name="TextBox 4"/>
          <p:cNvSpPr txBox="1"/>
          <p:nvPr/>
        </p:nvSpPr>
        <p:spPr>
          <a:xfrm>
            <a:off x="1403747" y="6369810"/>
            <a:ext cx="6343650" cy="300082"/>
          </a:xfrm>
          <a:prstGeom prst="rect">
            <a:avLst/>
          </a:prstGeom>
          <a:noFill/>
        </p:spPr>
        <p:txBody>
          <a:bodyPr wrap="square" rtlCol="0">
            <a:spAutoFit/>
          </a:bodyPr>
          <a:lstStyle/>
          <a:p>
            <a:r>
              <a:rPr lang="de-DE" sz="1350" dirty="0"/>
              <a:t>*Niveau der Summe aller Maßnahmen der einzelnen NDCs in dieser Gruppe.</a:t>
            </a:r>
          </a:p>
        </p:txBody>
      </p:sp>
      <p:sp>
        <p:nvSpPr>
          <p:cNvPr id="6" name="Title 3"/>
          <p:cNvSpPr txBox="1">
            <a:spLocks/>
          </p:cNvSpPr>
          <p:nvPr/>
        </p:nvSpPr>
        <p:spPr>
          <a:xfrm>
            <a:off x="1489472" y="1028701"/>
            <a:ext cx="6172200" cy="80009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2100" b="1" dirty="0"/>
              <a:t>Mit mehr Ehrgeiz könnte das Abkommen von</a:t>
            </a:r>
            <a:br>
              <a:rPr lang="de-DE" sz="2100" b="1" dirty="0"/>
            </a:br>
            <a:r>
              <a:rPr lang="de-DE" sz="2100" b="1" dirty="0"/>
              <a:t>Paris die Erderwärmung auf unter </a:t>
            </a:r>
            <a:r>
              <a:rPr lang="de-DE" sz="2100" b="1" u="sng" dirty="0"/>
              <a:t>1,5°C </a:t>
            </a:r>
            <a:r>
              <a:rPr lang="de-DE" sz="2100" b="1" dirty="0"/>
              <a:t>begrenzen.</a:t>
            </a:r>
            <a:r>
              <a:rPr lang="de-DE" sz="2100" b="1" u="sng" dirty="0"/>
              <a:t/>
            </a:r>
            <a:br>
              <a:rPr lang="de-DE" sz="2100" b="1" u="sng" dirty="0"/>
            </a:br>
            <a:r>
              <a:rPr lang="de-DE" sz="2400" b="1" i="1" dirty="0"/>
              <a:t>Wie müssten die NDCs für </a:t>
            </a:r>
            <a:r>
              <a:rPr lang="de-DE" sz="2400" b="1" i="1" dirty="0">
                <a:solidFill>
                  <a:srgbClr val="FF0000"/>
                </a:solidFill>
              </a:rPr>
              <a:t>2020</a:t>
            </a:r>
            <a:r>
              <a:rPr lang="de-DE" sz="2400" b="1" i="1" dirty="0"/>
              <a:t> ausfallen?</a:t>
            </a:r>
            <a:endParaRPr lang="de-DE" sz="2400" i="1" dirty="0"/>
          </a:p>
        </p:txBody>
      </p:sp>
    </p:spTree>
    <p:extLst>
      <p:ext uri="{BB962C8B-B14F-4D97-AF65-F5344CB8AC3E}">
        <p14:creationId xmlns:p14="http://schemas.microsoft.com/office/powerpoint/2010/main" val="20855750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chemeClr val="bg1"/>
                </a:solidFill>
              </a:rPr>
              <a:t>Paris:</a:t>
            </a:r>
          </a:p>
        </p:txBody>
      </p:sp>
      <p:sp>
        <p:nvSpPr>
          <p:cNvPr id="6" name="Content Placeholder 5"/>
          <p:cNvSpPr>
            <a:spLocks noGrp="1"/>
          </p:cNvSpPr>
          <p:nvPr>
            <p:ph type="body" sz="quarter" idx="10"/>
          </p:nvPr>
        </p:nvSpPr>
        <p:spPr/>
        <p:txBody>
          <a:bodyPr>
            <a:normAutofit fontScale="70000" lnSpcReduction="20000"/>
          </a:bodyPr>
          <a:lstStyle/>
          <a:p>
            <a:pPr>
              <a:lnSpc>
                <a:spcPct val="90000"/>
              </a:lnSpc>
            </a:pPr>
            <a:r>
              <a:rPr lang="de-DE" sz="2400" b="1" dirty="0"/>
              <a:t>Historisches weltweites Abkommen mit fast allen Staaten</a:t>
            </a:r>
          </a:p>
          <a:p>
            <a:pPr lvl="1">
              <a:lnSpc>
                <a:spcPct val="90000"/>
              </a:lnSpc>
            </a:pPr>
            <a:r>
              <a:rPr lang="de-DE" sz="2000" b="1" dirty="0">
                <a:solidFill>
                  <a:schemeClr val="accent2"/>
                </a:solidFill>
              </a:rPr>
              <a:t>aber auf freiwilliger Basis</a:t>
            </a:r>
          </a:p>
          <a:p>
            <a:pPr lvl="1">
              <a:lnSpc>
                <a:spcPct val="90000"/>
              </a:lnSpc>
            </a:pPr>
            <a:endParaRPr lang="de-DE" sz="2000" b="1" dirty="0">
              <a:solidFill>
                <a:srgbClr val="FF0000"/>
              </a:solidFill>
            </a:endParaRPr>
          </a:p>
          <a:p>
            <a:pPr>
              <a:lnSpc>
                <a:spcPct val="90000"/>
              </a:lnSpc>
            </a:pPr>
            <a:r>
              <a:rPr lang="de-DE" sz="2400" b="1" dirty="0"/>
              <a:t>Strengere Zielsetzungen: Erwärmung begrenzen auf “deutlich unter 2°C... und weitere Anstrengungen zur Eingrenzung [der Erderwärmung] auf 1,5°C”</a:t>
            </a:r>
          </a:p>
          <a:p>
            <a:pPr lvl="1">
              <a:lnSpc>
                <a:spcPct val="90000"/>
              </a:lnSpc>
            </a:pPr>
            <a:r>
              <a:rPr lang="de-DE" sz="2000" b="1" dirty="0">
                <a:solidFill>
                  <a:schemeClr val="accent2"/>
                </a:solidFill>
              </a:rPr>
              <a:t>Zielsetzungen ohne Maßnahmen sind allerdings bedeutungslos</a:t>
            </a:r>
          </a:p>
          <a:p>
            <a:pPr lvl="1">
              <a:lnSpc>
                <a:spcPct val="90000"/>
              </a:lnSpc>
            </a:pPr>
            <a:endParaRPr lang="de-DE" sz="2000" b="1" dirty="0">
              <a:solidFill>
                <a:srgbClr val="FF0000"/>
              </a:solidFill>
            </a:endParaRPr>
          </a:p>
          <a:p>
            <a:pPr>
              <a:lnSpc>
                <a:spcPct val="90000"/>
              </a:lnSpc>
            </a:pPr>
            <a:r>
              <a:rPr lang="de-DE" sz="2400" b="1" dirty="0"/>
              <a:t>INDCs von &gt;180 Staaten vorgelegt</a:t>
            </a:r>
          </a:p>
          <a:p>
            <a:pPr lvl="1">
              <a:lnSpc>
                <a:spcPct val="90000"/>
              </a:lnSpc>
            </a:pPr>
            <a:r>
              <a:rPr lang="de-DE" sz="2000" b="1" dirty="0">
                <a:solidFill>
                  <a:schemeClr val="accent2"/>
                </a:solidFill>
              </a:rPr>
              <a:t>Volle Umsetzung aller INDCs führt zu</a:t>
            </a:r>
            <a:r>
              <a:rPr lang="de-DE" sz="2000" b="1" dirty="0">
                <a:solidFill>
                  <a:schemeClr val="accent2"/>
                </a:solidFill>
                <a:sym typeface="Wingdings"/>
              </a:rPr>
              <a:t> 3,5°C Erderwärmung</a:t>
            </a:r>
          </a:p>
          <a:p>
            <a:pPr lvl="1">
              <a:lnSpc>
                <a:spcPct val="90000"/>
              </a:lnSpc>
            </a:pPr>
            <a:endParaRPr lang="de-DE" sz="2000" b="1" dirty="0">
              <a:solidFill>
                <a:srgbClr val="FF0000"/>
              </a:solidFill>
            </a:endParaRPr>
          </a:p>
          <a:p>
            <a:pPr>
              <a:lnSpc>
                <a:spcPct val="90000"/>
              </a:lnSpc>
            </a:pPr>
            <a:r>
              <a:rPr lang="de-DE" sz="2400" b="1" dirty="0"/>
              <a:t>Einschließlich stufenweisem Überprüfungsprozess zur Stärkung der INDCs</a:t>
            </a:r>
          </a:p>
          <a:p>
            <a:pPr lvl="1">
              <a:lnSpc>
                <a:spcPct val="90000"/>
              </a:lnSpc>
            </a:pPr>
            <a:r>
              <a:rPr lang="de-DE" sz="2000" b="1" dirty="0">
                <a:solidFill>
                  <a:schemeClr val="accent2"/>
                </a:solidFill>
              </a:rPr>
              <a:t>Keine Forderung nach strengeren Einschränkungen oder früherer Umsetzung</a:t>
            </a:r>
          </a:p>
          <a:p>
            <a:pPr lvl="1">
              <a:lnSpc>
                <a:spcPct val="90000"/>
              </a:lnSpc>
            </a:pPr>
            <a:endParaRPr lang="de-DE" sz="2000" b="1" dirty="0">
              <a:solidFill>
                <a:srgbClr val="FF0000"/>
              </a:solidFill>
            </a:endParaRPr>
          </a:p>
          <a:p>
            <a:pPr>
              <a:lnSpc>
                <a:spcPct val="90000"/>
              </a:lnSpc>
            </a:pPr>
            <a:r>
              <a:rPr lang="de-DE" sz="2400" b="1" dirty="0" smtClean="0"/>
              <a:t>„ein </a:t>
            </a:r>
            <a:r>
              <a:rPr lang="de-DE" sz="2400" b="1" dirty="0"/>
              <a:t>verbesserter Transparenzrahmen..." verwendet “Messdaten, die vom [IPCC] bewertet werden" um “methodische Konsistenz zu gewährleisten.”</a:t>
            </a:r>
          </a:p>
          <a:p>
            <a:pPr lvl="1">
              <a:lnSpc>
                <a:spcPct val="90000"/>
              </a:lnSpc>
            </a:pPr>
            <a:r>
              <a:rPr lang="de-DE" sz="2000" b="1" dirty="0">
                <a:solidFill>
                  <a:schemeClr val="accent2"/>
                </a:solidFill>
              </a:rPr>
              <a:t>Keine Garantie, dass Schlupflöcher und Schummeln verhindert werden</a:t>
            </a:r>
          </a:p>
        </p:txBody>
      </p:sp>
    </p:spTree>
    <p:extLst>
      <p:ext uri="{BB962C8B-B14F-4D97-AF65-F5344CB8AC3E}">
        <p14:creationId xmlns:p14="http://schemas.microsoft.com/office/powerpoint/2010/main" val="10317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2"/>
          <p:cNvSpPr>
            <a:spLocks noGrp="1"/>
          </p:cNvSpPr>
          <p:nvPr>
            <p:ph type="body" sz="quarter" idx="10"/>
          </p:nvPr>
        </p:nvSpPr>
        <p:spPr>
          <a:xfrm>
            <a:off x="0" y="1752600"/>
            <a:ext cx="9144000" cy="4495800"/>
          </a:xfrm>
        </p:spPr>
        <p:txBody>
          <a:bodyPr rtlCol="0">
            <a:normAutofit/>
          </a:bodyPr>
          <a:lstStyle/>
          <a:p>
            <a:pPr algn="ctr" fontAlgn="auto">
              <a:spcAft>
                <a:spcPts val="0"/>
              </a:spcAft>
              <a:buFont typeface="Arial" panose="020B0604020202020204" pitchFamily="34" charset="0"/>
              <a:buNone/>
              <a:defRPr/>
            </a:pPr>
            <a:r>
              <a:rPr lang="de-DE" b="1" dirty="0">
                <a:solidFill>
                  <a:srgbClr val="083B74"/>
                </a:solidFill>
                <a:latin typeface="Arial" charset="0"/>
              </a:rPr>
              <a:t>Wenn Sie weitere Informationen benötigen oder Ihre eigene Simulation organisieren wollen, gehen Sie bitte auf: </a:t>
            </a:r>
          </a:p>
          <a:p>
            <a:pPr algn="ctr" fontAlgn="auto">
              <a:spcAft>
                <a:spcPts val="0"/>
              </a:spcAft>
              <a:buFont typeface="Arial" panose="020B0604020202020204" pitchFamily="34" charset="0"/>
              <a:buNone/>
              <a:defRPr/>
            </a:pPr>
            <a:r>
              <a:rPr lang="de-DE" sz="5400" b="1" dirty="0">
                <a:solidFill>
                  <a:srgbClr val="083B74"/>
                </a:solidFill>
                <a:latin typeface="Arial" charset="0"/>
                <a:hlinkClick r:id="rId3"/>
              </a:rPr>
              <a:t>www.climateinteractive.org</a:t>
            </a:r>
            <a:endParaRPr lang="de-DE" sz="5400" b="1" dirty="0">
              <a:solidFill>
                <a:srgbClr val="083B74"/>
              </a:solidFill>
              <a:latin typeface="Arial" charset="0"/>
            </a:endParaRPr>
          </a:p>
          <a:p>
            <a:pPr algn="ctr" fontAlgn="auto">
              <a:spcAft>
                <a:spcPts val="0"/>
              </a:spcAft>
              <a:buFont typeface="Arial" panose="020B0604020202020204" pitchFamily="34" charset="0"/>
              <a:buNone/>
              <a:defRPr/>
            </a:pPr>
            <a:r>
              <a:rPr lang="de-DE" sz="2000" dirty="0">
                <a:solidFill>
                  <a:schemeClr val="accent2"/>
                </a:solidFill>
                <a:latin typeface="Arial" charset="0"/>
              </a:rPr>
              <a:t>Alle Materialien stehen auf der Webseite frei zur Verfügung</a:t>
            </a:r>
          </a:p>
          <a:p>
            <a:pPr algn="ctr" fontAlgn="auto">
              <a:spcAft>
                <a:spcPts val="0"/>
              </a:spcAft>
              <a:buFont typeface="Arial" panose="020B0604020202020204" pitchFamily="34" charset="0"/>
              <a:buNone/>
              <a:defRPr/>
            </a:pPr>
            <a:endParaRPr lang="de-DE" sz="2000" dirty="0">
              <a:solidFill>
                <a:schemeClr val="accent2"/>
              </a:solidFill>
              <a:latin typeface="Arial" charset="0"/>
            </a:endParaRPr>
          </a:p>
          <a:p>
            <a:pPr algn="ctr" fontAlgn="auto">
              <a:spcAft>
                <a:spcPts val="0"/>
              </a:spcAft>
              <a:buFont typeface="Arial" panose="020B0604020202020204" pitchFamily="34" charset="0"/>
              <a:buNone/>
              <a:defRPr/>
            </a:pPr>
            <a:r>
              <a:rPr lang="de-DE" sz="2600" b="1" dirty="0">
                <a:solidFill>
                  <a:schemeClr val="accent5">
                    <a:lumMod val="50000"/>
                  </a:schemeClr>
                </a:solidFill>
                <a:latin typeface="Arial" charset="0"/>
              </a:rPr>
              <a:t>Vergessen Sie nicht, Ihre Veranstaltung zu registrieren! </a:t>
            </a:r>
          </a:p>
          <a:p>
            <a:pPr fontAlgn="auto">
              <a:spcAft>
                <a:spcPts val="0"/>
              </a:spcAft>
              <a:buFont typeface="Arial" panose="020B0604020202020204" pitchFamily="34" charset="0"/>
              <a:buNone/>
              <a:defRPr/>
            </a:pPr>
            <a:endParaRPr lang="de-DE" sz="3600" dirty="0">
              <a:solidFill>
                <a:srgbClr val="083B74"/>
              </a:solidFill>
              <a:latin typeface="Arial" charset="0"/>
            </a:endParaRPr>
          </a:p>
          <a:p>
            <a:pPr fontAlgn="auto">
              <a:spcAft>
                <a:spcPts val="0"/>
              </a:spcAft>
              <a:buFont typeface="Arial"/>
              <a:buChar char="•"/>
              <a:defRPr/>
            </a:pPr>
            <a:endParaRPr lang="de-DE" sz="3600" dirty="0">
              <a:solidFill>
                <a:srgbClr val="083B74"/>
              </a:solidFill>
              <a:latin typeface="Arial" charset="0"/>
            </a:endParaRPr>
          </a:p>
        </p:txBody>
      </p:sp>
      <p:pic>
        <p:nvPicPr>
          <p:cNvPr id="10445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876800"/>
            <a:ext cx="3629025" cy="161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Content Placeholder 2"/>
          <p:cNvSpPr txBox="1">
            <a:spLocks/>
          </p:cNvSpPr>
          <p:nvPr/>
        </p:nvSpPr>
        <p:spPr bwMode="auto">
          <a:xfrm>
            <a:off x="0" y="890588"/>
            <a:ext cx="8915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ts val="1000"/>
              </a:spcBef>
              <a:buFont typeface="Wingdings 2" panose="05020102010507070707" pitchFamily="18" charset="2"/>
              <a:buNone/>
            </a:pPr>
            <a:r>
              <a:rPr lang="de-DE" altLang="en-US" sz="4800" b="1" dirty="0">
                <a:solidFill>
                  <a:srgbClr val="083B74"/>
                </a:solidFill>
                <a:latin typeface="Arial" panose="020B0604020202020204" pitchFamily="34" charset="0"/>
              </a:rPr>
              <a:t>Vielen Dank</a:t>
            </a:r>
          </a:p>
          <a:p>
            <a:pPr algn="ctr" eaLnBrk="1" hangingPunct="1">
              <a:spcBef>
                <a:spcPts val="1000"/>
              </a:spcBef>
              <a:buFont typeface="Wingdings 2" panose="05020102010507070707" pitchFamily="18" charset="2"/>
              <a:buNone/>
            </a:pPr>
            <a:r>
              <a:rPr lang="de-DE" altLang="en-US" sz="4000" b="1" dirty="0">
                <a:solidFill>
                  <a:srgbClr val="083B74"/>
                </a:solidFill>
                <a:latin typeface="Arial" panose="020B0604020202020204" pitchFamily="34" charset="0"/>
              </a:rPr>
              <a:t> </a:t>
            </a:r>
            <a:endParaRPr lang="de-DE" altLang="en-US" sz="7200" b="1" dirty="0">
              <a:solidFill>
                <a:srgbClr val="083B74"/>
              </a:solidFill>
              <a:latin typeface="Arial" panose="020B0604020202020204" pitchFamily="34" charset="0"/>
            </a:endParaRPr>
          </a:p>
          <a:p>
            <a:pPr algn="ctr" eaLnBrk="1" hangingPunct="1">
              <a:spcBef>
                <a:spcPts val="1000"/>
              </a:spcBef>
              <a:buFont typeface="Wingdings 2" panose="05020102010507070707" pitchFamily="18" charset="2"/>
              <a:buNone/>
            </a:pPr>
            <a:endParaRPr lang="de-DE" altLang="en-US" sz="2800" dirty="0">
              <a:solidFill>
                <a:srgbClr val="083B74"/>
              </a:solidFill>
              <a:latin typeface="Arial" panose="020B0604020202020204" pitchFamily="34" charset="0"/>
            </a:endParaRPr>
          </a:p>
        </p:txBody>
      </p:sp>
    </p:spTree>
    <p:extLst>
      <p:ext uri="{BB962C8B-B14F-4D97-AF65-F5344CB8AC3E}">
        <p14:creationId xmlns:p14="http://schemas.microsoft.com/office/powerpoint/2010/main" val="5269025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3410" y="533400"/>
            <a:ext cx="8515350" cy="1081088"/>
          </a:xfrm>
        </p:spPr>
        <p:txBody>
          <a:bodyPr>
            <a:normAutofit/>
          </a:bodyPr>
          <a:lstStyle/>
          <a:p>
            <a:r>
              <a:rPr lang="de-DE" sz="3600" dirty="0"/>
              <a:t>Überblick World Climate</a:t>
            </a:r>
            <a:r>
              <a:rPr lang="de-DE" dirty="0"/>
              <a:t/>
            </a:r>
            <a:br>
              <a:rPr lang="de-DE" dirty="0"/>
            </a:br>
            <a:r>
              <a:rPr lang="de-DE" sz="1800" dirty="0">
                <a:solidFill>
                  <a:schemeClr val="tx1"/>
                </a:solidFill>
              </a:rPr>
              <a:t>Beispiel einer 3-stündigen Veranstaltung</a:t>
            </a:r>
            <a:endParaRPr lang="de-DE" sz="2400" dirty="0">
              <a:solidFill>
                <a:schemeClr val="tx1"/>
              </a:solidFill>
            </a:endParaRPr>
          </a:p>
        </p:txBody>
      </p:sp>
      <p:sp>
        <p:nvSpPr>
          <p:cNvPr id="3" name="Espace réservé du texte 2"/>
          <p:cNvSpPr>
            <a:spLocks noGrp="1"/>
          </p:cNvSpPr>
          <p:nvPr>
            <p:ph type="body" sz="quarter" idx="10"/>
          </p:nvPr>
        </p:nvSpPr>
        <p:spPr/>
        <p:txBody>
          <a:bodyPr>
            <a:normAutofit lnSpcReduction="10000"/>
          </a:bodyPr>
          <a:lstStyle/>
          <a:p>
            <a:pPr marL="0" indent="0">
              <a:buNone/>
            </a:pPr>
            <a:r>
              <a:rPr lang="de-DE" dirty="0"/>
              <a:t>9:00 - 9:15 Begrüßung der Teilnehmer, Vorstellung der Veranstaltung</a:t>
            </a:r>
          </a:p>
          <a:p>
            <a:pPr marL="0" indent="0">
              <a:buNone/>
            </a:pPr>
            <a:r>
              <a:rPr lang="de-DE" dirty="0"/>
              <a:t>9:15 - </a:t>
            </a:r>
            <a:r>
              <a:rPr lang="de-DE" dirty="0" smtClean="0"/>
              <a:t>9:30 </a:t>
            </a:r>
            <a:r>
              <a:rPr lang="de-DE" dirty="0"/>
              <a:t>Vorstellung von World Climate, Eröffnungsrede und Klimaforschung (Folien 2-26)</a:t>
            </a:r>
          </a:p>
          <a:p>
            <a:pPr marL="0" indent="0">
              <a:buNone/>
            </a:pPr>
            <a:r>
              <a:rPr lang="de-DE" dirty="0"/>
              <a:t>9:30 - 09:55 1. Verhandlungsrunde</a:t>
            </a:r>
          </a:p>
          <a:p>
            <a:pPr marL="0" indent="0">
              <a:buNone/>
            </a:pPr>
            <a:r>
              <a:rPr lang="de-DE" dirty="0"/>
              <a:t>09:55 -10:15 Reden, C-ROADS, Ergebnisse und Badewanne (Folien 27-31)</a:t>
            </a:r>
          </a:p>
          <a:p>
            <a:pPr marL="0" indent="0">
              <a:buNone/>
            </a:pPr>
            <a:r>
              <a:rPr lang="de-DE" dirty="0"/>
              <a:t>10:15 -10:40 2. Verhandlungsrunde</a:t>
            </a:r>
          </a:p>
          <a:p>
            <a:pPr marL="0" indent="0">
              <a:buNone/>
            </a:pPr>
            <a:r>
              <a:rPr lang="de-DE" dirty="0"/>
              <a:t>10:40 - 10:55 Reden, C-ROADS und Ergebnisse</a:t>
            </a:r>
          </a:p>
          <a:p>
            <a:pPr marL="0" indent="0">
              <a:buNone/>
            </a:pPr>
            <a:r>
              <a:rPr lang="de-DE" dirty="0"/>
              <a:t>10:55 - 11:00 Abschluss der Verhandlungen</a:t>
            </a:r>
          </a:p>
          <a:p>
            <a:pPr marL="0" indent="0">
              <a:buNone/>
            </a:pPr>
            <a:r>
              <a:rPr lang="de-DE" dirty="0"/>
              <a:t>11:00 - 12:00 Nachbesprechung</a:t>
            </a:r>
          </a:p>
          <a:p>
            <a:pPr marL="0" indent="0">
              <a:buNone/>
            </a:pPr>
            <a:endParaRPr lang="de-DE" dirty="0"/>
          </a:p>
        </p:txBody>
      </p:sp>
    </p:spTree>
    <p:extLst>
      <p:ext uri="{BB962C8B-B14F-4D97-AF65-F5344CB8AC3E}">
        <p14:creationId xmlns:p14="http://schemas.microsoft.com/office/powerpoint/2010/main" val="350249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4C8A"/>
        </a:solidFill>
        <a:effectLst/>
      </p:bgPr>
    </p:bg>
    <p:spTree>
      <p:nvGrpSpPr>
        <p:cNvPr id="1" name=""/>
        <p:cNvGrpSpPr/>
        <p:nvPr/>
      </p:nvGrpSpPr>
      <p:grpSpPr>
        <a:xfrm>
          <a:off x="0" y="0"/>
          <a:ext cx="0" cy="0"/>
          <a:chOff x="0" y="0"/>
          <a:chExt cx="0" cy="0"/>
        </a:xfrm>
      </p:grpSpPr>
      <p:sp>
        <p:nvSpPr>
          <p:cNvPr id="7170" name="Content Placeholder 2"/>
          <p:cNvSpPr>
            <a:spLocks noGrp="1"/>
          </p:cNvSpPr>
          <p:nvPr>
            <p:ph type="body" idx="1"/>
          </p:nvPr>
        </p:nvSpPr>
        <p:spPr>
          <a:xfrm>
            <a:off x="533400" y="2057400"/>
            <a:ext cx="8305800" cy="4300537"/>
          </a:xfrm>
        </p:spPr>
        <p:txBody>
          <a:bodyPr>
            <a:normAutofit fontScale="92500" lnSpcReduction="20000"/>
          </a:bodyPr>
          <a:lstStyle/>
          <a:p>
            <a:pPr algn="just">
              <a:lnSpc>
                <a:spcPct val="90000"/>
              </a:lnSpc>
              <a:buFontTx/>
              <a:buNone/>
            </a:pPr>
            <a:r>
              <a:rPr lang="de-DE" altLang="en-US" sz="3000" dirty="0" smtClean="0"/>
              <a:t>Externe Rezensionen ergaben, </a:t>
            </a:r>
            <a:r>
              <a:rPr lang="de-DE" altLang="en-US" sz="3000" dirty="0"/>
              <a:t>dass </a:t>
            </a:r>
            <a:r>
              <a:rPr lang="de-DE" altLang="en-US" sz="3000" dirty="0" smtClean="0"/>
              <a:t>C-ROADS</a:t>
            </a:r>
            <a:r>
              <a:rPr lang="de-DE" altLang="en-US" sz="3000" dirty="0"/>
              <a:t>:</a:t>
            </a:r>
          </a:p>
          <a:p>
            <a:pPr algn="just">
              <a:lnSpc>
                <a:spcPct val="90000"/>
              </a:lnSpc>
            </a:pPr>
            <a:endParaRPr lang="de-DE" altLang="ja-JP" sz="2600" dirty="0"/>
          </a:p>
          <a:p>
            <a:pPr>
              <a:lnSpc>
                <a:spcPct val="90000"/>
              </a:lnSpc>
            </a:pPr>
            <a:r>
              <a:rPr lang="de-DE" altLang="ja-JP" i="1" dirty="0" smtClean="0"/>
              <a:t>„die </a:t>
            </a:r>
            <a:r>
              <a:rPr lang="de-DE" altLang="ja-JP" i="1" dirty="0"/>
              <a:t>Reaktionscharakteristika modernster dreidimensionaler Klimamodelle hervorragend </a:t>
            </a:r>
            <a:r>
              <a:rPr lang="de-DE" altLang="ja-JP" i="1" dirty="0" smtClean="0"/>
              <a:t>wiedergibt.” </a:t>
            </a:r>
            <a:endParaRPr lang="de-DE" altLang="ja-JP" i="1" dirty="0"/>
          </a:p>
          <a:p>
            <a:pPr algn="just">
              <a:lnSpc>
                <a:spcPct val="90000"/>
              </a:lnSpc>
            </a:pPr>
            <a:endParaRPr lang="de-DE" altLang="ja-JP" i="1" dirty="0"/>
          </a:p>
          <a:p>
            <a:pPr>
              <a:lnSpc>
                <a:spcPct val="90000"/>
              </a:lnSpc>
            </a:pPr>
            <a:r>
              <a:rPr lang="de-DE" altLang="ja-JP" i="1" dirty="0" smtClean="0"/>
              <a:t>„Angesichts </a:t>
            </a:r>
            <a:r>
              <a:rPr lang="de-DE" altLang="ja-JP" i="1" dirty="0"/>
              <a:t>der Leistungsfähigkeit des Modells und seiner engen Anbindung an eine Reihe von </a:t>
            </a:r>
            <a:r>
              <a:rPr lang="de-DE" altLang="ja-JP" i="1" dirty="0" smtClean="0"/>
              <a:t>Szenarien </a:t>
            </a:r>
            <a:r>
              <a:rPr lang="de-DE" altLang="ja-JP" i="1" dirty="0"/>
              <a:t>aus dem Vierten Sachstandsbericht des IPCC unterstützen wir seine breite Nutzung in einem breiten Anwenderspektrum und empfehlen, es als offizielles Werkzeug der Vereinten Nationen zu betrachten.”</a:t>
            </a:r>
            <a:endParaRPr lang="de-DE" altLang="en-US" i="1" dirty="0"/>
          </a:p>
        </p:txBody>
      </p:sp>
      <p:sp>
        <p:nvSpPr>
          <p:cNvPr id="7171" name="TextBox 3"/>
          <p:cNvSpPr txBox="1">
            <a:spLocks noChangeArrowheads="1"/>
          </p:cNvSpPr>
          <p:nvPr/>
        </p:nvSpPr>
        <p:spPr bwMode="auto">
          <a:xfrm>
            <a:off x="228600" y="6324600"/>
            <a:ext cx="88232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r>
              <a:rPr lang="de-DE" altLang="en-US" sz="1100" dirty="0">
                <a:solidFill>
                  <a:schemeClr val="bg1">
                    <a:lumMod val="85000"/>
                  </a:schemeClr>
                </a:solidFill>
              </a:rPr>
              <a:t>Vollständiger Bericht: http://climateinteractive.org/simulations/C-ROADS/technical/scientific-review/C-ROADS%20Scientific%20Review%20Summary-1.pdf  </a:t>
            </a:r>
          </a:p>
        </p:txBody>
      </p:sp>
      <p:sp>
        <p:nvSpPr>
          <p:cNvPr id="4" name="Title 1"/>
          <p:cNvSpPr txBox="1">
            <a:spLocks/>
          </p:cNvSpPr>
          <p:nvPr/>
        </p:nvSpPr>
        <p:spPr>
          <a:xfrm>
            <a:off x="381000" y="457200"/>
            <a:ext cx="8458200" cy="944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fontAlgn="auto">
              <a:spcAft>
                <a:spcPts val="0"/>
              </a:spcAft>
              <a:defRPr/>
            </a:pPr>
            <a:r>
              <a:rPr lang="de-DE" sz="3200" dirty="0">
                <a:solidFill>
                  <a:schemeClr val="bg1"/>
                </a:solidFill>
                <a:latin typeface="Century Gothic" panose="020B0502020202020204" pitchFamily="34" charset="0"/>
              </a:rPr>
              <a:t>Wir prüfen Zugeständnisse in C-ROADS, einem wissenschaftlich geprüften </a:t>
            </a:r>
            <a:r>
              <a:rPr lang="de-DE" sz="3200" dirty="0" smtClean="0">
                <a:solidFill>
                  <a:schemeClr val="bg1"/>
                </a:solidFill>
                <a:latin typeface="Century Gothic" panose="020B0502020202020204" pitchFamily="34" charset="0"/>
              </a:rPr>
              <a:t>Simulator zur Entscheidungsunterstützung</a:t>
            </a:r>
            <a:endParaRPr lang="de-DE"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77608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762000"/>
            <a:ext cx="8382000" cy="49406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05600"/>
            <a:ext cx="9144000" cy="152400"/>
          </a:xfrm>
          <a:prstGeom prst="rect">
            <a:avLst/>
          </a:prstGeom>
          <a:solidFill>
            <a:srgbClr val="114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aseline="-25000" dirty="0"/>
          </a:p>
        </p:txBody>
      </p:sp>
      <p:sp>
        <p:nvSpPr>
          <p:cNvPr id="6" name="Title 5"/>
          <p:cNvSpPr>
            <a:spLocks noGrp="1"/>
          </p:cNvSpPr>
          <p:nvPr>
            <p:ph type="title"/>
          </p:nvPr>
        </p:nvSpPr>
        <p:spPr/>
        <p:txBody>
          <a:bodyPr/>
          <a:lstStyle/>
          <a:p>
            <a:r>
              <a:rPr lang="de-DE" altLang="en-US" dirty="0"/>
              <a:t>Prozess</a:t>
            </a:r>
            <a:endParaRPr lang="de-DE" dirty="0"/>
          </a:p>
        </p:txBody>
      </p:sp>
      <p:sp>
        <p:nvSpPr>
          <p:cNvPr id="7" name="Text Placeholder 6"/>
          <p:cNvSpPr>
            <a:spLocks noGrp="1"/>
          </p:cNvSpPr>
          <p:nvPr>
            <p:ph type="body" sz="quarter" idx="10"/>
          </p:nvPr>
        </p:nvSpPr>
        <p:spPr/>
        <p:txBody>
          <a:bodyPr/>
          <a:lstStyle/>
          <a:p>
            <a:pPr>
              <a:lnSpc>
                <a:spcPct val="80000"/>
              </a:lnSpc>
            </a:pPr>
            <a:r>
              <a:rPr lang="de-DE" altLang="en-US" b="1" dirty="0"/>
              <a:t>Formulieren Sie Ihre Verhandlungsstrategie</a:t>
            </a:r>
          </a:p>
          <a:p>
            <a:pPr marL="534988" lvl="1" indent="-192088">
              <a:lnSpc>
                <a:spcPct val="80000"/>
              </a:lnSpc>
              <a:buFont typeface="Arial" panose="020B0604020202020204" pitchFamily="34" charset="0"/>
              <a:buChar char="•"/>
            </a:pPr>
            <a:r>
              <a:rPr lang="de-DE" altLang="en-US" dirty="0">
                <a:solidFill>
                  <a:schemeClr val="tx1"/>
                </a:solidFill>
              </a:rPr>
              <a:t>Was sind Ihre </a:t>
            </a:r>
            <a:r>
              <a:rPr lang="de-DE" altLang="en-US" dirty="0" smtClean="0">
                <a:solidFill>
                  <a:schemeClr val="tx1"/>
                </a:solidFill>
              </a:rPr>
              <a:t>wesentlichen Interessen</a:t>
            </a:r>
            <a:r>
              <a:rPr lang="de-DE" altLang="en-US" dirty="0">
                <a:solidFill>
                  <a:schemeClr val="tx1"/>
                </a:solidFill>
              </a:rPr>
              <a:t>?  </a:t>
            </a:r>
          </a:p>
          <a:p>
            <a:pPr marL="534988" lvl="1" indent="-192088">
              <a:lnSpc>
                <a:spcPct val="80000"/>
              </a:lnSpc>
              <a:buFont typeface="Arial" panose="020B0604020202020204" pitchFamily="34" charset="0"/>
              <a:buChar char="•"/>
            </a:pPr>
            <a:r>
              <a:rPr lang="de-DE" altLang="en-US" dirty="0">
                <a:solidFill>
                  <a:schemeClr val="tx1"/>
                </a:solidFill>
              </a:rPr>
              <a:t>Was ist in Ihrer Nation/Block politisch machbar?</a:t>
            </a:r>
          </a:p>
          <a:p>
            <a:pPr marL="534988" lvl="1" indent="-192088">
              <a:lnSpc>
                <a:spcPct val="80000"/>
              </a:lnSpc>
              <a:buFont typeface="Arial" panose="020B0604020202020204" pitchFamily="34" charset="0"/>
              <a:buChar char="•"/>
            </a:pPr>
            <a:r>
              <a:rPr lang="de-DE" altLang="en-US" dirty="0">
                <a:solidFill>
                  <a:schemeClr val="tx1"/>
                </a:solidFill>
              </a:rPr>
              <a:t>Was benötigen Sie von anderen Nationen/Blöcken?  </a:t>
            </a:r>
          </a:p>
          <a:p>
            <a:pPr marL="534988" lvl="1" indent="-192088">
              <a:lnSpc>
                <a:spcPct val="80000"/>
              </a:lnSpc>
              <a:buFont typeface="Arial" panose="020B0604020202020204" pitchFamily="34" charset="0"/>
              <a:buChar char="•"/>
            </a:pPr>
            <a:r>
              <a:rPr lang="de-DE" altLang="en-US" dirty="0">
                <a:solidFill>
                  <a:schemeClr val="tx1"/>
                </a:solidFill>
              </a:rPr>
              <a:t>Was können Sie diesen anbieten?</a:t>
            </a:r>
          </a:p>
          <a:p>
            <a:pPr>
              <a:lnSpc>
                <a:spcPct val="80000"/>
              </a:lnSpc>
            </a:pPr>
            <a:endParaRPr lang="de-DE" altLang="en-US" dirty="0"/>
          </a:p>
          <a:p>
            <a:pPr>
              <a:lnSpc>
                <a:spcPct val="80000"/>
              </a:lnSpc>
            </a:pPr>
            <a:r>
              <a:rPr lang="de-DE" altLang="en-US" b="1" dirty="0"/>
              <a:t>Sprechen Sie mit anderen </a:t>
            </a:r>
            <a:r>
              <a:rPr lang="de-DE" altLang="en-US" b="1" dirty="0" smtClean="0"/>
              <a:t>Gruppen und verhandeln Sie, </a:t>
            </a:r>
            <a:r>
              <a:rPr lang="de-DE" altLang="en-US" dirty="0"/>
              <a:t>um das bestmögliche Ergebnis für Ihre Gruppe zu erzielen</a:t>
            </a:r>
          </a:p>
          <a:p>
            <a:pPr>
              <a:lnSpc>
                <a:spcPct val="80000"/>
              </a:lnSpc>
            </a:pPr>
            <a:endParaRPr lang="de-DE" altLang="en-US" dirty="0"/>
          </a:p>
          <a:p>
            <a:pPr>
              <a:lnSpc>
                <a:spcPct val="80000"/>
              </a:lnSpc>
            </a:pPr>
            <a:r>
              <a:rPr lang="de-DE" altLang="en-US" b="1" dirty="0"/>
              <a:t>Bereiten Sie eine kurze Rede vor, </a:t>
            </a:r>
            <a:r>
              <a:rPr lang="de-DE" altLang="en-US" dirty="0"/>
              <a:t>in der Sie Ihre Pläne umreißen</a:t>
            </a:r>
          </a:p>
          <a:p>
            <a:endParaRPr lang="de-DE" dirty="0"/>
          </a:p>
        </p:txBody>
      </p:sp>
    </p:spTree>
    <p:extLst>
      <p:ext uri="{BB962C8B-B14F-4D97-AF65-F5344CB8AC3E}">
        <p14:creationId xmlns:p14="http://schemas.microsoft.com/office/powerpoint/2010/main" val="3634514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769938"/>
            <a:ext cx="8086725" cy="3352800"/>
          </a:xfrm>
        </p:spPr>
        <p:txBody>
          <a:bodyPr>
            <a:normAutofit/>
          </a:bodyPr>
          <a:lstStyle/>
          <a:p>
            <a:r>
              <a:rPr lang="en-US" sz="4800" dirty="0"/>
              <a:t>World Energy</a:t>
            </a:r>
          </a:p>
        </p:txBody>
      </p:sp>
      <p:pic>
        <p:nvPicPr>
          <p:cNvPr id="3" name="Picture 2" descr="UN_General_Assembly_hall.jp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0"/>
            <a:ext cx="9144001" cy="6887306"/>
          </a:xfrm>
          <a:prstGeom prst="rect">
            <a:avLst/>
          </a:prstGeom>
        </p:spPr>
      </p:pic>
      <p:sp>
        <p:nvSpPr>
          <p:cNvPr id="5" name="Rectangle 4"/>
          <p:cNvSpPr/>
          <p:nvPr/>
        </p:nvSpPr>
        <p:spPr>
          <a:xfrm>
            <a:off x="-152400" y="1524000"/>
            <a:ext cx="9296400" cy="1066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
          <p:cNvSpPr txBox="1">
            <a:spLocks/>
          </p:cNvSpPr>
          <p:nvPr/>
        </p:nvSpPr>
        <p:spPr>
          <a:xfrm>
            <a:off x="1219198" y="1394387"/>
            <a:ext cx="6705601" cy="132602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Wingdings 2" pitchFamily="18" charset="2"/>
              <a:buChar char=""/>
              <a:defRPr sz="2800" kern="1200">
                <a:solidFill>
                  <a:schemeClr val="tx1"/>
                </a:solidFill>
                <a:latin typeface="Century Gothic"/>
                <a:ea typeface="+mn-ea"/>
                <a:cs typeface="+mn-cs"/>
              </a:defRPr>
            </a:lvl1pPr>
            <a:lvl2pPr marL="685800" indent="-228600" algn="l" defTabSz="914400" rtl="0" eaLnBrk="1" latinLnBrk="0" hangingPunct="1">
              <a:lnSpc>
                <a:spcPct val="100000"/>
              </a:lnSpc>
              <a:spcBef>
                <a:spcPts val="500"/>
              </a:spcBef>
              <a:buFont typeface="Wingdings 2" pitchFamily="18" charset="2"/>
              <a:buChar char=""/>
              <a:defRPr sz="2400" kern="1200">
                <a:solidFill>
                  <a:schemeClr val="tx1"/>
                </a:solidFill>
                <a:latin typeface="Century Gothic"/>
                <a:ea typeface="+mn-ea"/>
                <a:cs typeface="+mn-cs"/>
              </a:defRPr>
            </a:lvl2pPr>
            <a:lvl3pPr marL="1143000" indent="-228600" algn="l" defTabSz="914400" rtl="0" eaLnBrk="1" latinLnBrk="0" hangingPunct="1">
              <a:lnSpc>
                <a:spcPct val="100000"/>
              </a:lnSpc>
              <a:spcBef>
                <a:spcPts val="500"/>
              </a:spcBef>
              <a:buFont typeface="Wingdings 2" pitchFamily="18" charset="2"/>
              <a:buChar char=""/>
              <a:defRPr sz="2000" kern="1200">
                <a:solidFill>
                  <a:schemeClr val="tx1"/>
                </a:solidFill>
                <a:latin typeface="Century Gothic"/>
                <a:ea typeface="+mn-ea"/>
                <a:cs typeface="+mn-cs"/>
              </a:defRPr>
            </a:lvl3pPr>
            <a:lvl4pPr marL="16002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4pPr>
            <a:lvl5pPr marL="2057400" indent="-228600" algn="l" defTabSz="914400" rtl="0" eaLnBrk="1" latinLnBrk="0" hangingPunct="1">
              <a:lnSpc>
                <a:spcPct val="100000"/>
              </a:lnSpc>
              <a:spcBef>
                <a:spcPts val="500"/>
              </a:spcBef>
              <a:buFont typeface="Wingdings 2" pitchFamily="18" charset="2"/>
              <a:buChar char=""/>
              <a:defRPr sz="1800" kern="1200">
                <a:solidFill>
                  <a:schemeClr val="tx1"/>
                </a:solidFill>
                <a:latin typeface="Century Gothic"/>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buFont typeface="Wingdings 2" pitchFamily="18" charset="2"/>
              <a:buNone/>
            </a:pPr>
            <a:r>
              <a:rPr lang="de-DE" sz="8000" dirty="0">
                <a:solidFill>
                  <a:schemeClr val="bg1"/>
                </a:solidFill>
                <a:effectLst>
                  <a:outerShdw blurRad="63500" sx="102000" sy="102000" algn="ctr" rotWithShape="0">
                    <a:prstClr val="black">
                      <a:alpha val="40000"/>
                    </a:prstClr>
                  </a:outerShdw>
                </a:effectLst>
                <a:latin typeface="Century Gothic" panose="020B0502020202020204" pitchFamily="34" charset="0"/>
                <a:cs typeface="Copperplate"/>
              </a:rPr>
              <a:t>Willkommen</a:t>
            </a:r>
          </a:p>
        </p:txBody>
      </p:sp>
    </p:spTree>
    <p:extLst>
      <p:ext uri="{BB962C8B-B14F-4D97-AF65-F5344CB8AC3E}">
        <p14:creationId xmlns:p14="http://schemas.microsoft.com/office/powerpoint/2010/main" val="230162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WCS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CS Slide Template" id="{3F3B310E-7C3B-44E1-AD22-CEB10F257F8A}" vid="{620B380F-0B2F-428C-8CA0-5C6352E122F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WCS Slide Template</Template>
  <TotalTime>0</TotalTime>
  <Words>5790</Words>
  <Application>Microsoft Office PowerPoint</Application>
  <PresentationFormat>Bildschirmpräsentation (4:3)</PresentationFormat>
  <Paragraphs>803</Paragraphs>
  <Slides>58</Slides>
  <Notes>58</Notes>
  <HiddenSlides>3</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58</vt:i4>
      </vt:variant>
    </vt:vector>
  </HeadingPairs>
  <TitlesOfParts>
    <vt:vector size="60" baseType="lpstr">
      <vt:lpstr>WCS Master</vt:lpstr>
      <vt:lpstr>Image</vt:lpstr>
      <vt:lpstr>PowerPoint-Präsentation</vt:lpstr>
      <vt:lpstr>Aushandeln eines weltweiten Klimaabkommens </vt:lpstr>
      <vt:lpstr>Tagesordnung</vt:lpstr>
      <vt:lpstr>Parteien bei 3-Regionen-Verhandlung</vt:lpstr>
      <vt:lpstr>Parteien bei 6-Regionen-Verhandlung</vt:lpstr>
      <vt:lpstr>PowerPoint-Präsentation</vt:lpstr>
      <vt:lpstr>PowerPoint-Präsentation</vt:lpstr>
      <vt:lpstr>Prozess</vt:lpstr>
      <vt:lpstr>World Energy</vt:lpstr>
      <vt:lpstr>Dies führt zu einem Anstieg der CO2–Konzentration in der Atmosphäre…</vt:lpstr>
      <vt:lpstr>Kohlenstoffdioxidwerte sind auf dem höchsten Stand seit  650 000+ Jahren</vt:lpstr>
      <vt:lpstr>CO2-Emissionen, nach Quelle aufgeschlüsselt - 1860-2012</vt:lpstr>
      <vt:lpstr>Gesamte anthropogene Treibhausgase nach Gasart 1970-2010</vt:lpstr>
      <vt:lpstr>Der Tschad-See</vt:lpstr>
      <vt:lpstr>Dürre, Sahelzone… mehr als $10 Milliarden  Schaden,  2012 - heute</vt:lpstr>
      <vt:lpstr>PowerPoint-Präsentation</vt:lpstr>
      <vt:lpstr>„Business-as-Usual“-Szenario</vt:lpstr>
      <vt:lpstr>+4 ºC Erwärmung</vt:lpstr>
      <vt:lpstr>London</vt:lpstr>
      <vt:lpstr>Shanghai</vt:lpstr>
      <vt:lpstr>PowerPoint-Präsentation</vt:lpstr>
      <vt:lpstr>Ihre Ziele</vt:lpstr>
      <vt:lpstr>Entscheidung 1:  Emissionen aus fossilen Brennstoffen</vt:lpstr>
      <vt:lpstr>Entscheidung 1:  Emissionen aus fossilen Brennstoffen</vt:lpstr>
      <vt:lpstr>Entscheidung 2:  Forstwirtschaft und Landnutzung</vt:lpstr>
      <vt:lpstr>Entscheidung 3:  Klimafinanzierung</vt:lpstr>
      <vt:lpstr>PowerPoint-Präsentation</vt:lpstr>
      <vt:lpstr>PowerPoint-Präsentation</vt:lpstr>
      <vt:lpstr>Zusammenfassung der Vorschläge</vt:lpstr>
      <vt:lpstr>Zusammenfassung der Vorschläge</vt:lpstr>
      <vt:lpstr>Zusammenfassung der Vorschläge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Vorteile von Klimamaßnahmen</vt:lpstr>
      <vt:lpstr>~1,5 ºC Erderwärmung</vt:lpstr>
      <vt:lpstr>~2 ºC Erderwärmung</vt:lpstr>
      <vt:lpstr>2-3 ºC Erderwärmung</vt:lpstr>
      <vt:lpstr>3-4 ºC Erderwärmung</vt:lpstr>
      <vt:lpstr>+4 ºC Erderwärmung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Paris:</vt:lpstr>
      <vt:lpstr>PowerPoint-Präsentation</vt:lpstr>
      <vt:lpstr>Überblick World Climate Beispiel einer 3-stündigen Veranstaltung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Climate: Negotiate a Global Climate Agreement</dc:title>
  <dc:creator>Microsoft Office User</dc:creator>
  <cp:lastModifiedBy>Kapmeier Florian</cp:lastModifiedBy>
  <cp:revision>180</cp:revision>
  <cp:lastPrinted>2016-05-02T23:38:16Z</cp:lastPrinted>
  <dcterms:created xsi:type="dcterms:W3CDTF">2015-10-25T22:26:22Z</dcterms:created>
  <dcterms:modified xsi:type="dcterms:W3CDTF">2017-02-07T08:39:56Z</dcterms:modified>
</cp:coreProperties>
</file>